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8" r:id="rId3"/>
    <p:sldId id="341" r:id="rId4"/>
    <p:sldId id="342" r:id="rId5"/>
    <p:sldId id="343" r:id="rId6"/>
    <p:sldId id="344" r:id="rId7"/>
    <p:sldId id="346" r:id="rId8"/>
    <p:sldId id="347" r:id="rId9"/>
    <p:sldId id="352" r:id="rId10"/>
    <p:sldId id="362" r:id="rId11"/>
    <p:sldId id="363" r:id="rId12"/>
    <p:sldId id="345" r:id="rId13"/>
    <p:sldId id="350" r:id="rId14"/>
    <p:sldId id="257" r:id="rId15"/>
    <p:sldId id="259" r:id="rId16"/>
    <p:sldId id="260" r:id="rId17"/>
    <p:sldId id="261" r:id="rId18"/>
    <p:sldId id="263" r:id="rId19"/>
    <p:sldId id="349" r:id="rId20"/>
    <p:sldId id="351" r:id="rId21"/>
    <p:sldId id="353" r:id="rId22"/>
    <p:sldId id="355" r:id="rId23"/>
    <p:sldId id="356" r:id="rId24"/>
    <p:sldId id="364" r:id="rId25"/>
    <p:sldId id="357" r:id="rId26"/>
    <p:sldId id="358" r:id="rId27"/>
    <p:sldId id="361" r:id="rId28"/>
    <p:sldId id="365" r:id="rId29"/>
    <p:sldId id="367" r:id="rId30"/>
    <p:sldId id="368" r:id="rId31"/>
    <p:sldId id="371" r:id="rId32"/>
    <p:sldId id="372" r:id="rId33"/>
    <p:sldId id="366" r:id="rId34"/>
    <p:sldId id="373" r:id="rId35"/>
    <p:sldId id="380" r:id="rId36"/>
    <p:sldId id="374" r:id="rId37"/>
    <p:sldId id="375" r:id="rId38"/>
    <p:sldId id="376" r:id="rId39"/>
    <p:sldId id="377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A107-4F4B-5A4B-883C-6B7E37B2B212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DC9F-A74A-0C43-A73D-124F942D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22F7-FEE8-D641-AA6F-A27D7D9EDCA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A983-C7ED-7F4D-95B5-B62C0CB81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2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Fang, Moss </a:t>
            </a:r>
            <a:r>
              <a:rPr lang="en-US" i="1" dirty="0" smtClean="0"/>
              <a:t> et al</a:t>
            </a:r>
            <a:r>
              <a:rPr lang="en-US" i="0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i="1" baseline="0" dirty="0" smtClean="0"/>
              <a:t> </a:t>
            </a:r>
            <a:r>
              <a:rPr lang="en-US" i="0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Fang, Moss </a:t>
            </a:r>
            <a:r>
              <a:rPr lang="en-US" i="1" dirty="0" smtClean="0"/>
              <a:t> et al</a:t>
            </a:r>
            <a:r>
              <a:rPr lang="en-US" i="0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i="1" baseline="0" dirty="0" smtClean="0"/>
              <a:t> </a:t>
            </a:r>
            <a:r>
              <a:rPr lang="en-US" i="0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Estimate variance</a:t>
            </a:r>
          </a:p>
          <a:p>
            <a:r>
              <a:rPr lang="en-US"/>
              <a:t>DESeq/edgeR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Estimate variance</a:t>
            </a:r>
          </a:p>
          <a:p>
            <a:r>
              <a:rPr lang="en-US"/>
              <a:t>DESeq/edgeR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6127-A997-094A-AE4E-BB2CE1A33568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B6B5-0484-2D44-9B4C-477831535AAF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D20-AC8D-AE47-A305-EBF27BDD19D6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37C1-DEC1-E243-AB74-95CDCDB1F4D3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264A-B730-2B4F-9E7A-57397CF329E8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8754-6183-3F40-AAE6-48F16578CDD3}" type="datetime1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AC1A-EF04-DF44-982C-923DA449D631}" type="datetime1">
              <a:rPr lang="en-US" smtClean="0"/>
              <a:t>12/26/17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F43-4E92-8F46-B4D8-A0E11FA86FBC}" type="datetime1">
              <a:rPr lang="en-US" smtClean="0"/>
              <a:t>12/26/17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7168-DF25-C941-8D78-7C225EA30DB3}" type="datetime1">
              <a:rPr lang="en-US" smtClean="0"/>
              <a:t>12/26/17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27E5-F74B-1A45-9821-57E670A75E0F}" type="datetime1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EA5-F7FB-D24A-9A7D-F43E25E80370}" type="datetime1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6B-90D0-8148-9AF3-F34796777531}" type="datetime1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0BFD-76EE-7C43-B678-9F8A3AEA7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en.wikipedia.org/wiki/Nucleic_acid_structure_determin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chemical probing with large sets of replicate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smtClean="0"/>
              <a:t>26 Dec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Negative binomial distribution is an extension of Poisson that can allow greater variability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4674768" cy="2925588"/>
          </a:xfrm>
        </p:spPr>
        <p:txBody>
          <a:bodyPr>
            <a:norm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µ + αµ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α = 0 </a:t>
            </a:r>
            <a:r>
              <a:rPr lang="en-US" dirty="0" smtClean="0">
                <a:sym typeface="Wingdings"/>
              </a:rPr>
              <a:t> Poisson</a:t>
            </a:r>
          </a:p>
          <a:p>
            <a:pPr lvl="1"/>
            <a:r>
              <a:rPr lang="en-US" dirty="0" smtClean="0">
                <a:sym typeface="Wingdings"/>
              </a:rPr>
              <a:t>Larger alpha  more </a:t>
            </a:r>
            <a:r>
              <a:rPr lang="en-US" dirty="0" err="1" smtClean="0">
                <a:sym typeface="Wingdings"/>
              </a:rPr>
              <a:t>overdispersed</a:t>
            </a:r>
            <a:endParaRPr lang="en-US" dirty="0">
              <a:sym typeface="Wingdings"/>
            </a:endParaRP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8302"/>
            <a:ext cx="3166388" cy="1894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075" y="5125586"/>
            <a:ext cx="2911340" cy="1697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848" y="5039781"/>
            <a:ext cx="2782265" cy="1669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2749" y="4892850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027" y="489285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0.01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6865" y="4892850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7B5-68D8-A045-AC28-4F95203375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Fitting the negative binomial distribution with DESeq2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4674768" cy="2925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DESeq2 is a tool originally designed to analyze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Fit </a:t>
            </a:r>
            <a:r>
              <a:rPr lang="el-GR" dirty="0" smtClean="0"/>
              <a:t>α</a:t>
            </a:r>
            <a:r>
              <a:rPr lang="en-US" dirty="0" smtClean="0"/>
              <a:t> parameter using shared information between nucleotides (genes).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8302"/>
            <a:ext cx="3166388" cy="1894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075" y="5125586"/>
            <a:ext cx="2911340" cy="1697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848" y="5039781"/>
            <a:ext cx="2782265" cy="1669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2749" y="4892850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027" y="489285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0.01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6865" y="4892850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304" y="1662557"/>
            <a:ext cx="3870712" cy="2818554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7B5-68D8-A045-AC28-4F95203375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chemical probing</a:t>
            </a:r>
          </a:p>
          <a:p>
            <a:r>
              <a:rPr lang="en-US" b="1" dirty="0" smtClean="0"/>
              <a:t>New datasets with 60 replicates</a:t>
            </a:r>
          </a:p>
          <a:p>
            <a:r>
              <a:rPr lang="en-US" dirty="0" smtClean="0"/>
              <a:t>Testing distribution fits for new replicate data</a:t>
            </a:r>
          </a:p>
          <a:p>
            <a:r>
              <a:rPr lang="en-US" dirty="0" smtClean="0"/>
              <a:t>Inference of biochemical properties with different distributional assumptions in chemical probing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datasets with 60 </a:t>
            </a:r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Larger replicate datasets constructed by multiplexing library preps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Experiments done in mouse embryonic fibroblasts in 3 formats: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Targeted to 7SK RNA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Targeted to </a:t>
            </a:r>
            <a:r>
              <a:rPr lang="en-US" dirty="0" err="1" smtClean="0"/>
              <a:t>GapDH</a:t>
            </a:r>
            <a:r>
              <a:rPr lang="en-US" dirty="0" smtClean="0"/>
              <a:t> mRNA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Untargeted (genome-wide, but most data are for </a:t>
            </a:r>
            <a:r>
              <a:rPr lang="en-US" dirty="0" err="1" smtClean="0"/>
              <a:t>rRNAs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039"/>
          <a:stretch/>
        </p:blipFill>
        <p:spPr>
          <a:xfrm>
            <a:off x="3307558" y="5594350"/>
            <a:ext cx="4337728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81" y="6295806"/>
            <a:ext cx="678315" cy="3070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09399" y="6697197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91338" y="6541098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0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 18S: NT and DMS treatments cluster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5910" cy="4525963"/>
          </a:xfrm>
        </p:spPr>
        <p:txBody>
          <a:bodyPr/>
          <a:lstStyle/>
          <a:p>
            <a:r>
              <a:rPr lang="en-US" dirty="0"/>
              <a:t>Correlations of probability of </a:t>
            </a:r>
            <a:r>
              <a:rPr lang="en-US" dirty="0" smtClean="0"/>
              <a:t>RT stopping at each nucleotide</a:t>
            </a:r>
            <a:endParaRPr lang="en-US" baseline="-25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213" y="1417638"/>
            <a:ext cx="5123209" cy="5311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7479" y="197077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88195" y="4517178"/>
            <a:ext cx="6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Alec Sexton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Within group correlations of m18S untreated samples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73" y="1662088"/>
            <a:ext cx="6748177" cy="486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90" y="6306037"/>
            <a:ext cx="668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few samples look like outliers </a:t>
            </a:r>
            <a:r>
              <a:rPr lang="en-US" dirty="0" smtClean="0">
                <a:solidFill>
                  <a:srgbClr val="FF0000"/>
                </a:solidFill>
              </a:rPr>
              <a:t>(see arrows for examples)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4846" y="3736364"/>
            <a:ext cx="2451198" cy="2569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04846" y="3736364"/>
            <a:ext cx="3617731" cy="2569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4846" y="3869278"/>
            <a:ext cx="4621836" cy="2436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961" y="2392454"/>
            <a:ext cx="138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Pearson’s R for each mouse 18S control sample against all of its replicates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Within group correlations of m18S DMS treated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36" y="1528996"/>
            <a:ext cx="6884764" cy="488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390" y="6306037"/>
            <a:ext cx="659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few samples look like outliers</a:t>
            </a:r>
            <a:r>
              <a:rPr lang="en-US" dirty="0" smtClean="0">
                <a:solidFill>
                  <a:srgbClr val="FF0000"/>
                </a:solidFill>
              </a:rPr>
              <a:t> (see arrows for examples)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4846" y="3396695"/>
            <a:ext cx="3602966" cy="2909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4846" y="4149875"/>
            <a:ext cx="5044506" cy="2156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4846" y="3396695"/>
            <a:ext cx="4164083" cy="2909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961" y="2392454"/>
            <a:ext cx="1388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Boxplots of Pearson’s R for each mouse 18S DMS sample against all of its replicates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8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7" y="2033358"/>
            <a:ext cx="4562585" cy="4824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 7SK: NT and DMS treatments cluster together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962" y="21554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67678" y="4701844"/>
            <a:ext cx="6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5910" cy="4525963"/>
          </a:xfrm>
        </p:spPr>
        <p:txBody>
          <a:bodyPr>
            <a:normAutofit/>
          </a:bodyPr>
          <a:lstStyle/>
          <a:p>
            <a:r>
              <a:rPr lang="en-US" dirty="0"/>
              <a:t>Correlations of probability of RT stopping at each nucleotide</a:t>
            </a:r>
            <a:endParaRPr lang="en-US" baseline="-2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14" y="1760508"/>
            <a:ext cx="5918889" cy="5097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 </a:t>
            </a:r>
            <a:r>
              <a:rPr lang="en-US" dirty="0" err="1" smtClean="0"/>
              <a:t>GapDH</a:t>
            </a:r>
            <a:r>
              <a:rPr lang="en-US" dirty="0" smtClean="0"/>
              <a:t>: NT and DMS treatments cluster together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962" y="21554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67678" y="4701844"/>
            <a:ext cx="64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29724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Correlations of probability of RT stopping at each nucleotide</a:t>
            </a:r>
            <a:endParaRPr lang="en-US" baseline="-25000" dirty="0"/>
          </a:p>
          <a:p>
            <a:r>
              <a:rPr lang="en-US" dirty="0" smtClean="0"/>
              <a:t>Lower coverage corresponds to lower correlations</a:t>
            </a:r>
            <a:endParaRPr lang="en-US" dirty="0"/>
          </a:p>
          <a:p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chemical probing</a:t>
            </a:r>
          </a:p>
          <a:p>
            <a:r>
              <a:rPr lang="en-US" dirty="0" smtClean="0"/>
              <a:t>New datasets with 60 replicates</a:t>
            </a:r>
          </a:p>
          <a:p>
            <a:r>
              <a:rPr lang="en-US" b="1" dirty="0" smtClean="0"/>
              <a:t>Testing distribution fits for new replicate data</a:t>
            </a:r>
          </a:p>
          <a:p>
            <a:r>
              <a:rPr lang="en-US" dirty="0" smtClean="0"/>
              <a:t>Inference of biochemical properties with different distributional assumptions in chemical probing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chemical probing</a:t>
            </a:r>
          </a:p>
          <a:p>
            <a:r>
              <a:rPr lang="en-US" dirty="0" smtClean="0"/>
              <a:t>New datasets with 60 replicates</a:t>
            </a:r>
          </a:p>
          <a:p>
            <a:r>
              <a:rPr lang="en-US" dirty="0" smtClean="0"/>
              <a:t>Testing distribution fits for new replicate data</a:t>
            </a:r>
          </a:p>
          <a:p>
            <a:r>
              <a:rPr lang="en-US" dirty="0" smtClean="0"/>
              <a:t>Inference of biochemical properties with different distributional assumptions in chemical probing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nucleotide: mouse 7SK #152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36" y="1309548"/>
            <a:ext cx="7294095" cy="5122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3813" y="1512174"/>
            <a:ext cx="428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density plots of stop counts, normalized to coverage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36" y="1309548"/>
            <a:ext cx="7596239" cy="530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2184" y="1651413"/>
            <a:ext cx="359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stop counts, normalized to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4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nucleotide: mouse 7SK #152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36" y="1309548"/>
            <a:ext cx="7294095" cy="5122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3813" y="1512174"/>
            <a:ext cx="428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density plots of stop counts, normalized to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5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07" y="1309547"/>
            <a:ext cx="7364837" cy="5122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nucleotide: mouse 7SK #152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3813" y="1512174"/>
            <a:ext cx="42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density plots of </a:t>
            </a:r>
            <a:r>
              <a:rPr lang="en-US" dirty="0" smtClean="0">
                <a:solidFill>
                  <a:srgbClr val="FF0000"/>
                </a:solidFill>
              </a:rPr>
              <a:t>Poisson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Negative Binomial </a:t>
            </a:r>
            <a:r>
              <a:rPr lang="en-US" dirty="0" smtClean="0"/>
              <a:t>fits to normalized stop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1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07" y="1311647"/>
            <a:ext cx="7323458" cy="5120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nucleotide: mouse 7SK #152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3813" y="1512174"/>
            <a:ext cx="42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density plots of </a:t>
            </a:r>
            <a:r>
              <a:rPr lang="en-US" dirty="0" smtClean="0">
                <a:solidFill>
                  <a:srgbClr val="FF0000"/>
                </a:solidFill>
              </a:rPr>
              <a:t>Poisson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Negative Binomial </a:t>
            </a:r>
            <a:r>
              <a:rPr lang="en-US" dirty="0" smtClean="0"/>
              <a:t>fits to normalized stop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goodness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690"/>
            <a:ext cx="8229600" cy="5091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60 total replicates, use randomly select 2-30 replicates to fit and 30 others to test fit.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Likelihood-based metrics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Akaike</a:t>
            </a:r>
            <a:r>
              <a:rPr lang="en-US" dirty="0" smtClean="0"/>
              <a:t> Information Criterion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AIC = 2k – 2*log(L)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Bayesian Information Criterion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BIC = 2nk </a:t>
            </a:r>
            <a:r>
              <a:rPr lang="en-US" dirty="0"/>
              <a:t>– 2*log(L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 = # of observations (nucleotides), k = # of parameters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Should I use other metrics, e.g. KS test?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DESeq2 vs. NB raw 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376"/>
            <a:ext cx="9144000" cy="54906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m7SK nucleotide 152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94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7SK all nucleotides negative binomial fit as a function of replicates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148"/>
            <a:ext cx="9144000" cy="54474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chemical probing</a:t>
            </a:r>
          </a:p>
          <a:p>
            <a:r>
              <a:rPr lang="en-US" dirty="0" smtClean="0"/>
              <a:t>New datasets with 60 replicates</a:t>
            </a:r>
          </a:p>
          <a:p>
            <a:r>
              <a:rPr lang="en-US" dirty="0" smtClean="0"/>
              <a:t>Testing distribution fits for new replicate data</a:t>
            </a:r>
          </a:p>
          <a:p>
            <a:r>
              <a:rPr lang="en-US" b="1" dirty="0" smtClean="0"/>
              <a:t>Inference of biochemical properties with different distributional assumptions in chemical probing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recover biochemical bias of chemical reagent using probing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57" y="2057163"/>
            <a:ext cx="5884643" cy="4132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794" y="2128788"/>
            <a:ext cx="2811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DMS is specific for A and C nucleotides (and also for those A/C nucleotides that are double stranded)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26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0129"/>
            <a:ext cx="1658342" cy="14538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24581" y="1311279"/>
            <a:ext cx="297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RNA</a:t>
            </a:r>
          </a:p>
          <a:p>
            <a:pPr algn="ctr"/>
            <a:r>
              <a:rPr lang="en-US" dirty="0" smtClean="0"/>
              <a:t>(mainly unstructured regions)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40056"/>
          <a:stretch/>
        </p:blipFill>
        <p:spPr>
          <a:xfrm>
            <a:off x="484234" y="3936966"/>
            <a:ext cx="2950016" cy="224533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103623" y="3210205"/>
            <a:ext cx="42261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venir Light"/>
                <a:cs typeface="Avenir Light"/>
              </a:rPr>
              <a:t>SHAPE</a:t>
            </a:r>
          </a:p>
          <a:p>
            <a:pPr algn="ctr"/>
            <a:r>
              <a:rPr lang="en-US" sz="1400" dirty="0" smtClean="0">
                <a:latin typeface="Avenir Light"/>
                <a:cs typeface="Avenir Light"/>
              </a:rPr>
              <a:t>(Selective 2’-hydroxyl acylation &amp; primer extension)</a:t>
            </a:r>
            <a:endParaRPr lang="en-US" sz="1400" dirty="0">
              <a:latin typeface="Avenir Light"/>
              <a:cs typeface="Avenir Ligh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/>
          <a:srcRect l="1813" b="6466"/>
          <a:stretch/>
        </p:blipFill>
        <p:spPr>
          <a:xfrm>
            <a:off x="4363941" y="4235387"/>
            <a:ext cx="4576370" cy="19164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82859" y="3326129"/>
            <a:ext cx="334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Light"/>
                <a:cs typeface="Avenir Light"/>
              </a:rPr>
              <a:t>Dimethyl Sulfate (DMS)</a:t>
            </a:r>
            <a:endParaRPr lang="en-US" sz="2400" dirty="0">
              <a:latin typeface="Avenir Light"/>
              <a:cs typeface="Avenir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89920" y="4082106"/>
            <a:ext cx="1530851" cy="41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934" y="3923083"/>
            <a:ext cx="1441949" cy="5300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037708" y="6151886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780775" y="4916361"/>
            <a:ext cx="1530851" cy="41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331417" y="615188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551974"/>
            <a:ext cx="869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Reviewed in Kubota </a:t>
            </a:r>
            <a:r>
              <a:rPr lang="en-US" sz="1100" i="1" dirty="0" smtClean="0"/>
              <a:t>et al</a:t>
            </a:r>
            <a:r>
              <a:rPr lang="en-US" sz="1100" dirty="0" smtClean="0"/>
              <a:t> </a:t>
            </a:r>
            <a:r>
              <a:rPr lang="en-US" sz="1100" i="1" dirty="0" smtClean="0"/>
              <a:t>Nat </a:t>
            </a:r>
            <a:r>
              <a:rPr lang="en-US" sz="1100" i="1" dirty="0" err="1" smtClean="0"/>
              <a:t>Chem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Biol</a:t>
            </a:r>
            <a:r>
              <a:rPr lang="en-US" sz="1100" i="1" dirty="0" smtClean="0"/>
              <a:t> </a:t>
            </a:r>
            <a:r>
              <a:rPr lang="en-US" sz="1100" dirty="0" smtClean="0"/>
              <a:t>2016; </a:t>
            </a:r>
            <a:r>
              <a:rPr lang="en-US" sz="1100" dirty="0" smtClean="0">
                <a:hlinkClick r:id="rId8"/>
              </a:rPr>
              <a:t>https://en.wikipedia.org/wiki/Nucleic_acid_structure_determination</a:t>
            </a:r>
            <a:r>
              <a:rPr lang="en-US" sz="1100" dirty="0" smtClean="0"/>
              <a:t>, </a:t>
            </a:r>
            <a:r>
              <a:rPr lang="en-US" sz="1100" dirty="0" err="1" smtClean="0"/>
              <a:t>Tijerna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 </a:t>
            </a:r>
            <a:r>
              <a:rPr lang="en-US" sz="1100" i="1" dirty="0" smtClean="0"/>
              <a:t>Nat Protocols </a:t>
            </a:r>
            <a:r>
              <a:rPr lang="en-US" sz="1100" dirty="0" smtClean="0"/>
              <a:t>2007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Precision-Recall of mouse 7SK AC nucleotides using different chemical probing metrics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42" y="1619627"/>
            <a:ext cx="6956414" cy="4581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293" y="6233040"/>
            <a:ext cx="76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binomial p-values do not perform well, because almost all p-values are highly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8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Precision-Recall of mouse 7SK AC nucleotides using different chemical probing metrics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293" y="6233040"/>
            <a:ext cx="76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binomial p-values do not perform as well as </a:t>
            </a:r>
            <a:r>
              <a:rPr lang="en-US" dirty="0" err="1" smtClean="0"/>
              <a:t>deltaP</a:t>
            </a:r>
            <a:r>
              <a:rPr lang="en-US" dirty="0" smtClean="0"/>
              <a:t>, the simple metric of chemical induced stop rate from pooled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67" y="1482811"/>
            <a:ext cx="6872347" cy="45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 7SK nucleotides are (almost) all significantly modified!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0572" y="6186711"/>
            <a:ext cx="101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FDR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00" y="1469569"/>
            <a:ext cx="6060616" cy="4789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684" y="1626550"/>
            <a:ext cx="1817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Almost all nucleotides (big peak) have </a:t>
            </a:r>
            <a:br>
              <a:rPr lang="en-US" sz="2400" dirty="0" smtClean="0"/>
            </a:br>
            <a:r>
              <a:rPr lang="en-US" sz="2400" dirty="0" err="1" smtClean="0"/>
              <a:t>fdr</a:t>
            </a:r>
            <a:r>
              <a:rPr lang="en-US" sz="2400" dirty="0" smtClean="0"/>
              <a:t> &lt; 0.01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Are p-values for treated vs. control comparison the best way to think about probing data?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probe is selective, but with some nonspecific reactivity?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33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03916" y="5385832"/>
            <a:ext cx="6286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50" y="49741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Reactivity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2500" y="4434417"/>
            <a:ext cx="95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Control</a:t>
            </a:r>
            <a:endParaRPr lang="en-US" dirty="0">
              <a:latin typeface="Avenir Light"/>
              <a:cs typeface="Avenir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3916" y="3890432"/>
            <a:ext cx="6286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6916" y="33755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Reactivity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00" y="2768084"/>
            <a:ext cx="122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Treatment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0343" y="2128334"/>
            <a:ext cx="214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venir Light"/>
                <a:cs typeface="Avenir Light"/>
              </a:rPr>
              <a:t>Property of interest</a:t>
            </a:r>
            <a:endParaRPr lang="en-US" dirty="0">
              <a:solidFill>
                <a:schemeClr val="accent2"/>
              </a:solidFill>
              <a:latin typeface="Avenir Light"/>
              <a:cs typeface="Avenir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2420" y="52011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96254" y="36740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703916" y="2694003"/>
            <a:ext cx="6233584" cy="953020"/>
          </a:xfrm>
          <a:custGeom>
            <a:avLst/>
            <a:gdLst>
              <a:gd name="connsiteX0" fmla="*/ 0 w 7556500"/>
              <a:gd name="connsiteY0" fmla="*/ 1467703 h 1573537"/>
              <a:gd name="connsiteX1" fmla="*/ 0 w 7556500"/>
              <a:gd name="connsiteY1" fmla="*/ 1467703 h 1573537"/>
              <a:gd name="connsiteX2" fmla="*/ 105833 w 7556500"/>
              <a:gd name="connsiteY2" fmla="*/ 1404203 h 1573537"/>
              <a:gd name="connsiteX3" fmla="*/ 169333 w 7556500"/>
              <a:gd name="connsiteY3" fmla="*/ 1414787 h 1573537"/>
              <a:gd name="connsiteX4" fmla="*/ 190500 w 7556500"/>
              <a:gd name="connsiteY4" fmla="*/ 1446537 h 1573537"/>
              <a:gd name="connsiteX5" fmla="*/ 201083 w 7556500"/>
              <a:gd name="connsiteY5" fmla="*/ 1478287 h 1573537"/>
              <a:gd name="connsiteX6" fmla="*/ 243417 w 7556500"/>
              <a:gd name="connsiteY6" fmla="*/ 1541787 h 1573537"/>
              <a:gd name="connsiteX7" fmla="*/ 306917 w 7556500"/>
              <a:gd name="connsiteY7" fmla="*/ 1531203 h 1573537"/>
              <a:gd name="connsiteX8" fmla="*/ 328083 w 7556500"/>
              <a:gd name="connsiteY8" fmla="*/ 1499453 h 1573537"/>
              <a:gd name="connsiteX9" fmla="*/ 359833 w 7556500"/>
              <a:gd name="connsiteY9" fmla="*/ 1478287 h 1573537"/>
              <a:gd name="connsiteX10" fmla="*/ 433917 w 7556500"/>
              <a:gd name="connsiteY10" fmla="*/ 1488870 h 1573537"/>
              <a:gd name="connsiteX11" fmla="*/ 497417 w 7556500"/>
              <a:gd name="connsiteY11" fmla="*/ 1510037 h 1573537"/>
              <a:gd name="connsiteX12" fmla="*/ 550333 w 7556500"/>
              <a:gd name="connsiteY12" fmla="*/ 1499453 h 1573537"/>
              <a:gd name="connsiteX13" fmla="*/ 613833 w 7556500"/>
              <a:gd name="connsiteY13" fmla="*/ 1478287 h 1573537"/>
              <a:gd name="connsiteX14" fmla="*/ 857250 w 7556500"/>
              <a:gd name="connsiteY14" fmla="*/ 1520620 h 1573537"/>
              <a:gd name="connsiteX15" fmla="*/ 1026583 w 7556500"/>
              <a:gd name="connsiteY15" fmla="*/ 1510037 h 1573537"/>
              <a:gd name="connsiteX16" fmla="*/ 1090083 w 7556500"/>
              <a:gd name="connsiteY16" fmla="*/ 1478287 h 1573537"/>
              <a:gd name="connsiteX17" fmla="*/ 1121833 w 7556500"/>
              <a:gd name="connsiteY17" fmla="*/ 1467703 h 1573537"/>
              <a:gd name="connsiteX18" fmla="*/ 1217083 w 7556500"/>
              <a:gd name="connsiteY18" fmla="*/ 1478287 h 1573537"/>
              <a:gd name="connsiteX19" fmla="*/ 1248833 w 7556500"/>
              <a:gd name="connsiteY19" fmla="*/ 1488870 h 1573537"/>
              <a:gd name="connsiteX20" fmla="*/ 1291167 w 7556500"/>
              <a:gd name="connsiteY20" fmla="*/ 1499453 h 1573537"/>
              <a:gd name="connsiteX21" fmla="*/ 1354667 w 7556500"/>
              <a:gd name="connsiteY21" fmla="*/ 1520620 h 1573537"/>
              <a:gd name="connsiteX22" fmla="*/ 1449917 w 7556500"/>
              <a:gd name="connsiteY22" fmla="*/ 1573537 h 1573537"/>
              <a:gd name="connsiteX23" fmla="*/ 1513417 w 7556500"/>
              <a:gd name="connsiteY23" fmla="*/ 1562953 h 1573537"/>
              <a:gd name="connsiteX24" fmla="*/ 1576917 w 7556500"/>
              <a:gd name="connsiteY24" fmla="*/ 1510037 h 1573537"/>
              <a:gd name="connsiteX25" fmla="*/ 1640417 w 7556500"/>
              <a:gd name="connsiteY25" fmla="*/ 1499453 h 1573537"/>
              <a:gd name="connsiteX26" fmla="*/ 1682750 w 7556500"/>
              <a:gd name="connsiteY26" fmla="*/ 1488870 h 1573537"/>
              <a:gd name="connsiteX27" fmla="*/ 1725083 w 7556500"/>
              <a:gd name="connsiteY27" fmla="*/ 1467703 h 1573537"/>
              <a:gd name="connsiteX28" fmla="*/ 1799167 w 7556500"/>
              <a:gd name="connsiteY28" fmla="*/ 1457120 h 1573537"/>
              <a:gd name="connsiteX29" fmla="*/ 1820333 w 7556500"/>
              <a:gd name="connsiteY29" fmla="*/ 1425370 h 1573537"/>
              <a:gd name="connsiteX30" fmla="*/ 1852083 w 7556500"/>
              <a:gd name="connsiteY30" fmla="*/ 1404203 h 1573537"/>
              <a:gd name="connsiteX31" fmla="*/ 1926167 w 7556500"/>
              <a:gd name="connsiteY31" fmla="*/ 1351287 h 1573537"/>
              <a:gd name="connsiteX32" fmla="*/ 2074333 w 7556500"/>
              <a:gd name="connsiteY32" fmla="*/ 1361870 h 1573537"/>
              <a:gd name="connsiteX33" fmla="*/ 2137833 w 7556500"/>
              <a:gd name="connsiteY33" fmla="*/ 1404203 h 1573537"/>
              <a:gd name="connsiteX34" fmla="*/ 2211917 w 7556500"/>
              <a:gd name="connsiteY34" fmla="*/ 1435953 h 1573537"/>
              <a:gd name="connsiteX35" fmla="*/ 2243667 w 7556500"/>
              <a:gd name="connsiteY35" fmla="*/ 1467703 h 1573537"/>
              <a:gd name="connsiteX36" fmla="*/ 2286000 w 7556500"/>
              <a:gd name="connsiteY36" fmla="*/ 1478287 h 1573537"/>
              <a:gd name="connsiteX37" fmla="*/ 2317750 w 7556500"/>
              <a:gd name="connsiteY37" fmla="*/ 1488870 h 1573537"/>
              <a:gd name="connsiteX38" fmla="*/ 2349500 w 7556500"/>
              <a:gd name="connsiteY38" fmla="*/ 1510037 h 1573537"/>
              <a:gd name="connsiteX39" fmla="*/ 2381250 w 7556500"/>
              <a:gd name="connsiteY39" fmla="*/ 1520620 h 1573537"/>
              <a:gd name="connsiteX40" fmla="*/ 2476500 w 7556500"/>
              <a:gd name="connsiteY40" fmla="*/ 1541787 h 1573537"/>
              <a:gd name="connsiteX41" fmla="*/ 3185583 w 7556500"/>
              <a:gd name="connsiteY41" fmla="*/ 1531203 h 1573537"/>
              <a:gd name="connsiteX42" fmla="*/ 3227917 w 7556500"/>
              <a:gd name="connsiteY42" fmla="*/ 1478287 h 1573537"/>
              <a:gd name="connsiteX43" fmla="*/ 3291417 w 7556500"/>
              <a:gd name="connsiteY43" fmla="*/ 1446537 h 1573537"/>
              <a:gd name="connsiteX44" fmla="*/ 3407833 w 7556500"/>
              <a:gd name="connsiteY44" fmla="*/ 1457120 h 1573537"/>
              <a:gd name="connsiteX45" fmla="*/ 3439583 w 7556500"/>
              <a:gd name="connsiteY45" fmla="*/ 1478287 h 1573537"/>
              <a:gd name="connsiteX46" fmla="*/ 3481917 w 7556500"/>
              <a:gd name="connsiteY46" fmla="*/ 1499453 h 1573537"/>
              <a:gd name="connsiteX47" fmla="*/ 3513667 w 7556500"/>
              <a:gd name="connsiteY47" fmla="*/ 1478287 h 1573537"/>
              <a:gd name="connsiteX48" fmla="*/ 3619500 w 7556500"/>
              <a:gd name="connsiteY48" fmla="*/ 1446537 h 1573537"/>
              <a:gd name="connsiteX49" fmla="*/ 3651250 w 7556500"/>
              <a:gd name="connsiteY49" fmla="*/ 1435953 h 1573537"/>
              <a:gd name="connsiteX50" fmla="*/ 3683000 w 7556500"/>
              <a:gd name="connsiteY50" fmla="*/ 1446537 h 1573537"/>
              <a:gd name="connsiteX51" fmla="*/ 3725333 w 7556500"/>
              <a:gd name="connsiteY51" fmla="*/ 1457120 h 1573537"/>
              <a:gd name="connsiteX52" fmla="*/ 3757083 w 7556500"/>
              <a:gd name="connsiteY52" fmla="*/ 1478287 h 1573537"/>
              <a:gd name="connsiteX53" fmla="*/ 3788833 w 7556500"/>
              <a:gd name="connsiteY53" fmla="*/ 1488870 h 1573537"/>
              <a:gd name="connsiteX54" fmla="*/ 4042833 w 7556500"/>
              <a:gd name="connsiteY54" fmla="*/ 1478287 h 1573537"/>
              <a:gd name="connsiteX55" fmla="*/ 4106333 w 7556500"/>
              <a:gd name="connsiteY55" fmla="*/ 1446537 h 1573537"/>
              <a:gd name="connsiteX56" fmla="*/ 4148667 w 7556500"/>
              <a:gd name="connsiteY56" fmla="*/ 1425370 h 1573537"/>
              <a:gd name="connsiteX57" fmla="*/ 4233333 w 7556500"/>
              <a:gd name="connsiteY57" fmla="*/ 1446537 h 1573537"/>
              <a:gd name="connsiteX58" fmla="*/ 4286250 w 7556500"/>
              <a:gd name="connsiteY58" fmla="*/ 1457120 h 1573537"/>
              <a:gd name="connsiteX59" fmla="*/ 4318000 w 7556500"/>
              <a:gd name="connsiteY59" fmla="*/ 1478287 h 1573537"/>
              <a:gd name="connsiteX60" fmla="*/ 4603750 w 7556500"/>
              <a:gd name="connsiteY60" fmla="*/ 1467703 h 1573537"/>
              <a:gd name="connsiteX61" fmla="*/ 4646083 w 7556500"/>
              <a:gd name="connsiteY61" fmla="*/ 1457120 h 1573537"/>
              <a:gd name="connsiteX62" fmla="*/ 4984750 w 7556500"/>
              <a:gd name="connsiteY62" fmla="*/ 1446537 h 1573537"/>
              <a:gd name="connsiteX63" fmla="*/ 4995333 w 7556500"/>
              <a:gd name="connsiteY63" fmla="*/ 1414787 h 1573537"/>
              <a:gd name="connsiteX64" fmla="*/ 5037667 w 7556500"/>
              <a:gd name="connsiteY64" fmla="*/ 1351287 h 1573537"/>
              <a:gd name="connsiteX65" fmla="*/ 5027083 w 7556500"/>
              <a:gd name="connsiteY65" fmla="*/ 578703 h 1573537"/>
              <a:gd name="connsiteX66" fmla="*/ 5016500 w 7556500"/>
              <a:gd name="connsiteY66" fmla="*/ 546953 h 1573537"/>
              <a:gd name="connsiteX67" fmla="*/ 5037667 w 7556500"/>
              <a:gd name="connsiteY67" fmla="*/ 430537 h 1573537"/>
              <a:gd name="connsiteX68" fmla="*/ 5048250 w 7556500"/>
              <a:gd name="connsiteY68" fmla="*/ 7203 h 1573537"/>
              <a:gd name="connsiteX69" fmla="*/ 5069417 w 7556500"/>
              <a:gd name="connsiteY69" fmla="*/ 113037 h 1573537"/>
              <a:gd name="connsiteX70" fmla="*/ 5090583 w 7556500"/>
              <a:gd name="connsiteY70" fmla="*/ 187120 h 1573537"/>
              <a:gd name="connsiteX71" fmla="*/ 5101167 w 7556500"/>
              <a:gd name="connsiteY71" fmla="*/ 483453 h 1573537"/>
              <a:gd name="connsiteX72" fmla="*/ 5111750 w 7556500"/>
              <a:gd name="connsiteY72" fmla="*/ 536370 h 1573537"/>
              <a:gd name="connsiteX73" fmla="*/ 5143500 w 7556500"/>
              <a:gd name="connsiteY73" fmla="*/ 652787 h 1573537"/>
              <a:gd name="connsiteX74" fmla="*/ 5154083 w 7556500"/>
              <a:gd name="connsiteY74" fmla="*/ 980870 h 1573537"/>
              <a:gd name="connsiteX75" fmla="*/ 5175250 w 7556500"/>
              <a:gd name="connsiteY75" fmla="*/ 1044370 h 1573537"/>
              <a:gd name="connsiteX76" fmla="*/ 5185833 w 7556500"/>
              <a:gd name="connsiteY76" fmla="*/ 1076120 h 1573537"/>
              <a:gd name="connsiteX77" fmla="*/ 5196417 w 7556500"/>
              <a:gd name="connsiteY77" fmla="*/ 1330120 h 1573537"/>
              <a:gd name="connsiteX78" fmla="*/ 5259917 w 7556500"/>
              <a:gd name="connsiteY78" fmla="*/ 1372453 h 1573537"/>
              <a:gd name="connsiteX79" fmla="*/ 5545667 w 7556500"/>
              <a:gd name="connsiteY79" fmla="*/ 1383037 h 1573537"/>
              <a:gd name="connsiteX80" fmla="*/ 5598583 w 7556500"/>
              <a:gd name="connsiteY80" fmla="*/ 1393620 h 1573537"/>
              <a:gd name="connsiteX81" fmla="*/ 5715000 w 7556500"/>
              <a:gd name="connsiteY81" fmla="*/ 1414787 h 1573537"/>
              <a:gd name="connsiteX82" fmla="*/ 5778500 w 7556500"/>
              <a:gd name="connsiteY82" fmla="*/ 1435953 h 1573537"/>
              <a:gd name="connsiteX83" fmla="*/ 5884333 w 7556500"/>
              <a:gd name="connsiteY83" fmla="*/ 1425370 h 1573537"/>
              <a:gd name="connsiteX84" fmla="*/ 5947833 w 7556500"/>
              <a:gd name="connsiteY84" fmla="*/ 1404203 h 1573537"/>
              <a:gd name="connsiteX85" fmla="*/ 6223000 w 7556500"/>
              <a:gd name="connsiteY85" fmla="*/ 1361870 h 1573537"/>
              <a:gd name="connsiteX86" fmla="*/ 6212417 w 7556500"/>
              <a:gd name="connsiteY86" fmla="*/ 938537 h 1573537"/>
              <a:gd name="connsiteX87" fmla="*/ 6170083 w 7556500"/>
              <a:gd name="connsiteY87" fmla="*/ 832703 h 1573537"/>
              <a:gd name="connsiteX88" fmla="*/ 6191250 w 7556500"/>
              <a:gd name="connsiteY88" fmla="*/ 726870 h 1573537"/>
              <a:gd name="connsiteX89" fmla="*/ 6201833 w 7556500"/>
              <a:gd name="connsiteY89" fmla="*/ 695120 h 1573537"/>
              <a:gd name="connsiteX90" fmla="*/ 6223000 w 7556500"/>
              <a:gd name="connsiteY90" fmla="*/ 610453 h 1573537"/>
              <a:gd name="connsiteX91" fmla="*/ 6233583 w 7556500"/>
              <a:gd name="connsiteY91" fmla="*/ 388203 h 1573537"/>
              <a:gd name="connsiteX92" fmla="*/ 6254750 w 7556500"/>
              <a:gd name="connsiteY92" fmla="*/ 81287 h 1573537"/>
              <a:gd name="connsiteX93" fmla="*/ 6275917 w 7556500"/>
              <a:gd name="connsiteY93" fmla="*/ 113037 h 1573537"/>
              <a:gd name="connsiteX94" fmla="*/ 6307667 w 7556500"/>
              <a:gd name="connsiteY94" fmla="*/ 144787 h 1573537"/>
              <a:gd name="connsiteX95" fmla="*/ 6339417 w 7556500"/>
              <a:gd name="connsiteY95" fmla="*/ 282370 h 1573537"/>
              <a:gd name="connsiteX96" fmla="*/ 6328833 w 7556500"/>
              <a:gd name="connsiteY96" fmla="*/ 557537 h 1573537"/>
              <a:gd name="connsiteX97" fmla="*/ 6318250 w 7556500"/>
              <a:gd name="connsiteY97" fmla="*/ 599870 h 1573537"/>
              <a:gd name="connsiteX98" fmla="*/ 6328833 w 7556500"/>
              <a:gd name="connsiteY98" fmla="*/ 822120 h 1573537"/>
              <a:gd name="connsiteX99" fmla="*/ 6371167 w 7556500"/>
              <a:gd name="connsiteY99" fmla="*/ 970287 h 1573537"/>
              <a:gd name="connsiteX100" fmla="*/ 6392333 w 7556500"/>
              <a:gd name="connsiteY100" fmla="*/ 1054953 h 1573537"/>
              <a:gd name="connsiteX101" fmla="*/ 6402917 w 7556500"/>
              <a:gd name="connsiteY101" fmla="*/ 1086703 h 1573537"/>
              <a:gd name="connsiteX102" fmla="*/ 6413500 w 7556500"/>
              <a:gd name="connsiteY102" fmla="*/ 1171370 h 1573537"/>
              <a:gd name="connsiteX103" fmla="*/ 6424083 w 7556500"/>
              <a:gd name="connsiteY103" fmla="*/ 1340703 h 1573537"/>
              <a:gd name="connsiteX104" fmla="*/ 6508750 w 7556500"/>
              <a:gd name="connsiteY104" fmla="*/ 1393620 h 1573537"/>
              <a:gd name="connsiteX105" fmla="*/ 6540500 w 7556500"/>
              <a:gd name="connsiteY105" fmla="*/ 1404203 h 1573537"/>
              <a:gd name="connsiteX106" fmla="*/ 6826250 w 7556500"/>
              <a:gd name="connsiteY106" fmla="*/ 1414787 h 1573537"/>
              <a:gd name="connsiteX107" fmla="*/ 7037917 w 7556500"/>
              <a:gd name="connsiteY107" fmla="*/ 1435953 h 1573537"/>
              <a:gd name="connsiteX108" fmla="*/ 7556500 w 7556500"/>
              <a:gd name="connsiteY108" fmla="*/ 1446537 h 157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556500" h="1573537">
                <a:moveTo>
                  <a:pt x="0" y="1467703"/>
                </a:moveTo>
                <a:lnTo>
                  <a:pt x="0" y="1467703"/>
                </a:lnTo>
                <a:cubicBezTo>
                  <a:pt x="6304" y="1463201"/>
                  <a:pt x="73547" y="1404203"/>
                  <a:pt x="105833" y="1404203"/>
                </a:cubicBezTo>
                <a:cubicBezTo>
                  <a:pt x="127292" y="1404203"/>
                  <a:pt x="148166" y="1411259"/>
                  <a:pt x="169333" y="1414787"/>
                </a:cubicBezTo>
                <a:cubicBezTo>
                  <a:pt x="176389" y="1425370"/>
                  <a:pt x="184812" y="1435160"/>
                  <a:pt x="190500" y="1446537"/>
                </a:cubicBezTo>
                <a:cubicBezTo>
                  <a:pt x="195489" y="1456515"/>
                  <a:pt x="195665" y="1468535"/>
                  <a:pt x="201083" y="1478287"/>
                </a:cubicBezTo>
                <a:cubicBezTo>
                  <a:pt x="213437" y="1500525"/>
                  <a:pt x="243417" y="1541787"/>
                  <a:pt x="243417" y="1541787"/>
                </a:cubicBezTo>
                <a:cubicBezTo>
                  <a:pt x="264584" y="1538259"/>
                  <a:pt x="287724" y="1540800"/>
                  <a:pt x="306917" y="1531203"/>
                </a:cubicBezTo>
                <a:cubicBezTo>
                  <a:pt x="318294" y="1525515"/>
                  <a:pt x="319089" y="1508447"/>
                  <a:pt x="328083" y="1499453"/>
                </a:cubicBezTo>
                <a:cubicBezTo>
                  <a:pt x="337077" y="1490459"/>
                  <a:pt x="349250" y="1485342"/>
                  <a:pt x="359833" y="1478287"/>
                </a:cubicBezTo>
                <a:cubicBezTo>
                  <a:pt x="384528" y="1481815"/>
                  <a:pt x="409610" y="1483261"/>
                  <a:pt x="433917" y="1488870"/>
                </a:cubicBezTo>
                <a:cubicBezTo>
                  <a:pt x="455657" y="1493887"/>
                  <a:pt x="497417" y="1510037"/>
                  <a:pt x="497417" y="1510037"/>
                </a:cubicBezTo>
                <a:cubicBezTo>
                  <a:pt x="515056" y="1506509"/>
                  <a:pt x="532979" y="1504186"/>
                  <a:pt x="550333" y="1499453"/>
                </a:cubicBezTo>
                <a:cubicBezTo>
                  <a:pt x="571858" y="1493582"/>
                  <a:pt x="613833" y="1478287"/>
                  <a:pt x="613833" y="1478287"/>
                </a:cubicBezTo>
                <a:cubicBezTo>
                  <a:pt x="756057" y="1525695"/>
                  <a:pt x="675701" y="1507653"/>
                  <a:pt x="857250" y="1520620"/>
                </a:cubicBezTo>
                <a:cubicBezTo>
                  <a:pt x="913694" y="1517092"/>
                  <a:pt x="970339" y="1515957"/>
                  <a:pt x="1026583" y="1510037"/>
                </a:cubicBezTo>
                <a:cubicBezTo>
                  <a:pt x="1060274" y="1506490"/>
                  <a:pt x="1060595" y="1493031"/>
                  <a:pt x="1090083" y="1478287"/>
                </a:cubicBezTo>
                <a:cubicBezTo>
                  <a:pt x="1100061" y="1473298"/>
                  <a:pt x="1111250" y="1471231"/>
                  <a:pt x="1121833" y="1467703"/>
                </a:cubicBezTo>
                <a:cubicBezTo>
                  <a:pt x="1153583" y="1471231"/>
                  <a:pt x="1185572" y="1473035"/>
                  <a:pt x="1217083" y="1478287"/>
                </a:cubicBezTo>
                <a:cubicBezTo>
                  <a:pt x="1228087" y="1480121"/>
                  <a:pt x="1238106" y="1485805"/>
                  <a:pt x="1248833" y="1488870"/>
                </a:cubicBezTo>
                <a:cubicBezTo>
                  <a:pt x="1262819" y="1492866"/>
                  <a:pt x="1277235" y="1495273"/>
                  <a:pt x="1291167" y="1499453"/>
                </a:cubicBezTo>
                <a:cubicBezTo>
                  <a:pt x="1312538" y="1505864"/>
                  <a:pt x="1354667" y="1520620"/>
                  <a:pt x="1354667" y="1520620"/>
                </a:cubicBezTo>
                <a:cubicBezTo>
                  <a:pt x="1427449" y="1569141"/>
                  <a:pt x="1394033" y="1554908"/>
                  <a:pt x="1449917" y="1573537"/>
                </a:cubicBezTo>
                <a:cubicBezTo>
                  <a:pt x="1471084" y="1570009"/>
                  <a:pt x="1493808" y="1571668"/>
                  <a:pt x="1513417" y="1562953"/>
                </a:cubicBezTo>
                <a:cubicBezTo>
                  <a:pt x="1601842" y="1523653"/>
                  <a:pt x="1492193" y="1538278"/>
                  <a:pt x="1576917" y="1510037"/>
                </a:cubicBezTo>
                <a:cubicBezTo>
                  <a:pt x="1597274" y="1503251"/>
                  <a:pt x="1619375" y="1503661"/>
                  <a:pt x="1640417" y="1499453"/>
                </a:cubicBezTo>
                <a:cubicBezTo>
                  <a:pt x="1654680" y="1496600"/>
                  <a:pt x="1668639" y="1492398"/>
                  <a:pt x="1682750" y="1488870"/>
                </a:cubicBezTo>
                <a:cubicBezTo>
                  <a:pt x="1696861" y="1481814"/>
                  <a:pt x="1709862" y="1471854"/>
                  <a:pt x="1725083" y="1467703"/>
                </a:cubicBezTo>
                <a:cubicBezTo>
                  <a:pt x="1749149" y="1461139"/>
                  <a:pt x="1776372" y="1467251"/>
                  <a:pt x="1799167" y="1457120"/>
                </a:cubicBezTo>
                <a:cubicBezTo>
                  <a:pt x="1810790" y="1451954"/>
                  <a:pt x="1811339" y="1434364"/>
                  <a:pt x="1820333" y="1425370"/>
                </a:cubicBezTo>
                <a:cubicBezTo>
                  <a:pt x="1829327" y="1416376"/>
                  <a:pt x="1841733" y="1411596"/>
                  <a:pt x="1852083" y="1404203"/>
                </a:cubicBezTo>
                <a:cubicBezTo>
                  <a:pt x="1943948" y="1338585"/>
                  <a:pt x="1851361" y="1401156"/>
                  <a:pt x="1926167" y="1351287"/>
                </a:cubicBezTo>
                <a:cubicBezTo>
                  <a:pt x="1975556" y="1354815"/>
                  <a:pt x="2026297" y="1349861"/>
                  <a:pt x="2074333" y="1361870"/>
                </a:cubicBezTo>
                <a:cubicBezTo>
                  <a:pt x="2099013" y="1368040"/>
                  <a:pt x="2116666" y="1390092"/>
                  <a:pt x="2137833" y="1404203"/>
                </a:cubicBezTo>
                <a:cubicBezTo>
                  <a:pt x="2181687" y="1433439"/>
                  <a:pt x="2157242" y="1422285"/>
                  <a:pt x="2211917" y="1435953"/>
                </a:cubicBezTo>
                <a:cubicBezTo>
                  <a:pt x="2222500" y="1446536"/>
                  <a:pt x="2230672" y="1460277"/>
                  <a:pt x="2243667" y="1467703"/>
                </a:cubicBezTo>
                <a:cubicBezTo>
                  <a:pt x="2256296" y="1474920"/>
                  <a:pt x="2272014" y="1474291"/>
                  <a:pt x="2286000" y="1478287"/>
                </a:cubicBezTo>
                <a:cubicBezTo>
                  <a:pt x="2296727" y="1481352"/>
                  <a:pt x="2307167" y="1485342"/>
                  <a:pt x="2317750" y="1488870"/>
                </a:cubicBezTo>
                <a:cubicBezTo>
                  <a:pt x="2328333" y="1495926"/>
                  <a:pt x="2338123" y="1504349"/>
                  <a:pt x="2349500" y="1510037"/>
                </a:cubicBezTo>
                <a:cubicBezTo>
                  <a:pt x="2359478" y="1515026"/>
                  <a:pt x="2370523" y="1517555"/>
                  <a:pt x="2381250" y="1520620"/>
                </a:cubicBezTo>
                <a:cubicBezTo>
                  <a:pt x="2416120" y="1530583"/>
                  <a:pt x="2440132" y="1534513"/>
                  <a:pt x="2476500" y="1541787"/>
                </a:cubicBezTo>
                <a:cubicBezTo>
                  <a:pt x="2712861" y="1538259"/>
                  <a:pt x="2949412" y="1541325"/>
                  <a:pt x="3185583" y="1531203"/>
                </a:cubicBezTo>
                <a:cubicBezTo>
                  <a:pt x="3229552" y="1529319"/>
                  <a:pt x="3210734" y="1499765"/>
                  <a:pt x="3227917" y="1478287"/>
                </a:cubicBezTo>
                <a:cubicBezTo>
                  <a:pt x="3242839" y="1459635"/>
                  <a:pt x="3270500" y="1453509"/>
                  <a:pt x="3291417" y="1446537"/>
                </a:cubicBezTo>
                <a:cubicBezTo>
                  <a:pt x="3330222" y="1450065"/>
                  <a:pt x="3369733" y="1448956"/>
                  <a:pt x="3407833" y="1457120"/>
                </a:cubicBezTo>
                <a:cubicBezTo>
                  <a:pt x="3420270" y="1459785"/>
                  <a:pt x="3428539" y="1471976"/>
                  <a:pt x="3439583" y="1478287"/>
                </a:cubicBezTo>
                <a:cubicBezTo>
                  <a:pt x="3453281" y="1486114"/>
                  <a:pt x="3467806" y="1492398"/>
                  <a:pt x="3481917" y="1499453"/>
                </a:cubicBezTo>
                <a:cubicBezTo>
                  <a:pt x="3492500" y="1492398"/>
                  <a:pt x="3502044" y="1483453"/>
                  <a:pt x="3513667" y="1478287"/>
                </a:cubicBezTo>
                <a:cubicBezTo>
                  <a:pt x="3558948" y="1458162"/>
                  <a:pt x="3576395" y="1458853"/>
                  <a:pt x="3619500" y="1446537"/>
                </a:cubicBezTo>
                <a:cubicBezTo>
                  <a:pt x="3630227" y="1443472"/>
                  <a:pt x="3640667" y="1439481"/>
                  <a:pt x="3651250" y="1435953"/>
                </a:cubicBezTo>
                <a:cubicBezTo>
                  <a:pt x="3661833" y="1439481"/>
                  <a:pt x="3672273" y="1443472"/>
                  <a:pt x="3683000" y="1446537"/>
                </a:cubicBezTo>
                <a:cubicBezTo>
                  <a:pt x="3696986" y="1450533"/>
                  <a:pt x="3711964" y="1451390"/>
                  <a:pt x="3725333" y="1457120"/>
                </a:cubicBezTo>
                <a:cubicBezTo>
                  <a:pt x="3737024" y="1462131"/>
                  <a:pt x="3745706" y="1472599"/>
                  <a:pt x="3757083" y="1478287"/>
                </a:cubicBezTo>
                <a:cubicBezTo>
                  <a:pt x="3767061" y="1483276"/>
                  <a:pt x="3778250" y="1485342"/>
                  <a:pt x="3788833" y="1488870"/>
                </a:cubicBezTo>
                <a:cubicBezTo>
                  <a:pt x="3873500" y="1485342"/>
                  <a:pt x="3958324" y="1484547"/>
                  <a:pt x="4042833" y="1478287"/>
                </a:cubicBezTo>
                <a:cubicBezTo>
                  <a:pt x="4070698" y="1476223"/>
                  <a:pt x="4083489" y="1459591"/>
                  <a:pt x="4106333" y="1446537"/>
                </a:cubicBezTo>
                <a:cubicBezTo>
                  <a:pt x="4120031" y="1438710"/>
                  <a:pt x="4134556" y="1432426"/>
                  <a:pt x="4148667" y="1425370"/>
                </a:cubicBezTo>
                <a:lnTo>
                  <a:pt x="4233333" y="1446537"/>
                </a:lnTo>
                <a:cubicBezTo>
                  <a:pt x="4250861" y="1450582"/>
                  <a:pt x="4269407" y="1450804"/>
                  <a:pt x="4286250" y="1457120"/>
                </a:cubicBezTo>
                <a:cubicBezTo>
                  <a:pt x="4298160" y="1461586"/>
                  <a:pt x="4307417" y="1471231"/>
                  <a:pt x="4318000" y="1478287"/>
                </a:cubicBezTo>
                <a:cubicBezTo>
                  <a:pt x="4413250" y="1474759"/>
                  <a:pt x="4508632" y="1473840"/>
                  <a:pt x="4603750" y="1467703"/>
                </a:cubicBezTo>
                <a:cubicBezTo>
                  <a:pt x="4618265" y="1466767"/>
                  <a:pt x="4631560" y="1457927"/>
                  <a:pt x="4646083" y="1457120"/>
                </a:cubicBezTo>
                <a:cubicBezTo>
                  <a:pt x="4758853" y="1450855"/>
                  <a:pt x="4871861" y="1450065"/>
                  <a:pt x="4984750" y="1446537"/>
                </a:cubicBezTo>
                <a:cubicBezTo>
                  <a:pt x="4988278" y="1435954"/>
                  <a:pt x="4989915" y="1424539"/>
                  <a:pt x="4995333" y="1414787"/>
                </a:cubicBezTo>
                <a:cubicBezTo>
                  <a:pt x="5007687" y="1392549"/>
                  <a:pt x="5037667" y="1351287"/>
                  <a:pt x="5037667" y="1351287"/>
                </a:cubicBezTo>
                <a:cubicBezTo>
                  <a:pt x="5034139" y="1093759"/>
                  <a:pt x="5033858" y="836166"/>
                  <a:pt x="5027083" y="578703"/>
                </a:cubicBezTo>
                <a:cubicBezTo>
                  <a:pt x="5026790" y="567551"/>
                  <a:pt x="5016500" y="558109"/>
                  <a:pt x="5016500" y="546953"/>
                </a:cubicBezTo>
                <a:cubicBezTo>
                  <a:pt x="5016500" y="487115"/>
                  <a:pt x="5022782" y="475188"/>
                  <a:pt x="5037667" y="430537"/>
                </a:cubicBezTo>
                <a:cubicBezTo>
                  <a:pt x="5041195" y="289426"/>
                  <a:pt x="5034205" y="147658"/>
                  <a:pt x="5048250" y="7203"/>
                </a:cubicBezTo>
                <a:cubicBezTo>
                  <a:pt x="5051830" y="-28595"/>
                  <a:pt x="5058041" y="78906"/>
                  <a:pt x="5069417" y="113037"/>
                </a:cubicBezTo>
                <a:cubicBezTo>
                  <a:pt x="5084599" y="158586"/>
                  <a:pt x="5077294" y="133964"/>
                  <a:pt x="5090583" y="187120"/>
                </a:cubicBezTo>
                <a:cubicBezTo>
                  <a:pt x="5094111" y="285898"/>
                  <a:pt x="5095188" y="384793"/>
                  <a:pt x="5101167" y="483453"/>
                </a:cubicBezTo>
                <a:cubicBezTo>
                  <a:pt x="5102255" y="501408"/>
                  <a:pt x="5107705" y="518842"/>
                  <a:pt x="5111750" y="536370"/>
                </a:cubicBezTo>
                <a:cubicBezTo>
                  <a:pt x="5129653" y="613950"/>
                  <a:pt x="5126007" y="600307"/>
                  <a:pt x="5143500" y="652787"/>
                </a:cubicBezTo>
                <a:cubicBezTo>
                  <a:pt x="5147028" y="762148"/>
                  <a:pt x="5145240" y="871810"/>
                  <a:pt x="5154083" y="980870"/>
                </a:cubicBezTo>
                <a:cubicBezTo>
                  <a:pt x="5155886" y="1003109"/>
                  <a:pt x="5168194" y="1023203"/>
                  <a:pt x="5175250" y="1044370"/>
                </a:cubicBezTo>
                <a:lnTo>
                  <a:pt x="5185833" y="1076120"/>
                </a:lnTo>
                <a:cubicBezTo>
                  <a:pt x="5189361" y="1160787"/>
                  <a:pt x="5183998" y="1246295"/>
                  <a:pt x="5196417" y="1330120"/>
                </a:cubicBezTo>
                <a:cubicBezTo>
                  <a:pt x="5199493" y="1350882"/>
                  <a:pt x="5241220" y="1371207"/>
                  <a:pt x="5259917" y="1372453"/>
                </a:cubicBezTo>
                <a:cubicBezTo>
                  <a:pt x="5355021" y="1378793"/>
                  <a:pt x="5450417" y="1379509"/>
                  <a:pt x="5545667" y="1383037"/>
                </a:cubicBezTo>
                <a:lnTo>
                  <a:pt x="5598583" y="1393620"/>
                </a:lnTo>
                <a:cubicBezTo>
                  <a:pt x="5622801" y="1398023"/>
                  <a:pt x="5688845" y="1407654"/>
                  <a:pt x="5715000" y="1414787"/>
                </a:cubicBezTo>
                <a:cubicBezTo>
                  <a:pt x="5736525" y="1420658"/>
                  <a:pt x="5778500" y="1435953"/>
                  <a:pt x="5778500" y="1435953"/>
                </a:cubicBezTo>
                <a:cubicBezTo>
                  <a:pt x="5813778" y="1432425"/>
                  <a:pt x="5849487" y="1431904"/>
                  <a:pt x="5884333" y="1425370"/>
                </a:cubicBezTo>
                <a:cubicBezTo>
                  <a:pt x="5906263" y="1421258"/>
                  <a:pt x="5925781" y="1407596"/>
                  <a:pt x="5947833" y="1404203"/>
                </a:cubicBezTo>
                <a:lnTo>
                  <a:pt x="6223000" y="1361870"/>
                </a:lnTo>
                <a:cubicBezTo>
                  <a:pt x="6219472" y="1220759"/>
                  <a:pt x="6226463" y="1078992"/>
                  <a:pt x="6212417" y="938537"/>
                </a:cubicBezTo>
                <a:cubicBezTo>
                  <a:pt x="6208636" y="900730"/>
                  <a:pt x="6170083" y="832703"/>
                  <a:pt x="6170083" y="832703"/>
                </a:cubicBezTo>
                <a:cubicBezTo>
                  <a:pt x="6177139" y="797425"/>
                  <a:pt x="6183160" y="761925"/>
                  <a:pt x="6191250" y="726870"/>
                </a:cubicBezTo>
                <a:cubicBezTo>
                  <a:pt x="6193758" y="716000"/>
                  <a:pt x="6199127" y="705943"/>
                  <a:pt x="6201833" y="695120"/>
                </a:cubicBezTo>
                <a:lnTo>
                  <a:pt x="6223000" y="610453"/>
                </a:lnTo>
                <a:cubicBezTo>
                  <a:pt x="6226528" y="536370"/>
                  <a:pt x="6230430" y="462303"/>
                  <a:pt x="6233583" y="388203"/>
                </a:cubicBezTo>
                <a:cubicBezTo>
                  <a:pt x="6245938" y="97862"/>
                  <a:pt x="6214978" y="200606"/>
                  <a:pt x="6254750" y="81287"/>
                </a:cubicBezTo>
                <a:cubicBezTo>
                  <a:pt x="6261806" y="91870"/>
                  <a:pt x="6267774" y="103266"/>
                  <a:pt x="6275917" y="113037"/>
                </a:cubicBezTo>
                <a:cubicBezTo>
                  <a:pt x="6285499" y="124535"/>
                  <a:pt x="6301474" y="131161"/>
                  <a:pt x="6307667" y="144787"/>
                </a:cubicBezTo>
                <a:cubicBezTo>
                  <a:pt x="6316782" y="164840"/>
                  <a:pt x="6333277" y="251673"/>
                  <a:pt x="6339417" y="282370"/>
                </a:cubicBezTo>
                <a:cubicBezTo>
                  <a:pt x="6335889" y="374092"/>
                  <a:pt x="6334939" y="465950"/>
                  <a:pt x="6328833" y="557537"/>
                </a:cubicBezTo>
                <a:cubicBezTo>
                  <a:pt x="6327865" y="572050"/>
                  <a:pt x="6318250" y="585325"/>
                  <a:pt x="6318250" y="599870"/>
                </a:cubicBezTo>
                <a:cubicBezTo>
                  <a:pt x="6318250" y="674037"/>
                  <a:pt x="6321689" y="748298"/>
                  <a:pt x="6328833" y="822120"/>
                </a:cubicBezTo>
                <a:cubicBezTo>
                  <a:pt x="6340460" y="942263"/>
                  <a:pt x="6339452" y="896284"/>
                  <a:pt x="6371167" y="970287"/>
                </a:cubicBezTo>
                <a:cubicBezTo>
                  <a:pt x="6385682" y="1004155"/>
                  <a:pt x="6382394" y="1015198"/>
                  <a:pt x="6392333" y="1054953"/>
                </a:cubicBezTo>
                <a:cubicBezTo>
                  <a:pt x="6395039" y="1065776"/>
                  <a:pt x="6399389" y="1076120"/>
                  <a:pt x="6402917" y="1086703"/>
                </a:cubicBezTo>
                <a:cubicBezTo>
                  <a:pt x="6406445" y="1114925"/>
                  <a:pt x="6411138" y="1143026"/>
                  <a:pt x="6413500" y="1171370"/>
                </a:cubicBezTo>
                <a:cubicBezTo>
                  <a:pt x="6418196" y="1227729"/>
                  <a:pt x="6415263" y="1284841"/>
                  <a:pt x="6424083" y="1340703"/>
                </a:cubicBezTo>
                <a:cubicBezTo>
                  <a:pt x="6430605" y="1382010"/>
                  <a:pt x="6480581" y="1384230"/>
                  <a:pt x="6508750" y="1393620"/>
                </a:cubicBezTo>
                <a:cubicBezTo>
                  <a:pt x="6519333" y="1397148"/>
                  <a:pt x="6529352" y="1403790"/>
                  <a:pt x="6540500" y="1404203"/>
                </a:cubicBezTo>
                <a:lnTo>
                  <a:pt x="6826250" y="1414787"/>
                </a:lnTo>
                <a:cubicBezTo>
                  <a:pt x="6913346" y="1443818"/>
                  <a:pt x="6855735" y="1427672"/>
                  <a:pt x="7037917" y="1435953"/>
                </a:cubicBezTo>
                <a:cubicBezTo>
                  <a:pt x="7333960" y="1449410"/>
                  <a:pt x="7283123" y="1446537"/>
                  <a:pt x="7556500" y="14465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2" idx="1"/>
            <a:endCxn id="7" idx="68"/>
          </p:cNvCxnSpPr>
          <p:nvPr/>
        </p:nvCxnSpPr>
        <p:spPr>
          <a:xfrm flipH="1">
            <a:off x="5868369" y="2313000"/>
            <a:ext cx="1201974" cy="385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  <a:endCxn id="7" idx="93"/>
          </p:cNvCxnSpPr>
          <p:nvPr/>
        </p:nvCxnSpPr>
        <p:spPr>
          <a:xfrm flipH="1">
            <a:off x="6881109" y="2313000"/>
            <a:ext cx="189234" cy="449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735667" y="5317579"/>
            <a:ext cx="6212416" cy="101084"/>
          </a:xfrm>
          <a:custGeom>
            <a:avLst/>
            <a:gdLst>
              <a:gd name="connsiteX0" fmla="*/ 0 w 6212416"/>
              <a:gd name="connsiteY0" fmla="*/ 116416 h 169333"/>
              <a:gd name="connsiteX1" fmla="*/ 0 w 6212416"/>
              <a:gd name="connsiteY1" fmla="*/ 116416 h 169333"/>
              <a:gd name="connsiteX2" fmla="*/ 275166 w 6212416"/>
              <a:gd name="connsiteY2" fmla="*/ 105833 h 169333"/>
              <a:gd name="connsiteX3" fmla="*/ 359833 w 6212416"/>
              <a:gd name="connsiteY3" fmla="*/ 84666 h 169333"/>
              <a:gd name="connsiteX4" fmla="*/ 465666 w 6212416"/>
              <a:gd name="connsiteY4" fmla="*/ 63500 h 169333"/>
              <a:gd name="connsiteX5" fmla="*/ 698500 w 6212416"/>
              <a:gd name="connsiteY5" fmla="*/ 74083 h 169333"/>
              <a:gd name="connsiteX6" fmla="*/ 740833 w 6212416"/>
              <a:gd name="connsiteY6" fmla="*/ 84666 h 169333"/>
              <a:gd name="connsiteX7" fmla="*/ 804333 w 6212416"/>
              <a:gd name="connsiteY7" fmla="*/ 105833 h 169333"/>
              <a:gd name="connsiteX8" fmla="*/ 836083 w 6212416"/>
              <a:gd name="connsiteY8" fmla="*/ 127000 h 169333"/>
              <a:gd name="connsiteX9" fmla="*/ 899583 w 6212416"/>
              <a:gd name="connsiteY9" fmla="*/ 148166 h 169333"/>
              <a:gd name="connsiteX10" fmla="*/ 1100666 w 6212416"/>
              <a:gd name="connsiteY10" fmla="*/ 137583 h 169333"/>
              <a:gd name="connsiteX11" fmla="*/ 1132416 w 6212416"/>
              <a:gd name="connsiteY11" fmla="*/ 127000 h 169333"/>
              <a:gd name="connsiteX12" fmla="*/ 1174750 w 6212416"/>
              <a:gd name="connsiteY12" fmla="*/ 116416 h 169333"/>
              <a:gd name="connsiteX13" fmla="*/ 1248833 w 6212416"/>
              <a:gd name="connsiteY13" fmla="*/ 74083 h 169333"/>
              <a:gd name="connsiteX14" fmla="*/ 1280583 w 6212416"/>
              <a:gd name="connsiteY14" fmla="*/ 63500 h 169333"/>
              <a:gd name="connsiteX15" fmla="*/ 1545166 w 6212416"/>
              <a:gd name="connsiteY15" fmla="*/ 84666 h 169333"/>
              <a:gd name="connsiteX16" fmla="*/ 1587500 w 6212416"/>
              <a:gd name="connsiteY16" fmla="*/ 95250 h 169333"/>
              <a:gd name="connsiteX17" fmla="*/ 1651000 w 6212416"/>
              <a:gd name="connsiteY17" fmla="*/ 105833 h 169333"/>
              <a:gd name="connsiteX18" fmla="*/ 1682750 w 6212416"/>
              <a:gd name="connsiteY18" fmla="*/ 116416 h 169333"/>
              <a:gd name="connsiteX19" fmla="*/ 1725083 w 6212416"/>
              <a:gd name="connsiteY19" fmla="*/ 127000 h 169333"/>
              <a:gd name="connsiteX20" fmla="*/ 1756833 w 6212416"/>
              <a:gd name="connsiteY20" fmla="*/ 137583 h 169333"/>
              <a:gd name="connsiteX21" fmla="*/ 1841500 w 6212416"/>
              <a:gd name="connsiteY21" fmla="*/ 148166 h 169333"/>
              <a:gd name="connsiteX22" fmla="*/ 2010833 w 6212416"/>
              <a:gd name="connsiteY22" fmla="*/ 169333 h 169333"/>
              <a:gd name="connsiteX23" fmla="*/ 2233083 w 6212416"/>
              <a:gd name="connsiteY23" fmla="*/ 158750 h 169333"/>
              <a:gd name="connsiteX24" fmla="*/ 2264833 w 6212416"/>
              <a:gd name="connsiteY24" fmla="*/ 137583 h 169333"/>
              <a:gd name="connsiteX25" fmla="*/ 2540000 w 6212416"/>
              <a:gd name="connsiteY25" fmla="*/ 127000 h 169333"/>
              <a:gd name="connsiteX26" fmla="*/ 2582333 w 6212416"/>
              <a:gd name="connsiteY26" fmla="*/ 105833 h 169333"/>
              <a:gd name="connsiteX27" fmla="*/ 2751666 w 6212416"/>
              <a:gd name="connsiteY27" fmla="*/ 95250 h 169333"/>
              <a:gd name="connsiteX28" fmla="*/ 2804583 w 6212416"/>
              <a:gd name="connsiteY28" fmla="*/ 84666 h 169333"/>
              <a:gd name="connsiteX29" fmla="*/ 2973916 w 6212416"/>
              <a:gd name="connsiteY29" fmla="*/ 105833 h 169333"/>
              <a:gd name="connsiteX30" fmla="*/ 3037416 w 6212416"/>
              <a:gd name="connsiteY30" fmla="*/ 116416 h 169333"/>
              <a:gd name="connsiteX31" fmla="*/ 3111500 w 6212416"/>
              <a:gd name="connsiteY31" fmla="*/ 127000 h 169333"/>
              <a:gd name="connsiteX32" fmla="*/ 3651250 w 6212416"/>
              <a:gd name="connsiteY32" fmla="*/ 116416 h 169333"/>
              <a:gd name="connsiteX33" fmla="*/ 3873500 w 6212416"/>
              <a:gd name="connsiteY33" fmla="*/ 84666 h 169333"/>
              <a:gd name="connsiteX34" fmla="*/ 3947583 w 6212416"/>
              <a:gd name="connsiteY34" fmla="*/ 42333 h 169333"/>
              <a:gd name="connsiteX35" fmla="*/ 3979333 w 6212416"/>
              <a:gd name="connsiteY35" fmla="*/ 0 h 169333"/>
              <a:gd name="connsiteX36" fmla="*/ 4085166 w 6212416"/>
              <a:gd name="connsiteY36" fmla="*/ 21166 h 169333"/>
              <a:gd name="connsiteX37" fmla="*/ 4159250 w 6212416"/>
              <a:gd name="connsiteY37" fmla="*/ 52916 h 169333"/>
              <a:gd name="connsiteX38" fmla="*/ 4233333 w 6212416"/>
              <a:gd name="connsiteY38" fmla="*/ 95250 h 169333"/>
              <a:gd name="connsiteX39" fmla="*/ 4265083 w 6212416"/>
              <a:gd name="connsiteY39" fmla="*/ 105833 h 169333"/>
              <a:gd name="connsiteX40" fmla="*/ 4476750 w 6212416"/>
              <a:gd name="connsiteY40" fmla="*/ 84666 h 169333"/>
              <a:gd name="connsiteX41" fmla="*/ 4529666 w 6212416"/>
              <a:gd name="connsiteY41" fmla="*/ 63500 h 169333"/>
              <a:gd name="connsiteX42" fmla="*/ 4561416 w 6212416"/>
              <a:gd name="connsiteY42" fmla="*/ 52916 h 169333"/>
              <a:gd name="connsiteX43" fmla="*/ 4741333 w 6212416"/>
              <a:gd name="connsiteY43" fmla="*/ 63500 h 169333"/>
              <a:gd name="connsiteX44" fmla="*/ 4815416 w 6212416"/>
              <a:gd name="connsiteY44" fmla="*/ 95250 h 169333"/>
              <a:gd name="connsiteX45" fmla="*/ 4889500 w 6212416"/>
              <a:gd name="connsiteY45" fmla="*/ 116416 h 169333"/>
              <a:gd name="connsiteX46" fmla="*/ 5185833 w 6212416"/>
              <a:gd name="connsiteY46" fmla="*/ 137583 h 169333"/>
              <a:gd name="connsiteX47" fmla="*/ 5640916 w 6212416"/>
              <a:gd name="connsiteY47" fmla="*/ 127000 h 169333"/>
              <a:gd name="connsiteX48" fmla="*/ 5704416 w 6212416"/>
              <a:gd name="connsiteY48" fmla="*/ 95250 h 169333"/>
              <a:gd name="connsiteX49" fmla="*/ 5767916 w 6212416"/>
              <a:gd name="connsiteY49" fmla="*/ 84666 h 169333"/>
              <a:gd name="connsiteX50" fmla="*/ 5852583 w 6212416"/>
              <a:gd name="connsiteY50" fmla="*/ 63500 h 169333"/>
              <a:gd name="connsiteX51" fmla="*/ 6212416 w 6212416"/>
              <a:gd name="connsiteY51" fmla="*/ 63500 h 169333"/>
              <a:gd name="connsiteX52" fmla="*/ 6212416 w 6212416"/>
              <a:gd name="connsiteY52" fmla="*/ 63500 h 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212416" h="169333">
                <a:moveTo>
                  <a:pt x="0" y="116416"/>
                </a:moveTo>
                <a:lnTo>
                  <a:pt x="0" y="116416"/>
                </a:lnTo>
                <a:cubicBezTo>
                  <a:pt x="91722" y="112888"/>
                  <a:pt x="183731" y="113901"/>
                  <a:pt x="275166" y="105833"/>
                </a:cubicBezTo>
                <a:cubicBezTo>
                  <a:pt x="304144" y="103276"/>
                  <a:pt x="331138" y="89448"/>
                  <a:pt x="359833" y="84666"/>
                </a:cubicBezTo>
                <a:cubicBezTo>
                  <a:pt x="437680" y="71692"/>
                  <a:pt x="402515" y="79287"/>
                  <a:pt x="465666" y="63500"/>
                </a:cubicBezTo>
                <a:cubicBezTo>
                  <a:pt x="543277" y="67028"/>
                  <a:pt x="621037" y="68125"/>
                  <a:pt x="698500" y="74083"/>
                </a:cubicBezTo>
                <a:cubicBezTo>
                  <a:pt x="713002" y="75199"/>
                  <a:pt x="726901" y="80486"/>
                  <a:pt x="740833" y="84666"/>
                </a:cubicBezTo>
                <a:cubicBezTo>
                  <a:pt x="762204" y="91077"/>
                  <a:pt x="804333" y="105833"/>
                  <a:pt x="804333" y="105833"/>
                </a:cubicBezTo>
                <a:cubicBezTo>
                  <a:pt x="814916" y="112889"/>
                  <a:pt x="824460" y="121834"/>
                  <a:pt x="836083" y="127000"/>
                </a:cubicBezTo>
                <a:cubicBezTo>
                  <a:pt x="856472" y="136062"/>
                  <a:pt x="899583" y="148166"/>
                  <a:pt x="899583" y="148166"/>
                </a:cubicBezTo>
                <a:cubicBezTo>
                  <a:pt x="966611" y="144638"/>
                  <a:pt x="1033821" y="143660"/>
                  <a:pt x="1100666" y="137583"/>
                </a:cubicBezTo>
                <a:cubicBezTo>
                  <a:pt x="1111776" y="136573"/>
                  <a:pt x="1121689" y="130065"/>
                  <a:pt x="1132416" y="127000"/>
                </a:cubicBezTo>
                <a:cubicBezTo>
                  <a:pt x="1146402" y="123004"/>
                  <a:pt x="1160639" y="119944"/>
                  <a:pt x="1174750" y="116416"/>
                </a:cubicBezTo>
                <a:cubicBezTo>
                  <a:pt x="1206634" y="95161"/>
                  <a:pt x="1211240" y="90194"/>
                  <a:pt x="1248833" y="74083"/>
                </a:cubicBezTo>
                <a:cubicBezTo>
                  <a:pt x="1259087" y="69689"/>
                  <a:pt x="1270000" y="67028"/>
                  <a:pt x="1280583" y="63500"/>
                </a:cubicBezTo>
                <a:cubicBezTo>
                  <a:pt x="1371137" y="68827"/>
                  <a:pt x="1456637" y="69911"/>
                  <a:pt x="1545166" y="84666"/>
                </a:cubicBezTo>
                <a:cubicBezTo>
                  <a:pt x="1559514" y="87057"/>
                  <a:pt x="1573237" y="92397"/>
                  <a:pt x="1587500" y="95250"/>
                </a:cubicBezTo>
                <a:cubicBezTo>
                  <a:pt x="1608542" y="99458"/>
                  <a:pt x="1630052" y="101178"/>
                  <a:pt x="1651000" y="105833"/>
                </a:cubicBezTo>
                <a:cubicBezTo>
                  <a:pt x="1661890" y="108253"/>
                  <a:pt x="1672023" y="113351"/>
                  <a:pt x="1682750" y="116416"/>
                </a:cubicBezTo>
                <a:cubicBezTo>
                  <a:pt x="1696736" y="120412"/>
                  <a:pt x="1711097" y="123004"/>
                  <a:pt x="1725083" y="127000"/>
                </a:cubicBezTo>
                <a:cubicBezTo>
                  <a:pt x="1735810" y="130065"/>
                  <a:pt x="1745857" y="135587"/>
                  <a:pt x="1756833" y="137583"/>
                </a:cubicBezTo>
                <a:cubicBezTo>
                  <a:pt x="1784816" y="142671"/>
                  <a:pt x="1813253" y="144843"/>
                  <a:pt x="1841500" y="148166"/>
                </a:cubicBezTo>
                <a:cubicBezTo>
                  <a:pt x="1992646" y="165948"/>
                  <a:pt x="1880838" y="150763"/>
                  <a:pt x="2010833" y="169333"/>
                </a:cubicBezTo>
                <a:cubicBezTo>
                  <a:pt x="2084916" y="165805"/>
                  <a:pt x="2159488" y="167949"/>
                  <a:pt x="2233083" y="158750"/>
                </a:cubicBezTo>
                <a:cubicBezTo>
                  <a:pt x="2245704" y="157172"/>
                  <a:pt x="2252181" y="138892"/>
                  <a:pt x="2264833" y="137583"/>
                </a:cubicBezTo>
                <a:cubicBezTo>
                  <a:pt x="2356136" y="128138"/>
                  <a:pt x="2448278" y="130528"/>
                  <a:pt x="2540000" y="127000"/>
                </a:cubicBezTo>
                <a:cubicBezTo>
                  <a:pt x="2554111" y="119944"/>
                  <a:pt x="2566731" y="108173"/>
                  <a:pt x="2582333" y="105833"/>
                </a:cubicBezTo>
                <a:cubicBezTo>
                  <a:pt x="2638262" y="97444"/>
                  <a:pt x="2695366" y="100612"/>
                  <a:pt x="2751666" y="95250"/>
                </a:cubicBezTo>
                <a:cubicBezTo>
                  <a:pt x="2769573" y="93545"/>
                  <a:pt x="2786944" y="88194"/>
                  <a:pt x="2804583" y="84666"/>
                </a:cubicBezTo>
                <a:lnTo>
                  <a:pt x="2973916" y="105833"/>
                </a:lnTo>
                <a:cubicBezTo>
                  <a:pt x="2995178" y="108732"/>
                  <a:pt x="3016207" y="113153"/>
                  <a:pt x="3037416" y="116416"/>
                </a:cubicBezTo>
                <a:cubicBezTo>
                  <a:pt x="3062071" y="120209"/>
                  <a:pt x="3086805" y="123472"/>
                  <a:pt x="3111500" y="127000"/>
                </a:cubicBezTo>
                <a:lnTo>
                  <a:pt x="3651250" y="116416"/>
                </a:lnTo>
                <a:cubicBezTo>
                  <a:pt x="3708716" y="114500"/>
                  <a:pt x="3823056" y="93073"/>
                  <a:pt x="3873500" y="84666"/>
                </a:cubicBezTo>
                <a:cubicBezTo>
                  <a:pt x="3890104" y="76364"/>
                  <a:pt x="3932622" y="57294"/>
                  <a:pt x="3947583" y="42333"/>
                </a:cubicBezTo>
                <a:cubicBezTo>
                  <a:pt x="3960056" y="29860"/>
                  <a:pt x="3968750" y="14111"/>
                  <a:pt x="3979333" y="0"/>
                </a:cubicBezTo>
                <a:cubicBezTo>
                  <a:pt x="4006631" y="3900"/>
                  <a:pt x="4055613" y="6389"/>
                  <a:pt x="4085166" y="21166"/>
                </a:cubicBezTo>
                <a:cubicBezTo>
                  <a:pt x="4158254" y="57710"/>
                  <a:pt x="4071144" y="30890"/>
                  <a:pt x="4159250" y="52916"/>
                </a:cubicBezTo>
                <a:cubicBezTo>
                  <a:pt x="4191135" y="74173"/>
                  <a:pt x="4195738" y="79138"/>
                  <a:pt x="4233333" y="95250"/>
                </a:cubicBezTo>
                <a:cubicBezTo>
                  <a:pt x="4243587" y="99644"/>
                  <a:pt x="4254500" y="102305"/>
                  <a:pt x="4265083" y="105833"/>
                </a:cubicBezTo>
                <a:cubicBezTo>
                  <a:pt x="4291011" y="103839"/>
                  <a:pt x="4431175" y="96060"/>
                  <a:pt x="4476750" y="84666"/>
                </a:cubicBezTo>
                <a:cubicBezTo>
                  <a:pt x="4495180" y="80058"/>
                  <a:pt x="4511878" y="70170"/>
                  <a:pt x="4529666" y="63500"/>
                </a:cubicBezTo>
                <a:cubicBezTo>
                  <a:pt x="4540112" y="59583"/>
                  <a:pt x="4550833" y="56444"/>
                  <a:pt x="4561416" y="52916"/>
                </a:cubicBezTo>
                <a:cubicBezTo>
                  <a:pt x="4621388" y="56444"/>
                  <a:pt x="4681528" y="57804"/>
                  <a:pt x="4741333" y="63500"/>
                </a:cubicBezTo>
                <a:cubicBezTo>
                  <a:pt x="4795752" y="68683"/>
                  <a:pt x="4771785" y="73435"/>
                  <a:pt x="4815416" y="95250"/>
                </a:cubicBezTo>
                <a:cubicBezTo>
                  <a:pt x="4827132" y="101108"/>
                  <a:pt x="4880458" y="115286"/>
                  <a:pt x="4889500" y="116416"/>
                </a:cubicBezTo>
                <a:cubicBezTo>
                  <a:pt x="4950637" y="124058"/>
                  <a:pt x="5136819" y="134520"/>
                  <a:pt x="5185833" y="137583"/>
                </a:cubicBezTo>
                <a:cubicBezTo>
                  <a:pt x="5337527" y="134055"/>
                  <a:pt x="5489324" y="133591"/>
                  <a:pt x="5640916" y="127000"/>
                </a:cubicBezTo>
                <a:cubicBezTo>
                  <a:pt x="5682297" y="125201"/>
                  <a:pt x="5666161" y="108002"/>
                  <a:pt x="5704416" y="95250"/>
                </a:cubicBezTo>
                <a:cubicBezTo>
                  <a:pt x="5724773" y="88464"/>
                  <a:pt x="5746934" y="89162"/>
                  <a:pt x="5767916" y="84666"/>
                </a:cubicBezTo>
                <a:cubicBezTo>
                  <a:pt x="5796361" y="78571"/>
                  <a:pt x="5823492" y="63500"/>
                  <a:pt x="5852583" y="63500"/>
                </a:cubicBezTo>
                <a:lnTo>
                  <a:pt x="6212416" y="63500"/>
                </a:lnTo>
                <a:lnTo>
                  <a:pt x="6212416" y="63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∆P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 the probability that the chemical induced stop rate is above a certain value. </a:t>
            </a:r>
          </a:p>
          <a:p>
            <a:r>
              <a:rPr lang="en-US" dirty="0" smtClean="0"/>
              <a:t>High cutoffs should enable high stringency identification of the most reactive nucleotides, though perhaps at the cost of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29935" y="3258645"/>
            <a:ext cx="6286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935" y="274378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Reactivity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8519" y="2136297"/>
            <a:ext cx="122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Treatment</a:t>
            </a:r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362" y="1496547"/>
            <a:ext cx="214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venir Light"/>
                <a:cs typeface="Avenir Light"/>
              </a:rPr>
              <a:t>Property of interest</a:t>
            </a:r>
            <a:endParaRPr lang="en-US" dirty="0">
              <a:solidFill>
                <a:schemeClr val="accent2"/>
              </a:solidFill>
              <a:latin typeface="Avenir Light"/>
              <a:cs typeface="Avenir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2273" y="30422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29935" y="2062216"/>
            <a:ext cx="6233584" cy="953020"/>
          </a:xfrm>
          <a:custGeom>
            <a:avLst/>
            <a:gdLst>
              <a:gd name="connsiteX0" fmla="*/ 0 w 7556500"/>
              <a:gd name="connsiteY0" fmla="*/ 1467703 h 1573537"/>
              <a:gd name="connsiteX1" fmla="*/ 0 w 7556500"/>
              <a:gd name="connsiteY1" fmla="*/ 1467703 h 1573537"/>
              <a:gd name="connsiteX2" fmla="*/ 105833 w 7556500"/>
              <a:gd name="connsiteY2" fmla="*/ 1404203 h 1573537"/>
              <a:gd name="connsiteX3" fmla="*/ 169333 w 7556500"/>
              <a:gd name="connsiteY3" fmla="*/ 1414787 h 1573537"/>
              <a:gd name="connsiteX4" fmla="*/ 190500 w 7556500"/>
              <a:gd name="connsiteY4" fmla="*/ 1446537 h 1573537"/>
              <a:gd name="connsiteX5" fmla="*/ 201083 w 7556500"/>
              <a:gd name="connsiteY5" fmla="*/ 1478287 h 1573537"/>
              <a:gd name="connsiteX6" fmla="*/ 243417 w 7556500"/>
              <a:gd name="connsiteY6" fmla="*/ 1541787 h 1573537"/>
              <a:gd name="connsiteX7" fmla="*/ 306917 w 7556500"/>
              <a:gd name="connsiteY7" fmla="*/ 1531203 h 1573537"/>
              <a:gd name="connsiteX8" fmla="*/ 328083 w 7556500"/>
              <a:gd name="connsiteY8" fmla="*/ 1499453 h 1573537"/>
              <a:gd name="connsiteX9" fmla="*/ 359833 w 7556500"/>
              <a:gd name="connsiteY9" fmla="*/ 1478287 h 1573537"/>
              <a:gd name="connsiteX10" fmla="*/ 433917 w 7556500"/>
              <a:gd name="connsiteY10" fmla="*/ 1488870 h 1573537"/>
              <a:gd name="connsiteX11" fmla="*/ 497417 w 7556500"/>
              <a:gd name="connsiteY11" fmla="*/ 1510037 h 1573537"/>
              <a:gd name="connsiteX12" fmla="*/ 550333 w 7556500"/>
              <a:gd name="connsiteY12" fmla="*/ 1499453 h 1573537"/>
              <a:gd name="connsiteX13" fmla="*/ 613833 w 7556500"/>
              <a:gd name="connsiteY13" fmla="*/ 1478287 h 1573537"/>
              <a:gd name="connsiteX14" fmla="*/ 857250 w 7556500"/>
              <a:gd name="connsiteY14" fmla="*/ 1520620 h 1573537"/>
              <a:gd name="connsiteX15" fmla="*/ 1026583 w 7556500"/>
              <a:gd name="connsiteY15" fmla="*/ 1510037 h 1573537"/>
              <a:gd name="connsiteX16" fmla="*/ 1090083 w 7556500"/>
              <a:gd name="connsiteY16" fmla="*/ 1478287 h 1573537"/>
              <a:gd name="connsiteX17" fmla="*/ 1121833 w 7556500"/>
              <a:gd name="connsiteY17" fmla="*/ 1467703 h 1573537"/>
              <a:gd name="connsiteX18" fmla="*/ 1217083 w 7556500"/>
              <a:gd name="connsiteY18" fmla="*/ 1478287 h 1573537"/>
              <a:gd name="connsiteX19" fmla="*/ 1248833 w 7556500"/>
              <a:gd name="connsiteY19" fmla="*/ 1488870 h 1573537"/>
              <a:gd name="connsiteX20" fmla="*/ 1291167 w 7556500"/>
              <a:gd name="connsiteY20" fmla="*/ 1499453 h 1573537"/>
              <a:gd name="connsiteX21" fmla="*/ 1354667 w 7556500"/>
              <a:gd name="connsiteY21" fmla="*/ 1520620 h 1573537"/>
              <a:gd name="connsiteX22" fmla="*/ 1449917 w 7556500"/>
              <a:gd name="connsiteY22" fmla="*/ 1573537 h 1573537"/>
              <a:gd name="connsiteX23" fmla="*/ 1513417 w 7556500"/>
              <a:gd name="connsiteY23" fmla="*/ 1562953 h 1573537"/>
              <a:gd name="connsiteX24" fmla="*/ 1576917 w 7556500"/>
              <a:gd name="connsiteY24" fmla="*/ 1510037 h 1573537"/>
              <a:gd name="connsiteX25" fmla="*/ 1640417 w 7556500"/>
              <a:gd name="connsiteY25" fmla="*/ 1499453 h 1573537"/>
              <a:gd name="connsiteX26" fmla="*/ 1682750 w 7556500"/>
              <a:gd name="connsiteY26" fmla="*/ 1488870 h 1573537"/>
              <a:gd name="connsiteX27" fmla="*/ 1725083 w 7556500"/>
              <a:gd name="connsiteY27" fmla="*/ 1467703 h 1573537"/>
              <a:gd name="connsiteX28" fmla="*/ 1799167 w 7556500"/>
              <a:gd name="connsiteY28" fmla="*/ 1457120 h 1573537"/>
              <a:gd name="connsiteX29" fmla="*/ 1820333 w 7556500"/>
              <a:gd name="connsiteY29" fmla="*/ 1425370 h 1573537"/>
              <a:gd name="connsiteX30" fmla="*/ 1852083 w 7556500"/>
              <a:gd name="connsiteY30" fmla="*/ 1404203 h 1573537"/>
              <a:gd name="connsiteX31" fmla="*/ 1926167 w 7556500"/>
              <a:gd name="connsiteY31" fmla="*/ 1351287 h 1573537"/>
              <a:gd name="connsiteX32" fmla="*/ 2074333 w 7556500"/>
              <a:gd name="connsiteY32" fmla="*/ 1361870 h 1573537"/>
              <a:gd name="connsiteX33" fmla="*/ 2137833 w 7556500"/>
              <a:gd name="connsiteY33" fmla="*/ 1404203 h 1573537"/>
              <a:gd name="connsiteX34" fmla="*/ 2211917 w 7556500"/>
              <a:gd name="connsiteY34" fmla="*/ 1435953 h 1573537"/>
              <a:gd name="connsiteX35" fmla="*/ 2243667 w 7556500"/>
              <a:gd name="connsiteY35" fmla="*/ 1467703 h 1573537"/>
              <a:gd name="connsiteX36" fmla="*/ 2286000 w 7556500"/>
              <a:gd name="connsiteY36" fmla="*/ 1478287 h 1573537"/>
              <a:gd name="connsiteX37" fmla="*/ 2317750 w 7556500"/>
              <a:gd name="connsiteY37" fmla="*/ 1488870 h 1573537"/>
              <a:gd name="connsiteX38" fmla="*/ 2349500 w 7556500"/>
              <a:gd name="connsiteY38" fmla="*/ 1510037 h 1573537"/>
              <a:gd name="connsiteX39" fmla="*/ 2381250 w 7556500"/>
              <a:gd name="connsiteY39" fmla="*/ 1520620 h 1573537"/>
              <a:gd name="connsiteX40" fmla="*/ 2476500 w 7556500"/>
              <a:gd name="connsiteY40" fmla="*/ 1541787 h 1573537"/>
              <a:gd name="connsiteX41" fmla="*/ 3185583 w 7556500"/>
              <a:gd name="connsiteY41" fmla="*/ 1531203 h 1573537"/>
              <a:gd name="connsiteX42" fmla="*/ 3227917 w 7556500"/>
              <a:gd name="connsiteY42" fmla="*/ 1478287 h 1573537"/>
              <a:gd name="connsiteX43" fmla="*/ 3291417 w 7556500"/>
              <a:gd name="connsiteY43" fmla="*/ 1446537 h 1573537"/>
              <a:gd name="connsiteX44" fmla="*/ 3407833 w 7556500"/>
              <a:gd name="connsiteY44" fmla="*/ 1457120 h 1573537"/>
              <a:gd name="connsiteX45" fmla="*/ 3439583 w 7556500"/>
              <a:gd name="connsiteY45" fmla="*/ 1478287 h 1573537"/>
              <a:gd name="connsiteX46" fmla="*/ 3481917 w 7556500"/>
              <a:gd name="connsiteY46" fmla="*/ 1499453 h 1573537"/>
              <a:gd name="connsiteX47" fmla="*/ 3513667 w 7556500"/>
              <a:gd name="connsiteY47" fmla="*/ 1478287 h 1573537"/>
              <a:gd name="connsiteX48" fmla="*/ 3619500 w 7556500"/>
              <a:gd name="connsiteY48" fmla="*/ 1446537 h 1573537"/>
              <a:gd name="connsiteX49" fmla="*/ 3651250 w 7556500"/>
              <a:gd name="connsiteY49" fmla="*/ 1435953 h 1573537"/>
              <a:gd name="connsiteX50" fmla="*/ 3683000 w 7556500"/>
              <a:gd name="connsiteY50" fmla="*/ 1446537 h 1573537"/>
              <a:gd name="connsiteX51" fmla="*/ 3725333 w 7556500"/>
              <a:gd name="connsiteY51" fmla="*/ 1457120 h 1573537"/>
              <a:gd name="connsiteX52" fmla="*/ 3757083 w 7556500"/>
              <a:gd name="connsiteY52" fmla="*/ 1478287 h 1573537"/>
              <a:gd name="connsiteX53" fmla="*/ 3788833 w 7556500"/>
              <a:gd name="connsiteY53" fmla="*/ 1488870 h 1573537"/>
              <a:gd name="connsiteX54" fmla="*/ 4042833 w 7556500"/>
              <a:gd name="connsiteY54" fmla="*/ 1478287 h 1573537"/>
              <a:gd name="connsiteX55" fmla="*/ 4106333 w 7556500"/>
              <a:gd name="connsiteY55" fmla="*/ 1446537 h 1573537"/>
              <a:gd name="connsiteX56" fmla="*/ 4148667 w 7556500"/>
              <a:gd name="connsiteY56" fmla="*/ 1425370 h 1573537"/>
              <a:gd name="connsiteX57" fmla="*/ 4233333 w 7556500"/>
              <a:gd name="connsiteY57" fmla="*/ 1446537 h 1573537"/>
              <a:gd name="connsiteX58" fmla="*/ 4286250 w 7556500"/>
              <a:gd name="connsiteY58" fmla="*/ 1457120 h 1573537"/>
              <a:gd name="connsiteX59" fmla="*/ 4318000 w 7556500"/>
              <a:gd name="connsiteY59" fmla="*/ 1478287 h 1573537"/>
              <a:gd name="connsiteX60" fmla="*/ 4603750 w 7556500"/>
              <a:gd name="connsiteY60" fmla="*/ 1467703 h 1573537"/>
              <a:gd name="connsiteX61" fmla="*/ 4646083 w 7556500"/>
              <a:gd name="connsiteY61" fmla="*/ 1457120 h 1573537"/>
              <a:gd name="connsiteX62" fmla="*/ 4984750 w 7556500"/>
              <a:gd name="connsiteY62" fmla="*/ 1446537 h 1573537"/>
              <a:gd name="connsiteX63" fmla="*/ 4995333 w 7556500"/>
              <a:gd name="connsiteY63" fmla="*/ 1414787 h 1573537"/>
              <a:gd name="connsiteX64" fmla="*/ 5037667 w 7556500"/>
              <a:gd name="connsiteY64" fmla="*/ 1351287 h 1573537"/>
              <a:gd name="connsiteX65" fmla="*/ 5027083 w 7556500"/>
              <a:gd name="connsiteY65" fmla="*/ 578703 h 1573537"/>
              <a:gd name="connsiteX66" fmla="*/ 5016500 w 7556500"/>
              <a:gd name="connsiteY66" fmla="*/ 546953 h 1573537"/>
              <a:gd name="connsiteX67" fmla="*/ 5037667 w 7556500"/>
              <a:gd name="connsiteY67" fmla="*/ 430537 h 1573537"/>
              <a:gd name="connsiteX68" fmla="*/ 5048250 w 7556500"/>
              <a:gd name="connsiteY68" fmla="*/ 7203 h 1573537"/>
              <a:gd name="connsiteX69" fmla="*/ 5069417 w 7556500"/>
              <a:gd name="connsiteY69" fmla="*/ 113037 h 1573537"/>
              <a:gd name="connsiteX70" fmla="*/ 5090583 w 7556500"/>
              <a:gd name="connsiteY70" fmla="*/ 187120 h 1573537"/>
              <a:gd name="connsiteX71" fmla="*/ 5101167 w 7556500"/>
              <a:gd name="connsiteY71" fmla="*/ 483453 h 1573537"/>
              <a:gd name="connsiteX72" fmla="*/ 5111750 w 7556500"/>
              <a:gd name="connsiteY72" fmla="*/ 536370 h 1573537"/>
              <a:gd name="connsiteX73" fmla="*/ 5143500 w 7556500"/>
              <a:gd name="connsiteY73" fmla="*/ 652787 h 1573537"/>
              <a:gd name="connsiteX74" fmla="*/ 5154083 w 7556500"/>
              <a:gd name="connsiteY74" fmla="*/ 980870 h 1573537"/>
              <a:gd name="connsiteX75" fmla="*/ 5175250 w 7556500"/>
              <a:gd name="connsiteY75" fmla="*/ 1044370 h 1573537"/>
              <a:gd name="connsiteX76" fmla="*/ 5185833 w 7556500"/>
              <a:gd name="connsiteY76" fmla="*/ 1076120 h 1573537"/>
              <a:gd name="connsiteX77" fmla="*/ 5196417 w 7556500"/>
              <a:gd name="connsiteY77" fmla="*/ 1330120 h 1573537"/>
              <a:gd name="connsiteX78" fmla="*/ 5259917 w 7556500"/>
              <a:gd name="connsiteY78" fmla="*/ 1372453 h 1573537"/>
              <a:gd name="connsiteX79" fmla="*/ 5545667 w 7556500"/>
              <a:gd name="connsiteY79" fmla="*/ 1383037 h 1573537"/>
              <a:gd name="connsiteX80" fmla="*/ 5598583 w 7556500"/>
              <a:gd name="connsiteY80" fmla="*/ 1393620 h 1573537"/>
              <a:gd name="connsiteX81" fmla="*/ 5715000 w 7556500"/>
              <a:gd name="connsiteY81" fmla="*/ 1414787 h 1573537"/>
              <a:gd name="connsiteX82" fmla="*/ 5778500 w 7556500"/>
              <a:gd name="connsiteY82" fmla="*/ 1435953 h 1573537"/>
              <a:gd name="connsiteX83" fmla="*/ 5884333 w 7556500"/>
              <a:gd name="connsiteY83" fmla="*/ 1425370 h 1573537"/>
              <a:gd name="connsiteX84" fmla="*/ 5947833 w 7556500"/>
              <a:gd name="connsiteY84" fmla="*/ 1404203 h 1573537"/>
              <a:gd name="connsiteX85" fmla="*/ 6223000 w 7556500"/>
              <a:gd name="connsiteY85" fmla="*/ 1361870 h 1573537"/>
              <a:gd name="connsiteX86" fmla="*/ 6212417 w 7556500"/>
              <a:gd name="connsiteY86" fmla="*/ 938537 h 1573537"/>
              <a:gd name="connsiteX87" fmla="*/ 6170083 w 7556500"/>
              <a:gd name="connsiteY87" fmla="*/ 832703 h 1573537"/>
              <a:gd name="connsiteX88" fmla="*/ 6191250 w 7556500"/>
              <a:gd name="connsiteY88" fmla="*/ 726870 h 1573537"/>
              <a:gd name="connsiteX89" fmla="*/ 6201833 w 7556500"/>
              <a:gd name="connsiteY89" fmla="*/ 695120 h 1573537"/>
              <a:gd name="connsiteX90" fmla="*/ 6223000 w 7556500"/>
              <a:gd name="connsiteY90" fmla="*/ 610453 h 1573537"/>
              <a:gd name="connsiteX91" fmla="*/ 6233583 w 7556500"/>
              <a:gd name="connsiteY91" fmla="*/ 388203 h 1573537"/>
              <a:gd name="connsiteX92" fmla="*/ 6254750 w 7556500"/>
              <a:gd name="connsiteY92" fmla="*/ 81287 h 1573537"/>
              <a:gd name="connsiteX93" fmla="*/ 6275917 w 7556500"/>
              <a:gd name="connsiteY93" fmla="*/ 113037 h 1573537"/>
              <a:gd name="connsiteX94" fmla="*/ 6307667 w 7556500"/>
              <a:gd name="connsiteY94" fmla="*/ 144787 h 1573537"/>
              <a:gd name="connsiteX95" fmla="*/ 6339417 w 7556500"/>
              <a:gd name="connsiteY95" fmla="*/ 282370 h 1573537"/>
              <a:gd name="connsiteX96" fmla="*/ 6328833 w 7556500"/>
              <a:gd name="connsiteY96" fmla="*/ 557537 h 1573537"/>
              <a:gd name="connsiteX97" fmla="*/ 6318250 w 7556500"/>
              <a:gd name="connsiteY97" fmla="*/ 599870 h 1573537"/>
              <a:gd name="connsiteX98" fmla="*/ 6328833 w 7556500"/>
              <a:gd name="connsiteY98" fmla="*/ 822120 h 1573537"/>
              <a:gd name="connsiteX99" fmla="*/ 6371167 w 7556500"/>
              <a:gd name="connsiteY99" fmla="*/ 970287 h 1573537"/>
              <a:gd name="connsiteX100" fmla="*/ 6392333 w 7556500"/>
              <a:gd name="connsiteY100" fmla="*/ 1054953 h 1573537"/>
              <a:gd name="connsiteX101" fmla="*/ 6402917 w 7556500"/>
              <a:gd name="connsiteY101" fmla="*/ 1086703 h 1573537"/>
              <a:gd name="connsiteX102" fmla="*/ 6413500 w 7556500"/>
              <a:gd name="connsiteY102" fmla="*/ 1171370 h 1573537"/>
              <a:gd name="connsiteX103" fmla="*/ 6424083 w 7556500"/>
              <a:gd name="connsiteY103" fmla="*/ 1340703 h 1573537"/>
              <a:gd name="connsiteX104" fmla="*/ 6508750 w 7556500"/>
              <a:gd name="connsiteY104" fmla="*/ 1393620 h 1573537"/>
              <a:gd name="connsiteX105" fmla="*/ 6540500 w 7556500"/>
              <a:gd name="connsiteY105" fmla="*/ 1404203 h 1573537"/>
              <a:gd name="connsiteX106" fmla="*/ 6826250 w 7556500"/>
              <a:gd name="connsiteY106" fmla="*/ 1414787 h 1573537"/>
              <a:gd name="connsiteX107" fmla="*/ 7037917 w 7556500"/>
              <a:gd name="connsiteY107" fmla="*/ 1435953 h 1573537"/>
              <a:gd name="connsiteX108" fmla="*/ 7556500 w 7556500"/>
              <a:gd name="connsiteY108" fmla="*/ 1446537 h 157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556500" h="1573537">
                <a:moveTo>
                  <a:pt x="0" y="1467703"/>
                </a:moveTo>
                <a:lnTo>
                  <a:pt x="0" y="1467703"/>
                </a:lnTo>
                <a:cubicBezTo>
                  <a:pt x="6304" y="1463201"/>
                  <a:pt x="73547" y="1404203"/>
                  <a:pt x="105833" y="1404203"/>
                </a:cubicBezTo>
                <a:cubicBezTo>
                  <a:pt x="127292" y="1404203"/>
                  <a:pt x="148166" y="1411259"/>
                  <a:pt x="169333" y="1414787"/>
                </a:cubicBezTo>
                <a:cubicBezTo>
                  <a:pt x="176389" y="1425370"/>
                  <a:pt x="184812" y="1435160"/>
                  <a:pt x="190500" y="1446537"/>
                </a:cubicBezTo>
                <a:cubicBezTo>
                  <a:pt x="195489" y="1456515"/>
                  <a:pt x="195665" y="1468535"/>
                  <a:pt x="201083" y="1478287"/>
                </a:cubicBezTo>
                <a:cubicBezTo>
                  <a:pt x="213437" y="1500525"/>
                  <a:pt x="243417" y="1541787"/>
                  <a:pt x="243417" y="1541787"/>
                </a:cubicBezTo>
                <a:cubicBezTo>
                  <a:pt x="264584" y="1538259"/>
                  <a:pt x="287724" y="1540800"/>
                  <a:pt x="306917" y="1531203"/>
                </a:cubicBezTo>
                <a:cubicBezTo>
                  <a:pt x="318294" y="1525515"/>
                  <a:pt x="319089" y="1508447"/>
                  <a:pt x="328083" y="1499453"/>
                </a:cubicBezTo>
                <a:cubicBezTo>
                  <a:pt x="337077" y="1490459"/>
                  <a:pt x="349250" y="1485342"/>
                  <a:pt x="359833" y="1478287"/>
                </a:cubicBezTo>
                <a:cubicBezTo>
                  <a:pt x="384528" y="1481815"/>
                  <a:pt x="409610" y="1483261"/>
                  <a:pt x="433917" y="1488870"/>
                </a:cubicBezTo>
                <a:cubicBezTo>
                  <a:pt x="455657" y="1493887"/>
                  <a:pt x="497417" y="1510037"/>
                  <a:pt x="497417" y="1510037"/>
                </a:cubicBezTo>
                <a:cubicBezTo>
                  <a:pt x="515056" y="1506509"/>
                  <a:pt x="532979" y="1504186"/>
                  <a:pt x="550333" y="1499453"/>
                </a:cubicBezTo>
                <a:cubicBezTo>
                  <a:pt x="571858" y="1493582"/>
                  <a:pt x="613833" y="1478287"/>
                  <a:pt x="613833" y="1478287"/>
                </a:cubicBezTo>
                <a:cubicBezTo>
                  <a:pt x="756057" y="1525695"/>
                  <a:pt x="675701" y="1507653"/>
                  <a:pt x="857250" y="1520620"/>
                </a:cubicBezTo>
                <a:cubicBezTo>
                  <a:pt x="913694" y="1517092"/>
                  <a:pt x="970339" y="1515957"/>
                  <a:pt x="1026583" y="1510037"/>
                </a:cubicBezTo>
                <a:cubicBezTo>
                  <a:pt x="1060274" y="1506490"/>
                  <a:pt x="1060595" y="1493031"/>
                  <a:pt x="1090083" y="1478287"/>
                </a:cubicBezTo>
                <a:cubicBezTo>
                  <a:pt x="1100061" y="1473298"/>
                  <a:pt x="1111250" y="1471231"/>
                  <a:pt x="1121833" y="1467703"/>
                </a:cubicBezTo>
                <a:cubicBezTo>
                  <a:pt x="1153583" y="1471231"/>
                  <a:pt x="1185572" y="1473035"/>
                  <a:pt x="1217083" y="1478287"/>
                </a:cubicBezTo>
                <a:cubicBezTo>
                  <a:pt x="1228087" y="1480121"/>
                  <a:pt x="1238106" y="1485805"/>
                  <a:pt x="1248833" y="1488870"/>
                </a:cubicBezTo>
                <a:cubicBezTo>
                  <a:pt x="1262819" y="1492866"/>
                  <a:pt x="1277235" y="1495273"/>
                  <a:pt x="1291167" y="1499453"/>
                </a:cubicBezTo>
                <a:cubicBezTo>
                  <a:pt x="1312538" y="1505864"/>
                  <a:pt x="1354667" y="1520620"/>
                  <a:pt x="1354667" y="1520620"/>
                </a:cubicBezTo>
                <a:cubicBezTo>
                  <a:pt x="1427449" y="1569141"/>
                  <a:pt x="1394033" y="1554908"/>
                  <a:pt x="1449917" y="1573537"/>
                </a:cubicBezTo>
                <a:cubicBezTo>
                  <a:pt x="1471084" y="1570009"/>
                  <a:pt x="1493808" y="1571668"/>
                  <a:pt x="1513417" y="1562953"/>
                </a:cubicBezTo>
                <a:cubicBezTo>
                  <a:pt x="1601842" y="1523653"/>
                  <a:pt x="1492193" y="1538278"/>
                  <a:pt x="1576917" y="1510037"/>
                </a:cubicBezTo>
                <a:cubicBezTo>
                  <a:pt x="1597274" y="1503251"/>
                  <a:pt x="1619375" y="1503661"/>
                  <a:pt x="1640417" y="1499453"/>
                </a:cubicBezTo>
                <a:cubicBezTo>
                  <a:pt x="1654680" y="1496600"/>
                  <a:pt x="1668639" y="1492398"/>
                  <a:pt x="1682750" y="1488870"/>
                </a:cubicBezTo>
                <a:cubicBezTo>
                  <a:pt x="1696861" y="1481814"/>
                  <a:pt x="1709862" y="1471854"/>
                  <a:pt x="1725083" y="1467703"/>
                </a:cubicBezTo>
                <a:cubicBezTo>
                  <a:pt x="1749149" y="1461139"/>
                  <a:pt x="1776372" y="1467251"/>
                  <a:pt x="1799167" y="1457120"/>
                </a:cubicBezTo>
                <a:cubicBezTo>
                  <a:pt x="1810790" y="1451954"/>
                  <a:pt x="1811339" y="1434364"/>
                  <a:pt x="1820333" y="1425370"/>
                </a:cubicBezTo>
                <a:cubicBezTo>
                  <a:pt x="1829327" y="1416376"/>
                  <a:pt x="1841733" y="1411596"/>
                  <a:pt x="1852083" y="1404203"/>
                </a:cubicBezTo>
                <a:cubicBezTo>
                  <a:pt x="1943948" y="1338585"/>
                  <a:pt x="1851361" y="1401156"/>
                  <a:pt x="1926167" y="1351287"/>
                </a:cubicBezTo>
                <a:cubicBezTo>
                  <a:pt x="1975556" y="1354815"/>
                  <a:pt x="2026297" y="1349861"/>
                  <a:pt x="2074333" y="1361870"/>
                </a:cubicBezTo>
                <a:cubicBezTo>
                  <a:pt x="2099013" y="1368040"/>
                  <a:pt x="2116666" y="1390092"/>
                  <a:pt x="2137833" y="1404203"/>
                </a:cubicBezTo>
                <a:cubicBezTo>
                  <a:pt x="2181687" y="1433439"/>
                  <a:pt x="2157242" y="1422285"/>
                  <a:pt x="2211917" y="1435953"/>
                </a:cubicBezTo>
                <a:cubicBezTo>
                  <a:pt x="2222500" y="1446536"/>
                  <a:pt x="2230672" y="1460277"/>
                  <a:pt x="2243667" y="1467703"/>
                </a:cubicBezTo>
                <a:cubicBezTo>
                  <a:pt x="2256296" y="1474920"/>
                  <a:pt x="2272014" y="1474291"/>
                  <a:pt x="2286000" y="1478287"/>
                </a:cubicBezTo>
                <a:cubicBezTo>
                  <a:pt x="2296727" y="1481352"/>
                  <a:pt x="2307167" y="1485342"/>
                  <a:pt x="2317750" y="1488870"/>
                </a:cubicBezTo>
                <a:cubicBezTo>
                  <a:pt x="2328333" y="1495926"/>
                  <a:pt x="2338123" y="1504349"/>
                  <a:pt x="2349500" y="1510037"/>
                </a:cubicBezTo>
                <a:cubicBezTo>
                  <a:pt x="2359478" y="1515026"/>
                  <a:pt x="2370523" y="1517555"/>
                  <a:pt x="2381250" y="1520620"/>
                </a:cubicBezTo>
                <a:cubicBezTo>
                  <a:pt x="2416120" y="1530583"/>
                  <a:pt x="2440132" y="1534513"/>
                  <a:pt x="2476500" y="1541787"/>
                </a:cubicBezTo>
                <a:cubicBezTo>
                  <a:pt x="2712861" y="1538259"/>
                  <a:pt x="2949412" y="1541325"/>
                  <a:pt x="3185583" y="1531203"/>
                </a:cubicBezTo>
                <a:cubicBezTo>
                  <a:pt x="3229552" y="1529319"/>
                  <a:pt x="3210734" y="1499765"/>
                  <a:pt x="3227917" y="1478287"/>
                </a:cubicBezTo>
                <a:cubicBezTo>
                  <a:pt x="3242839" y="1459635"/>
                  <a:pt x="3270500" y="1453509"/>
                  <a:pt x="3291417" y="1446537"/>
                </a:cubicBezTo>
                <a:cubicBezTo>
                  <a:pt x="3330222" y="1450065"/>
                  <a:pt x="3369733" y="1448956"/>
                  <a:pt x="3407833" y="1457120"/>
                </a:cubicBezTo>
                <a:cubicBezTo>
                  <a:pt x="3420270" y="1459785"/>
                  <a:pt x="3428539" y="1471976"/>
                  <a:pt x="3439583" y="1478287"/>
                </a:cubicBezTo>
                <a:cubicBezTo>
                  <a:pt x="3453281" y="1486114"/>
                  <a:pt x="3467806" y="1492398"/>
                  <a:pt x="3481917" y="1499453"/>
                </a:cubicBezTo>
                <a:cubicBezTo>
                  <a:pt x="3492500" y="1492398"/>
                  <a:pt x="3502044" y="1483453"/>
                  <a:pt x="3513667" y="1478287"/>
                </a:cubicBezTo>
                <a:cubicBezTo>
                  <a:pt x="3558948" y="1458162"/>
                  <a:pt x="3576395" y="1458853"/>
                  <a:pt x="3619500" y="1446537"/>
                </a:cubicBezTo>
                <a:cubicBezTo>
                  <a:pt x="3630227" y="1443472"/>
                  <a:pt x="3640667" y="1439481"/>
                  <a:pt x="3651250" y="1435953"/>
                </a:cubicBezTo>
                <a:cubicBezTo>
                  <a:pt x="3661833" y="1439481"/>
                  <a:pt x="3672273" y="1443472"/>
                  <a:pt x="3683000" y="1446537"/>
                </a:cubicBezTo>
                <a:cubicBezTo>
                  <a:pt x="3696986" y="1450533"/>
                  <a:pt x="3711964" y="1451390"/>
                  <a:pt x="3725333" y="1457120"/>
                </a:cubicBezTo>
                <a:cubicBezTo>
                  <a:pt x="3737024" y="1462131"/>
                  <a:pt x="3745706" y="1472599"/>
                  <a:pt x="3757083" y="1478287"/>
                </a:cubicBezTo>
                <a:cubicBezTo>
                  <a:pt x="3767061" y="1483276"/>
                  <a:pt x="3778250" y="1485342"/>
                  <a:pt x="3788833" y="1488870"/>
                </a:cubicBezTo>
                <a:cubicBezTo>
                  <a:pt x="3873500" y="1485342"/>
                  <a:pt x="3958324" y="1484547"/>
                  <a:pt x="4042833" y="1478287"/>
                </a:cubicBezTo>
                <a:cubicBezTo>
                  <a:pt x="4070698" y="1476223"/>
                  <a:pt x="4083489" y="1459591"/>
                  <a:pt x="4106333" y="1446537"/>
                </a:cubicBezTo>
                <a:cubicBezTo>
                  <a:pt x="4120031" y="1438710"/>
                  <a:pt x="4134556" y="1432426"/>
                  <a:pt x="4148667" y="1425370"/>
                </a:cubicBezTo>
                <a:lnTo>
                  <a:pt x="4233333" y="1446537"/>
                </a:lnTo>
                <a:cubicBezTo>
                  <a:pt x="4250861" y="1450582"/>
                  <a:pt x="4269407" y="1450804"/>
                  <a:pt x="4286250" y="1457120"/>
                </a:cubicBezTo>
                <a:cubicBezTo>
                  <a:pt x="4298160" y="1461586"/>
                  <a:pt x="4307417" y="1471231"/>
                  <a:pt x="4318000" y="1478287"/>
                </a:cubicBezTo>
                <a:cubicBezTo>
                  <a:pt x="4413250" y="1474759"/>
                  <a:pt x="4508632" y="1473840"/>
                  <a:pt x="4603750" y="1467703"/>
                </a:cubicBezTo>
                <a:cubicBezTo>
                  <a:pt x="4618265" y="1466767"/>
                  <a:pt x="4631560" y="1457927"/>
                  <a:pt x="4646083" y="1457120"/>
                </a:cubicBezTo>
                <a:cubicBezTo>
                  <a:pt x="4758853" y="1450855"/>
                  <a:pt x="4871861" y="1450065"/>
                  <a:pt x="4984750" y="1446537"/>
                </a:cubicBezTo>
                <a:cubicBezTo>
                  <a:pt x="4988278" y="1435954"/>
                  <a:pt x="4989915" y="1424539"/>
                  <a:pt x="4995333" y="1414787"/>
                </a:cubicBezTo>
                <a:cubicBezTo>
                  <a:pt x="5007687" y="1392549"/>
                  <a:pt x="5037667" y="1351287"/>
                  <a:pt x="5037667" y="1351287"/>
                </a:cubicBezTo>
                <a:cubicBezTo>
                  <a:pt x="5034139" y="1093759"/>
                  <a:pt x="5033858" y="836166"/>
                  <a:pt x="5027083" y="578703"/>
                </a:cubicBezTo>
                <a:cubicBezTo>
                  <a:pt x="5026790" y="567551"/>
                  <a:pt x="5016500" y="558109"/>
                  <a:pt x="5016500" y="546953"/>
                </a:cubicBezTo>
                <a:cubicBezTo>
                  <a:pt x="5016500" y="487115"/>
                  <a:pt x="5022782" y="475188"/>
                  <a:pt x="5037667" y="430537"/>
                </a:cubicBezTo>
                <a:cubicBezTo>
                  <a:pt x="5041195" y="289426"/>
                  <a:pt x="5034205" y="147658"/>
                  <a:pt x="5048250" y="7203"/>
                </a:cubicBezTo>
                <a:cubicBezTo>
                  <a:pt x="5051830" y="-28595"/>
                  <a:pt x="5058041" y="78906"/>
                  <a:pt x="5069417" y="113037"/>
                </a:cubicBezTo>
                <a:cubicBezTo>
                  <a:pt x="5084599" y="158586"/>
                  <a:pt x="5077294" y="133964"/>
                  <a:pt x="5090583" y="187120"/>
                </a:cubicBezTo>
                <a:cubicBezTo>
                  <a:pt x="5094111" y="285898"/>
                  <a:pt x="5095188" y="384793"/>
                  <a:pt x="5101167" y="483453"/>
                </a:cubicBezTo>
                <a:cubicBezTo>
                  <a:pt x="5102255" y="501408"/>
                  <a:pt x="5107705" y="518842"/>
                  <a:pt x="5111750" y="536370"/>
                </a:cubicBezTo>
                <a:cubicBezTo>
                  <a:pt x="5129653" y="613950"/>
                  <a:pt x="5126007" y="600307"/>
                  <a:pt x="5143500" y="652787"/>
                </a:cubicBezTo>
                <a:cubicBezTo>
                  <a:pt x="5147028" y="762148"/>
                  <a:pt x="5145240" y="871810"/>
                  <a:pt x="5154083" y="980870"/>
                </a:cubicBezTo>
                <a:cubicBezTo>
                  <a:pt x="5155886" y="1003109"/>
                  <a:pt x="5168194" y="1023203"/>
                  <a:pt x="5175250" y="1044370"/>
                </a:cubicBezTo>
                <a:lnTo>
                  <a:pt x="5185833" y="1076120"/>
                </a:lnTo>
                <a:cubicBezTo>
                  <a:pt x="5189361" y="1160787"/>
                  <a:pt x="5183998" y="1246295"/>
                  <a:pt x="5196417" y="1330120"/>
                </a:cubicBezTo>
                <a:cubicBezTo>
                  <a:pt x="5199493" y="1350882"/>
                  <a:pt x="5241220" y="1371207"/>
                  <a:pt x="5259917" y="1372453"/>
                </a:cubicBezTo>
                <a:cubicBezTo>
                  <a:pt x="5355021" y="1378793"/>
                  <a:pt x="5450417" y="1379509"/>
                  <a:pt x="5545667" y="1383037"/>
                </a:cubicBezTo>
                <a:lnTo>
                  <a:pt x="5598583" y="1393620"/>
                </a:lnTo>
                <a:cubicBezTo>
                  <a:pt x="5622801" y="1398023"/>
                  <a:pt x="5688845" y="1407654"/>
                  <a:pt x="5715000" y="1414787"/>
                </a:cubicBezTo>
                <a:cubicBezTo>
                  <a:pt x="5736525" y="1420658"/>
                  <a:pt x="5778500" y="1435953"/>
                  <a:pt x="5778500" y="1435953"/>
                </a:cubicBezTo>
                <a:cubicBezTo>
                  <a:pt x="5813778" y="1432425"/>
                  <a:pt x="5849487" y="1431904"/>
                  <a:pt x="5884333" y="1425370"/>
                </a:cubicBezTo>
                <a:cubicBezTo>
                  <a:pt x="5906263" y="1421258"/>
                  <a:pt x="5925781" y="1407596"/>
                  <a:pt x="5947833" y="1404203"/>
                </a:cubicBezTo>
                <a:lnTo>
                  <a:pt x="6223000" y="1361870"/>
                </a:lnTo>
                <a:cubicBezTo>
                  <a:pt x="6219472" y="1220759"/>
                  <a:pt x="6226463" y="1078992"/>
                  <a:pt x="6212417" y="938537"/>
                </a:cubicBezTo>
                <a:cubicBezTo>
                  <a:pt x="6208636" y="900730"/>
                  <a:pt x="6170083" y="832703"/>
                  <a:pt x="6170083" y="832703"/>
                </a:cubicBezTo>
                <a:cubicBezTo>
                  <a:pt x="6177139" y="797425"/>
                  <a:pt x="6183160" y="761925"/>
                  <a:pt x="6191250" y="726870"/>
                </a:cubicBezTo>
                <a:cubicBezTo>
                  <a:pt x="6193758" y="716000"/>
                  <a:pt x="6199127" y="705943"/>
                  <a:pt x="6201833" y="695120"/>
                </a:cubicBezTo>
                <a:lnTo>
                  <a:pt x="6223000" y="610453"/>
                </a:lnTo>
                <a:cubicBezTo>
                  <a:pt x="6226528" y="536370"/>
                  <a:pt x="6230430" y="462303"/>
                  <a:pt x="6233583" y="388203"/>
                </a:cubicBezTo>
                <a:cubicBezTo>
                  <a:pt x="6245938" y="97862"/>
                  <a:pt x="6214978" y="200606"/>
                  <a:pt x="6254750" y="81287"/>
                </a:cubicBezTo>
                <a:cubicBezTo>
                  <a:pt x="6261806" y="91870"/>
                  <a:pt x="6267774" y="103266"/>
                  <a:pt x="6275917" y="113037"/>
                </a:cubicBezTo>
                <a:cubicBezTo>
                  <a:pt x="6285499" y="124535"/>
                  <a:pt x="6301474" y="131161"/>
                  <a:pt x="6307667" y="144787"/>
                </a:cubicBezTo>
                <a:cubicBezTo>
                  <a:pt x="6316782" y="164840"/>
                  <a:pt x="6333277" y="251673"/>
                  <a:pt x="6339417" y="282370"/>
                </a:cubicBezTo>
                <a:cubicBezTo>
                  <a:pt x="6335889" y="374092"/>
                  <a:pt x="6334939" y="465950"/>
                  <a:pt x="6328833" y="557537"/>
                </a:cubicBezTo>
                <a:cubicBezTo>
                  <a:pt x="6327865" y="572050"/>
                  <a:pt x="6318250" y="585325"/>
                  <a:pt x="6318250" y="599870"/>
                </a:cubicBezTo>
                <a:cubicBezTo>
                  <a:pt x="6318250" y="674037"/>
                  <a:pt x="6321689" y="748298"/>
                  <a:pt x="6328833" y="822120"/>
                </a:cubicBezTo>
                <a:cubicBezTo>
                  <a:pt x="6340460" y="942263"/>
                  <a:pt x="6339452" y="896284"/>
                  <a:pt x="6371167" y="970287"/>
                </a:cubicBezTo>
                <a:cubicBezTo>
                  <a:pt x="6385682" y="1004155"/>
                  <a:pt x="6382394" y="1015198"/>
                  <a:pt x="6392333" y="1054953"/>
                </a:cubicBezTo>
                <a:cubicBezTo>
                  <a:pt x="6395039" y="1065776"/>
                  <a:pt x="6399389" y="1076120"/>
                  <a:pt x="6402917" y="1086703"/>
                </a:cubicBezTo>
                <a:cubicBezTo>
                  <a:pt x="6406445" y="1114925"/>
                  <a:pt x="6411138" y="1143026"/>
                  <a:pt x="6413500" y="1171370"/>
                </a:cubicBezTo>
                <a:cubicBezTo>
                  <a:pt x="6418196" y="1227729"/>
                  <a:pt x="6415263" y="1284841"/>
                  <a:pt x="6424083" y="1340703"/>
                </a:cubicBezTo>
                <a:cubicBezTo>
                  <a:pt x="6430605" y="1382010"/>
                  <a:pt x="6480581" y="1384230"/>
                  <a:pt x="6508750" y="1393620"/>
                </a:cubicBezTo>
                <a:cubicBezTo>
                  <a:pt x="6519333" y="1397148"/>
                  <a:pt x="6529352" y="1403790"/>
                  <a:pt x="6540500" y="1404203"/>
                </a:cubicBezTo>
                <a:lnTo>
                  <a:pt x="6826250" y="1414787"/>
                </a:lnTo>
                <a:cubicBezTo>
                  <a:pt x="6913346" y="1443818"/>
                  <a:pt x="6855735" y="1427672"/>
                  <a:pt x="7037917" y="1435953"/>
                </a:cubicBezTo>
                <a:cubicBezTo>
                  <a:pt x="7333960" y="1449410"/>
                  <a:pt x="7283123" y="1446537"/>
                  <a:pt x="7556500" y="14465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  <a:endCxn id="10" idx="68"/>
          </p:cNvCxnSpPr>
          <p:nvPr/>
        </p:nvCxnSpPr>
        <p:spPr>
          <a:xfrm flipH="1">
            <a:off x="5794388" y="1681213"/>
            <a:ext cx="1201974" cy="385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10" idx="93"/>
          </p:cNvCxnSpPr>
          <p:nvPr/>
        </p:nvCxnSpPr>
        <p:spPr>
          <a:xfrm flipH="1">
            <a:off x="6807128" y="1681213"/>
            <a:ext cx="189234" cy="449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2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∆P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hypothesis: ∆P ≤ k</a:t>
            </a:r>
          </a:p>
          <a:p>
            <a:r>
              <a:rPr lang="en-US" dirty="0" smtClean="0"/>
              <a:t>Test by sampling 10</a:t>
            </a:r>
            <a:r>
              <a:rPr lang="en-US" baseline="30000" dirty="0" smtClean="0"/>
              <a:t>5</a:t>
            </a:r>
            <a:r>
              <a:rPr lang="en-US" dirty="0" smtClean="0"/>
              <a:t> (should be more) sets of treated and control RT event counts. </a:t>
            </a:r>
          </a:p>
          <a:p>
            <a:r>
              <a:rPr lang="en-US" dirty="0" smtClean="0"/>
              <a:t>Compute </a:t>
            </a:r>
            <a:r>
              <a:rPr lang="en-US" dirty="0" err="1"/>
              <a:t>P</a:t>
            </a:r>
            <a:r>
              <a:rPr lang="en-US" dirty="0" err="1" smtClean="0"/>
              <a:t>rob</a:t>
            </a:r>
            <a:r>
              <a:rPr lang="en-US" dirty="0" smtClean="0"/>
              <a:t>(∆P &gt; k) for many cutoffs k. This is the p-value for the above test.</a:t>
            </a:r>
          </a:p>
          <a:p>
            <a:r>
              <a:rPr lang="en-US" dirty="0" smtClean="0"/>
              <a:t>More random sampling would lead to more robust p-value determination.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evaluate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Precision-Recall curve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Metrics focusing on top hits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Current plan: # of ACs (or other positive nucleotides) detected at 95% accuracy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4" y="3709174"/>
            <a:ext cx="5870575" cy="30281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Recall at 95% accuracy for mouse 7SK stops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5311"/>
            <a:ext cx="8229600" cy="10080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There is some ∆P cutoff at which more AC’s are detected at 95% accuracy than with ∆P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 recall at 95% accuracy for ∆P shown by red dashed 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4" y="1417638"/>
            <a:ext cx="7638536" cy="42497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6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17799" cy="3328987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m7SK and </a:t>
            </a:r>
            <a:r>
              <a:rPr lang="en-US" sz="3000" dirty="0" err="1" smtClean="0"/>
              <a:t>mGapDH</a:t>
            </a:r>
            <a:r>
              <a:rPr lang="en-US" sz="3000" dirty="0" smtClean="0"/>
              <a:t> achieve best recall at 95% accuracy at very different cutoffs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9" y="274638"/>
            <a:ext cx="5654675" cy="314600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3" y="3722269"/>
            <a:ext cx="5464175" cy="3056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03625" y="3352937"/>
            <a:ext cx="15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mGapDH</a:t>
            </a:r>
            <a:r>
              <a:rPr lang="en-US" dirty="0" smtClean="0"/>
              <a:t> stops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m7SK and </a:t>
            </a:r>
            <a:r>
              <a:rPr lang="en-US" sz="3200" dirty="0" err="1" smtClean="0"/>
              <a:t>mGapDH</a:t>
            </a:r>
            <a:r>
              <a:rPr lang="en-US" sz="3200" dirty="0" smtClean="0"/>
              <a:t> achieve peak recall at 95% accuracy at more similar ∆P cutoffs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4061"/>
            <a:ext cx="8229600" cy="7710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m7SK does not have any ∆P cutoff that exceeds the performance of ∆P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99" y="1417638"/>
            <a:ext cx="6918226" cy="45264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0129"/>
            <a:ext cx="1658342" cy="145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9039"/>
          <a:stretch/>
        </p:blipFill>
        <p:spPr>
          <a:xfrm>
            <a:off x="274562" y="5128381"/>
            <a:ext cx="4337728" cy="762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98952" y="4515814"/>
            <a:ext cx="70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Stops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24581" y="1311279"/>
            <a:ext cx="297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RNA</a:t>
            </a:r>
          </a:p>
          <a:p>
            <a:pPr algn="ctr"/>
            <a:r>
              <a:rPr lang="en-US" dirty="0" smtClean="0"/>
              <a:t>(mainly unstructured regions)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67242" y="3852761"/>
            <a:ext cx="36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out with Reverse Transcriptase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71094" y="3289904"/>
            <a:ext cx="0" cy="599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9" idx="0"/>
          </p:cNvCxnSpPr>
          <p:nvPr/>
        </p:nvCxnSpPr>
        <p:spPr>
          <a:xfrm flipH="1">
            <a:off x="2249619" y="4222093"/>
            <a:ext cx="2321475" cy="293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585" y="5829837"/>
            <a:ext cx="678315" cy="307027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476403" y="623122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58342" y="6075129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541365"/>
            <a:ext cx="355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Reviewed in Kubota </a:t>
            </a:r>
            <a:r>
              <a:rPr lang="en-US" sz="1400" i="1" dirty="0" smtClean="0"/>
              <a:t>et al Nat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2016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18S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9144000" cy="5063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85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probing: statistical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1996"/>
            <a:ext cx="8229600" cy="345416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ij</a:t>
            </a:r>
            <a:r>
              <a:rPr lang="en-US" dirty="0" smtClean="0"/>
              <a:t> reads reach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sample </a:t>
            </a:r>
            <a:r>
              <a:rPr lang="en-US" i="1" dirty="0" smtClean="0"/>
              <a:t>j</a:t>
            </a:r>
            <a:r>
              <a:rPr lang="en-US" dirty="0" smtClean="0"/>
              <a:t> = “Coverage”</a:t>
            </a:r>
            <a:endParaRPr lang="en-US" i="1" dirty="0" smtClean="0"/>
          </a:p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 reads stop at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in sample </a:t>
            </a:r>
            <a:r>
              <a:rPr lang="en-US" i="1" dirty="0" smtClean="0"/>
              <a:t>j = “Counts”</a:t>
            </a:r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/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is the probability of stopping at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in sample </a:t>
            </a:r>
            <a:r>
              <a:rPr lang="en-US" i="1" dirty="0"/>
              <a:t>j</a:t>
            </a:r>
            <a:endParaRPr lang="en-US" i="1" dirty="0" smtClean="0"/>
          </a:p>
          <a:p>
            <a:r>
              <a:rPr lang="en-US" dirty="0" smtClean="0"/>
              <a:t>If no overdispersion, counts should follow the Binomial distribution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is small and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is large, then should follow Poisson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039"/>
          <a:stretch/>
        </p:blipFill>
        <p:spPr>
          <a:xfrm>
            <a:off x="2381399" y="1444269"/>
            <a:ext cx="4337728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422" y="2145725"/>
            <a:ext cx="678315" cy="3070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83240" y="2547116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65179" y="2391017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probing: inferring nucleotide reactivity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1996"/>
            <a:ext cx="8229600" cy="34541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i="1" dirty="0" err="1" smtClean="0"/>
              <a:t>Y</a:t>
            </a:r>
            <a:r>
              <a:rPr lang="en-US" i="1" baseline="-25000" dirty="0" err="1" smtClean="0"/>
              <a:t>ij</a:t>
            </a:r>
            <a:r>
              <a:rPr lang="en-US" dirty="0" smtClean="0"/>
              <a:t> reads reach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sample </a:t>
            </a:r>
            <a:r>
              <a:rPr lang="en-US" i="1" dirty="0" smtClean="0"/>
              <a:t>j</a:t>
            </a:r>
            <a:r>
              <a:rPr lang="en-US" dirty="0" smtClean="0"/>
              <a:t> = “Coverage”</a:t>
            </a:r>
            <a:endParaRPr lang="en-US" i="1" dirty="0" smtClean="0"/>
          </a:p>
          <a:p>
            <a:pPr>
              <a:buFont typeface="Wingdings" charset="2"/>
              <a:buChar char="§"/>
            </a:pP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dirty="0" smtClean="0"/>
              <a:t> reads stop at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in sample </a:t>
            </a:r>
            <a:r>
              <a:rPr lang="en-US" i="1" dirty="0" smtClean="0"/>
              <a:t>j = “Counts”</a:t>
            </a:r>
          </a:p>
          <a:p>
            <a:pPr>
              <a:buFont typeface="Wingdings" charset="2"/>
              <a:buChar char="§"/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/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is the probability of stopping at nucleotide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in sample </a:t>
            </a:r>
            <a:r>
              <a:rPr lang="en-US" i="1" dirty="0"/>
              <a:t>j</a:t>
            </a:r>
            <a:endParaRPr lang="en-US" i="1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Stopping </a:t>
            </a:r>
            <a:r>
              <a:rPr lang="en-US" dirty="0"/>
              <a:t>can occur due to natural RT </a:t>
            </a:r>
            <a:r>
              <a:rPr lang="en-US" dirty="0" err="1"/>
              <a:t>dropoff</a:t>
            </a:r>
            <a:r>
              <a:rPr lang="en-US" dirty="0"/>
              <a:t>, or can be induced by the chemical.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 control experiment can enable inference of the natural stop rate: </a:t>
            </a:r>
          </a:p>
          <a:p>
            <a:pPr lvl="1">
              <a:buFont typeface="Wingdings" charset="2"/>
              <a:buChar char="§"/>
            </a:pPr>
            <a:r>
              <a:rPr lang="en-US" i="1" dirty="0" err="1" smtClean="0"/>
              <a:t>ß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mean</a:t>
            </a:r>
            <a:r>
              <a:rPr lang="en-US" baseline="-25000" dirty="0" err="1"/>
              <a:t>j</a:t>
            </a:r>
            <a:r>
              <a:rPr lang="en-US" dirty="0" smtClean="0"/>
              <a:t>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) </a:t>
            </a:r>
            <a:r>
              <a:rPr lang="en-US" dirty="0"/>
              <a:t>for all samples </a:t>
            </a:r>
            <a:r>
              <a:rPr lang="en-US" i="1" dirty="0"/>
              <a:t>j </a:t>
            </a:r>
            <a:r>
              <a:rPr lang="en-US" dirty="0"/>
              <a:t>that are </a:t>
            </a:r>
            <a:r>
              <a:rPr lang="en-US" dirty="0" smtClean="0"/>
              <a:t>controls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Combining the treatment and control enables inference of the chemical induced stop rate</a:t>
            </a:r>
          </a:p>
          <a:p>
            <a:pPr lvl="1">
              <a:buFont typeface="Wingdings" charset="2"/>
              <a:buChar char="§"/>
            </a:pPr>
            <a:r>
              <a:rPr lang="el-GR" dirty="0" smtClean="0"/>
              <a:t>γ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/>
              <a:t>mean</a:t>
            </a:r>
            <a:r>
              <a:rPr lang="en-US" baseline="-25000" dirty="0" err="1"/>
              <a:t>j</a:t>
            </a:r>
            <a:r>
              <a:rPr lang="en-US" dirty="0" smtClean="0"/>
              <a:t>(</a:t>
            </a:r>
            <a:r>
              <a:rPr lang="en-US" i="1" dirty="0" err="1"/>
              <a:t>p</a:t>
            </a:r>
            <a:r>
              <a:rPr lang="en-US" i="1" baseline="-25000" dirty="0" err="1"/>
              <a:t>ij</a:t>
            </a:r>
            <a:r>
              <a:rPr lang="en-US" i="1" dirty="0" smtClean="0"/>
              <a:t>) </a:t>
            </a:r>
            <a:r>
              <a:rPr lang="en-US" i="1" dirty="0"/>
              <a:t>– </a:t>
            </a:r>
            <a:r>
              <a:rPr lang="en-US" i="1" dirty="0" err="1"/>
              <a:t>ß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)/(1-ß</a:t>
            </a:r>
            <a:r>
              <a:rPr lang="en-US" baseline="-25000" dirty="0"/>
              <a:t>i</a:t>
            </a:r>
            <a:r>
              <a:rPr lang="en-US" dirty="0" smtClean="0"/>
              <a:t>) </a:t>
            </a:r>
            <a:r>
              <a:rPr lang="en-US" dirty="0"/>
              <a:t>for all samples </a:t>
            </a:r>
            <a:r>
              <a:rPr lang="en-US" i="1" dirty="0"/>
              <a:t>j </a:t>
            </a:r>
            <a:r>
              <a:rPr lang="en-US" dirty="0"/>
              <a:t>that are </a:t>
            </a:r>
            <a:r>
              <a:rPr lang="en-US" dirty="0" smtClean="0"/>
              <a:t>treatment</a:t>
            </a: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039"/>
          <a:stretch/>
        </p:blipFill>
        <p:spPr>
          <a:xfrm>
            <a:off x="2381399" y="1444269"/>
            <a:ext cx="4337728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422" y="2145725"/>
            <a:ext cx="678315" cy="3070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83240" y="2547116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65179" y="2391017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0BFD-76EE-7C43-B678-9F8A3AEA7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4926" y="1216561"/>
            <a:ext cx="4262705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/>
          </a:p>
          <a:p>
            <a:pPr algn="ctr"/>
            <a:endParaRPr lang="en-US" sz="2000" baseline="-25000" dirty="0" smtClean="0"/>
          </a:p>
          <a:p>
            <a:pPr algn="ctr"/>
            <a:endParaRPr lang="en-US" sz="2000" baseline="-25000" dirty="0"/>
          </a:p>
          <a:p>
            <a:pPr algn="ctr"/>
            <a:r>
              <a:rPr lang="en-US" sz="2000" i="1" dirty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/>
              <a:t>= (Reads stopping at nucleotide </a:t>
            </a:r>
            <a:r>
              <a:rPr lang="en-US" sz="2000" dirty="0" err="1" smtClean="0"/>
              <a:t>i</a:t>
            </a:r>
            <a:r>
              <a:rPr lang="en-US" sz="2000" dirty="0" smtClean="0"/>
              <a:t>)/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            (All reads reaching nucleotide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Inferring reactivity from chemical probing data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97749"/>
            <a:ext cx="276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Fang, Moss </a:t>
            </a:r>
            <a:r>
              <a:rPr lang="en-US" sz="1400" i="1" dirty="0" smtClean="0"/>
              <a:t> et al</a:t>
            </a:r>
            <a:r>
              <a:rPr lang="en-US" sz="1400" i="0" dirty="0" smtClean="0"/>
              <a:t>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Genet.</a:t>
            </a:r>
            <a:r>
              <a:rPr lang="en-US" sz="1400" i="1" baseline="0" dirty="0" smtClean="0"/>
              <a:t> </a:t>
            </a:r>
            <a:r>
              <a:rPr lang="en-US" sz="1400" i="0" dirty="0" smtClean="0"/>
              <a:t>2015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33345"/>
          <a:stretch/>
        </p:blipFill>
        <p:spPr>
          <a:xfrm>
            <a:off x="1202030" y="2642592"/>
            <a:ext cx="2666059" cy="33431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6875"/>
          <a:stretch/>
        </p:blipFill>
        <p:spPr>
          <a:xfrm>
            <a:off x="4399146" y="3331767"/>
            <a:ext cx="4553510" cy="175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72" y="5967941"/>
            <a:ext cx="78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not overdispersed, this should be a binomial process. If p</a:t>
            </a:r>
            <a:r>
              <a:rPr lang="en-US" baseline="-25000" dirty="0" smtClean="0"/>
              <a:t>i</a:t>
            </a:r>
            <a:r>
              <a:rPr lang="en-US" dirty="0" smtClean="0"/>
              <a:t> is small and coverage is large, then this should fit Poisson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6626" y="5922701"/>
            <a:ext cx="3340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i∈nucleotides</a:t>
            </a:r>
            <a:r>
              <a:rPr lang="en-US" dirty="0" smtClean="0"/>
              <a:t>; N total</a:t>
            </a:r>
          </a:p>
          <a:p>
            <a:pPr algn="ctr"/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stops(</a:t>
            </a:r>
            <a:r>
              <a:rPr lang="en-US" dirty="0" err="1" smtClean="0"/>
              <a:t>i</a:t>
            </a:r>
            <a:r>
              <a:rPr lang="en-US" dirty="0" smtClean="0"/>
              <a:t>)/coverage(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∆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(treated) </a:t>
            </a:r>
            <a:r>
              <a:rPr lang="en-US" dirty="0" smtClean="0"/>
              <a:t>-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(control)</a:t>
            </a:r>
          </a:p>
          <a:p>
            <a:pPr algn="ctr"/>
            <a:endParaRPr lang="en-US" sz="1400" dirty="0"/>
          </a:p>
          <a:p>
            <a:pPr algn="ctr"/>
            <a:endParaRPr lang="en-US" sz="1400" baseline="-25000" dirty="0" smtClean="0"/>
          </a:p>
          <a:p>
            <a:pPr algn="ctr"/>
            <a:endParaRPr lang="en-US" sz="1400" baseline="-25000" dirty="0"/>
          </a:p>
          <a:p>
            <a:pPr algn="ctr"/>
            <a:endParaRPr lang="en-US" sz="1400" baseline="-25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Inferring reactivity from chemical probing data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97749"/>
            <a:ext cx="276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Fang, Moss </a:t>
            </a:r>
            <a:r>
              <a:rPr lang="en-US" sz="1400" i="1" dirty="0" smtClean="0"/>
              <a:t> et al</a:t>
            </a:r>
            <a:r>
              <a:rPr lang="en-US" sz="1400" i="0" dirty="0" smtClean="0"/>
              <a:t>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Genet.</a:t>
            </a:r>
            <a:r>
              <a:rPr lang="en-US" sz="1400" i="1" baseline="0" dirty="0" smtClean="0"/>
              <a:t> </a:t>
            </a:r>
            <a:r>
              <a:rPr lang="en-US" sz="1400" i="0" dirty="0" smtClean="0"/>
              <a:t>2015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124"/>
          <a:stretch/>
        </p:blipFill>
        <p:spPr>
          <a:xfrm>
            <a:off x="4311351" y="3388250"/>
            <a:ext cx="4832649" cy="1965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2950" y="1867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DMS-</a:t>
            </a:r>
            <a:r>
              <a:rPr lang="en-US" dirty="0" err="1"/>
              <a:t>Seq</a:t>
            </a:r>
            <a:r>
              <a:rPr lang="en-US" dirty="0"/>
              <a:t> data for </a:t>
            </a:r>
            <a:r>
              <a:rPr lang="en-US" dirty="0" err="1"/>
              <a:t>Xist</a:t>
            </a:r>
            <a:r>
              <a:rPr lang="en-US" dirty="0"/>
              <a:t> RNA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/>
              <a:t> should be modified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32994"/>
          <a:stretch/>
        </p:blipFill>
        <p:spPr>
          <a:xfrm>
            <a:off x="630099" y="3130685"/>
            <a:ext cx="3375316" cy="263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7251" y="2870663"/>
            <a:ext cx="17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 -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2607" y="2771936"/>
            <a:ext cx="91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2607" y="5583251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982" r="2246"/>
          <a:stretch/>
        </p:blipFill>
        <p:spPr>
          <a:xfrm>
            <a:off x="2548142" y="2156939"/>
            <a:ext cx="5200953" cy="4048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fit a distribution with a small number of replicates?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1610" y="623209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61607" y="3753525"/>
            <a:ext cx="195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Density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5057400" y="6004673"/>
            <a:ext cx="251614" cy="251614"/>
          </a:xfrm>
          <a:prstGeom prst="star5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033185" y="6012271"/>
            <a:ext cx="251614" cy="251614"/>
          </a:xfrm>
          <a:prstGeom prst="star5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67036" y="2156939"/>
            <a:ext cx="251614" cy="251614"/>
          </a:xfrm>
          <a:prstGeom prst="star5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49095" y="2384589"/>
            <a:ext cx="163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Replicate 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058" y="5256722"/>
            <a:ext cx="22748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Distributions have identical means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655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49615</TotalTime>
  <Words>1613</Words>
  <Application>Microsoft Macintosh PowerPoint</Application>
  <PresentationFormat>On-screen Show (4:3)</PresentationFormat>
  <Paragraphs>258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Analysis of chemical probing with large sets of replicate experiments</vt:lpstr>
      <vt:lpstr>Outline</vt:lpstr>
      <vt:lpstr>Chemical probing of RNA</vt:lpstr>
      <vt:lpstr>Chemical probing of RNA</vt:lpstr>
      <vt:lpstr>Chemical probing: statistical process</vt:lpstr>
      <vt:lpstr>Chemical probing: inferring nucleotide reactivity</vt:lpstr>
      <vt:lpstr>Inferring reactivity from chemical probing data</vt:lpstr>
      <vt:lpstr>Inferring reactivity from chemical probing data</vt:lpstr>
      <vt:lpstr>Can we fit a distribution with a small number of replicates?</vt:lpstr>
      <vt:lpstr>Negative binomial distribution is an extension of Poisson that can allow greater variability</vt:lpstr>
      <vt:lpstr>Fitting the negative binomial distribution with DESeq2</vt:lpstr>
      <vt:lpstr>Outline</vt:lpstr>
      <vt:lpstr>New datasets with 60 replicates</vt:lpstr>
      <vt:lpstr>Mouse 18S: NT and DMS treatments cluster together</vt:lpstr>
      <vt:lpstr>Within group correlations of m18S untreated samples</vt:lpstr>
      <vt:lpstr>Within group correlations of m18S DMS treated samples</vt:lpstr>
      <vt:lpstr>Mouse 7SK: NT and DMS treatments cluster together</vt:lpstr>
      <vt:lpstr>Mouse GapDH: NT and DMS treatments cluster together</vt:lpstr>
      <vt:lpstr>Outline</vt:lpstr>
      <vt:lpstr>Single nucleotide: mouse 7SK #152</vt:lpstr>
      <vt:lpstr>Single nucleotide: mouse 7SK #152</vt:lpstr>
      <vt:lpstr>Single nucleotide: mouse 7SK #152</vt:lpstr>
      <vt:lpstr>Single nucleotide: mouse 7SK #152</vt:lpstr>
      <vt:lpstr>Assessing goodness of fit</vt:lpstr>
      <vt:lpstr>Comparison of DESeq2 vs. NB raw fits</vt:lpstr>
      <vt:lpstr>m7SK nucleotide 152</vt:lpstr>
      <vt:lpstr>7SK all nucleotides negative binomial fit as a function of replicates used</vt:lpstr>
      <vt:lpstr>Outline</vt:lpstr>
      <vt:lpstr>Can we recover biochemical bias of chemical reagent using probing data?</vt:lpstr>
      <vt:lpstr>Precision-Recall of mouse 7SK AC nucleotides using different chemical probing metrics</vt:lpstr>
      <vt:lpstr>Precision-Recall of mouse 7SK AC nucleotides using different chemical probing metrics</vt:lpstr>
      <vt:lpstr>Mouse 7SK nucleotides are (almost) all significantly modified!</vt:lpstr>
      <vt:lpstr>Are p-values for treated vs. control comparison the best way to think about probing data?</vt:lpstr>
      <vt:lpstr>Testing for ∆P cutoffs</vt:lpstr>
      <vt:lpstr>Testing for ∆P cutoffs</vt:lpstr>
      <vt:lpstr>How do we evaluate performance?</vt:lpstr>
      <vt:lpstr>Recall at 95% accuracy for mouse 7SK stops</vt:lpstr>
      <vt:lpstr>m7SK and mGapDH achieve best recall at 95% accuracy at very different cutoffs</vt:lpstr>
      <vt:lpstr>m7SK and mGapDH achieve peak recall at 95% accuracy at more similar ∆P cutoffs</vt:lpstr>
      <vt:lpstr>Mouse 18S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for multiplexed DMS-Seq replicate experiments</dc:title>
  <dc:creator>Michael Rutenberg Schoenberg</dc:creator>
  <cp:lastModifiedBy>Michael Rutenberg Schoenberg</cp:lastModifiedBy>
  <cp:revision>45</cp:revision>
  <dcterms:created xsi:type="dcterms:W3CDTF">2017-11-20T21:16:42Z</dcterms:created>
  <dcterms:modified xsi:type="dcterms:W3CDTF">2017-12-27T00:53:14Z</dcterms:modified>
</cp:coreProperties>
</file>