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1" r:id="rId5"/>
    <p:sldId id="260" r:id="rId6"/>
    <p:sldId id="279" r:id="rId7"/>
    <p:sldId id="280" r:id="rId8"/>
    <p:sldId id="262" r:id="rId9"/>
    <p:sldId id="263" r:id="rId10"/>
    <p:sldId id="264" r:id="rId11"/>
    <p:sldId id="265" r:id="rId12"/>
    <p:sldId id="266" r:id="rId13"/>
    <p:sldId id="267" r:id="rId14"/>
    <p:sldId id="276" r:id="rId15"/>
    <p:sldId id="281" r:id="rId16"/>
    <p:sldId id="268" r:id="rId17"/>
    <p:sldId id="269" r:id="rId18"/>
    <p:sldId id="271" r:id="rId19"/>
    <p:sldId id="272" r:id="rId20"/>
    <p:sldId id="273" r:id="rId21"/>
    <p:sldId id="274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65"/>
  </p:normalViewPr>
  <p:slideViewPr>
    <p:cSldViewPr snapToGrid="0" snapToObjects="1">
      <p:cViewPr>
        <p:scale>
          <a:sx n="68" d="100"/>
          <a:sy n="68" d="100"/>
        </p:scale>
        <p:origin x="1176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C24BA-13AD-E34F-A40F-BFD006B36C89}" type="datetimeFigureOut">
              <a:rPr lang="en-US" smtClean="0"/>
              <a:t>12/14/17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A67D4-C87A-7841-AD29-465B0C46F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1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67D4-C87A-7841-AD29-465B0C46FF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77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67D4-C87A-7841-AD29-465B0C46FF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58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A67D4-C87A-7841-AD29-465B0C46FF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23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050E0-02A3-0A43-8BCB-3AD150B063FB}" type="datetime1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8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548D9-526E-A642-BA27-ADBCD99790D2}" type="datetime1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8FAC-C18D-4342-BEF3-0B36BD3406E1}" type="datetime1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6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78574-5F30-E841-8ED1-13FA797BBCEC}" type="datetime1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1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3C33-5055-1B41-AA4D-4C3B9C0A0485}" type="datetime1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4842-4077-AE49-A7AE-70C3B137EF5F}" type="datetime1">
              <a:rPr lang="en-US" smtClean="0"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24F4B-BBB8-9A41-B199-2622222E0DAB}" type="datetime1">
              <a:rPr lang="en-US" smtClean="0"/>
              <a:t>12/14/17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6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55E8-A2DE-4D4F-9899-F76ABD274141}" type="datetime1">
              <a:rPr lang="en-US" smtClean="0"/>
              <a:t>12/14/17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8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4D628-4FD6-D543-A939-D1F939037879}" type="datetime1">
              <a:rPr lang="en-US" smtClean="0"/>
              <a:t>12/14/17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FBC5-D2DF-924A-84C5-6C2E269347B3}" type="datetime1">
              <a:rPr lang="en-US" smtClean="0"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D332-937D-2F40-B72A-3D16AC3E0506}" type="datetime1">
              <a:rPr lang="en-US" smtClean="0"/>
              <a:t>12/14/17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1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035C2-491B-224A-A02D-C630CE7A61FF}" type="datetime1">
              <a:rPr lang="en-US" smtClean="0"/>
              <a:t>12/14/17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4E4DC-B737-3F47-A2DF-173B324A4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72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Understanding the Role of Genome 3D Organization in  Gene Regulation through Tracking 4D Nucleosome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JClub</a:t>
            </a:r>
            <a:r>
              <a:rPr lang="en-US" dirty="0" smtClean="0"/>
              <a:t> by Chengfei 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29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Genome compartmentalization is strengthened after cohesion degradation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9" r="44619" b="34349"/>
          <a:stretch/>
        </p:blipFill>
        <p:spPr>
          <a:xfrm>
            <a:off x="5537934" y="2558540"/>
            <a:ext cx="3172113" cy="267599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4147" b="71594"/>
          <a:stretch/>
        </p:blipFill>
        <p:spPr>
          <a:xfrm>
            <a:off x="314639" y="1983784"/>
            <a:ext cx="5312521" cy="3467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4" t="29848" r="-1" b="45537"/>
          <a:stretch/>
        </p:blipFill>
        <p:spPr>
          <a:xfrm>
            <a:off x="8873544" y="2529482"/>
            <a:ext cx="3318456" cy="26482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96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Links between super enhancers are strengthened after loss of cohesion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6" r="186" b="35110"/>
          <a:stretch/>
        </p:blipFill>
        <p:spPr>
          <a:xfrm>
            <a:off x="838200" y="1944261"/>
            <a:ext cx="5399003" cy="379535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31" r="52747"/>
          <a:stretch/>
        </p:blipFill>
        <p:spPr>
          <a:xfrm>
            <a:off x="6645683" y="2342838"/>
            <a:ext cx="3110045" cy="2357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5883" y="5078437"/>
            <a:ext cx="5220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Cohesion-independent loops are highly enriched for super enhancers 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08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Cohesin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loss only results in modest transcription change, with strongly down-regulated  genes near super enhancers.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49"/>
          <a:stretch/>
        </p:blipFill>
        <p:spPr>
          <a:xfrm>
            <a:off x="257009" y="1954406"/>
            <a:ext cx="6225434" cy="214042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9" t="24208" b="52116"/>
          <a:stretch/>
        </p:blipFill>
        <p:spPr>
          <a:xfrm>
            <a:off x="6683089" y="1756814"/>
            <a:ext cx="3020786" cy="2323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0" r="47524" b="42360"/>
          <a:stretch/>
        </p:blipFill>
        <p:spPr>
          <a:xfrm>
            <a:off x="2672443" y="4254826"/>
            <a:ext cx="2601686" cy="23361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71" r="46866"/>
          <a:stretch/>
        </p:blipFill>
        <p:spPr>
          <a:xfrm>
            <a:off x="5850331" y="4146622"/>
            <a:ext cx="2036369" cy="25525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173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Loop domain recovery after auxin withdraw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27"/>
          <a:stretch/>
        </p:blipFill>
        <p:spPr>
          <a:xfrm>
            <a:off x="1034941" y="2163019"/>
            <a:ext cx="5265375" cy="303502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3" b="44815"/>
          <a:stretch/>
        </p:blipFill>
        <p:spPr>
          <a:xfrm>
            <a:off x="6848658" y="2496044"/>
            <a:ext cx="2154664" cy="270199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Summary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1.With auxin treatment of  HCT-116 cell line, cohesions are degraded, but CTCF binding and Histone modification patterns are unaffected. </a:t>
            </a:r>
          </a:p>
          <a:p>
            <a:r>
              <a:rPr lang="en-US" sz="1800" dirty="0" smtClean="0"/>
              <a:t>2. After the degradation of </a:t>
            </a:r>
            <a:r>
              <a:rPr lang="en-US" sz="1800" dirty="0" err="1" smtClean="0"/>
              <a:t>cohesin</a:t>
            </a:r>
            <a:r>
              <a:rPr lang="en-US" sz="1800" dirty="0" smtClean="0"/>
              <a:t>, loop domains are rapidly lost.</a:t>
            </a:r>
          </a:p>
          <a:p>
            <a:r>
              <a:rPr lang="en-US" sz="1800" dirty="0" smtClean="0"/>
              <a:t>3. Genome compartmentalization is kept and strengthened with the loss of loop domains.</a:t>
            </a:r>
          </a:p>
          <a:p>
            <a:r>
              <a:rPr lang="en-US" sz="1800" dirty="0" smtClean="0"/>
              <a:t>4. </a:t>
            </a:r>
            <a:r>
              <a:rPr lang="en-US" sz="1800" dirty="0" err="1" smtClean="0"/>
              <a:t>Cohesin</a:t>
            </a:r>
            <a:r>
              <a:rPr lang="en-US" sz="1800" dirty="0" smtClean="0"/>
              <a:t>-independent loops, which often overlap super enhancer, are strengthened with the loss of cohesion.</a:t>
            </a:r>
          </a:p>
          <a:p>
            <a:r>
              <a:rPr lang="en-US" sz="1800" dirty="0" smtClean="0"/>
              <a:t>5.Cohesion loss only results in modest transcription change, with strongly down-regulated genes near super enhancers.</a:t>
            </a:r>
          </a:p>
          <a:p>
            <a:r>
              <a:rPr lang="en-US" sz="1800" dirty="0" smtClean="0"/>
              <a:t>6 After withdrawal of auxin, loop domains recover, with loop domains spanning  NIPBL </a:t>
            </a:r>
            <a:r>
              <a:rPr lang="en-US" sz="1800" dirty="0"/>
              <a:t>and s</a:t>
            </a:r>
            <a:r>
              <a:rPr lang="en-US" sz="1800" dirty="0" smtClean="0"/>
              <a:t>uper enhancers</a:t>
            </a:r>
            <a:endParaRPr lang="en-US" sz="1800" dirty="0"/>
          </a:p>
          <a:p>
            <a:r>
              <a:rPr lang="en-US" sz="1800" dirty="0"/>
              <a:t>Recover More </a:t>
            </a:r>
            <a:r>
              <a:rPr lang="en-US" sz="1800" dirty="0" smtClean="0"/>
              <a:t>Rapidly.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23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YY1 is a Structural Regulator of Enhancer-Promoter Loops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927" y="1997903"/>
            <a:ext cx="5541798" cy="43513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23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YY1 Is a Candidate Enhancer-Promoter Structuring Factor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3947"/>
          <a:stretch/>
        </p:blipFill>
        <p:spPr>
          <a:xfrm>
            <a:off x="346388" y="1855765"/>
            <a:ext cx="5961647" cy="204037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0" r="39619" b="43188"/>
          <a:stretch/>
        </p:blipFill>
        <p:spPr>
          <a:xfrm>
            <a:off x="6827520" y="1651728"/>
            <a:ext cx="3733800" cy="2448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35" t="27477" b="44631"/>
          <a:stretch/>
        </p:blipFill>
        <p:spPr>
          <a:xfrm>
            <a:off x="1243520" y="3896139"/>
            <a:ext cx="2589340" cy="2915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19" r="62539"/>
          <a:stretch/>
        </p:blipFill>
        <p:spPr>
          <a:xfrm>
            <a:off x="4413140" y="4061216"/>
            <a:ext cx="1764030" cy="2555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8436" y="5070094"/>
            <a:ext cx="798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mESCs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4" t="55759" b="-1"/>
          <a:stretch/>
        </p:blipFill>
        <p:spPr>
          <a:xfrm>
            <a:off x="8134350" y="4171575"/>
            <a:ext cx="1037480" cy="19866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58350" y="5219700"/>
            <a:ext cx="1962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YY1 proteins dimerize in vivo</a:t>
            </a:r>
            <a:endParaRPr lang="en-US" sz="14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62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YY1 Generally Occupies Enhancers and Promoters in Mammalian Cells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0944"/>
          <a:stretch/>
        </p:blipFill>
        <p:spPr>
          <a:xfrm>
            <a:off x="1238250" y="2247902"/>
            <a:ext cx="5213135" cy="2743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66" r="64072"/>
          <a:stretch/>
        </p:blipFill>
        <p:spPr>
          <a:xfrm>
            <a:off x="7886702" y="2019300"/>
            <a:ext cx="1736942" cy="3962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Enhancer-Promoter Interactions Depend on YY1 in Living Cells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923" y="1690688"/>
            <a:ext cx="5114377" cy="480858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38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Depletion of YY1 Disrupts Gene Expression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19"/>
          <a:stretch/>
        </p:blipFill>
        <p:spPr>
          <a:xfrm>
            <a:off x="1637693" y="1657784"/>
            <a:ext cx="7106257" cy="459061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8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Genome 3D organization plays an important role in regulating gene expressions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448" y="1855305"/>
            <a:ext cx="4433043" cy="456019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3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Depletion of YY1 Disrupts Enhancer-Promoter Looping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87"/>
          <a:stretch/>
        </p:blipFill>
        <p:spPr>
          <a:xfrm>
            <a:off x="1838711" y="2400300"/>
            <a:ext cx="8167423" cy="363855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62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Rescue of Enhancer-Promoter Interactions in Cells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5" y="1371272"/>
            <a:ext cx="4467225" cy="520174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119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Summary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 </a:t>
            </a:r>
            <a:r>
              <a:rPr lang="en-US" altLang="zh-CN" dirty="0" smtClean="0"/>
              <a:t>YY1 generally occupies active enhancers and promoters, and mediates enhancer-promoter interactions across cell types.</a:t>
            </a:r>
          </a:p>
          <a:p>
            <a:r>
              <a:rPr lang="en-US" altLang="zh-CN" dirty="0"/>
              <a:t>2</a:t>
            </a:r>
            <a:r>
              <a:rPr lang="en-US" altLang="zh-CN" dirty="0" smtClean="0"/>
              <a:t>. Perturbation of YY1 binding disrupts enhancer-promoter looping and gene expression.</a:t>
            </a:r>
          </a:p>
          <a:p>
            <a:r>
              <a:rPr lang="en-US" altLang="zh-CN" dirty="0" smtClean="0"/>
              <a:t>3. </a:t>
            </a:r>
            <a:r>
              <a:rPr lang="en-US" altLang="zh-CN" dirty="0"/>
              <a:t>A</a:t>
            </a:r>
            <a:r>
              <a:rPr lang="en-US" dirty="0" smtClean="0"/>
              <a:t>rtificially </a:t>
            </a:r>
            <a:r>
              <a:rPr lang="en-US" dirty="0"/>
              <a:t>tethered YY1 protein </a:t>
            </a:r>
            <a:r>
              <a:rPr lang="en-US" dirty="0" smtClean="0"/>
              <a:t>rescues enhancer-promoter interactions disrupted by YY1 binding site mutations.</a:t>
            </a:r>
            <a:endParaRPr lang="en-US" dirty="0"/>
          </a:p>
          <a:p>
            <a:endParaRPr lang="en-US" altLang="zh-CN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" t="28073" r="43931"/>
          <a:stretch/>
        </p:blipFill>
        <p:spPr>
          <a:xfrm>
            <a:off x="9370811" y="4210015"/>
            <a:ext cx="1982989" cy="21018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00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Discussion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 </a:t>
            </a:r>
            <a:r>
              <a:rPr lang="en-US" altLang="zh-CN" dirty="0" smtClean="0"/>
              <a:t>YY1 loops can not be detected by </a:t>
            </a:r>
            <a:r>
              <a:rPr lang="en-US" altLang="zh-CN" dirty="0" err="1" smtClean="0"/>
              <a:t>HiC</a:t>
            </a:r>
            <a:r>
              <a:rPr lang="en-US" altLang="zh-CN" dirty="0" smtClean="0"/>
              <a:t> (2D peaks ). (E-P interactions are too dynamic</a:t>
            </a:r>
            <a:r>
              <a:rPr lang="en-US" altLang="zh-CN" dirty="0"/>
              <a:t>?</a:t>
            </a:r>
            <a:r>
              <a:rPr lang="en-US" altLang="zh-CN" dirty="0" smtClean="0"/>
              <a:t>)</a:t>
            </a:r>
          </a:p>
          <a:p>
            <a:r>
              <a:rPr lang="en-US" dirty="0" smtClean="0"/>
              <a:t>2. If we trust both works, why 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dirty="0" smtClean="0"/>
              <a:t>degradation of cohesion does not significantly impact gene expression? (YY1 mediates E-P loops does not that dependent on cohesion?)</a:t>
            </a:r>
          </a:p>
          <a:p>
            <a:r>
              <a:rPr lang="en-US" dirty="0" smtClean="0"/>
              <a:t>3. Why </a:t>
            </a:r>
            <a:r>
              <a:rPr lang="zh-CN" altLang="en-US" dirty="0" smtClean="0"/>
              <a:t> </a:t>
            </a:r>
            <a:r>
              <a:rPr lang="en-US" altLang="zh-CN" dirty="0" smtClean="0"/>
              <a:t>are</a:t>
            </a:r>
            <a:r>
              <a:rPr lang="zh-CN" altLang="en-US" dirty="0" smtClean="0"/>
              <a:t> </a:t>
            </a:r>
            <a:r>
              <a:rPr lang="en-US" dirty="0" smtClean="0"/>
              <a:t>many genes  upregulated when losing YY1?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9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09" y="67515"/>
            <a:ext cx="10515600" cy="1325563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HiC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ChiA</a:t>
            </a:r>
            <a:r>
              <a:rPr lang="en-US" dirty="0" smtClean="0">
                <a:solidFill>
                  <a:srgbClr val="FF0000"/>
                </a:solidFill>
              </a:rPr>
              <a:t>-PET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b="47720"/>
          <a:stretch/>
        </p:blipFill>
        <p:spPr>
          <a:xfrm>
            <a:off x="2010298" y="1725454"/>
            <a:ext cx="4913146" cy="1894959"/>
          </a:xfrm>
        </p:spPr>
      </p:pic>
      <p:sp>
        <p:nvSpPr>
          <p:cNvPr id="6" name="TextBox 5"/>
          <p:cNvSpPr txBox="1"/>
          <p:nvPr/>
        </p:nvSpPr>
        <p:spPr>
          <a:xfrm>
            <a:off x="1076427" y="2453156"/>
            <a:ext cx="534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HiC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900" y="1486608"/>
            <a:ext cx="1841500" cy="23891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85410" y="5526157"/>
            <a:ext cx="1124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ChiA</a:t>
            </a:r>
            <a:r>
              <a:rPr lang="en-US" dirty="0" smtClean="0"/>
              <a:t>-PET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2" t="6851" r="5399"/>
          <a:stretch/>
        </p:blipFill>
        <p:spPr>
          <a:xfrm>
            <a:off x="2516908" y="4469335"/>
            <a:ext cx="2412902" cy="2374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6" t="25575" r="6849" b="53623"/>
          <a:stretch/>
        </p:blipFill>
        <p:spPr>
          <a:xfrm>
            <a:off x="5817705" y="4588435"/>
            <a:ext cx="5446644" cy="205001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76909" y="1205948"/>
            <a:ext cx="10745857" cy="27667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76909" y="4305111"/>
            <a:ext cx="10745857" cy="25386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functional consequences of genome organization are not well understood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16" r="38970"/>
          <a:stretch/>
        </p:blipFill>
        <p:spPr>
          <a:xfrm>
            <a:off x="7073854" y="2994640"/>
            <a:ext cx="2086652" cy="2053610"/>
          </a:xfr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70"/>
          <a:stretch/>
        </p:blipFill>
        <p:spPr bwMode="auto">
          <a:xfrm>
            <a:off x="838200" y="3303813"/>
            <a:ext cx="4117268" cy="194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784" y="2394466"/>
            <a:ext cx="4864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Fit-</a:t>
            </a:r>
            <a:r>
              <a:rPr lang="en-US" sz="1400" dirty="0" err="1" smtClean="0"/>
              <a:t>HiC</a:t>
            </a:r>
            <a:r>
              <a:rPr lang="en-US" sz="1400" dirty="0" smtClean="0"/>
              <a:t> calls millions of or even tens of millions of  significant contacts using a global background model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27754" y="2394466"/>
            <a:ext cx="456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HiCCUPS</a:t>
            </a:r>
            <a:r>
              <a:rPr lang="en-US" sz="1400" dirty="0" smtClean="0"/>
              <a:t> call about 10,000 2D peaks using a local background model, define these 2D peaks  as loops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800100" y="5829300"/>
            <a:ext cx="5255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Which type of method should be used to call functional interactions? </a:t>
            </a:r>
          </a:p>
          <a:p>
            <a:r>
              <a:rPr lang="en-US" sz="1400" dirty="0" smtClean="0"/>
              <a:t>(</a:t>
            </a:r>
            <a:r>
              <a:rPr lang="en-US" sz="1400" dirty="0" err="1"/>
              <a:t>e</a:t>
            </a:r>
            <a:r>
              <a:rPr lang="en-US" sz="1400" dirty="0" err="1" smtClean="0"/>
              <a:t>g</a:t>
            </a:r>
            <a:r>
              <a:rPr lang="en-US" sz="1400" dirty="0" smtClean="0"/>
              <a:t>.  enhancer-promoter interactions 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5486400"/>
            <a:ext cx="26688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Ferhat</a:t>
            </a:r>
            <a:r>
              <a:rPr lang="en-US" sz="1200" dirty="0" smtClean="0"/>
              <a:t> Ay </a:t>
            </a:r>
            <a:r>
              <a:rPr lang="en-US" sz="1200" i="1" dirty="0" smtClean="0"/>
              <a:t>et al. Genome Research, 2014</a:t>
            </a:r>
            <a:endParaRPr lang="en-US" sz="1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486650" y="5276850"/>
            <a:ext cx="1822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Suhas</a:t>
            </a:r>
            <a:r>
              <a:rPr lang="en-US" sz="1200" dirty="0"/>
              <a:t> </a:t>
            </a:r>
            <a:r>
              <a:rPr lang="en-US" sz="1200" dirty="0" smtClean="0"/>
              <a:t>Rao </a:t>
            </a:r>
            <a:r>
              <a:rPr lang="en-US" sz="1200" i="1" dirty="0" smtClean="0"/>
              <a:t>et al. </a:t>
            </a:r>
            <a:r>
              <a:rPr lang="en-US" sz="1200" dirty="0" smtClean="0"/>
              <a:t>Cell, 2014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9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Two Cell Papers on 4D Nucleosome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101470"/>
            <a:ext cx="4583055" cy="33067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53" y="1892295"/>
            <a:ext cx="4744247" cy="372511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0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Cohesion Loss Eliminates All Loop Domains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99" y="1601788"/>
            <a:ext cx="6030801" cy="435133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Glossary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Compartments: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Domains:</a:t>
            </a:r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Loops</a:t>
            </a:r>
          </a:p>
          <a:p>
            <a:pPr lvl="1"/>
            <a:r>
              <a:rPr lang="en-US" sz="1000" dirty="0"/>
              <a:t> </a:t>
            </a:r>
            <a:r>
              <a:rPr lang="en-US" sz="1000" dirty="0" smtClean="0"/>
              <a:t>Cohesion-dependent loops</a:t>
            </a:r>
          </a:p>
          <a:p>
            <a:pPr lvl="1"/>
            <a:r>
              <a:rPr lang="en-US" sz="1000" dirty="0"/>
              <a:t> </a:t>
            </a:r>
            <a:r>
              <a:rPr lang="en-US" sz="1000" dirty="0" smtClean="0"/>
              <a:t>Cohesion-independent loops</a:t>
            </a:r>
          </a:p>
          <a:p>
            <a:endParaRPr lang="en-US" dirty="0" smtClean="0"/>
          </a:p>
          <a:p>
            <a:r>
              <a:rPr lang="en-US" sz="1800" dirty="0" smtClean="0"/>
              <a:t>Loop Domains:</a:t>
            </a:r>
          </a:p>
          <a:p>
            <a:endParaRPr lang="en-US" dirty="0"/>
          </a:p>
          <a:p>
            <a:endParaRPr lang="en-US" sz="18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7" t="23303" b="37657"/>
          <a:stretch/>
        </p:blipFill>
        <p:spPr>
          <a:xfrm>
            <a:off x="4858473" y="1530462"/>
            <a:ext cx="4623995" cy="1485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8"/>
          <a:stretch/>
        </p:blipFill>
        <p:spPr>
          <a:xfrm>
            <a:off x="5335041" y="3151116"/>
            <a:ext cx="3851193" cy="1871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96"/>
          <a:stretch/>
        </p:blipFill>
        <p:spPr>
          <a:xfrm>
            <a:off x="6400942" y="5344010"/>
            <a:ext cx="2151190" cy="121183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5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Auxin Induces </a:t>
            </a:r>
            <a:r>
              <a:rPr lang="en-US" sz="3200" dirty="0">
                <a:solidFill>
                  <a:srgbClr val="FF0000"/>
                </a:solidFill>
              </a:rPr>
              <a:t>C</a:t>
            </a:r>
            <a:r>
              <a:rPr lang="en-US" sz="3200" dirty="0" smtClean="0">
                <a:solidFill>
                  <a:srgbClr val="FF0000"/>
                </a:solidFill>
              </a:rPr>
              <a:t>ohesion Degradation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733" y="2029007"/>
            <a:ext cx="5571267" cy="4640299"/>
          </a:xfrm>
        </p:spPr>
      </p:pic>
      <p:sp>
        <p:nvSpPr>
          <p:cNvPr id="3" name="TextBox 2"/>
          <p:cNvSpPr txBox="1"/>
          <p:nvPr/>
        </p:nvSpPr>
        <p:spPr>
          <a:xfrm>
            <a:off x="1638300" y="1506022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Cell line</a:t>
            </a:r>
            <a:r>
              <a:rPr lang="en-US" dirty="0" smtClean="0"/>
              <a:t>: HCT-116, a human colorectal carcinoma cell 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8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Loop domains are rapidly lost after degradation, but histone modification patterns are unaffected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79" b="46808"/>
          <a:stretch/>
        </p:blipFill>
        <p:spPr>
          <a:xfrm>
            <a:off x="1331269" y="2052873"/>
            <a:ext cx="2618431" cy="44114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22"/>
          <a:stretch/>
        </p:blipFill>
        <p:spPr>
          <a:xfrm>
            <a:off x="6464299" y="2750246"/>
            <a:ext cx="3790881" cy="2274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65" b="48851"/>
          <a:stretch/>
        </p:blipFill>
        <p:spPr>
          <a:xfrm>
            <a:off x="4279900" y="2504679"/>
            <a:ext cx="1612968" cy="350781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4E4DC-B737-3F47-A2DF-173B324A41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75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523</Words>
  <Application>Microsoft Macintosh PowerPoint</Application>
  <PresentationFormat>Widescreen</PresentationFormat>
  <Paragraphs>89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Calibri Light</vt:lpstr>
      <vt:lpstr>DengXian</vt:lpstr>
      <vt:lpstr>Arial</vt:lpstr>
      <vt:lpstr>Office Theme</vt:lpstr>
      <vt:lpstr>Understanding the Role of Genome 3D Organization in  Gene Regulation through Tracking 4D Nucleosome</vt:lpstr>
      <vt:lpstr>Genome 3D organization plays an important role in regulating gene expressions</vt:lpstr>
      <vt:lpstr>HiC and ChiA-PET</vt:lpstr>
      <vt:lpstr>The functional consequences of genome organization are not well understood</vt:lpstr>
      <vt:lpstr>Two Cell Papers on 4D Nucleosome</vt:lpstr>
      <vt:lpstr>Cohesion Loss Eliminates All Loop Domains</vt:lpstr>
      <vt:lpstr>Glossary</vt:lpstr>
      <vt:lpstr>Auxin Induces Cohesion Degradation </vt:lpstr>
      <vt:lpstr>Loop domains are rapidly lost after degradation, but histone modification patterns are unaffected</vt:lpstr>
      <vt:lpstr>Genome compartmentalization is strengthened after cohesion degradation </vt:lpstr>
      <vt:lpstr>Links between super enhancers are strengthened after loss of cohesion</vt:lpstr>
      <vt:lpstr>Cohesin loss only results in modest transcription change, with strongly down-regulated  genes near super enhancers.</vt:lpstr>
      <vt:lpstr>Loop domain recovery after auxin withdraw</vt:lpstr>
      <vt:lpstr>Summary</vt:lpstr>
      <vt:lpstr>YY1 is a Structural Regulator of Enhancer-Promoter Loops</vt:lpstr>
      <vt:lpstr>YY1 Is a Candidate Enhancer-Promoter Structuring Factor</vt:lpstr>
      <vt:lpstr>YY1 Generally Occupies Enhancers and Promoters in Mammalian Cells</vt:lpstr>
      <vt:lpstr>Enhancer-Promoter Interactions Depend on YY1 in Living Cells</vt:lpstr>
      <vt:lpstr>Depletion of YY1 Disrupts Gene Expression</vt:lpstr>
      <vt:lpstr>Depletion of YY1 Disrupts Enhancer-Promoter Looping</vt:lpstr>
      <vt:lpstr>Rescue of Enhancer-Promoter Interactions in Cells</vt:lpstr>
      <vt:lpstr>Summary</vt:lpstr>
      <vt:lpstr>Discussion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Clustering Analysis of RNA Polymerase II Binding Sites to Identify Distinct Gene Modules  </dc:title>
  <dc:creator>Yan, Chengfei</dc:creator>
  <cp:lastModifiedBy>Yan, Chengfei</cp:lastModifiedBy>
  <cp:revision>157</cp:revision>
  <dcterms:created xsi:type="dcterms:W3CDTF">2017-09-10T18:12:16Z</dcterms:created>
  <dcterms:modified xsi:type="dcterms:W3CDTF">2017-12-14T22:41:44Z</dcterms:modified>
</cp:coreProperties>
</file>