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4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0C-715E-8140-B1B7-A7D6AECF3985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0CB6-641C-1A4D-AD11-6D35F028E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1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0C-715E-8140-B1B7-A7D6AECF3985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0CB6-641C-1A4D-AD11-6D35F028E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04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0C-715E-8140-B1B7-A7D6AECF3985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0CB6-641C-1A4D-AD11-6D35F028E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265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0C-715E-8140-B1B7-A7D6AECF3985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0CB6-641C-1A4D-AD11-6D35F028E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11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0C-715E-8140-B1B7-A7D6AECF3985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0CB6-641C-1A4D-AD11-6D35F028E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0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0C-715E-8140-B1B7-A7D6AECF3985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0CB6-641C-1A4D-AD11-6D35F028E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983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0C-715E-8140-B1B7-A7D6AECF3985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0CB6-641C-1A4D-AD11-6D35F028E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05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0C-715E-8140-B1B7-A7D6AECF3985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0CB6-641C-1A4D-AD11-6D35F028E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13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0C-715E-8140-B1B7-A7D6AECF3985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0CB6-641C-1A4D-AD11-6D35F028E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751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0C-715E-8140-B1B7-A7D6AECF3985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0CB6-641C-1A4D-AD11-6D35F028E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285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0C-715E-8140-B1B7-A7D6AECF3985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0CB6-641C-1A4D-AD11-6D35F028E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40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C540C-715E-8140-B1B7-A7D6AECF3985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F0CB6-641C-1A4D-AD11-6D35F028E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312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Luciferase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§"/>
            </a:pPr>
            <a:r>
              <a:rPr lang="en-US" dirty="0" smtClean="0"/>
              <a:t>For every element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Firefly luciferase (fluorescence activity for element of interest)</a:t>
            </a:r>
          </a:p>
          <a:p>
            <a:pPr lvl="1">
              <a:buFont typeface="Wingdings" charset="2"/>
              <a:buChar char="§"/>
            </a:pPr>
            <a:r>
              <a:rPr lang="en-US" dirty="0" err="1" smtClean="0"/>
              <a:t>Renilla</a:t>
            </a:r>
            <a:r>
              <a:rPr lang="en-US" dirty="0" smtClean="0"/>
              <a:t> luciferase (orthogonally detected control for level of transfection)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Control elements</a:t>
            </a:r>
          </a:p>
          <a:p>
            <a:pPr lvl="1">
              <a:buFont typeface="Wingdings" charset="2"/>
              <a:buChar char="§"/>
            </a:pPr>
            <a:r>
              <a:rPr lang="en-US" dirty="0" err="1" smtClean="0"/>
              <a:t>eGFP</a:t>
            </a:r>
            <a:r>
              <a:rPr lang="en-US" dirty="0" smtClean="0"/>
              <a:t> with no enhancer – negative control (low firefly/</a:t>
            </a:r>
            <a:r>
              <a:rPr lang="en-US" dirty="0" err="1" smtClean="0"/>
              <a:t>renilla</a:t>
            </a:r>
            <a:r>
              <a:rPr lang="en-US" dirty="0" smtClean="0"/>
              <a:t> ratio)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RSV strong enhancer – positive control (high firefly/</a:t>
            </a:r>
            <a:r>
              <a:rPr lang="en-US" dirty="0" err="1" smtClean="0"/>
              <a:t>renilla</a:t>
            </a:r>
            <a:r>
              <a:rPr lang="en-US" dirty="0" smtClean="0"/>
              <a:t> ratio)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724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Comparison of replicates on the same day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9556" y="2576520"/>
            <a:ext cx="279662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Firefly/</a:t>
            </a:r>
            <a:r>
              <a:rPr lang="en-US" dirty="0" err="1" smtClean="0"/>
              <a:t>Renilla</a:t>
            </a:r>
            <a:r>
              <a:rPr lang="en-US" dirty="0" smtClean="0"/>
              <a:t> ratio for each element should correlate between replicates</a:t>
            </a:r>
          </a:p>
          <a:p>
            <a:endParaRPr lang="en-US" dirty="0"/>
          </a:p>
          <a:p>
            <a:r>
              <a:rPr lang="en-US" dirty="0" smtClean="0"/>
              <a:t>Replicates even on the same day can correlate poorly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6330" y="2112502"/>
            <a:ext cx="5484978" cy="4452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720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Comparison of luciferase signal (firefly/</a:t>
            </a:r>
            <a:r>
              <a:rPr lang="en-US" dirty="0" err="1" smtClean="0"/>
              <a:t>renilla</a:t>
            </a:r>
            <a:r>
              <a:rPr lang="en-US" dirty="0" smtClean="0"/>
              <a:t>) correlations between 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625787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Spearman correlations </a:t>
            </a:r>
          </a:p>
          <a:p>
            <a:r>
              <a:rPr lang="en-US" dirty="0" smtClean="0"/>
              <a:t>Note: some correlations are based upon few data points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2987" y="2173556"/>
            <a:ext cx="5447146" cy="470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77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Comparison of luciferase signal (firefly/</a:t>
            </a:r>
            <a:r>
              <a:rPr lang="en-US" dirty="0" err="1" smtClean="0"/>
              <a:t>renilla</a:t>
            </a:r>
            <a:r>
              <a:rPr lang="en-US" dirty="0" smtClean="0"/>
              <a:t>) correlations between 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04933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Pearson correlations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8772" y="2246824"/>
            <a:ext cx="5403056" cy="4611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13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Relevant quantities for luciferase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54792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§"/>
            </a:pPr>
            <a:r>
              <a:rPr lang="en-US" dirty="0" smtClean="0"/>
              <a:t>Raw luciferase activity: 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Firefly luciferase/</a:t>
            </a:r>
            <a:r>
              <a:rPr lang="en-US" dirty="0" err="1" smtClean="0"/>
              <a:t>renilla</a:t>
            </a:r>
            <a:r>
              <a:rPr lang="en-US" dirty="0" smtClean="0"/>
              <a:t> luciferase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Luciferase activity relative to </a:t>
            </a:r>
            <a:r>
              <a:rPr lang="en-US" dirty="0" err="1" smtClean="0"/>
              <a:t>eGFP</a:t>
            </a:r>
            <a:r>
              <a:rPr lang="en-US" dirty="0" smtClean="0"/>
              <a:t> negative control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(Firefly luciferase/</a:t>
            </a:r>
            <a:r>
              <a:rPr lang="en-US" dirty="0" err="1" smtClean="0"/>
              <a:t>renilla</a:t>
            </a:r>
            <a:r>
              <a:rPr lang="en-US" dirty="0" smtClean="0"/>
              <a:t> luciferase)</a:t>
            </a:r>
            <a:r>
              <a:rPr lang="en-US" baseline="-25000" dirty="0" smtClean="0"/>
              <a:t>element</a:t>
            </a:r>
            <a:r>
              <a:rPr lang="en-US" dirty="0" smtClean="0"/>
              <a:t> / </a:t>
            </a:r>
            <a:br>
              <a:rPr lang="en-US" dirty="0" smtClean="0"/>
            </a:br>
            <a:r>
              <a:rPr lang="en-US" dirty="0" smtClean="0"/>
              <a:t>(Firefly luciferase/</a:t>
            </a:r>
            <a:r>
              <a:rPr lang="en-US" dirty="0" err="1" smtClean="0"/>
              <a:t>renilla</a:t>
            </a:r>
            <a:r>
              <a:rPr lang="en-US" dirty="0" smtClean="0"/>
              <a:t> luciferase)</a:t>
            </a:r>
            <a:r>
              <a:rPr lang="en-US" baseline="-25000" dirty="0" err="1" smtClean="0"/>
              <a:t>eGFP</a:t>
            </a:r>
            <a:endParaRPr lang="en-US" baseline="-25000" dirty="0" smtClean="0"/>
          </a:p>
          <a:p>
            <a:pPr>
              <a:buFont typeface="Wingdings" charset="2"/>
              <a:buChar char="§"/>
            </a:pPr>
            <a:r>
              <a:rPr lang="en-US" dirty="0" smtClean="0"/>
              <a:t>Luciferase </a:t>
            </a:r>
            <a:r>
              <a:rPr lang="en-US" dirty="0" err="1" smtClean="0"/>
              <a:t>acitivity</a:t>
            </a:r>
            <a:r>
              <a:rPr lang="en-US" dirty="0" smtClean="0"/>
              <a:t> relative to RSV positive control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(Firefly luciferase/</a:t>
            </a:r>
            <a:r>
              <a:rPr lang="en-US" dirty="0" err="1" smtClean="0"/>
              <a:t>renilla</a:t>
            </a:r>
            <a:r>
              <a:rPr lang="en-US" dirty="0" smtClean="0"/>
              <a:t> luciferase)</a:t>
            </a:r>
            <a:r>
              <a:rPr lang="en-US" baseline="-25000" dirty="0" smtClean="0"/>
              <a:t>element</a:t>
            </a:r>
            <a:r>
              <a:rPr lang="en-US" dirty="0" smtClean="0"/>
              <a:t> / </a:t>
            </a:r>
            <a:br>
              <a:rPr lang="en-US" dirty="0" smtClean="0"/>
            </a:br>
            <a:r>
              <a:rPr lang="en-US" dirty="0" smtClean="0"/>
              <a:t>(Firefly luciferase/</a:t>
            </a:r>
            <a:r>
              <a:rPr lang="en-US" dirty="0" err="1" smtClean="0"/>
              <a:t>renilla</a:t>
            </a:r>
            <a:r>
              <a:rPr lang="en-US" dirty="0" smtClean="0"/>
              <a:t> luciferase)</a:t>
            </a:r>
            <a:r>
              <a:rPr lang="en-US" baseline="-25000" dirty="0" smtClean="0"/>
              <a:t>RSV</a:t>
            </a:r>
          </a:p>
          <a:p>
            <a:pPr lvl="1">
              <a:buFont typeface="Wingdings" charset="2"/>
              <a:buChar char="§"/>
            </a:pPr>
            <a:endParaRPr lang="en-US" dirty="0" smtClean="0"/>
          </a:p>
          <a:p>
            <a:pPr>
              <a:buFont typeface="Wingdings" charset="2"/>
              <a:buChar char="§"/>
            </a:pPr>
            <a:endParaRPr lang="en-US" sz="2000" dirty="0" smtClean="0"/>
          </a:p>
          <a:p>
            <a:pPr lvl="1">
              <a:buFont typeface="Wingdings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451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RSV/GFP signal varies about 4-fold between experimental days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5968" y="1544840"/>
            <a:ext cx="5998032" cy="53131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4247" y="2503253"/>
            <a:ext cx="24620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Mean(firefly/</a:t>
            </a:r>
            <a:r>
              <a:rPr lang="en-US" dirty="0" err="1" smtClean="0"/>
              <a:t>renilla</a:t>
            </a:r>
            <a:r>
              <a:rPr lang="en-US" dirty="0" smtClean="0"/>
              <a:t>) for RSV &amp; </a:t>
            </a:r>
            <a:r>
              <a:rPr lang="en-US" dirty="0" err="1" smtClean="0"/>
              <a:t>eGFP</a:t>
            </a:r>
            <a:r>
              <a:rPr lang="en-US" dirty="0" smtClean="0"/>
              <a:t> for each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954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RSV/GFP signal varies about 4-fold between experimental days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4247" y="2503253"/>
            <a:ext cx="24620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ratio should always be the same, so we think that the data are fairly noisy.</a:t>
            </a:r>
          </a:p>
          <a:p>
            <a:endParaRPr lang="en-US" dirty="0"/>
          </a:p>
          <a:p>
            <a:r>
              <a:rPr lang="en-US" dirty="0" smtClean="0"/>
              <a:t>Mean(firefly/</a:t>
            </a:r>
            <a:r>
              <a:rPr lang="en-US" dirty="0" err="1" smtClean="0"/>
              <a:t>renilla</a:t>
            </a:r>
            <a:r>
              <a:rPr lang="en-US" dirty="0" smtClean="0"/>
              <a:t>) for RSV &amp; </a:t>
            </a:r>
            <a:r>
              <a:rPr lang="en-US" dirty="0" err="1" smtClean="0"/>
              <a:t>eGFP</a:t>
            </a:r>
            <a:r>
              <a:rPr lang="en-US" dirty="0" smtClean="0"/>
              <a:t> for each day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3434" y="2197979"/>
            <a:ext cx="5878848" cy="422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509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Comparison of replicates on the same day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1938" y="1942834"/>
            <a:ext cx="5842966" cy="45967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9556" y="2576520"/>
            <a:ext cx="279662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Firefly/</a:t>
            </a:r>
            <a:r>
              <a:rPr lang="en-US" dirty="0" err="1" smtClean="0"/>
              <a:t>Renilla</a:t>
            </a:r>
            <a:r>
              <a:rPr lang="en-US" dirty="0" smtClean="0"/>
              <a:t> ratio for each element should correlate between replicates</a:t>
            </a:r>
          </a:p>
          <a:p>
            <a:endParaRPr lang="en-US" dirty="0"/>
          </a:p>
          <a:p>
            <a:r>
              <a:rPr lang="en-US" dirty="0" smtClean="0"/>
              <a:t>Replicates even on the same day can correlate poorly</a:t>
            </a:r>
          </a:p>
        </p:txBody>
      </p:sp>
    </p:spTree>
    <p:extLst>
      <p:ext uri="{BB962C8B-B14F-4D97-AF65-F5344CB8AC3E}">
        <p14:creationId xmlns:p14="http://schemas.microsoft.com/office/powerpoint/2010/main" val="3484017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Comparison of replicates on the same day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9556" y="2576520"/>
            <a:ext cx="279662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Firefly/</a:t>
            </a:r>
            <a:r>
              <a:rPr lang="en-US" dirty="0" err="1" smtClean="0"/>
              <a:t>Renilla</a:t>
            </a:r>
            <a:r>
              <a:rPr lang="en-US" dirty="0" smtClean="0"/>
              <a:t> ratio for each element should correlate between replicates</a:t>
            </a:r>
          </a:p>
          <a:p>
            <a:endParaRPr lang="en-US" dirty="0"/>
          </a:p>
          <a:p>
            <a:r>
              <a:rPr lang="en-US" dirty="0" smtClean="0"/>
              <a:t>Replicates even on the same day can correlate poorly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815" y="2063658"/>
            <a:ext cx="5400065" cy="428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966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Comparison of replicates on the same day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9556" y="2576520"/>
            <a:ext cx="279662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Firefly/</a:t>
            </a:r>
            <a:r>
              <a:rPr lang="en-US" dirty="0" err="1" smtClean="0"/>
              <a:t>Renilla</a:t>
            </a:r>
            <a:r>
              <a:rPr lang="en-US" dirty="0" smtClean="0"/>
              <a:t> ratio for each element should correlate between replicates</a:t>
            </a:r>
          </a:p>
          <a:p>
            <a:endParaRPr lang="en-US" dirty="0"/>
          </a:p>
          <a:p>
            <a:r>
              <a:rPr lang="en-US" dirty="0" smtClean="0"/>
              <a:t>Replicates even on the same day can correlate poorly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6185" y="2100291"/>
            <a:ext cx="5530809" cy="4452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098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Comparison of replicates on the same day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9556" y="2576520"/>
            <a:ext cx="279662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Firefly/</a:t>
            </a:r>
            <a:r>
              <a:rPr lang="en-US" dirty="0" err="1" smtClean="0"/>
              <a:t>Renilla</a:t>
            </a:r>
            <a:r>
              <a:rPr lang="en-US" dirty="0" smtClean="0"/>
              <a:t> ratio for each element should correlate between replicates</a:t>
            </a:r>
          </a:p>
          <a:p>
            <a:endParaRPr lang="en-US" dirty="0"/>
          </a:p>
          <a:p>
            <a:r>
              <a:rPr lang="en-US" dirty="0" smtClean="0"/>
              <a:t>Replicates even on the same day can correlate poorly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4989" y="2234612"/>
            <a:ext cx="5338954" cy="428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952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Comparison of replicates on the same day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9556" y="2576520"/>
            <a:ext cx="279662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Firefly/</a:t>
            </a:r>
            <a:r>
              <a:rPr lang="en-US" dirty="0" err="1" smtClean="0"/>
              <a:t>Renilla</a:t>
            </a:r>
            <a:r>
              <a:rPr lang="en-US" dirty="0" smtClean="0"/>
              <a:t> ratio for each element should correlate between replicates</a:t>
            </a:r>
          </a:p>
          <a:p>
            <a:endParaRPr lang="en-US" dirty="0"/>
          </a:p>
          <a:p>
            <a:r>
              <a:rPr lang="en-US" dirty="0" smtClean="0"/>
              <a:t>Replicates even on the same day can correlate poorly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5465" y="2100290"/>
            <a:ext cx="5758535" cy="455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304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353</Words>
  <Application>Microsoft Macintosh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Luciferase measurements</vt:lpstr>
      <vt:lpstr>Relevant quantities for luciferase experiment</vt:lpstr>
      <vt:lpstr>RSV/GFP signal varies about 4-fold between experimental days</vt:lpstr>
      <vt:lpstr>RSV/GFP signal varies about 4-fold between experimental days</vt:lpstr>
      <vt:lpstr>Comparison of replicates on the same day</vt:lpstr>
      <vt:lpstr>Comparison of replicates on the same day</vt:lpstr>
      <vt:lpstr>Comparison of replicates on the same day</vt:lpstr>
      <vt:lpstr>Comparison of replicates on the same day</vt:lpstr>
      <vt:lpstr>Comparison of replicates on the same day</vt:lpstr>
      <vt:lpstr>Comparison of replicates on the same day</vt:lpstr>
      <vt:lpstr>Comparison of luciferase signal (firefly/renilla) correlations between days</vt:lpstr>
      <vt:lpstr>Comparison of luciferase signal (firefly/renilla) correlations between days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Luciferase measurements</dc:title>
  <dc:creator>Michael Rutenberg Schoenberg</dc:creator>
  <cp:lastModifiedBy>Michael Rutenberg Schoenberg</cp:lastModifiedBy>
  <cp:revision>7</cp:revision>
  <dcterms:created xsi:type="dcterms:W3CDTF">2017-12-14T21:25:48Z</dcterms:created>
  <dcterms:modified xsi:type="dcterms:W3CDTF">2017-12-14T22:50:22Z</dcterms:modified>
</cp:coreProperties>
</file>