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8" r:id="rId3"/>
    <p:sldId id="269" r:id="rId4"/>
    <p:sldId id="262" r:id="rId5"/>
    <p:sldId id="263" r:id="rId6"/>
    <p:sldId id="264" r:id="rId7"/>
    <p:sldId id="26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6"/>
    <p:restoredTop sz="94646"/>
  </p:normalViewPr>
  <p:slideViewPr>
    <p:cSldViewPr snapToGrid="0" snapToObjects="1">
      <p:cViewPr>
        <p:scale>
          <a:sx n="93" d="100"/>
          <a:sy n="93" d="100"/>
        </p:scale>
        <p:origin x="108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758B-2699-1E43-9850-5C1653BDED3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8EABB-703F-BA4F-BA24-C3D61AF7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2173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758B-2699-1E43-9850-5C1653BDED3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8EABB-703F-BA4F-BA24-C3D61AF7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405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758B-2699-1E43-9850-5C1653BDED3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8EABB-703F-BA4F-BA24-C3D61AF7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702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758B-2699-1E43-9850-5C1653BDED3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8EABB-703F-BA4F-BA24-C3D61AF7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19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758B-2699-1E43-9850-5C1653BDED3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8EABB-703F-BA4F-BA24-C3D61AF7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158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758B-2699-1E43-9850-5C1653BDED3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8EABB-703F-BA4F-BA24-C3D61AF7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448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758B-2699-1E43-9850-5C1653BDED3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8EABB-703F-BA4F-BA24-C3D61AF7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005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758B-2699-1E43-9850-5C1653BDED3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8EABB-703F-BA4F-BA24-C3D61AF7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067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758B-2699-1E43-9850-5C1653BDED3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8EABB-703F-BA4F-BA24-C3D61AF7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649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758B-2699-1E43-9850-5C1653BDED3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8EABB-703F-BA4F-BA24-C3D61AF7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938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E758B-2699-1E43-9850-5C1653BDED3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8EABB-703F-BA4F-BA24-C3D61AF7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7251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E758B-2699-1E43-9850-5C1653BDED36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8EABB-703F-BA4F-BA24-C3D61AF7FF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814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4" Type="http://schemas.openxmlformats.org/officeDocument/2006/relationships/image" Target="../media/image6.jpg"/><Relationship Id="rId5" Type="http://schemas.openxmlformats.org/officeDocument/2006/relationships/image" Target="../media/image7.jpg"/><Relationship Id="rId6" Type="http://schemas.openxmlformats.org/officeDocument/2006/relationships/image" Target="../media/image8.jpg"/><Relationship Id="rId7" Type="http://schemas.openxmlformats.org/officeDocument/2006/relationships/image" Target="../media/image9.jpg"/><Relationship Id="rId8" Type="http://schemas.openxmlformats.org/officeDocument/2006/relationships/image" Target="../media/image10.jpg"/><Relationship Id="rId9" Type="http://schemas.openxmlformats.org/officeDocument/2006/relationships/image" Target="../media/image11.jpg"/><Relationship Id="rId10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4" Type="http://schemas.openxmlformats.org/officeDocument/2006/relationships/image" Target="../media/image5.jpg"/><Relationship Id="rId5" Type="http://schemas.openxmlformats.org/officeDocument/2006/relationships/image" Target="../media/image12.png"/><Relationship Id="rId6" Type="http://schemas.openxmlformats.org/officeDocument/2006/relationships/image" Target="../media/image15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4" Type="http://schemas.openxmlformats.org/officeDocument/2006/relationships/image" Target="../media/image18.jpg"/><Relationship Id="rId5" Type="http://schemas.openxmlformats.org/officeDocument/2006/relationships/image" Target="../media/image19.jpg"/><Relationship Id="rId6" Type="http://schemas.openxmlformats.org/officeDocument/2006/relationships/image" Target="../media/image20.jpg"/><Relationship Id="rId7" Type="http://schemas.openxmlformats.org/officeDocument/2006/relationships/image" Target="../media/image21.jpg"/><Relationship Id="rId8" Type="http://schemas.openxmlformats.org/officeDocument/2006/relationships/image" Target="../media/image22.jpg"/><Relationship Id="rId9" Type="http://schemas.openxmlformats.org/officeDocument/2006/relationships/image" Target="../media/image23.jpg"/><Relationship Id="rId10" Type="http://schemas.openxmlformats.org/officeDocument/2006/relationships/image" Target="../media/image24.jpg"/><Relationship Id="rId11" Type="http://schemas.openxmlformats.org/officeDocument/2006/relationships/image" Target="../media/image25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6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g"/><Relationship Id="rId4" Type="http://schemas.openxmlformats.org/officeDocument/2006/relationships/image" Target="../media/image28.jpg"/><Relationship Id="rId5" Type="http://schemas.openxmlformats.org/officeDocument/2006/relationships/image" Target="../media/image5.jpg"/><Relationship Id="rId6" Type="http://schemas.openxmlformats.org/officeDocument/2006/relationships/image" Target="../media/image29.jpg"/><Relationship Id="rId7" Type="http://schemas.openxmlformats.org/officeDocument/2006/relationships/image" Target="../media/image30.jpg"/><Relationship Id="rId8" Type="http://schemas.openxmlformats.org/officeDocument/2006/relationships/image" Target="../media/image31.jpg"/><Relationship Id="rId9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6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Single-cell Analysis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523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4854" y="0"/>
            <a:ext cx="10515600" cy="1325563"/>
          </a:xfrm>
        </p:spPr>
        <p:txBody>
          <a:bodyPr/>
          <a:lstStyle/>
          <a:p>
            <a:r>
              <a:rPr lang="en-US" dirty="0" smtClean="0"/>
              <a:t>t-</a:t>
            </a:r>
            <a:r>
              <a:rPr lang="en-US" dirty="0" err="1" smtClean="0"/>
              <a:t>sne</a:t>
            </a:r>
            <a:r>
              <a:rPr lang="en-US" dirty="0" smtClean="0"/>
              <a:t> plot with Lake data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233" y="886692"/>
            <a:ext cx="6398268" cy="58354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486207" y="3619755"/>
            <a:ext cx="6052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Lake</a:t>
            </a:r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2285999"/>
            <a:ext cx="42191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Based on marker genes from Lake data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Quantile normalization is applied to the dataset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41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673" y="0"/>
            <a:ext cx="10515600" cy="1325563"/>
          </a:xfrm>
        </p:spPr>
        <p:txBody>
          <a:bodyPr/>
          <a:lstStyle/>
          <a:p>
            <a:r>
              <a:rPr lang="en-US" dirty="0" smtClean="0"/>
              <a:t>single cell data QC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17934"/>
            <a:ext cx="5481320" cy="472002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1813172"/>
            <a:ext cx="5486851" cy="47247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979069" y="4587240"/>
            <a:ext cx="3212931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Filtering</a:t>
            </a:r>
          </a:p>
          <a:p>
            <a:r>
              <a:rPr lang="en-US" dirty="0" smtClean="0"/>
              <a:t>By </a:t>
            </a:r>
            <a:r>
              <a:rPr lang="en-US" dirty="0" err="1" smtClean="0"/>
              <a:t>libsize</a:t>
            </a:r>
            <a:r>
              <a:rPr lang="en-US" dirty="0" smtClean="0"/>
              <a:t> (outlier): 66</a:t>
            </a:r>
          </a:p>
          <a:p>
            <a:r>
              <a:rPr lang="en-US" dirty="0" smtClean="0"/>
              <a:t>By </a:t>
            </a:r>
            <a:r>
              <a:rPr lang="en-US" dirty="0" err="1" smtClean="0"/>
              <a:t>libsize</a:t>
            </a:r>
            <a:r>
              <a:rPr lang="en-US" dirty="0" smtClean="0"/>
              <a:t> (0.2 million): 74</a:t>
            </a:r>
          </a:p>
          <a:p>
            <a:r>
              <a:rPr lang="en-US" dirty="0" smtClean="0"/>
              <a:t>By Mitochondrial proportion: 43</a:t>
            </a:r>
          </a:p>
          <a:p>
            <a:endParaRPr lang="en-US" dirty="0"/>
          </a:p>
          <a:p>
            <a:r>
              <a:rPr lang="en-US" dirty="0" smtClean="0"/>
              <a:t>Remaining 787 cells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346626" y="1325563"/>
            <a:ext cx="1135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Before QC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44289" y="1325563"/>
            <a:ext cx="990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After QC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10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964" y="0"/>
            <a:ext cx="10896601" cy="1325563"/>
          </a:xfrm>
        </p:spPr>
        <p:txBody>
          <a:bodyPr/>
          <a:lstStyle/>
          <a:p>
            <a:r>
              <a:rPr lang="en-US" dirty="0" smtClean="0"/>
              <a:t>Tissue deconvolution with Lake data </a:t>
            </a:r>
            <a:r>
              <a:rPr lang="mr-IN" dirty="0" smtClean="0"/>
              <a:t>–</a:t>
            </a:r>
            <a:r>
              <a:rPr lang="en-US" dirty="0"/>
              <a:t> </a:t>
            </a:r>
            <a:r>
              <a:rPr lang="en-US" dirty="0" smtClean="0"/>
              <a:t>whole gene set</a:t>
            </a:r>
            <a:endParaRPr lang="en-US" dirty="0"/>
          </a:p>
        </p:txBody>
      </p:sp>
      <p:pic>
        <p:nvPicPr>
          <p:cNvPr id="22" name="Picture 2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7575" y="1325563"/>
            <a:ext cx="1504208" cy="2632364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4598" y="3957927"/>
            <a:ext cx="1657185" cy="2900073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1637" y="1325563"/>
            <a:ext cx="1504209" cy="2632365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700" y="1325563"/>
            <a:ext cx="1504208" cy="2632364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8693" y="1325563"/>
            <a:ext cx="1504208" cy="2632364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1687" y="1325564"/>
            <a:ext cx="1504208" cy="2632364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9599" y="3957927"/>
            <a:ext cx="1657185" cy="2900073"/>
          </a:xfrm>
          <a:prstGeom prst="rect">
            <a:avLst/>
          </a:prstGeom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5700" y="3957927"/>
            <a:ext cx="1543354" cy="2900073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1778" y="3957927"/>
            <a:ext cx="1657185" cy="2900073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2316" y="3957927"/>
            <a:ext cx="1493580" cy="2900073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3483051" y="1140898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Ex1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5359848" y="1140898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Ex2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204201" y="1140898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Ex3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9070369" y="1140897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Ex4</a:t>
            </a:r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0841171" y="1140897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Ex5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570274" y="3829027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423929" y="3819999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In2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236261" y="3824823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In3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9102429" y="3833852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In4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0857201" y="3833854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In5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7323" y="1777676"/>
            <a:ext cx="2528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Tissue expression = </a:t>
            </a:r>
            <a:r>
              <a:rPr lang="en-US" smtClean="0"/>
              <a:t>cell proportion * Lake data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7323" y="3634761"/>
            <a:ext cx="1883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Tissue expression:</a:t>
            </a:r>
          </a:p>
          <a:p>
            <a:r>
              <a:rPr lang="en-US" dirty="0" smtClean="0"/>
              <a:t>1931 sample TPM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99172" y="4618433"/>
            <a:ext cx="14606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Lake data:</a:t>
            </a:r>
          </a:p>
          <a:p>
            <a:r>
              <a:rPr lang="en-US" dirty="0" smtClean="0"/>
              <a:t>16 types TPM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99172" y="2761348"/>
            <a:ext cx="13722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23712 genes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670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9869" y="1277543"/>
            <a:ext cx="1559088" cy="272840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964" y="0"/>
            <a:ext cx="10896601" cy="1325563"/>
          </a:xfrm>
        </p:spPr>
        <p:txBody>
          <a:bodyPr/>
          <a:lstStyle/>
          <a:p>
            <a:r>
              <a:rPr lang="en-US" dirty="0" smtClean="0"/>
              <a:t>Tissue deconvolution with Lake data </a:t>
            </a:r>
            <a:r>
              <a:rPr lang="mr-IN" dirty="0" smtClean="0"/>
              <a:t>–</a:t>
            </a:r>
            <a:r>
              <a:rPr lang="en-US" dirty="0"/>
              <a:t> </a:t>
            </a:r>
            <a:r>
              <a:rPr lang="en-US" dirty="0" smtClean="0"/>
              <a:t>whole gene set</a:t>
            </a:r>
            <a:endParaRPr lang="en-US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64" y="1325563"/>
            <a:ext cx="1504209" cy="2632365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88" y="3957926"/>
            <a:ext cx="1657185" cy="2900074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>
            <a:off x="4438496" y="1140897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Ex8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9869" y="4005946"/>
            <a:ext cx="1559088" cy="2852054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4438496" y="3839775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In8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342908" y="1613170"/>
                <a:ext cx="320040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: percentage of variation explained by the model</a:t>
                </a:r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2908" y="1613170"/>
                <a:ext cx="3200401" cy="646331"/>
              </a:xfrm>
              <a:prstGeom prst="rect">
                <a:avLst/>
              </a:prstGeom>
              <a:blipFill rotWithShape="0">
                <a:blip r:embed="rId5"/>
                <a:stretch>
                  <a:fillRect l="-1714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Picture 3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3264" y="2359792"/>
            <a:ext cx="5609165" cy="420687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394" y="1277543"/>
            <a:ext cx="1559087" cy="272840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7930" y="3957926"/>
            <a:ext cx="1657185" cy="2900074"/>
          </a:xfrm>
          <a:prstGeom prst="rect">
            <a:avLst/>
          </a:prstGeom>
        </p:spPr>
      </p:pic>
      <p:sp>
        <p:nvSpPr>
          <p:cNvPr id="39" name="TextBox 38"/>
          <p:cNvSpPr txBox="1"/>
          <p:nvPr/>
        </p:nvSpPr>
        <p:spPr>
          <a:xfrm>
            <a:off x="2743039" y="1140897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Ex7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697782" y="3839775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In7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011216" y="1140892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Ex6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965959" y="3839770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54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1609" y="3981533"/>
            <a:ext cx="1657561" cy="2900731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3990" y="3957269"/>
            <a:ext cx="1667467" cy="291806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89870" y="3939933"/>
            <a:ext cx="1704314" cy="2918068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0041" y="3939933"/>
            <a:ext cx="1666524" cy="291641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978" y="3939933"/>
            <a:ext cx="1667467" cy="291806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16017" y="1068422"/>
            <a:ext cx="1692642" cy="296212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75269" y="1068422"/>
            <a:ext cx="1650770" cy="2888847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7886" y="1093748"/>
            <a:ext cx="1636298" cy="286352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2261" y="1093748"/>
            <a:ext cx="1631358" cy="28548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964" y="0"/>
            <a:ext cx="10896601" cy="1325563"/>
          </a:xfrm>
        </p:spPr>
        <p:txBody>
          <a:bodyPr/>
          <a:lstStyle/>
          <a:p>
            <a:r>
              <a:rPr lang="en-US" dirty="0" smtClean="0"/>
              <a:t>Tissue deconvolution with Lake data </a:t>
            </a:r>
            <a:r>
              <a:rPr lang="mr-IN" dirty="0" smtClean="0"/>
              <a:t>–</a:t>
            </a:r>
            <a:r>
              <a:rPr lang="en-US" dirty="0"/>
              <a:t> </a:t>
            </a:r>
            <a:r>
              <a:rPr lang="en-US" dirty="0" smtClean="0"/>
              <a:t>marker gene set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07323" y="1777676"/>
            <a:ext cx="25283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Tissue expression = </a:t>
            </a:r>
            <a:r>
              <a:rPr lang="en-US" smtClean="0"/>
              <a:t>cell proportion * Lake data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07323" y="3634761"/>
            <a:ext cx="18837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Tissue expression:</a:t>
            </a:r>
          </a:p>
          <a:p>
            <a:r>
              <a:rPr lang="en-US" dirty="0" smtClean="0"/>
              <a:t>1931 sample TPM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199172" y="4618433"/>
            <a:ext cx="146065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Lake data:</a:t>
            </a:r>
          </a:p>
          <a:p>
            <a:r>
              <a:rPr lang="en-US" dirty="0" smtClean="0"/>
              <a:t>16 types TPM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7018" y="1068422"/>
            <a:ext cx="1650769" cy="2888847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3483051" y="946928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Ex1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5359848" y="946928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Ex2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7204201" y="946928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Ex3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9070369" y="946927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Ex4</a:t>
            </a:r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10841171" y="946927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Ex5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3570274" y="3829027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In1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5423929" y="3819999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In2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7236261" y="3824823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In3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9102429" y="3833852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In4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0857201" y="3833854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In5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209046" y="2761348"/>
            <a:ext cx="11381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180 genes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654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3264" y="2259501"/>
            <a:ext cx="5609179" cy="4206884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8621" y="4025476"/>
            <a:ext cx="1461184" cy="283252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641" y="3959136"/>
            <a:ext cx="1674474" cy="289886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527" y="3959136"/>
            <a:ext cx="1653646" cy="289886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115" y="1278752"/>
            <a:ext cx="1684690" cy="260886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8165" y="1278752"/>
            <a:ext cx="1616949" cy="2680384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64" y="1309028"/>
            <a:ext cx="1504209" cy="25785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964" y="0"/>
            <a:ext cx="10896601" cy="1325563"/>
          </a:xfrm>
        </p:spPr>
        <p:txBody>
          <a:bodyPr/>
          <a:lstStyle/>
          <a:p>
            <a:r>
              <a:rPr lang="en-US" dirty="0" smtClean="0"/>
              <a:t>Tissue deconvolution with Lake data </a:t>
            </a:r>
            <a:r>
              <a:rPr lang="mr-IN" dirty="0" smtClean="0"/>
              <a:t>–</a:t>
            </a:r>
            <a:r>
              <a:rPr lang="en-US"/>
              <a:t> </a:t>
            </a:r>
            <a:r>
              <a:rPr lang="en-US" smtClean="0"/>
              <a:t>marker</a:t>
            </a:r>
            <a:r>
              <a:rPr lang="en-US" smtClean="0"/>
              <a:t> </a:t>
            </a:r>
            <a:r>
              <a:rPr lang="en-US" dirty="0" smtClean="0"/>
              <a:t>gene set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438496" y="1140897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Ex8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4438496" y="3839775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In8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342908" y="1613170"/>
                <a:ext cx="320040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charset="0"/>
                          </a:rPr>
                          <m:t>𝑅</m:t>
                        </m:r>
                      </m:e>
                      <m:sup>
                        <m:r>
                          <a:rPr lang="en-US" b="0" i="1" smtClean="0">
                            <a:latin typeface="Cambria Math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: percentage of variation explained by the model</a:t>
                </a:r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42908" y="1613170"/>
                <a:ext cx="3200401" cy="646331"/>
              </a:xfrm>
              <a:prstGeom prst="rect">
                <a:avLst/>
              </a:prstGeom>
              <a:blipFill rotWithShape="0">
                <a:blip r:embed="rId9"/>
                <a:stretch>
                  <a:fillRect l="-1714" t="-5660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xtBox 38"/>
          <p:cNvSpPr txBox="1"/>
          <p:nvPr/>
        </p:nvSpPr>
        <p:spPr>
          <a:xfrm>
            <a:off x="2743039" y="1140897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Ex7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2697782" y="3839775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In7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1011216" y="1140892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Ex6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965959" y="3839770"/>
            <a:ext cx="481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518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4154</TotalTime>
  <Words>164</Words>
  <Application>Microsoft Macintosh PowerPoint</Application>
  <PresentationFormat>Widescreen</PresentationFormat>
  <Paragraphs>64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Mangal</vt:lpstr>
      <vt:lpstr>Office Theme</vt:lpstr>
      <vt:lpstr>Single-cell Analysis</vt:lpstr>
      <vt:lpstr>t-sne plot with Lake data</vt:lpstr>
      <vt:lpstr>single cell data QC</vt:lpstr>
      <vt:lpstr>Tissue deconvolution with Lake data – whole gene set</vt:lpstr>
      <vt:lpstr>Tissue deconvolution with Lake data – whole gene set</vt:lpstr>
      <vt:lpstr>Tissue deconvolution with Lake data – marker gene set</vt:lpstr>
      <vt:lpstr>Tissue deconvolution with Lake data – marker gene set</vt:lpstr>
    </vt:vector>
  </TitlesOfParts>
  <Company/>
  <LinksUpToDate>false</LinksUpToDate>
  <SharedDoc>false</SharedDoc>
  <HyperlinksChanged>false</HyperlinksChanged>
  <AppVersion>15.0023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22</cp:revision>
  <dcterms:created xsi:type="dcterms:W3CDTF">2017-12-01T16:50:51Z</dcterms:created>
  <dcterms:modified xsi:type="dcterms:W3CDTF">2017-12-08T20:45:32Z</dcterms:modified>
</cp:coreProperties>
</file>