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69" r:id="rId4"/>
    <p:sldId id="262" r:id="rId5"/>
    <p:sldId id="263" r:id="rId6"/>
    <p:sldId id="264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46"/>
  </p:normalViewPr>
  <p:slideViewPr>
    <p:cSldViewPr snapToGrid="0" snapToObjects="1">
      <p:cViewPr>
        <p:scale>
          <a:sx n="93" d="100"/>
          <a:sy n="93" d="100"/>
        </p:scale>
        <p:origin x="108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758B-2699-1E43-9850-5C1653BDED3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EABB-703F-BA4F-BA24-C3D61AF7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21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758B-2699-1E43-9850-5C1653BDED3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EABB-703F-BA4F-BA24-C3D61AF7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758B-2699-1E43-9850-5C1653BDED3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EABB-703F-BA4F-BA24-C3D61AF7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0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758B-2699-1E43-9850-5C1653BDED3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EABB-703F-BA4F-BA24-C3D61AF7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758B-2699-1E43-9850-5C1653BDED3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EABB-703F-BA4F-BA24-C3D61AF7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5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758B-2699-1E43-9850-5C1653BDED3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EABB-703F-BA4F-BA24-C3D61AF7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48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758B-2699-1E43-9850-5C1653BDED3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EABB-703F-BA4F-BA24-C3D61AF7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05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758B-2699-1E43-9850-5C1653BDED3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EABB-703F-BA4F-BA24-C3D61AF7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67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758B-2699-1E43-9850-5C1653BDED3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EABB-703F-BA4F-BA24-C3D61AF7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49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758B-2699-1E43-9850-5C1653BDED3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EABB-703F-BA4F-BA24-C3D61AF7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3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758B-2699-1E43-9850-5C1653BDED3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EABB-703F-BA4F-BA24-C3D61AF7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5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E758B-2699-1E43-9850-5C1653BDED3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EABB-703F-BA4F-BA24-C3D61AF7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1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6" Type="http://schemas.openxmlformats.org/officeDocument/2006/relationships/image" Target="../media/image8.jpg"/><Relationship Id="rId7" Type="http://schemas.openxmlformats.org/officeDocument/2006/relationships/image" Target="../media/image9.jpg"/><Relationship Id="rId8" Type="http://schemas.openxmlformats.org/officeDocument/2006/relationships/image" Target="../media/image10.jpg"/><Relationship Id="rId9" Type="http://schemas.openxmlformats.org/officeDocument/2006/relationships/image" Target="../media/image11.jpg"/><Relationship Id="rId10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4" Type="http://schemas.openxmlformats.org/officeDocument/2006/relationships/image" Target="../media/image5.jpg"/><Relationship Id="rId5" Type="http://schemas.openxmlformats.org/officeDocument/2006/relationships/image" Target="../media/image12.png"/><Relationship Id="rId6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4" Type="http://schemas.openxmlformats.org/officeDocument/2006/relationships/image" Target="../media/image18.jpg"/><Relationship Id="rId5" Type="http://schemas.openxmlformats.org/officeDocument/2006/relationships/image" Target="../media/image19.jpg"/><Relationship Id="rId6" Type="http://schemas.openxmlformats.org/officeDocument/2006/relationships/image" Target="../media/image20.jpg"/><Relationship Id="rId7" Type="http://schemas.openxmlformats.org/officeDocument/2006/relationships/image" Target="../media/image21.jpg"/><Relationship Id="rId8" Type="http://schemas.openxmlformats.org/officeDocument/2006/relationships/image" Target="../media/image22.jpg"/><Relationship Id="rId9" Type="http://schemas.openxmlformats.org/officeDocument/2006/relationships/image" Target="../media/image23.jpg"/><Relationship Id="rId10" Type="http://schemas.openxmlformats.org/officeDocument/2006/relationships/image" Target="../media/image24.jpg"/><Relationship Id="rId11" Type="http://schemas.openxmlformats.org/officeDocument/2006/relationships/image" Target="../media/image2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4" Type="http://schemas.openxmlformats.org/officeDocument/2006/relationships/image" Target="../media/image28.jpg"/><Relationship Id="rId5" Type="http://schemas.openxmlformats.org/officeDocument/2006/relationships/image" Target="../media/image5.jpg"/><Relationship Id="rId6" Type="http://schemas.openxmlformats.org/officeDocument/2006/relationships/image" Target="../media/image29.jpg"/><Relationship Id="rId7" Type="http://schemas.openxmlformats.org/officeDocument/2006/relationships/image" Target="../media/image30.jpg"/><Relationship Id="rId8" Type="http://schemas.openxmlformats.org/officeDocument/2006/relationships/image" Target="../media/image31.jpg"/><Relationship Id="rId9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Single-cell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2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854" y="0"/>
            <a:ext cx="10515600" cy="1325563"/>
          </a:xfrm>
        </p:spPr>
        <p:txBody>
          <a:bodyPr/>
          <a:lstStyle/>
          <a:p>
            <a:r>
              <a:rPr lang="en-US" dirty="0" smtClean="0"/>
              <a:t>t-</a:t>
            </a:r>
            <a:r>
              <a:rPr lang="en-US" dirty="0" err="1" smtClean="0"/>
              <a:t>sne</a:t>
            </a:r>
            <a:r>
              <a:rPr lang="en-US" dirty="0" smtClean="0"/>
              <a:t> plot with Lake data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33" y="886692"/>
            <a:ext cx="6398268" cy="58354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86207" y="3619755"/>
            <a:ext cx="605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Lake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2285999"/>
            <a:ext cx="42191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Based on marker genes from Lake data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Quantile normalization is applied to the dataset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41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673" y="0"/>
            <a:ext cx="10515600" cy="1325563"/>
          </a:xfrm>
        </p:spPr>
        <p:txBody>
          <a:bodyPr/>
          <a:lstStyle/>
          <a:p>
            <a:r>
              <a:rPr lang="en-US" dirty="0" smtClean="0"/>
              <a:t>single cell data QC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7934"/>
            <a:ext cx="5481320" cy="47200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13172"/>
            <a:ext cx="5486851" cy="47247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79069" y="4587240"/>
            <a:ext cx="32129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Filtering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libsize</a:t>
            </a:r>
            <a:r>
              <a:rPr lang="en-US" dirty="0" smtClean="0"/>
              <a:t> (outlier): 66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libsize</a:t>
            </a:r>
            <a:r>
              <a:rPr lang="en-US" dirty="0" smtClean="0"/>
              <a:t> (0.2 million): 74</a:t>
            </a:r>
          </a:p>
          <a:p>
            <a:r>
              <a:rPr lang="en-US" dirty="0" smtClean="0"/>
              <a:t>By Mitochondrial proportion: 43</a:t>
            </a:r>
          </a:p>
          <a:p>
            <a:endParaRPr lang="en-US" dirty="0"/>
          </a:p>
          <a:p>
            <a:r>
              <a:rPr lang="en-US" dirty="0" smtClean="0"/>
              <a:t>Remaining 787 cells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46626" y="1325563"/>
            <a:ext cx="1135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Before QC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44289" y="1325563"/>
            <a:ext cx="990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After QC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10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964" y="0"/>
            <a:ext cx="10896601" cy="1325563"/>
          </a:xfrm>
        </p:spPr>
        <p:txBody>
          <a:bodyPr/>
          <a:lstStyle/>
          <a:p>
            <a:r>
              <a:rPr lang="en-US" dirty="0" smtClean="0"/>
              <a:t>Tissue deconvolution with Lake data </a:t>
            </a:r>
            <a:r>
              <a:rPr lang="mr-IN" dirty="0" smtClean="0"/>
              <a:t>–</a:t>
            </a:r>
            <a:r>
              <a:rPr lang="en-US" dirty="0"/>
              <a:t> </a:t>
            </a:r>
            <a:r>
              <a:rPr lang="en-US" dirty="0" smtClean="0"/>
              <a:t>whole gene set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575" y="1325563"/>
            <a:ext cx="1504208" cy="263236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598" y="3957927"/>
            <a:ext cx="1657185" cy="290007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637" y="1325563"/>
            <a:ext cx="1504209" cy="263236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700" y="1325563"/>
            <a:ext cx="1504208" cy="263236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693" y="1325563"/>
            <a:ext cx="1504208" cy="263236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687" y="1325564"/>
            <a:ext cx="1504208" cy="263236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599" y="3957927"/>
            <a:ext cx="1657185" cy="290007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700" y="3957927"/>
            <a:ext cx="1543354" cy="290007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778" y="3957927"/>
            <a:ext cx="1657185" cy="290007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2316" y="3957927"/>
            <a:ext cx="1493580" cy="2900073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3483051" y="1140898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359848" y="1140898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Ex2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204201" y="1140898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Ex3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070369" y="1140897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Ex4</a:t>
            </a:r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0841171" y="1140897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Ex5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570274" y="3829027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423929" y="3819999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236261" y="3824823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102429" y="3833852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In4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0857201" y="3833854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7323" y="1777676"/>
            <a:ext cx="252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Tissue expression = </a:t>
            </a:r>
            <a:r>
              <a:rPr lang="en-US" smtClean="0"/>
              <a:t>cell proportion * Lake data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7323" y="3634761"/>
            <a:ext cx="1883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Tissue expression:</a:t>
            </a:r>
          </a:p>
          <a:p>
            <a:r>
              <a:rPr lang="en-US" dirty="0" smtClean="0"/>
              <a:t>1931 sample TPM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99172" y="4618433"/>
            <a:ext cx="14606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Lake data:</a:t>
            </a:r>
          </a:p>
          <a:p>
            <a:r>
              <a:rPr lang="en-US" dirty="0" smtClean="0"/>
              <a:t>16 types TPM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99172" y="2761348"/>
            <a:ext cx="1372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23712 genes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67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869" y="1277543"/>
            <a:ext cx="1559088" cy="27284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964" y="0"/>
            <a:ext cx="10896601" cy="1325563"/>
          </a:xfrm>
        </p:spPr>
        <p:txBody>
          <a:bodyPr/>
          <a:lstStyle/>
          <a:p>
            <a:r>
              <a:rPr lang="en-US" dirty="0" smtClean="0"/>
              <a:t>Tissue deconvolution with Lake data </a:t>
            </a:r>
            <a:r>
              <a:rPr lang="mr-IN" dirty="0" smtClean="0"/>
              <a:t>–</a:t>
            </a:r>
            <a:r>
              <a:rPr lang="en-US" dirty="0"/>
              <a:t> </a:t>
            </a:r>
            <a:r>
              <a:rPr lang="en-US" dirty="0" smtClean="0"/>
              <a:t>whole gene set</a:t>
            </a:r>
            <a:endParaRPr lang="en-US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64" y="1325563"/>
            <a:ext cx="1504209" cy="263236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88" y="3957926"/>
            <a:ext cx="1657185" cy="2900074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4438496" y="1140897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Ex8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869" y="4005946"/>
            <a:ext cx="1559088" cy="2852054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438496" y="3839775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In8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342908" y="1613170"/>
                <a:ext cx="32004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: percentage of variation explained by the model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2908" y="1613170"/>
                <a:ext cx="3200401" cy="646331"/>
              </a:xfrm>
              <a:prstGeom prst="rect">
                <a:avLst/>
              </a:prstGeom>
              <a:blipFill rotWithShape="0">
                <a:blip r:embed="rId5"/>
                <a:stretch>
                  <a:fillRect l="-1714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Picture 3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264" y="2359792"/>
            <a:ext cx="5609165" cy="42068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394" y="1277543"/>
            <a:ext cx="1559087" cy="27284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930" y="3957926"/>
            <a:ext cx="1657185" cy="2900074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743039" y="1140897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Ex7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697782" y="3839775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In7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011216" y="1140892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Ex6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65959" y="3839770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54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609" y="3981533"/>
            <a:ext cx="1657561" cy="290073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90" y="3957269"/>
            <a:ext cx="1667467" cy="291806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870" y="3939933"/>
            <a:ext cx="1704314" cy="29180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041" y="3939933"/>
            <a:ext cx="1666524" cy="29164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978" y="3939933"/>
            <a:ext cx="1667467" cy="29180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6017" y="1068422"/>
            <a:ext cx="1692642" cy="29621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269" y="1068422"/>
            <a:ext cx="1650770" cy="28888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886" y="1093748"/>
            <a:ext cx="1636298" cy="28635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261" y="1093748"/>
            <a:ext cx="1631358" cy="28548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964" y="0"/>
            <a:ext cx="10896601" cy="1325563"/>
          </a:xfrm>
        </p:spPr>
        <p:txBody>
          <a:bodyPr/>
          <a:lstStyle/>
          <a:p>
            <a:r>
              <a:rPr lang="en-US" dirty="0" smtClean="0"/>
              <a:t>Tissue deconvolution with Lake data </a:t>
            </a:r>
            <a:r>
              <a:rPr lang="mr-IN" dirty="0" smtClean="0"/>
              <a:t>–</a:t>
            </a:r>
            <a:r>
              <a:rPr lang="en-US" dirty="0"/>
              <a:t> </a:t>
            </a:r>
            <a:r>
              <a:rPr lang="en-US" dirty="0" smtClean="0"/>
              <a:t>marker gene set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7323" y="1777676"/>
            <a:ext cx="252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Tissue expression = </a:t>
            </a:r>
            <a:r>
              <a:rPr lang="en-US" smtClean="0"/>
              <a:t>cell proportion * Lake data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7323" y="3634761"/>
            <a:ext cx="1883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Tissue expression:</a:t>
            </a:r>
          </a:p>
          <a:p>
            <a:r>
              <a:rPr lang="en-US" dirty="0" smtClean="0"/>
              <a:t>1931 sample TPM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99172" y="4618433"/>
            <a:ext cx="14606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Lake data:</a:t>
            </a:r>
          </a:p>
          <a:p>
            <a:r>
              <a:rPr lang="en-US" dirty="0" smtClean="0"/>
              <a:t>16 types TPM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018" y="1068422"/>
            <a:ext cx="1650769" cy="2888847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3483051" y="946928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359848" y="946928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Ex2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204201" y="946928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Ex3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070369" y="946927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Ex4</a:t>
            </a:r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0841171" y="946927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Ex5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570274" y="3829027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423929" y="3819999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236261" y="3824823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102429" y="3833852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In4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0857201" y="3833854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In5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09046" y="2761348"/>
            <a:ext cx="1138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180 genes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5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264" y="2259501"/>
            <a:ext cx="5609179" cy="420688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621" y="4025476"/>
            <a:ext cx="1461184" cy="283252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641" y="3959136"/>
            <a:ext cx="1674474" cy="289886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3959136"/>
            <a:ext cx="1653646" cy="28988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115" y="1278752"/>
            <a:ext cx="1684690" cy="26088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165" y="1278752"/>
            <a:ext cx="1616949" cy="268038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64" y="1309028"/>
            <a:ext cx="1504209" cy="25785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964" y="0"/>
            <a:ext cx="10896601" cy="1325563"/>
          </a:xfrm>
        </p:spPr>
        <p:txBody>
          <a:bodyPr/>
          <a:lstStyle/>
          <a:p>
            <a:r>
              <a:rPr lang="en-US" dirty="0" smtClean="0"/>
              <a:t>Tissue deconvolution with Lake data </a:t>
            </a:r>
            <a:r>
              <a:rPr lang="mr-IN" dirty="0" smtClean="0"/>
              <a:t>–</a:t>
            </a:r>
            <a:r>
              <a:rPr lang="en-US"/>
              <a:t> </a:t>
            </a:r>
            <a:r>
              <a:rPr lang="en-US" smtClean="0"/>
              <a:t>marker</a:t>
            </a:r>
            <a:r>
              <a:rPr lang="en-US" smtClean="0"/>
              <a:t> </a:t>
            </a:r>
            <a:r>
              <a:rPr lang="en-US" dirty="0" smtClean="0"/>
              <a:t>gene set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438496" y="1140897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Ex8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438496" y="3839775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In8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342908" y="1613170"/>
                <a:ext cx="32004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: percentage of variation explained by the model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2908" y="1613170"/>
                <a:ext cx="3200401" cy="646331"/>
              </a:xfrm>
              <a:prstGeom prst="rect">
                <a:avLst/>
              </a:prstGeom>
              <a:blipFill rotWithShape="0">
                <a:blip r:embed="rId9"/>
                <a:stretch>
                  <a:fillRect l="-1714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2743039" y="1140897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Ex7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697782" y="3839775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In7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011216" y="1140892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Ex6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65959" y="3839770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1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4154</TotalTime>
  <Words>164</Words>
  <Application>Microsoft Macintosh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Mangal</vt:lpstr>
      <vt:lpstr>Office Theme</vt:lpstr>
      <vt:lpstr>Single-cell Analysis</vt:lpstr>
      <vt:lpstr>t-sne plot with Lake data</vt:lpstr>
      <vt:lpstr>single cell data QC</vt:lpstr>
      <vt:lpstr>Tissue deconvolution with Lake data – whole gene set</vt:lpstr>
      <vt:lpstr>Tissue deconvolution with Lake data – whole gene set</vt:lpstr>
      <vt:lpstr>Tissue deconvolution with Lake data – marker gene set</vt:lpstr>
      <vt:lpstr>Tissue deconvolution with Lake data – marker gene set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22</cp:revision>
  <dcterms:created xsi:type="dcterms:W3CDTF">2017-12-01T16:50:51Z</dcterms:created>
  <dcterms:modified xsi:type="dcterms:W3CDTF">2017-12-08T20:45:32Z</dcterms:modified>
</cp:coreProperties>
</file>