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8" r:id="rId12"/>
    <p:sldId id="267" r:id="rId13"/>
    <p:sldId id="268" r:id="rId14"/>
    <p:sldId id="269" r:id="rId15"/>
    <p:sldId id="299" r:id="rId16"/>
    <p:sldId id="297" r:id="rId17"/>
    <p:sldId id="287" r:id="rId18"/>
    <p:sldId id="288" r:id="rId19"/>
    <p:sldId id="289" r:id="rId20"/>
    <p:sldId id="290" r:id="rId21"/>
    <p:sldId id="307" r:id="rId22"/>
    <p:sldId id="274" r:id="rId23"/>
    <p:sldId id="291" r:id="rId24"/>
    <p:sldId id="292" r:id="rId25"/>
    <p:sldId id="295" r:id="rId26"/>
    <p:sldId id="296" r:id="rId27"/>
    <p:sldId id="308" r:id="rId28"/>
    <p:sldId id="282" r:id="rId29"/>
    <p:sldId id="309" r:id="rId30"/>
    <p:sldId id="311" r:id="rId31"/>
    <p:sldId id="313" r:id="rId32"/>
    <p:sldId id="314" r:id="rId33"/>
    <p:sldId id="306" r:id="rId34"/>
    <p:sldId id="301" r:id="rId35"/>
    <p:sldId id="302" r:id="rId36"/>
    <p:sldId id="304" r:id="rId37"/>
    <p:sldId id="3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DE4"/>
    <a:srgbClr val="84FFFF"/>
    <a:srgbClr val="74FC47"/>
    <a:srgbClr val="5B2E9B"/>
    <a:srgbClr val="625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9"/>
    <p:restoredTop sz="94105"/>
  </p:normalViewPr>
  <p:slideViewPr>
    <p:cSldViewPr snapToGrid="0" snapToObjects="1">
      <p:cViewPr>
        <p:scale>
          <a:sx n="72" d="100"/>
          <a:sy n="72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A957D-E298-E94B-880E-8AC6BB55E941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D9F5-8EC7-1248-B19D-4566A864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inhabitat.com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</a:t>
            </a:r>
            <a:r>
              <a:rPr lang="en-US" dirty="0" err="1" smtClean="0"/>
              <a:t>blogs.dir</a:t>
            </a:r>
            <a:r>
              <a:rPr lang="en-US" dirty="0" smtClean="0"/>
              <a:t>/1/files/2016/04/Tree-of-</a:t>
            </a:r>
            <a:r>
              <a:rPr lang="en-US" dirty="0" err="1" smtClean="0"/>
              <a:t>Life.jpg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2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https://thumbnails-</a:t>
            </a:r>
            <a:r>
              <a:rPr lang="en-US" dirty="0" err="1" smtClean="0"/>
              <a:t>visually.netdna</a:t>
            </a:r>
            <a:r>
              <a:rPr lang="en-US" dirty="0" smtClean="0"/>
              <a:t>-</a:t>
            </a:r>
            <a:r>
              <a:rPr lang="en-US" dirty="0" err="1" smtClean="0"/>
              <a:t>ssl.com</a:t>
            </a:r>
            <a:r>
              <a:rPr lang="en-US" dirty="0" smtClean="0"/>
              <a:t>/the-great-tree-of-life_505ba0c07cda2.gif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Escherichia_coli</a:t>
            </a:r>
            <a:r>
              <a:rPr lang="en-US" dirty="0" smtClean="0"/>
              <a:t>#/media/File:E_coli_at_10000x,_original.jpg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Haloquadratum_walsbyi</a:t>
            </a:r>
            <a:r>
              <a:rPr lang="en-US" dirty="0" smtClean="0"/>
              <a:t>#/media/File:Haloquadratum_walsbyi00.jpg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Slime_mold</a:t>
            </a:r>
            <a:r>
              <a:rPr lang="en-US" dirty="0" smtClean="0"/>
              <a:t>#/media/</a:t>
            </a:r>
            <a:r>
              <a:rPr lang="en-US" dirty="0" err="1" smtClean="0"/>
              <a:t>File:Haeckel_Mycetozoa.jpg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/commons/thumb/6/6e/Diversity_of_plants_image_version_5.png/800px-Diversity_of_plants_image_version_5.png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/commons/1/14/</a:t>
            </a:r>
            <a:r>
              <a:rPr lang="en-US" dirty="0" err="1" smtClean="0"/>
              <a:t>Animal_diversity.png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6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www.cell.com</a:t>
            </a:r>
            <a:r>
              <a:rPr lang="en-US" dirty="0" smtClean="0"/>
              <a:t>/action/</a:t>
            </a:r>
            <a:r>
              <a:rPr lang="en-US" dirty="0" err="1" smtClean="0"/>
              <a:t>showImagesData?pii</a:t>
            </a:r>
            <a:r>
              <a:rPr lang="en-US" dirty="0" smtClean="0"/>
              <a:t>=S0092-8674%2812%2900527-2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www.unz.com</a:t>
            </a:r>
            <a:r>
              <a:rPr lang="en-US" dirty="0" smtClean="0"/>
              <a:t>/</a:t>
            </a:r>
            <a:r>
              <a:rPr lang="en-US" dirty="0" err="1" smtClean="0"/>
              <a:t>gnxp</a:t>
            </a:r>
            <a:r>
              <a:rPr lang="en-US" dirty="0" smtClean="0"/>
              <a:t>/author/</a:t>
            </a:r>
            <a:r>
              <a:rPr lang="en-US" dirty="0" err="1" smtClean="0"/>
              <a:t>gnxp-kjmtchl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ib.bioninja.com.au</a:t>
            </a:r>
            <a:r>
              <a:rPr lang="en-US" dirty="0" smtClean="0"/>
              <a:t>/standard-level/topic-3-genetics/33-meiosis/somatic-vs-germline-</a:t>
            </a:r>
            <a:r>
              <a:rPr lang="en-US" dirty="0" err="1" smtClean="0"/>
              <a:t>mutatio.html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next section, though brief, is</a:t>
            </a:r>
            <a:r>
              <a:rPr lang="en-US" baseline="0" dirty="0" smtClean="0"/>
              <a:t> in some ways the most important, because what we say here is going to affect how I </a:t>
            </a:r>
            <a:r>
              <a:rPr lang="en-US" baseline="0" dirty="0" err="1" smtClean="0"/>
              <a:t>pusue</a:t>
            </a:r>
            <a:r>
              <a:rPr lang="en-US" baseline="0" dirty="0" smtClean="0"/>
              <a:t> this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4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future plans are guided by my unanswered questions. So let</a:t>
            </a:r>
            <a:r>
              <a:rPr lang="en-US" baseline="0" dirty="0" smtClean="0"/>
              <a:t> me list some here: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7081-A025-FA43-80F1-4363F6D68A04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2121-3DB6-334C-893A-6319716EE5F6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448-1D03-044E-AF1B-F2991F383559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AD24-381B-A942-AF7F-426EC7AD42CC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85E-6671-B246-B9AC-6886A8A735FB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13-2CF5-F345-BFB5-D0EF0730A163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C034-6C4B-AB48-A4E4-17967B074395}" type="datetime1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27CFE-3C9B-BC4E-8262-1FA0CAD94C18}" type="datetime1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B6D9-F8F8-494E-8539-160CDE608075}" type="datetime1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786-455B-4648-8A64-35F0D957A09F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91E1-5B39-6A41-AA35-DEFB994CD085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63CE-34F1-2B47-A1A4-3D10B61BBB28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bt1010-1045" TargetMode="External"/><Relationship Id="rId4" Type="http://schemas.openxmlformats.org/officeDocument/2006/relationships/hyperlink" Target="https://www.biorxiv.org/content/early/2017/07/12/16278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01/gr.215517.11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26/science.1105136" TargetMode="External"/><Relationship Id="rId4" Type="http://schemas.openxmlformats.org/officeDocument/2006/relationships/hyperlink" Target="http://dx.doi.org/10.1038/nature11247" TargetMode="External"/><Relationship Id="rId5" Type="http://schemas.openxmlformats.org/officeDocument/2006/relationships/hyperlink" Target="http://dx.doi.org/10.1038/nmeth0410-250" TargetMode="External"/><Relationship Id="rId6" Type="http://schemas.openxmlformats.org/officeDocument/2006/relationships/hyperlink" Target="http://dx.doi.org/10.1038/cr.2016.128" TargetMode="External"/><Relationship Id="rId7" Type="http://schemas.openxmlformats.org/officeDocument/2006/relationships/hyperlink" Target="http://dx.doi.org/10.1371/journal.pone.0059494" TargetMode="External"/><Relationship Id="rId8" Type="http://schemas.openxmlformats.org/officeDocument/2006/relationships/hyperlink" Target="http://dx.doi.org/10.1038/nbt.2514" TargetMode="External"/><Relationship Id="rId9" Type="http://schemas.openxmlformats.org/officeDocument/2006/relationships/hyperlink" Target="http://dx.doi.org/10.1038/nsb0696-48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93/nar/gkq103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g.806" TargetMode="External"/><Relationship Id="rId4" Type="http://schemas.openxmlformats.org/officeDocument/2006/relationships/hyperlink" Target="http://dx.doi.org/10.1038/ng.2892" TargetMode="External"/><Relationship Id="rId5" Type="http://schemas.openxmlformats.org/officeDocument/2006/relationships/hyperlink" Target="http://dx.doi.org/10.1016/j.tig.2004.01.005" TargetMode="External"/><Relationship Id="rId6" Type="http://schemas.openxmlformats.org/officeDocument/2006/relationships/hyperlink" Target="http://dx.doi.org/10.1093/nar/gks1443" TargetMode="External"/><Relationship Id="rId7" Type="http://schemas.openxmlformats.org/officeDocument/2006/relationships/hyperlink" Target="http://dx.doi.org/10.1371/journal.pcbi.1003118" TargetMode="External"/><Relationship Id="rId8" Type="http://schemas.openxmlformats.org/officeDocument/2006/relationships/hyperlink" Target="http://dx.doi.org/10.1038/nmeth.1937" TargetMode="External"/><Relationship Id="rId9" Type="http://schemas.openxmlformats.org/officeDocument/2006/relationships/hyperlink" Target="http://dx.doi.org/10.1038/nature07943" TargetMode="External"/><Relationship Id="rId10" Type="http://schemas.openxmlformats.org/officeDocument/2006/relationships/hyperlink" Target="http://dx.doi.org/10.1146/annurev.bi.65.070196.00053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celrep.2012.12.00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ature14248" TargetMode="External"/><Relationship Id="rId4" Type="http://schemas.openxmlformats.org/officeDocument/2006/relationships/hyperlink" Target="http://dx.doi.org/10.1016/j.cell.2017.08.047" TargetMode="External"/><Relationship Id="rId5" Type="http://schemas.openxmlformats.org/officeDocument/2006/relationships/hyperlink" Target="http://dx.doi.org/10.3389/fgene.2014.0038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38/nature1422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Prospectus: Universal mutability across germline and somatic settings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 Meyerson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 history of an observed mutation proceeds in 5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</a:t>
            </a:r>
            <a:r>
              <a:rPr lang="en-US" dirty="0" smtClean="0"/>
              <a:t>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Propagation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Variant calling</a:t>
            </a:r>
          </a:p>
          <a:p>
            <a:r>
              <a:rPr lang="en-US" dirty="0" smtClean="0"/>
              <a:t>For any observed pattern in mutation, we care to distinguish the contributions of these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mechanism for a ubiquitous mutation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42" y="1542457"/>
            <a:ext cx="5263315" cy="2431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437" y="4240486"/>
            <a:ext cx="6524102" cy="2283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3731" y="2278400"/>
            <a:ext cx="170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Cytosine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50194" y="5525353"/>
            <a:ext cx="195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5-methyl Cytosine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18951" y="1873770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Uracil</a:t>
            </a:r>
            <a:endParaRPr lang="en-US" b="1" dirty="0" smtClean="0"/>
          </a:p>
          <a:p>
            <a:r>
              <a:rPr lang="en-US" dirty="0" smtClean="0"/>
              <a:t>easily detected as wrong by DNA repair enzymes, since Uracil does not belong in the genome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18951" y="4492597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Thymine</a:t>
            </a:r>
            <a:endParaRPr lang="en-US" b="1" dirty="0" smtClean="0"/>
          </a:p>
          <a:p>
            <a:r>
              <a:rPr lang="en-US" dirty="0" smtClean="0"/>
              <a:t>Since thymine belongs in genome, cell has to guess which member of base pair is 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known processes contribute to the generation of new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Spontaneous deamination </a:t>
            </a:r>
            <a:r>
              <a:rPr lang="de-DE" dirty="0"/>
              <a:t> (</a:t>
            </a:r>
            <a:r>
              <a:rPr lang="de-DE" dirty="0" err="1" smtClean="0"/>
              <a:t>Shen</a:t>
            </a:r>
            <a:r>
              <a:rPr lang="de-DE" dirty="0"/>
              <a:t> </a:t>
            </a:r>
            <a:r>
              <a:rPr lang="de-DE" dirty="0" smtClean="0"/>
              <a:t>et </a:t>
            </a:r>
            <a:r>
              <a:rPr lang="de-DE" dirty="0"/>
              <a:t>al</a:t>
            </a:r>
            <a:r>
              <a:rPr lang="de-DE" dirty="0" smtClean="0"/>
              <a:t>., 1994)</a:t>
            </a:r>
            <a:endParaRPr lang="en-US" dirty="0" smtClean="0"/>
          </a:p>
          <a:p>
            <a:r>
              <a:rPr lang="en-US" dirty="0"/>
              <a:t>DNA replication </a:t>
            </a:r>
            <a:r>
              <a:rPr lang="en-US" dirty="0" smtClean="0"/>
              <a:t>errors </a:t>
            </a:r>
            <a:r>
              <a:rPr lang="de-DE" dirty="0"/>
              <a:t> (Korona et al</a:t>
            </a:r>
            <a:r>
              <a:rPr lang="de-DE" dirty="0" smtClean="0"/>
              <a:t>., 2010), </a:t>
            </a:r>
            <a:r>
              <a:rPr lang="de-DE" dirty="0"/>
              <a:t> (</a:t>
            </a:r>
            <a:r>
              <a:rPr lang="de-DE" dirty="0" err="1"/>
              <a:t>Supek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smtClean="0"/>
              <a:t>Lehner, 2015)</a:t>
            </a:r>
            <a:endParaRPr lang="en-US" dirty="0" smtClean="0"/>
          </a:p>
          <a:p>
            <a:r>
              <a:rPr lang="en-US" dirty="0" smtClean="0"/>
              <a:t>UV radiation </a:t>
            </a:r>
            <a:r>
              <a:rPr lang="de-DE" dirty="0"/>
              <a:t> (Pfeifer et al. , </a:t>
            </a:r>
            <a:r>
              <a:rPr lang="de-DE" dirty="0" smtClean="0"/>
              <a:t>2005)</a:t>
            </a:r>
            <a:endParaRPr lang="en-US" dirty="0" smtClean="0"/>
          </a:p>
          <a:p>
            <a:r>
              <a:rPr lang="en-US" dirty="0" smtClean="0"/>
              <a:t>Oxidation</a:t>
            </a:r>
            <a:endParaRPr lang="en-US" dirty="0" smtClean="0"/>
          </a:p>
          <a:p>
            <a:r>
              <a:rPr lang="en-US" dirty="0" smtClean="0"/>
              <a:t>Mutagens</a:t>
            </a:r>
          </a:p>
          <a:p>
            <a:r>
              <a:rPr lang="en-US" dirty="0" smtClean="0"/>
              <a:t>Direct enzymatic </a:t>
            </a:r>
            <a:r>
              <a:rPr lang="en-US" dirty="0" smtClean="0"/>
              <a:t>activity, e.g</a:t>
            </a:r>
            <a:r>
              <a:rPr lang="en-US" dirty="0" smtClean="0"/>
              <a:t>. </a:t>
            </a:r>
            <a:r>
              <a:rPr lang="en-US" dirty="0" smtClean="0"/>
              <a:t>AID/APOBEC</a:t>
            </a:r>
            <a:r>
              <a:rPr lang="it-IT" dirty="0"/>
              <a:t> (</a:t>
            </a:r>
            <a:r>
              <a:rPr lang="it-IT" dirty="0" smtClean="0"/>
              <a:t>Conticello, 2008)</a:t>
            </a:r>
            <a:endParaRPr lang="en-US" dirty="0" smtClean="0"/>
          </a:p>
          <a:p>
            <a:r>
              <a:rPr lang="en-US" dirty="0" smtClean="0"/>
              <a:t>Failures of DNA </a:t>
            </a:r>
            <a:r>
              <a:rPr lang="en-US" dirty="0" smtClean="0"/>
              <a:t>repair</a:t>
            </a:r>
          </a:p>
          <a:p>
            <a:r>
              <a:rPr lang="en-US" dirty="0" err="1" smtClean="0"/>
              <a:t>Nonhomologous</a:t>
            </a:r>
            <a:r>
              <a:rPr lang="en-US" dirty="0" smtClean="0"/>
              <a:t> </a:t>
            </a:r>
            <a:r>
              <a:rPr lang="en-US" dirty="0" err="1" smtClean="0"/>
              <a:t>recomobination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samples (e.g. from different tissues) differ in the loadings of mutational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Anatomy affects exposure to environmental toxins (e.g. UV penetrates skin but not brain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Cell-type-dependent epigenome affects predisposition to various kinds of mutations (e.g. methylation increases rate of </a:t>
            </a:r>
            <a:r>
              <a:rPr lang="en-US" dirty="0" err="1" smtClean="0"/>
              <a:t>NCpG</a:t>
            </a:r>
            <a:r>
              <a:rPr lang="en-US" dirty="0" smtClean="0"/>
              <a:t> -&gt; T mutations</a:t>
            </a:r>
            <a:r>
              <a:rPr lang="en-US" dirty="0" smtClean="0"/>
              <a:t>) (</a:t>
            </a:r>
            <a:r>
              <a:rPr lang="en-US" dirty="0" err="1" smtClean="0"/>
              <a:t>Polak</a:t>
            </a:r>
            <a:r>
              <a:rPr lang="en-US" dirty="0" smtClean="0"/>
              <a:t> 2015)</a:t>
            </a:r>
            <a:endParaRPr lang="en-US" dirty="0" smtClean="0"/>
          </a:p>
          <a:p>
            <a:r>
              <a:rPr lang="en-US" dirty="0" smtClean="0"/>
              <a:t>Cell-type-dependent RNA expression affects DNA repair of various kinds of mutations via transcription-coupled </a:t>
            </a:r>
            <a:r>
              <a:rPr lang="en-US" dirty="0" smtClean="0"/>
              <a:t>repair (</a:t>
            </a:r>
            <a:r>
              <a:rPr lang="en-US" dirty="0" err="1" smtClean="0"/>
              <a:t>Haradhvala</a:t>
            </a:r>
            <a:r>
              <a:rPr lang="en-US" dirty="0" smtClean="0"/>
              <a:t> 2016)</a:t>
            </a:r>
            <a:endParaRPr lang="en-US" dirty="0" smtClean="0"/>
          </a:p>
          <a:p>
            <a:r>
              <a:rPr lang="en-US" dirty="0" smtClean="0"/>
              <a:t>Cell-types/samples differ with respect to expression and activity of DNA repair and editing </a:t>
            </a:r>
            <a:r>
              <a:rPr lang="en-US" dirty="0" smtClean="0"/>
              <a:t>enzymes (Dion 2014)</a:t>
            </a:r>
            <a:endParaRPr lang="en-US" dirty="0" smtClean="0"/>
          </a:p>
          <a:p>
            <a:r>
              <a:rPr lang="en-US" dirty="0" smtClean="0"/>
              <a:t>Manner of DNA replication (mitotic vs meiotic) differs between somatic (100 % mitotic) and germline (95% mitotic, 5% meiotic)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Mutational signature analysis </a:t>
            </a:r>
            <a:r>
              <a:rPr lang="en-US" dirty="0" smtClean="0"/>
              <a:t>can suggest undiscovered </a:t>
            </a:r>
            <a:r>
              <a:rPr lang="en-US" dirty="0" smtClean="0"/>
              <a:t>processes that create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popular kinds of tell-tale signs that a mutation comes from a particular process even if undiscovered: </a:t>
            </a:r>
          </a:p>
          <a:p>
            <a:pPr lvl="1"/>
            <a:r>
              <a:rPr lang="en-US" dirty="0" smtClean="0"/>
              <a:t>Specificity </a:t>
            </a:r>
            <a:r>
              <a:rPr lang="en-US" dirty="0"/>
              <a:t>to patients with a known environmental </a:t>
            </a:r>
            <a:r>
              <a:rPr lang="en-US" dirty="0" smtClean="0"/>
              <a:t>exposure</a:t>
            </a:r>
          </a:p>
          <a:p>
            <a:pPr lvl="1"/>
            <a:r>
              <a:rPr lang="en-US" dirty="0" smtClean="0"/>
              <a:t>Motif bias </a:t>
            </a:r>
          </a:p>
          <a:p>
            <a:pPr lvl="1"/>
            <a:r>
              <a:rPr lang="en-US" dirty="0" smtClean="0"/>
              <a:t>Local clustering (“</a:t>
            </a:r>
            <a:r>
              <a:rPr lang="en-US" dirty="0" err="1" smtClean="0"/>
              <a:t>kataegis</a:t>
            </a:r>
            <a:r>
              <a:rPr lang="en-US" dirty="0" smtClean="0"/>
              <a:t>”) (Taylor 2013)</a:t>
            </a:r>
          </a:p>
          <a:p>
            <a:pPr lvl="1"/>
            <a:r>
              <a:rPr lang="en-US" dirty="0" smtClean="0"/>
              <a:t>Cell-type specificity</a:t>
            </a:r>
          </a:p>
          <a:p>
            <a:pPr lvl="1"/>
            <a:r>
              <a:rPr lang="en-US" dirty="0" smtClean="0"/>
              <a:t>Strand-asymmetry </a:t>
            </a:r>
            <a:r>
              <a:rPr lang="en-US" dirty="0"/>
              <a:t>(</a:t>
            </a:r>
            <a:r>
              <a:rPr lang="en-US" dirty="0" err="1"/>
              <a:t>Haradhvala</a:t>
            </a:r>
            <a:r>
              <a:rPr lang="en-US" dirty="0"/>
              <a:t> 2016</a:t>
            </a:r>
            <a:r>
              <a:rPr lang="en-US" dirty="0" smtClean="0"/>
              <a:t>)</a:t>
            </a:r>
          </a:p>
          <a:p>
            <a:r>
              <a:rPr lang="en-US" dirty="0"/>
              <a:t>Potential result of my analysis: may help discover/explain/clarify novel or poorly understood mutational </a:t>
            </a:r>
            <a:r>
              <a:rPr lang="en-US" dirty="0" smtClean="0"/>
              <a:t>processes/signatures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signature analysis has been best developed for trinucleotide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Trinucleotide context of a mutation is the reference allele, alternate allele, and flanking alleles: ACG_T</a:t>
            </a:r>
          </a:p>
          <a:p>
            <a:r>
              <a:rPr lang="en-US" dirty="0"/>
              <a:t>Trinucleotide spectra vary by sample</a:t>
            </a:r>
          </a:p>
          <a:p>
            <a:r>
              <a:rPr lang="en-US" dirty="0"/>
              <a:t>Believed  to result from the loadings of various mutation processes crossed with the trinucleotide biases of those processes </a:t>
            </a:r>
          </a:p>
          <a:p>
            <a:r>
              <a:rPr lang="en-US" dirty="0"/>
              <a:t>Popular approach: Non-negative matrix factorization to decompose trinucleotide spectra into inferred mutational processes and their loadings across </a:t>
            </a:r>
            <a:r>
              <a:rPr lang="en-US" dirty="0" smtClean="0"/>
              <a:t>samples</a:t>
            </a:r>
          </a:p>
          <a:p>
            <a:r>
              <a:rPr lang="en-US" dirty="0" smtClean="0"/>
              <a:t>Indications that might be fruitful to extend this to </a:t>
            </a:r>
            <a:r>
              <a:rPr lang="en-US" dirty="0" err="1" smtClean="0"/>
              <a:t>pentanucleotide</a:t>
            </a:r>
            <a:r>
              <a:rPr lang="en-US" dirty="0" smtClean="0"/>
              <a:t> context in some cancer types (e.g. melanoma)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569482"/>
            <a:ext cx="10515600" cy="1325563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substantial number of somatic mutations in PCAWG are elsewhere listed as germline mutations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90688"/>
            <a:ext cx="44480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Median tumor: </a:t>
            </a:r>
            <a:r>
              <a:rPr lang="is-IS" sz="2800" dirty="0" smtClean="0"/>
              <a:t>4786 autosomal </a:t>
            </a:r>
            <a:r>
              <a:rPr lang="en-US" sz="2800" dirty="0" smtClean="0"/>
              <a:t>somatic mutations; of which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429 are co-mutations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2.8 million co-mutations total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8936" y="4460944"/>
            <a:ext cx="4697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due to germline contamination of PCAWG samples? (Spoiler: No)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a greater number of co-mutations than we would expect by sheer chance? (Spoiler: Yes.)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What </a:t>
            </a:r>
            <a:r>
              <a:rPr lang="en-US" sz="2000" i="1" dirty="0" smtClean="0"/>
              <a:t>does</a:t>
            </a:r>
            <a:r>
              <a:rPr lang="en-US" sz="2000" dirty="0" smtClean="0"/>
              <a:t> explain this high co-mutation number (Stay tuned.)</a:t>
            </a: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81" y="1690687"/>
            <a:ext cx="5017026" cy="5017026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Germline contamination is a threat that must be considered in any somatic sequencing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 patient has 3-4 million germline variants, compared with 5,000 somatic variants;</a:t>
            </a:r>
          </a:p>
          <a:p>
            <a:r>
              <a:rPr lang="en-US" dirty="0" smtClean="0"/>
              <a:t>In a typical cancer sample, 99.9% of raw differences from the human reference genome are germline variants</a:t>
            </a:r>
          </a:p>
          <a:p>
            <a:r>
              <a:rPr lang="en-US" dirty="0" smtClean="0"/>
              <a:t>In a cancer sequencing experiment, any mutations present in a normal tissue sample (e.g. blood) are excluded from the somatic sample</a:t>
            </a:r>
          </a:p>
          <a:p>
            <a:r>
              <a:rPr lang="en-US" dirty="0" smtClean="0"/>
              <a:t>Ideally this would prevent contamination of SNPs of germline origin from being leaked into a somatic call-set, but this mechanism is imperfect</a:t>
            </a:r>
          </a:p>
          <a:p>
            <a:r>
              <a:rPr lang="en-US" dirty="0" smtClean="0"/>
              <a:t>Some true germline mutations are randomly missed in the patient’s normal</a:t>
            </a:r>
            <a:r>
              <a:rPr lang="en-US" dirty="0"/>
              <a:t> </a:t>
            </a:r>
            <a:r>
              <a:rPr lang="en-US" dirty="0" smtClean="0"/>
              <a:t>and  recovered in the tumor, and so are erroneously called as somatic mutations; the question is: how many?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Germline contamination is well-controlled in PCAWG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PCAWG panel of normal filtering successfully removed common (AF&gt;0.5%) variants: </a:t>
            </a:r>
          </a:p>
          <a:p>
            <a:pPr lvl="1"/>
            <a:r>
              <a:rPr lang="en-US" dirty="0" smtClean="0"/>
              <a:t>Only 8,592 of 41 million autosomal PCAWG somatic mutations are common </a:t>
            </a:r>
            <a:r>
              <a:rPr lang="en-US" dirty="0" err="1" smtClean="0"/>
              <a:t>gnomAD</a:t>
            </a:r>
            <a:r>
              <a:rPr lang="en-US" dirty="0" smtClean="0"/>
              <a:t> SNPs, 3-4 per person</a:t>
            </a:r>
          </a:p>
          <a:p>
            <a:r>
              <a:rPr lang="en-US" dirty="0" smtClean="0"/>
              <a:t>PCAWG normal coverage unlikely to miss rare variants:</a:t>
            </a:r>
          </a:p>
          <a:p>
            <a:pPr lvl="1"/>
            <a:r>
              <a:rPr lang="en-US" dirty="0" smtClean="0"/>
              <a:t>PCAWG normal coverage is reported as mean of 25X.</a:t>
            </a:r>
          </a:p>
          <a:p>
            <a:pPr lvl="1"/>
            <a:r>
              <a:rPr lang="en-US" dirty="0" smtClean="0"/>
              <a:t>Assume normal read depth across sites and patients is Poisson distributed around 25</a:t>
            </a:r>
          </a:p>
          <a:p>
            <a:pPr lvl="1"/>
            <a:r>
              <a:rPr lang="en-US" dirty="0" smtClean="0"/>
              <a:t>Assume 200,000 rare variants per patient (based on analysis of benchmark individual NA12878) distributed uniformly across read depths</a:t>
            </a:r>
          </a:p>
          <a:p>
            <a:pPr lvl="1"/>
            <a:r>
              <a:rPr lang="en-US" dirty="0" smtClean="0"/>
              <a:t>For each expected rare variant draw simulated reads from a binomial distributions with p=0.5 and </a:t>
            </a:r>
            <a:r>
              <a:rPr lang="en-US" dirty="0" err="1" smtClean="0"/>
              <a:t>ntrials</a:t>
            </a:r>
            <a:r>
              <a:rPr lang="en-US" dirty="0" smtClean="0"/>
              <a:t>=simulated read depth at that patient-site</a:t>
            </a:r>
          </a:p>
          <a:p>
            <a:pPr lvl="1"/>
            <a:r>
              <a:rPr lang="en-US" dirty="0" smtClean="0"/>
              <a:t>Missed germline rare variants are those with ≤ 1 alternative read and ≥ 8 normal reads at that site</a:t>
            </a:r>
          </a:p>
          <a:p>
            <a:pPr lvl="1"/>
            <a:r>
              <a:rPr lang="en-US" dirty="0" smtClean="0"/>
              <a:t>Result: ~15,000</a:t>
            </a:r>
            <a:r>
              <a:rPr lang="en-US" dirty="0" smtClean="0">
                <a:effectLst/>
              </a:rPr>
              <a:t> PCAWG somatic mutation calls are expected to be rare germline contaminants</a:t>
            </a:r>
          </a:p>
          <a:p>
            <a:r>
              <a:rPr lang="en-US" dirty="0" smtClean="0"/>
              <a:t>In total, expect no more than 24,000 contaminating germline variants, 0.06% of all PCAWG somatic mutation occurrences</a:t>
            </a:r>
          </a:p>
          <a:p>
            <a:r>
              <a:rPr lang="en-US" dirty="0" smtClean="0">
                <a:effectLst/>
              </a:rPr>
              <a:t>Future step: examine PCAWG read stacks for more precise coverage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The Tree of Life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26" y="1770418"/>
            <a:ext cx="7357947" cy="49037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co-mutation count is three times higher than expected by sheer chance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0" i="1" dirty="0" smtClean="0">
                    <a:latin typeface="Cambria Math" charset="0"/>
                  </a:rPr>
                  <a:t>Number of eligible SNPs in the human genome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2.9 </m:t>
                    </m:r>
                    <m:r>
                      <a:rPr lang="en-US" sz="2000" b="0" i="1" smtClean="0">
                        <a:latin typeface="Cambria Math" charset="0"/>
                      </a:rPr>
                      <m:t>𝑏𝑖𝑙𝑙𝑖𝑜𝑛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𝑠𝑖𝑡𝑒𝑠</m:t>
                    </m:r>
                    <m:r>
                      <a:rPr lang="en-US" sz="2000" b="0" i="1" smtClean="0">
                        <a:latin typeface="Cambria Math" charset="0"/>
                      </a:rPr>
                      <m:t> ∗3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𝑎𝑙𝑡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𝑎𝑙𝑙𝑒𝑙𝑒𝑠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𝑝𝑒𝑟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</m:t>
                    </m:r>
                  </m:oMath>
                </a14:m>
                <a:r>
                  <a:rPr lang="en-US" sz="2000" b="0" i="1" dirty="0" smtClean="0">
                    <a:latin typeface="Cambria Math" charset="0"/>
                  </a:rPr>
                  <a:t> = 8.6 billion</a:t>
                </a:r>
              </a:p>
              <a:p>
                <a:pPr marL="0" indent="0">
                  <a:buNone/>
                </a:pPr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𝑂𝑣𝑒𝑟𝑙𝑎𝑝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𝑒𝑛𝑟𝑖𝑐h𝑚𝑒𝑛𝑡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𝑜𝑓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𝑒𝑙𝑖𝑔𝑖𝑏𝑙𝑒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𝑆𝑁𝑃𝑠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𝑡h𝑎𝑡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𝑎𝑟𝑒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𝑐𝑜𝑚𝑢𝑡𝑎𝑡𝑒𝑑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𝑖𝑛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𝑔𝑒𝑟𝑚𝑙𝑖𝑛𝑒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 ∗(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𝑠𝑜𝑚𝑎𝑡𝑖𝑐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2.8 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𝑐𝑜𝑚𝑢𝑡𝑎𝑡𝑒𝑑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𝑛𝑢𝑚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𝑒𝑙𝑖𝑔𝑖𝑏𝑙𝑒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𝑆𝑁𝑃𝑠</m:t>
                                </m:r>
                              </m:e>
                            </m:d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190 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𝑔𝑛𝑜𝑚𝐴𝐷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</a:rPr>
                          <m:t>∗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42 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𝑃𝐶𝐴𝑊𝐺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 smtClean="0"/>
                  <a:t> = 3.1</a:t>
                </a:r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  <a:blipFill rotWithShape="0">
                <a:blip r:embed="rId2"/>
                <a:stretch>
                  <a:fillRect l="-596" t="-17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1260962" y="394448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Toy Germline</a:t>
            </a: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780505" y="3898249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Somatic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154822" y="389643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Overlap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0328558" y="3949532"/>
            <a:ext cx="160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Overlap enrichment</a:t>
            </a:r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73211" y="4638895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649555" y="461738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425899" y="4617379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73211" y="531842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649555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425899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73211" y="601946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649555" y="6010494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425899" y="6010495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392754" y="461738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169098" y="4617380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45442" y="4617379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392754" y="531842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169098" y="5313937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945442" y="5313937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392754" y="601946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169098" y="6010494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945442" y="6010495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498130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274474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9050818" y="4595863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498130" y="529690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274474" y="5292421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9050818" y="5292421"/>
            <a:ext cx="537882" cy="5378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498130" y="599794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8274474" y="5988978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050818" y="5988979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/>
              <p:cNvSpPr txBox="1"/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charset="0"/>
                            </a:rPr>
                            <m:t>∗ 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5" name="TextBox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Slide Number Placeholder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83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might overlap occur?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Reasons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Sequencing artifacts (Costello 2013)</a:t>
            </a:r>
          </a:p>
          <a:p>
            <a:r>
              <a:rPr lang="en-US" dirty="0" smtClean="0"/>
              <a:t>Mapping artifacts (Li 2014)</a:t>
            </a:r>
          </a:p>
          <a:p>
            <a:r>
              <a:rPr lang="en-US" dirty="0" smtClean="0"/>
              <a:t>Variant calling artifacts</a:t>
            </a:r>
          </a:p>
          <a:p>
            <a:r>
              <a:rPr lang="en-US" dirty="0" smtClean="0"/>
              <a:t>Analysis artifacts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Biological Reasons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Shared propensity to mutation of certain sites or kinds of sites</a:t>
            </a:r>
          </a:p>
          <a:p>
            <a:r>
              <a:rPr lang="en-US" dirty="0" smtClean="0"/>
              <a:t>Incidental correlation between a germline process and somatic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772" y="44804"/>
            <a:ext cx="10515600" cy="1325563"/>
          </a:xfrm>
        </p:spPr>
        <p:txBody>
          <a:bodyPr/>
          <a:lstStyle/>
          <a:p>
            <a:r>
              <a:rPr lang="en-US" dirty="0" smtClean="0"/>
              <a:t>So what does explain this overlap?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85" y="1048220"/>
            <a:ext cx="4351338" cy="4351338"/>
          </a:xfrm>
        </p:spPr>
      </p:pic>
      <p:sp>
        <p:nvSpPr>
          <p:cNvPr id="5" name="TextBox 4"/>
          <p:cNvSpPr txBox="1"/>
          <p:nvPr/>
        </p:nvSpPr>
        <p:spPr>
          <a:xfrm>
            <a:off x="7576117" y="1349829"/>
            <a:ext cx="46158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 Biologically, I put forward that three putative facts about mutational covariates would explain these shared mutational patterns; namely, that some genomic or </a:t>
            </a:r>
            <a:r>
              <a:rPr lang="en-US" dirty="0" err="1" smtClean="0"/>
              <a:t>epigenomic</a:t>
            </a:r>
            <a:r>
              <a:rPr lang="en-US" dirty="0" smtClean="0"/>
              <a:t> covariate:  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1.     Where present at some sites or regions of a genome, strongly influences the mutations rate there; and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2.     Exerts a similar impact on the mutation rate regardless of the tissue or setting; and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3.     Exhibits a similar positional or regional distribution of occurrence regardless of the tissue or setting.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0629" y="5537670"/>
            <a:ext cx="5210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Conceptual patterns of germline-somatic mutability concordance. Top-left: Both uniform, overlap enrichment = 1; Top-right: Independently-varying: </a:t>
            </a:r>
            <a:r>
              <a:rPr lang="en-US" sz="1400" dirty="0" err="1" smtClean="0"/>
              <a:t>oe</a:t>
            </a:r>
            <a:r>
              <a:rPr lang="en-US" sz="1400" dirty="0" smtClean="0"/>
              <a:t> = 1; Bottom-left: Correlated mutability of SNPs, </a:t>
            </a:r>
            <a:r>
              <a:rPr lang="en-US" sz="1400" dirty="0" err="1" smtClean="0"/>
              <a:t>oe</a:t>
            </a:r>
            <a:r>
              <a:rPr lang="en-US" sz="1400" dirty="0" smtClean="0"/>
              <a:t> &gt; 1; Bottom-right: Anti-correlated mutability,  </a:t>
            </a:r>
            <a:r>
              <a:rPr lang="en-US" sz="1400" dirty="0" err="1" smtClean="0"/>
              <a:t>oe</a:t>
            </a:r>
            <a:r>
              <a:rPr lang="en-US" sz="1400" dirty="0" smtClean="0"/>
              <a:t> &lt; 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4458" y="1646363"/>
            <a:ext cx="1959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Conceptually: Correlated tendencies of sites to mutate across settings.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7" y="26627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Overlap Enrichment is particularly high in some cancer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7" y="1673706"/>
            <a:ext cx="4890036" cy="48900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7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Overlap enrichment by somatic sample is nearly completely explained by the share of mutations in that sample attributed to spontaneous deamination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99" y="1808701"/>
            <a:ext cx="4909036" cy="490903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8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47" y="-151044"/>
            <a:ext cx="10515600" cy="1325563"/>
          </a:xfrm>
        </p:spPr>
        <p:txBody>
          <a:bodyPr/>
          <a:lstStyle/>
          <a:p>
            <a:r>
              <a:rPr lang="en-US" dirty="0" smtClean="0"/>
              <a:t>Co-Mutations are predominantly </a:t>
            </a:r>
            <a:r>
              <a:rPr lang="en-US" dirty="0" err="1" smtClean="0"/>
              <a:t>NCpG</a:t>
            </a:r>
            <a:r>
              <a:rPr lang="en-US" dirty="0" smtClean="0"/>
              <a:t> -&gt; 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65105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Raw Mutation Counts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85391" y="954157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Germline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66517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Somatic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5713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52028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Normalized Mutation Probabilities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48309" y="2092960"/>
            <a:ext cx="2240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18" y="1151052"/>
            <a:ext cx="7403415" cy="60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conditioning on trinucleotide context, some overlap enrichment remains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18842" y="3334503"/>
            <a:ext cx="331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Log2 Conditional Overlap Enrichment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673947" y="3016251"/>
            <a:ext cx="117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TTA -&gt; TAA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74" y="2004543"/>
            <a:ext cx="4019668" cy="540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092960"/>
            <a:ext cx="4689138" cy="522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592932" y="3600528"/>
            <a:ext cx="412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Raw Surplus of Co-mutations vs trinucleotide-specific expectations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15300" y="2286000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4FFFF"/>
                </a:solidFill>
              </a:rPr>
              <a:t>TCT -&gt; TAT</a:t>
            </a:r>
            <a:endParaRPr lang="en-US" dirty="0">
              <a:solidFill>
                <a:srgbClr val="84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8251" y="1027906"/>
            <a:ext cx="1431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1520" y="5107007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ADE4"/>
                </a:solidFill>
              </a:rPr>
              <a:t>TTT -&gt; TGT</a:t>
            </a:r>
            <a:endParaRPr lang="en-US" dirty="0">
              <a:solidFill>
                <a:srgbClr val="EFADE4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80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motif analysis implicates repetitive sequences, either biologically or </a:t>
            </a:r>
            <a:r>
              <a:rPr lang="en-US" dirty="0" err="1" smtClean="0"/>
              <a:t>artefactually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extended </a:t>
            </a:r>
            <a:r>
              <a:rPr lang="en-US" dirty="0" err="1" smtClean="0"/>
              <a:t>kmers</a:t>
            </a:r>
            <a:r>
              <a:rPr lang="en-US" dirty="0" smtClean="0"/>
              <a:t> around unique co-mutations are frequently very similar to each other</a:t>
            </a:r>
          </a:p>
          <a:p>
            <a:r>
              <a:rPr lang="en-US" dirty="0" smtClean="0"/>
              <a:t>“GTCAGGAGTT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GAGACCAGCC” occurs 1,932 times among the 2.6 million unique co-mutations</a:t>
            </a:r>
            <a:endParaRPr lang="en-US" dirty="0"/>
          </a:p>
          <a:p>
            <a:r>
              <a:rPr lang="en-US" dirty="0" smtClean="0"/>
              <a:t>This raises questions about </a:t>
            </a:r>
            <a:r>
              <a:rPr lang="en-US" dirty="0" err="1" smtClean="0"/>
              <a:t>mapability</a:t>
            </a:r>
            <a:r>
              <a:rPr lang="en-US" dirty="0" smtClean="0"/>
              <a:t> issues biasing the results</a:t>
            </a:r>
          </a:p>
          <a:p>
            <a:r>
              <a:rPr lang="en-US" dirty="0" smtClean="0"/>
              <a:t>Nonetheless the potential problem is confined insofar as, despite suspiciously high recurrence of some motifs, the 21-mer context of 89% of the unique mutations are themselves unique</a:t>
            </a:r>
          </a:p>
          <a:p>
            <a:r>
              <a:rPr lang="en-US" dirty="0" smtClean="0"/>
              <a:t>Intriguingly, the 7</a:t>
            </a:r>
            <a:r>
              <a:rPr lang="en-US" baseline="30000" dirty="0" smtClean="0"/>
              <a:t>th</a:t>
            </a:r>
            <a:r>
              <a:rPr lang="en-US" dirty="0"/>
              <a:t> most common 21-mer among co-mutated sites is "</a:t>
            </a:r>
            <a:r>
              <a:rPr lang="en-US" dirty="0" smtClean="0"/>
              <a:t>CCCAGCTACT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GGGAGGCTGA”, occurring in 728 unique mutations</a:t>
            </a:r>
          </a:p>
          <a:p>
            <a:r>
              <a:rPr lang="en-US" dirty="0" smtClean="0"/>
              <a:t>This has 100% sequence identity with the ancestor of the </a:t>
            </a:r>
            <a:r>
              <a:rPr lang="en-US" dirty="0" err="1" smtClean="0"/>
              <a:t>Alu</a:t>
            </a:r>
            <a:r>
              <a:rPr lang="en-US" dirty="0" smtClean="0"/>
              <a:t> transposable element, which makes up 10% of the human genome, with the mutated allele occurring at the </a:t>
            </a:r>
            <a:r>
              <a:rPr lang="en-US" dirty="0" err="1" smtClean="0"/>
              <a:t>Alu</a:t>
            </a:r>
            <a:r>
              <a:rPr lang="en-US" dirty="0" smtClean="0"/>
              <a:t> endonuclease recognition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8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number of SNPs mutated in both germline and somatic samples is, initially, surprisingly high</a:t>
            </a:r>
          </a:p>
          <a:p>
            <a:r>
              <a:rPr lang="en-US" dirty="0" smtClean="0"/>
              <a:t>Except in rare, possibly artefactual cases, this degree of co-mutation is mostly expected from the trinucleotide biases of mutations in germline and somatic settings</a:t>
            </a:r>
          </a:p>
          <a:p>
            <a:r>
              <a:rPr lang="en-US" dirty="0" smtClean="0"/>
              <a:t>The major overlap between the trinucleotide biases in germline and somatic settings is at </a:t>
            </a:r>
            <a:r>
              <a:rPr lang="en-US" dirty="0" err="1" smtClean="0"/>
              <a:t>NCpG</a:t>
            </a:r>
            <a:r>
              <a:rPr lang="en-US" dirty="0" smtClean="0">
                <a:sym typeface="Wingdings"/>
              </a:rPr>
              <a:t> T contexts, which relates to the ubiquity of spontaneous </a:t>
            </a:r>
            <a:r>
              <a:rPr lang="en-US" dirty="0" smtClean="0">
                <a:sym typeface="Wingdings"/>
              </a:rPr>
              <a:t>deamination</a:t>
            </a:r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913" y="2742743"/>
            <a:ext cx="10515600" cy="1325563"/>
          </a:xfrm>
        </p:spPr>
        <p:txBody>
          <a:bodyPr/>
          <a:lstStyle/>
          <a:p>
            <a:r>
              <a:rPr lang="en-US" smtClean="0"/>
              <a:t>Future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02" y="978829"/>
            <a:ext cx="8562279" cy="32373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767" y="4511885"/>
            <a:ext cx="1794098" cy="1884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26" y="4511885"/>
            <a:ext cx="1442976" cy="1884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27" y="4308214"/>
            <a:ext cx="1606966" cy="2253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742" y="4299928"/>
            <a:ext cx="1554525" cy="230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816" y="4299928"/>
            <a:ext cx="1588709" cy="2324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1788" y="200723"/>
            <a:ext cx="1060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4000" dirty="0" smtClean="0"/>
              <a:t>…</a:t>
            </a:r>
            <a:r>
              <a:rPr lang="en-US" sz="4000" dirty="0"/>
              <a:t> </a:t>
            </a:r>
            <a:r>
              <a:rPr lang="en-US" sz="4000" dirty="0" smtClean="0"/>
              <a:t>from which all manner of creature flourishes 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Unanswered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of the observed overlap enrichment is real vs artefactual?</a:t>
            </a:r>
          </a:p>
          <a:p>
            <a:r>
              <a:rPr lang="en-US" dirty="0" smtClean="0"/>
              <a:t>Why does trinucleotide context explain such an outsized share of overlap enrichment in most cases? Does this mean that other factors, such as regional or local factors are highly cell-type-dependent?</a:t>
            </a:r>
          </a:p>
          <a:p>
            <a:r>
              <a:rPr lang="en-US" dirty="0" smtClean="0"/>
              <a:t>Conversely, why does trinucleotide context explain so little of overlap enrichment for TTA-&gt;TAA mutations?</a:t>
            </a:r>
          </a:p>
          <a:p>
            <a:r>
              <a:rPr lang="en-US" dirty="0" smtClean="0"/>
              <a:t>What are the precise biomedical implications of this research?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of the observed overlap enrichment is real vs artefactual?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Sequencing artifacts</a:t>
            </a:r>
          </a:p>
          <a:p>
            <a:pPr lvl="1"/>
            <a:r>
              <a:rPr lang="en-US" dirty="0" smtClean="0"/>
              <a:t>Estimate the number of co-mutations which arise from oxidation during sample prep by running oxidation software</a:t>
            </a:r>
          </a:p>
          <a:p>
            <a:pPr lvl="1"/>
            <a:r>
              <a:rPr lang="en-US" dirty="0" smtClean="0"/>
              <a:t>Gauge the extent of overlap enrichment inflation due to unequal sequencing depth using simulations</a:t>
            </a:r>
          </a:p>
          <a:p>
            <a:r>
              <a:rPr lang="en-US" dirty="0" smtClean="0"/>
              <a:t>Mapping artifacts</a:t>
            </a:r>
          </a:p>
          <a:p>
            <a:pPr lvl="1"/>
            <a:r>
              <a:rPr lang="en-US" dirty="0" smtClean="0"/>
              <a:t>Simulate reads bearing observed motifs plus SNPs, run them through standard mapping pipeline (e.g. BWA) and check their mapping quality</a:t>
            </a:r>
          </a:p>
          <a:p>
            <a:r>
              <a:rPr lang="en-US" dirty="0" smtClean="0"/>
              <a:t>Variant calling artifacts</a:t>
            </a:r>
          </a:p>
          <a:p>
            <a:pPr lvl="1"/>
            <a:r>
              <a:rPr lang="en-US" dirty="0" smtClean="0"/>
              <a:t>Obtain </a:t>
            </a:r>
            <a:r>
              <a:rPr lang="en-US" dirty="0" err="1" smtClean="0"/>
              <a:t>Mutect</a:t>
            </a:r>
            <a:r>
              <a:rPr lang="en-US" dirty="0" smtClean="0"/>
              <a:t>-only read stack to better ground assumptions in germline contamination simulations</a:t>
            </a:r>
          </a:p>
          <a:p>
            <a:r>
              <a:rPr lang="en-US" dirty="0" smtClean="0"/>
              <a:t>(Analysis artifacts)</a:t>
            </a:r>
          </a:p>
          <a:p>
            <a:r>
              <a:rPr lang="en-US" dirty="0" smtClean="0"/>
              <a:t>(Biological plausibility)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59" y="4219066"/>
            <a:ext cx="2386548" cy="2134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Does </a:t>
            </a:r>
            <a:r>
              <a:rPr lang="en-US" sz="3200" dirty="0" smtClean="0"/>
              <a:t>the </a:t>
            </a:r>
            <a:r>
              <a:rPr lang="en-US" sz="3200" dirty="0" err="1" smtClean="0"/>
              <a:t>explainability</a:t>
            </a:r>
            <a:r>
              <a:rPr lang="en-US" sz="3200" dirty="0" smtClean="0"/>
              <a:t> of co-mutation via trinucleotide context </a:t>
            </a:r>
            <a:r>
              <a:rPr lang="en-US" sz="3200" dirty="0"/>
              <a:t>mean that other factors, such as regional or local factors are </a:t>
            </a:r>
            <a:r>
              <a:rPr lang="en-US" sz="3200" dirty="0" smtClean="0"/>
              <a:t>unimportant or highly </a:t>
            </a:r>
            <a:r>
              <a:rPr lang="en-US" sz="3200" dirty="0"/>
              <a:t>cell-type-dependent?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23" y="1690688"/>
            <a:ext cx="2364777" cy="236477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7285" y="1774145"/>
            <a:ext cx="3023744" cy="4329113"/>
          </a:xfrm>
        </p:spPr>
        <p:txBody>
          <a:bodyPr>
            <a:normAutofit/>
          </a:bodyPr>
          <a:lstStyle/>
          <a:p>
            <a:r>
              <a:rPr lang="en-US" dirty="0" smtClean="0"/>
              <a:t>Not necessarily because co-mutation rates are </a:t>
            </a:r>
            <a:r>
              <a:rPr lang="en-US" dirty="0" err="1" smtClean="0"/>
              <a:t>overexplained</a:t>
            </a:r>
            <a:endParaRPr lang="en-US" dirty="0" smtClean="0"/>
          </a:p>
          <a:p>
            <a:r>
              <a:rPr lang="en-US" dirty="0" smtClean="0"/>
              <a:t>Many correlations, find the causation or at least the limits of our uncertainty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64" y="1595926"/>
            <a:ext cx="2459539" cy="24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33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64894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Coordination</a:t>
            </a:r>
            <a:endParaRPr lang="en-US" b="1" u="sng" dirty="0" smtClean="0"/>
          </a:p>
          <a:p>
            <a:pPr algn="ctr"/>
            <a:r>
              <a:rPr lang="en-US" dirty="0" smtClean="0"/>
              <a:t>Susan Durant</a:t>
            </a:r>
          </a:p>
          <a:p>
            <a:pPr algn="ctr"/>
            <a:r>
              <a:rPr lang="en-US" dirty="0" smtClean="0"/>
              <a:t>Dana Eckstein</a:t>
            </a:r>
          </a:p>
          <a:p>
            <a:pPr algn="ctr"/>
            <a:r>
              <a:rPr lang="en-US" dirty="0" smtClean="0"/>
              <a:t>Eliza Katz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595310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Support</a:t>
            </a:r>
            <a:endParaRPr lang="en-US" b="1" u="sng" dirty="0" smtClean="0"/>
          </a:p>
          <a:p>
            <a:pPr algn="ctr"/>
            <a:r>
              <a:rPr lang="en-US" dirty="0" smtClean="0"/>
              <a:t>Yale Center for Research Computing</a:t>
            </a:r>
          </a:p>
          <a:p>
            <a:pPr algn="ctr"/>
            <a:r>
              <a:rPr lang="en-US" dirty="0" smtClean="0"/>
              <a:t>Yale Computational Biology &amp; Bioinformatics</a:t>
            </a:r>
          </a:p>
          <a:p>
            <a:pPr algn="ctr"/>
            <a:r>
              <a:rPr lang="en-US" dirty="0" smtClean="0"/>
              <a:t>Yale MD-PhD program</a:t>
            </a:r>
          </a:p>
          <a:p>
            <a:pPr algn="ctr"/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864893" y="1690688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Committee</a:t>
            </a:r>
            <a:endParaRPr lang="en-US" b="1" u="sng" dirty="0" smtClean="0"/>
          </a:p>
          <a:p>
            <a:pPr algn="ctr"/>
            <a:r>
              <a:rPr lang="en-US" dirty="0" smtClean="0"/>
              <a:t>Joseph Chang</a:t>
            </a:r>
          </a:p>
          <a:p>
            <a:pPr algn="ctr"/>
            <a:r>
              <a:rPr lang="en-US" dirty="0" smtClean="0"/>
              <a:t>Gad Getz</a:t>
            </a:r>
          </a:p>
          <a:p>
            <a:pPr algn="ctr"/>
            <a:r>
              <a:rPr lang="en-US" dirty="0" smtClean="0"/>
              <a:t>David </a:t>
            </a:r>
            <a:r>
              <a:rPr lang="en-US" dirty="0" err="1" smtClean="0"/>
              <a:t>Hafler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595309" y="830179"/>
            <a:ext cx="4030579" cy="30199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2400" b="1" u="sng" dirty="0" smtClean="0"/>
              <a:t>Lab</a:t>
            </a:r>
            <a:endParaRPr lang="en-US" b="1" u="sng" dirty="0" smtClean="0"/>
          </a:p>
          <a:p>
            <a:pPr algn="ctr"/>
            <a:r>
              <a:rPr lang="en-US" dirty="0"/>
              <a:t>Sushant </a:t>
            </a:r>
            <a:r>
              <a:rPr lang="en-US" dirty="0" smtClean="0"/>
              <a:t>Kumar</a:t>
            </a:r>
          </a:p>
          <a:p>
            <a:pPr algn="ctr"/>
            <a:r>
              <a:rPr lang="en-US" dirty="0" err="1" smtClean="0"/>
              <a:t>Donghoon</a:t>
            </a:r>
            <a:r>
              <a:rPr lang="en-US" dirty="0" smtClean="0"/>
              <a:t> Lee</a:t>
            </a:r>
          </a:p>
          <a:p>
            <a:pPr algn="ctr"/>
            <a:r>
              <a:rPr lang="en-US" dirty="0" err="1" smtClean="0"/>
              <a:t>Shantao</a:t>
            </a:r>
            <a:r>
              <a:rPr lang="en-US" dirty="0" smtClean="0"/>
              <a:t> Li</a:t>
            </a:r>
          </a:p>
          <a:p>
            <a:pPr algn="ctr"/>
            <a:r>
              <a:rPr lang="en-US" dirty="0"/>
              <a:t>Jason </a:t>
            </a:r>
            <a:r>
              <a:rPr lang="en-US" dirty="0" smtClean="0"/>
              <a:t>Liu</a:t>
            </a:r>
          </a:p>
          <a:p>
            <a:pPr algn="ctr"/>
            <a:r>
              <a:rPr lang="en-US" dirty="0" smtClean="0"/>
              <a:t>Patrick McGillivray</a:t>
            </a:r>
          </a:p>
          <a:p>
            <a:pPr algn="ctr"/>
            <a:r>
              <a:rPr lang="en-US" dirty="0" smtClean="0"/>
              <a:t>Leonidas </a:t>
            </a:r>
            <a:r>
              <a:rPr lang="en-US" dirty="0" err="1" smtClean="0"/>
              <a:t>Salichos</a:t>
            </a:r>
            <a:endParaRPr lang="en-US" dirty="0" smtClean="0"/>
          </a:p>
          <a:p>
            <a:pPr algn="ctr"/>
            <a:r>
              <a:rPr lang="en-US" dirty="0" smtClean="0"/>
              <a:t>Jonathan </a:t>
            </a:r>
            <a:r>
              <a:rPr lang="en-US" dirty="0" err="1" smtClean="0"/>
              <a:t>Warrell</a:t>
            </a:r>
            <a:endParaRPr lang="en-US" dirty="0" smtClean="0"/>
          </a:p>
          <a:p>
            <a:pPr algn="ctr"/>
            <a:r>
              <a:rPr lang="en-US" dirty="0" smtClean="0"/>
              <a:t>Jing Zhang</a:t>
            </a:r>
          </a:p>
          <a:p>
            <a:pPr algn="ctr"/>
            <a:r>
              <a:rPr lang="en-US" sz="2000" b="1" u="sng" dirty="0" smtClean="0"/>
              <a:t>Lab Admin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Lori </a:t>
            </a:r>
            <a:r>
              <a:rPr lang="en-US" dirty="0" err="1" smtClean="0"/>
              <a:t>Iannicelli</a:t>
            </a:r>
            <a:endParaRPr lang="en-US" dirty="0" smtClean="0"/>
          </a:p>
          <a:p>
            <a:pPr algn="ctr"/>
            <a:r>
              <a:rPr lang="en-US" dirty="0" err="1" smtClean="0"/>
              <a:t>Mihali</a:t>
            </a:r>
            <a:r>
              <a:rPr lang="en-US" dirty="0" smtClean="0"/>
              <a:t> Felipe</a:t>
            </a:r>
          </a:p>
          <a:p>
            <a:pPr algn="ctr"/>
            <a:r>
              <a:rPr lang="en-US" b="1" dirty="0" smtClean="0"/>
              <a:t>Mark Gerstein (PI)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49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54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672"/>
            <a:ext cx="10515600" cy="50502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YS </a:t>
            </a:r>
            <a:r>
              <a:rPr lang="en-US" dirty="0" err="1">
                <a:solidFill>
                  <a:schemeClr val="bg1"/>
                </a:solidFill>
              </a:rPr>
              <a:t>Ju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Haase</a:t>
            </a:r>
            <a:r>
              <a:rPr lang="en-US" dirty="0">
                <a:solidFill>
                  <a:schemeClr val="bg1"/>
                </a:solidFill>
              </a:rPr>
              <a:t>, Loo P Van, I </a:t>
            </a:r>
            <a:r>
              <a:rPr lang="en-US" dirty="0" err="1">
                <a:solidFill>
                  <a:schemeClr val="bg1"/>
                </a:solidFill>
              </a:rPr>
              <a:t>Martincorena</a:t>
            </a:r>
            <a:r>
              <a:rPr lang="en-US" dirty="0">
                <a:solidFill>
                  <a:schemeClr val="bg1"/>
                </a:solidFill>
              </a:rPr>
              <a:t>, S Nik-Zainal, Y </a:t>
            </a:r>
            <a:r>
              <a:rPr lang="en-US" dirty="0" err="1">
                <a:solidFill>
                  <a:schemeClr val="bg1"/>
                </a:solidFill>
              </a:rPr>
              <a:t>Totoki</a:t>
            </a:r>
            <a:r>
              <a:rPr lang="en-US" dirty="0">
                <a:solidFill>
                  <a:schemeClr val="bg1"/>
                </a:solidFill>
              </a:rPr>
              <a:t>, A Fujimoto, H Nakagawa, T Shibata, PJ Campbell, P </a:t>
            </a:r>
            <a:r>
              <a:rPr lang="en-US" dirty="0" err="1">
                <a:solidFill>
                  <a:schemeClr val="bg1"/>
                </a:solidFill>
              </a:rPr>
              <a:t>Vineis</a:t>
            </a:r>
            <a:r>
              <a:rPr lang="en-US" dirty="0">
                <a:solidFill>
                  <a:schemeClr val="bg1"/>
                </a:solidFill>
              </a:rPr>
              <a:t>, DH Phillips, MR Stratton. Mutational signatures associated with tobacco smoking in human cancer..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354</a:t>
            </a:r>
            <a:r>
              <a:rPr lang="en-US" dirty="0">
                <a:solidFill>
                  <a:schemeClr val="bg1"/>
                </a:solidFill>
              </a:rPr>
              <a:t>, 618-622 (2016).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 Nik-Zainal, DC Wedge, PJ Campbell, MR Stratton. Deciphering signatures of mutational processes operative in human cancer.. </a:t>
            </a:r>
            <a:r>
              <a:rPr lang="en-US" i="1" dirty="0">
                <a:solidFill>
                  <a:schemeClr val="bg1"/>
                </a:solidFill>
              </a:rPr>
              <a:t>Cell Rep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246-59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MR Stratton. Mutational signatures: the patterns of somatic mutations hidden in cancer genomes.. </a:t>
            </a:r>
            <a:r>
              <a:rPr lang="en-US" i="1" dirty="0" err="1">
                <a:solidFill>
                  <a:schemeClr val="bg1"/>
                </a:solidFill>
              </a:rPr>
              <a:t>Curr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Opin</a:t>
            </a:r>
            <a:r>
              <a:rPr lang="en-US" i="1" dirty="0">
                <a:solidFill>
                  <a:schemeClr val="bg1"/>
                </a:solidFill>
              </a:rPr>
              <a:t> Genet Dev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24</a:t>
            </a:r>
            <a:r>
              <a:rPr lang="en-US" dirty="0">
                <a:solidFill>
                  <a:schemeClr val="bg1"/>
                </a:solidFill>
              </a:rPr>
              <a:t>, 52-60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Alexej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Abyzov</a:t>
            </a:r>
            <a:r>
              <a:rPr lang="en-US" dirty="0">
                <a:solidFill>
                  <a:schemeClr val="bg1"/>
                </a:solidFill>
              </a:rPr>
              <a:t>, Livia </a:t>
            </a:r>
            <a:r>
              <a:rPr lang="en-US" dirty="0" err="1">
                <a:solidFill>
                  <a:schemeClr val="bg1"/>
                </a:solidFill>
              </a:rPr>
              <a:t>Tomasini</a:t>
            </a:r>
            <a:r>
              <a:rPr lang="en-US" dirty="0">
                <a:solidFill>
                  <a:schemeClr val="bg1"/>
                </a:solidFill>
              </a:rPr>
              <a:t>, Bo Zhou, Nikolaos </a:t>
            </a:r>
            <a:r>
              <a:rPr lang="en-US" dirty="0" err="1">
                <a:solidFill>
                  <a:schemeClr val="bg1"/>
                </a:solidFill>
              </a:rPr>
              <a:t>Vasmatzis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Gianfilippo</a:t>
            </a:r>
            <a:r>
              <a:rPr lang="en-US" dirty="0">
                <a:solidFill>
                  <a:schemeClr val="bg1"/>
                </a:solidFill>
              </a:rPr>
              <a:t> Coppola, Mariangela </a:t>
            </a:r>
            <a:r>
              <a:rPr lang="en-US" dirty="0" err="1">
                <a:solidFill>
                  <a:schemeClr val="bg1"/>
                </a:solidFill>
              </a:rPr>
              <a:t>Amenduni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Reenal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Pattni</a:t>
            </a:r>
            <a:r>
              <a:rPr lang="en-US" dirty="0">
                <a:solidFill>
                  <a:schemeClr val="bg1"/>
                </a:solidFill>
              </a:rPr>
              <a:t>, Michael Wilson, Mark Gerstein, Sherman </a:t>
            </a:r>
            <a:r>
              <a:rPr lang="en-US" dirty="0" err="1">
                <a:solidFill>
                  <a:schemeClr val="bg1"/>
                </a:solidFill>
              </a:rPr>
              <a:t>Weissman</a:t>
            </a:r>
            <a:r>
              <a:rPr lang="en-US" dirty="0">
                <a:solidFill>
                  <a:schemeClr val="bg1"/>
                </a:solidFill>
              </a:rPr>
              <a:t>, Alexander E. Urban, Flora M. </a:t>
            </a:r>
            <a:r>
              <a:rPr lang="en-US" dirty="0" err="1">
                <a:solidFill>
                  <a:schemeClr val="bg1"/>
                </a:solidFill>
              </a:rPr>
              <a:t>Vaccarino</a:t>
            </a:r>
            <a:r>
              <a:rPr lang="en-US" dirty="0">
                <a:solidFill>
                  <a:schemeClr val="bg1"/>
                </a:solidFill>
              </a:rPr>
              <a:t>. One thousand somatic SNVs per skin fibroblast cell set baseline of mosaic mutational load with patterns that suggest proliferative origin. </a:t>
            </a:r>
            <a:r>
              <a:rPr lang="en-US" i="1" dirty="0">
                <a:solidFill>
                  <a:schemeClr val="bg1"/>
                </a:solidFill>
              </a:rPr>
              <a:t>Genome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512–523 Cold Spring Harbor Laboratory, 2017.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Andy </a:t>
            </a:r>
            <a:r>
              <a:rPr lang="en-US" dirty="0" err="1">
                <a:solidFill>
                  <a:schemeClr val="bg1"/>
                </a:solidFill>
              </a:rPr>
              <a:t>Liaw</a:t>
            </a:r>
            <a:r>
              <a:rPr lang="en-US" dirty="0">
                <a:solidFill>
                  <a:schemeClr val="bg1"/>
                </a:solidFill>
              </a:rPr>
              <a:t>, Matthew Wiener. Classification and Regression by </a:t>
            </a:r>
            <a:r>
              <a:rPr lang="en-US" dirty="0" err="1" smtClean="0">
                <a:solidFill>
                  <a:schemeClr val="bg1"/>
                </a:solidFill>
              </a:rPr>
              <a:t>randomForest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R News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 (2002).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 </a:t>
            </a:r>
            <a:r>
              <a:rPr lang="en-US" dirty="0" err="1">
                <a:solidFill>
                  <a:schemeClr val="bg1"/>
                </a:solidFill>
              </a:rPr>
              <a:t>Arbeithuber</a:t>
            </a:r>
            <a:r>
              <a:rPr lang="en-US" dirty="0">
                <a:solidFill>
                  <a:schemeClr val="bg1"/>
                </a:solidFill>
              </a:rPr>
              <a:t>, AJ Betancourt, T </a:t>
            </a:r>
            <a:r>
              <a:rPr lang="en-US" dirty="0" err="1">
                <a:solidFill>
                  <a:schemeClr val="bg1"/>
                </a:solidFill>
              </a:rPr>
              <a:t>Ebner</a:t>
            </a:r>
            <a:r>
              <a:rPr lang="en-US" dirty="0">
                <a:solidFill>
                  <a:schemeClr val="bg1"/>
                </a:solidFill>
              </a:rPr>
              <a:t>, I </a:t>
            </a:r>
            <a:r>
              <a:rPr lang="en-US" dirty="0" err="1">
                <a:solidFill>
                  <a:schemeClr val="bg1"/>
                </a:solidFill>
              </a:rPr>
              <a:t>Tiemann-Boege</a:t>
            </a:r>
            <a:r>
              <a:rPr lang="en-US" dirty="0">
                <a:solidFill>
                  <a:schemeClr val="bg1"/>
                </a:solidFill>
              </a:rPr>
              <a:t>. Crossovers are associated with mutation and biased gene conversion at recombination hotspots.. </a:t>
            </a:r>
            <a:r>
              <a:rPr lang="en-US" i="1" dirty="0">
                <a:solidFill>
                  <a:schemeClr val="bg1"/>
                </a:solidFill>
              </a:rPr>
              <a:t>Proc Natl </a:t>
            </a:r>
            <a:r>
              <a:rPr lang="en-US" i="1" dirty="0" err="1">
                <a:solidFill>
                  <a:schemeClr val="bg1"/>
                </a:solidFill>
              </a:rPr>
              <a:t>Acad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Sci</a:t>
            </a:r>
            <a:r>
              <a:rPr lang="en-US" i="1" dirty="0">
                <a:solidFill>
                  <a:schemeClr val="bg1"/>
                </a:solidFill>
              </a:rPr>
              <a:t> U S A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112</a:t>
            </a:r>
            <a:r>
              <a:rPr lang="en-US" dirty="0">
                <a:solidFill>
                  <a:schemeClr val="bg1"/>
                </a:solidFill>
              </a:rPr>
              <a:t>, 2109-14 (2015).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Bradley </a:t>
            </a:r>
            <a:r>
              <a:rPr lang="en-US" dirty="0">
                <a:solidFill>
                  <a:schemeClr val="bg1"/>
                </a:solidFill>
              </a:rPr>
              <a:t>E Bernstein, John A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Joseph F Costello, Bing Ren, </a:t>
            </a:r>
            <a:r>
              <a:rPr lang="en-US" dirty="0" err="1">
                <a:solidFill>
                  <a:schemeClr val="bg1"/>
                </a:solidFill>
              </a:rPr>
              <a:t>Aleksandar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Milosavljevic</a:t>
            </a:r>
            <a:r>
              <a:rPr lang="en-US" dirty="0">
                <a:solidFill>
                  <a:schemeClr val="bg1"/>
                </a:solidFill>
              </a:rPr>
              <a:t>, Alexander Meissner, </a:t>
            </a:r>
            <a:r>
              <a:rPr lang="en-US" dirty="0" err="1">
                <a:solidFill>
                  <a:schemeClr val="bg1"/>
                </a:solidFill>
              </a:rPr>
              <a:t>Manolis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Kellis</a:t>
            </a:r>
            <a:r>
              <a:rPr lang="en-US" dirty="0">
                <a:solidFill>
                  <a:schemeClr val="bg1"/>
                </a:solidFill>
              </a:rPr>
              <a:t>, Marco A </a:t>
            </a:r>
            <a:r>
              <a:rPr lang="en-US" dirty="0" err="1">
                <a:solidFill>
                  <a:schemeClr val="bg1"/>
                </a:solidFill>
              </a:rPr>
              <a:t>Marra</a:t>
            </a:r>
            <a:r>
              <a:rPr lang="en-US" dirty="0">
                <a:solidFill>
                  <a:schemeClr val="bg1"/>
                </a:solidFill>
              </a:rPr>
              <a:t>, Arthur L </a:t>
            </a:r>
            <a:r>
              <a:rPr lang="en-US" dirty="0" err="1">
                <a:solidFill>
                  <a:schemeClr val="bg1"/>
                </a:solidFill>
              </a:rPr>
              <a:t>Beaudet</a:t>
            </a:r>
            <a:r>
              <a:rPr lang="en-US" dirty="0">
                <a:solidFill>
                  <a:schemeClr val="bg1"/>
                </a:solidFill>
              </a:rPr>
              <a:t>, Joseph R Ecker, Peggy J </a:t>
            </a:r>
            <a:r>
              <a:rPr lang="en-US" dirty="0" err="1">
                <a:solidFill>
                  <a:schemeClr val="bg1"/>
                </a:solidFill>
              </a:rPr>
              <a:t>Farnham</a:t>
            </a:r>
            <a:r>
              <a:rPr lang="en-US" dirty="0">
                <a:solidFill>
                  <a:schemeClr val="bg1"/>
                </a:solidFill>
              </a:rPr>
              <a:t>, Martin </a:t>
            </a:r>
            <a:r>
              <a:rPr lang="en-US" dirty="0" err="1">
                <a:solidFill>
                  <a:schemeClr val="bg1"/>
                </a:solidFill>
              </a:rPr>
              <a:t>Hirst</a:t>
            </a:r>
            <a:r>
              <a:rPr lang="en-US" dirty="0">
                <a:solidFill>
                  <a:schemeClr val="bg1"/>
                </a:solidFill>
              </a:rPr>
              <a:t>, Eric S Lander, </a:t>
            </a:r>
            <a:r>
              <a:rPr lang="en-US" dirty="0" err="1">
                <a:solidFill>
                  <a:schemeClr val="bg1"/>
                </a:solidFill>
              </a:rPr>
              <a:t>Tarjei</a:t>
            </a:r>
            <a:r>
              <a:rPr lang="en-US" dirty="0">
                <a:solidFill>
                  <a:schemeClr val="bg1"/>
                </a:solidFill>
              </a:rPr>
              <a:t> S </a:t>
            </a:r>
            <a:r>
              <a:rPr lang="en-US" dirty="0" err="1">
                <a:solidFill>
                  <a:schemeClr val="bg1"/>
                </a:solidFill>
              </a:rPr>
              <a:t>Mikkelsen</a:t>
            </a:r>
            <a:r>
              <a:rPr lang="en-US" dirty="0">
                <a:solidFill>
                  <a:schemeClr val="bg1"/>
                </a:solidFill>
              </a:rPr>
              <a:t>, James A Thomson. The NIH Roadmap </a:t>
            </a:r>
            <a:r>
              <a:rPr lang="en-US" dirty="0" err="1">
                <a:solidFill>
                  <a:schemeClr val="bg1"/>
                </a:solidFill>
              </a:rPr>
              <a:t>Epigenomics</a:t>
            </a:r>
            <a:r>
              <a:rPr lang="en-US" dirty="0">
                <a:solidFill>
                  <a:schemeClr val="bg1"/>
                </a:solidFill>
              </a:rPr>
              <a:t> Mapping Consortium.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28</a:t>
            </a:r>
            <a:r>
              <a:rPr lang="en-US" dirty="0">
                <a:solidFill>
                  <a:schemeClr val="bg1"/>
                </a:solidFill>
              </a:rPr>
              <a:t>, 1045–1048 Springer Nature, 2010.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PJ </a:t>
            </a:r>
            <a:r>
              <a:rPr lang="en-US" dirty="0">
                <a:solidFill>
                  <a:schemeClr val="bg1"/>
                </a:solidFill>
              </a:rPr>
              <a:t>Campbell, Gad Getz, Joshua M. Stuart, Jan O. </a:t>
            </a:r>
            <a:r>
              <a:rPr lang="en-US" dirty="0" err="1">
                <a:solidFill>
                  <a:schemeClr val="bg1"/>
                </a:solidFill>
              </a:rPr>
              <a:t>Korbel</a:t>
            </a:r>
            <a:r>
              <a:rPr lang="en-US" dirty="0">
                <a:solidFill>
                  <a:schemeClr val="bg1"/>
                </a:solidFill>
              </a:rPr>
              <a:t>, Lincoln D. Stein, ICGC/TCGA Pan-Cancer Analysis of Whole Genomes Net. Pan-cancer analysis of whole genomes. </a:t>
            </a:r>
            <a:r>
              <a:rPr lang="en-US" i="1" dirty="0" err="1">
                <a:solidFill>
                  <a:schemeClr val="bg1"/>
                </a:solidFill>
              </a:rPr>
              <a:t>bioRxiv</a:t>
            </a:r>
            <a:r>
              <a:rPr lang="en-US" dirty="0">
                <a:solidFill>
                  <a:schemeClr val="bg1"/>
                </a:solidFill>
              </a:rPr>
              <a:t> (2017).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. The AID/APOBEC family of nucleic acid </a:t>
            </a:r>
            <a:r>
              <a:rPr lang="en-US" dirty="0" err="1">
                <a:solidFill>
                  <a:schemeClr val="bg1"/>
                </a:solidFill>
              </a:rPr>
              <a:t>mutators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Genome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229 (2008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, CJ Thomas, SK Petersen-</a:t>
            </a:r>
            <a:r>
              <a:rPr lang="en-US" dirty="0" err="1">
                <a:solidFill>
                  <a:schemeClr val="bg1"/>
                </a:solidFill>
              </a:rPr>
              <a:t>Mahrt</a:t>
            </a:r>
            <a:r>
              <a:rPr lang="en-US" dirty="0">
                <a:solidFill>
                  <a:schemeClr val="bg1"/>
                </a:solidFill>
              </a:rPr>
              <a:t>, MS Neuberger. Evolution of the AID/APOBEC family of polynucleotide (deoxy)cytidine deaminases.. </a:t>
            </a:r>
            <a:r>
              <a:rPr lang="en-US" i="1" dirty="0" err="1">
                <a:solidFill>
                  <a:schemeClr val="bg1"/>
                </a:solidFill>
              </a:rPr>
              <a:t>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Evol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367-77 (2005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7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885"/>
            <a:ext cx="10515600" cy="569407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 Costello, TJ Pugh, TJ Fennell, C Stewart, L Lichtenstein, JC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JL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DC Friedrich, D Perrin, D Dionne, S Kim, SB Gabriel, ES Lander, S Fisher, G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. A. </a:t>
            </a:r>
            <a:r>
              <a:rPr lang="en-US" dirty="0" err="1">
                <a:solidFill>
                  <a:schemeClr val="bg1"/>
                </a:solidFill>
              </a:rPr>
              <a:t>Korona</a:t>
            </a:r>
            <a:r>
              <a:rPr lang="en-US" dirty="0">
                <a:solidFill>
                  <a:schemeClr val="bg1"/>
                </a:solidFill>
              </a:rPr>
              <a:t>, K. G. </a:t>
            </a:r>
            <a:r>
              <a:rPr lang="en-US" dirty="0" err="1">
                <a:solidFill>
                  <a:schemeClr val="bg1"/>
                </a:solidFill>
              </a:rPr>
              <a:t>LeCompte</a:t>
            </a:r>
            <a:r>
              <a:rPr lang="en-US" dirty="0">
                <a:solidFill>
                  <a:schemeClr val="bg1"/>
                </a:solidFill>
              </a:rPr>
              <a:t>, Z. F. </a:t>
            </a:r>
            <a:r>
              <a:rPr lang="en-US" dirty="0" err="1">
                <a:solidFill>
                  <a:schemeClr val="bg1"/>
                </a:solidFill>
              </a:rPr>
              <a:t>Pursell</a:t>
            </a:r>
            <a:r>
              <a:rPr lang="en-US" dirty="0">
                <a:solidFill>
                  <a:schemeClr val="bg1"/>
                </a:solidFill>
              </a:rPr>
              <a:t>. The high fidelity and unique error signature of human DNA polymerase  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39</a:t>
            </a:r>
            <a:r>
              <a:rPr lang="en-US" dirty="0">
                <a:solidFill>
                  <a:schemeClr val="bg1"/>
                </a:solidFill>
              </a:rPr>
              <a:t>, 1763–1773 Oxford University Press (OUP), 2010.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The ENCODE (</a:t>
            </a:r>
            <a:r>
              <a:rPr lang="en-US" dirty="0" err="1">
                <a:solidFill>
                  <a:schemeClr val="bg1"/>
                </a:solidFill>
              </a:rPr>
              <a:t>ENCyclopedia</a:t>
            </a:r>
            <a:r>
              <a:rPr lang="en-US" dirty="0">
                <a:solidFill>
                  <a:schemeClr val="bg1"/>
                </a:solidFill>
              </a:rPr>
              <a:t> Of DNA Elements) Project.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306</a:t>
            </a:r>
            <a:r>
              <a:rPr lang="en-US" dirty="0">
                <a:solidFill>
                  <a:schemeClr val="bg1"/>
                </a:solidFill>
              </a:rPr>
              <a:t>, 636–640 American Association for the Advancement of Science (AAAS), 2004.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An integrated encyclopedia of DNA elements in the human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489</a:t>
            </a:r>
            <a:r>
              <a:rPr lang="en-US" dirty="0">
                <a:solidFill>
                  <a:schemeClr val="bg1"/>
                </a:solidFill>
              </a:rPr>
              <a:t>, 57–74 Springer Nature, 2012.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Gregory </a:t>
            </a:r>
            <a:r>
              <a:rPr lang="en-US" dirty="0">
                <a:solidFill>
                  <a:schemeClr val="bg1"/>
                </a:solidFill>
              </a:rPr>
              <a:t>M Cooper, David L Goode, Sarah B Ng, </a:t>
            </a:r>
            <a:r>
              <a:rPr lang="en-US" dirty="0" err="1">
                <a:solidFill>
                  <a:schemeClr val="bg1"/>
                </a:solidFill>
              </a:rPr>
              <a:t>Arend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Sidow</a:t>
            </a:r>
            <a:r>
              <a:rPr lang="en-US" dirty="0">
                <a:solidFill>
                  <a:schemeClr val="bg1"/>
                </a:solidFill>
              </a:rPr>
              <a:t>, Michael J </a:t>
            </a:r>
            <a:r>
              <a:rPr lang="en-US" dirty="0" err="1">
                <a:solidFill>
                  <a:schemeClr val="bg1"/>
                </a:solidFill>
              </a:rPr>
              <a:t>Bamshad</a:t>
            </a:r>
            <a:r>
              <a:rPr lang="en-US" dirty="0">
                <a:solidFill>
                  <a:schemeClr val="bg1"/>
                </a:solidFill>
              </a:rPr>
              <a:t>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, Deborah A Nickerson. Single-nucleotide evolutionary constraint scores highlight disease-causing mutations.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dirty="0">
                <a:solidFill>
                  <a:schemeClr val="bg1"/>
                </a:solidFill>
              </a:rPr>
              <a:t>, 250–251 Springer Nature, 2010.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 </a:t>
            </a:r>
            <a:r>
              <a:rPr lang="en-US" dirty="0" err="1">
                <a:solidFill>
                  <a:schemeClr val="bg1"/>
                </a:solidFill>
              </a:rPr>
              <a:t>Helleday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Eshtad</a:t>
            </a:r>
            <a:r>
              <a:rPr lang="en-US" dirty="0">
                <a:solidFill>
                  <a:schemeClr val="bg1"/>
                </a:solidFill>
              </a:rPr>
              <a:t>, S Nik-Zainal. Mechanisms underlying mutational signatures in human cancers.. </a:t>
            </a:r>
            <a:r>
              <a:rPr lang="en-US" i="1" dirty="0">
                <a:solidFill>
                  <a:schemeClr val="bg1"/>
                </a:solidFill>
              </a:rPr>
              <a:t>Nat Rev Genet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, 585-98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Hongshan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Boqiang</a:t>
            </a:r>
            <a:r>
              <a:rPr lang="en-US" dirty="0">
                <a:solidFill>
                  <a:schemeClr val="bg1"/>
                </a:solidFill>
              </a:rPr>
              <a:t> Hu, </a:t>
            </a:r>
            <a:r>
              <a:rPr lang="en-US" dirty="0" err="1">
                <a:solidFill>
                  <a:schemeClr val="bg1"/>
                </a:solidFill>
              </a:rPr>
              <a:t>Liying</a:t>
            </a:r>
            <a:r>
              <a:rPr lang="en-US" dirty="0">
                <a:solidFill>
                  <a:schemeClr val="bg1"/>
                </a:solidFill>
              </a:rPr>
              <a:t> Yan, Jun Yong, Yan Wu, Yun Gao, Fan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Yu </a:t>
            </a:r>
            <a:r>
              <a:rPr lang="en-US" dirty="0" err="1">
                <a:solidFill>
                  <a:schemeClr val="bg1"/>
                </a:solidFill>
              </a:rPr>
              <a:t>Hou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Xiaoying</a:t>
            </a:r>
            <a:r>
              <a:rPr lang="en-US" dirty="0">
                <a:solidFill>
                  <a:schemeClr val="bg1"/>
                </a:solidFill>
              </a:rPr>
              <a:t> Fan, Ji Dong, </a:t>
            </a:r>
            <a:r>
              <a:rPr lang="en-US" dirty="0" err="1">
                <a:solidFill>
                  <a:schemeClr val="bg1"/>
                </a:solidFill>
              </a:rPr>
              <a:t>Xiaoye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Xiaohui</a:t>
            </a:r>
            <a:r>
              <a:rPr lang="en-US" dirty="0">
                <a:solidFill>
                  <a:schemeClr val="bg1"/>
                </a:solidFill>
              </a:rPr>
              <a:t> Zhu,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Yan, Yuan Wei, </a:t>
            </a:r>
            <a:r>
              <a:rPr lang="en-US" dirty="0" err="1">
                <a:solidFill>
                  <a:schemeClr val="bg1"/>
                </a:solidFill>
              </a:rPr>
              <a:t>Hongyan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Wenxin</a:t>
            </a:r>
            <a:r>
              <a:rPr lang="en-US" dirty="0">
                <a:solidFill>
                  <a:schemeClr val="bg1"/>
                </a:solidFill>
              </a:rPr>
              <a:t> Zhang, Lu Wen, Fuchou Tang,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Qiao</a:t>
            </a:r>
            <a:r>
              <a:rPr lang="en-US" dirty="0">
                <a:solidFill>
                  <a:schemeClr val="bg1"/>
                </a:solidFill>
              </a:rPr>
              <a:t>. DNA methylation and chromatin accessibility profiling of mouse and human fetal germ cells. </a:t>
            </a:r>
            <a:r>
              <a:rPr lang="en-US" i="1" dirty="0">
                <a:solidFill>
                  <a:schemeClr val="bg1"/>
                </a:solidFill>
              </a:rPr>
              <a:t>Cell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165–183 Springer Nature, 2016.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Hui </a:t>
            </a:r>
            <a:r>
              <a:rPr lang="en-US" dirty="0">
                <a:solidFill>
                  <a:schemeClr val="bg1"/>
                </a:solidFill>
              </a:rPr>
              <a:t>Shen, Jian Li, </a:t>
            </a:r>
            <a:r>
              <a:rPr lang="en-US" dirty="0" err="1">
                <a:solidFill>
                  <a:schemeClr val="bg1"/>
                </a:solidFill>
              </a:rPr>
              <a:t>Jigang</a:t>
            </a:r>
            <a:r>
              <a:rPr lang="en-US" dirty="0">
                <a:solidFill>
                  <a:schemeClr val="bg1"/>
                </a:solidFill>
              </a:rPr>
              <a:t> Zhang, Chao Xu, Yan Jiang, </a:t>
            </a:r>
            <a:r>
              <a:rPr lang="en-US" dirty="0" err="1">
                <a:solidFill>
                  <a:schemeClr val="bg1"/>
                </a:solidFill>
              </a:rPr>
              <a:t>Zikai</a:t>
            </a:r>
            <a:r>
              <a:rPr lang="en-US" dirty="0">
                <a:solidFill>
                  <a:schemeClr val="bg1"/>
                </a:solidFill>
              </a:rPr>
              <a:t> Wu, </a:t>
            </a:r>
            <a:r>
              <a:rPr lang="en-US" dirty="0" err="1">
                <a:solidFill>
                  <a:schemeClr val="bg1"/>
                </a:solidFill>
              </a:rPr>
              <a:t>Fuping</a:t>
            </a:r>
            <a:r>
              <a:rPr lang="en-US" dirty="0">
                <a:solidFill>
                  <a:schemeClr val="bg1"/>
                </a:solidFill>
              </a:rPr>
              <a:t> Zhao, Li Liao, Jun Chen, Yong Lin, Qing Tian, Christopher J. </a:t>
            </a:r>
            <a:r>
              <a:rPr lang="en-US" dirty="0" err="1">
                <a:solidFill>
                  <a:schemeClr val="bg1"/>
                </a:solidFill>
              </a:rPr>
              <a:t>Papasian</a:t>
            </a:r>
            <a:r>
              <a:rPr lang="en-US" dirty="0">
                <a:solidFill>
                  <a:schemeClr val="bg1"/>
                </a:solidFill>
              </a:rPr>
              <a:t>, Hong-Wen Deng. Comprehensive Characterization of Human Genome Variation by High Coverage Whole-Genome Sequencing of Forty Four Caucasians.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dirty="0">
                <a:solidFill>
                  <a:schemeClr val="bg1"/>
                </a:solidFill>
              </a:rPr>
              <a:t>, e59494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Michael S Lawrence, Scott L Carter, Andrey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David Jaffe, Carrie </a:t>
            </a:r>
            <a:r>
              <a:rPr lang="en-US" dirty="0" err="1">
                <a:solidFill>
                  <a:schemeClr val="bg1"/>
                </a:solidFill>
              </a:rPr>
              <a:t>Sougnez</a:t>
            </a:r>
            <a:r>
              <a:rPr lang="en-US" dirty="0">
                <a:solidFill>
                  <a:schemeClr val="bg1"/>
                </a:solidFill>
              </a:rPr>
              <a:t>, Stacey Gabriel, Matthew Meyerson, Eric S Lander, Gad Getz. Sensitive detection of somatic point mutations in impure and heterogeneous cancer samples.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31</a:t>
            </a:r>
            <a:r>
              <a:rPr lang="en-US" dirty="0">
                <a:solidFill>
                  <a:schemeClr val="bg1"/>
                </a:solidFill>
              </a:rPr>
              <a:t>, 213–219 Springer Nature, 2013.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KK </a:t>
            </a:r>
            <a:r>
              <a:rPr lang="en-US" dirty="0">
                <a:solidFill>
                  <a:schemeClr val="bg1"/>
                </a:solidFill>
              </a:rPr>
              <a:t>Kumar, G </a:t>
            </a:r>
            <a:r>
              <a:rPr lang="en-US" dirty="0" err="1">
                <a:solidFill>
                  <a:schemeClr val="bg1"/>
                </a:solidFill>
              </a:rPr>
              <a:t>Pugalenthi</a:t>
            </a:r>
            <a:r>
              <a:rPr lang="en-US" dirty="0">
                <a:solidFill>
                  <a:schemeClr val="bg1"/>
                </a:solidFill>
              </a:rPr>
              <a:t>, PN </a:t>
            </a:r>
            <a:r>
              <a:rPr lang="en-US" dirty="0" err="1">
                <a:solidFill>
                  <a:schemeClr val="bg1"/>
                </a:solidFill>
              </a:rPr>
              <a:t>Suganthan</a:t>
            </a:r>
            <a:r>
              <a:rPr lang="en-US" dirty="0">
                <a:solidFill>
                  <a:schemeClr val="bg1"/>
                </a:solidFill>
              </a:rPr>
              <a:t>. DNA-</a:t>
            </a:r>
            <a:r>
              <a:rPr lang="en-US" dirty="0" err="1">
                <a:solidFill>
                  <a:schemeClr val="bg1"/>
                </a:solidFill>
              </a:rPr>
              <a:t>Prot</a:t>
            </a:r>
            <a:r>
              <a:rPr lang="en-US" dirty="0">
                <a:solidFill>
                  <a:schemeClr val="bg1"/>
                </a:solidFill>
              </a:rPr>
              <a:t>: identification of DNA binding proteins from protein sequence information using random forest.. </a:t>
            </a:r>
            <a:r>
              <a:rPr lang="en-US" i="1" dirty="0">
                <a:solidFill>
                  <a:schemeClr val="bg1"/>
                </a:solidFill>
              </a:rPr>
              <a:t>J </a:t>
            </a:r>
            <a:r>
              <a:rPr lang="en-US" i="1" dirty="0" err="1">
                <a:solidFill>
                  <a:schemeClr val="bg1"/>
                </a:solidFill>
              </a:rPr>
              <a:t>Biomol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Struct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Dyn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26</a:t>
            </a:r>
            <a:r>
              <a:rPr lang="en-US" dirty="0">
                <a:solidFill>
                  <a:schemeClr val="bg1"/>
                </a:solidFill>
              </a:rPr>
              <a:t>, 679-86 (2009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Laurence H. Pearl, </a:t>
            </a:r>
            <a:r>
              <a:rPr lang="en-US" dirty="0" err="1">
                <a:solidFill>
                  <a:schemeClr val="bg1"/>
                </a:solidFill>
              </a:rPr>
              <a:t>Renos</a:t>
            </a:r>
            <a:r>
              <a:rPr lang="en-US" dirty="0">
                <a:solidFill>
                  <a:schemeClr val="bg1"/>
                </a:solidFill>
              </a:rPr>
              <a:t> Savva. The problem with pyrimidines. </a:t>
            </a:r>
            <a:r>
              <a:rPr lang="en-US" i="1" dirty="0">
                <a:solidFill>
                  <a:schemeClr val="bg1"/>
                </a:solidFill>
              </a:rPr>
              <a:t>Nature Structural &amp; Molecular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485–487 Springer Nature, 1996. </a:t>
            </a:r>
            <a:r>
              <a:rPr lang="en-US" b="1" dirty="0" smtClean="0">
                <a:solidFill>
                  <a:schemeClr val="bg1"/>
                </a:solidFill>
                <a:hlinkClick r:id="rId9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 </a:t>
            </a:r>
            <a:r>
              <a:rPr lang="en-US" dirty="0" err="1">
                <a:solidFill>
                  <a:schemeClr val="bg1"/>
                </a:solidFill>
              </a:rPr>
              <a:t>Lek</a:t>
            </a:r>
            <a:r>
              <a:rPr lang="en-US" dirty="0">
                <a:solidFill>
                  <a:schemeClr val="bg1"/>
                </a:solidFill>
              </a:rPr>
              <a:t>, KJ </a:t>
            </a:r>
            <a:r>
              <a:rPr lang="en-US" dirty="0" err="1">
                <a:solidFill>
                  <a:schemeClr val="bg1"/>
                </a:solidFill>
              </a:rPr>
              <a:t>Karczewski</a:t>
            </a:r>
            <a:r>
              <a:rPr lang="en-US" dirty="0">
                <a:solidFill>
                  <a:schemeClr val="bg1"/>
                </a:solidFill>
              </a:rPr>
              <a:t>, EV </a:t>
            </a:r>
            <a:r>
              <a:rPr lang="en-US" dirty="0" err="1">
                <a:solidFill>
                  <a:schemeClr val="bg1"/>
                </a:solidFill>
              </a:rPr>
              <a:t>Minikel</a:t>
            </a:r>
            <a:r>
              <a:rPr lang="en-US" dirty="0">
                <a:solidFill>
                  <a:schemeClr val="bg1"/>
                </a:solidFill>
              </a:rPr>
              <a:t>, KE </a:t>
            </a:r>
            <a:r>
              <a:rPr lang="en-US" dirty="0" err="1">
                <a:solidFill>
                  <a:schemeClr val="bg1"/>
                </a:solidFill>
              </a:rPr>
              <a:t>Samocha</a:t>
            </a:r>
            <a:r>
              <a:rPr lang="en-US" dirty="0">
                <a:solidFill>
                  <a:schemeClr val="bg1"/>
                </a:solidFill>
              </a:rPr>
              <a:t>, E Banks, T Fennell, AH O’Donnell-Luria, JS Ware, AJ Hill, BB Cummings, T </a:t>
            </a:r>
            <a:r>
              <a:rPr lang="en-US" dirty="0" err="1">
                <a:solidFill>
                  <a:schemeClr val="bg1"/>
                </a:solidFill>
              </a:rPr>
              <a:t>Tukiainen</a:t>
            </a:r>
            <a:r>
              <a:rPr lang="en-US" dirty="0">
                <a:solidFill>
                  <a:schemeClr val="bg1"/>
                </a:solidFill>
              </a:rPr>
              <a:t>, DP Birnbaum, JA </a:t>
            </a:r>
            <a:r>
              <a:rPr lang="en-US" dirty="0" err="1">
                <a:solidFill>
                  <a:schemeClr val="bg1"/>
                </a:solidFill>
              </a:rPr>
              <a:t>Kosmicki</a:t>
            </a:r>
            <a:r>
              <a:rPr lang="en-US" dirty="0">
                <a:solidFill>
                  <a:schemeClr val="bg1"/>
                </a:solidFill>
              </a:rPr>
              <a:t>, LE Duncan, K Estrada, F Zhao, J Zou, E Pierce-Hoffman, J </a:t>
            </a:r>
            <a:r>
              <a:rPr lang="en-US" dirty="0" err="1">
                <a:solidFill>
                  <a:schemeClr val="bg1"/>
                </a:solidFill>
              </a:rPr>
              <a:t>Berghout</a:t>
            </a:r>
            <a:r>
              <a:rPr lang="en-US" dirty="0">
                <a:solidFill>
                  <a:schemeClr val="bg1"/>
                </a:solidFill>
              </a:rPr>
              <a:t>, DN Cooper, N </a:t>
            </a:r>
            <a:r>
              <a:rPr lang="en-US" dirty="0" err="1">
                <a:solidFill>
                  <a:schemeClr val="bg1"/>
                </a:solidFill>
              </a:rPr>
              <a:t>Deflaux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R Do, J </a:t>
            </a:r>
            <a:r>
              <a:rPr lang="en-US" dirty="0" err="1">
                <a:solidFill>
                  <a:schemeClr val="bg1"/>
                </a:solidFill>
              </a:rPr>
              <a:t>Flannick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Fromer</a:t>
            </a:r>
            <a:r>
              <a:rPr lang="en-US" dirty="0">
                <a:solidFill>
                  <a:schemeClr val="bg1"/>
                </a:solidFill>
              </a:rPr>
              <a:t>, L Gauthier, J Goldstein, N Gupta, D </a:t>
            </a:r>
            <a:r>
              <a:rPr lang="en-US" dirty="0" err="1">
                <a:solidFill>
                  <a:schemeClr val="bg1"/>
                </a:solidFill>
              </a:rPr>
              <a:t>Howrigan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Kiezun</a:t>
            </a:r>
            <a:r>
              <a:rPr lang="en-US" dirty="0">
                <a:solidFill>
                  <a:schemeClr val="bg1"/>
                </a:solidFill>
              </a:rPr>
              <a:t>, MI </a:t>
            </a:r>
            <a:r>
              <a:rPr lang="en-US" dirty="0" err="1">
                <a:solidFill>
                  <a:schemeClr val="bg1"/>
                </a:solidFill>
              </a:rPr>
              <a:t>Kurki</a:t>
            </a:r>
            <a:r>
              <a:rPr lang="en-US" dirty="0">
                <a:solidFill>
                  <a:schemeClr val="bg1"/>
                </a:solidFill>
              </a:rPr>
              <a:t>, AL Moonshine, P Natarajan, L Orozco, GM </a:t>
            </a:r>
            <a:r>
              <a:rPr lang="en-US" dirty="0" err="1">
                <a:solidFill>
                  <a:schemeClr val="bg1"/>
                </a:solidFill>
              </a:rPr>
              <a:t>Peloso</a:t>
            </a:r>
            <a:r>
              <a:rPr lang="en-US" dirty="0">
                <a:solidFill>
                  <a:schemeClr val="bg1"/>
                </a:solidFill>
              </a:rPr>
              <a:t>, R Poplin, MA Rivas, V </a:t>
            </a:r>
            <a:r>
              <a:rPr lang="en-US" dirty="0" err="1">
                <a:solidFill>
                  <a:schemeClr val="bg1"/>
                </a:solidFill>
              </a:rPr>
              <a:t>Ruano</a:t>
            </a:r>
            <a:r>
              <a:rPr lang="en-US" dirty="0">
                <a:solidFill>
                  <a:schemeClr val="bg1"/>
                </a:solidFill>
              </a:rPr>
              <a:t>-Rubio, SA Rose, DM </a:t>
            </a:r>
            <a:r>
              <a:rPr lang="en-US" dirty="0" err="1">
                <a:solidFill>
                  <a:schemeClr val="bg1"/>
                </a:solidFill>
              </a:rPr>
              <a:t>Ruderfer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Shakir</a:t>
            </a:r>
            <a:r>
              <a:rPr lang="en-US" dirty="0">
                <a:solidFill>
                  <a:schemeClr val="bg1"/>
                </a:solidFill>
              </a:rPr>
              <a:t>, PD Stenson, C Stevens, BP Thomas, G </a:t>
            </a:r>
            <a:r>
              <a:rPr lang="en-US" dirty="0" err="1">
                <a:solidFill>
                  <a:schemeClr val="bg1"/>
                </a:solidFill>
              </a:rPr>
              <a:t>Tiao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Tusie</a:t>
            </a:r>
            <a:r>
              <a:rPr lang="en-US" dirty="0">
                <a:solidFill>
                  <a:schemeClr val="bg1"/>
                </a:solidFill>
              </a:rPr>
              <a:t>-Luna, B </a:t>
            </a:r>
            <a:r>
              <a:rPr lang="en-US" dirty="0" err="1">
                <a:solidFill>
                  <a:schemeClr val="bg1"/>
                </a:solidFill>
              </a:rPr>
              <a:t>Weisburd</a:t>
            </a:r>
            <a:r>
              <a:rPr lang="en-US" dirty="0">
                <a:solidFill>
                  <a:schemeClr val="bg1"/>
                </a:solidFill>
              </a:rPr>
              <a:t>, HH Won, D Yu, DM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D </a:t>
            </a:r>
            <a:r>
              <a:rPr lang="en-US" dirty="0" err="1">
                <a:solidFill>
                  <a:schemeClr val="bg1"/>
                </a:solidFill>
              </a:rPr>
              <a:t>Ardissino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Boehnke</a:t>
            </a:r>
            <a:r>
              <a:rPr lang="en-US" dirty="0">
                <a:solidFill>
                  <a:schemeClr val="bg1"/>
                </a:solidFill>
              </a:rPr>
              <a:t>, J </a:t>
            </a:r>
            <a:r>
              <a:rPr lang="en-US" dirty="0" err="1">
                <a:solidFill>
                  <a:schemeClr val="bg1"/>
                </a:solidFill>
              </a:rPr>
              <a:t>Danesh</a:t>
            </a:r>
            <a:r>
              <a:rPr lang="en-US" dirty="0">
                <a:solidFill>
                  <a:schemeClr val="bg1"/>
                </a:solidFill>
              </a:rPr>
              <a:t>, S Donnelly, R </a:t>
            </a:r>
            <a:r>
              <a:rPr lang="en-US" dirty="0" err="1">
                <a:solidFill>
                  <a:schemeClr val="bg1"/>
                </a:solidFill>
              </a:rPr>
              <a:t>Elosua</a:t>
            </a:r>
            <a:r>
              <a:rPr lang="en-US" dirty="0">
                <a:solidFill>
                  <a:schemeClr val="bg1"/>
                </a:solidFill>
              </a:rPr>
              <a:t>, JC </a:t>
            </a:r>
            <a:r>
              <a:rPr lang="en-US" dirty="0" err="1">
                <a:solidFill>
                  <a:schemeClr val="bg1"/>
                </a:solidFill>
              </a:rPr>
              <a:t>Florez</a:t>
            </a:r>
            <a:r>
              <a:rPr lang="en-US" dirty="0">
                <a:solidFill>
                  <a:schemeClr val="bg1"/>
                </a:solidFill>
              </a:rPr>
              <a:t>, SB Gabriel, G Getz, SJ </a:t>
            </a:r>
            <a:r>
              <a:rPr lang="en-US" dirty="0" err="1">
                <a:solidFill>
                  <a:schemeClr val="bg1"/>
                </a:solidFill>
              </a:rPr>
              <a:t>Glatt</a:t>
            </a:r>
            <a:r>
              <a:rPr lang="en-US" dirty="0">
                <a:solidFill>
                  <a:schemeClr val="bg1"/>
                </a:solidFill>
              </a:rPr>
              <a:t>, CM </a:t>
            </a:r>
            <a:r>
              <a:rPr lang="en-US" dirty="0" err="1">
                <a:solidFill>
                  <a:schemeClr val="bg1"/>
                </a:solidFill>
              </a:rPr>
              <a:t>Hultman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Kathiresan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Laakso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MI McCarthy, D McGovern, R McPherson, BM Neale, A </a:t>
            </a:r>
            <a:r>
              <a:rPr lang="en-US" dirty="0" err="1">
                <a:solidFill>
                  <a:schemeClr val="bg1"/>
                </a:solidFill>
              </a:rPr>
              <a:t>Palotie</a:t>
            </a:r>
            <a:r>
              <a:rPr lang="en-US" dirty="0">
                <a:solidFill>
                  <a:schemeClr val="bg1"/>
                </a:solidFill>
              </a:rPr>
              <a:t>, SM Purcell, D </a:t>
            </a:r>
            <a:r>
              <a:rPr lang="en-US" dirty="0" err="1">
                <a:solidFill>
                  <a:schemeClr val="bg1"/>
                </a:solidFill>
              </a:rPr>
              <a:t>Saleheen</a:t>
            </a:r>
            <a:r>
              <a:rPr lang="en-US" dirty="0">
                <a:solidFill>
                  <a:schemeClr val="bg1"/>
                </a:solidFill>
              </a:rPr>
              <a:t>, JM Scharf, P </a:t>
            </a:r>
            <a:r>
              <a:rPr lang="en-US" dirty="0" err="1">
                <a:solidFill>
                  <a:schemeClr val="bg1"/>
                </a:solidFill>
              </a:rPr>
              <a:t>Sklar</a:t>
            </a:r>
            <a:r>
              <a:rPr lang="en-US" dirty="0">
                <a:solidFill>
                  <a:schemeClr val="bg1"/>
                </a:solidFill>
              </a:rPr>
              <a:t>, PF Sullivan, J </a:t>
            </a:r>
            <a:r>
              <a:rPr lang="en-US" dirty="0" err="1">
                <a:solidFill>
                  <a:schemeClr val="bg1"/>
                </a:solidFill>
              </a:rPr>
              <a:t>Tuomilehto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Tsuang</a:t>
            </a:r>
            <a:r>
              <a:rPr lang="en-US" dirty="0">
                <a:solidFill>
                  <a:schemeClr val="bg1"/>
                </a:solidFill>
              </a:rPr>
              <a:t>, HC Watkins, JG Wilson, MJ Daly, DG MacArthur. Analysis of protein-coding genetic variation in 60,706 humans..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536</a:t>
            </a:r>
            <a:r>
              <a:rPr lang="en-US" dirty="0">
                <a:solidFill>
                  <a:schemeClr val="bg1"/>
                </a:solidFill>
              </a:rPr>
              <a:t>, 285-91 (2016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5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0692"/>
            <a:ext cx="10515600" cy="577627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 Levy, G Sutton, PC Ng, L </a:t>
            </a:r>
            <a:r>
              <a:rPr lang="en-US" dirty="0" err="1">
                <a:solidFill>
                  <a:schemeClr val="bg1"/>
                </a:solidFill>
              </a:rPr>
              <a:t>Feuk</a:t>
            </a:r>
            <a:r>
              <a:rPr lang="en-US" dirty="0">
                <a:solidFill>
                  <a:schemeClr val="bg1"/>
                </a:solidFill>
              </a:rPr>
              <a:t>, AL Halpern, BP </a:t>
            </a:r>
            <a:r>
              <a:rPr lang="en-US" dirty="0" err="1">
                <a:solidFill>
                  <a:schemeClr val="bg1"/>
                </a:solidFill>
              </a:rPr>
              <a:t>Walenz</a:t>
            </a:r>
            <a:r>
              <a:rPr lang="en-US" dirty="0">
                <a:solidFill>
                  <a:schemeClr val="bg1"/>
                </a:solidFill>
              </a:rPr>
              <a:t>, N Axelrod, J Huang, EF </a:t>
            </a:r>
            <a:r>
              <a:rPr lang="en-US" dirty="0" err="1">
                <a:solidFill>
                  <a:schemeClr val="bg1"/>
                </a:solidFill>
              </a:rPr>
              <a:t>Kirkness</a:t>
            </a:r>
            <a:r>
              <a:rPr lang="en-US" dirty="0">
                <a:solidFill>
                  <a:schemeClr val="bg1"/>
                </a:solidFill>
              </a:rPr>
              <a:t>, G Denisov, Y Lin, JR MacDonald, AW Pang, M </a:t>
            </a:r>
            <a:r>
              <a:rPr lang="en-US" dirty="0" err="1">
                <a:solidFill>
                  <a:schemeClr val="bg1"/>
                </a:solidFill>
              </a:rPr>
              <a:t>Shago</a:t>
            </a:r>
            <a:r>
              <a:rPr lang="en-US" dirty="0">
                <a:solidFill>
                  <a:schemeClr val="bg1"/>
                </a:solidFill>
              </a:rPr>
              <a:t>, TB </a:t>
            </a:r>
            <a:r>
              <a:rPr lang="en-US" dirty="0" err="1">
                <a:solidFill>
                  <a:schemeClr val="bg1"/>
                </a:solidFill>
              </a:rPr>
              <a:t>Stockwell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Tsiamouri</a:t>
            </a:r>
            <a:r>
              <a:rPr lang="en-US" dirty="0">
                <a:solidFill>
                  <a:schemeClr val="bg1"/>
                </a:solidFill>
              </a:rPr>
              <a:t>, V </a:t>
            </a:r>
            <a:r>
              <a:rPr lang="en-US" dirty="0" err="1">
                <a:solidFill>
                  <a:schemeClr val="bg1"/>
                </a:solidFill>
              </a:rPr>
              <a:t>Bafna</a:t>
            </a:r>
            <a:r>
              <a:rPr lang="en-US" dirty="0">
                <a:solidFill>
                  <a:schemeClr val="bg1"/>
                </a:solidFill>
              </a:rPr>
              <a:t>, V Bansal, SA </a:t>
            </a:r>
            <a:r>
              <a:rPr lang="en-US" dirty="0" err="1">
                <a:solidFill>
                  <a:schemeClr val="bg1"/>
                </a:solidFill>
              </a:rPr>
              <a:t>Kravitz</a:t>
            </a:r>
            <a:r>
              <a:rPr lang="en-US" dirty="0">
                <a:solidFill>
                  <a:schemeClr val="bg1"/>
                </a:solidFill>
              </a:rPr>
              <a:t>, DA </a:t>
            </a:r>
            <a:r>
              <a:rPr lang="en-US" dirty="0" err="1">
                <a:solidFill>
                  <a:schemeClr val="bg1"/>
                </a:solidFill>
              </a:rPr>
              <a:t>Busam</a:t>
            </a:r>
            <a:r>
              <a:rPr lang="en-US" dirty="0">
                <a:solidFill>
                  <a:schemeClr val="bg1"/>
                </a:solidFill>
              </a:rPr>
              <a:t>, KY Beeson, TC McIntosh, KA Remington, JF Abril, J Gill, J </a:t>
            </a:r>
            <a:r>
              <a:rPr lang="en-US" dirty="0" err="1">
                <a:solidFill>
                  <a:schemeClr val="bg1"/>
                </a:solidFill>
              </a:rPr>
              <a:t>Borman</a:t>
            </a:r>
            <a:r>
              <a:rPr lang="en-US" dirty="0">
                <a:solidFill>
                  <a:schemeClr val="bg1"/>
                </a:solidFill>
              </a:rPr>
              <a:t>, YH Rogers, ME Frazier, SW Scherer, RL </a:t>
            </a:r>
            <a:r>
              <a:rPr lang="en-US" dirty="0" err="1">
                <a:solidFill>
                  <a:schemeClr val="bg1"/>
                </a:solidFill>
              </a:rPr>
              <a:t>Strausberg</a:t>
            </a:r>
            <a:r>
              <a:rPr lang="en-US" dirty="0">
                <a:solidFill>
                  <a:schemeClr val="bg1"/>
                </a:solidFill>
              </a:rPr>
              <a:t>, JC Venter. The diploid genome sequence of an individual human..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 e254 (2007).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Ludmil</a:t>
            </a:r>
            <a:r>
              <a:rPr lang="en-US" dirty="0">
                <a:solidFill>
                  <a:schemeClr val="bg1"/>
                </a:solidFill>
              </a:rPr>
              <a:t> B.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Serena Nik-Zainal, David C. Wedge, Peter J. Campbell, Michael R. Stratton. Deciphering Signatures of Mutational Processes Operative in Human Cancer. </a:t>
            </a:r>
            <a:r>
              <a:rPr lang="en-US" i="1" dirty="0">
                <a:solidFill>
                  <a:schemeClr val="bg1"/>
                </a:solidFill>
              </a:rPr>
              <a:t>Cell Reports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246–259 Elsevier BV, 2013.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Mark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Eric Banks, Ryan Poplin, Kiran V </a:t>
            </a:r>
            <a:r>
              <a:rPr lang="en-US" dirty="0" err="1">
                <a:solidFill>
                  <a:schemeClr val="bg1"/>
                </a:solidFill>
              </a:rPr>
              <a:t>Garimella</a:t>
            </a:r>
            <a:r>
              <a:rPr lang="en-US" dirty="0">
                <a:solidFill>
                  <a:schemeClr val="bg1"/>
                </a:solidFill>
              </a:rPr>
              <a:t>, Jared R Maguire, Christopher </a:t>
            </a:r>
            <a:r>
              <a:rPr lang="en-US" dirty="0" err="1">
                <a:solidFill>
                  <a:schemeClr val="bg1"/>
                </a:solidFill>
              </a:rPr>
              <a:t>Hartl</a:t>
            </a:r>
            <a:r>
              <a:rPr lang="en-US" dirty="0">
                <a:solidFill>
                  <a:schemeClr val="bg1"/>
                </a:solidFill>
              </a:rPr>
              <a:t>, Anthony A </a:t>
            </a:r>
            <a:r>
              <a:rPr lang="en-US" dirty="0" err="1">
                <a:solidFill>
                  <a:schemeClr val="bg1"/>
                </a:solidFill>
              </a:rPr>
              <a:t>Philippakis</a:t>
            </a:r>
            <a:r>
              <a:rPr lang="en-US" dirty="0">
                <a:solidFill>
                  <a:schemeClr val="bg1"/>
                </a:solidFill>
              </a:rPr>
              <a:t>, Guillermo del Angel, Manuel A Rivas, Matt Hanna, Aaron McKenna, Tim J Fennell, Andrew M </a:t>
            </a:r>
            <a:r>
              <a:rPr lang="en-US" dirty="0" err="1">
                <a:solidFill>
                  <a:schemeClr val="bg1"/>
                </a:solidFill>
              </a:rPr>
              <a:t>Kernytsky</a:t>
            </a:r>
            <a:r>
              <a:rPr lang="en-US" dirty="0">
                <a:solidFill>
                  <a:schemeClr val="bg1"/>
                </a:solidFill>
              </a:rPr>
              <a:t>, Andrey 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Stacey B Gabriel, David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Mark J Daly. A framework for variation discovery and genotyping using next-generation DNA sequencing data.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43</a:t>
            </a:r>
            <a:r>
              <a:rPr lang="en-US" dirty="0">
                <a:solidFill>
                  <a:schemeClr val="bg1"/>
                </a:solidFill>
              </a:rPr>
              <a:t>, 491–498 Springer Nature, 2011.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>
                <a:solidFill>
                  <a:schemeClr val="bg1"/>
                </a:solidFill>
              </a:rPr>
              <a:t>Kircher</a:t>
            </a:r>
            <a:r>
              <a:rPr lang="en-US" dirty="0">
                <a:solidFill>
                  <a:schemeClr val="bg1"/>
                </a:solidFill>
              </a:rPr>
              <a:t>, Daniela M Witten, </a:t>
            </a:r>
            <a:r>
              <a:rPr lang="en-US" dirty="0" err="1">
                <a:solidFill>
                  <a:schemeClr val="bg1"/>
                </a:solidFill>
              </a:rPr>
              <a:t>Preti</a:t>
            </a:r>
            <a:r>
              <a:rPr lang="en-US" dirty="0">
                <a:solidFill>
                  <a:schemeClr val="bg1"/>
                </a:solidFill>
              </a:rPr>
              <a:t> Jain, Brian J </a:t>
            </a:r>
            <a:r>
              <a:rPr lang="en-US" dirty="0" err="1">
                <a:solidFill>
                  <a:schemeClr val="bg1"/>
                </a:solidFill>
              </a:rPr>
              <a:t>ORoak</a:t>
            </a:r>
            <a:r>
              <a:rPr lang="en-US" dirty="0">
                <a:solidFill>
                  <a:schemeClr val="bg1"/>
                </a:solidFill>
              </a:rPr>
              <a:t>, Gregory M Cooper,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. A general framework for estimating the relative pathogenicity of human genetic variants.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46</a:t>
            </a:r>
            <a:r>
              <a:rPr lang="en-US" dirty="0">
                <a:solidFill>
                  <a:schemeClr val="bg1"/>
                </a:solidFill>
              </a:rPr>
              <a:t>, 310–315 Springer Nature, 2014.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>
                <a:solidFill>
                  <a:schemeClr val="bg1"/>
                </a:solidFill>
              </a:rPr>
              <a:t>Morgan,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Valerie </a:t>
            </a:r>
            <a:r>
              <a:rPr lang="en-US" dirty="0" err="1">
                <a:solidFill>
                  <a:schemeClr val="bg1"/>
                </a:solidFill>
              </a:rPr>
              <a:t>Obenchain</a:t>
            </a:r>
            <a:r>
              <a:rPr lang="en-US" dirty="0">
                <a:solidFill>
                  <a:schemeClr val="bg1"/>
                </a:solidFill>
              </a:rPr>
              <a:t>, Nathaniel Hayden. </a:t>
            </a:r>
            <a:r>
              <a:rPr lang="en-US" dirty="0" err="1">
                <a:solidFill>
                  <a:schemeClr val="bg1"/>
                </a:solidFill>
              </a:rPr>
              <a:t>Rsamtools</a:t>
            </a:r>
            <a:r>
              <a:rPr lang="en-US" dirty="0">
                <a:solidFill>
                  <a:schemeClr val="bg1"/>
                </a:solidFill>
              </a:rPr>
              <a:t>: Binary alignment (BAM), FASTA, variant call (BCF), and </a:t>
            </a:r>
            <a:r>
              <a:rPr lang="en-US" dirty="0" err="1">
                <a:solidFill>
                  <a:schemeClr val="bg1"/>
                </a:solidFill>
              </a:rPr>
              <a:t>tabix</a:t>
            </a:r>
            <a:r>
              <a:rPr lang="en-US" dirty="0">
                <a:solidFill>
                  <a:schemeClr val="bg1"/>
                </a:solidFill>
              </a:rPr>
              <a:t> file import. </a:t>
            </a:r>
            <a:r>
              <a:rPr lang="en-US" i="1" dirty="0">
                <a:solidFill>
                  <a:schemeClr val="bg1"/>
                </a:solidFill>
              </a:rPr>
              <a:t>R package</a:t>
            </a:r>
            <a:r>
              <a:rPr lang="en-US" dirty="0">
                <a:solidFill>
                  <a:schemeClr val="bg1"/>
                </a:solidFill>
              </a:rPr>
              <a:t>(2017).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Matthew </a:t>
            </a:r>
            <a:r>
              <a:rPr lang="en-US" dirty="0">
                <a:solidFill>
                  <a:schemeClr val="bg1"/>
                </a:solidFill>
              </a:rPr>
              <a:t>T. Webster, Nick G.C. Smith. Fixation biases affecting human SNPs. </a:t>
            </a:r>
            <a:r>
              <a:rPr lang="en-US" i="1" dirty="0">
                <a:solidFill>
                  <a:schemeClr val="bg1"/>
                </a:solidFill>
              </a:rPr>
              <a:t>Trends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20</a:t>
            </a:r>
            <a:r>
              <a:rPr lang="en-US" dirty="0">
                <a:solidFill>
                  <a:schemeClr val="bg1"/>
                </a:solidFill>
              </a:rPr>
              <a:t>, 122–126 Elsevier BV, 2004.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Maura </a:t>
            </a:r>
            <a:r>
              <a:rPr lang="en-US" dirty="0">
                <a:solidFill>
                  <a:schemeClr val="bg1"/>
                </a:solidFill>
              </a:rPr>
              <a:t>Costello, Trevor J. Pugh, Timothy J. Fennell, Chip Stewart, Lee Lichtenstein, James C.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Jennifer L.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Dennis C. Friedrich, Danielle Perrin, Danielle Dionne, Sharon Kim, Stacey B. Gabriel, Eric S. Lander, Sheila Fisher, Gad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e67–e67 Oxford University Press (OUP), 2013.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Lawrence, Wolfgang Huber,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Patrick </a:t>
            </a:r>
            <a:r>
              <a:rPr lang="en-US" dirty="0" err="1">
                <a:solidFill>
                  <a:schemeClr val="bg1"/>
                </a:solidFill>
              </a:rPr>
              <a:t>Aboyoun</a:t>
            </a:r>
            <a:r>
              <a:rPr lang="en-US" dirty="0">
                <a:solidFill>
                  <a:schemeClr val="bg1"/>
                </a:solidFill>
              </a:rPr>
              <a:t>, Marc Carlson, Robert Gentleman, Martin T. Morgan, Vincent J. Carey. Software for Computing and Annotating Genomic Ranges.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Computational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e1003118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M Hoffman, Orion J </a:t>
            </a:r>
            <a:r>
              <a:rPr lang="en-US" dirty="0" err="1">
                <a:solidFill>
                  <a:schemeClr val="bg1"/>
                </a:solidFill>
              </a:rPr>
              <a:t>Buske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Zhiping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Weng</a:t>
            </a:r>
            <a:r>
              <a:rPr lang="en-US" dirty="0">
                <a:solidFill>
                  <a:schemeClr val="bg1"/>
                </a:solidFill>
              </a:rPr>
              <a:t>, Jeff A </a:t>
            </a:r>
            <a:r>
              <a:rPr lang="en-US" dirty="0" err="1">
                <a:solidFill>
                  <a:schemeClr val="bg1"/>
                </a:solidFill>
              </a:rPr>
              <a:t>Bilmes</a:t>
            </a:r>
            <a:r>
              <a:rPr lang="en-US" dirty="0">
                <a:solidFill>
                  <a:schemeClr val="bg1"/>
                </a:solidFill>
              </a:rPr>
              <a:t>, William Stafford Noble. Unsupervised pattern discovery in human chromatin structure through genomic segmentation.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473–476 Springer Nature, 2012.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R. Stratton, Peter J. Campbell, P. Andrew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. The cancer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458</a:t>
            </a:r>
            <a:r>
              <a:rPr lang="en-US" dirty="0">
                <a:solidFill>
                  <a:schemeClr val="bg1"/>
                </a:solidFill>
              </a:rPr>
              <a:t>, 719–724 Springer Nature, 2009. </a:t>
            </a:r>
            <a:r>
              <a:rPr lang="en-US" b="1" dirty="0">
                <a:solidFill>
                  <a:schemeClr val="bg1"/>
                </a:solidFill>
                <a:hlinkClick r:id="rId9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JJ </a:t>
            </a:r>
            <a:r>
              <a:rPr lang="en-US" dirty="0">
                <a:solidFill>
                  <a:schemeClr val="bg1"/>
                </a:solidFill>
              </a:rPr>
              <a:t>Michaelson, Y Shi, M </a:t>
            </a:r>
            <a:r>
              <a:rPr lang="en-US" dirty="0" err="1">
                <a:solidFill>
                  <a:schemeClr val="bg1"/>
                </a:solidFill>
              </a:rPr>
              <a:t>Gujral</a:t>
            </a:r>
            <a:r>
              <a:rPr lang="en-US" dirty="0">
                <a:solidFill>
                  <a:schemeClr val="bg1"/>
                </a:solidFill>
              </a:rPr>
              <a:t>, H Zheng, D Malhotra, X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M Jian, G Liu, D Greer, A Bhandari, W Wu, R </a:t>
            </a:r>
            <a:r>
              <a:rPr lang="en-US" dirty="0" err="1">
                <a:solidFill>
                  <a:schemeClr val="bg1"/>
                </a:solidFill>
              </a:rPr>
              <a:t>Corominas</a:t>
            </a:r>
            <a:r>
              <a:rPr lang="en-US" dirty="0">
                <a:solidFill>
                  <a:schemeClr val="bg1"/>
                </a:solidFill>
              </a:rPr>
              <a:t>, A Peoples, A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A Gore, S Kang, GN Lin, J </a:t>
            </a:r>
            <a:r>
              <a:rPr lang="en-US" dirty="0" err="1">
                <a:solidFill>
                  <a:schemeClr val="bg1"/>
                </a:solidFill>
              </a:rPr>
              <a:t>Estabillo</a:t>
            </a:r>
            <a:r>
              <a:rPr lang="en-US" dirty="0">
                <a:solidFill>
                  <a:schemeClr val="bg1"/>
                </a:solidFill>
              </a:rPr>
              <a:t>, T </a:t>
            </a:r>
            <a:r>
              <a:rPr lang="en-US" dirty="0" err="1">
                <a:solidFill>
                  <a:schemeClr val="bg1"/>
                </a:solidFill>
              </a:rPr>
              <a:t>Gadomski</a:t>
            </a:r>
            <a:r>
              <a:rPr lang="en-US" dirty="0">
                <a:solidFill>
                  <a:schemeClr val="bg1"/>
                </a:solidFill>
              </a:rPr>
              <a:t>, B Singh, K Zhang, N </a:t>
            </a:r>
            <a:r>
              <a:rPr lang="en-US" dirty="0" err="1">
                <a:solidFill>
                  <a:schemeClr val="bg1"/>
                </a:solidFill>
              </a:rPr>
              <a:t>Akshoomoff</a:t>
            </a:r>
            <a:r>
              <a:rPr lang="en-US" dirty="0">
                <a:solidFill>
                  <a:schemeClr val="bg1"/>
                </a:solidFill>
              </a:rPr>
              <a:t>, C </a:t>
            </a:r>
            <a:r>
              <a:rPr lang="en-US" dirty="0" err="1">
                <a:solidFill>
                  <a:schemeClr val="bg1"/>
                </a:solidFill>
              </a:rPr>
              <a:t>Corsello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LM </a:t>
            </a:r>
            <a:r>
              <a:rPr lang="en-US" dirty="0" err="1">
                <a:solidFill>
                  <a:schemeClr val="bg1"/>
                </a:solidFill>
              </a:rPr>
              <a:t>Iakoucheva</a:t>
            </a:r>
            <a:r>
              <a:rPr lang="en-US" dirty="0">
                <a:solidFill>
                  <a:schemeClr val="bg1"/>
                </a:solidFill>
              </a:rPr>
              <a:t>, Y Li, J Wang, J Sebat. Whole-genome sequencing in autism identifies hot spots for de novo germline mutation..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151</a:t>
            </a:r>
            <a:r>
              <a:rPr lang="en-US" dirty="0">
                <a:solidFill>
                  <a:schemeClr val="bg1"/>
                </a:solidFill>
              </a:rPr>
              <a:t>, 1431-42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 </a:t>
            </a:r>
            <a:r>
              <a:rPr lang="en-US" dirty="0">
                <a:solidFill>
                  <a:schemeClr val="bg1"/>
                </a:solidFill>
              </a:rPr>
              <a:t>Nik-Zainal, 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DC Wedge, Loo P Van, CD </a:t>
            </a:r>
            <a:r>
              <a:rPr lang="en-US" dirty="0" err="1">
                <a:solidFill>
                  <a:schemeClr val="bg1"/>
                </a:solidFill>
              </a:rPr>
              <a:t>Greenman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Raine</a:t>
            </a:r>
            <a:r>
              <a:rPr lang="en-US" dirty="0">
                <a:solidFill>
                  <a:schemeClr val="bg1"/>
                </a:solidFill>
              </a:rPr>
              <a:t>, D Jones, J Hinton, J Marshall, LA </a:t>
            </a:r>
            <a:r>
              <a:rPr lang="en-US" dirty="0" err="1">
                <a:solidFill>
                  <a:schemeClr val="bg1"/>
                </a:solidFill>
              </a:rPr>
              <a:t>Stebbings</a:t>
            </a:r>
            <a:r>
              <a:rPr lang="en-US" dirty="0">
                <a:solidFill>
                  <a:schemeClr val="bg1"/>
                </a:solidFill>
              </a:rPr>
              <a:t>, A Menzies, S Martin, K Leung, L Chen, C Leroy, M Ramakrishna, R </a:t>
            </a:r>
            <a:r>
              <a:rPr lang="en-US" dirty="0" err="1">
                <a:solidFill>
                  <a:schemeClr val="bg1"/>
                </a:solidFill>
              </a:rPr>
              <a:t>Rance</a:t>
            </a:r>
            <a:r>
              <a:rPr lang="en-US" dirty="0">
                <a:solidFill>
                  <a:schemeClr val="bg1"/>
                </a:solidFill>
              </a:rPr>
              <a:t>, KW Lau, LJ </a:t>
            </a:r>
            <a:r>
              <a:rPr lang="en-US" dirty="0" err="1">
                <a:solidFill>
                  <a:schemeClr val="bg1"/>
                </a:solidFill>
              </a:rPr>
              <a:t>Mudie</a:t>
            </a:r>
            <a:r>
              <a:rPr lang="en-US" dirty="0">
                <a:solidFill>
                  <a:schemeClr val="bg1"/>
                </a:solidFill>
              </a:rPr>
              <a:t>, I Varela, DJ McBride, GR </a:t>
            </a:r>
            <a:r>
              <a:rPr lang="en-US" dirty="0" err="1">
                <a:solidFill>
                  <a:schemeClr val="bg1"/>
                </a:solidFill>
              </a:rPr>
              <a:t>Bignell</a:t>
            </a:r>
            <a:r>
              <a:rPr lang="en-US" dirty="0">
                <a:solidFill>
                  <a:schemeClr val="bg1"/>
                </a:solidFill>
              </a:rPr>
              <a:t>, SL Cooke, A </a:t>
            </a:r>
            <a:r>
              <a:rPr lang="en-US" dirty="0" err="1">
                <a:solidFill>
                  <a:schemeClr val="bg1"/>
                </a:solidFill>
              </a:rPr>
              <a:t>Shlien</a:t>
            </a:r>
            <a:r>
              <a:rPr lang="en-US" dirty="0">
                <a:solidFill>
                  <a:schemeClr val="bg1"/>
                </a:solidFill>
              </a:rPr>
              <a:t>, J Gamble, I Whitmore, M Maddison, PS </a:t>
            </a:r>
            <a:r>
              <a:rPr lang="en-US" dirty="0" err="1">
                <a:solidFill>
                  <a:schemeClr val="bg1"/>
                </a:solidFill>
              </a:rPr>
              <a:t>Tarpey</a:t>
            </a:r>
            <a:r>
              <a:rPr lang="en-US" dirty="0">
                <a:solidFill>
                  <a:schemeClr val="bg1"/>
                </a:solidFill>
              </a:rPr>
              <a:t>, HR Davies, E </a:t>
            </a:r>
            <a:r>
              <a:rPr lang="en-US" dirty="0" err="1">
                <a:solidFill>
                  <a:schemeClr val="bg1"/>
                </a:solidFill>
              </a:rPr>
              <a:t>Papaemmanuil</a:t>
            </a:r>
            <a:r>
              <a:rPr lang="en-US" dirty="0">
                <a:solidFill>
                  <a:schemeClr val="bg1"/>
                </a:solidFill>
              </a:rPr>
              <a:t>, PJ Stephens, S McLaren, AP Butler, JW Teague, G </a:t>
            </a:r>
            <a:r>
              <a:rPr lang="en-US" dirty="0" err="1">
                <a:solidFill>
                  <a:schemeClr val="bg1"/>
                </a:solidFill>
              </a:rPr>
              <a:t>Jönsson</a:t>
            </a:r>
            <a:r>
              <a:rPr lang="en-US" dirty="0">
                <a:solidFill>
                  <a:schemeClr val="bg1"/>
                </a:solidFill>
              </a:rPr>
              <a:t>, JE Garber, D Silver, P </a:t>
            </a:r>
            <a:r>
              <a:rPr lang="en-US" dirty="0" err="1">
                <a:solidFill>
                  <a:schemeClr val="bg1"/>
                </a:solidFill>
              </a:rPr>
              <a:t>Miron</a:t>
            </a:r>
            <a:r>
              <a:rPr lang="en-US" dirty="0">
                <a:solidFill>
                  <a:schemeClr val="bg1"/>
                </a:solidFill>
              </a:rPr>
              <a:t>, A Fatima, S </a:t>
            </a:r>
            <a:r>
              <a:rPr lang="en-US" dirty="0" err="1">
                <a:solidFill>
                  <a:schemeClr val="bg1"/>
                </a:solidFill>
              </a:rPr>
              <a:t>Boyault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Langerød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Tutt</a:t>
            </a:r>
            <a:r>
              <a:rPr lang="en-US" dirty="0">
                <a:solidFill>
                  <a:schemeClr val="bg1"/>
                </a:solidFill>
              </a:rPr>
              <a:t>, JW Martens, SA </a:t>
            </a:r>
            <a:r>
              <a:rPr lang="en-US" dirty="0" err="1">
                <a:solidFill>
                  <a:schemeClr val="bg1"/>
                </a:solidFill>
              </a:rPr>
              <a:t>Aparicio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Å</a:t>
            </a:r>
            <a:r>
              <a:rPr lang="en-US" dirty="0">
                <a:solidFill>
                  <a:schemeClr val="bg1"/>
                </a:solidFill>
              </a:rPr>
              <a:t> Borg, AV Salomon, G Thomas, AL </a:t>
            </a:r>
            <a:r>
              <a:rPr lang="en-US" dirty="0" err="1">
                <a:solidFill>
                  <a:schemeClr val="bg1"/>
                </a:solidFill>
              </a:rPr>
              <a:t>Børresen</a:t>
            </a:r>
            <a:r>
              <a:rPr lang="en-US" dirty="0">
                <a:solidFill>
                  <a:schemeClr val="bg1"/>
                </a:solidFill>
              </a:rPr>
              <a:t>-Dale, AL Richardson, MS Neuberger, PA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, PJ Campbell, MR Stratton. Mutational processes molding the genomes of 21 breast cancers..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149</a:t>
            </a:r>
            <a:r>
              <a:rPr lang="en-US" dirty="0">
                <a:solidFill>
                  <a:schemeClr val="bg1"/>
                </a:solidFill>
              </a:rPr>
              <a:t>, 979-93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Modrich</a:t>
            </a:r>
            <a:r>
              <a:rPr lang="en-US" dirty="0">
                <a:solidFill>
                  <a:schemeClr val="bg1"/>
                </a:solidFill>
              </a:rPr>
              <a:t>, Robert </a:t>
            </a:r>
            <a:r>
              <a:rPr lang="en-US" dirty="0" err="1">
                <a:solidFill>
                  <a:schemeClr val="bg1"/>
                </a:solidFill>
              </a:rPr>
              <a:t>Lahue</a:t>
            </a:r>
            <a:r>
              <a:rPr lang="en-US" dirty="0">
                <a:solidFill>
                  <a:schemeClr val="bg1"/>
                </a:solidFill>
              </a:rPr>
              <a:t>. Mismatch Repair in Replication Fidelity Genetic Recombination, and Cancer Biology. </a:t>
            </a:r>
            <a:r>
              <a:rPr lang="en-US" i="1" dirty="0">
                <a:solidFill>
                  <a:schemeClr val="bg1"/>
                </a:solidFill>
              </a:rPr>
              <a:t>Annual Review of Biochemistry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65</a:t>
            </a:r>
            <a:r>
              <a:rPr lang="en-US" dirty="0">
                <a:solidFill>
                  <a:schemeClr val="bg1"/>
                </a:solidFill>
              </a:rPr>
              <a:t>, 101–133 Annual Reviews, 1996. </a:t>
            </a:r>
            <a:r>
              <a:rPr lang="en-US" b="1" dirty="0" smtClean="0">
                <a:solidFill>
                  <a:schemeClr val="bg1"/>
                </a:solidFill>
                <a:hlinkClick r:id="rId10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6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2514"/>
            <a:ext cx="10515600" cy="56544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Paz </a:t>
            </a:r>
            <a:r>
              <a:rPr lang="en-US" dirty="0" err="1">
                <a:solidFill>
                  <a:schemeClr val="bg1"/>
                </a:solidFill>
              </a:rPr>
              <a:t>Polak</a:t>
            </a:r>
            <a:r>
              <a:rPr lang="en-US" dirty="0">
                <a:solidFill>
                  <a:schemeClr val="bg1"/>
                </a:solidFill>
              </a:rPr>
              <a:t>, Rosa </a:t>
            </a:r>
            <a:r>
              <a:rPr lang="en-US" dirty="0" err="1">
                <a:solidFill>
                  <a:schemeClr val="bg1"/>
                </a:solidFill>
              </a:rPr>
              <a:t>Karlić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Amnon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Robert Thurman, Richard </a:t>
            </a:r>
            <a:r>
              <a:rPr lang="en-US" dirty="0" err="1">
                <a:solidFill>
                  <a:schemeClr val="bg1"/>
                </a:solidFill>
              </a:rPr>
              <a:t>Sandstrom</a:t>
            </a:r>
            <a:r>
              <a:rPr lang="en-US" dirty="0">
                <a:solidFill>
                  <a:schemeClr val="bg1"/>
                </a:solidFill>
              </a:rPr>
              <a:t>, Michael S. Lawrence, Alex Reynolds, Eric </a:t>
            </a:r>
            <a:r>
              <a:rPr lang="en-US" dirty="0" err="1">
                <a:solidFill>
                  <a:schemeClr val="bg1"/>
                </a:solidFill>
              </a:rPr>
              <a:t>Rynes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Vlahoviček</a:t>
            </a:r>
            <a:r>
              <a:rPr lang="en-US" dirty="0">
                <a:solidFill>
                  <a:schemeClr val="bg1"/>
                </a:solidFill>
              </a:rPr>
              <a:t>, John A.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Shamil</a:t>
            </a:r>
            <a:r>
              <a:rPr lang="en-US" dirty="0">
                <a:solidFill>
                  <a:schemeClr val="bg1"/>
                </a:solidFill>
              </a:rPr>
              <a:t> R. </a:t>
            </a:r>
            <a:r>
              <a:rPr lang="en-US" dirty="0" err="1">
                <a:solidFill>
                  <a:schemeClr val="bg1"/>
                </a:solidFill>
              </a:rPr>
              <a:t>Sunyaev</a:t>
            </a:r>
            <a:r>
              <a:rPr lang="en-US" dirty="0">
                <a:solidFill>
                  <a:schemeClr val="bg1"/>
                </a:solidFill>
              </a:rPr>
              <a:t>. Cell-of-origin chromatin organization shapes the mutational landscape of cancer.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360–364 Springer Nature, 2015.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GP </a:t>
            </a:r>
            <a:r>
              <a:rPr lang="en-US" dirty="0">
                <a:solidFill>
                  <a:schemeClr val="bg1"/>
                </a:solidFill>
              </a:rPr>
              <a:t>Pfeifer, YH You, A </a:t>
            </a:r>
            <a:r>
              <a:rPr lang="en-US" dirty="0" err="1">
                <a:solidFill>
                  <a:schemeClr val="bg1"/>
                </a:solidFill>
              </a:rPr>
              <a:t>Besaratinia</a:t>
            </a:r>
            <a:r>
              <a:rPr lang="en-US" dirty="0">
                <a:solidFill>
                  <a:schemeClr val="bg1"/>
                </a:solidFill>
              </a:rPr>
              <a:t>. Mutations induced by ultraviolet light.. </a:t>
            </a:r>
            <a:r>
              <a:rPr lang="en-US" i="1" dirty="0" err="1">
                <a:solidFill>
                  <a:schemeClr val="bg1"/>
                </a:solidFill>
              </a:rPr>
              <a:t>Mutat</a:t>
            </a:r>
            <a:r>
              <a:rPr lang="en-US" i="1" dirty="0">
                <a:solidFill>
                  <a:schemeClr val="bg1"/>
                </a:solidFill>
              </a:rPr>
              <a:t>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571</a:t>
            </a:r>
            <a:r>
              <a:rPr lang="en-US" dirty="0">
                <a:solidFill>
                  <a:schemeClr val="bg1"/>
                </a:solidFill>
              </a:rPr>
              <a:t>, 19-31 (2005).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Roadmap</a:t>
            </a:r>
            <a:r>
              <a:rPr lang="en-US" dirty="0">
                <a:solidFill>
                  <a:schemeClr val="bg1"/>
                </a:solidFill>
              </a:rPr>
              <a:t>. Integrative analysis of 111 reference human epigenomes.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317–330 Springer Nature, 2015.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KA </a:t>
            </a:r>
            <a:r>
              <a:rPr lang="en-US" dirty="0">
                <a:solidFill>
                  <a:schemeClr val="bg1"/>
                </a:solidFill>
              </a:rPr>
              <a:t>Ross. Coherent somatic mutation in autoimmune disease..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e101093 (2014).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JC </a:t>
            </a:r>
            <a:r>
              <a:rPr lang="en-US" dirty="0">
                <a:solidFill>
                  <a:schemeClr val="bg1"/>
                </a:solidFill>
              </a:rPr>
              <a:t>Shen, WM 3rd </a:t>
            </a:r>
            <a:r>
              <a:rPr lang="en-US" dirty="0" err="1">
                <a:solidFill>
                  <a:schemeClr val="bg1"/>
                </a:solidFill>
              </a:rPr>
              <a:t>Rideout</a:t>
            </a:r>
            <a:r>
              <a:rPr lang="en-US" dirty="0">
                <a:solidFill>
                  <a:schemeClr val="bg1"/>
                </a:solidFill>
              </a:rPr>
              <a:t>, PA Jones. The rate of hydrolytic deamination of 5-methylcytosine in double-stranded DNA..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972-6 (1994).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dirty="0" err="1">
                <a:solidFill>
                  <a:schemeClr val="bg1"/>
                </a:solidFill>
              </a:rPr>
              <a:t>Supek</a:t>
            </a:r>
            <a:r>
              <a:rPr lang="en-US" dirty="0">
                <a:solidFill>
                  <a:schemeClr val="bg1"/>
                </a:solidFill>
              </a:rPr>
              <a:t>, B </a:t>
            </a:r>
            <a:r>
              <a:rPr lang="en-US" dirty="0" err="1">
                <a:solidFill>
                  <a:schemeClr val="bg1"/>
                </a:solidFill>
              </a:rPr>
              <a:t>Lehner</a:t>
            </a:r>
            <a:r>
              <a:rPr lang="en-US" dirty="0">
                <a:solidFill>
                  <a:schemeClr val="bg1"/>
                </a:solidFill>
              </a:rPr>
              <a:t>. Differential DNA mismatch repair underlies mutation rate variation across the human genome..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521</a:t>
            </a:r>
            <a:r>
              <a:rPr lang="en-US" dirty="0">
                <a:solidFill>
                  <a:schemeClr val="bg1"/>
                </a:solidFill>
              </a:rPr>
              <a:t>, 81-4 (2015).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Tychele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N. Turner, Bradley P. Coe, Diane E. Dickel, Kendra </a:t>
            </a:r>
            <a:r>
              <a:rPr lang="en-US" dirty="0" err="1">
                <a:solidFill>
                  <a:schemeClr val="bg1"/>
                </a:solidFill>
              </a:rPr>
              <a:t>Hoekzema</a:t>
            </a:r>
            <a:r>
              <a:rPr lang="en-US" dirty="0">
                <a:solidFill>
                  <a:schemeClr val="bg1"/>
                </a:solidFill>
              </a:rPr>
              <a:t>, Bradley J. Nelson, Michael C. </a:t>
            </a:r>
            <a:r>
              <a:rPr lang="en-US" dirty="0" err="1">
                <a:solidFill>
                  <a:schemeClr val="bg1"/>
                </a:solidFill>
              </a:rPr>
              <a:t>Zody</a:t>
            </a:r>
            <a:r>
              <a:rPr lang="en-US" dirty="0">
                <a:solidFill>
                  <a:schemeClr val="bg1"/>
                </a:solidFill>
              </a:rPr>
              <a:t>, Zev N. </a:t>
            </a:r>
            <a:r>
              <a:rPr lang="en-US" dirty="0" err="1">
                <a:solidFill>
                  <a:schemeClr val="bg1"/>
                </a:solidFill>
              </a:rPr>
              <a:t>Kronenberg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Fereydoun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Hormozdiari</a:t>
            </a:r>
            <a:r>
              <a:rPr lang="en-US" dirty="0">
                <a:solidFill>
                  <a:schemeClr val="bg1"/>
                </a:solidFill>
              </a:rPr>
              <a:t>, Archana Raja, Len A. </a:t>
            </a:r>
            <a:r>
              <a:rPr lang="en-US" dirty="0" err="1">
                <a:solidFill>
                  <a:schemeClr val="bg1"/>
                </a:solidFill>
              </a:rPr>
              <a:t>Pennacchio</a:t>
            </a:r>
            <a:r>
              <a:rPr lang="en-US" dirty="0">
                <a:solidFill>
                  <a:schemeClr val="bg1"/>
                </a:solidFill>
              </a:rPr>
              <a:t>, Robert B. Darnell, Evan E. </a:t>
            </a:r>
            <a:r>
              <a:rPr lang="en-US" dirty="0" err="1">
                <a:solidFill>
                  <a:schemeClr val="bg1"/>
                </a:solidFill>
              </a:rPr>
              <a:t>Eichler</a:t>
            </a:r>
            <a:r>
              <a:rPr lang="en-US" dirty="0">
                <a:solidFill>
                  <a:schemeClr val="bg1"/>
                </a:solidFill>
              </a:rPr>
              <a:t>. Genomic Patterns of De Novo Mutation in Simplex Autism.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171</a:t>
            </a:r>
            <a:r>
              <a:rPr lang="en-US" dirty="0">
                <a:solidFill>
                  <a:schemeClr val="bg1"/>
                </a:solidFill>
              </a:rPr>
              <a:t>, 710–722.e12 Elsevier BV, 2017.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Wentian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Li, Jan Freudenberg. </a:t>
            </a:r>
            <a:r>
              <a:rPr lang="en-US" dirty="0" err="1">
                <a:solidFill>
                  <a:schemeClr val="bg1"/>
                </a:solidFill>
              </a:rPr>
              <a:t>Mappability</a:t>
            </a:r>
            <a:r>
              <a:rPr lang="en-US" dirty="0">
                <a:solidFill>
                  <a:schemeClr val="bg1"/>
                </a:solidFill>
              </a:rPr>
              <a:t> and read length. </a:t>
            </a:r>
            <a:r>
              <a:rPr lang="en-US" i="1" dirty="0">
                <a:solidFill>
                  <a:schemeClr val="bg1"/>
                </a:solidFill>
              </a:rPr>
              <a:t>Frontiers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 Frontiers Media SA, 2014. </a:t>
            </a:r>
            <a:r>
              <a:rPr lang="en-US" b="1" dirty="0" smtClean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 have in common with its ugly stepchild, Cancer?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97" y="1101807"/>
            <a:ext cx="3960122" cy="5610172"/>
          </a:xfrm>
        </p:spPr>
      </p:pic>
      <p:sp>
        <p:nvSpPr>
          <p:cNvPr id="5" name="TextBox 4"/>
          <p:cNvSpPr txBox="1"/>
          <p:nvPr/>
        </p:nvSpPr>
        <p:spPr>
          <a:xfrm>
            <a:off x="8436078" y="6342647"/>
            <a:ext cx="236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(Nik-Zainal 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are both driven by mutation and natural selection.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2147094"/>
            <a:ext cx="3924300" cy="370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mutational occurrence begins in a single cell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55" y="1825625"/>
            <a:ext cx="4924289" cy="43513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seek the universal patterns of human mutation that are common to germline and somatic cells.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Explore: </a:t>
            </a:r>
            <a:r>
              <a:rPr lang="en-US" dirty="0" smtClean="0"/>
              <a:t>Mutations that co-occur in the germline and somatic settings - what </a:t>
            </a:r>
            <a:r>
              <a:rPr lang="en-US" dirty="0" smtClean="0"/>
              <a:t>is the extent and </a:t>
            </a:r>
            <a:r>
              <a:rPr lang="en-US" dirty="0" smtClean="0"/>
              <a:t>distribution?</a:t>
            </a:r>
            <a:endParaRPr lang="en-US" dirty="0" smtClean="0"/>
          </a:p>
          <a:p>
            <a:r>
              <a:rPr lang="en-US" dirty="0" smtClean="0"/>
              <a:t>Explain: Why do mutations co-occur in germline and somatic settings?</a:t>
            </a:r>
          </a:p>
          <a:p>
            <a:r>
              <a:rPr lang="en-US" dirty="0" smtClean="0"/>
              <a:t>Exploit: How can we use these observations to discover novel biology and treat human disease?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research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of fundamental in biology to understand mutational processes shared between somatic and germline settings</a:t>
            </a:r>
          </a:p>
          <a:p>
            <a:r>
              <a:rPr lang="en-US" dirty="0" smtClean="0"/>
              <a:t>Offers a new perspective on the most mutable sites of the human genome</a:t>
            </a:r>
          </a:p>
          <a:p>
            <a:pPr lvl="1"/>
            <a:r>
              <a:rPr lang="en-US" dirty="0" smtClean="0"/>
              <a:t>Applications to coherent somatic mutation in autoimmunity</a:t>
            </a:r>
          </a:p>
          <a:p>
            <a:r>
              <a:rPr lang="en-US" dirty="0" smtClean="0"/>
              <a:t>Would potentially support the construction of neutral models of mutation</a:t>
            </a:r>
          </a:p>
          <a:p>
            <a:pPr lvl="1"/>
            <a:r>
              <a:rPr lang="en-US" dirty="0" smtClean="0"/>
              <a:t>Rare cancer types</a:t>
            </a:r>
          </a:p>
          <a:p>
            <a:pPr lvl="1"/>
            <a:r>
              <a:rPr lang="en-US" dirty="0" smtClean="0"/>
              <a:t>Exploit differential selection patterns between germline and somatic settings</a:t>
            </a:r>
          </a:p>
          <a:p>
            <a:r>
              <a:rPr lang="en-US" dirty="0" smtClean="0"/>
              <a:t>Facilitates exchange of data and insights between somatic and germline genomics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new vast, complementary databases support the inter-relation of germline and somatic mutational processes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228522" y="3720836"/>
            <a:ext cx="5181600" cy="2134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4064"/>
            <a:ext cx="4223733" cy="2933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113" y="2368593"/>
            <a:ext cx="5539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gnomAD</a:t>
            </a:r>
            <a:r>
              <a:rPr lang="en-US" sz="32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15,000 whole genomes of healthy germline samples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12835" y="2368593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PCAWG </a:t>
            </a:r>
            <a:r>
              <a:rPr lang="mr-IN" sz="2400" dirty="0" smtClean="0"/>
              <a:t>–</a:t>
            </a:r>
            <a:r>
              <a:rPr lang="en-US" sz="2400" dirty="0" smtClean="0"/>
              <a:t> 2,500 whole genomes of cancerous somatic samples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2199</Words>
  <Application>Microsoft Macintosh PowerPoint</Application>
  <PresentationFormat>Widescreen</PresentationFormat>
  <Paragraphs>302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Calibri Light</vt:lpstr>
      <vt:lpstr>Cambria Math</vt:lpstr>
      <vt:lpstr>Mangal</vt:lpstr>
      <vt:lpstr>Wingdings</vt:lpstr>
      <vt:lpstr>Arial</vt:lpstr>
      <vt:lpstr>Office Theme</vt:lpstr>
      <vt:lpstr>Prospectus: Universal mutability across germline and somatic settings</vt:lpstr>
      <vt:lpstr>What does the The Tree of Life …</vt:lpstr>
      <vt:lpstr>PowerPoint Presentation</vt:lpstr>
      <vt:lpstr>… have in common with its ugly stepchild, Cancer?</vt:lpstr>
      <vt:lpstr>They are both driven by mutation and natural selection.</vt:lpstr>
      <vt:lpstr>Every mutational occurrence begins in a single cell</vt:lpstr>
      <vt:lpstr>I seek the universal patterns of human mutation that are common to germline and somatic cells.</vt:lpstr>
      <vt:lpstr>This research matters</vt:lpstr>
      <vt:lpstr>Two new vast, complementary databases support the inter-relation of germline and somatic mutational processes</vt:lpstr>
      <vt:lpstr>The life history of an observed mutation proceeds in 5 stages</vt:lpstr>
      <vt:lpstr>A mechanism for a ubiquitous mutation type</vt:lpstr>
      <vt:lpstr>Many known processes contribute to the generation of new mutations</vt:lpstr>
      <vt:lpstr>Genomic samples (e.g. from different tissues) differ in the loadings of mutational processes</vt:lpstr>
      <vt:lpstr>Mutational signature analysis can suggest undiscovered processes that create mutations</vt:lpstr>
      <vt:lpstr>Mutation signature analysis has been best developed for trinucleotide context</vt:lpstr>
      <vt:lpstr>Preliminary Results</vt:lpstr>
      <vt:lpstr>A substantial number of somatic mutations in PCAWG are elsewhere listed as germline mutations</vt:lpstr>
      <vt:lpstr>Germline contamination is a threat that must be considered in any somatic sequencing study</vt:lpstr>
      <vt:lpstr>Germline contamination is well-controlled in PCAWG</vt:lpstr>
      <vt:lpstr>The co-mutation count is three times higher than expected by sheer chance</vt:lpstr>
      <vt:lpstr>Why might overlap occur?</vt:lpstr>
      <vt:lpstr>So what does explain this overlap?</vt:lpstr>
      <vt:lpstr>Overlap Enrichment is particularly high in some cancer types</vt:lpstr>
      <vt:lpstr>Overlap enrichment by somatic sample is nearly completely explained by the share of mutations in that sample attributed to spontaneous deamination</vt:lpstr>
      <vt:lpstr>Co-Mutations are predominantly NCpG -&gt; T</vt:lpstr>
      <vt:lpstr>After conditioning on trinucleotide context, some overlap enrichment remains</vt:lpstr>
      <vt:lpstr>Extended motif analysis implicates repetitive sequences, either biologically or artefactually</vt:lpstr>
      <vt:lpstr>Summary of Results</vt:lpstr>
      <vt:lpstr>Future Plans</vt:lpstr>
      <vt:lpstr>Unanswered Questions</vt:lpstr>
      <vt:lpstr>How much of the observed overlap enrichment is real vs artefactual? </vt:lpstr>
      <vt:lpstr>Does the explainability of co-mutation via trinucleotide context mean that other factors, such as regional or local factors are unimportant or highly cell-type-dependent?</vt:lpstr>
      <vt:lpstr>Acknowledgements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Meyerson</dc:creator>
  <cp:lastModifiedBy>Will Meyerson</cp:lastModifiedBy>
  <cp:revision>59</cp:revision>
  <dcterms:created xsi:type="dcterms:W3CDTF">2017-12-06T20:52:37Z</dcterms:created>
  <dcterms:modified xsi:type="dcterms:W3CDTF">2017-12-08T00:07:21Z</dcterms:modified>
</cp:coreProperties>
</file>