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tiff" ContentType="image/tiff"/>
  <Default Extension="rels" ContentType="application/vnd.openxmlformats-package.relationships+xml"/>
  <Default Extension="gif" ContentType="image/gif"/>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3"/>
  </p:notesMasterIdLst>
  <p:sldIdLst>
    <p:sldId id="256" r:id="rId2"/>
    <p:sldId id="258" r:id="rId3"/>
    <p:sldId id="259" r:id="rId4"/>
    <p:sldId id="260" r:id="rId5"/>
    <p:sldId id="261" r:id="rId6"/>
    <p:sldId id="262" r:id="rId7"/>
    <p:sldId id="263" r:id="rId8"/>
    <p:sldId id="264" r:id="rId9"/>
    <p:sldId id="265" r:id="rId10"/>
    <p:sldId id="266" r:id="rId11"/>
    <p:sldId id="267" r:id="rId12"/>
    <p:sldId id="268" r:id="rId13"/>
    <p:sldId id="269" r:id="rId14"/>
    <p:sldId id="287" r:id="rId15"/>
    <p:sldId id="288" r:id="rId16"/>
    <p:sldId id="289" r:id="rId17"/>
    <p:sldId id="290" r:id="rId18"/>
    <p:sldId id="291" r:id="rId19"/>
    <p:sldId id="292" r:id="rId20"/>
    <p:sldId id="277" r:id="rId21"/>
    <p:sldId id="278" r:id="rId22"/>
    <p:sldId id="279" r:id="rId23"/>
    <p:sldId id="280" r:id="rId24"/>
    <p:sldId id="281" r:id="rId25"/>
    <p:sldId id="274" r:id="rId26"/>
    <p:sldId id="275" r:id="rId27"/>
    <p:sldId id="282" r:id="rId28"/>
    <p:sldId id="283" r:id="rId29"/>
    <p:sldId id="284" r:id="rId30"/>
    <p:sldId id="285" r:id="rId31"/>
    <p:sldId id="286"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B2E9B"/>
    <a:srgbClr val="6251E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753"/>
    <p:restoredTop sz="94599"/>
  </p:normalViewPr>
  <p:slideViewPr>
    <p:cSldViewPr snapToGrid="0" snapToObjects="1">
      <p:cViewPr>
        <p:scale>
          <a:sx n="130" d="100"/>
          <a:sy n="130" d="100"/>
        </p:scale>
        <p:origin x="1784" y="5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notesMaster" Target="notesMasters/notesMaster1.xml"/><Relationship Id="rId34" Type="http://schemas.openxmlformats.org/officeDocument/2006/relationships/presProps" Target="presProps.xml"/><Relationship Id="rId35" Type="http://schemas.openxmlformats.org/officeDocument/2006/relationships/viewProps" Target="viewProps.xml"/><Relationship Id="rId36" Type="http://schemas.openxmlformats.org/officeDocument/2006/relationships/theme" Target="theme/theme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53A957D-E298-E94B-880E-8AC6BB55E941}" type="datetimeFigureOut">
              <a:rPr lang="en-US" smtClean="0"/>
              <a:t>12/6/17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0EDD9F5-8EC7-1248-B19D-4566A8641E4C}" type="slidenum">
              <a:rPr lang="en-US" smtClean="0"/>
              <a:t>‹#›</a:t>
            </a:fld>
            <a:endParaRPr lang="en-US"/>
          </a:p>
        </p:txBody>
      </p:sp>
    </p:spTree>
    <p:extLst>
      <p:ext uri="{BB962C8B-B14F-4D97-AF65-F5344CB8AC3E}">
        <p14:creationId xmlns:p14="http://schemas.microsoft.com/office/powerpoint/2010/main" val="11870371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a:t>
            </a:r>
            <a:r>
              <a:rPr lang="en-US" dirty="0" err="1" smtClean="0"/>
              <a:t>inhabitat.com</a:t>
            </a:r>
            <a:r>
              <a:rPr lang="en-US" dirty="0" smtClean="0"/>
              <a:t>/</a:t>
            </a:r>
            <a:r>
              <a:rPr lang="en-US" dirty="0" err="1" smtClean="0"/>
              <a:t>wp</a:t>
            </a:r>
            <a:r>
              <a:rPr lang="en-US" dirty="0" smtClean="0"/>
              <a:t>-content/</a:t>
            </a:r>
            <a:r>
              <a:rPr lang="en-US" dirty="0" err="1" smtClean="0"/>
              <a:t>blogs.dir</a:t>
            </a:r>
            <a:r>
              <a:rPr lang="en-US" dirty="0" smtClean="0"/>
              <a:t>/1/files/2016/04/Tree-of-</a:t>
            </a:r>
            <a:r>
              <a:rPr lang="en-US" dirty="0" err="1" smtClean="0"/>
              <a:t>Life.jpg</a:t>
            </a:r>
            <a:endParaRPr lang="en-US" dirty="0"/>
          </a:p>
        </p:txBody>
      </p:sp>
      <p:sp>
        <p:nvSpPr>
          <p:cNvPr id="4" name="Slide Number Placeholder 3"/>
          <p:cNvSpPr>
            <a:spLocks noGrp="1"/>
          </p:cNvSpPr>
          <p:nvPr>
            <p:ph type="sldNum" sz="quarter" idx="10"/>
          </p:nvPr>
        </p:nvSpPr>
        <p:spPr/>
        <p:txBody>
          <a:bodyPr/>
          <a:lstStyle/>
          <a:p>
            <a:fld id="{4BA37022-2921-3C4E-A7EE-63F437884318}" type="slidenum">
              <a:rPr lang="en-US" smtClean="0"/>
              <a:t>2</a:t>
            </a:fld>
            <a:endParaRPr lang="en-US"/>
          </a:p>
        </p:txBody>
      </p:sp>
    </p:spTree>
    <p:extLst>
      <p:ext uri="{BB962C8B-B14F-4D97-AF65-F5344CB8AC3E}">
        <p14:creationId xmlns:p14="http://schemas.microsoft.com/office/powerpoint/2010/main" val="5580232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https://thumbnails-</a:t>
            </a:r>
            <a:r>
              <a:rPr lang="en-US" dirty="0" err="1" smtClean="0"/>
              <a:t>visually.netdna</a:t>
            </a:r>
            <a:r>
              <a:rPr lang="en-US" dirty="0" smtClean="0"/>
              <a:t>-</a:t>
            </a:r>
            <a:r>
              <a:rPr lang="en-US" dirty="0" err="1" smtClean="0"/>
              <a:t>ssl.com</a:t>
            </a:r>
            <a:r>
              <a:rPr lang="en-US" dirty="0" smtClean="0"/>
              <a:t>/the-great-tree-of-life_505ba0c07cda2.gif</a:t>
            </a:r>
          </a:p>
          <a:p>
            <a:r>
              <a:rPr lang="en-US" dirty="0" smtClean="0"/>
              <a:t>https://</a:t>
            </a:r>
            <a:r>
              <a:rPr lang="en-US" dirty="0" err="1" smtClean="0"/>
              <a:t>en.wikipedia.org</a:t>
            </a:r>
            <a:r>
              <a:rPr lang="en-US" dirty="0" smtClean="0"/>
              <a:t>/wiki/</a:t>
            </a:r>
            <a:r>
              <a:rPr lang="en-US" dirty="0" err="1" smtClean="0"/>
              <a:t>Escherichia_coli</a:t>
            </a:r>
            <a:r>
              <a:rPr lang="en-US" dirty="0" smtClean="0"/>
              <a:t>#/media/File:E_coli_at_10000x,_original.jpg</a:t>
            </a:r>
          </a:p>
          <a:p>
            <a:r>
              <a:rPr lang="en-US" dirty="0" smtClean="0"/>
              <a:t>https://</a:t>
            </a:r>
            <a:r>
              <a:rPr lang="en-US" dirty="0" err="1" smtClean="0"/>
              <a:t>en.wikipedia.org</a:t>
            </a:r>
            <a:r>
              <a:rPr lang="en-US" dirty="0" smtClean="0"/>
              <a:t>/wiki/</a:t>
            </a:r>
            <a:r>
              <a:rPr lang="en-US" dirty="0" err="1" smtClean="0"/>
              <a:t>Haloquadratum_walsbyi</a:t>
            </a:r>
            <a:r>
              <a:rPr lang="en-US" dirty="0" smtClean="0"/>
              <a:t>#/media/File:Haloquadratum_walsbyi00.jpg</a:t>
            </a:r>
          </a:p>
          <a:p>
            <a:r>
              <a:rPr lang="en-US" dirty="0" smtClean="0"/>
              <a:t>https://</a:t>
            </a:r>
            <a:r>
              <a:rPr lang="en-US" dirty="0" err="1" smtClean="0"/>
              <a:t>en.wikipedia.org</a:t>
            </a:r>
            <a:r>
              <a:rPr lang="en-US" dirty="0" smtClean="0"/>
              <a:t>/wiki/</a:t>
            </a:r>
            <a:r>
              <a:rPr lang="en-US" dirty="0" err="1" smtClean="0"/>
              <a:t>Slime_mold</a:t>
            </a:r>
            <a:r>
              <a:rPr lang="en-US" dirty="0" smtClean="0"/>
              <a:t>#/media/</a:t>
            </a:r>
            <a:r>
              <a:rPr lang="en-US" dirty="0" err="1" smtClean="0"/>
              <a:t>File:Haeckel_Mycetozoa.jpg</a:t>
            </a:r>
            <a:endParaRPr lang="en-US" dirty="0" smtClean="0"/>
          </a:p>
          <a:p>
            <a:r>
              <a:rPr lang="en-US" dirty="0" smtClean="0"/>
              <a:t>https://</a:t>
            </a:r>
            <a:r>
              <a:rPr lang="en-US" dirty="0" err="1" smtClean="0"/>
              <a:t>upload.wikimedia.org</a:t>
            </a:r>
            <a:r>
              <a:rPr lang="en-US" dirty="0" smtClean="0"/>
              <a:t>/</a:t>
            </a:r>
            <a:r>
              <a:rPr lang="en-US" dirty="0" err="1" smtClean="0"/>
              <a:t>wikipedia</a:t>
            </a:r>
            <a:r>
              <a:rPr lang="en-US" dirty="0" smtClean="0"/>
              <a:t>/commons/thumb/6/6e/Diversity_of_plants_image_version_5.png/800px-Diversity_of_plants_image_version_5.png</a:t>
            </a:r>
          </a:p>
          <a:p>
            <a:r>
              <a:rPr lang="en-US" dirty="0" smtClean="0"/>
              <a:t>https://</a:t>
            </a:r>
            <a:r>
              <a:rPr lang="en-US" dirty="0" err="1" smtClean="0"/>
              <a:t>upload.wikimedia.org</a:t>
            </a:r>
            <a:r>
              <a:rPr lang="en-US" dirty="0" smtClean="0"/>
              <a:t>/</a:t>
            </a:r>
            <a:r>
              <a:rPr lang="en-US" dirty="0" err="1" smtClean="0"/>
              <a:t>wikipedia</a:t>
            </a:r>
            <a:r>
              <a:rPr lang="en-US" dirty="0" smtClean="0"/>
              <a:t>/commons/1/14/</a:t>
            </a:r>
            <a:r>
              <a:rPr lang="en-US" dirty="0" err="1" smtClean="0"/>
              <a:t>Animal_diversity.png</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4BA37022-2921-3C4E-A7EE-63F437884318}" type="slidenum">
              <a:rPr lang="en-US" smtClean="0"/>
              <a:t>3</a:t>
            </a:fld>
            <a:endParaRPr lang="en-US"/>
          </a:p>
        </p:txBody>
      </p:sp>
    </p:spTree>
    <p:extLst>
      <p:ext uri="{BB962C8B-B14F-4D97-AF65-F5344CB8AC3E}">
        <p14:creationId xmlns:p14="http://schemas.microsoft.com/office/powerpoint/2010/main" val="15506618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www.cell.com</a:t>
            </a:r>
            <a:r>
              <a:rPr lang="en-US" dirty="0" smtClean="0"/>
              <a:t>/action/</a:t>
            </a:r>
            <a:r>
              <a:rPr lang="en-US" dirty="0" err="1" smtClean="0"/>
              <a:t>showImagesData?pii</a:t>
            </a:r>
            <a:r>
              <a:rPr lang="en-US" dirty="0" smtClean="0"/>
              <a:t>=S0092-8674%2812%2900527-2</a:t>
            </a:r>
            <a:endParaRPr lang="en-US" dirty="0"/>
          </a:p>
        </p:txBody>
      </p:sp>
      <p:sp>
        <p:nvSpPr>
          <p:cNvPr id="4" name="Slide Number Placeholder 3"/>
          <p:cNvSpPr>
            <a:spLocks noGrp="1"/>
          </p:cNvSpPr>
          <p:nvPr>
            <p:ph type="sldNum" sz="quarter" idx="10"/>
          </p:nvPr>
        </p:nvSpPr>
        <p:spPr/>
        <p:txBody>
          <a:bodyPr/>
          <a:lstStyle/>
          <a:p>
            <a:fld id="{4BA37022-2921-3C4E-A7EE-63F437884318}" type="slidenum">
              <a:rPr lang="en-US" smtClean="0"/>
              <a:t>4</a:t>
            </a:fld>
            <a:endParaRPr lang="en-US"/>
          </a:p>
        </p:txBody>
      </p:sp>
    </p:spTree>
    <p:extLst>
      <p:ext uri="{BB962C8B-B14F-4D97-AF65-F5344CB8AC3E}">
        <p14:creationId xmlns:p14="http://schemas.microsoft.com/office/powerpoint/2010/main" val="13794374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a:t>
            </a:r>
            <a:r>
              <a:rPr lang="en-US" dirty="0" err="1" smtClean="0"/>
              <a:t>www.unz.com</a:t>
            </a:r>
            <a:r>
              <a:rPr lang="en-US" dirty="0" smtClean="0"/>
              <a:t>/</a:t>
            </a:r>
            <a:r>
              <a:rPr lang="en-US" dirty="0" err="1" smtClean="0"/>
              <a:t>gnxp</a:t>
            </a:r>
            <a:r>
              <a:rPr lang="en-US" dirty="0" smtClean="0"/>
              <a:t>/author/</a:t>
            </a:r>
            <a:r>
              <a:rPr lang="en-US" dirty="0" err="1" smtClean="0"/>
              <a:t>gnxp-kjmtchl</a:t>
            </a:r>
            <a:r>
              <a:rPr lang="en-US" dirty="0" smtClean="0"/>
              <a:t>/</a:t>
            </a:r>
            <a:endParaRPr lang="en-US" dirty="0"/>
          </a:p>
        </p:txBody>
      </p:sp>
      <p:sp>
        <p:nvSpPr>
          <p:cNvPr id="4" name="Slide Number Placeholder 3"/>
          <p:cNvSpPr>
            <a:spLocks noGrp="1"/>
          </p:cNvSpPr>
          <p:nvPr>
            <p:ph type="sldNum" sz="quarter" idx="10"/>
          </p:nvPr>
        </p:nvSpPr>
        <p:spPr/>
        <p:txBody>
          <a:bodyPr/>
          <a:lstStyle/>
          <a:p>
            <a:fld id="{4BA37022-2921-3C4E-A7EE-63F437884318}" type="slidenum">
              <a:rPr lang="en-US" smtClean="0"/>
              <a:t>5</a:t>
            </a:fld>
            <a:endParaRPr lang="en-US"/>
          </a:p>
        </p:txBody>
      </p:sp>
    </p:spTree>
    <p:extLst>
      <p:ext uri="{BB962C8B-B14F-4D97-AF65-F5344CB8AC3E}">
        <p14:creationId xmlns:p14="http://schemas.microsoft.com/office/powerpoint/2010/main" val="12510481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ib.bioninja.com.au</a:t>
            </a:r>
            <a:r>
              <a:rPr lang="en-US" dirty="0" smtClean="0"/>
              <a:t>/standard-level/topic-3-genetics/33-meiosis/somatic-vs-germline-</a:t>
            </a:r>
            <a:r>
              <a:rPr lang="en-US" dirty="0" err="1" smtClean="0"/>
              <a:t>mutatio.html</a:t>
            </a:r>
            <a:endParaRPr lang="en-US" dirty="0"/>
          </a:p>
        </p:txBody>
      </p:sp>
      <p:sp>
        <p:nvSpPr>
          <p:cNvPr id="4" name="Slide Number Placeholder 3"/>
          <p:cNvSpPr>
            <a:spLocks noGrp="1"/>
          </p:cNvSpPr>
          <p:nvPr>
            <p:ph type="sldNum" sz="quarter" idx="10"/>
          </p:nvPr>
        </p:nvSpPr>
        <p:spPr/>
        <p:txBody>
          <a:bodyPr/>
          <a:lstStyle/>
          <a:p>
            <a:fld id="{4BA37022-2921-3C4E-A7EE-63F437884318}" type="slidenum">
              <a:rPr lang="en-US" smtClean="0"/>
              <a:t>6</a:t>
            </a:fld>
            <a:endParaRPr lang="en-US"/>
          </a:p>
        </p:txBody>
      </p:sp>
    </p:spTree>
    <p:extLst>
      <p:ext uri="{BB962C8B-B14F-4D97-AF65-F5344CB8AC3E}">
        <p14:creationId xmlns:p14="http://schemas.microsoft.com/office/powerpoint/2010/main" val="17792803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BA37022-2921-3C4E-A7EE-63F437884318}" type="slidenum">
              <a:rPr lang="en-US" smtClean="0"/>
              <a:t>21</a:t>
            </a:fld>
            <a:endParaRPr lang="en-US"/>
          </a:p>
        </p:txBody>
      </p:sp>
    </p:spTree>
    <p:extLst>
      <p:ext uri="{BB962C8B-B14F-4D97-AF65-F5344CB8AC3E}">
        <p14:creationId xmlns:p14="http://schemas.microsoft.com/office/powerpoint/2010/main" val="15416224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Job</a:t>
            </a:r>
            <a:r>
              <a:rPr lang="en-US" baseline="0" dirty="0" smtClean="0"/>
              <a:t> </a:t>
            </a:r>
            <a:r>
              <a:rPr lang="en-US" baseline="0" dirty="0" err="1" smtClean="0"/>
              <a:t>dekker</a:t>
            </a:r>
            <a:r>
              <a:rPr lang="en-US" baseline="0" dirty="0" smtClean="0"/>
              <a:t> 2007. low information is the name of game in </a:t>
            </a:r>
            <a:r>
              <a:rPr lang="en-US" baseline="0" dirty="0" err="1" smtClean="0"/>
              <a:t>nobncoding</a:t>
            </a:r>
            <a:r>
              <a:rPr lang="en-US" baseline="0" dirty="0" smtClean="0"/>
              <a:t> </a:t>
            </a:r>
            <a:r>
              <a:rPr lang="mr-IN" baseline="0" dirty="0" smtClean="0"/>
              <a:t>…</a:t>
            </a:r>
            <a:r>
              <a:rPr lang="en-US" baseline="0" dirty="0" smtClean="0"/>
              <a:t>. Sequencing artifact (</a:t>
            </a:r>
            <a:r>
              <a:rPr lang="mr-IN" baseline="0" dirty="0" smtClean="0"/>
              <a:t>…</a:t>
            </a:r>
            <a:r>
              <a:rPr lang="en-US" baseline="0" dirty="0" smtClean="0"/>
              <a:t> how significant in </a:t>
            </a:r>
            <a:r>
              <a:rPr lang="en-US" baseline="0" dirty="0" err="1" smtClean="0"/>
              <a:t>illumina</a:t>
            </a:r>
            <a:r>
              <a:rPr lang="en-US" baseline="0" dirty="0" smtClean="0"/>
              <a:t>) [explore further]</a:t>
            </a:r>
            <a:endParaRPr lang="en-US" dirty="0"/>
          </a:p>
        </p:txBody>
      </p:sp>
      <p:sp>
        <p:nvSpPr>
          <p:cNvPr id="4" name="Slide Number Placeholder 3"/>
          <p:cNvSpPr>
            <a:spLocks noGrp="1"/>
          </p:cNvSpPr>
          <p:nvPr>
            <p:ph type="sldNum" sz="quarter" idx="10"/>
          </p:nvPr>
        </p:nvSpPr>
        <p:spPr/>
        <p:txBody>
          <a:bodyPr/>
          <a:lstStyle/>
          <a:p>
            <a:fld id="{4BA37022-2921-3C4E-A7EE-63F437884318}" type="slidenum">
              <a:rPr lang="en-US" smtClean="0"/>
              <a:t>22</a:t>
            </a:fld>
            <a:endParaRPr lang="en-US"/>
          </a:p>
        </p:txBody>
      </p:sp>
    </p:spTree>
    <p:extLst>
      <p:ext uri="{BB962C8B-B14F-4D97-AF65-F5344CB8AC3E}">
        <p14:creationId xmlns:p14="http://schemas.microsoft.com/office/powerpoint/2010/main" val="847069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CY</a:t>
            </a:r>
            <a:endParaRPr lang="en-US" dirty="0"/>
          </a:p>
        </p:txBody>
      </p:sp>
      <p:sp>
        <p:nvSpPr>
          <p:cNvPr id="4" name="Slide Number Placeholder 3"/>
          <p:cNvSpPr>
            <a:spLocks noGrp="1"/>
          </p:cNvSpPr>
          <p:nvPr>
            <p:ph type="sldNum" sz="quarter" idx="10"/>
          </p:nvPr>
        </p:nvSpPr>
        <p:spPr/>
        <p:txBody>
          <a:bodyPr/>
          <a:lstStyle/>
          <a:p>
            <a:fld id="{4BA37022-2921-3C4E-A7EE-63F437884318}" type="slidenum">
              <a:rPr lang="en-US" smtClean="0"/>
              <a:t>29</a:t>
            </a:fld>
            <a:endParaRPr lang="en-US"/>
          </a:p>
        </p:txBody>
      </p:sp>
    </p:spTree>
    <p:extLst>
      <p:ext uri="{BB962C8B-B14F-4D97-AF65-F5344CB8AC3E}">
        <p14:creationId xmlns:p14="http://schemas.microsoft.com/office/powerpoint/2010/main" val="15551453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8AF35C6-E74A-0745-9729-BD1ED447717E}" type="datetimeFigureOut">
              <a:rPr lang="en-US" smtClean="0"/>
              <a:t>12/6/17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1D34AE-1D8E-484F-A7E8-CB7F769D16D8}" type="slidenum">
              <a:rPr lang="en-US" smtClean="0"/>
              <a:t>‹#›</a:t>
            </a:fld>
            <a:endParaRPr lang="en-US"/>
          </a:p>
        </p:txBody>
      </p:sp>
    </p:spTree>
    <p:extLst>
      <p:ext uri="{BB962C8B-B14F-4D97-AF65-F5344CB8AC3E}">
        <p14:creationId xmlns:p14="http://schemas.microsoft.com/office/powerpoint/2010/main" val="4010933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8AF35C6-E74A-0745-9729-BD1ED447717E}" type="datetimeFigureOut">
              <a:rPr lang="en-US" smtClean="0"/>
              <a:t>12/6/17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1D34AE-1D8E-484F-A7E8-CB7F769D16D8}" type="slidenum">
              <a:rPr lang="en-US" smtClean="0"/>
              <a:t>‹#›</a:t>
            </a:fld>
            <a:endParaRPr lang="en-US"/>
          </a:p>
        </p:txBody>
      </p:sp>
    </p:spTree>
    <p:extLst>
      <p:ext uri="{BB962C8B-B14F-4D97-AF65-F5344CB8AC3E}">
        <p14:creationId xmlns:p14="http://schemas.microsoft.com/office/powerpoint/2010/main" val="10238079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8AF35C6-E74A-0745-9729-BD1ED447717E}" type="datetimeFigureOut">
              <a:rPr lang="en-US" smtClean="0"/>
              <a:t>12/6/17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1D34AE-1D8E-484F-A7E8-CB7F769D16D8}" type="slidenum">
              <a:rPr lang="en-US" smtClean="0"/>
              <a:t>‹#›</a:t>
            </a:fld>
            <a:endParaRPr lang="en-US"/>
          </a:p>
        </p:txBody>
      </p:sp>
    </p:spTree>
    <p:extLst>
      <p:ext uri="{BB962C8B-B14F-4D97-AF65-F5344CB8AC3E}">
        <p14:creationId xmlns:p14="http://schemas.microsoft.com/office/powerpoint/2010/main" val="15010342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8AF35C6-E74A-0745-9729-BD1ED447717E}" type="datetimeFigureOut">
              <a:rPr lang="en-US" smtClean="0"/>
              <a:t>12/6/17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1D34AE-1D8E-484F-A7E8-CB7F769D16D8}" type="slidenum">
              <a:rPr lang="en-US" smtClean="0"/>
              <a:t>‹#›</a:t>
            </a:fld>
            <a:endParaRPr lang="en-US"/>
          </a:p>
        </p:txBody>
      </p:sp>
    </p:spTree>
    <p:extLst>
      <p:ext uri="{BB962C8B-B14F-4D97-AF65-F5344CB8AC3E}">
        <p14:creationId xmlns:p14="http://schemas.microsoft.com/office/powerpoint/2010/main" val="2253201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8AF35C6-E74A-0745-9729-BD1ED447717E}" type="datetimeFigureOut">
              <a:rPr lang="en-US" smtClean="0"/>
              <a:t>12/6/17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1D34AE-1D8E-484F-A7E8-CB7F769D16D8}" type="slidenum">
              <a:rPr lang="en-US" smtClean="0"/>
              <a:t>‹#›</a:t>
            </a:fld>
            <a:endParaRPr lang="en-US"/>
          </a:p>
        </p:txBody>
      </p:sp>
    </p:spTree>
    <p:extLst>
      <p:ext uri="{BB962C8B-B14F-4D97-AF65-F5344CB8AC3E}">
        <p14:creationId xmlns:p14="http://schemas.microsoft.com/office/powerpoint/2010/main" val="9420577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8AF35C6-E74A-0745-9729-BD1ED447717E}" type="datetimeFigureOut">
              <a:rPr lang="en-US" smtClean="0"/>
              <a:t>12/6/17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C1D34AE-1D8E-484F-A7E8-CB7F769D16D8}" type="slidenum">
              <a:rPr lang="en-US" smtClean="0"/>
              <a:t>‹#›</a:t>
            </a:fld>
            <a:endParaRPr lang="en-US"/>
          </a:p>
        </p:txBody>
      </p:sp>
    </p:spTree>
    <p:extLst>
      <p:ext uri="{BB962C8B-B14F-4D97-AF65-F5344CB8AC3E}">
        <p14:creationId xmlns:p14="http://schemas.microsoft.com/office/powerpoint/2010/main" val="19155787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8AF35C6-E74A-0745-9729-BD1ED447717E}" type="datetimeFigureOut">
              <a:rPr lang="en-US" smtClean="0"/>
              <a:t>12/6/17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C1D34AE-1D8E-484F-A7E8-CB7F769D16D8}" type="slidenum">
              <a:rPr lang="en-US" smtClean="0"/>
              <a:t>‹#›</a:t>
            </a:fld>
            <a:endParaRPr lang="en-US"/>
          </a:p>
        </p:txBody>
      </p:sp>
    </p:spTree>
    <p:extLst>
      <p:ext uri="{BB962C8B-B14F-4D97-AF65-F5344CB8AC3E}">
        <p14:creationId xmlns:p14="http://schemas.microsoft.com/office/powerpoint/2010/main" val="570641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8AF35C6-E74A-0745-9729-BD1ED447717E}" type="datetimeFigureOut">
              <a:rPr lang="en-US" smtClean="0"/>
              <a:t>12/6/17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C1D34AE-1D8E-484F-A7E8-CB7F769D16D8}" type="slidenum">
              <a:rPr lang="en-US" smtClean="0"/>
              <a:t>‹#›</a:t>
            </a:fld>
            <a:endParaRPr lang="en-US"/>
          </a:p>
        </p:txBody>
      </p:sp>
    </p:spTree>
    <p:extLst>
      <p:ext uri="{BB962C8B-B14F-4D97-AF65-F5344CB8AC3E}">
        <p14:creationId xmlns:p14="http://schemas.microsoft.com/office/powerpoint/2010/main" val="12996809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8AF35C6-E74A-0745-9729-BD1ED447717E}" type="datetimeFigureOut">
              <a:rPr lang="en-US" smtClean="0"/>
              <a:t>12/6/17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C1D34AE-1D8E-484F-A7E8-CB7F769D16D8}" type="slidenum">
              <a:rPr lang="en-US" smtClean="0"/>
              <a:t>‹#›</a:t>
            </a:fld>
            <a:endParaRPr lang="en-US"/>
          </a:p>
        </p:txBody>
      </p:sp>
    </p:spTree>
    <p:extLst>
      <p:ext uri="{BB962C8B-B14F-4D97-AF65-F5344CB8AC3E}">
        <p14:creationId xmlns:p14="http://schemas.microsoft.com/office/powerpoint/2010/main" val="16820404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8AF35C6-E74A-0745-9729-BD1ED447717E}" type="datetimeFigureOut">
              <a:rPr lang="en-US" smtClean="0"/>
              <a:t>12/6/17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C1D34AE-1D8E-484F-A7E8-CB7F769D16D8}" type="slidenum">
              <a:rPr lang="en-US" smtClean="0"/>
              <a:t>‹#›</a:t>
            </a:fld>
            <a:endParaRPr lang="en-US"/>
          </a:p>
        </p:txBody>
      </p:sp>
    </p:spTree>
    <p:extLst>
      <p:ext uri="{BB962C8B-B14F-4D97-AF65-F5344CB8AC3E}">
        <p14:creationId xmlns:p14="http://schemas.microsoft.com/office/powerpoint/2010/main" val="5785426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8AF35C6-E74A-0745-9729-BD1ED447717E}" type="datetimeFigureOut">
              <a:rPr lang="en-US" smtClean="0"/>
              <a:t>12/6/17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C1D34AE-1D8E-484F-A7E8-CB7F769D16D8}" type="slidenum">
              <a:rPr lang="en-US" smtClean="0"/>
              <a:t>‹#›</a:t>
            </a:fld>
            <a:endParaRPr lang="en-US"/>
          </a:p>
        </p:txBody>
      </p:sp>
    </p:spTree>
    <p:extLst>
      <p:ext uri="{BB962C8B-B14F-4D97-AF65-F5344CB8AC3E}">
        <p14:creationId xmlns:p14="http://schemas.microsoft.com/office/powerpoint/2010/main" val="1907075459"/>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8AF35C6-E74A-0745-9729-BD1ED447717E}" type="datetimeFigureOut">
              <a:rPr lang="en-US" smtClean="0"/>
              <a:t>12/6/17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C1D34AE-1D8E-484F-A7E8-CB7F769D16D8}" type="slidenum">
              <a:rPr lang="en-US" smtClean="0"/>
              <a:t>‹#›</a:t>
            </a:fld>
            <a:endParaRPr lang="en-US"/>
          </a:p>
        </p:txBody>
      </p:sp>
    </p:spTree>
    <p:extLst>
      <p:ext uri="{BB962C8B-B14F-4D97-AF65-F5344CB8AC3E}">
        <p14:creationId xmlns:p14="http://schemas.microsoft.com/office/powerpoint/2010/main" val="2794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em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 Id="rId3" Type="http://schemas.openxmlformats.org/officeDocument/2006/relationships/image" Target="../media/image1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em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e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1.jpg"/></Relationships>
</file>

<file path=ppt/slides/_rels/slide20.xml.rels><?xml version="1.0" encoding="UTF-8" standalone="yes"?>
<Relationships xmlns="http://schemas.openxmlformats.org/package/2006/relationships"><Relationship Id="rId3" Type="http://schemas.openxmlformats.org/officeDocument/2006/relationships/image" Target="../media/image19.emf"/><Relationship Id="rId4" Type="http://schemas.openxmlformats.org/officeDocument/2006/relationships/image" Target="../media/image20.emf"/><Relationship Id="rId5" Type="http://schemas.openxmlformats.org/officeDocument/2006/relationships/image" Target="../media/image21.emf"/><Relationship Id="rId6" Type="http://schemas.openxmlformats.org/officeDocument/2006/relationships/image" Target="../media/image22.emf"/><Relationship Id="rId7" Type="http://schemas.openxmlformats.org/officeDocument/2006/relationships/image" Target="../media/image23.emf"/><Relationship Id="rId1" Type="http://schemas.openxmlformats.org/officeDocument/2006/relationships/slideLayout" Target="../slideLayouts/slideLayout2.xml"/><Relationship Id="rId2" Type="http://schemas.openxmlformats.org/officeDocument/2006/relationships/image" Target="../media/image18.emf"/></Relationships>
</file>

<file path=ppt/slides/_rels/slide21.xml.rels><?xml version="1.0" encoding="UTF-8" standalone="yes"?>
<Relationships xmlns="http://schemas.openxmlformats.org/package/2006/relationships"><Relationship Id="rId3" Type="http://schemas.openxmlformats.org/officeDocument/2006/relationships/image" Target="../media/image24.emf"/><Relationship Id="rId4" Type="http://schemas.openxmlformats.org/officeDocument/2006/relationships/image" Target="../media/image25.emf"/><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em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emf"/><Relationship Id="rId3" Type="http://schemas.openxmlformats.org/officeDocument/2006/relationships/image" Target="../media/image28.em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emf"/></Relationships>
</file>

<file path=ppt/slides/_rels/slide26.xml.rels><?xml version="1.0" encoding="UTF-8" standalone="yes"?>
<Relationships xmlns="http://schemas.openxmlformats.org/package/2006/relationships"><Relationship Id="rId3" Type="http://schemas.openxmlformats.org/officeDocument/2006/relationships/image" Target="../media/image31.emf"/><Relationship Id="rId4" Type="http://schemas.openxmlformats.org/officeDocument/2006/relationships/image" Target="../media/image32.png"/><Relationship Id="rId1" Type="http://schemas.openxmlformats.org/officeDocument/2006/relationships/slideLayout" Target="../slideLayouts/slideLayout2.xml"/><Relationship Id="rId2" Type="http://schemas.openxmlformats.org/officeDocument/2006/relationships/image" Target="../media/image30.em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3.xml.rels><?xml version="1.0" encoding="UTF-8" standalone="yes"?>
<Relationships xmlns="http://schemas.openxmlformats.org/package/2006/relationships"><Relationship Id="rId3" Type="http://schemas.openxmlformats.org/officeDocument/2006/relationships/image" Target="../media/image2.gif"/><Relationship Id="rId4" Type="http://schemas.openxmlformats.org/officeDocument/2006/relationships/image" Target="../media/image3.tiff"/><Relationship Id="rId5" Type="http://schemas.openxmlformats.org/officeDocument/2006/relationships/image" Target="../media/image4.tiff"/><Relationship Id="rId6" Type="http://schemas.openxmlformats.org/officeDocument/2006/relationships/image" Target="../media/image5.tiff"/><Relationship Id="rId7" Type="http://schemas.openxmlformats.org/officeDocument/2006/relationships/image" Target="../media/image6.tiff"/><Relationship Id="rId8" Type="http://schemas.openxmlformats.org/officeDocument/2006/relationships/image" Target="../media/image7.tiff"/><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8.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9.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0.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tiff"/><Relationship Id="rId3" Type="http://schemas.openxmlformats.org/officeDocument/2006/relationships/image" Target="../media/image12.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smtClean="0"/>
              <a:t>Prospectus: Universal mutability across germline and somatic settings</a:t>
            </a:r>
            <a:endParaRPr lang="en-US" dirty="0"/>
          </a:p>
        </p:txBody>
      </p:sp>
      <p:sp>
        <p:nvSpPr>
          <p:cNvPr id="3" name="Subtitle 2"/>
          <p:cNvSpPr>
            <a:spLocks noGrp="1"/>
          </p:cNvSpPr>
          <p:nvPr>
            <p:ph type="subTitle" idx="1"/>
          </p:nvPr>
        </p:nvSpPr>
        <p:spPr/>
        <p:txBody>
          <a:bodyPr/>
          <a:lstStyle/>
          <a:p>
            <a:r>
              <a:rPr lang="en-US" dirty="0" smtClean="0"/>
              <a:t>Will Meyerson</a:t>
            </a:r>
            <a:endParaRPr lang="en-US" dirty="0"/>
          </a:p>
        </p:txBody>
      </p:sp>
      <p:sp>
        <p:nvSpPr>
          <p:cNvPr id="4" name="Slide Number Placeholder 3"/>
          <p:cNvSpPr>
            <a:spLocks noGrp="1"/>
          </p:cNvSpPr>
          <p:nvPr>
            <p:ph type="sldNum" sz="quarter" idx="12"/>
          </p:nvPr>
        </p:nvSpPr>
        <p:spPr/>
        <p:txBody>
          <a:bodyPr/>
          <a:lstStyle/>
          <a:p>
            <a:fld id="{2E949FF3-F0F2-C74A-A4EA-FAC408EB24BA}" type="slidenum">
              <a:rPr lang="en-US" smtClean="0"/>
              <a:t>1</a:t>
            </a:fld>
            <a:endParaRPr lang="en-US"/>
          </a:p>
        </p:txBody>
      </p:sp>
    </p:spTree>
    <p:extLst>
      <p:ext uri="{BB962C8B-B14F-4D97-AF65-F5344CB8AC3E}">
        <p14:creationId xmlns:p14="http://schemas.microsoft.com/office/powerpoint/2010/main" val="70712333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life history of an observed mutation proceeds in 5 stages</a:t>
            </a:r>
            <a:endParaRPr lang="en-US" dirty="0"/>
          </a:p>
        </p:txBody>
      </p:sp>
      <p:sp>
        <p:nvSpPr>
          <p:cNvPr id="3" name="Content Placeholder 2"/>
          <p:cNvSpPr>
            <a:spLocks noGrp="1"/>
          </p:cNvSpPr>
          <p:nvPr>
            <p:ph idx="1"/>
          </p:nvPr>
        </p:nvSpPr>
        <p:spPr/>
        <p:txBody>
          <a:bodyPr/>
          <a:lstStyle/>
          <a:p>
            <a:pPr marL="514350" indent="-514350">
              <a:buFont typeface="+mj-lt"/>
              <a:buAutoNum type="arabicPeriod"/>
            </a:pPr>
            <a:r>
              <a:rPr lang="en-US" dirty="0"/>
              <a:t>G</a:t>
            </a:r>
            <a:r>
              <a:rPr lang="en-US" dirty="0" smtClean="0"/>
              <a:t>eneration</a:t>
            </a:r>
          </a:p>
          <a:p>
            <a:pPr marL="514350" indent="-514350">
              <a:buFont typeface="+mj-lt"/>
              <a:buAutoNum type="arabicPeriod"/>
            </a:pPr>
            <a:r>
              <a:rPr lang="en-US" dirty="0" smtClean="0"/>
              <a:t>Propagation</a:t>
            </a:r>
          </a:p>
          <a:p>
            <a:pPr marL="514350" indent="-514350">
              <a:buFont typeface="+mj-lt"/>
              <a:buAutoNum type="arabicPeriod"/>
            </a:pPr>
            <a:r>
              <a:rPr lang="en-US" dirty="0" smtClean="0"/>
              <a:t>Sequencing</a:t>
            </a:r>
          </a:p>
          <a:p>
            <a:pPr marL="514350" indent="-514350">
              <a:buFont typeface="+mj-lt"/>
              <a:buAutoNum type="arabicPeriod"/>
            </a:pPr>
            <a:r>
              <a:rPr lang="en-US" dirty="0" smtClean="0"/>
              <a:t>Mapping</a:t>
            </a:r>
          </a:p>
          <a:p>
            <a:pPr marL="514350" indent="-514350">
              <a:buFont typeface="+mj-lt"/>
              <a:buAutoNum type="arabicPeriod"/>
            </a:pPr>
            <a:r>
              <a:rPr lang="en-US" dirty="0" smtClean="0"/>
              <a:t>Variant calling</a:t>
            </a:r>
          </a:p>
          <a:p>
            <a:r>
              <a:rPr lang="en-US" dirty="0" smtClean="0"/>
              <a:t>For any observed pattern in mutation, we care to distinguish the contributions of these stages</a:t>
            </a:r>
          </a:p>
        </p:txBody>
      </p:sp>
      <p:sp>
        <p:nvSpPr>
          <p:cNvPr id="4" name="Slide Number Placeholder 3"/>
          <p:cNvSpPr>
            <a:spLocks noGrp="1"/>
          </p:cNvSpPr>
          <p:nvPr>
            <p:ph type="sldNum" sz="quarter" idx="12"/>
          </p:nvPr>
        </p:nvSpPr>
        <p:spPr/>
        <p:txBody>
          <a:bodyPr/>
          <a:lstStyle/>
          <a:p>
            <a:fld id="{2E949FF3-F0F2-C74A-A4EA-FAC408EB24BA}" type="slidenum">
              <a:rPr lang="en-US" smtClean="0"/>
              <a:t>10</a:t>
            </a:fld>
            <a:endParaRPr lang="en-US"/>
          </a:p>
        </p:txBody>
      </p:sp>
    </p:spTree>
    <p:extLst>
      <p:ext uri="{BB962C8B-B14F-4D97-AF65-F5344CB8AC3E}">
        <p14:creationId xmlns:p14="http://schemas.microsoft.com/office/powerpoint/2010/main" val="182623191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Many known processes contribute to the generation of new mutations</a:t>
            </a:r>
            <a:endParaRPr lang="en-US" dirty="0"/>
          </a:p>
        </p:txBody>
      </p:sp>
      <p:sp>
        <p:nvSpPr>
          <p:cNvPr id="3" name="Content Placeholder 2"/>
          <p:cNvSpPr>
            <a:spLocks noGrp="1"/>
          </p:cNvSpPr>
          <p:nvPr>
            <p:ph idx="1"/>
          </p:nvPr>
        </p:nvSpPr>
        <p:spPr/>
        <p:txBody>
          <a:bodyPr/>
          <a:lstStyle/>
          <a:p>
            <a:r>
              <a:rPr lang="en-US" dirty="0" smtClean="0"/>
              <a:t>DNA replication errors</a:t>
            </a:r>
          </a:p>
          <a:p>
            <a:r>
              <a:rPr lang="en-US" dirty="0" smtClean="0"/>
              <a:t>Spontaneous deamination</a:t>
            </a:r>
          </a:p>
          <a:p>
            <a:r>
              <a:rPr lang="en-US" dirty="0" smtClean="0"/>
              <a:t>UV radiation</a:t>
            </a:r>
          </a:p>
          <a:p>
            <a:r>
              <a:rPr lang="en-US" dirty="0" smtClean="0"/>
              <a:t>Oxidation </a:t>
            </a:r>
          </a:p>
          <a:p>
            <a:r>
              <a:rPr lang="en-US" dirty="0" smtClean="0"/>
              <a:t>Mutagens</a:t>
            </a:r>
          </a:p>
          <a:p>
            <a:r>
              <a:rPr lang="en-US" dirty="0" smtClean="0"/>
              <a:t>Direct enzymatic activity (e.g. AID/APOBEC)</a:t>
            </a:r>
          </a:p>
          <a:p>
            <a:r>
              <a:rPr lang="en-US" dirty="0" smtClean="0"/>
              <a:t>Failures of DNA repair</a:t>
            </a:r>
          </a:p>
        </p:txBody>
      </p:sp>
      <p:sp>
        <p:nvSpPr>
          <p:cNvPr id="4" name="Slide Number Placeholder 3"/>
          <p:cNvSpPr>
            <a:spLocks noGrp="1"/>
          </p:cNvSpPr>
          <p:nvPr>
            <p:ph type="sldNum" sz="quarter" idx="12"/>
          </p:nvPr>
        </p:nvSpPr>
        <p:spPr/>
        <p:txBody>
          <a:bodyPr/>
          <a:lstStyle/>
          <a:p>
            <a:fld id="{2E949FF3-F0F2-C74A-A4EA-FAC408EB24BA}" type="slidenum">
              <a:rPr lang="en-US" smtClean="0"/>
              <a:t>11</a:t>
            </a:fld>
            <a:endParaRPr lang="en-US"/>
          </a:p>
        </p:txBody>
      </p:sp>
    </p:spTree>
    <p:extLst>
      <p:ext uri="{BB962C8B-B14F-4D97-AF65-F5344CB8AC3E}">
        <p14:creationId xmlns:p14="http://schemas.microsoft.com/office/powerpoint/2010/main" val="164356290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Genomic samples (e.g. from different tissues) differ in the loadings of mutational processes</a:t>
            </a:r>
            <a:endParaRPr lang="en-US" dirty="0"/>
          </a:p>
        </p:txBody>
      </p:sp>
      <p:sp>
        <p:nvSpPr>
          <p:cNvPr id="3" name="Content Placeholder 2"/>
          <p:cNvSpPr>
            <a:spLocks noGrp="1"/>
          </p:cNvSpPr>
          <p:nvPr>
            <p:ph idx="1"/>
          </p:nvPr>
        </p:nvSpPr>
        <p:spPr/>
        <p:txBody>
          <a:bodyPr>
            <a:normAutofit fontScale="92500"/>
          </a:bodyPr>
          <a:lstStyle/>
          <a:p>
            <a:r>
              <a:rPr lang="en-US" dirty="0" smtClean="0"/>
              <a:t>Anatomy affects exposure to environmental toxins (e.g. UV penetrates skin but not brain)</a:t>
            </a:r>
            <a:endParaRPr lang="en-US" dirty="0" smtClean="0"/>
          </a:p>
          <a:p>
            <a:r>
              <a:rPr lang="en-US" dirty="0" smtClean="0"/>
              <a:t>Cell-type-dependent epigenome affects predisposition to various kinds of mutations (e.g. methylation increases rate of </a:t>
            </a:r>
            <a:r>
              <a:rPr lang="en-US" dirty="0" err="1" smtClean="0"/>
              <a:t>NCpG</a:t>
            </a:r>
            <a:r>
              <a:rPr lang="en-US" dirty="0" smtClean="0"/>
              <a:t> -&gt; T mutations)</a:t>
            </a:r>
          </a:p>
          <a:p>
            <a:r>
              <a:rPr lang="en-US" dirty="0" smtClean="0"/>
              <a:t>Cell-type-dependent RNA expression affects DNA repair of various kinds of mutations via transcription-coupled repair</a:t>
            </a:r>
          </a:p>
          <a:p>
            <a:r>
              <a:rPr lang="en-US" dirty="0" smtClean="0"/>
              <a:t>Cell-types/samples differ with respect to expression and activity of DNA repair and editing enzymes</a:t>
            </a:r>
          </a:p>
          <a:p>
            <a:r>
              <a:rPr lang="en-US" dirty="0" smtClean="0"/>
              <a:t>Manner of DNA replication (mitotic vs meiotic) differs between somatic (100 % mitotic) and germline (95% mitotic, 5% meiotic)</a:t>
            </a:r>
            <a:endParaRPr lang="en-US" dirty="0"/>
          </a:p>
        </p:txBody>
      </p:sp>
      <p:sp>
        <p:nvSpPr>
          <p:cNvPr id="4" name="Slide Number Placeholder 3"/>
          <p:cNvSpPr>
            <a:spLocks noGrp="1"/>
          </p:cNvSpPr>
          <p:nvPr>
            <p:ph type="sldNum" sz="quarter" idx="12"/>
          </p:nvPr>
        </p:nvSpPr>
        <p:spPr/>
        <p:txBody>
          <a:bodyPr/>
          <a:lstStyle/>
          <a:p>
            <a:fld id="{2E949FF3-F0F2-C74A-A4EA-FAC408EB24BA}" type="slidenum">
              <a:rPr lang="en-US" smtClean="0"/>
              <a:t>12</a:t>
            </a:fld>
            <a:endParaRPr lang="en-US"/>
          </a:p>
        </p:txBody>
      </p:sp>
    </p:spTree>
    <p:extLst>
      <p:ext uri="{BB962C8B-B14F-4D97-AF65-F5344CB8AC3E}">
        <p14:creationId xmlns:p14="http://schemas.microsoft.com/office/powerpoint/2010/main" val="27954255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Mutational signature analysis points to undiscovered processes that create mutations</a:t>
            </a:r>
            <a:endParaRPr lang="en-US" dirty="0"/>
          </a:p>
        </p:txBody>
      </p:sp>
      <p:sp>
        <p:nvSpPr>
          <p:cNvPr id="3" name="Content Placeholder 2"/>
          <p:cNvSpPr>
            <a:spLocks noGrp="1"/>
          </p:cNvSpPr>
          <p:nvPr>
            <p:ph idx="1"/>
          </p:nvPr>
        </p:nvSpPr>
        <p:spPr/>
        <p:txBody>
          <a:bodyPr>
            <a:normAutofit lnSpcReduction="10000"/>
          </a:bodyPr>
          <a:lstStyle/>
          <a:p>
            <a:r>
              <a:rPr lang="en-US" dirty="0" smtClean="0"/>
              <a:t>Trinucleotide context of a mutation is the reference allele, alternate allele, and flanking alleles: ACG_T</a:t>
            </a:r>
          </a:p>
          <a:p>
            <a:r>
              <a:rPr lang="en-US" dirty="0" smtClean="0"/>
              <a:t>Trinucleotide spectra vary by sample</a:t>
            </a:r>
          </a:p>
          <a:p>
            <a:r>
              <a:rPr lang="en-US" dirty="0" smtClean="0"/>
              <a:t>Believed  to result from the loadings of various mutation processes crossed with the trinucleotide biases of those processes </a:t>
            </a:r>
          </a:p>
          <a:p>
            <a:r>
              <a:rPr lang="en-US" dirty="0" smtClean="0"/>
              <a:t>Popular approach: Non-negative matrix factorization to decompose trinucleotide spectra into inferred mutational processes and their loadings across samples</a:t>
            </a:r>
          </a:p>
          <a:p>
            <a:r>
              <a:rPr lang="en-US" dirty="0" smtClean="0"/>
              <a:t>Potential byproduct of my analysis: may help discover/explain/clarify novel or poorly understood mutational processes/signatures</a:t>
            </a:r>
            <a:endParaRPr lang="en-US" dirty="0"/>
          </a:p>
        </p:txBody>
      </p:sp>
      <p:sp>
        <p:nvSpPr>
          <p:cNvPr id="4" name="Slide Number Placeholder 3"/>
          <p:cNvSpPr>
            <a:spLocks noGrp="1"/>
          </p:cNvSpPr>
          <p:nvPr>
            <p:ph type="sldNum" sz="quarter" idx="12"/>
          </p:nvPr>
        </p:nvSpPr>
        <p:spPr/>
        <p:txBody>
          <a:bodyPr/>
          <a:lstStyle/>
          <a:p>
            <a:fld id="{2E949FF3-F0F2-C74A-A4EA-FAC408EB24BA}" type="slidenum">
              <a:rPr lang="en-US" smtClean="0"/>
              <a:t>13</a:t>
            </a:fld>
            <a:endParaRPr lang="en-US"/>
          </a:p>
        </p:txBody>
      </p:sp>
    </p:spTree>
    <p:extLst>
      <p:ext uri="{BB962C8B-B14F-4D97-AF65-F5344CB8AC3E}">
        <p14:creationId xmlns:p14="http://schemas.microsoft.com/office/powerpoint/2010/main" val="172495228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A substantial number of somatic mutations in PCAWG are elsewhere listed as germline mutations</a:t>
            </a:r>
            <a:endParaRPr lang="en-US" sz="3600" dirty="0"/>
          </a:p>
        </p:txBody>
      </p:sp>
      <p:sp>
        <p:nvSpPr>
          <p:cNvPr id="7" name="TextBox 6"/>
          <p:cNvSpPr txBox="1"/>
          <p:nvPr/>
        </p:nvSpPr>
        <p:spPr>
          <a:xfrm>
            <a:off x="838200" y="1690688"/>
            <a:ext cx="4448014" cy="2677656"/>
          </a:xfrm>
          <a:prstGeom prst="rect">
            <a:avLst/>
          </a:prstGeom>
          <a:noFill/>
        </p:spPr>
        <p:txBody>
          <a:bodyPr wrap="square" rtlCol="0">
            <a:spAutoFit/>
          </a:bodyPr>
          <a:lstStyle/>
          <a:p>
            <a:pPr marL="285750" indent="-285750">
              <a:buFont typeface="Arial" charset="0"/>
              <a:buChar char="•"/>
            </a:pPr>
            <a:r>
              <a:rPr lang="en-US" sz="2800" dirty="0" smtClean="0"/>
              <a:t>Median tumor: </a:t>
            </a:r>
            <a:r>
              <a:rPr lang="is-IS" sz="2800" dirty="0" smtClean="0"/>
              <a:t>4786 autosomal </a:t>
            </a:r>
            <a:r>
              <a:rPr lang="en-US" sz="2800" dirty="0" smtClean="0"/>
              <a:t>somatic mutations; of which</a:t>
            </a:r>
          </a:p>
          <a:p>
            <a:pPr marL="285750" indent="-285750">
              <a:buFont typeface="Arial" charset="0"/>
              <a:buChar char="•"/>
            </a:pPr>
            <a:r>
              <a:rPr lang="en-US" sz="2800" dirty="0" smtClean="0"/>
              <a:t>429 are co-mutations</a:t>
            </a:r>
          </a:p>
          <a:p>
            <a:pPr marL="285750" indent="-285750">
              <a:buFont typeface="Arial" charset="0"/>
              <a:buChar char="•"/>
            </a:pPr>
            <a:r>
              <a:rPr lang="en-US" sz="2800" dirty="0" smtClean="0"/>
              <a:t>2.8 million co-mutations total</a:t>
            </a:r>
            <a:endParaRPr lang="en-US" sz="2800" dirty="0"/>
          </a:p>
        </p:txBody>
      </p:sp>
      <p:sp>
        <p:nvSpPr>
          <p:cNvPr id="8" name="TextBox 7"/>
          <p:cNvSpPr txBox="1"/>
          <p:nvPr/>
        </p:nvSpPr>
        <p:spPr>
          <a:xfrm>
            <a:off x="588936" y="4460944"/>
            <a:ext cx="4697278" cy="2246769"/>
          </a:xfrm>
          <a:prstGeom prst="rect">
            <a:avLst/>
          </a:prstGeom>
          <a:noFill/>
        </p:spPr>
        <p:txBody>
          <a:bodyPr wrap="square" rtlCol="0">
            <a:spAutoFit/>
          </a:bodyPr>
          <a:lstStyle/>
          <a:p>
            <a:pPr marL="342900" indent="-342900">
              <a:buFont typeface="+mj-lt"/>
              <a:buAutoNum type="arabicPeriod"/>
            </a:pPr>
            <a:r>
              <a:rPr lang="en-US" sz="2000" dirty="0" smtClean="0"/>
              <a:t>Is this due to germline contamination of PCAWG samples? (Spoiler: No)</a:t>
            </a:r>
          </a:p>
          <a:p>
            <a:pPr marL="342900" indent="-342900">
              <a:buFont typeface="+mj-lt"/>
              <a:buAutoNum type="arabicPeriod"/>
            </a:pPr>
            <a:r>
              <a:rPr lang="en-US" sz="2000" dirty="0" smtClean="0"/>
              <a:t>Is this a greater number of co-mutations than we would expect by sheer chance? (Spoiler: Yes.)</a:t>
            </a:r>
          </a:p>
          <a:p>
            <a:pPr marL="342900" indent="-342900">
              <a:buFont typeface="+mj-lt"/>
              <a:buAutoNum type="arabicPeriod"/>
            </a:pPr>
            <a:r>
              <a:rPr lang="en-US" sz="2000" dirty="0" smtClean="0"/>
              <a:t>What </a:t>
            </a:r>
            <a:r>
              <a:rPr lang="en-US" sz="2000" i="1" dirty="0" smtClean="0"/>
              <a:t>does</a:t>
            </a:r>
            <a:r>
              <a:rPr lang="en-US" sz="2000" dirty="0" smtClean="0"/>
              <a:t> explain this high co-mutation number (Stay tuned.)</a:t>
            </a:r>
            <a:endParaRPr lang="en-US" sz="2000" dirty="0"/>
          </a:p>
        </p:txBody>
      </p:sp>
      <p:pic>
        <p:nvPicPr>
          <p:cNvPr id="10" name="Content Placeholder 9"/>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571281" y="1690687"/>
            <a:ext cx="5017026" cy="5017026"/>
          </a:xfrm>
        </p:spPr>
      </p:pic>
    </p:spTree>
    <p:extLst>
      <p:ext uri="{BB962C8B-B14F-4D97-AF65-F5344CB8AC3E}">
        <p14:creationId xmlns:p14="http://schemas.microsoft.com/office/powerpoint/2010/main" val="4207549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The threat of germline contamination</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Typical patient has 3-4 million germline variants, compared with 5,000 somatic variants;</a:t>
            </a:r>
          </a:p>
          <a:p>
            <a:r>
              <a:rPr lang="en-US" dirty="0" smtClean="0"/>
              <a:t>In a typical cancer sample, 99.9% of raw differences from the human reference genome are germline variants</a:t>
            </a:r>
            <a:endParaRPr lang="en-US" dirty="0" smtClean="0"/>
          </a:p>
          <a:p>
            <a:r>
              <a:rPr lang="en-US" dirty="0" smtClean="0"/>
              <a:t>In a cancer sequencing experiment, any mutations present in a normal tissue sample (e.g. blood) are excluded from the somatic sample</a:t>
            </a:r>
          </a:p>
          <a:p>
            <a:r>
              <a:rPr lang="en-US" dirty="0" smtClean="0"/>
              <a:t>Ideally this would prevent contamination of SNPs of germline origin from being leaked into a somatic call-set, but this mechanism is imperfect</a:t>
            </a:r>
          </a:p>
          <a:p>
            <a:r>
              <a:rPr lang="en-US" dirty="0" smtClean="0"/>
              <a:t>Some true germline mutations are randomly missed in the patient’s normal</a:t>
            </a:r>
            <a:r>
              <a:rPr lang="en-US" dirty="0"/>
              <a:t> </a:t>
            </a:r>
            <a:r>
              <a:rPr lang="en-US" dirty="0" smtClean="0"/>
              <a:t>and  recovered in the tumor, and so are erroneously called as somatic mutations; the question is: how many?</a:t>
            </a:r>
          </a:p>
        </p:txBody>
      </p:sp>
    </p:spTree>
    <p:extLst>
      <p:ext uri="{BB962C8B-B14F-4D97-AF65-F5344CB8AC3E}">
        <p14:creationId xmlns:p14="http://schemas.microsoft.com/office/powerpoint/2010/main" val="619686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Germline contamination is well-controlled in PCAWG</a:t>
            </a:r>
            <a:endParaRPr lang="en-US" dirty="0"/>
          </a:p>
        </p:txBody>
      </p:sp>
      <p:sp>
        <p:nvSpPr>
          <p:cNvPr id="3" name="Content Placeholder 2"/>
          <p:cNvSpPr>
            <a:spLocks noGrp="1"/>
          </p:cNvSpPr>
          <p:nvPr>
            <p:ph idx="1"/>
          </p:nvPr>
        </p:nvSpPr>
        <p:spPr/>
        <p:txBody>
          <a:bodyPr>
            <a:normAutofit fontScale="77500" lnSpcReduction="20000"/>
          </a:bodyPr>
          <a:lstStyle/>
          <a:p>
            <a:r>
              <a:rPr lang="en-US" dirty="0" smtClean="0"/>
              <a:t>PCAWG panel of normal filtering successfully removed common (AF&gt;0.5%) variants: </a:t>
            </a:r>
          </a:p>
          <a:p>
            <a:pPr lvl="1"/>
            <a:r>
              <a:rPr lang="en-US" dirty="0" smtClean="0"/>
              <a:t>Only 8,592 of 41 million autosomal PCAWG somatic mutations are common </a:t>
            </a:r>
            <a:r>
              <a:rPr lang="en-US" dirty="0" err="1" smtClean="0"/>
              <a:t>gnomAD</a:t>
            </a:r>
            <a:r>
              <a:rPr lang="en-US" dirty="0" smtClean="0"/>
              <a:t> SNPs, 3-4 per person</a:t>
            </a:r>
          </a:p>
          <a:p>
            <a:r>
              <a:rPr lang="en-US" dirty="0" smtClean="0"/>
              <a:t>PCAWG normal coverage unlikely to miss rare variants:</a:t>
            </a:r>
          </a:p>
          <a:p>
            <a:pPr lvl="1"/>
            <a:r>
              <a:rPr lang="en-US" dirty="0" smtClean="0"/>
              <a:t>PCAWG normal coverage is reported as mean of 25X.</a:t>
            </a:r>
          </a:p>
          <a:p>
            <a:pPr lvl="1"/>
            <a:r>
              <a:rPr lang="en-US" dirty="0" smtClean="0"/>
              <a:t>Assume normal read depth across sites and patients is Poisson distributed around 25</a:t>
            </a:r>
          </a:p>
          <a:p>
            <a:pPr lvl="1"/>
            <a:r>
              <a:rPr lang="en-US" dirty="0" smtClean="0"/>
              <a:t>Assume 200,000 rare variants per patient (based on analysis of benchmark individual NA12878) distributed uniformly across read depths</a:t>
            </a:r>
          </a:p>
          <a:p>
            <a:pPr lvl="1"/>
            <a:r>
              <a:rPr lang="en-US" dirty="0" smtClean="0"/>
              <a:t>For each expected rare variant draw simulated reads from a binomial distributions with p=0.5 and </a:t>
            </a:r>
            <a:r>
              <a:rPr lang="en-US" dirty="0" err="1" smtClean="0"/>
              <a:t>ntrials</a:t>
            </a:r>
            <a:r>
              <a:rPr lang="en-US" dirty="0" smtClean="0"/>
              <a:t>=simulated read depth at that patient-site</a:t>
            </a:r>
          </a:p>
          <a:p>
            <a:pPr lvl="1"/>
            <a:r>
              <a:rPr lang="en-US" dirty="0" smtClean="0"/>
              <a:t>Missed germline rare variants are those with ≤ 1 alternative read and ≥ 8 normal reads at that site</a:t>
            </a:r>
          </a:p>
          <a:p>
            <a:pPr lvl="1"/>
            <a:r>
              <a:rPr lang="en-US" dirty="0" smtClean="0"/>
              <a:t>Result: ~15,000</a:t>
            </a:r>
            <a:r>
              <a:rPr lang="en-US" dirty="0" smtClean="0">
                <a:effectLst/>
              </a:rPr>
              <a:t> PCAWG somatic mutation calls are expected to be rare germline contaminants</a:t>
            </a:r>
          </a:p>
          <a:p>
            <a:r>
              <a:rPr lang="en-US" dirty="0" smtClean="0"/>
              <a:t>In total, expect no more than 24,000 contaminating germline variants, 0.06% of all PCAWG somatic mutation occurrences</a:t>
            </a:r>
          </a:p>
          <a:p>
            <a:r>
              <a:rPr lang="en-US" dirty="0" smtClean="0">
                <a:effectLst/>
              </a:rPr>
              <a:t>Future step: examine PCAWG read stacks for more precise coverage information</a:t>
            </a:r>
            <a:endParaRPr lang="en-US" dirty="0" smtClean="0">
              <a:effectLst/>
            </a:endParaRPr>
          </a:p>
        </p:txBody>
      </p:sp>
    </p:spTree>
    <p:extLst>
      <p:ext uri="{BB962C8B-B14F-4D97-AF65-F5344CB8AC3E}">
        <p14:creationId xmlns:p14="http://schemas.microsoft.com/office/powerpoint/2010/main" val="15204737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co-mutation count is three times higher than expected by sheer chance</a:t>
            </a:r>
            <a:endParaRPr lang="en-US" dirty="0"/>
          </a:p>
        </p:txBody>
      </p:sp>
      <mc:AlternateContent xmlns:mc="http://schemas.openxmlformats.org/markup-compatibility/2006">
        <mc:Choice xmlns:a14="http://schemas.microsoft.com/office/drawing/2010/main" Requires="a14">
          <p:sp>
            <p:nvSpPr>
              <p:cNvPr id="3" name="Content Placeholder 2"/>
              <p:cNvSpPr>
                <a:spLocks noGrp="1"/>
              </p:cNvSpPr>
              <p:nvPr>
                <p:ph idx="1"/>
              </p:nvPr>
            </p:nvSpPr>
            <p:spPr>
              <a:xfrm>
                <a:off x="241150" y="1849362"/>
                <a:ext cx="11250706" cy="2423644"/>
              </a:xfrm>
            </p:spPr>
            <p:txBody>
              <a:bodyPr>
                <a:normAutofit/>
              </a:bodyPr>
              <a:lstStyle/>
              <a:p>
                <a:pPr marL="0" indent="0">
                  <a:buNone/>
                </a:pPr>
                <a:r>
                  <a:rPr lang="en-US" sz="2000" b="0" i="1" dirty="0" smtClean="0">
                    <a:latin typeface="Cambria Math" charset="0"/>
                  </a:rPr>
                  <a:t>Number of eligible SNPs in the human genome = </a:t>
                </a:r>
                <a14:m>
                  <m:oMath xmlns:m="http://schemas.openxmlformats.org/officeDocument/2006/math">
                    <m:r>
                      <a:rPr lang="en-US" sz="2000" b="0" i="1" smtClean="0">
                        <a:latin typeface="Cambria Math" charset="0"/>
                      </a:rPr>
                      <m:t>2.9 </m:t>
                    </m:r>
                    <m:r>
                      <a:rPr lang="en-US" sz="2000" b="0" i="1" smtClean="0">
                        <a:latin typeface="Cambria Math" charset="0"/>
                      </a:rPr>
                      <m:t>𝑏𝑖𝑙𝑙𝑖𝑜𝑛</m:t>
                    </m:r>
                    <m:r>
                      <a:rPr lang="en-US" sz="2000" b="0" i="1" smtClean="0">
                        <a:latin typeface="Cambria Math" charset="0"/>
                      </a:rPr>
                      <m:t> </m:t>
                    </m:r>
                    <m:r>
                      <a:rPr lang="en-US" sz="2000" b="0" i="1" smtClean="0">
                        <a:latin typeface="Cambria Math" charset="0"/>
                      </a:rPr>
                      <m:t>𝑠𝑖𝑡𝑒𝑠</m:t>
                    </m:r>
                    <m:r>
                      <a:rPr lang="en-US" sz="2000" b="0" i="1" smtClean="0">
                        <a:latin typeface="Cambria Math" charset="0"/>
                      </a:rPr>
                      <m:t> ∗3 </m:t>
                    </m:r>
                    <m:r>
                      <a:rPr lang="en-US" sz="2000" b="0" i="1" smtClean="0">
                        <a:latin typeface="Cambria Math" charset="0"/>
                      </a:rPr>
                      <m:t>𝑎𝑙𝑡</m:t>
                    </m:r>
                    <m:r>
                      <a:rPr lang="en-US" sz="2000" b="0" i="1" smtClean="0">
                        <a:latin typeface="Cambria Math" charset="0"/>
                      </a:rPr>
                      <m:t> </m:t>
                    </m:r>
                    <m:r>
                      <a:rPr lang="en-US" sz="2000" b="0" i="1" smtClean="0">
                        <a:latin typeface="Cambria Math" charset="0"/>
                      </a:rPr>
                      <m:t>𝑎𝑙𝑙𝑒𝑙𝑒𝑠</m:t>
                    </m:r>
                    <m:r>
                      <a:rPr lang="en-US" sz="2000" b="0" i="1" smtClean="0">
                        <a:latin typeface="Cambria Math" charset="0"/>
                      </a:rPr>
                      <m:t> </m:t>
                    </m:r>
                    <m:r>
                      <a:rPr lang="en-US" sz="2000" b="0" i="1" smtClean="0">
                        <a:latin typeface="Cambria Math" charset="0"/>
                      </a:rPr>
                      <m:t>𝑝𝑒𝑟</m:t>
                    </m:r>
                    <m:r>
                      <a:rPr lang="en-US" sz="2000" b="0" i="1" smtClean="0">
                        <a:latin typeface="Cambria Math" charset="0"/>
                      </a:rPr>
                      <m:t> </m:t>
                    </m:r>
                    <m:r>
                      <a:rPr lang="en-US" sz="2000" b="0" i="1" smtClean="0">
                        <a:latin typeface="Cambria Math" charset="0"/>
                      </a:rPr>
                      <m:t>𝑠𝑖𝑡𝑒</m:t>
                    </m:r>
                  </m:oMath>
                </a14:m>
                <a:r>
                  <a:rPr lang="en-US" sz="2000" b="0" i="1" dirty="0" smtClean="0">
                    <a:latin typeface="Cambria Math" charset="0"/>
                  </a:rPr>
                  <a:t> = 8.6 billion</a:t>
                </a:r>
              </a:p>
              <a:p>
                <a:pPr marL="0" indent="0">
                  <a:buNone/>
                </a:pPr>
                <a:endParaRPr lang="en-US" sz="2000" b="0" i="1" dirty="0" smtClean="0">
                  <a:latin typeface="Cambria Math" charset="0"/>
                </a:endParaRPr>
              </a:p>
              <a:p>
                <a:pPr marL="0" indent="0">
                  <a:buNone/>
                </a:pPr>
                <a14:m>
                  <m:oMathPara xmlns:m="http://schemas.openxmlformats.org/officeDocument/2006/math">
                    <m:oMathParaPr>
                      <m:jc m:val="centerGroup"/>
                    </m:oMathParaPr>
                    <m:oMath xmlns:m="http://schemas.openxmlformats.org/officeDocument/2006/math">
                      <m:r>
                        <a:rPr lang="en-US" sz="2000" b="0" i="1" smtClean="0">
                          <a:latin typeface="Cambria Math" charset="0"/>
                        </a:rPr>
                        <m:t>𝑂𝑣𝑒𝑟𝑙𝑎𝑝</m:t>
                      </m:r>
                      <m:r>
                        <a:rPr lang="en-US" sz="2000" b="0" i="1" smtClean="0">
                          <a:latin typeface="Cambria Math" charset="0"/>
                        </a:rPr>
                        <m:t> </m:t>
                      </m:r>
                      <m:r>
                        <a:rPr lang="en-US" sz="2000" b="0" i="1" smtClean="0">
                          <a:latin typeface="Cambria Math" charset="0"/>
                        </a:rPr>
                        <m:t>𝑒𝑛𝑟𝑖𝑐h𝑚𝑒𝑛𝑡</m:t>
                      </m:r>
                      <m:r>
                        <a:rPr lang="en-US" sz="2000" b="0" i="1" smtClean="0">
                          <a:latin typeface="Cambria Math" charset="0"/>
                        </a:rPr>
                        <m:t>=</m:t>
                      </m:r>
                    </m:oMath>
                  </m:oMathPara>
                </a14:m>
                <a:endParaRPr lang="en-US" sz="2000" b="0" i="1" dirty="0" smtClean="0">
                  <a:latin typeface="Cambria Math" charset="0"/>
                </a:endParaRPr>
              </a:p>
              <a:p>
                <a:pPr marL="0" indent="0">
                  <a:buNone/>
                </a:pPr>
                <a14:m>
                  <m:oMath xmlns:m="http://schemas.openxmlformats.org/officeDocument/2006/math">
                    <m:r>
                      <a:rPr lang="en-US" sz="2000" b="0" i="1" smtClean="0">
                        <a:latin typeface="Cambria Math" charset="0"/>
                      </a:rPr>
                      <m:t> </m:t>
                    </m:r>
                    <m:f>
                      <m:fPr>
                        <m:ctrlPr>
                          <a:rPr lang="mr-IN" sz="2000" b="0" i="1" smtClean="0">
                            <a:latin typeface="Cambria Math" charset="0"/>
                          </a:rPr>
                        </m:ctrlPr>
                      </m:fPr>
                      <m:num>
                        <m:r>
                          <a:rPr lang="en-US" sz="2000" b="0" i="1" smtClean="0">
                            <a:latin typeface="Cambria Math" charset="0"/>
                          </a:rPr>
                          <m:t>𝑓𝑟𝑎𝑐𝑡𝑖𝑜𝑛</m:t>
                        </m:r>
                        <m:r>
                          <a:rPr lang="en-US" sz="2000" b="0" i="1" smtClean="0">
                            <a:latin typeface="Cambria Math" charset="0"/>
                          </a:rPr>
                          <m:t> </m:t>
                        </m:r>
                        <m:r>
                          <a:rPr lang="en-US" sz="2000" b="0" i="1" smtClean="0">
                            <a:latin typeface="Cambria Math" charset="0"/>
                          </a:rPr>
                          <m:t>𝑜𝑓</m:t>
                        </m:r>
                        <m:r>
                          <a:rPr lang="en-US" sz="2000" b="0" i="1" smtClean="0">
                            <a:latin typeface="Cambria Math" charset="0"/>
                          </a:rPr>
                          <m:t> </m:t>
                        </m:r>
                        <m:r>
                          <a:rPr lang="en-US" sz="2000" b="0" i="1" smtClean="0">
                            <a:latin typeface="Cambria Math" charset="0"/>
                          </a:rPr>
                          <m:t>𝑒𝑙𝑖𝑔𝑖𝑏𝑙𝑒</m:t>
                        </m:r>
                        <m:r>
                          <a:rPr lang="en-US" sz="2000" b="0" i="1" smtClean="0">
                            <a:latin typeface="Cambria Math" charset="0"/>
                          </a:rPr>
                          <m:t> </m:t>
                        </m:r>
                        <m:r>
                          <a:rPr lang="en-US" sz="2000" b="0" i="1" smtClean="0">
                            <a:latin typeface="Cambria Math" charset="0"/>
                          </a:rPr>
                          <m:t>𝑆𝑁𝑃𝑠</m:t>
                        </m:r>
                        <m:r>
                          <a:rPr lang="en-US" sz="2000" b="0" i="1" smtClean="0">
                            <a:latin typeface="Cambria Math" charset="0"/>
                          </a:rPr>
                          <m:t> </m:t>
                        </m:r>
                        <m:r>
                          <a:rPr lang="en-US" sz="2000" b="0" i="1" smtClean="0">
                            <a:latin typeface="Cambria Math" charset="0"/>
                          </a:rPr>
                          <m:t>𝑡h𝑎𝑡</m:t>
                        </m:r>
                        <m:r>
                          <a:rPr lang="en-US" sz="2000" b="0" i="1" smtClean="0">
                            <a:latin typeface="Cambria Math" charset="0"/>
                          </a:rPr>
                          <m:t> </m:t>
                        </m:r>
                        <m:r>
                          <a:rPr lang="en-US" sz="2000" b="0" i="1" smtClean="0">
                            <a:latin typeface="Cambria Math" charset="0"/>
                          </a:rPr>
                          <m:t>𝑎𝑟𝑒</m:t>
                        </m:r>
                        <m:r>
                          <a:rPr lang="en-US" sz="2000" b="0" i="1" smtClean="0">
                            <a:latin typeface="Cambria Math" charset="0"/>
                          </a:rPr>
                          <m:t> </m:t>
                        </m:r>
                        <m:r>
                          <a:rPr lang="en-US" sz="2000" b="0" i="1" smtClean="0">
                            <a:latin typeface="Cambria Math" charset="0"/>
                          </a:rPr>
                          <m:t>𝑐𝑜𝑚𝑢𝑡𝑎𝑡𝑒𝑑</m:t>
                        </m:r>
                      </m:num>
                      <m:den>
                        <m:r>
                          <a:rPr lang="en-US" sz="2000" b="0" i="1" smtClean="0">
                            <a:latin typeface="Cambria Math" charset="0"/>
                          </a:rPr>
                          <m:t>(</m:t>
                        </m:r>
                        <m:r>
                          <a:rPr lang="en-US" sz="2000" b="0" i="1" smtClean="0">
                            <a:latin typeface="Cambria Math" charset="0"/>
                          </a:rPr>
                          <m:t>𝑓𝑟𝑎𝑐𝑡𝑖𝑜𝑛</m:t>
                        </m:r>
                        <m:r>
                          <a:rPr lang="en-US" sz="2000" b="0" i="1" smtClean="0">
                            <a:latin typeface="Cambria Math" charset="0"/>
                          </a:rPr>
                          <m:t> </m:t>
                        </m:r>
                        <m:r>
                          <a:rPr lang="en-US" sz="2000" b="0" i="1" smtClean="0">
                            <a:latin typeface="Cambria Math" charset="0"/>
                          </a:rPr>
                          <m:t>𝑚𝑢𝑡𝑎𝑡𝑒𝑑</m:t>
                        </m:r>
                        <m:r>
                          <a:rPr lang="en-US" sz="2000" b="0" i="1" smtClean="0">
                            <a:latin typeface="Cambria Math" charset="0"/>
                          </a:rPr>
                          <m:t> </m:t>
                        </m:r>
                        <m:r>
                          <a:rPr lang="en-US" sz="2000" b="0" i="1" smtClean="0">
                            <a:latin typeface="Cambria Math" charset="0"/>
                          </a:rPr>
                          <m:t>𝑖𝑛</m:t>
                        </m:r>
                        <m:r>
                          <a:rPr lang="en-US" sz="2000" b="0" i="1" smtClean="0">
                            <a:latin typeface="Cambria Math" charset="0"/>
                          </a:rPr>
                          <m:t> </m:t>
                        </m:r>
                        <m:r>
                          <a:rPr lang="en-US" sz="2000" b="0" i="1" smtClean="0">
                            <a:latin typeface="Cambria Math" charset="0"/>
                          </a:rPr>
                          <m:t>𝑔𝑒𝑟𝑚𝑙𝑖𝑛𝑒</m:t>
                        </m:r>
                        <m:r>
                          <a:rPr lang="en-US" sz="2000" b="0" i="1" smtClean="0">
                            <a:latin typeface="Cambria Math" charset="0"/>
                          </a:rPr>
                          <m:t>) ∗(</m:t>
                        </m:r>
                        <m:r>
                          <a:rPr lang="en-US" sz="2000" b="0" i="1" smtClean="0">
                            <a:latin typeface="Cambria Math" charset="0"/>
                          </a:rPr>
                          <m:t>𝑓𝑟𝑎𝑐𝑡𝑖𝑜𝑛</m:t>
                        </m:r>
                        <m:r>
                          <a:rPr lang="en-US" sz="2000" b="0" i="1" smtClean="0">
                            <a:latin typeface="Cambria Math" charset="0"/>
                          </a:rPr>
                          <m:t> </m:t>
                        </m:r>
                        <m:r>
                          <a:rPr lang="en-US" sz="2000" b="0" i="1" smtClean="0">
                            <a:latin typeface="Cambria Math" charset="0"/>
                          </a:rPr>
                          <m:t>𝑚𝑢𝑡𝑎𝑡𝑒𝑑</m:t>
                        </m:r>
                        <m:r>
                          <a:rPr lang="en-US" sz="2000" b="0" i="1" smtClean="0">
                            <a:latin typeface="Cambria Math" charset="0"/>
                          </a:rPr>
                          <m:t> </m:t>
                        </m:r>
                        <m:r>
                          <a:rPr lang="en-US" sz="2000" b="0" i="1" smtClean="0">
                            <a:latin typeface="Cambria Math" charset="0"/>
                          </a:rPr>
                          <m:t>𝑠𝑜𝑚𝑎𝑡𝑖𝑐</m:t>
                        </m:r>
                        <m:r>
                          <a:rPr lang="en-US" sz="2000" b="0" i="1" smtClean="0">
                            <a:latin typeface="Cambria Math" charset="0"/>
                          </a:rPr>
                          <m:t>)</m:t>
                        </m:r>
                      </m:den>
                    </m:f>
                    <m:r>
                      <a:rPr lang="en-US" sz="2000" b="0" i="1" smtClean="0">
                        <a:latin typeface="Cambria Math" charset="0"/>
                      </a:rPr>
                      <m:t>= </m:t>
                    </m:r>
                    <m:f>
                      <m:fPr>
                        <m:ctrlPr>
                          <a:rPr lang="mr-IN" sz="2000" b="0" i="1" smtClean="0">
                            <a:latin typeface="Cambria Math" charset="0"/>
                          </a:rPr>
                        </m:ctrlPr>
                      </m:fPr>
                      <m:num>
                        <m:f>
                          <m:fPr>
                            <m:ctrlPr>
                              <a:rPr lang="mr-IN" sz="2000" b="0" i="1" smtClean="0">
                                <a:latin typeface="Cambria Math" charset="0"/>
                              </a:rPr>
                            </m:ctrlPr>
                          </m:fPr>
                          <m:num>
                            <m:r>
                              <a:rPr lang="en-US" sz="2000" b="0" i="1" smtClean="0">
                                <a:latin typeface="Cambria Math" charset="0"/>
                              </a:rPr>
                              <m:t>2.8 </m:t>
                            </m:r>
                            <m:r>
                              <a:rPr lang="en-US" sz="2000" b="0" i="1" smtClean="0">
                                <a:latin typeface="Cambria Math" charset="0"/>
                              </a:rPr>
                              <m:t>𝑚𝑖𝑙𝑙𝑖𝑜𝑛</m:t>
                            </m:r>
                            <m:r>
                              <a:rPr lang="en-US" sz="2000" b="0" i="1" smtClean="0">
                                <a:latin typeface="Cambria Math" charset="0"/>
                              </a:rPr>
                              <m:t> </m:t>
                            </m:r>
                            <m:r>
                              <a:rPr lang="en-US" sz="2000" b="0" i="1" smtClean="0">
                                <a:latin typeface="Cambria Math" charset="0"/>
                              </a:rPr>
                              <m:t>𝑐𝑜𝑚𝑢𝑡𝑎𝑡𝑒𝑑</m:t>
                            </m:r>
                            <m:r>
                              <a:rPr lang="en-US" sz="2000" b="0" i="1" smtClean="0">
                                <a:latin typeface="Cambria Math" charset="0"/>
                              </a:rPr>
                              <m:t> </m:t>
                            </m:r>
                            <m:r>
                              <a:rPr lang="en-US" sz="2000" b="0" i="1" smtClean="0">
                                <a:latin typeface="Cambria Math" charset="0"/>
                              </a:rPr>
                              <m:t>𝑆𝑁𝑃𝑠</m:t>
                            </m:r>
                          </m:num>
                          <m:den>
                            <m:d>
                              <m:dPr>
                                <m:ctrlPr>
                                  <a:rPr lang="mr-IN" sz="2000" b="0" i="1" smtClean="0">
                                    <a:latin typeface="Cambria Math" charset="0"/>
                                  </a:rPr>
                                </m:ctrlPr>
                              </m:dPr>
                              <m:e>
                                <m:r>
                                  <a:rPr lang="en-US" sz="2000" b="0" i="1" smtClean="0">
                                    <a:latin typeface="Cambria Math" charset="0"/>
                                  </a:rPr>
                                  <m:t>𝑛𝑢𝑚</m:t>
                                </m:r>
                                <m:r>
                                  <a:rPr lang="en-US" sz="2000" b="0" i="1" smtClean="0">
                                    <a:latin typeface="Cambria Math" charset="0"/>
                                  </a:rPr>
                                  <m:t> </m:t>
                                </m:r>
                                <m:r>
                                  <a:rPr lang="en-US" sz="2000" b="0" i="1" smtClean="0">
                                    <a:latin typeface="Cambria Math" charset="0"/>
                                  </a:rPr>
                                  <m:t>𝑒𝑙𝑖𝑔𝑖𝑏𝑙𝑒</m:t>
                                </m:r>
                                <m:r>
                                  <a:rPr lang="en-US" sz="2000" b="0" i="1" smtClean="0">
                                    <a:latin typeface="Cambria Math" charset="0"/>
                                  </a:rPr>
                                  <m:t> </m:t>
                                </m:r>
                                <m:r>
                                  <a:rPr lang="en-US" sz="2000" b="0" i="1" smtClean="0">
                                    <a:latin typeface="Cambria Math" charset="0"/>
                                  </a:rPr>
                                  <m:t>𝑆𝑁𝑃𝑠</m:t>
                                </m:r>
                              </m:e>
                            </m:d>
                          </m:den>
                        </m:f>
                      </m:num>
                      <m:den>
                        <m:f>
                          <m:fPr>
                            <m:ctrlPr>
                              <a:rPr lang="en-US" sz="2000" b="0" i="1" smtClean="0">
                                <a:latin typeface="Cambria Math" charset="0"/>
                              </a:rPr>
                            </m:ctrlPr>
                          </m:fPr>
                          <m:num>
                            <m:r>
                              <a:rPr lang="en-US" sz="2000" b="0" i="1" smtClean="0">
                                <a:latin typeface="Cambria Math" charset="0"/>
                              </a:rPr>
                              <m:t>190 </m:t>
                            </m:r>
                            <m:r>
                              <a:rPr lang="en-US" sz="2000" b="0" i="1" smtClean="0">
                                <a:latin typeface="Cambria Math" charset="0"/>
                              </a:rPr>
                              <m:t>𝑚𝑖𝑙𝑙𝑖𝑜𝑛</m:t>
                            </m:r>
                            <m:r>
                              <a:rPr lang="en-US" sz="2000" b="0" i="1" smtClean="0">
                                <a:latin typeface="Cambria Math" charset="0"/>
                              </a:rPr>
                              <m:t> </m:t>
                            </m:r>
                            <m:r>
                              <a:rPr lang="en-US" sz="2000" b="0" i="1" smtClean="0">
                                <a:latin typeface="Cambria Math" charset="0"/>
                              </a:rPr>
                              <m:t>𝑔𝑛𝑜𝑚𝐴𝐷</m:t>
                            </m:r>
                            <m:r>
                              <a:rPr lang="en-US" sz="2000" b="0" i="1" smtClean="0">
                                <a:latin typeface="Cambria Math" charset="0"/>
                              </a:rPr>
                              <m:t> </m:t>
                            </m:r>
                            <m:r>
                              <a:rPr lang="en-US" sz="2000" b="0" i="1" smtClean="0">
                                <a:latin typeface="Cambria Math" charset="0"/>
                              </a:rPr>
                              <m:t>𝑆𝑁𝑃𝑠</m:t>
                            </m:r>
                          </m:num>
                          <m:den>
                            <m:r>
                              <a:rPr lang="en-US" sz="2000" b="0" i="1" smtClean="0">
                                <a:latin typeface="Cambria Math" charset="0"/>
                              </a:rPr>
                              <m:t>𝑛𝑢𝑚</m:t>
                            </m:r>
                            <m:r>
                              <a:rPr lang="en-US" sz="2000" b="0" i="1" smtClean="0">
                                <a:latin typeface="Cambria Math" charset="0"/>
                              </a:rPr>
                              <m:t> </m:t>
                            </m:r>
                            <m:r>
                              <a:rPr lang="en-US" sz="2000" b="0" i="1" smtClean="0">
                                <a:latin typeface="Cambria Math" charset="0"/>
                              </a:rPr>
                              <m:t>𝑒𝑙𝑖𝑔𝑖𝑏𝑙𝑒</m:t>
                            </m:r>
                            <m:r>
                              <a:rPr lang="en-US" sz="2000" b="0" i="1" smtClean="0">
                                <a:latin typeface="Cambria Math" charset="0"/>
                              </a:rPr>
                              <m:t> </m:t>
                            </m:r>
                            <m:r>
                              <a:rPr lang="en-US" sz="2000" b="0" i="1" smtClean="0">
                                <a:latin typeface="Cambria Math" charset="0"/>
                              </a:rPr>
                              <m:t>𝑆𝑁𝑃𝑠</m:t>
                            </m:r>
                          </m:den>
                        </m:f>
                        <m:r>
                          <a:rPr lang="en-US" sz="2000" b="0" i="1" smtClean="0">
                            <a:latin typeface="Cambria Math" charset="0"/>
                          </a:rPr>
                          <m:t>∗ </m:t>
                        </m:r>
                        <m:f>
                          <m:fPr>
                            <m:ctrlPr>
                              <a:rPr lang="mr-IN" sz="2000" b="0" i="1" smtClean="0">
                                <a:latin typeface="Cambria Math" charset="0"/>
                              </a:rPr>
                            </m:ctrlPr>
                          </m:fPr>
                          <m:num>
                            <m:r>
                              <a:rPr lang="en-US" sz="2000" b="0" i="1" smtClean="0">
                                <a:latin typeface="Cambria Math" charset="0"/>
                              </a:rPr>
                              <m:t>42 </m:t>
                            </m:r>
                            <m:r>
                              <a:rPr lang="en-US" sz="2000" b="0" i="1" smtClean="0">
                                <a:latin typeface="Cambria Math" charset="0"/>
                              </a:rPr>
                              <m:t>𝑚𝑖𝑙𝑙𝑖𝑜𝑛</m:t>
                            </m:r>
                            <m:r>
                              <a:rPr lang="en-US" sz="2000" b="0" i="1" smtClean="0">
                                <a:latin typeface="Cambria Math" charset="0"/>
                              </a:rPr>
                              <m:t> </m:t>
                            </m:r>
                            <m:r>
                              <a:rPr lang="en-US" sz="2000" b="0" i="1" smtClean="0">
                                <a:latin typeface="Cambria Math" charset="0"/>
                              </a:rPr>
                              <m:t>𝑃𝐶𝐴𝑊𝐺</m:t>
                            </m:r>
                            <m:r>
                              <a:rPr lang="en-US" sz="2000" b="0" i="1" smtClean="0">
                                <a:latin typeface="Cambria Math" charset="0"/>
                              </a:rPr>
                              <m:t> </m:t>
                            </m:r>
                            <m:r>
                              <a:rPr lang="en-US" sz="2000" b="0" i="1" smtClean="0">
                                <a:latin typeface="Cambria Math" charset="0"/>
                              </a:rPr>
                              <m:t>𝑆𝑁𝑃𝑠</m:t>
                            </m:r>
                          </m:num>
                          <m:den>
                            <m:r>
                              <a:rPr lang="en-US" sz="2000" b="0" i="1" smtClean="0">
                                <a:latin typeface="Cambria Math" charset="0"/>
                              </a:rPr>
                              <m:t>𝑛𝑢𝑚</m:t>
                            </m:r>
                            <m:r>
                              <a:rPr lang="en-US" sz="2000" b="0" i="1" smtClean="0">
                                <a:latin typeface="Cambria Math" charset="0"/>
                              </a:rPr>
                              <m:t> </m:t>
                            </m:r>
                            <m:r>
                              <a:rPr lang="en-US" sz="2000" b="0" i="1" smtClean="0">
                                <a:latin typeface="Cambria Math" charset="0"/>
                              </a:rPr>
                              <m:t>𝑒𝑙𝑖𝑔𝑖𝑏𝑙𝑒</m:t>
                            </m:r>
                            <m:r>
                              <a:rPr lang="en-US" sz="2000" b="0" i="1" smtClean="0">
                                <a:latin typeface="Cambria Math" charset="0"/>
                              </a:rPr>
                              <m:t> </m:t>
                            </m:r>
                            <m:r>
                              <a:rPr lang="en-US" sz="2000" b="0" i="1" smtClean="0">
                                <a:latin typeface="Cambria Math" charset="0"/>
                              </a:rPr>
                              <m:t>𝑆𝑁𝑃𝑠</m:t>
                            </m:r>
                          </m:den>
                        </m:f>
                      </m:den>
                    </m:f>
                  </m:oMath>
                </a14:m>
                <a:r>
                  <a:rPr lang="en-US" dirty="0" smtClean="0"/>
                  <a:t> = 3.1</a:t>
                </a:r>
                <a:endParaRPr lang="en-US" sz="2000" dirty="0" smtClean="0"/>
              </a:p>
              <a:p>
                <a:pPr marL="0" indent="0">
                  <a:buNone/>
                </a:pPr>
                <a:endParaRPr lang="en-US" sz="2000" dirty="0"/>
              </a:p>
            </p:txBody>
          </p:sp>
        </mc:Choice>
        <mc:Fallback>
          <p:sp>
            <p:nvSpPr>
              <p:cNvPr id="3" name="Content Placeholder 2"/>
              <p:cNvSpPr>
                <a:spLocks noGrp="1" noRot="1" noChangeAspect="1" noMove="1" noResize="1" noEditPoints="1" noAdjustHandles="1" noChangeArrowheads="1" noChangeShapeType="1" noTextEdit="1"/>
              </p:cNvSpPr>
              <p:nvPr>
                <p:ph idx="1"/>
              </p:nvPr>
            </p:nvSpPr>
            <p:spPr>
              <a:xfrm>
                <a:off x="241150" y="1849362"/>
                <a:ext cx="11250706" cy="2423644"/>
              </a:xfrm>
              <a:blipFill rotWithShape="0">
                <a:blip r:embed="rId2"/>
                <a:stretch>
                  <a:fillRect l="-596" t="-17085"/>
                </a:stretch>
              </a:blipFill>
            </p:spPr>
            <p:txBody>
              <a:bodyPr/>
              <a:lstStyle/>
              <a:p>
                <a:r>
                  <a:rPr lang="en-US">
                    <a:noFill/>
                  </a:rPr>
                  <a:t> </a:t>
                </a:r>
              </a:p>
            </p:txBody>
          </p:sp>
        </mc:Fallback>
      </mc:AlternateContent>
      <p:sp>
        <p:nvSpPr>
          <p:cNvPr id="94" name="TextBox 93"/>
          <p:cNvSpPr txBox="1"/>
          <p:nvPr/>
        </p:nvSpPr>
        <p:spPr>
          <a:xfrm>
            <a:off x="1260962" y="3944485"/>
            <a:ext cx="2648919" cy="369332"/>
          </a:xfrm>
          <a:prstGeom prst="rect">
            <a:avLst/>
          </a:prstGeom>
          <a:noFill/>
        </p:spPr>
        <p:txBody>
          <a:bodyPr wrap="square" rtlCol="0">
            <a:spAutoFit/>
          </a:bodyPr>
          <a:lstStyle/>
          <a:p>
            <a:r>
              <a:rPr lang="en-US" smtClean="0"/>
              <a:t>Toy Germline</a:t>
            </a:r>
            <a:endParaRPr lang="en-US"/>
          </a:p>
        </p:txBody>
      </p:sp>
      <p:sp>
        <p:nvSpPr>
          <p:cNvPr id="95" name="TextBox 94"/>
          <p:cNvSpPr txBox="1"/>
          <p:nvPr/>
        </p:nvSpPr>
        <p:spPr>
          <a:xfrm>
            <a:off x="4780505" y="3898249"/>
            <a:ext cx="2648919" cy="369332"/>
          </a:xfrm>
          <a:prstGeom prst="rect">
            <a:avLst/>
          </a:prstGeom>
          <a:noFill/>
        </p:spPr>
        <p:txBody>
          <a:bodyPr wrap="square" rtlCol="0">
            <a:spAutoFit/>
          </a:bodyPr>
          <a:lstStyle/>
          <a:p>
            <a:r>
              <a:rPr lang="en-US" dirty="0" smtClean="0"/>
              <a:t>Toy Somatic</a:t>
            </a:r>
            <a:endParaRPr lang="en-US" dirty="0"/>
          </a:p>
        </p:txBody>
      </p:sp>
      <p:sp>
        <p:nvSpPr>
          <p:cNvPr id="96" name="TextBox 95"/>
          <p:cNvSpPr txBox="1"/>
          <p:nvPr/>
        </p:nvSpPr>
        <p:spPr>
          <a:xfrm>
            <a:off x="8154822" y="3896435"/>
            <a:ext cx="2648919" cy="369332"/>
          </a:xfrm>
          <a:prstGeom prst="rect">
            <a:avLst/>
          </a:prstGeom>
          <a:noFill/>
        </p:spPr>
        <p:txBody>
          <a:bodyPr wrap="square" rtlCol="0">
            <a:spAutoFit/>
          </a:bodyPr>
          <a:lstStyle/>
          <a:p>
            <a:r>
              <a:rPr lang="en-US" dirty="0" smtClean="0"/>
              <a:t>Toy Overlap</a:t>
            </a:r>
            <a:endParaRPr lang="en-US" dirty="0"/>
          </a:p>
        </p:txBody>
      </p:sp>
      <p:sp>
        <p:nvSpPr>
          <p:cNvPr id="97" name="TextBox 96"/>
          <p:cNvSpPr txBox="1"/>
          <p:nvPr/>
        </p:nvSpPr>
        <p:spPr>
          <a:xfrm>
            <a:off x="10328558" y="3949532"/>
            <a:ext cx="1603026" cy="646331"/>
          </a:xfrm>
          <a:prstGeom prst="rect">
            <a:avLst/>
          </a:prstGeom>
          <a:noFill/>
        </p:spPr>
        <p:txBody>
          <a:bodyPr wrap="square" rtlCol="0">
            <a:spAutoFit/>
          </a:bodyPr>
          <a:lstStyle/>
          <a:p>
            <a:r>
              <a:rPr lang="en-US" smtClean="0"/>
              <a:t>Overlap enrichment</a:t>
            </a:r>
            <a:endParaRPr lang="en-US"/>
          </a:p>
        </p:txBody>
      </p:sp>
      <p:sp>
        <p:nvSpPr>
          <p:cNvPr id="98" name="Oval 97"/>
          <p:cNvSpPr/>
          <p:nvPr/>
        </p:nvSpPr>
        <p:spPr>
          <a:xfrm>
            <a:off x="873211" y="4638895"/>
            <a:ext cx="537882" cy="537883"/>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Oval 98"/>
          <p:cNvSpPr/>
          <p:nvPr/>
        </p:nvSpPr>
        <p:spPr>
          <a:xfrm>
            <a:off x="1649555" y="4617380"/>
            <a:ext cx="537882" cy="537883"/>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Oval 99"/>
          <p:cNvSpPr/>
          <p:nvPr/>
        </p:nvSpPr>
        <p:spPr>
          <a:xfrm>
            <a:off x="2425899" y="4617379"/>
            <a:ext cx="537882" cy="537883"/>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Oval 100"/>
          <p:cNvSpPr/>
          <p:nvPr/>
        </p:nvSpPr>
        <p:spPr>
          <a:xfrm>
            <a:off x="873211" y="5318420"/>
            <a:ext cx="537882" cy="537883"/>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Oval 101"/>
          <p:cNvSpPr/>
          <p:nvPr/>
        </p:nvSpPr>
        <p:spPr>
          <a:xfrm>
            <a:off x="1649555" y="5335453"/>
            <a:ext cx="537882" cy="537883"/>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Oval 102"/>
          <p:cNvSpPr/>
          <p:nvPr/>
        </p:nvSpPr>
        <p:spPr>
          <a:xfrm>
            <a:off x="2425899" y="5335453"/>
            <a:ext cx="537882" cy="537883"/>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Oval 103"/>
          <p:cNvSpPr/>
          <p:nvPr/>
        </p:nvSpPr>
        <p:spPr>
          <a:xfrm>
            <a:off x="873211" y="6019460"/>
            <a:ext cx="537882" cy="537883"/>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Oval 104"/>
          <p:cNvSpPr/>
          <p:nvPr/>
        </p:nvSpPr>
        <p:spPr>
          <a:xfrm>
            <a:off x="1649555" y="6010494"/>
            <a:ext cx="537882" cy="537883"/>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Oval 105"/>
          <p:cNvSpPr/>
          <p:nvPr/>
        </p:nvSpPr>
        <p:spPr>
          <a:xfrm>
            <a:off x="2425899" y="6010495"/>
            <a:ext cx="537882" cy="537883"/>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Oval 106"/>
          <p:cNvSpPr/>
          <p:nvPr/>
        </p:nvSpPr>
        <p:spPr>
          <a:xfrm>
            <a:off x="4392754" y="4617380"/>
            <a:ext cx="537882" cy="53788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Oval 107"/>
          <p:cNvSpPr/>
          <p:nvPr/>
        </p:nvSpPr>
        <p:spPr>
          <a:xfrm>
            <a:off x="5169098" y="4617380"/>
            <a:ext cx="537882" cy="53788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Oval 108"/>
          <p:cNvSpPr/>
          <p:nvPr/>
        </p:nvSpPr>
        <p:spPr>
          <a:xfrm>
            <a:off x="5945442" y="4617379"/>
            <a:ext cx="537882" cy="53788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Oval 109"/>
          <p:cNvSpPr/>
          <p:nvPr/>
        </p:nvSpPr>
        <p:spPr>
          <a:xfrm>
            <a:off x="4392754" y="5318420"/>
            <a:ext cx="537882" cy="53788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Oval 110"/>
          <p:cNvSpPr/>
          <p:nvPr/>
        </p:nvSpPr>
        <p:spPr>
          <a:xfrm>
            <a:off x="5169098" y="5313937"/>
            <a:ext cx="537882" cy="53788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Oval 111"/>
          <p:cNvSpPr/>
          <p:nvPr/>
        </p:nvSpPr>
        <p:spPr>
          <a:xfrm>
            <a:off x="5945442" y="5313937"/>
            <a:ext cx="537882" cy="53788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Oval 112"/>
          <p:cNvSpPr/>
          <p:nvPr/>
        </p:nvSpPr>
        <p:spPr>
          <a:xfrm>
            <a:off x="4392754" y="6019460"/>
            <a:ext cx="537882" cy="53788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Oval 113"/>
          <p:cNvSpPr/>
          <p:nvPr/>
        </p:nvSpPr>
        <p:spPr>
          <a:xfrm>
            <a:off x="5169098" y="6010494"/>
            <a:ext cx="537882" cy="53788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Oval 114"/>
          <p:cNvSpPr/>
          <p:nvPr/>
        </p:nvSpPr>
        <p:spPr>
          <a:xfrm>
            <a:off x="5945442" y="6010495"/>
            <a:ext cx="537882" cy="53788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Oval 115"/>
          <p:cNvSpPr/>
          <p:nvPr/>
        </p:nvSpPr>
        <p:spPr>
          <a:xfrm>
            <a:off x="7498130" y="4595864"/>
            <a:ext cx="537882" cy="537883"/>
          </a:xfrm>
          <a:prstGeom prst="ellipse">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Oval 116"/>
          <p:cNvSpPr/>
          <p:nvPr/>
        </p:nvSpPr>
        <p:spPr>
          <a:xfrm>
            <a:off x="8274474" y="4595864"/>
            <a:ext cx="537882" cy="537883"/>
          </a:xfrm>
          <a:prstGeom prst="ellipse">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Oval 117"/>
          <p:cNvSpPr/>
          <p:nvPr/>
        </p:nvSpPr>
        <p:spPr>
          <a:xfrm>
            <a:off x="9050818" y="4595863"/>
            <a:ext cx="537882" cy="537883"/>
          </a:xfrm>
          <a:prstGeom prst="ellipse">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Oval 118"/>
          <p:cNvSpPr/>
          <p:nvPr/>
        </p:nvSpPr>
        <p:spPr>
          <a:xfrm>
            <a:off x="7498130" y="5296904"/>
            <a:ext cx="537882" cy="537883"/>
          </a:xfrm>
          <a:prstGeom prst="ellipse">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Oval 119"/>
          <p:cNvSpPr/>
          <p:nvPr/>
        </p:nvSpPr>
        <p:spPr>
          <a:xfrm>
            <a:off x="8274474" y="5292421"/>
            <a:ext cx="537882" cy="537883"/>
          </a:xfrm>
          <a:prstGeom prst="ellipse">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Oval 120"/>
          <p:cNvSpPr/>
          <p:nvPr/>
        </p:nvSpPr>
        <p:spPr>
          <a:xfrm>
            <a:off x="9050818" y="5292421"/>
            <a:ext cx="537882" cy="537883"/>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Oval 121"/>
          <p:cNvSpPr/>
          <p:nvPr/>
        </p:nvSpPr>
        <p:spPr>
          <a:xfrm>
            <a:off x="7498130" y="5997944"/>
            <a:ext cx="537882" cy="537883"/>
          </a:xfrm>
          <a:prstGeom prst="ellipse">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Oval 122"/>
          <p:cNvSpPr/>
          <p:nvPr/>
        </p:nvSpPr>
        <p:spPr>
          <a:xfrm>
            <a:off x="8274474" y="5988978"/>
            <a:ext cx="537882" cy="537883"/>
          </a:xfrm>
          <a:prstGeom prst="ellipse">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Oval 123"/>
          <p:cNvSpPr/>
          <p:nvPr/>
        </p:nvSpPr>
        <p:spPr>
          <a:xfrm>
            <a:off x="9050818" y="5988979"/>
            <a:ext cx="537882" cy="537883"/>
          </a:xfrm>
          <a:prstGeom prst="ellipse">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mc:Choice xmlns:a14="http://schemas.microsoft.com/office/drawing/2010/main" Requires="a14">
          <p:sp>
            <p:nvSpPr>
              <p:cNvPr id="125" name="TextBox 124"/>
              <p:cNvSpPr txBox="1"/>
              <p:nvPr/>
            </p:nvSpPr>
            <p:spPr>
              <a:xfrm>
                <a:off x="9919469" y="5015472"/>
                <a:ext cx="1737417" cy="85786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f>
                        <m:fPr>
                          <m:ctrlPr>
                            <a:rPr lang="mr-IN" i="1" smtClean="0">
                              <a:latin typeface="Cambria Math" charset="0"/>
                            </a:rPr>
                          </m:ctrlPr>
                        </m:fPr>
                        <m:num>
                          <m:f>
                            <m:fPr>
                              <m:type m:val="skw"/>
                              <m:ctrlPr>
                                <a:rPr lang="mr-IN" i="1" smtClean="0">
                                  <a:latin typeface="Cambria Math" charset="0"/>
                                </a:rPr>
                              </m:ctrlPr>
                            </m:fPr>
                            <m:num>
                              <m:r>
                                <a:rPr lang="en-US" b="0" i="1" smtClean="0">
                                  <a:latin typeface="Cambria Math" charset="0"/>
                                </a:rPr>
                                <m:t>1</m:t>
                              </m:r>
                            </m:num>
                            <m:den>
                              <m:r>
                                <a:rPr lang="en-US" b="0" i="1" smtClean="0">
                                  <a:latin typeface="Cambria Math" charset="0"/>
                                </a:rPr>
                                <m:t>9</m:t>
                              </m:r>
                            </m:den>
                          </m:f>
                        </m:num>
                        <m:den>
                          <m:f>
                            <m:fPr>
                              <m:type m:val="skw"/>
                              <m:ctrlPr>
                                <a:rPr lang="mr-IN" i="1" smtClean="0">
                                  <a:latin typeface="Cambria Math" charset="0"/>
                                </a:rPr>
                              </m:ctrlPr>
                            </m:fPr>
                            <m:num>
                              <m:r>
                                <a:rPr lang="en-US" b="0" i="1" smtClean="0">
                                  <a:latin typeface="Cambria Math" charset="0"/>
                                </a:rPr>
                                <m:t>3</m:t>
                              </m:r>
                            </m:num>
                            <m:den>
                              <m:r>
                                <a:rPr lang="en-US" b="0" i="1" smtClean="0">
                                  <a:latin typeface="Cambria Math" charset="0"/>
                                </a:rPr>
                                <m:t>9</m:t>
                              </m:r>
                            </m:den>
                          </m:f>
                          <m:r>
                            <a:rPr lang="en-US" b="0" i="1" smtClean="0">
                              <a:latin typeface="Cambria Math" charset="0"/>
                            </a:rPr>
                            <m:t>∗ </m:t>
                          </m:r>
                          <m:f>
                            <m:fPr>
                              <m:type m:val="skw"/>
                              <m:ctrlPr>
                                <a:rPr lang="en-US" b="0" i="1" smtClean="0">
                                  <a:latin typeface="Cambria Math" charset="0"/>
                                </a:rPr>
                              </m:ctrlPr>
                            </m:fPr>
                            <m:num>
                              <m:r>
                                <a:rPr lang="en-US" b="0" i="1" smtClean="0">
                                  <a:latin typeface="Cambria Math" charset="0"/>
                                </a:rPr>
                                <m:t>3</m:t>
                              </m:r>
                            </m:num>
                            <m:den>
                              <m:r>
                                <a:rPr lang="en-US" b="0" i="1" smtClean="0">
                                  <a:latin typeface="Cambria Math" charset="0"/>
                                </a:rPr>
                                <m:t>9</m:t>
                              </m:r>
                            </m:den>
                          </m:f>
                        </m:den>
                      </m:f>
                      <m:r>
                        <a:rPr lang="en-US" b="0" i="1" smtClean="0">
                          <a:latin typeface="Cambria Math" charset="0"/>
                        </a:rPr>
                        <m:t>=1</m:t>
                      </m:r>
                    </m:oMath>
                  </m:oMathPara>
                </a14:m>
                <a:endParaRPr lang="en-US" dirty="0"/>
              </a:p>
            </p:txBody>
          </p:sp>
        </mc:Choice>
        <mc:Fallback>
          <p:sp>
            <p:nvSpPr>
              <p:cNvPr id="125" name="TextBox 124"/>
              <p:cNvSpPr txBox="1">
                <a:spLocks noRot="1" noChangeAspect="1" noMove="1" noResize="1" noEditPoints="1" noAdjustHandles="1" noChangeArrowheads="1" noChangeShapeType="1" noTextEdit="1"/>
              </p:cNvSpPr>
              <p:nvPr/>
            </p:nvSpPr>
            <p:spPr>
              <a:xfrm>
                <a:off x="9919469" y="5015472"/>
                <a:ext cx="1737417" cy="857864"/>
              </a:xfrm>
              <a:prstGeom prst="rect">
                <a:avLst/>
              </a:prstGeom>
              <a:blipFill rotWithShape="0">
                <a:blip r:embed="rId3"/>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2185836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7627" y="266271"/>
            <a:ext cx="10515600" cy="1325563"/>
          </a:xfrm>
        </p:spPr>
        <p:txBody>
          <a:bodyPr>
            <a:normAutofit/>
          </a:bodyPr>
          <a:lstStyle/>
          <a:p>
            <a:r>
              <a:rPr lang="en-US" dirty="0" smtClean="0"/>
              <a:t>Overlap Enrichment is particularly high in some cancer types</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307277" y="1673706"/>
            <a:ext cx="4890036" cy="4890036"/>
          </a:xfrm>
        </p:spPr>
      </p:pic>
    </p:spTree>
    <p:extLst>
      <p:ext uri="{BB962C8B-B14F-4D97-AF65-F5344CB8AC3E}">
        <p14:creationId xmlns:p14="http://schemas.microsoft.com/office/powerpoint/2010/main" val="6639875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smtClean="0"/>
              <a:t>Overlap enrichment by somatic sample is nearly completely explained by the share of mutations in that sample attributed to spontaneous deamination</a:t>
            </a:r>
            <a:endParaRPr lang="en-US" sz="3600"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300899" y="1808701"/>
            <a:ext cx="4909036" cy="4909036"/>
          </a:xfrm>
        </p:spPr>
      </p:pic>
    </p:spTree>
    <p:extLst>
      <p:ext uri="{BB962C8B-B14F-4D97-AF65-F5344CB8AC3E}">
        <p14:creationId xmlns:p14="http://schemas.microsoft.com/office/powerpoint/2010/main" val="21194689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does the The Tree of Life </a:t>
            </a:r>
            <a:r>
              <a:rPr lang="mr-IN" dirty="0" smtClean="0"/>
              <a:t>…</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417026" y="1770418"/>
            <a:ext cx="7357947" cy="4903746"/>
          </a:xfrm>
        </p:spPr>
      </p:pic>
      <p:sp>
        <p:nvSpPr>
          <p:cNvPr id="5" name="Slide Number Placeholder 4"/>
          <p:cNvSpPr>
            <a:spLocks noGrp="1"/>
          </p:cNvSpPr>
          <p:nvPr>
            <p:ph type="sldNum" sz="quarter" idx="12"/>
          </p:nvPr>
        </p:nvSpPr>
        <p:spPr/>
        <p:txBody>
          <a:bodyPr/>
          <a:lstStyle/>
          <a:p>
            <a:fld id="{2E949FF3-F0F2-C74A-A4EA-FAC408EB24BA}" type="slidenum">
              <a:rPr lang="en-US" smtClean="0"/>
              <a:t>2</a:t>
            </a:fld>
            <a:endParaRPr lang="en-US"/>
          </a:p>
        </p:txBody>
      </p:sp>
    </p:spTree>
    <p:extLst>
      <p:ext uri="{BB962C8B-B14F-4D97-AF65-F5344CB8AC3E}">
        <p14:creationId xmlns:p14="http://schemas.microsoft.com/office/powerpoint/2010/main" val="137678909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Co-Mutations are predominantly </a:t>
            </a:r>
            <a:r>
              <a:rPr lang="en-US" dirty="0" err="1" smtClean="0"/>
              <a:t>NCpG</a:t>
            </a:r>
            <a:r>
              <a:rPr lang="en-US" dirty="0" smtClean="0"/>
              <a:t> -&gt; T</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1352547"/>
            <a:ext cx="2722033" cy="2722033"/>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04243" y="1413932"/>
            <a:ext cx="2722033" cy="2722033"/>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15298" y="1352546"/>
            <a:ext cx="2722033" cy="2722033"/>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04242" y="4196024"/>
            <a:ext cx="2722033" cy="2722033"/>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7227" y="4135965"/>
            <a:ext cx="2722033" cy="2722033"/>
          </a:xfrm>
          <a:prstGeom prst="rect">
            <a:avLst/>
          </a:prstGeom>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15299" y="4196024"/>
            <a:ext cx="2722033" cy="2722033"/>
          </a:xfrm>
          <a:prstGeom prst="rect">
            <a:avLst/>
          </a:prstGeom>
        </p:spPr>
      </p:pic>
      <p:sp>
        <p:nvSpPr>
          <p:cNvPr id="10" name="Slide Number Placeholder 9"/>
          <p:cNvSpPr>
            <a:spLocks noGrp="1"/>
          </p:cNvSpPr>
          <p:nvPr>
            <p:ph type="sldNum" sz="quarter" idx="12"/>
          </p:nvPr>
        </p:nvSpPr>
        <p:spPr/>
        <p:txBody>
          <a:bodyPr/>
          <a:lstStyle/>
          <a:p>
            <a:fld id="{2E949FF3-F0F2-C74A-A4EA-FAC408EB24BA}" type="slidenum">
              <a:rPr lang="en-US" smtClean="0"/>
              <a:t>20</a:t>
            </a:fld>
            <a:endParaRPr lang="en-US"/>
          </a:p>
        </p:txBody>
      </p:sp>
    </p:spTree>
    <p:extLst>
      <p:ext uri="{BB962C8B-B14F-4D97-AF65-F5344CB8AC3E}">
        <p14:creationId xmlns:p14="http://schemas.microsoft.com/office/powerpoint/2010/main" val="86385169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Trinucleotide context explains most of the observed overlap enrichment except at select contexts, such as TTA -&gt; TAA</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0141" y="1027906"/>
            <a:ext cx="5343021" cy="3712779"/>
          </a:xfrm>
        </p:spPr>
      </p:pic>
      <p:sp>
        <p:nvSpPr>
          <p:cNvPr id="6" name="Slide Number Placeholder 5"/>
          <p:cNvSpPr>
            <a:spLocks noGrp="1"/>
          </p:cNvSpPr>
          <p:nvPr>
            <p:ph type="sldNum" sz="quarter" idx="12"/>
          </p:nvPr>
        </p:nvSpPr>
        <p:spPr/>
        <p:txBody>
          <a:bodyPr/>
          <a:lstStyle/>
          <a:p>
            <a:fld id="{2E949FF3-F0F2-C74A-A4EA-FAC408EB24BA}" type="slidenum">
              <a:rPr lang="en-US" smtClean="0"/>
              <a:t>21</a:t>
            </a:fld>
            <a:endParaRPr lang="en-US"/>
          </a:p>
        </p:txBody>
      </p:sp>
      <p:sp>
        <p:nvSpPr>
          <p:cNvPr id="7" name="TextBox 6"/>
          <p:cNvSpPr txBox="1"/>
          <p:nvPr/>
        </p:nvSpPr>
        <p:spPr>
          <a:xfrm>
            <a:off x="152969" y="4967149"/>
            <a:ext cx="2438400" cy="1754326"/>
          </a:xfrm>
          <a:prstGeom prst="rect">
            <a:avLst/>
          </a:prstGeom>
          <a:noFill/>
        </p:spPr>
        <p:txBody>
          <a:bodyPr wrap="square" rtlCol="0">
            <a:spAutoFit/>
          </a:bodyPr>
          <a:lstStyle/>
          <a:p>
            <a:r>
              <a:rPr lang="en-US" dirty="0" smtClean="0"/>
              <a:t>Surprised that </a:t>
            </a:r>
            <a:r>
              <a:rPr lang="en-US" dirty="0" err="1" smtClean="0"/>
              <a:t>NCpG</a:t>
            </a:r>
            <a:r>
              <a:rPr lang="en-US" dirty="0" smtClean="0"/>
              <a:t> -&gt; T mutations don</a:t>
            </a:r>
            <a:r>
              <a:rPr lang="mr-IN" dirty="0" smtClean="0"/>
              <a:t>’</a:t>
            </a:r>
            <a:r>
              <a:rPr lang="en-US" dirty="0" smtClean="0"/>
              <a:t>t have higher overlap enrichment (e.g. would expect </a:t>
            </a:r>
            <a:r>
              <a:rPr lang="en-US" dirty="0" err="1" smtClean="0"/>
              <a:t>CpG</a:t>
            </a:r>
            <a:r>
              <a:rPr lang="en-US" dirty="0" smtClean="0"/>
              <a:t> islands to inflate this)</a:t>
            </a:r>
            <a:endParaRPr lang="en-US" dirty="0"/>
          </a:p>
        </p:txBody>
      </p:sp>
      <p:sp>
        <p:nvSpPr>
          <p:cNvPr id="8" name="TextBox 7"/>
          <p:cNvSpPr txBox="1"/>
          <p:nvPr/>
        </p:nvSpPr>
        <p:spPr>
          <a:xfrm>
            <a:off x="93279" y="3101322"/>
            <a:ext cx="520262" cy="369332"/>
          </a:xfrm>
          <a:prstGeom prst="rect">
            <a:avLst/>
          </a:prstGeom>
          <a:noFill/>
        </p:spPr>
        <p:txBody>
          <a:bodyPr wrap="square" rtlCol="0">
            <a:spAutoFit/>
          </a:bodyPr>
          <a:lstStyle/>
          <a:p>
            <a:r>
              <a:rPr lang="en-US" dirty="0" err="1" smtClean="0"/>
              <a:t>oe</a:t>
            </a:r>
            <a:endParaRPr lang="en-US" dirty="0"/>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77547" y="1184866"/>
            <a:ext cx="5063534" cy="5063534"/>
          </a:xfrm>
          <a:prstGeom prst="rect">
            <a:avLst/>
          </a:prstGeom>
        </p:spPr>
      </p:pic>
      <p:sp>
        <p:nvSpPr>
          <p:cNvPr id="10" name="TextBox 9"/>
          <p:cNvSpPr txBox="1"/>
          <p:nvPr/>
        </p:nvSpPr>
        <p:spPr>
          <a:xfrm>
            <a:off x="7130143" y="6010960"/>
            <a:ext cx="4789714" cy="646331"/>
          </a:xfrm>
          <a:prstGeom prst="rect">
            <a:avLst/>
          </a:prstGeom>
          <a:noFill/>
        </p:spPr>
        <p:txBody>
          <a:bodyPr wrap="square" rtlCol="0">
            <a:spAutoFit/>
          </a:bodyPr>
          <a:lstStyle/>
          <a:p>
            <a:r>
              <a:rPr lang="en-US" dirty="0" smtClean="0"/>
              <a:t>Still some amount of overlap enrichment (and depletion) to </a:t>
            </a:r>
            <a:r>
              <a:rPr lang="en-US" smtClean="0"/>
              <a:t>explain across the board</a:t>
            </a:r>
            <a:endParaRPr lang="en-US" dirty="0"/>
          </a:p>
        </p:txBody>
      </p:sp>
    </p:spTree>
    <p:extLst>
      <p:ext uri="{BB962C8B-B14F-4D97-AF65-F5344CB8AC3E}">
        <p14:creationId xmlns:p14="http://schemas.microsoft.com/office/powerpoint/2010/main" val="176591691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broader context of TTA_A co-mutations is AT-rich and repetitive</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TTTTTTTTTTTAATTATACTT</a:t>
            </a:r>
          </a:p>
          <a:p>
            <a:r>
              <a:rPr lang="en-US" dirty="0" smtClean="0"/>
              <a:t>ATAAATAAATTAATTAATTAA</a:t>
            </a:r>
          </a:p>
          <a:p>
            <a:r>
              <a:rPr lang="en-US" dirty="0" smtClean="0"/>
              <a:t>CTTTTTTTTTTAATTATACTT</a:t>
            </a:r>
          </a:p>
          <a:p>
            <a:r>
              <a:rPr lang="en-US" dirty="0" smtClean="0"/>
              <a:t>85% of T-&gt;A co-mutations in a TTA context have 14 or more As and </a:t>
            </a:r>
            <a:r>
              <a:rPr lang="en-US" dirty="0" err="1" smtClean="0"/>
              <a:t>Ts</a:t>
            </a:r>
            <a:r>
              <a:rPr lang="en-US" dirty="0" smtClean="0"/>
              <a:t> in the 18 nucleotides neighboring that TTA context</a:t>
            </a:r>
          </a:p>
          <a:p>
            <a:r>
              <a:rPr lang="en-US" dirty="0" smtClean="0"/>
              <a:t>Is this a mapping artifact or a biological finding (e.g. due to strand slippage)?</a:t>
            </a:r>
          </a:p>
          <a:p>
            <a:r>
              <a:rPr lang="en-US" dirty="0" smtClean="0"/>
              <a:t>Mean 36-bp </a:t>
            </a:r>
            <a:r>
              <a:rPr lang="en-US" dirty="0" err="1" smtClean="0"/>
              <a:t>mapability</a:t>
            </a:r>
            <a:r>
              <a:rPr lang="en-US" dirty="0" smtClean="0"/>
              <a:t> of reference genome at TTA_A co-mutations is 97% (BUT! This does not seem to take into account the alternate allele)</a:t>
            </a:r>
          </a:p>
          <a:p>
            <a:r>
              <a:rPr lang="en-US" dirty="0" smtClean="0"/>
              <a:t>I assume this is a mapping artifact until proven otherwise</a:t>
            </a:r>
          </a:p>
          <a:p>
            <a:r>
              <a:rPr lang="en-US" dirty="0" smtClean="0"/>
              <a:t>Still need to check other trinucleotide contexts</a:t>
            </a:r>
          </a:p>
        </p:txBody>
      </p:sp>
      <p:sp>
        <p:nvSpPr>
          <p:cNvPr id="4" name="Slide Number Placeholder 3"/>
          <p:cNvSpPr>
            <a:spLocks noGrp="1"/>
          </p:cNvSpPr>
          <p:nvPr>
            <p:ph type="sldNum" sz="quarter" idx="12"/>
          </p:nvPr>
        </p:nvSpPr>
        <p:spPr/>
        <p:txBody>
          <a:bodyPr/>
          <a:lstStyle/>
          <a:p>
            <a:fld id="{2E949FF3-F0F2-C74A-A4EA-FAC408EB24BA}" type="slidenum">
              <a:rPr lang="en-US" smtClean="0"/>
              <a:t>22</a:t>
            </a:fld>
            <a:endParaRPr lang="en-US"/>
          </a:p>
        </p:txBody>
      </p:sp>
    </p:spTree>
    <p:extLst>
      <p:ext uri="{BB962C8B-B14F-4D97-AF65-F5344CB8AC3E}">
        <p14:creationId xmlns:p14="http://schemas.microsoft.com/office/powerpoint/2010/main" val="65880349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Explaining trinucleotide context: </a:t>
            </a:r>
            <a:r>
              <a:rPr lang="en-US" dirty="0" err="1" smtClean="0"/>
              <a:t>Epigenomic</a:t>
            </a:r>
            <a:r>
              <a:rPr lang="en-US" dirty="0" smtClean="0"/>
              <a:t> features?</a:t>
            </a:r>
            <a:endParaRPr lang="en-US" dirty="0"/>
          </a:p>
        </p:txBody>
      </p:sp>
      <p:sp>
        <p:nvSpPr>
          <p:cNvPr id="3" name="Content Placeholder 2"/>
          <p:cNvSpPr>
            <a:spLocks noGrp="1"/>
          </p:cNvSpPr>
          <p:nvPr>
            <p:ph idx="1"/>
          </p:nvPr>
        </p:nvSpPr>
        <p:spPr>
          <a:xfrm>
            <a:off x="838200" y="1825625"/>
            <a:ext cx="4395281" cy="3913694"/>
          </a:xfrm>
        </p:spPr>
        <p:txBody>
          <a:bodyPr>
            <a:normAutofit fontScale="77500" lnSpcReduction="20000"/>
          </a:bodyPr>
          <a:lstStyle/>
          <a:p>
            <a:r>
              <a:rPr lang="en-US" dirty="0" smtClean="0"/>
              <a:t>Germline </a:t>
            </a:r>
            <a:r>
              <a:rPr lang="en-US" dirty="0" err="1" smtClean="0"/>
              <a:t>NCpG</a:t>
            </a:r>
            <a:r>
              <a:rPr lang="en-US" dirty="0" smtClean="0"/>
              <a:t> -&gt; T mutation rate strongly depends on methylation in </a:t>
            </a:r>
            <a:r>
              <a:rPr lang="en-US" dirty="0" err="1" smtClean="0"/>
              <a:t>spermatagonial</a:t>
            </a:r>
            <a:r>
              <a:rPr lang="en-US" dirty="0" smtClean="0"/>
              <a:t> stem cells (right)</a:t>
            </a:r>
          </a:p>
          <a:p>
            <a:r>
              <a:rPr lang="en-US" dirty="0" smtClean="0"/>
              <a:t>For conditional </a:t>
            </a:r>
            <a:r>
              <a:rPr lang="en-US" dirty="0" err="1" smtClean="0"/>
              <a:t>NCpG</a:t>
            </a:r>
            <a:r>
              <a:rPr lang="en-US" dirty="0" smtClean="0"/>
              <a:t> -&gt; T overlap enrichment to be so low, there needs to be little correlation between </a:t>
            </a:r>
            <a:r>
              <a:rPr lang="en-US" dirty="0" err="1" smtClean="0"/>
              <a:t>spermatagonial</a:t>
            </a:r>
            <a:r>
              <a:rPr lang="en-US" dirty="0" smtClean="0"/>
              <a:t> methylation and somatic methylation at </a:t>
            </a:r>
            <a:r>
              <a:rPr lang="en-US" dirty="0" err="1" smtClean="0"/>
              <a:t>CpG</a:t>
            </a:r>
            <a:r>
              <a:rPr lang="en-US" dirty="0" smtClean="0"/>
              <a:t> context </a:t>
            </a:r>
          </a:p>
          <a:p>
            <a:r>
              <a:rPr lang="en-US" dirty="0" smtClean="0"/>
              <a:t>preliminary data [not shown] suggests correlation in 0.1-0.2 range, suitably low (but due to noise?)</a:t>
            </a:r>
            <a:endParaRPr lang="en-US" dirty="0" smtClean="0"/>
          </a:p>
        </p:txBody>
      </p:sp>
      <p:sp>
        <p:nvSpPr>
          <p:cNvPr id="4" name="Slide Number Placeholder 3"/>
          <p:cNvSpPr>
            <a:spLocks noGrp="1"/>
          </p:cNvSpPr>
          <p:nvPr>
            <p:ph type="sldNum" sz="quarter" idx="12"/>
          </p:nvPr>
        </p:nvSpPr>
        <p:spPr/>
        <p:txBody>
          <a:bodyPr/>
          <a:lstStyle/>
          <a:p>
            <a:fld id="{2E949FF3-F0F2-C74A-A4EA-FAC408EB24BA}" type="slidenum">
              <a:rPr lang="en-US" smtClean="0"/>
              <a:t>23</a:t>
            </a:fld>
            <a:endParaRPr lang="en-US"/>
          </a:p>
        </p:txBody>
      </p:sp>
      <p:pic>
        <p:nvPicPr>
          <p:cNvPr id="5" name="Content Placeholder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52935" y="1825625"/>
            <a:ext cx="4865387" cy="4351338"/>
          </a:xfrm>
          <a:prstGeom prst="rect">
            <a:avLst/>
          </a:prstGeom>
        </p:spPr>
      </p:pic>
    </p:spTree>
    <p:extLst>
      <p:ext uri="{BB962C8B-B14F-4D97-AF65-F5344CB8AC3E}">
        <p14:creationId xmlns:p14="http://schemas.microsoft.com/office/powerpoint/2010/main" val="203560156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Beyond nucleotide context: Features of genomic intervals with more co-mutations than expected</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200152" y="1475638"/>
            <a:ext cx="2794197" cy="2794197"/>
          </a:xfrm>
        </p:spPr>
      </p:pic>
      <p:sp>
        <p:nvSpPr>
          <p:cNvPr id="4" name="Slide Number Placeholder 3"/>
          <p:cNvSpPr>
            <a:spLocks noGrp="1"/>
          </p:cNvSpPr>
          <p:nvPr>
            <p:ph type="sldNum" sz="quarter" idx="12"/>
          </p:nvPr>
        </p:nvSpPr>
        <p:spPr/>
        <p:txBody>
          <a:bodyPr/>
          <a:lstStyle/>
          <a:p>
            <a:fld id="{2E949FF3-F0F2-C74A-A4EA-FAC408EB24BA}" type="slidenum">
              <a:rPr lang="en-US" smtClean="0"/>
              <a:t>24</a:t>
            </a:fld>
            <a:endParaRPr lang="en-US"/>
          </a:p>
        </p:txBody>
      </p:sp>
      <p:sp>
        <p:nvSpPr>
          <p:cNvPr id="6" name="TextBox 5"/>
          <p:cNvSpPr txBox="1"/>
          <p:nvPr/>
        </p:nvSpPr>
        <p:spPr>
          <a:xfrm>
            <a:off x="700391" y="2500009"/>
            <a:ext cx="4192622" cy="3970318"/>
          </a:xfrm>
          <a:prstGeom prst="rect">
            <a:avLst/>
          </a:prstGeom>
          <a:noFill/>
        </p:spPr>
        <p:txBody>
          <a:bodyPr wrap="square" rtlCol="0">
            <a:spAutoFit/>
          </a:bodyPr>
          <a:lstStyle/>
          <a:p>
            <a:r>
              <a:rPr lang="en-US" dirty="0" smtClean="0"/>
              <a:t>Regions with </a:t>
            </a:r>
            <a:r>
              <a:rPr lang="en-US" dirty="0" err="1" smtClean="0"/>
              <a:t>immunglobulin</a:t>
            </a:r>
            <a:r>
              <a:rPr lang="en-US" dirty="0" smtClean="0"/>
              <a:t> genes or olfactory receptor genes have more co-mutations than expected. (not shown)</a:t>
            </a:r>
          </a:p>
          <a:p>
            <a:endParaRPr lang="en-US" dirty="0" smtClean="0"/>
          </a:p>
          <a:p>
            <a:r>
              <a:rPr lang="en-US" dirty="0" smtClean="0"/>
              <a:t>Genomic intervals with fewer somatic mutations have more co-mutations than expected (right, top)</a:t>
            </a:r>
          </a:p>
          <a:p>
            <a:endParaRPr lang="en-US" dirty="0"/>
          </a:p>
          <a:p>
            <a:r>
              <a:rPr lang="en-US" dirty="0" smtClean="0"/>
              <a:t>More conserved genomic intervals have more co-mutations than expected (right, bottom)</a:t>
            </a:r>
          </a:p>
          <a:p>
            <a:endParaRPr lang="en-US" dirty="0" smtClean="0"/>
          </a:p>
          <a:p>
            <a:r>
              <a:rPr lang="en-US" dirty="0" smtClean="0"/>
              <a:t>(Still need to condition on / integrate trinucleotide context)</a:t>
            </a:r>
            <a:endParaRPr lang="en-US"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26850" y="4090501"/>
            <a:ext cx="2767499" cy="2767499"/>
          </a:xfrm>
          <a:prstGeom prst="rect">
            <a:avLst/>
          </a:prstGeom>
        </p:spPr>
      </p:pic>
    </p:spTree>
    <p:extLst>
      <p:ext uri="{BB962C8B-B14F-4D97-AF65-F5344CB8AC3E}">
        <p14:creationId xmlns:p14="http://schemas.microsoft.com/office/powerpoint/2010/main" val="79350579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0772" y="44804"/>
            <a:ext cx="10515600" cy="1325563"/>
          </a:xfrm>
        </p:spPr>
        <p:txBody>
          <a:bodyPr/>
          <a:lstStyle/>
          <a:p>
            <a:r>
              <a:rPr lang="en-US" dirty="0" smtClean="0"/>
              <a:t>So what does explain this overlap?</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033485" y="1048220"/>
            <a:ext cx="4351338" cy="4351338"/>
          </a:xfrm>
        </p:spPr>
      </p:pic>
      <p:sp>
        <p:nvSpPr>
          <p:cNvPr id="5" name="TextBox 4"/>
          <p:cNvSpPr txBox="1"/>
          <p:nvPr/>
        </p:nvSpPr>
        <p:spPr>
          <a:xfrm>
            <a:off x="7576117" y="1349829"/>
            <a:ext cx="4615883" cy="4801314"/>
          </a:xfrm>
          <a:prstGeom prst="rect">
            <a:avLst/>
          </a:prstGeom>
          <a:noFill/>
        </p:spPr>
        <p:txBody>
          <a:bodyPr wrap="square" rtlCol="0">
            <a:spAutoFit/>
          </a:bodyPr>
          <a:lstStyle/>
          <a:p>
            <a:r>
              <a:rPr lang="en-US" dirty="0" smtClean="0"/>
              <a:t>  Biologically, I put forward that three putative facts about mutational covariates would explain these shared mutational patterns; namely, that some genomic or </a:t>
            </a:r>
            <a:r>
              <a:rPr lang="en-US" dirty="0" err="1" smtClean="0"/>
              <a:t>epigenomic</a:t>
            </a:r>
            <a:r>
              <a:rPr lang="en-US" dirty="0" smtClean="0"/>
              <a:t> covariate:  </a:t>
            </a:r>
            <a:br>
              <a:rPr lang="en-US" dirty="0" smtClean="0"/>
            </a:br>
            <a:endParaRPr lang="en-US" dirty="0" smtClean="0"/>
          </a:p>
          <a:p>
            <a:r>
              <a:rPr lang="en-US" dirty="0" smtClean="0"/>
              <a:t>1.     Where present at some sites or regions of a genome, strongly influences the mutations rate there; and</a:t>
            </a:r>
            <a:br>
              <a:rPr lang="en-US" dirty="0" smtClean="0"/>
            </a:br>
            <a:endParaRPr lang="en-US" dirty="0" smtClean="0"/>
          </a:p>
          <a:p>
            <a:r>
              <a:rPr lang="en-US" dirty="0" smtClean="0"/>
              <a:t>2.     Exerts a similar impact on the mutation rate regardless of the tissue or setting; and</a:t>
            </a:r>
            <a:br>
              <a:rPr lang="en-US" dirty="0" smtClean="0"/>
            </a:br>
            <a:endParaRPr lang="en-US" dirty="0" smtClean="0"/>
          </a:p>
          <a:p>
            <a:r>
              <a:rPr lang="en-US" dirty="0" smtClean="0"/>
              <a:t>3.     Exhibits a similar positional or regional distribution of occurrence regardless of the tissue or setting.</a:t>
            </a:r>
          </a:p>
          <a:p>
            <a:endParaRPr lang="en-US" dirty="0"/>
          </a:p>
        </p:txBody>
      </p:sp>
      <p:sp>
        <p:nvSpPr>
          <p:cNvPr id="6" name="TextBox 5"/>
          <p:cNvSpPr txBox="1"/>
          <p:nvPr/>
        </p:nvSpPr>
        <p:spPr>
          <a:xfrm>
            <a:off x="2670629" y="5537670"/>
            <a:ext cx="5210627" cy="954107"/>
          </a:xfrm>
          <a:prstGeom prst="rect">
            <a:avLst/>
          </a:prstGeom>
          <a:noFill/>
        </p:spPr>
        <p:txBody>
          <a:bodyPr wrap="square" rtlCol="0">
            <a:spAutoFit/>
          </a:bodyPr>
          <a:lstStyle/>
          <a:p>
            <a:r>
              <a:rPr lang="en-US" sz="1400" dirty="0" smtClean="0"/>
              <a:t>Conceptual patterns of germline-somatic mutability concordance. Top-left: Both uniform, overlap enrichment = 1; Top-right: Independently-varying: </a:t>
            </a:r>
            <a:r>
              <a:rPr lang="en-US" sz="1400" dirty="0" err="1" smtClean="0"/>
              <a:t>oe</a:t>
            </a:r>
            <a:r>
              <a:rPr lang="en-US" sz="1400" dirty="0" smtClean="0"/>
              <a:t> = 1; Bottom-left: Correlated mutability of SNPs, </a:t>
            </a:r>
            <a:r>
              <a:rPr lang="en-US" sz="1400" dirty="0" err="1" smtClean="0"/>
              <a:t>oe</a:t>
            </a:r>
            <a:r>
              <a:rPr lang="en-US" sz="1400" dirty="0" smtClean="0"/>
              <a:t> &gt; 1; Bottom-right: Anti-correlated mutability,  </a:t>
            </a:r>
            <a:r>
              <a:rPr lang="en-US" sz="1400" dirty="0" err="1" smtClean="0"/>
              <a:t>oe</a:t>
            </a:r>
            <a:r>
              <a:rPr lang="en-US" sz="1400" dirty="0" smtClean="0"/>
              <a:t> &lt; 1</a:t>
            </a:r>
            <a:endParaRPr lang="en-US" sz="1400" dirty="0"/>
          </a:p>
        </p:txBody>
      </p:sp>
      <p:sp>
        <p:nvSpPr>
          <p:cNvPr id="7" name="TextBox 6"/>
          <p:cNvSpPr txBox="1"/>
          <p:nvPr/>
        </p:nvSpPr>
        <p:spPr>
          <a:xfrm>
            <a:off x="464458" y="1646363"/>
            <a:ext cx="1959428" cy="1477328"/>
          </a:xfrm>
          <a:prstGeom prst="rect">
            <a:avLst/>
          </a:prstGeom>
          <a:noFill/>
        </p:spPr>
        <p:txBody>
          <a:bodyPr wrap="square" rtlCol="0">
            <a:spAutoFit/>
          </a:bodyPr>
          <a:lstStyle/>
          <a:p>
            <a:r>
              <a:rPr lang="en-US" dirty="0" smtClean="0"/>
              <a:t>Conceptually: Correlated tendencies of sites to mutate across settings.</a:t>
            </a:r>
            <a:endParaRPr lang="en-US" dirty="0"/>
          </a:p>
        </p:txBody>
      </p:sp>
      <p:sp>
        <p:nvSpPr>
          <p:cNvPr id="8" name="Slide Number Placeholder 7"/>
          <p:cNvSpPr>
            <a:spLocks noGrp="1"/>
          </p:cNvSpPr>
          <p:nvPr>
            <p:ph type="sldNum" sz="quarter" idx="12"/>
          </p:nvPr>
        </p:nvSpPr>
        <p:spPr/>
        <p:txBody>
          <a:bodyPr/>
          <a:lstStyle/>
          <a:p>
            <a:fld id="{2E949FF3-F0F2-C74A-A4EA-FAC408EB24BA}" type="slidenum">
              <a:rPr lang="en-US" smtClean="0"/>
              <a:t>25</a:t>
            </a:fld>
            <a:endParaRPr lang="en-US"/>
          </a:p>
        </p:txBody>
      </p:sp>
    </p:spTree>
    <p:extLst>
      <p:ext uri="{BB962C8B-B14F-4D97-AF65-F5344CB8AC3E}">
        <p14:creationId xmlns:p14="http://schemas.microsoft.com/office/powerpoint/2010/main" val="26092494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Conceptual forward model of co-mutation enrichment.</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935220" y="1004059"/>
            <a:ext cx="3019459" cy="3019459"/>
          </a:xfrm>
        </p:spPr>
      </p:pic>
      <p:sp>
        <p:nvSpPr>
          <p:cNvPr id="4" name="Slide Number Placeholder 3"/>
          <p:cNvSpPr>
            <a:spLocks noGrp="1"/>
          </p:cNvSpPr>
          <p:nvPr>
            <p:ph type="sldNum" sz="quarter" idx="12"/>
          </p:nvPr>
        </p:nvSpPr>
        <p:spPr/>
        <p:txBody>
          <a:bodyPr/>
          <a:lstStyle/>
          <a:p>
            <a:fld id="{2E949FF3-F0F2-C74A-A4EA-FAC408EB24BA}" type="slidenum">
              <a:rPr lang="en-US" smtClean="0"/>
              <a:t>26</a:t>
            </a:fld>
            <a:endParaRPr lang="en-US"/>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33831" y="3812027"/>
            <a:ext cx="3045973" cy="3045973"/>
          </a:xfrm>
          <a:prstGeom prst="rect">
            <a:avLst/>
          </a:prstGeom>
        </p:spPr>
      </p:pic>
      <p:sp>
        <p:nvSpPr>
          <p:cNvPr id="7" name="Rectangle 6"/>
          <p:cNvSpPr/>
          <p:nvPr/>
        </p:nvSpPr>
        <p:spPr>
          <a:xfrm>
            <a:off x="81065" y="1575880"/>
            <a:ext cx="6193275" cy="4524315"/>
          </a:xfrm>
          <a:prstGeom prst="rect">
            <a:avLst/>
          </a:prstGeom>
        </p:spPr>
        <p:txBody>
          <a:bodyPr wrap="square">
            <a:spAutoFit/>
          </a:bodyPr>
          <a:lstStyle/>
          <a:p>
            <a:r>
              <a:rPr lang="en-US" dirty="0" smtClean="0"/>
              <a:t>My model assumes that mutations come in different flavors, with distinct relative rates of occurrence.</a:t>
            </a:r>
          </a:p>
          <a:p>
            <a:r>
              <a:rPr lang="en-US" dirty="0" smtClean="0"/>
              <a:t>For now, we can think of a flavor as an ordered pair from a reference allele to an alternative allele (e.g. C-&gt;T), but the concept is more general and could be modeled to include additional features, such a a C-&gt;T mutation within a </a:t>
            </a:r>
            <a:r>
              <a:rPr lang="en-US" dirty="0" err="1" smtClean="0"/>
              <a:t>CpG</a:t>
            </a:r>
            <a:r>
              <a:rPr lang="en-US" dirty="0" smtClean="0"/>
              <a:t> island or within a promoter.</a:t>
            </a:r>
          </a:p>
          <a:p>
            <a:r>
              <a:rPr lang="en-US" dirty="0" smtClean="0"/>
              <a:t>The exact relative propensities to mutation of the various flavors may change across tissue types, but my model assumes that each flavor nonetheless has some central tendency of high or low mutability that is preserved across tissues.</a:t>
            </a:r>
          </a:p>
          <a:p>
            <a:r>
              <a:rPr lang="en-US" dirty="0" smtClean="0"/>
              <a:t>My simulations show, quite intuitively, that mutation overlap rates increase with flavor distinctiveness and decrease with tissue distinctiveness </a:t>
            </a:r>
          </a:p>
          <a:p>
            <a:endParaRPr lang="en-US" dirty="0" smtClean="0"/>
          </a:p>
          <a:p>
            <a:endParaRPr lang="en-US" dirty="0"/>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23141" y="5132578"/>
            <a:ext cx="2609174" cy="1725422"/>
          </a:xfrm>
          <a:prstGeom prst="rect">
            <a:avLst/>
          </a:prstGeom>
        </p:spPr>
      </p:pic>
    </p:spTree>
    <p:extLst>
      <p:ext uri="{BB962C8B-B14F-4D97-AF65-F5344CB8AC3E}">
        <p14:creationId xmlns:p14="http://schemas.microsoft.com/office/powerpoint/2010/main" val="20399386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 of Results</a:t>
            </a:r>
            <a:endParaRPr lang="en-US" dirty="0"/>
          </a:p>
        </p:txBody>
      </p:sp>
      <p:sp>
        <p:nvSpPr>
          <p:cNvPr id="3" name="Content Placeholder 2"/>
          <p:cNvSpPr>
            <a:spLocks noGrp="1"/>
          </p:cNvSpPr>
          <p:nvPr>
            <p:ph idx="1"/>
          </p:nvPr>
        </p:nvSpPr>
        <p:spPr/>
        <p:txBody>
          <a:bodyPr/>
          <a:lstStyle/>
          <a:p>
            <a:r>
              <a:rPr lang="en-US" dirty="0" smtClean="0"/>
              <a:t>The number of SNPs mutated in both germline and somatic samples is, initially, surprisingly high</a:t>
            </a:r>
          </a:p>
          <a:p>
            <a:r>
              <a:rPr lang="en-US" dirty="0" smtClean="0"/>
              <a:t>Except in rare, possibly artefactual cases, this degree of co-mutation is mostly expected from the trinucleotide biases of mutations in germline and somatic settings</a:t>
            </a:r>
          </a:p>
          <a:p>
            <a:r>
              <a:rPr lang="en-US" dirty="0" smtClean="0"/>
              <a:t>The major overlap between the trinucleotide biases in germline and somatic settings is at </a:t>
            </a:r>
            <a:r>
              <a:rPr lang="en-US" dirty="0" err="1" smtClean="0"/>
              <a:t>NCpG</a:t>
            </a:r>
            <a:r>
              <a:rPr lang="en-US" dirty="0" smtClean="0">
                <a:sym typeface="Wingdings"/>
              </a:rPr>
              <a:t> T contexts, which relates to the ubiquity of spontaneous deamination</a:t>
            </a:r>
          </a:p>
          <a:p>
            <a:r>
              <a:rPr lang="en-US" dirty="0" smtClean="0">
                <a:sym typeface="Wingdings"/>
              </a:rPr>
              <a:t>Genomic-regional features also correlate with co-mutation rate</a:t>
            </a:r>
          </a:p>
        </p:txBody>
      </p:sp>
      <p:sp>
        <p:nvSpPr>
          <p:cNvPr id="4" name="Slide Number Placeholder 3"/>
          <p:cNvSpPr>
            <a:spLocks noGrp="1"/>
          </p:cNvSpPr>
          <p:nvPr>
            <p:ph type="sldNum" sz="quarter" idx="12"/>
          </p:nvPr>
        </p:nvSpPr>
        <p:spPr/>
        <p:txBody>
          <a:bodyPr/>
          <a:lstStyle/>
          <a:p>
            <a:fld id="{2E949FF3-F0F2-C74A-A4EA-FAC408EB24BA}" type="slidenum">
              <a:rPr lang="en-US" smtClean="0"/>
              <a:t>27</a:t>
            </a:fld>
            <a:endParaRPr lang="en-US"/>
          </a:p>
        </p:txBody>
      </p:sp>
    </p:spTree>
    <p:extLst>
      <p:ext uri="{BB962C8B-B14F-4D97-AF65-F5344CB8AC3E}">
        <p14:creationId xmlns:p14="http://schemas.microsoft.com/office/powerpoint/2010/main" val="57838146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Next Steps</a:t>
            </a:r>
            <a:endParaRPr lang="en-US" dirty="0"/>
          </a:p>
        </p:txBody>
      </p:sp>
      <p:sp>
        <p:nvSpPr>
          <p:cNvPr id="3" name="Content Placeholder 2"/>
          <p:cNvSpPr>
            <a:spLocks noGrp="1"/>
          </p:cNvSpPr>
          <p:nvPr>
            <p:ph idx="1"/>
          </p:nvPr>
        </p:nvSpPr>
        <p:spPr/>
        <p:txBody>
          <a:bodyPr/>
          <a:lstStyle/>
          <a:p>
            <a:r>
              <a:rPr lang="en-US" dirty="0" smtClean="0"/>
              <a:t>Test the </a:t>
            </a:r>
            <a:r>
              <a:rPr lang="en-US" dirty="0" err="1" smtClean="0"/>
              <a:t>mapability</a:t>
            </a:r>
            <a:r>
              <a:rPr lang="en-US" dirty="0" smtClean="0"/>
              <a:t> of TTA -&gt; A mutations</a:t>
            </a:r>
          </a:p>
          <a:p>
            <a:r>
              <a:rPr lang="en-US" dirty="0" smtClean="0"/>
              <a:t>Follow-up with the broader context behind co-mutations at other trinucleotide contexts</a:t>
            </a:r>
          </a:p>
          <a:p>
            <a:r>
              <a:rPr lang="en-US" dirty="0" smtClean="0"/>
              <a:t>Investigate why </a:t>
            </a:r>
            <a:r>
              <a:rPr lang="en-US" dirty="0" err="1" smtClean="0"/>
              <a:t>NCpG</a:t>
            </a:r>
            <a:r>
              <a:rPr lang="en-US" dirty="0" smtClean="0"/>
              <a:t> -&gt; T lacks conditional overlap enrichment</a:t>
            </a:r>
          </a:p>
          <a:p>
            <a:pPr lvl="1"/>
            <a:r>
              <a:rPr lang="en-US" dirty="0" smtClean="0"/>
              <a:t>E.g. compare </a:t>
            </a:r>
            <a:r>
              <a:rPr lang="en-US" dirty="0" err="1" smtClean="0"/>
              <a:t>CpG</a:t>
            </a:r>
            <a:r>
              <a:rPr lang="en-US" dirty="0" smtClean="0"/>
              <a:t> </a:t>
            </a:r>
            <a:r>
              <a:rPr lang="en-US" dirty="0" smtClean="0"/>
              <a:t>methylation profiles of somatic and germline cells </a:t>
            </a:r>
          </a:p>
          <a:p>
            <a:r>
              <a:rPr lang="en-US" dirty="0" smtClean="0"/>
              <a:t>Integrate regional features that correlate with co-mutation propensities with trinucleotide features</a:t>
            </a:r>
          </a:p>
          <a:p>
            <a:r>
              <a:rPr lang="en-US" dirty="0" smtClean="0"/>
              <a:t>Deeper analysis of germline contamination</a:t>
            </a:r>
          </a:p>
          <a:p>
            <a:endParaRPr lang="en-US" dirty="0"/>
          </a:p>
        </p:txBody>
      </p:sp>
      <p:sp>
        <p:nvSpPr>
          <p:cNvPr id="4" name="Slide Number Placeholder 3"/>
          <p:cNvSpPr>
            <a:spLocks noGrp="1"/>
          </p:cNvSpPr>
          <p:nvPr>
            <p:ph type="sldNum" sz="quarter" idx="12"/>
          </p:nvPr>
        </p:nvSpPr>
        <p:spPr/>
        <p:txBody>
          <a:bodyPr/>
          <a:lstStyle/>
          <a:p>
            <a:fld id="{2E949FF3-F0F2-C74A-A4EA-FAC408EB24BA}" type="slidenum">
              <a:rPr lang="en-US" smtClean="0"/>
              <a:t>28</a:t>
            </a:fld>
            <a:endParaRPr lang="en-US"/>
          </a:p>
        </p:txBody>
      </p:sp>
    </p:spTree>
    <p:extLst>
      <p:ext uri="{BB962C8B-B14F-4D97-AF65-F5344CB8AC3E}">
        <p14:creationId xmlns:p14="http://schemas.microsoft.com/office/powerpoint/2010/main" val="134632954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Acknowledgements</a:t>
            </a:r>
            <a:endParaRPr lang="en-US" dirty="0"/>
          </a:p>
        </p:txBody>
      </p:sp>
      <p:sp>
        <p:nvSpPr>
          <p:cNvPr id="3" name="Content Placeholder 2"/>
          <p:cNvSpPr>
            <a:spLocks noGrp="1"/>
          </p:cNvSpPr>
          <p:nvPr>
            <p:ph idx="1"/>
          </p:nvPr>
        </p:nvSpPr>
        <p:spPr/>
        <p:txBody>
          <a:bodyPr>
            <a:normAutofit/>
          </a:bodyPr>
          <a:lstStyle/>
          <a:p>
            <a:r>
              <a:rPr lang="en-US" dirty="0" smtClean="0"/>
              <a:t>SK, JZ, DL, XL, JL, LL, MTG, LS, STL, DC, MRS, JW, JR, PDM, GG, PE, DC</a:t>
            </a:r>
          </a:p>
          <a:p>
            <a:r>
              <a:rPr lang="en-US" dirty="0" smtClean="0"/>
              <a:t>Committee: David </a:t>
            </a:r>
            <a:r>
              <a:rPr lang="en-US" dirty="0" err="1" smtClean="0"/>
              <a:t>Hafler</a:t>
            </a:r>
            <a:r>
              <a:rPr lang="en-US" dirty="0" smtClean="0"/>
              <a:t>, Joe Chang, Gad Getz</a:t>
            </a:r>
          </a:p>
          <a:p>
            <a:r>
              <a:rPr lang="en-US" dirty="0" smtClean="0"/>
              <a:t>Mark</a:t>
            </a:r>
          </a:p>
          <a:p>
            <a:r>
              <a:rPr lang="en-US" dirty="0" smtClean="0"/>
              <a:t>Lab Support</a:t>
            </a:r>
          </a:p>
          <a:p>
            <a:r>
              <a:rPr lang="en-US" dirty="0" smtClean="0"/>
              <a:t>LI, MF, HPC, MBB</a:t>
            </a:r>
            <a:endParaRPr lang="en-US" dirty="0"/>
          </a:p>
          <a:p>
            <a:r>
              <a:rPr lang="en-US" dirty="0" smtClean="0"/>
              <a:t>CBB</a:t>
            </a:r>
          </a:p>
          <a:p>
            <a:r>
              <a:rPr lang="en-US" dirty="0" smtClean="0"/>
              <a:t>MD-PhD Program</a:t>
            </a:r>
          </a:p>
          <a:p>
            <a:r>
              <a:rPr lang="en-US" dirty="0" smtClean="0"/>
              <a:t>NHGRI, NIH</a:t>
            </a:r>
          </a:p>
        </p:txBody>
      </p:sp>
      <p:sp>
        <p:nvSpPr>
          <p:cNvPr id="4" name="Slide Number Placeholder 3"/>
          <p:cNvSpPr>
            <a:spLocks noGrp="1"/>
          </p:cNvSpPr>
          <p:nvPr>
            <p:ph type="sldNum" sz="quarter" idx="12"/>
          </p:nvPr>
        </p:nvSpPr>
        <p:spPr/>
        <p:txBody>
          <a:bodyPr/>
          <a:lstStyle/>
          <a:p>
            <a:fld id="{2E949FF3-F0F2-C74A-A4EA-FAC408EB24BA}" type="slidenum">
              <a:rPr lang="en-US" smtClean="0"/>
              <a:t>29</a:t>
            </a:fld>
            <a:endParaRPr lang="en-US"/>
          </a:p>
        </p:txBody>
      </p:sp>
    </p:spTree>
    <p:extLst>
      <p:ext uri="{BB962C8B-B14F-4D97-AF65-F5344CB8AC3E}">
        <p14:creationId xmlns:p14="http://schemas.microsoft.com/office/powerpoint/2010/main" val="187299163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699302" y="978829"/>
            <a:ext cx="8562279" cy="3237390"/>
          </a:xfrm>
        </p:spPr>
      </p:pic>
      <p:pic>
        <p:nvPicPr>
          <p:cNvPr id="7" name="Picture 6"/>
          <p:cNvPicPr>
            <a:picLocks noChangeAspect="1"/>
          </p:cNvPicPr>
          <p:nvPr/>
        </p:nvPicPr>
        <p:blipFill>
          <a:blip r:embed="rId4"/>
          <a:stretch>
            <a:fillRect/>
          </a:stretch>
        </p:blipFill>
        <p:spPr>
          <a:xfrm>
            <a:off x="2138767" y="4511885"/>
            <a:ext cx="1794098" cy="1884556"/>
          </a:xfrm>
          <a:prstGeom prst="rect">
            <a:avLst/>
          </a:prstGeom>
        </p:spPr>
      </p:pic>
      <p:pic>
        <p:nvPicPr>
          <p:cNvPr id="8" name="Picture 7"/>
          <p:cNvPicPr>
            <a:picLocks noChangeAspect="1"/>
          </p:cNvPicPr>
          <p:nvPr/>
        </p:nvPicPr>
        <p:blipFill>
          <a:blip r:embed="rId5"/>
          <a:stretch>
            <a:fillRect/>
          </a:stretch>
        </p:blipFill>
        <p:spPr>
          <a:xfrm>
            <a:off x="256326" y="4511885"/>
            <a:ext cx="1442976" cy="1884556"/>
          </a:xfrm>
          <a:prstGeom prst="rect">
            <a:avLst/>
          </a:prstGeom>
        </p:spPr>
      </p:pic>
      <p:pic>
        <p:nvPicPr>
          <p:cNvPr id="9" name="Picture 8"/>
          <p:cNvPicPr>
            <a:picLocks noChangeAspect="1"/>
          </p:cNvPicPr>
          <p:nvPr/>
        </p:nvPicPr>
        <p:blipFill>
          <a:blip r:embed="rId6"/>
          <a:stretch>
            <a:fillRect/>
          </a:stretch>
        </p:blipFill>
        <p:spPr>
          <a:xfrm>
            <a:off x="4807227" y="4308214"/>
            <a:ext cx="1606966" cy="2253770"/>
          </a:xfrm>
          <a:prstGeom prst="rect">
            <a:avLst/>
          </a:prstGeom>
        </p:spPr>
      </p:pic>
      <p:pic>
        <p:nvPicPr>
          <p:cNvPr id="10" name="Picture 9"/>
          <p:cNvPicPr>
            <a:picLocks noChangeAspect="1"/>
          </p:cNvPicPr>
          <p:nvPr/>
        </p:nvPicPr>
        <p:blipFill>
          <a:blip r:embed="rId7"/>
          <a:stretch>
            <a:fillRect/>
          </a:stretch>
        </p:blipFill>
        <p:spPr>
          <a:xfrm>
            <a:off x="7403742" y="4299928"/>
            <a:ext cx="1554525" cy="2308470"/>
          </a:xfrm>
          <a:prstGeom prst="rect">
            <a:avLst/>
          </a:prstGeom>
        </p:spPr>
      </p:pic>
      <p:pic>
        <p:nvPicPr>
          <p:cNvPr id="11" name="Picture 10"/>
          <p:cNvPicPr>
            <a:picLocks noChangeAspect="1"/>
          </p:cNvPicPr>
          <p:nvPr/>
        </p:nvPicPr>
        <p:blipFill>
          <a:blip r:embed="rId8"/>
          <a:stretch>
            <a:fillRect/>
          </a:stretch>
        </p:blipFill>
        <p:spPr>
          <a:xfrm>
            <a:off x="9947816" y="4299928"/>
            <a:ext cx="1588709" cy="2324721"/>
          </a:xfrm>
          <a:prstGeom prst="rect">
            <a:avLst/>
          </a:prstGeom>
        </p:spPr>
      </p:pic>
      <p:sp>
        <p:nvSpPr>
          <p:cNvPr id="12" name="TextBox 11"/>
          <p:cNvSpPr txBox="1"/>
          <p:nvPr/>
        </p:nvSpPr>
        <p:spPr>
          <a:xfrm>
            <a:off x="1111788" y="200723"/>
            <a:ext cx="10604810" cy="707886"/>
          </a:xfrm>
          <a:prstGeom prst="rect">
            <a:avLst/>
          </a:prstGeom>
          <a:noFill/>
        </p:spPr>
        <p:txBody>
          <a:bodyPr wrap="square" rtlCol="0">
            <a:spAutoFit/>
          </a:bodyPr>
          <a:lstStyle/>
          <a:p>
            <a:r>
              <a:rPr lang="mr-IN" sz="4000" dirty="0" smtClean="0"/>
              <a:t>…</a:t>
            </a:r>
            <a:r>
              <a:rPr lang="en-US" sz="4000" dirty="0"/>
              <a:t> </a:t>
            </a:r>
            <a:r>
              <a:rPr lang="en-US" sz="4000" dirty="0" smtClean="0"/>
              <a:t>from which all manner of creature flourishes </a:t>
            </a:r>
            <a:r>
              <a:rPr lang="mr-IN" sz="4000" dirty="0" smtClean="0"/>
              <a:t>…</a:t>
            </a:r>
            <a:endParaRPr lang="en-US" sz="4000" dirty="0"/>
          </a:p>
        </p:txBody>
      </p:sp>
      <p:sp>
        <p:nvSpPr>
          <p:cNvPr id="13" name="Slide Number Placeholder 12"/>
          <p:cNvSpPr>
            <a:spLocks noGrp="1"/>
          </p:cNvSpPr>
          <p:nvPr>
            <p:ph type="sldNum" sz="quarter" idx="12"/>
          </p:nvPr>
        </p:nvSpPr>
        <p:spPr/>
        <p:txBody>
          <a:bodyPr/>
          <a:lstStyle/>
          <a:p>
            <a:fld id="{2E949FF3-F0F2-C74A-A4EA-FAC408EB24BA}" type="slidenum">
              <a:rPr lang="en-US" smtClean="0"/>
              <a:t>3</a:t>
            </a:fld>
            <a:endParaRPr lang="en-US"/>
          </a:p>
        </p:txBody>
      </p:sp>
    </p:spTree>
    <p:extLst>
      <p:ext uri="{BB962C8B-B14F-4D97-AF65-F5344CB8AC3E}">
        <p14:creationId xmlns:p14="http://schemas.microsoft.com/office/powerpoint/2010/main" val="635508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strVal val="#ppt_w*0.70"/>
                                          </p:val>
                                        </p:tav>
                                        <p:tav tm="100000">
                                          <p:val>
                                            <p:strVal val="#ppt_w"/>
                                          </p:val>
                                        </p:tav>
                                      </p:tavLst>
                                    </p:anim>
                                    <p:anim calcmode="lin" valueType="num">
                                      <p:cBhvr>
                                        <p:cTn id="8" dur="1000" fill="hold"/>
                                        <p:tgtEl>
                                          <p:spTgt spid="8"/>
                                        </p:tgtEl>
                                        <p:attrNameLst>
                                          <p:attrName>ppt_h</p:attrName>
                                        </p:attrNameLst>
                                      </p:cBhvr>
                                      <p:tavLst>
                                        <p:tav tm="0">
                                          <p:val>
                                            <p:strVal val="#ppt_h"/>
                                          </p:val>
                                        </p:tav>
                                        <p:tav tm="100000">
                                          <p:val>
                                            <p:strVal val="#ppt_h"/>
                                          </p:val>
                                        </p:tav>
                                      </p:tavLst>
                                    </p:anim>
                                    <p:animEffect transition="in" filter="fade">
                                      <p:cBhvr>
                                        <p:cTn id="9" dur="1000"/>
                                        <p:tgtEl>
                                          <p:spTgt spid="8"/>
                                        </p:tgtEl>
                                      </p:cBhvr>
                                    </p:animEffect>
                                  </p:childTnLst>
                                </p:cTn>
                              </p:par>
                            </p:childTnLst>
                          </p:cTn>
                        </p:par>
                        <p:par>
                          <p:cTn id="10" fill="hold">
                            <p:stCondLst>
                              <p:cond delay="1000"/>
                            </p:stCondLst>
                            <p:childTnLst>
                              <p:par>
                                <p:cTn id="11" presetID="55" presetClass="entr" presetSubtype="0" fill="hold" nodeType="afterEffect">
                                  <p:stCondLst>
                                    <p:cond delay="1000"/>
                                  </p:stCondLst>
                                  <p:childTnLst>
                                    <p:set>
                                      <p:cBhvr>
                                        <p:cTn id="12" dur="1" fill="hold">
                                          <p:stCondLst>
                                            <p:cond delay="0"/>
                                          </p:stCondLst>
                                        </p:cTn>
                                        <p:tgtEl>
                                          <p:spTgt spid="7"/>
                                        </p:tgtEl>
                                        <p:attrNameLst>
                                          <p:attrName>style.visibility</p:attrName>
                                        </p:attrNameLst>
                                      </p:cBhvr>
                                      <p:to>
                                        <p:strVal val="visible"/>
                                      </p:to>
                                    </p:set>
                                    <p:anim calcmode="lin" valueType="num">
                                      <p:cBhvr>
                                        <p:cTn id="13" dur="1000" fill="hold"/>
                                        <p:tgtEl>
                                          <p:spTgt spid="7"/>
                                        </p:tgtEl>
                                        <p:attrNameLst>
                                          <p:attrName>ppt_w</p:attrName>
                                        </p:attrNameLst>
                                      </p:cBhvr>
                                      <p:tavLst>
                                        <p:tav tm="0">
                                          <p:val>
                                            <p:strVal val="#ppt_w*0.70"/>
                                          </p:val>
                                        </p:tav>
                                        <p:tav tm="100000">
                                          <p:val>
                                            <p:strVal val="#ppt_w"/>
                                          </p:val>
                                        </p:tav>
                                      </p:tavLst>
                                    </p:anim>
                                    <p:anim calcmode="lin" valueType="num">
                                      <p:cBhvr>
                                        <p:cTn id="14" dur="1000" fill="hold"/>
                                        <p:tgtEl>
                                          <p:spTgt spid="7"/>
                                        </p:tgtEl>
                                        <p:attrNameLst>
                                          <p:attrName>ppt_h</p:attrName>
                                        </p:attrNameLst>
                                      </p:cBhvr>
                                      <p:tavLst>
                                        <p:tav tm="0">
                                          <p:val>
                                            <p:strVal val="#ppt_h"/>
                                          </p:val>
                                        </p:tav>
                                        <p:tav tm="100000">
                                          <p:val>
                                            <p:strVal val="#ppt_h"/>
                                          </p:val>
                                        </p:tav>
                                      </p:tavLst>
                                    </p:anim>
                                    <p:animEffect transition="in" filter="fade">
                                      <p:cBhvr>
                                        <p:cTn id="15" dur="1000"/>
                                        <p:tgtEl>
                                          <p:spTgt spid="7"/>
                                        </p:tgtEl>
                                      </p:cBhvr>
                                    </p:animEffect>
                                  </p:childTnLst>
                                </p:cTn>
                              </p:par>
                            </p:childTnLst>
                          </p:cTn>
                        </p:par>
                        <p:par>
                          <p:cTn id="16" fill="hold">
                            <p:stCondLst>
                              <p:cond delay="3000"/>
                            </p:stCondLst>
                            <p:childTnLst>
                              <p:par>
                                <p:cTn id="17" presetID="55" presetClass="entr" presetSubtype="0" fill="hold" nodeType="afterEffect">
                                  <p:stCondLst>
                                    <p:cond delay="1000"/>
                                  </p:stCondLst>
                                  <p:childTnLst>
                                    <p:set>
                                      <p:cBhvr>
                                        <p:cTn id="18" dur="1" fill="hold">
                                          <p:stCondLst>
                                            <p:cond delay="0"/>
                                          </p:stCondLst>
                                        </p:cTn>
                                        <p:tgtEl>
                                          <p:spTgt spid="9"/>
                                        </p:tgtEl>
                                        <p:attrNameLst>
                                          <p:attrName>style.visibility</p:attrName>
                                        </p:attrNameLst>
                                      </p:cBhvr>
                                      <p:to>
                                        <p:strVal val="visible"/>
                                      </p:to>
                                    </p:set>
                                    <p:anim calcmode="lin" valueType="num">
                                      <p:cBhvr>
                                        <p:cTn id="19" dur="1000" fill="hold"/>
                                        <p:tgtEl>
                                          <p:spTgt spid="9"/>
                                        </p:tgtEl>
                                        <p:attrNameLst>
                                          <p:attrName>ppt_w</p:attrName>
                                        </p:attrNameLst>
                                      </p:cBhvr>
                                      <p:tavLst>
                                        <p:tav tm="0">
                                          <p:val>
                                            <p:strVal val="#ppt_w*0.70"/>
                                          </p:val>
                                        </p:tav>
                                        <p:tav tm="100000">
                                          <p:val>
                                            <p:strVal val="#ppt_w"/>
                                          </p:val>
                                        </p:tav>
                                      </p:tavLst>
                                    </p:anim>
                                    <p:anim calcmode="lin" valueType="num">
                                      <p:cBhvr>
                                        <p:cTn id="20" dur="1000" fill="hold"/>
                                        <p:tgtEl>
                                          <p:spTgt spid="9"/>
                                        </p:tgtEl>
                                        <p:attrNameLst>
                                          <p:attrName>ppt_h</p:attrName>
                                        </p:attrNameLst>
                                      </p:cBhvr>
                                      <p:tavLst>
                                        <p:tav tm="0">
                                          <p:val>
                                            <p:strVal val="#ppt_h"/>
                                          </p:val>
                                        </p:tav>
                                        <p:tav tm="100000">
                                          <p:val>
                                            <p:strVal val="#ppt_h"/>
                                          </p:val>
                                        </p:tav>
                                      </p:tavLst>
                                    </p:anim>
                                    <p:animEffect transition="in" filter="fade">
                                      <p:cBhvr>
                                        <p:cTn id="21" dur="1000"/>
                                        <p:tgtEl>
                                          <p:spTgt spid="9"/>
                                        </p:tgtEl>
                                      </p:cBhvr>
                                    </p:animEffect>
                                  </p:childTnLst>
                                </p:cTn>
                              </p:par>
                            </p:childTnLst>
                          </p:cTn>
                        </p:par>
                        <p:par>
                          <p:cTn id="22" fill="hold">
                            <p:stCondLst>
                              <p:cond delay="5000"/>
                            </p:stCondLst>
                            <p:childTnLst>
                              <p:par>
                                <p:cTn id="23" presetID="55" presetClass="entr" presetSubtype="0" fill="hold" nodeType="afterEffect">
                                  <p:stCondLst>
                                    <p:cond delay="1000"/>
                                  </p:stCondLst>
                                  <p:childTnLst>
                                    <p:set>
                                      <p:cBhvr>
                                        <p:cTn id="24" dur="1" fill="hold">
                                          <p:stCondLst>
                                            <p:cond delay="0"/>
                                          </p:stCondLst>
                                        </p:cTn>
                                        <p:tgtEl>
                                          <p:spTgt spid="10"/>
                                        </p:tgtEl>
                                        <p:attrNameLst>
                                          <p:attrName>style.visibility</p:attrName>
                                        </p:attrNameLst>
                                      </p:cBhvr>
                                      <p:to>
                                        <p:strVal val="visible"/>
                                      </p:to>
                                    </p:set>
                                    <p:anim calcmode="lin" valueType="num">
                                      <p:cBhvr>
                                        <p:cTn id="25" dur="1000" fill="hold"/>
                                        <p:tgtEl>
                                          <p:spTgt spid="10"/>
                                        </p:tgtEl>
                                        <p:attrNameLst>
                                          <p:attrName>ppt_w</p:attrName>
                                        </p:attrNameLst>
                                      </p:cBhvr>
                                      <p:tavLst>
                                        <p:tav tm="0">
                                          <p:val>
                                            <p:strVal val="#ppt_w*0.70"/>
                                          </p:val>
                                        </p:tav>
                                        <p:tav tm="100000">
                                          <p:val>
                                            <p:strVal val="#ppt_w"/>
                                          </p:val>
                                        </p:tav>
                                      </p:tavLst>
                                    </p:anim>
                                    <p:anim calcmode="lin" valueType="num">
                                      <p:cBhvr>
                                        <p:cTn id="26" dur="1000" fill="hold"/>
                                        <p:tgtEl>
                                          <p:spTgt spid="10"/>
                                        </p:tgtEl>
                                        <p:attrNameLst>
                                          <p:attrName>ppt_h</p:attrName>
                                        </p:attrNameLst>
                                      </p:cBhvr>
                                      <p:tavLst>
                                        <p:tav tm="0">
                                          <p:val>
                                            <p:strVal val="#ppt_h"/>
                                          </p:val>
                                        </p:tav>
                                        <p:tav tm="100000">
                                          <p:val>
                                            <p:strVal val="#ppt_h"/>
                                          </p:val>
                                        </p:tav>
                                      </p:tavLst>
                                    </p:anim>
                                    <p:animEffect transition="in" filter="fade">
                                      <p:cBhvr>
                                        <p:cTn id="27" dur="1000"/>
                                        <p:tgtEl>
                                          <p:spTgt spid="10"/>
                                        </p:tgtEl>
                                      </p:cBhvr>
                                    </p:animEffect>
                                  </p:childTnLst>
                                </p:cTn>
                              </p:par>
                            </p:childTnLst>
                          </p:cTn>
                        </p:par>
                        <p:par>
                          <p:cTn id="28" fill="hold">
                            <p:stCondLst>
                              <p:cond delay="7000"/>
                            </p:stCondLst>
                            <p:childTnLst>
                              <p:par>
                                <p:cTn id="29" presetID="55" presetClass="entr" presetSubtype="0" fill="hold" nodeType="afterEffect">
                                  <p:stCondLst>
                                    <p:cond delay="1000"/>
                                  </p:stCondLst>
                                  <p:childTnLst>
                                    <p:set>
                                      <p:cBhvr>
                                        <p:cTn id="30" dur="1" fill="hold">
                                          <p:stCondLst>
                                            <p:cond delay="0"/>
                                          </p:stCondLst>
                                        </p:cTn>
                                        <p:tgtEl>
                                          <p:spTgt spid="11"/>
                                        </p:tgtEl>
                                        <p:attrNameLst>
                                          <p:attrName>style.visibility</p:attrName>
                                        </p:attrNameLst>
                                      </p:cBhvr>
                                      <p:to>
                                        <p:strVal val="visible"/>
                                      </p:to>
                                    </p:set>
                                    <p:anim calcmode="lin" valueType="num">
                                      <p:cBhvr>
                                        <p:cTn id="31" dur="1000" fill="hold"/>
                                        <p:tgtEl>
                                          <p:spTgt spid="11"/>
                                        </p:tgtEl>
                                        <p:attrNameLst>
                                          <p:attrName>ppt_w</p:attrName>
                                        </p:attrNameLst>
                                      </p:cBhvr>
                                      <p:tavLst>
                                        <p:tav tm="0">
                                          <p:val>
                                            <p:strVal val="#ppt_w*0.70"/>
                                          </p:val>
                                        </p:tav>
                                        <p:tav tm="100000">
                                          <p:val>
                                            <p:strVal val="#ppt_w"/>
                                          </p:val>
                                        </p:tav>
                                      </p:tavLst>
                                    </p:anim>
                                    <p:anim calcmode="lin" valueType="num">
                                      <p:cBhvr>
                                        <p:cTn id="32" dur="1000" fill="hold"/>
                                        <p:tgtEl>
                                          <p:spTgt spid="11"/>
                                        </p:tgtEl>
                                        <p:attrNameLst>
                                          <p:attrName>ppt_h</p:attrName>
                                        </p:attrNameLst>
                                      </p:cBhvr>
                                      <p:tavLst>
                                        <p:tav tm="0">
                                          <p:val>
                                            <p:strVal val="#ppt_h"/>
                                          </p:val>
                                        </p:tav>
                                        <p:tav tm="100000">
                                          <p:val>
                                            <p:strVal val="#ppt_h"/>
                                          </p:val>
                                        </p:tav>
                                      </p:tavLst>
                                    </p:anim>
                                    <p:animEffect transition="in" filter="fade">
                                      <p:cBhvr>
                                        <p:cTn id="33"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Feedback from Lab</a:t>
            </a:r>
            <a:endParaRPr lang="en-US" dirty="0"/>
          </a:p>
        </p:txBody>
      </p:sp>
      <p:sp>
        <p:nvSpPr>
          <p:cNvPr id="3" name="Content Placeholder 2"/>
          <p:cNvSpPr>
            <a:spLocks noGrp="1"/>
          </p:cNvSpPr>
          <p:nvPr>
            <p:ph idx="1"/>
          </p:nvPr>
        </p:nvSpPr>
        <p:spPr/>
        <p:txBody>
          <a:bodyPr>
            <a:normAutofit lnSpcReduction="10000"/>
          </a:bodyPr>
          <a:lstStyle/>
          <a:p>
            <a:r>
              <a:rPr lang="en-US" dirty="0" smtClean="0"/>
              <a:t>GG: Choose a few mutations that are truly somatic, coverage analysis, pileup</a:t>
            </a:r>
          </a:p>
          <a:p>
            <a:r>
              <a:rPr lang="en-US" dirty="0" smtClean="0"/>
              <a:t>Follow up with GG about </a:t>
            </a:r>
            <a:r>
              <a:rPr lang="en-US" dirty="0" err="1" smtClean="0"/>
              <a:t>haploblocks</a:t>
            </a:r>
            <a:endParaRPr lang="en-US" dirty="0" smtClean="0"/>
          </a:p>
          <a:p>
            <a:r>
              <a:rPr lang="en-US" dirty="0" smtClean="0"/>
              <a:t>PE: enrichment of mutations that are functionally relevant; make arguments about stage 1-5</a:t>
            </a:r>
          </a:p>
          <a:p>
            <a:r>
              <a:rPr lang="en-US" dirty="0" smtClean="0"/>
              <a:t>DC: much bigger axis</a:t>
            </a:r>
          </a:p>
          <a:p>
            <a:r>
              <a:rPr lang="en-US" dirty="0" smtClean="0"/>
              <a:t>DL: increased co-mutation in conserved region he thought of repair? / </a:t>
            </a:r>
            <a:r>
              <a:rPr lang="en-US" dirty="0" err="1" smtClean="0"/>
              <a:t>strandedness</a:t>
            </a:r>
            <a:r>
              <a:rPr lang="en-US" dirty="0" smtClean="0"/>
              <a:t> (DC: </a:t>
            </a:r>
            <a:r>
              <a:rPr lang="en-US" dirty="0" err="1" smtClean="0"/>
              <a:t>GadGetz</a:t>
            </a:r>
            <a:r>
              <a:rPr lang="en-US" dirty="0" smtClean="0"/>
              <a:t> has paper)</a:t>
            </a:r>
          </a:p>
          <a:p>
            <a:r>
              <a:rPr lang="en-US" dirty="0" smtClean="0"/>
              <a:t>LS: ongoing debate </a:t>
            </a:r>
            <a:r>
              <a:rPr lang="mr-IN" dirty="0" smtClean="0"/>
              <a:t>–</a:t>
            </a:r>
            <a:r>
              <a:rPr lang="en-US" dirty="0" smtClean="0"/>
              <a:t> show the literature; Separate into aims of proposal</a:t>
            </a:r>
          </a:p>
          <a:p>
            <a:endParaRPr lang="en-US" dirty="0" smtClean="0"/>
          </a:p>
        </p:txBody>
      </p:sp>
      <p:sp>
        <p:nvSpPr>
          <p:cNvPr id="4" name="Slide Number Placeholder 3"/>
          <p:cNvSpPr>
            <a:spLocks noGrp="1"/>
          </p:cNvSpPr>
          <p:nvPr>
            <p:ph type="sldNum" sz="quarter" idx="12"/>
          </p:nvPr>
        </p:nvSpPr>
        <p:spPr/>
        <p:txBody>
          <a:bodyPr/>
          <a:lstStyle/>
          <a:p>
            <a:fld id="{2E949FF3-F0F2-C74A-A4EA-FAC408EB24BA}" type="slidenum">
              <a:rPr lang="en-US" smtClean="0"/>
              <a:t>30</a:t>
            </a:fld>
            <a:endParaRPr lang="en-US"/>
          </a:p>
        </p:txBody>
      </p:sp>
    </p:spTree>
    <p:extLst>
      <p:ext uri="{BB962C8B-B14F-4D97-AF65-F5344CB8AC3E}">
        <p14:creationId xmlns:p14="http://schemas.microsoft.com/office/powerpoint/2010/main" val="30414409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Feedback from Mark</a:t>
            </a:r>
            <a:endParaRPr lang="en-US" dirty="0"/>
          </a:p>
        </p:txBody>
      </p:sp>
      <p:sp>
        <p:nvSpPr>
          <p:cNvPr id="3" name="Content Placeholder 2"/>
          <p:cNvSpPr>
            <a:spLocks noGrp="1"/>
          </p:cNvSpPr>
          <p:nvPr>
            <p:ph idx="1"/>
          </p:nvPr>
        </p:nvSpPr>
        <p:spPr/>
        <p:txBody>
          <a:bodyPr/>
          <a:lstStyle/>
          <a:p>
            <a:r>
              <a:rPr lang="en-US" dirty="0" smtClean="0"/>
              <a:t>Don’t acknowledge ENCODEC</a:t>
            </a:r>
          </a:p>
          <a:p>
            <a:endParaRPr lang="en-US" dirty="0"/>
          </a:p>
        </p:txBody>
      </p:sp>
      <p:sp>
        <p:nvSpPr>
          <p:cNvPr id="4" name="Slide Number Placeholder 3"/>
          <p:cNvSpPr>
            <a:spLocks noGrp="1"/>
          </p:cNvSpPr>
          <p:nvPr>
            <p:ph type="sldNum" sz="quarter" idx="12"/>
          </p:nvPr>
        </p:nvSpPr>
        <p:spPr/>
        <p:txBody>
          <a:bodyPr/>
          <a:lstStyle/>
          <a:p>
            <a:fld id="{2E949FF3-F0F2-C74A-A4EA-FAC408EB24BA}" type="slidenum">
              <a:rPr lang="en-US" smtClean="0"/>
              <a:t>31</a:t>
            </a:fld>
            <a:endParaRPr lang="en-US"/>
          </a:p>
        </p:txBody>
      </p:sp>
    </p:spTree>
    <p:extLst>
      <p:ext uri="{BB962C8B-B14F-4D97-AF65-F5344CB8AC3E}">
        <p14:creationId xmlns:p14="http://schemas.microsoft.com/office/powerpoint/2010/main" val="73870799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5B2E9B"/>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mr-IN" dirty="0" smtClean="0">
                <a:solidFill>
                  <a:schemeClr val="bg1"/>
                </a:solidFill>
              </a:rPr>
              <a:t>…</a:t>
            </a:r>
            <a:r>
              <a:rPr lang="en-US" dirty="0" smtClean="0">
                <a:solidFill>
                  <a:schemeClr val="bg1"/>
                </a:solidFill>
              </a:rPr>
              <a:t> have in common with its ugly stepchild, Cancer?</a:t>
            </a:r>
            <a:endParaRPr lang="en-US" dirty="0">
              <a:solidFill>
                <a:schemeClr val="bg1"/>
              </a:solidFill>
            </a:endParaRP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397297" y="1101807"/>
            <a:ext cx="3960122" cy="5610172"/>
          </a:xfrm>
        </p:spPr>
      </p:pic>
      <p:sp>
        <p:nvSpPr>
          <p:cNvPr id="5" name="TextBox 4"/>
          <p:cNvSpPr txBox="1"/>
          <p:nvPr/>
        </p:nvSpPr>
        <p:spPr>
          <a:xfrm>
            <a:off x="8436078" y="6342647"/>
            <a:ext cx="2369574" cy="369332"/>
          </a:xfrm>
          <a:prstGeom prst="rect">
            <a:avLst/>
          </a:prstGeom>
          <a:noFill/>
        </p:spPr>
        <p:txBody>
          <a:bodyPr wrap="square" rtlCol="0">
            <a:spAutoFit/>
          </a:bodyPr>
          <a:lstStyle/>
          <a:p>
            <a:r>
              <a:rPr lang="en-US" dirty="0" smtClean="0">
                <a:solidFill>
                  <a:schemeClr val="bg1"/>
                </a:solidFill>
              </a:rPr>
              <a:t>(Nik-Zainal 2012)</a:t>
            </a:r>
            <a:endParaRPr lang="en-US" dirty="0">
              <a:solidFill>
                <a:schemeClr val="bg1"/>
              </a:solidFill>
            </a:endParaRPr>
          </a:p>
        </p:txBody>
      </p:sp>
      <p:sp>
        <p:nvSpPr>
          <p:cNvPr id="6" name="Slide Number Placeholder 5"/>
          <p:cNvSpPr>
            <a:spLocks noGrp="1"/>
          </p:cNvSpPr>
          <p:nvPr>
            <p:ph type="sldNum" sz="quarter" idx="12"/>
          </p:nvPr>
        </p:nvSpPr>
        <p:spPr/>
        <p:txBody>
          <a:bodyPr/>
          <a:lstStyle/>
          <a:p>
            <a:fld id="{2E949FF3-F0F2-C74A-A4EA-FAC408EB24BA}" type="slidenum">
              <a:rPr lang="en-US" smtClean="0"/>
              <a:t>4</a:t>
            </a:fld>
            <a:endParaRPr lang="en-US"/>
          </a:p>
        </p:txBody>
      </p:sp>
    </p:spTree>
    <p:extLst>
      <p:ext uri="{BB962C8B-B14F-4D97-AF65-F5344CB8AC3E}">
        <p14:creationId xmlns:p14="http://schemas.microsoft.com/office/powerpoint/2010/main" val="11277801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They are both driven by mutation and natural selection.</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133850" y="2147094"/>
            <a:ext cx="3924300" cy="3708400"/>
          </a:xfrm>
        </p:spPr>
      </p:pic>
      <p:sp>
        <p:nvSpPr>
          <p:cNvPr id="5" name="Slide Number Placeholder 4"/>
          <p:cNvSpPr>
            <a:spLocks noGrp="1"/>
          </p:cNvSpPr>
          <p:nvPr>
            <p:ph type="sldNum" sz="quarter" idx="12"/>
          </p:nvPr>
        </p:nvSpPr>
        <p:spPr/>
        <p:txBody>
          <a:bodyPr/>
          <a:lstStyle/>
          <a:p>
            <a:fld id="{2E949FF3-F0F2-C74A-A4EA-FAC408EB24BA}" type="slidenum">
              <a:rPr lang="en-US" smtClean="0"/>
              <a:t>5</a:t>
            </a:fld>
            <a:endParaRPr lang="en-US"/>
          </a:p>
        </p:txBody>
      </p:sp>
    </p:spTree>
    <p:extLst>
      <p:ext uri="{BB962C8B-B14F-4D97-AF65-F5344CB8AC3E}">
        <p14:creationId xmlns:p14="http://schemas.microsoft.com/office/powerpoint/2010/main" val="211868134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Every mutational occurrence begins in a single cell</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633855" y="1825625"/>
            <a:ext cx="4924289" cy="4351338"/>
          </a:xfrm>
        </p:spPr>
      </p:pic>
      <p:sp>
        <p:nvSpPr>
          <p:cNvPr id="5" name="Slide Number Placeholder 4"/>
          <p:cNvSpPr>
            <a:spLocks noGrp="1"/>
          </p:cNvSpPr>
          <p:nvPr>
            <p:ph type="sldNum" sz="quarter" idx="12"/>
          </p:nvPr>
        </p:nvSpPr>
        <p:spPr/>
        <p:txBody>
          <a:bodyPr/>
          <a:lstStyle/>
          <a:p>
            <a:fld id="{2E949FF3-F0F2-C74A-A4EA-FAC408EB24BA}" type="slidenum">
              <a:rPr lang="en-US" smtClean="0"/>
              <a:t>6</a:t>
            </a:fld>
            <a:endParaRPr lang="en-US"/>
          </a:p>
        </p:txBody>
      </p:sp>
    </p:spTree>
    <p:extLst>
      <p:ext uri="{BB962C8B-B14F-4D97-AF65-F5344CB8AC3E}">
        <p14:creationId xmlns:p14="http://schemas.microsoft.com/office/powerpoint/2010/main" val="35339867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 seek the universal patterns of human mutation that are common to germline and somatic cells.</a:t>
            </a:r>
            <a:endParaRPr lang="en-US" dirty="0"/>
          </a:p>
        </p:txBody>
      </p:sp>
      <p:sp>
        <p:nvSpPr>
          <p:cNvPr id="3" name="Content Placeholder 2"/>
          <p:cNvSpPr>
            <a:spLocks noGrp="1"/>
          </p:cNvSpPr>
          <p:nvPr>
            <p:ph idx="1"/>
          </p:nvPr>
        </p:nvSpPr>
        <p:spPr/>
        <p:txBody>
          <a:bodyPr>
            <a:normAutofit/>
          </a:bodyPr>
          <a:lstStyle/>
          <a:p>
            <a:r>
              <a:rPr lang="en-US" dirty="0" smtClean="0"/>
              <a:t>Explore: What is the extent and distribution of mutations that co-occur in the germline and somatic settings?</a:t>
            </a:r>
          </a:p>
          <a:p>
            <a:r>
              <a:rPr lang="en-US" dirty="0" smtClean="0"/>
              <a:t>Explain: Why do mutations co-occur in germline and somatic settings?</a:t>
            </a:r>
          </a:p>
          <a:p>
            <a:r>
              <a:rPr lang="en-US" dirty="0" smtClean="0"/>
              <a:t>Exploit: How can we use these observations to discover novel biology and treat human disease?</a:t>
            </a:r>
            <a:endParaRPr lang="en-US" dirty="0"/>
          </a:p>
        </p:txBody>
      </p:sp>
      <p:sp>
        <p:nvSpPr>
          <p:cNvPr id="4" name="Slide Number Placeholder 3"/>
          <p:cNvSpPr>
            <a:spLocks noGrp="1"/>
          </p:cNvSpPr>
          <p:nvPr>
            <p:ph type="sldNum" sz="quarter" idx="12"/>
          </p:nvPr>
        </p:nvSpPr>
        <p:spPr/>
        <p:txBody>
          <a:bodyPr/>
          <a:lstStyle/>
          <a:p>
            <a:fld id="{2E949FF3-F0F2-C74A-A4EA-FAC408EB24BA}" type="slidenum">
              <a:rPr lang="en-US" smtClean="0"/>
              <a:t>7</a:t>
            </a:fld>
            <a:endParaRPr lang="en-US"/>
          </a:p>
        </p:txBody>
      </p:sp>
    </p:spTree>
    <p:extLst>
      <p:ext uri="{BB962C8B-B14F-4D97-AF65-F5344CB8AC3E}">
        <p14:creationId xmlns:p14="http://schemas.microsoft.com/office/powerpoint/2010/main" val="65562941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This research matters</a:t>
            </a:r>
            <a:endParaRPr lang="en-US" dirty="0"/>
          </a:p>
        </p:txBody>
      </p:sp>
      <p:sp>
        <p:nvSpPr>
          <p:cNvPr id="3" name="Content Placeholder 2"/>
          <p:cNvSpPr>
            <a:spLocks noGrp="1"/>
          </p:cNvSpPr>
          <p:nvPr>
            <p:ph idx="1"/>
          </p:nvPr>
        </p:nvSpPr>
        <p:spPr/>
        <p:txBody>
          <a:bodyPr>
            <a:normAutofit lnSpcReduction="10000"/>
          </a:bodyPr>
          <a:lstStyle/>
          <a:p>
            <a:r>
              <a:rPr lang="en-US" dirty="0" smtClean="0"/>
              <a:t>It is of fundamental in biology to understand mutational processes shared between somatic and germline settings</a:t>
            </a:r>
          </a:p>
          <a:p>
            <a:r>
              <a:rPr lang="en-US" dirty="0" smtClean="0"/>
              <a:t>Offers a new perspective on the most mutable sites of the human genome</a:t>
            </a:r>
          </a:p>
          <a:p>
            <a:pPr lvl="1"/>
            <a:r>
              <a:rPr lang="en-US" dirty="0" smtClean="0"/>
              <a:t>Applications to coherent somatic mutation in autoimmunity</a:t>
            </a:r>
          </a:p>
          <a:p>
            <a:r>
              <a:rPr lang="en-US" dirty="0" smtClean="0"/>
              <a:t>Would potentially support the construction of neutral models of mutation</a:t>
            </a:r>
          </a:p>
          <a:p>
            <a:pPr lvl="1"/>
            <a:r>
              <a:rPr lang="en-US" dirty="0" smtClean="0"/>
              <a:t>Rare cancer types</a:t>
            </a:r>
          </a:p>
          <a:p>
            <a:pPr lvl="1"/>
            <a:r>
              <a:rPr lang="en-US" dirty="0" smtClean="0"/>
              <a:t>Exploit differential selection patterns between germline and somatic settings</a:t>
            </a:r>
          </a:p>
          <a:p>
            <a:r>
              <a:rPr lang="en-US" dirty="0" smtClean="0"/>
              <a:t>Facilitates exchange of data and insights between somatic and germline genomics</a:t>
            </a:r>
          </a:p>
          <a:p>
            <a:endParaRPr lang="en-US" dirty="0"/>
          </a:p>
        </p:txBody>
      </p:sp>
      <p:sp>
        <p:nvSpPr>
          <p:cNvPr id="4" name="Slide Number Placeholder 3"/>
          <p:cNvSpPr>
            <a:spLocks noGrp="1"/>
          </p:cNvSpPr>
          <p:nvPr>
            <p:ph type="sldNum" sz="quarter" idx="12"/>
          </p:nvPr>
        </p:nvSpPr>
        <p:spPr/>
        <p:txBody>
          <a:bodyPr/>
          <a:lstStyle/>
          <a:p>
            <a:fld id="{2E949FF3-F0F2-C74A-A4EA-FAC408EB24BA}" type="slidenum">
              <a:rPr lang="en-US" smtClean="0"/>
              <a:t>8</a:t>
            </a:fld>
            <a:endParaRPr lang="en-US"/>
          </a:p>
        </p:txBody>
      </p:sp>
    </p:spTree>
    <p:extLst>
      <p:ext uri="{BB962C8B-B14F-4D97-AF65-F5344CB8AC3E}">
        <p14:creationId xmlns:p14="http://schemas.microsoft.com/office/powerpoint/2010/main" val="42495153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Two new vast, complementary databases support the inter-relation of germline and somatic mutational processes</a:t>
            </a:r>
            <a:endParaRPr lang="en-US" dirty="0"/>
          </a:p>
        </p:txBody>
      </p:sp>
      <p:pic>
        <p:nvPicPr>
          <p:cNvPr id="4" name="Content Placeholder 5"/>
          <p:cNvPicPr>
            <a:picLocks noGrp="1" noChangeAspect="1"/>
          </p:cNvPicPr>
          <p:nvPr>
            <p:ph sz="half" idx="4294967295"/>
          </p:nvPr>
        </p:nvPicPr>
        <p:blipFill>
          <a:blip r:embed="rId2"/>
          <a:stretch>
            <a:fillRect/>
          </a:stretch>
        </p:blipFill>
        <p:spPr>
          <a:xfrm>
            <a:off x="6228522" y="3720836"/>
            <a:ext cx="5181600" cy="2134203"/>
          </a:xfrm>
          <a:prstGeom prst="rect">
            <a:avLst/>
          </a:prstGeom>
        </p:spPr>
      </p:pic>
      <p:pic>
        <p:nvPicPr>
          <p:cNvPr id="5" name="Picture 4"/>
          <p:cNvPicPr>
            <a:picLocks noChangeAspect="1"/>
          </p:cNvPicPr>
          <p:nvPr/>
        </p:nvPicPr>
        <p:blipFill>
          <a:blip r:embed="rId3"/>
          <a:stretch>
            <a:fillRect/>
          </a:stretch>
        </p:blipFill>
        <p:spPr>
          <a:xfrm>
            <a:off x="838200" y="3474064"/>
            <a:ext cx="4223733" cy="2933148"/>
          </a:xfrm>
          <a:prstGeom prst="rect">
            <a:avLst/>
          </a:prstGeom>
        </p:spPr>
      </p:pic>
      <p:sp>
        <p:nvSpPr>
          <p:cNvPr id="6" name="TextBox 5"/>
          <p:cNvSpPr txBox="1"/>
          <p:nvPr/>
        </p:nvSpPr>
        <p:spPr>
          <a:xfrm>
            <a:off x="689113" y="2368593"/>
            <a:ext cx="5539409" cy="954107"/>
          </a:xfrm>
          <a:prstGeom prst="rect">
            <a:avLst/>
          </a:prstGeom>
          <a:noFill/>
        </p:spPr>
        <p:txBody>
          <a:bodyPr wrap="square" rtlCol="0">
            <a:spAutoFit/>
          </a:bodyPr>
          <a:lstStyle/>
          <a:p>
            <a:r>
              <a:rPr lang="en-US" sz="3200" dirty="0" err="1" smtClean="0"/>
              <a:t>gnomAD</a:t>
            </a:r>
            <a:r>
              <a:rPr lang="en-US" sz="3200" dirty="0" smtClean="0"/>
              <a:t> </a:t>
            </a:r>
            <a:r>
              <a:rPr lang="mr-IN" sz="2400" dirty="0" smtClean="0"/>
              <a:t>–</a:t>
            </a:r>
            <a:r>
              <a:rPr lang="en-US" sz="2400" dirty="0" smtClean="0"/>
              <a:t> 15,000 whole genomes of healthy germline samples</a:t>
            </a:r>
            <a:endParaRPr lang="en-US" sz="2400" dirty="0"/>
          </a:p>
        </p:txBody>
      </p:sp>
      <p:sp>
        <p:nvSpPr>
          <p:cNvPr id="7" name="TextBox 6"/>
          <p:cNvSpPr txBox="1"/>
          <p:nvPr/>
        </p:nvSpPr>
        <p:spPr>
          <a:xfrm>
            <a:off x="6612835" y="2368593"/>
            <a:ext cx="4797287" cy="954107"/>
          </a:xfrm>
          <a:prstGeom prst="rect">
            <a:avLst/>
          </a:prstGeom>
          <a:noFill/>
        </p:spPr>
        <p:txBody>
          <a:bodyPr wrap="square" rtlCol="0">
            <a:spAutoFit/>
          </a:bodyPr>
          <a:lstStyle/>
          <a:p>
            <a:r>
              <a:rPr lang="en-US" sz="3200" dirty="0" smtClean="0"/>
              <a:t>PCAWG </a:t>
            </a:r>
            <a:r>
              <a:rPr lang="mr-IN" sz="2400" dirty="0" smtClean="0"/>
              <a:t>–</a:t>
            </a:r>
            <a:r>
              <a:rPr lang="en-US" sz="2400" dirty="0" smtClean="0"/>
              <a:t> 2,500 whole genomes of cancerous somatic samples</a:t>
            </a:r>
            <a:endParaRPr lang="en-US" sz="2400" dirty="0"/>
          </a:p>
        </p:txBody>
      </p:sp>
      <p:sp>
        <p:nvSpPr>
          <p:cNvPr id="8" name="Slide Number Placeholder 7"/>
          <p:cNvSpPr>
            <a:spLocks noGrp="1"/>
          </p:cNvSpPr>
          <p:nvPr>
            <p:ph type="sldNum" sz="quarter" idx="12"/>
          </p:nvPr>
        </p:nvSpPr>
        <p:spPr/>
        <p:txBody>
          <a:bodyPr/>
          <a:lstStyle/>
          <a:p>
            <a:fld id="{2E949FF3-F0F2-C74A-A4EA-FAC408EB24BA}" type="slidenum">
              <a:rPr lang="en-US" smtClean="0"/>
              <a:t>9</a:t>
            </a:fld>
            <a:endParaRPr lang="en-US"/>
          </a:p>
        </p:txBody>
      </p:sp>
    </p:spTree>
    <p:extLst>
      <p:ext uri="{BB962C8B-B14F-4D97-AF65-F5344CB8AC3E}">
        <p14:creationId xmlns:p14="http://schemas.microsoft.com/office/powerpoint/2010/main" val="177730566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210</TotalTime>
  <Words>1905</Words>
  <Application>Microsoft Macintosh PowerPoint</Application>
  <PresentationFormat>Widescreen</PresentationFormat>
  <Paragraphs>200</Paragraphs>
  <Slides>31</Slides>
  <Notes>8</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31</vt:i4>
      </vt:variant>
    </vt:vector>
  </HeadingPairs>
  <TitlesOfParts>
    <vt:vector size="38" baseType="lpstr">
      <vt:lpstr>Calibri</vt:lpstr>
      <vt:lpstr>Calibri Light</vt:lpstr>
      <vt:lpstr>Cambria Math</vt:lpstr>
      <vt:lpstr>Mangal</vt:lpstr>
      <vt:lpstr>Wingdings</vt:lpstr>
      <vt:lpstr>Arial</vt:lpstr>
      <vt:lpstr>Office Theme</vt:lpstr>
      <vt:lpstr>Prospectus: Universal mutability across germline and somatic settings</vt:lpstr>
      <vt:lpstr>What does the The Tree of Life …</vt:lpstr>
      <vt:lpstr>PowerPoint Presentation</vt:lpstr>
      <vt:lpstr>… have in common with its ugly stepchild, Cancer?</vt:lpstr>
      <vt:lpstr>They are both driven by mutation and natural selection.</vt:lpstr>
      <vt:lpstr>Every mutational occurrence begins in a single cell</vt:lpstr>
      <vt:lpstr>I seek the universal patterns of human mutation that are common to germline and somatic cells.</vt:lpstr>
      <vt:lpstr>This research matters</vt:lpstr>
      <vt:lpstr>Two new vast, complementary databases support the inter-relation of germline and somatic mutational processes</vt:lpstr>
      <vt:lpstr>The life history of an observed mutation proceeds in 5 stages</vt:lpstr>
      <vt:lpstr>Many known processes contribute to the generation of new mutations</vt:lpstr>
      <vt:lpstr>Genomic samples (e.g. from different tissues) differ in the loadings of mutational processes</vt:lpstr>
      <vt:lpstr>Mutational signature analysis points to undiscovered processes that create mutations</vt:lpstr>
      <vt:lpstr>A substantial number of somatic mutations in PCAWG are elsewhere listed as germline mutations</vt:lpstr>
      <vt:lpstr>The threat of germline contamination</vt:lpstr>
      <vt:lpstr>Germline contamination is well-controlled in PCAWG</vt:lpstr>
      <vt:lpstr>The co-mutation count is three times higher than expected by sheer chance</vt:lpstr>
      <vt:lpstr>Overlap Enrichment is particularly high in some cancer types</vt:lpstr>
      <vt:lpstr>Overlap enrichment by somatic sample is nearly completely explained by the share of mutations in that sample attributed to spontaneous deamination</vt:lpstr>
      <vt:lpstr>Co-Mutations are predominantly NCpG -&gt; T</vt:lpstr>
      <vt:lpstr>Trinucleotide context explains most of the observed overlap enrichment except at select contexts, such as TTA -&gt; TAA</vt:lpstr>
      <vt:lpstr>The broader context of TTA_A co-mutations is AT-rich and repetitive</vt:lpstr>
      <vt:lpstr>Explaining trinucleotide context: Epigenomic features?</vt:lpstr>
      <vt:lpstr>Beyond nucleotide context: Features of genomic intervals with more co-mutations than expected</vt:lpstr>
      <vt:lpstr>So what does explain this overlap?</vt:lpstr>
      <vt:lpstr>Conceptual forward model of co-mutation enrichment.</vt:lpstr>
      <vt:lpstr>Summary of Results</vt:lpstr>
      <vt:lpstr>Next Steps</vt:lpstr>
      <vt:lpstr>Acknowledgements</vt:lpstr>
      <vt:lpstr>Feedback from Lab</vt:lpstr>
      <vt:lpstr>Feedback from Mark</vt:lpstr>
    </vt:vector>
  </TitlesOfParts>
  <Company/>
  <LinksUpToDate>false</LinksUpToDate>
  <SharedDoc>false</SharedDoc>
  <HyperlinksChanged>false</HyperlinksChanged>
  <AppVersion>15.0031</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Will Meyerson</dc:creator>
  <cp:lastModifiedBy>Will Meyerson</cp:lastModifiedBy>
  <cp:revision>18</cp:revision>
  <dcterms:created xsi:type="dcterms:W3CDTF">2017-12-06T20:52:37Z</dcterms:created>
  <dcterms:modified xsi:type="dcterms:W3CDTF">2017-12-07T00:22:53Z</dcterms:modified>
</cp:coreProperties>
</file>