
<file path=[Content_Types].xml><?xml version="1.0" encoding="utf-8"?>
<Types xmlns="http://schemas.openxmlformats.org/package/2006/content-types">
  <Default Extension="xml" ContentType="application/xml"/>
  <Default Extension="jpg" ContentType="image/jpeg"/>
  <Default Extension="mp3" ContentType="audio/mpeg"/>
  <Default Extension="mp4" ContentType="video/mp4"/>
  <Default Extension="tiff" ContentType="image/tiff"/>
  <Default Extension="jpeg" ContentType="image/jpeg"/>
  <Default Extension="emf" ContentType="image/x-emf"/>
  <Default Extension="gif" ContentType="image/gi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3" r:id="rId3"/>
    <p:sldId id="264" r:id="rId4"/>
    <p:sldId id="266" r:id="rId5"/>
    <p:sldId id="265" r:id="rId6"/>
    <p:sldId id="267" r:id="rId7"/>
    <p:sldId id="257" r:id="rId8"/>
    <p:sldId id="268" r:id="rId9"/>
    <p:sldId id="289" r:id="rId10"/>
    <p:sldId id="269" r:id="rId11"/>
    <p:sldId id="270" r:id="rId12"/>
    <p:sldId id="271" r:id="rId13"/>
    <p:sldId id="282" r:id="rId14"/>
    <p:sldId id="272" r:id="rId15"/>
    <p:sldId id="259" r:id="rId16"/>
    <p:sldId id="288" r:id="rId17"/>
    <p:sldId id="284" r:id="rId18"/>
    <p:sldId id="285" r:id="rId19"/>
    <p:sldId id="292" r:id="rId20"/>
    <p:sldId id="300" r:id="rId21"/>
    <p:sldId id="286" r:id="rId22"/>
    <p:sldId id="274" r:id="rId23"/>
    <p:sldId id="283" r:id="rId24"/>
    <p:sldId id="287" r:id="rId25"/>
    <p:sldId id="301" r:id="rId26"/>
    <p:sldId id="298" r:id="rId27"/>
    <p:sldId id="294" r:id="rId28"/>
    <p:sldId id="295"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2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p:restoredTop sz="94629"/>
  </p:normalViewPr>
  <p:slideViewPr>
    <p:cSldViewPr snapToGrid="0" snapToObjects="1">
      <p:cViewPr>
        <p:scale>
          <a:sx n="93" d="100"/>
          <a:sy n="93" d="100"/>
        </p:scale>
        <p:origin x="75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8BE3C-EC69-884E-AA09-C94DE2A06F40}" type="datetimeFigureOut">
              <a:rPr lang="en-US" smtClean="0"/>
              <a:t>12/5/17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37022-2921-3C4E-A7EE-63F437884318}" type="slidenum">
              <a:rPr lang="en-US" smtClean="0"/>
              <a:t>‹#›</a:t>
            </a:fld>
            <a:endParaRPr lang="en-US"/>
          </a:p>
        </p:txBody>
      </p:sp>
    </p:spTree>
    <p:extLst>
      <p:ext uri="{BB962C8B-B14F-4D97-AF65-F5344CB8AC3E}">
        <p14:creationId xmlns:p14="http://schemas.microsoft.com/office/powerpoint/2010/main" val="1785433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2</a:t>
            </a:fld>
            <a:endParaRPr lang="en-US"/>
          </a:p>
        </p:txBody>
      </p:sp>
    </p:spTree>
    <p:extLst>
      <p:ext uri="{BB962C8B-B14F-4D97-AF65-F5344CB8AC3E}">
        <p14:creationId xmlns:p14="http://schemas.microsoft.com/office/powerpoint/2010/main" val="164367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inhabitat.com</a:t>
            </a:r>
            <a:r>
              <a:rPr lang="en-US" dirty="0" smtClean="0"/>
              <a:t>/</a:t>
            </a:r>
            <a:r>
              <a:rPr lang="en-US" dirty="0" err="1" smtClean="0"/>
              <a:t>wp</a:t>
            </a:r>
            <a:r>
              <a:rPr lang="en-US" dirty="0" smtClean="0"/>
              <a:t>-content/</a:t>
            </a:r>
            <a:r>
              <a:rPr lang="en-US" dirty="0" err="1" smtClean="0"/>
              <a:t>blogs.dir</a:t>
            </a:r>
            <a:r>
              <a:rPr lang="en-US" dirty="0" smtClean="0"/>
              <a:t>/1/files/2016/04/Tree-of-</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3</a:t>
            </a:fld>
            <a:endParaRPr lang="en-US"/>
          </a:p>
        </p:txBody>
      </p:sp>
    </p:spTree>
    <p:extLst>
      <p:ext uri="{BB962C8B-B14F-4D97-AF65-F5344CB8AC3E}">
        <p14:creationId xmlns:p14="http://schemas.microsoft.com/office/powerpoint/2010/main" val="190974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https://thumbnails-</a:t>
            </a:r>
            <a:r>
              <a:rPr lang="en-US" dirty="0" err="1" smtClean="0"/>
              <a:t>visually.netdna</a:t>
            </a:r>
            <a:r>
              <a:rPr lang="en-US" dirty="0" smtClean="0"/>
              <a:t>-</a:t>
            </a:r>
            <a:r>
              <a:rPr lang="en-US" dirty="0" err="1" smtClean="0"/>
              <a:t>ssl.com</a:t>
            </a:r>
            <a:r>
              <a:rPr lang="en-US" dirty="0" smtClean="0"/>
              <a:t>/the-great-tree-of-life_505ba0c07cda2.gif</a:t>
            </a:r>
          </a:p>
          <a:p>
            <a:r>
              <a:rPr lang="en-US" dirty="0" smtClean="0"/>
              <a:t>https://</a:t>
            </a:r>
            <a:r>
              <a:rPr lang="en-US" dirty="0" err="1" smtClean="0"/>
              <a:t>en.wikipedia.org</a:t>
            </a:r>
            <a:r>
              <a:rPr lang="en-US" dirty="0" smtClean="0"/>
              <a:t>/wiki/</a:t>
            </a:r>
            <a:r>
              <a:rPr lang="en-US" dirty="0" err="1" smtClean="0"/>
              <a:t>Escherichia_coli</a:t>
            </a:r>
            <a:r>
              <a:rPr lang="en-US" dirty="0" smtClean="0"/>
              <a:t>#/media/File:E_coli_at_10000x,_original.jpg</a:t>
            </a:r>
          </a:p>
          <a:p>
            <a:r>
              <a:rPr lang="en-US" dirty="0" smtClean="0"/>
              <a:t>https://</a:t>
            </a:r>
            <a:r>
              <a:rPr lang="en-US" dirty="0" err="1" smtClean="0"/>
              <a:t>en.wikipedia.org</a:t>
            </a:r>
            <a:r>
              <a:rPr lang="en-US" dirty="0" smtClean="0"/>
              <a:t>/wiki/</a:t>
            </a:r>
            <a:r>
              <a:rPr lang="en-US" dirty="0" err="1" smtClean="0"/>
              <a:t>Haloquadratum_walsbyi</a:t>
            </a:r>
            <a:r>
              <a:rPr lang="en-US" dirty="0" smtClean="0"/>
              <a:t>#/media/File:Haloquadratum_walsbyi00.jpg</a:t>
            </a:r>
          </a:p>
          <a:p>
            <a:r>
              <a:rPr lang="en-US" dirty="0" smtClean="0"/>
              <a:t>https://</a:t>
            </a:r>
            <a:r>
              <a:rPr lang="en-US" dirty="0" err="1" smtClean="0"/>
              <a:t>en.wikipedia.org</a:t>
            </a:r>
            <a:r>
              <a:rPr lang="en-US" dirty="0" smtClean="0"/>
              <a:t>/wiki/</a:t>
            </a:r>
            <a:r>
              <a:rPr lang="en-US" dirty="0" err="1" smtClean="0"/>
              <a:t>Slime_mold</a:t>
            </a:r>
            <a:r>
              <a:rPr lang="en-US" dirty="0" smtClean="0"/>
              <a:t>#/media/</a:t>
            </a:r>
            <a:r>
              <a:rPr lang="en-US" dirty="0" err="1" smtClean="0"/>
              <a:t>File:Haeckel_Mycetozoa.jpg</a:t>
            </a:r>
            <a:endParaRPr lang="en-US" dirty="0" smtClean="0"/>
          </a:p>
          <a:p>
            <a:r>
              <a:rPr lang="en-US" dirty="0" smtClean="0"/>
              <a:t>https://</a:t>
            </a:r>
            <a:r>
              <a:rPr lang="en-US" dirty="0" err="1" smtClean="0"/>
              <a:t>upload.wikimedia.org</a:t>
            </a:r>
            <a:r>
              <a:rPr lang="en-US" dirty="0" smtClean="0"/>
              <a:t>/</a:t>
            </a:r>
            <a:r>
              <a:rPr lang="en-US" dirty="0" err="1" smtClean="0"/>
              <a:t>wikipedia</a:t>
            </a:r>
            <a:r>
              <a:rPr lang="en-US" dirty="0" smtClean="0"/>
              <a:t>/commons/thumb/6/6e/Diversity_of_plants_image_version_5.png/800px-Diversity_of_plants_image_version_5.png</a:t>
            </a:r>
          </a:p>
          <a:p>
            <a:r>
              <a:rPr lang="en-US" dirty="0" smtClean="0"/>
              <a:t>https://</a:t>
            </a:r>
            <a:r>
              <a:rPr lang="en-US" dirty="0" err="1" smtClean="0"/>
              <a:t>upload.wikimedia.org</a:t>
            </a:r>
            <a:r>
              <a:rPr lang="en-US" dirty="0" smtClean="0"/>
              <a:t>/</a:t>
            </a:r>
            <a:r>
              <a:rPr lang="en-US" dirty="0" err="1" smtClean="0"/>
              <a:t>wikipedia</a:t>
            </a:r>
            <a:r>
              <a:rPr lang="en-US" dirty="0" smtClean="0"/>
              <a:t>/commons/1/14/</a:t>
            </a:r>
            <a:r>
              <a:rPr lang="en-US" dirty="0" err="1" smtClean="0"/>
              <a:t>Animal_diversity.png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4</a:t>
            </a:fld>
            <a:endParaRPr lang="en-US"/>
          </a:p>
        </p:txBody>
      </p:sp>
    </p:spTree>
    <p:extLst>
      <p:ext uri="{BB962C8B-B14F-4D97-AF65-F5344CB8AC3E}">
        <p14:creationId xmlns:p14="http://schemas.microsoft.com/office/powerpoint/2010/main" val="988036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www.cell.com</a:t>
            </a:r>
            <a:r>
              <a:rPr lang="en-US" dirty="0" smtClean="0"/>
              <a:t>/action/</a:t>
            </a:r>
            <a:r>
              <a:rPr lang="en-US" dirty="0" err="1" smtClean="0"/>
              <a:t>showImagesData?pii</a:t>
            </a:r>
            <a:r>
              <a:rPr lang="en-US" dirty="0" smtClean="0"/>
              <a:t>=S0092-8674%2812%2900527-2</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5</a:t>
            </a:fld>
            <a:endParaRPr lang="en-US"/>
          </a:p>
        </p:txBody>
      </p:sp>
    </p:spTree>
    <p:extLst>
      <p:ext uri="{BB962C8B-B14F-4D97-AF65-F5344CB8AC3E}">
        <p14:creationId xmlns:p14="http://schemas.microsoft.com/office/powerpoint/2010/main" val="82500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www.unz.com</a:t>
            </a:r>
            <a:r>
              <a:rPr lang="en-US" dirty="0" smtClean="0"/>
              <a:t>/</a:t>
            </a:r>
            <a:r>
              <a:rPr lang="en-US" dirty="0" err="1" smtClean="0"/>
              <a:t>gnxp</a:t>
            </a:r>
            <a:r>
              <a:rPr lang="en-US" dirty="0" smtClean="0"/>
              <a:t>/author/</a:t>
            </a:r>
            <a:r>
              <a:rPr lang="en-US" dirty="0" err="1" smtClean="0"/>
              <a:t>gnxp-kjmtchl</a:t>
            </a:r>
            <a:r>
              <a:rPr lang="en-US" dirty="0" smtClean="0"/>
              <a:t>/</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6</a:t>
            </a:fld>
            <a:endParaRPr lang="en-US"/>
          </a:p>
        </p:txBody>
      </p:sp>
    </p:spTree>
    <p:extLst>
      <p:ext uri="{BB962C8B-B14F-4D97-AF65-F5344CB8AC3E}">
        <p14:creationId xmlns:p14="http://schemas.microsoft.com/office/powerpoint/2010/main" val="164266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ib.bioninja.com.au</a:t>
            </a:r>
            <a:r>
              <a:rPr lang="en-US" dirty="0" smtClean="0"/>
              <a:t>/standard-level/topic-3-genetics/33-meiosis/somatic-vs-germline-</a:t>
            </a:r>
            <a:r>
              <a:rPr lang="en-US" dirty="0" err="1" smtClean="0"/>
              <a:t>mutatio.html</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7</a:t>
            </a:fld>
            <a:endParaRPr lang="en-US"/>
          </a:p>
        </p:txBody>
      </p:sp>
    </p:spTree>
    <p:extLst>
      <p:ext uri="{BB962C8B-B14F-4D97-AF65-F5344CB8AC3E}">
        <p14:creationId xmlns:p14="http://schemas.microsoft.com/office/powerpoint/2010/main" val="187884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15</a:t>
            </a:fld>
            <a:endParaRPr lang="en-US"/>
          </a:p>
        </p:txBody>
      </p:sp>
    </p:spTree>
    <p:extLst>
      <p:ext uri="{BB962C8B-B14F-4D97-AF65-F5344CB8AC3E}">
        <p14:creationId xmlns:p14="http://schemas.microsoft.com/office/powerpoint/2010/main" val="29907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A37022-2921-3C4E-A7EE-63F437884318}" type="slidenum">
              <a:rPr lang="en-US" smtClean="0"/>
              <a:t>23</a:t>
            </a:fld>
            <a:endParaRPr lang="en-US"/>
          </a:p>
        </p:txBody>
      </p:sp>
    </p:spTree>
    <p:extLst>
      <p:ext uri="{BB962C8B-B14F-4D97-AF65-F5344CB8AC3E}">
        <p14:creationId xmlns:p14="http://schemas.microsoft.com/office/powerpoint/2010/main" val="171414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CAB464-304C-894D-B3F9-351FABDE94D0}" type="datetime1">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108417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2CA89-063A-7D49-8FB9-686C4731204B}" type="datetime1">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208570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8F64B-FA19-6F42-9536-16ED6DFA4A3A}" type="datetime1">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98537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560F98-B19D-0A4D-8DD4-A48F92E91AF4}" type="datetime1">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36264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5BE67F-5BFE-4249-97A7-DF858D6ABC14}" type="datetime1">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47984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AFB4B2-723B-BE4B-A625-FB9EE603A7B6}" type="datetime1">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90062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289DE4-52D9-0F44-A0C4-45BFE1D96538}" type="datetime1">
              <a:rPr lang="en-US" smtClean="0"/>
              <a:t>12/6/17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136248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4702B8-2DAA-494A-AD2B-EA35AEF69DDF}" type="datetime1">
              <a:rPr lang="en-US" smtClean="0"/>
              <a:t>12/6/17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72548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26834-DA64-9E45-8148-514307CA8112}" type="datetime1">
              <a:rPr lang="en-US" smtClean="0"/>
              <a:t>12/6/17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19867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6B406-4793-674D-A0EA-DAD77B861495}" type="datetime1">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177754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54A9AC-334C-604D-8A4C-BD71B695ED06}" type="datetime1">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49FF3-F0F2-C74A-A4EA-FAC408EB24BA}" type="slidenum">
              <a:rPr lang="en-US" smtClean="0"/>
              <a:t>‹#›</a:t>
            </a:fld>
            <a:endParaRPr lang="en-US"/>
          </a:p>
        </p:txBody>
      </p:sp>
    </p:spTree>
    <p:extLst>
      <p:ext uri="{BB962C8B-B14F-4D97-AF65-F5344CB8AC3E}">
        <p14:creationId xmlns:p14="http://schemas.microsoft.com/office/powerpoint/2010/main" val="1627315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26659-E8D5-C74C-9251-FD646A5F5E1C}" type="datetime1">
              <a:rPr lang="en-US" smtClean="0"/>
              <a:t>12/6/17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49FF3-F0F2-C74A-A4EA-FAC408EB24BA}" type="slidenum">
              <a:rPr lang="en-US" smtClean="0"/>
              <a:t>‹#›</a:t>
            </a:fld>
            <a:endParaRPr lang="en-US"/>
          </a:p>
        </p:txBody>
      </p:sp>
    </p:spTree>
    <p:extLst>
      <p:ext uri="{BB962C8B-B14F-4D97-AF65-F5344CB8AC3E}">
        <p14:creationId xmlns:p14="http://schemas.microsoft.com/office/powerpoint/2010/main" val="2067689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4" Type="http://schemas.openxmlformats.org/officeDocument/2006/relationships/audio" Target="../media/media2.mp3"/><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png"/><Relationship Id="rId8"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 Id="rId3" Type="http://schemas.openxmlformats.org/officeDocument/2006/relationships/image" Target="../media/image3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tiff"/><Relationship Id="rId8"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Prospectus: Universal mutability across germline and somatic settings</a:t>
            </a:r>
            <a:endParaRPr lang="en-US" dirty="0"/>
          </a:p>
        </p:txBody>
      </p:sp>
      <p:sp>
        <p:nvSpPr>
          <p:cNvPr id="3" name="Subtitle 2"/>
          <p:cNvSpPr>
            <a:spLocks noGrp="1"/>
          </p:cNvSpPr>
          <p:nvPr>
            <p:ph type="subTitle" idx="1"/>
          </p:nvPr>
        </p:nvSpPr>
        <p:spPr/>
        <p:txBody>
          <a:bodyPr/>
          <a:lstStyle/>
          <a:p>
            <a:r>
              <a:rPr lang="en-US" dirty="0" smtClean="0"/>
              <a:t>Will Meyerson</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a:t>
            </a:fld>
            <a:endParaRPr lang="en-US"/>
          </a:p>
        </p:txBody>
      </p:sp>
    </p:spTree>
    <p:extLst>
      <p:ext uri="{BB962C8B-B14F-4D97-AF65-F5344CB8AC3E}">
        <p14:creationId xmlns:p14="http://schemas.microsoft.com/office/powerpoint/2010/main" val="1901692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new vast, complementary databases support the inter-relation of germline and somatic mutational processes</a:t>
            </a:r>
            <a:endParaRPr lang="en-US" dirty="0"/>
          </a:p>
        </p:txBody>
      </p:sp>
      <p:pic>
        <p:nvPicPr>
          <p:cNvPr id="4" name="Content Placeholder 5"/>
          <p:cNvPicPr>
            <a:picLocks noGrp="1" noChangeAspect="1"/>
          </p:cNvPicPr>
          <p:nvPr>
            <p:ph sz="half" idx="4294967295"/>
          </p:nvPr>
        </p:nvPicPr>
        <p:blipFill>
          <a:blip r:embed="rId2"/>
          <a:stretch>
            <a:fillRect/>
          </a:stretch>
        </p:blipFill>
        <p:spPr>
          <a:xfrm>
            <a:off x="6228522" y="3720836"/>
            <a:ext cx="5181600" cy="2134203"/>
          </a:xfrm>
          <a:prstGeom prst="rect">
            <a:avLst/>
          </a:prstGeom>
        </p:spPr>
      </p:pic>
      <p:pic>
        <p:nvPicPr>
          <p:cNvPr id="5" name="Picture 4"/>
          <p:cNvPicPr>
            <a:picLocks noChangeAspect="1"/>
          </p:cNvPicPr>
          <p:nvPr/>
        </p:nvPicPr>
        <p:blipFill>
          <a:blip r:embed="rId3"/>
          <a:stretch>
            <a:fillRect/>
          </a:stretch>
        </p:blipFill>
        <p:spPr>
          <a:xfrm>
            <a:off x="838200" y="3474064"/>
            <a:ext cx="4223733" cy="2933148"/>
          </a:xfrm>
          <a:prstGeom prst="rect">
            <a:avLst/>
          </a:prstGeom>
        </p:spPr>
      </p:pic>
      <p:sp>
        <p:nvSpPr>
          <p:cNvPr id="6" name="TextBox 5"/>
          <p:cNvSpPr txBox="1"/>
          <p:nvPr/>
        </p:nvSpPr>
        <p:spPr>
          <a:xfrm>
            <a:off x="689113" y="2368593"/>
            <a:ext cx="5539409" cy="954107"/>
          </a:xfrm>
          <a:prstGeom prst="rect">
            <a:avLst/>
          </a:prstGeom>
          <a:noFill/>
        </p:spPr>
        <p:txBody>
          <a:bodyPr wrap="square" rtlCol="0">
            <a:spAutoFit/>
          </a:bodyPr>
          <a:lstStyle/>
          <a:p>
            <a:r>
              <a:rPr lang="en-US" sz="3200" dirty="0" err="1" smtClean="0"/>
              <a:t>gnomAD</a:t>
            </a:r>
            <a:r>
              <a:rPr lang="en-US" sz="3200" dirty="0" smtClean="0"/>
              <a:t> </a:t>
            </a:r>
            <a:r>
              <a:rPr lang="mr-IN" sz="2400" dirty="0" smtClean="0"/>
              <a:t>–</a:t>
            </a:r>
            <a:r>
              <a:rPr lang="en-US" sz="2400" dirty="0" smtClean="0"/>
              <a:t> 15,000 whole genomes of healthy germline samples</a:t>
            </a:r>
            <a:endParaRPr lang="en-US" sz="2400" dirty="0"/>
          </a:p>
        </p:txBody>
      </p:sp>
      <p:sp>
        <p:nvSpPr>
          <p:cNvPr id="7" name="TextBox 6"/>
          <p:cNvSpPr txBox="1"/>
          <p:nvPr/>
        </p:nvSpPr>
        <p:spPr>
          <a:xfrm>
            <a:off x="6612835" y="2368593"/>
            <a:ext cx="4797287" cy="954107"/>
          </a:xfrm>
          <a:prstGeom prst="rect">
            <a:avLst/>
          </a:prstGeom>
          <a:noFill/>
        </p:spPr>
        <p:txBody>
          <a:bodyPr wrap="square" rtlCol="0">
            <a:spAutoFit/>
          </a:bodyPr>
          <a:lstStyle/>
          <a:p>
            <a:r>
              <a:rPr lang="en-US" sz="3200" dirty="0" smtClean="0"/>
              <a:t>PCAWG </a:t>
            </a:r>
            <a:r>
              <a:rPr lang="mr-IN" sz="2400" dirty="0" smtClean="0"/>
              <a:t>–</a:t>
            </a:r>
            <a:r>
              <a:rPr lang="en-US" sz="2400" dirty="0" smtClean="0"/>
              <a:t> 2,500 whole genomes of cancerous somatic samples</a:t>
            </a:r>
            <a:endParaRPr lang="en-US" sz="2400" dirty="0"/>
          </a:p>
        </p:txBody>
      </p:sp>
      <p:sp>
        <p:nvSpPr>
          <p:cNvPr id="8" name="Slide Number Placeholder 7"/>
          <p:cNvSpPr>
            <a:spLocks noGrp="1"/>
          </p:cNvSpPr>
          <p:nvPr>
            <p:ph type="sldNum" sz="quarter" idx="12"/>
          </p:nvPr>
        </p:nvSpPr>
        <p:spPr/>
        <p:txBody>
          <a:bodyPr/>
          <a:lstStyle/>
          <a:p>
            <a:fld id="{2E949FF3-F0F2-C74A-A4EA-FAC408EB24BA}" type="slidenum">
              <a:rPr lang="en-US" smtClean="0"/>
              <a:t>10</a:t>
            </a:fld>
            <a:endParaRPr lang="en-US"/>
          </a:p>
        </p:txBody>
      </p:sp>
    </p:spTree>
    <p:extLst>
      <p:ext uri="{BB962C8B-B14F-4D97-AF65-F5344CB8AC3E}">
        <p14:creationId xmlns:p14="http://schemas.microsoft.com/office/powerpoint/2010/main" val="1353818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life history of an observed mutation proceeds in 5 stages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G</a:t>
            </a:r>
            <a:r>
              <a:rPr lang="en-US" dirty="0" smtClean="0"/>
              <a:t>eneration</a:t>
            </a:r>
          </a:p>
          <a:p>
            <a:pPr marL="514350" indent="-514350">
              <a:buFont typeface="+mj-lt"/>
              <a:buAutoNum type="arabicPeriod"/>
            </a:pPr>
            <a:r>
              <a:rPr lang="en-US" dirty="0"/>
              <a:t>P</a:t>
            </a:r>
            <a:r>
              <a:rPr lang="en-US" dirty="0" smtClean="0"/>
              <a:t>ropagation</a:t>
            </a:r>
          </a:p>
          <a:p>
            <a:pPr marL="514350" indent="-514350">
              <a:buFont typeface="+mj-lt"/>
              <a:buAutoNum type="arabicPeriod"/>
            </a:pPr>
            <a:r>
              <a:rPr lang="en-US" dirty="0" smtClean="0"/>
              <a:t>Sequencing</a:t>
            </a:r>
          </a:p>
          <a:p>
            <a:pPr marL="514350" indent="-514350">
              <a:buFont typeface="+mj-lt"/>
              <a:buAutoNum type="arabicPeriod"/>
            </a:pPr>
            <a:r>
              <a:rPr lang="en-US" dirty="0" smtClean="0"/>
              <a:t>Mapping</a:t>
            </a:r>
          </a:p>
          <a:p>
            <a:pPr marL="514350" indent="-514350">
              <a:buFont typeface="+mj-lt"/>
              <a:buAutoNum type="arabicPeriod"/>
            </a:pPr>
            <a:r>
              <a:rPr lang="en-US" dirty="0" smtClean="0"/>
              <a:t>Variant calling</a:t>
            </a:r>
          </a:p>
          <a:p>
            <a:r>
              <a:rPr lang="en-US" dirty="0" smtClean="0"/>
              <a:t>For any observed pattern in mutation, we care to distinguish the contributions of these stages</a:t>
            </a:r>
          </a:p>
        </p:txBody>
      </p:sp>
      <p:sp>
        <p:nvSpPr>
          <p:cNvPr id="4" name="Slide Number Placeholder 3"/>
          <p:cNvSpPr>
            <a:spLocks noGrp="1"/>
          </p:cNvSpPr>
          <p:nvPr>
            <p:ph type="sldNum" sz="quarter" idx="12"/>
          </p:nvPr>
        </p:nvSpPr>
        <p:spPr/>
        <p:txBody>
          <a:bodyPr/>
          <a:lstStyle/>
          <a:p>
            <a:fld id="{2E949FF3-F0F2-C74A-A4EA-FAC408EB24BA}" type="slidenum">
              <a:rPr lang="en-US" smtClean="0"/>
              <a:t>11</a:t>
            </a:fld>
            <a:endParaRPr lang="en-US"/>
          </a:p>
        </p:txBody>
      </p:sp>
    </p:spTree>
    <p:extLst>
      <p:ext uri="{BB962C8B-B14F-4D97-AF65-F5344CB8AC3E}">
        <p14:creationId xmlns:p14="http://schemas.microsoft.com/office/powerpoint/2010/main" val="1391488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known processes contribute to the generation of new mutations</a:t>
            </a:r>
            <a:endParaRPr lang="en-US" dirty="0"/>
          </a:p>
        </p:txBody>
      </p:sp>
      <p:sp>
        <p:nvSpPr>
          <p:cNvPr id="3" name="Content Placeholder 2"/>
          <p:cNvSpPr>
            <a:spLocks noGrp="1"/>
          </p:cNvSpPr>
          <p:nvPr>
            <p:ph idx="1"/>
          </p:nvPr>
        </p:nvSpPr>
        <p:spPr/>
        <p:txBody>
          <a:bodyPr/>
          <a:lstStyle/>
          <a:p>
            <a:r>
              <a:rPr lang="en-US" dirty="0" smtClean="0"/>
              <a:t>DNA replication errors</a:t>
            </a:r>
          </a:p>
          <a:p>
            <a:r>
              <a:rPr lang="en-US" dirty="0" smtClean="0"/>
              <a:t>Spontaneous deamination</a:t>
            </a:r>
          </a:p>
          <a:p>
            <a:r>
              <a:rPr lang="en-US" dirty="0" smtClean="0"/>
              <a:t>UV radiation</a:t>
            </a:r>
          </a:p>
          <a:p>
            <a:r>
              <a:rPr lang="en-US" dirty="0" smtClean="0"/>
              <a:t>Oxidation</a:t>
            </a:r>
          </a:p>
          <a:p>
            <a:r>
              <a:rPr lang="en-US" dirty="0" smtClean="0"/>
              <a:t>Direct enzymatic activity (e.g. AID/APOBEC)</a:t>
            </a:r>
          </a:p>
          <a:p>
            <a:r>
              <a:rPr lang="en-US" dirty="0" smtClean="0"/>
              <a:t>Failures of DNA repair</a:t>
            </a:r>
          </a:p>
        </p:txBody>
      </p:sp>
      <p:sp>
        <p:nvSpPr>
          <p:cNvPr id="4" name="Slide Number Placeholder 3"/>
          <p:cNvSpPr>
            <a:spLocks noGrp="1"/>
          </p:cNvSpPr>
          <p:nvPr>
            <p:ph type="sldNum" sz="quarter" idx="12"/>
          </p:nvPr>
        </p:nvSpPr>
        <p:spPr/>
        <p:txBody>
          <a:bodyPr/>
          <a:lstStyle/>
          <a:p>
            <a:fld id="{2E949FF3-F0F2-C74A-A4EA-FAC408EB24BA}" type="slidenum">
              <a:rPr lang="en-US" smtClean="0"/>
              <a:t>12</a:t>
            </a:fld>
            <a:endParaRPr lang="en-US"/>
          </a:p>
        </p:txBody>
      </p:sp>
    </p:spTree>
    <p:extLst>
      <p:ext uri="{BB962C8B-B14F-4D97-AF65-F5344CB8AC3E}">
        <p14:creationId xmlns:p14="http://schemas.microsoft.com/office/powerpoint/2010/main" val="1661164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samples (e.g. from different tissues) differ in the loadings of mutational processes</a:t>
            </a:r>
            <a:endParaRPr lang="en-US" dirty="0"/>
          </a:p>
        </p:txBody>
      </p:sp>
      <p:sp>
        <p:nvSpPr>
          <p:cNvPr id="3" name="Content Placeholder 2"/>
          <p:cNvSpPr>
            <a:spLocks noGrp="1"/>
          </p:cNvSpPr>
          <p:nvPr>
            <p:ph idx="1"/>
          </p:nvPr>
        </p:nvSpPr>
        <p:spPr/>
        <p:txBody>
          <a:bodyPr>
            <a:normAutofit fontScale="92500"/>
          </a:bodyPr>
          <a:lstStyle/>
          <a:p>
            <a:r>
              <a:rPr lang="en-US" dirty="0" smtClean="0"/>
              <a:t>Anatomy affects exposure to environmental toxins (e.g. UV penetrates skin but not brain)</a:t>
            </a:r>
            <a:endParaRPr lang="en-US" dirty="0" smtClean="0"/>
          </a:p>
          <a:p>
            <a:r>
              <a:rPr lang="en-US" dirty="0" smtClean="0"/>
              <a:t>Cell-type-dependent epigenome affects predisposition to various kinds of mutations (e.g. methylation increases rate of </a:t>
            </a:r>
            <a:r>
              <a:rPr lang="en-US" dirty="0" err="1" smtClean="0"/>
              <a:t>NCpG</a:t>
            </a:r>
            <a:r>
              <a:rPr lang="en-US" dirty="0" smtClean="0"/>
              <a:t> -&gt; T mutations)</a:t>
            </a:r>
          </a:p>
          <a:p>
            <a:r>
              <a:rPr lang="en-US" dirty="0" smtClean="0"/>
              <a:t>Cell-type-dependent RNA expression affects DNA repair of various kinds of mutations via transcription-coupled repair</a:t>
            </a:r>
          </a:p>
          <a:p>
            <a:r>
              <a:rPr lang="en-US" dirty="0" smtClean="0"/>
              <a:t>Cell-types/samples differ with respect to expression and activity of DNA repair and editing enzymes</a:t>
            </a:r>
          </a:p>
          <a:p>
            <a:r>
              <a:rPr lang="en-US" dirty="0" smtClean="0"/>
              <a:t>Manner of DNA replication (mitotic vs meiotic) differs between somatic (100 % mitotic) and germline (95% mitotic, 5% meiotic)</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13</a:t>
            </a:fld>
            <a:endParaRPr lang="en-US"/>
          </a:p>
        </p:txBody>
      </p:sp>
    </p:spTree>
    <p:extLst>
      <p:ext uri="{BB962C8B-B14F-4D97-AF65-F5344CB8AC3E}">
        <p14:creationId xmlns:p14="http://schemas.microsoft.com/office/powerpoint/2010/main" val="1854556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Mutational signature analysis points to undiscovered processes that create mutations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Trinucleotide context of a mutation is the reference allele, alternate allele, and flanking alleles: ACG_T</a:t>
            </a:r>
          </a:p>
          <a:p>
            <a:r>
              <a:rPr lang="en-US" dirty="0" smtClean="0"/>
              <a:t>Trinucleotide spectra vary by sample</a:t>
            </a:r>
          </a:p>
          <a:p>
            <a:r>
              <a:rPr lang="en-US" dirty="0" smtClean="0"/>
              <a:t>Believed  to result from the loadings of various mutation processes crossed with the trinucleotide biases of those processes </a:t>
            </a:r>
          </a:p>
          <a:p>
            <a:r>
              <a:rPr lang="en-US" dirty="0" smtClean="0"/>
              <a:t>Popular approach: Non-negative matrix factorization to decompose trinucleotide spectra into inferred mutational processes and their loadings across samples</a:t>
            </a:r>
          </a:p>
          <a:p>
            <a:r>
              <a:rPr lang="en-US" dirty="0" smtClean="0"/>
              <a:t>Potential byproduct of my analysis: may help discover/explain/clarify novel or poorly understood mutational processes/signatures</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14</a:t>
            </a:fld>
            <a:endParaRPr lang="en-US"/>
          </a:p>
        </p:txBody>
      </p:sp>
    </p:spTree>
    <p:extLst>
      <p:ext uri="{BB962C8B-B14F-4D97-AF65-F5344CB8AC3E}">
        <p14:creationId xmlns:p14="http://schemas.microsoft.com/office/powerpoint/2010/main" val="841967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stretch>
            <a:fillRect/>
          </a:stretch>
        </p:blipFill>
        <p:spPr>
          <a:xfrm>
            <a:off x="172064" y="3736258"/>
            <a:ext cx="11847872" cy="3121742"/>
          </a:xfrm>
          <a:prstGeom prst="rect">
            <a:avLst/>
          </a:prstGeom>
        </p:spPr>
      </p:pic>
      <p:sp>
        <p:nvSpPr>
          <p:cNvPr id="2" name="Title 1"/>
          <p:cNvSpPr>
            <a:spLocks noGrp="1"/>
          </p:cNvSpPr>
          <p:nvPr>
            <p:ph type="title"/>
          </p:nvPr>
        </p:nvSpPr>
        <p:spPr>
          <a:xfrm>
            <a:off x="1044677" y="178772"/>
            <a:ext cx="10515600" cy="1325563"/>
          </a:xfrm>
        </p:spPr>
        <p:txBody>
          <a:bodyPr/>
          <a:lstStyle/>
          <a:p>
            <a:r>
              <a:rPr lang="en-US" dirty="0" smtClean="0"/>
              <a:t>First step in somatic-germline comparison: Calculation of Overlap Enrichment</a:t>
            </a:r>
            <a:endParaRPr lang="en-US" dirty="0"/>
          </a:p>
        </p:txBody>
      </p:sp>
      <p:sp>
        <p:nvSpPr>
          <p:cNvPr id="3" name="Content Placeholder 2"/>
          <p:cNvSpPr>
            <a:spLocks noGrp="1"/>
          </p:cNvSpPr>
          <p:nvPr>
            <p:ph idx="1"/>
          </p:nvPr>
        </p:nvSpPr>
        <p:spPr>
          <a:xfrm>
            <a:off x="838200" y="1504335"/>
            <a:ext cx="10515600" cy="2664542"/>
          </a:xfrm>
        </p:spPr>
        <p:txBody>
          <a:bodyPr>
            <a:normAutofit fontScale="85000" lnSpcReduction="20000"/>
          </a:bodyPr>
          <a:lstStyle/>
          <a:p>
            <a:r>
              <a:rPr lang="en-US" dirty="0" smtClean="0"/>
              <a:t>SNP-level overlap enrichment: the fraction of potential SNPs that are co-mutated across two settings, divided by the product of the fractions of potential SNPs that are mutated in either setting.</a:t>
            </a:r>
          </a:p>
          <a:p>
            <a:r>
              <a:rPr lang="en-US" dirty="0" smtClean="0"/>
              <a:t> An overlap enrichment of 1 indicates perfectly orthogonal processes; 0, perfectly exclusive processes; scores greater than 1 indicate some degree of shared mutational patterns. </a:t>
            </a:r>
          </a:p>
          <a:p>
            <a:r>
              <a:rPr lang="en-US" dirty="0" smtClean="0"/>
              <a:t>Strength: Mostly robust to coverage bias over genomic intervals </a:t>
            </a:r>
          </a:p>
          <a:p>
            <a:r>
              <a:rPr lang="en-US" dirty="0" smtClean="0"/>
              <a:t>Weakness: Particularly susceptible to germline contamination if present</a:t>
            </a:r>
          </a:p>
        </p:txBody>
      </p:sp>
      <p:cxnSp>
        <p:nvCxnSpPr>
          <p:cNvPr id="68" name="Straight Connector 67"/>
          <p:cNvCxnSpPr/>
          <p:nvPr/>
        </p:nvCxnSpPr>
        <p:spPr>
          <a:xfrm flipV="1">
            <a:off x="0" y="5624053"/>
            <a:ext cx="12192000" cy="29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Slide Number Placeholder 69"/>
          <p:cNvSpPr>
            <a:spLocks noGrp="1"/>
          </p:cNvSpPr>
          <p:nvPr>
            <p:ph type="sldNum" sz="quarter" idx="12"/>
          </p:nvPr>
        </p:nvSpPr>
        <p:spPr/>
        <p:txBody>
          <a:bodyPr/>
          <a:lstStyle/>
          <a:p>
            <a:fld id="{2E949FF3-F0F2-C74A-A4EA-FAC408EB24BA}" type="slidenum">
              <a:rPr lang="en-US" smtClean="0"/>
              <a:t>15</a:t>
            </a:fld>
            <a:endParaRPr lang="en-US"/>
          </a:p>
        </p:txBody>
      </p:sp>
    </p:spTree>
    <p:extLst>
      <p:ext uri="{BB962C8B-B14F-4D97-AF65-F5344CB8AC3E}">
        <p14:creationId xmlns:p14="http://schemas.microsoft.com/office/powerpoint/2010/main" val="856447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a:xfrm>
            <a:off x="1032734" y="1979407"/>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809078" y="1957892"/>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85422" y="1957891"/>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32734" y="2658932"/>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09078" y="2675965"/>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85422" y="2675965"/>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32734" y="3359972"/>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09078" y="3351006"/>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85422" y="3351007"/>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2277" y="1957892"/>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28621" y="1957892"/>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04965" y="1957891"/>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2277" y="2658932"/>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28621" y="2654449"/>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04965" y="2654449"/>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52277" y="3359972"/>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28621" y="3351006"/>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4965" y="3351007"/>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657653" y="1936376"/>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433997" y="1936376"/>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210341" y="1936375"/>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657653" y="2637416"/>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33997" y="2632933"/>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210341" y="2632933"/>
            <a:ext cx="537882" cy="5378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657653" y="3338456"/>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433997" y="3329490"/>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210341" y="3329491"/>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32734" y="4433943"/>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809078" y="4433943"/>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585422" y="4455458"/>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032734" y="5156499"/>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809078" y="5130500"/>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85422" y="5130500"/>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032734" y="5836023"/>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809078" y="5848573"/>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585422" y="5827058"/>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552277" y="4433943"/>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28621" y="4433943"/>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104965" y="4433942"/>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52277" y="5134983"/>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328621" y="5130500"/>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104965" y="5130500"/>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552277" y="5836023"/>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328621" y="5827057"/>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104965" y="5827058"/>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657653" y="4412427"/>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433997" y="4412427"/>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210341" y="4412426"/>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657653" y="5113467"/>
            <a:ext cx="537882" cy="5378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433997" y="510898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210341" y="510898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657653" y="5814507"/>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433997" y="5827057"/>
            <a:ext cx="537882" cy="5378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210341" y="5805542"/>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570616" y="1228171"/>
            <a:ext cx="2936838" cy="369332"/>
          </a:xfrm>
          <a:prstGeom prst="rect">
            <a:avLst/>
          </a:prstGeom>
          <a:noFill/>
        </p:spPr>
        <p:txBody>
          <a:bodyPr wrap="square" rtlCol="0">
            <a:spAutoFit/>
          </a:bodyPr>
          <a:lstStyle/>
          <a:p>
            <a:r>
              <a:rPr lang="en-US" smtClean="0"/>
              <a:t>Data Set 1</a:t>
            </a:r>
            <a:endParaRPr lang="en-US"/>
          </a:p>
        </p:txBody>
      </p:sp>
      <p:sp>
        <p:nvSpPr>
          <p:cNvPr id="59" name="TextBox 58"/>
          <p:cNvSpPr txBox="1"/>
          <p:nvPr/>
        </p:nvSpPr>
        <p:spPr>
          <a:xfrm>
            <a:off x="4821218" y="1228171"/>
            <a:ext cx="2936838" cy="369332"/>
          </a:xfrm>
          <a:prstGeom prst="rect">
            <a:avLst/>
          </a:prstGeom>
          <a:noFill/>
        </p:spPr>
        <p:txBody>
          <a:bodyPr wrap="square" rtlCol="0">
            <a:spAutoFit/>
          </a:bodyPr>
          <a:lstStyle/>
          <a:p>
            <a:r>
              <a:rPr lang="en-US" smtClean="0"/>
              <a:t>Data Set 2</a:t>
            </a:r>
            <a:endParaRPr lang="en-US"/>
          </a:p>
        </p:txBody>
      </p:sp>
      <p:sp>
        <p:nvSpPr>
          <p:cNvPr id="60" name="TextBox 59"/>
          <p:cNvSpPr txBox="1"/>
          <p:nvPr/>
        </p:nvSpPr>
        <p:spPr>
          <a:xfrm>
            <a:off x="8010863" y="1260941"/>
            <a:ext cx="2936838" cy="369332"/>
          </a:xfrm>
          <a:prstGeom prst="rect">
            <a:avLst/>
          </a:prstGeom>
          <a:noFill/>
        </p:spPr>
        <p:txBody>
          <a:bodyPr wrap="square" rtlCol="0">
            <a:spAutoFit/>
          </a:bodyPr>
          <a:lstStyle/>
          <a:p>
            <a:r>
              <a:rPr lang="en-US" dirty="0" smtClean="0"/>
              <a:t>Overlap</a:t>
            </a:r>
            <a:endParaRPr lang="en-US" dirty="0"/>
          </a:p>
        </p:txBody>
      </p:sp>
      <p:sp>
        <p:nvSpPr>
          <p:cNvPr id="61" name="TextBox 60"/>
          <p:cNvSpPr txBox="1"/>
          <p:nvPr/>
        </p:nvSpPr>
        <p:spPr>
          <a:xfrm>
            <a:off x="17928" y="2654449"/>
            <a:ext cx="909023" cy="369332"/>
          </a:xfrm>
          <a:prstGeom prst="rect">
            <a:avLst/>
          </a:prstGeom>
          <a:noFill/>
        </p:spPr>
        <p:txBody>
          <a:bodyPr wrap="square" rtlCol="0">
            <a:spAutoFit/>
          </a:bodyPr>
          <a:lstStyle/>
          <a:p>
            <a:r>
              <a:rPr lang="en-US" smtClean="0"/>
              <a:t>Case 1</a:t>
            </a:r>
            <a:endParaRPr lang="en-US"/>
          </a:p>
        </p:txBody>
      </p:sp>
      <p:sp>
        <p:nvSpPr>
          <p:cNvPr id="62" name="TextBox 61"/>
          <p:cNvSpPr txBox="1"/>
          <p:nvPr/>
        </p:nvSpPr>
        <p:spPr>
          <a:xfrm>
            <a:off x="17928" y="5399441"/>
            <a:ext cx="909023" cy="369332"/>
          </a:xfrm>
          <a:prstGeom prst="rect">
            <a:avLst/>
          </a:prstGeom>
          <a:noFill/>
        </p:spPr>
        <p:txBody>
          <a:bodyPr wrap="square" rtlCol="0">
            <a:spAutoFit/>
          </a:bodyPr>
          <a:lstStyle/>
          <a:p>
            <a:r>
              <a:rPr lang="en-US" dirty="0" smtClean="0"/>
              <a:t>Case 2</a:t>
            </a:r>
            <a:endParaRPr lang="en-US" dirty="0"/>
          </a:p>
        </p:txBody>
      </p:sp>
      <p:sp>
        <p:nvSpPr>
          <p:cNvPr id="63" name="TextBox 62"/>
          <p:cNvSpPr txBox="1"/>
          <p:nvPr/>
        </p:nvSpPr>
        <p:spPr>
          <a:xfrm>
            <a:off x="10241224" y="1129577"/>
            <a:ext cx="1360840" cy="646331"/>
          </a:xfrm>
          <a:prstGeom prst="rect">
            <a:avLst/>
          </a:prstGeom>
          <a:noFill/>
        </p:spPr>
        <p:txBody>
          <a:bodyPr wrap="square" rtlCol="0">
            <a:spAutoFit/>
          </a:bodyPr>
          <a:lstStyle/>
          <a:p>
            <a:r>
              <a:rPr lang="en-US" smtClean="0"/>
              <a:t>Overlap Enrichment</a:t>
            </a:r>
            <a:endParaRPr lang="en-US"/>
          </a:p>
        </p:txBody>
      </p:sp>
      <mc:AlternateContent xmlns:mc="http://schemas.openxmlformats.org/markup-compatibility/2006">
        <mc:Choice xmlns:a14="http://schemas.microsoft.com/office/drawing/2010/main" Requires="a14">
          <p:sp>
            <p:nvSpPr>
              <p:cNvPr id="64" name="TextBox 63"/>
              <p:cNvSpPr txBox="1"/>
              <p:nvPr/>
            </p:nvSpPr>
            <p:spPr>
              <a:xfrm>
                <a:off x="10078992" y="2355984"/>
                <a:ext cx="1737417" cy="85786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mr-IN" i="1" smtClean="0">
                              <a:latin typeface="Cambria Math" charset="0"/>
                            </a:rPr>
                          </m:ctrlPr>
                        </m:fPr>
                        <m:num>
                          <m:f>
                            <m:fPr>
                              <m:type m:val="skw"/>
                              <m:ctrlPr>
                                <a:rPr lang="mr-IN" i="1" smtClean="0">
                                  <a:latin typeface="Cambria Math" charset="0"/>
                                </a:rPr>
                              </m:ctrlPr>
                            </m:fPr>
                            <m:num>
                              <m:r>
                                <a:rPr lang="en-US" b="0" i="1" smtClean="0">
                                  <a:latin typeface="Cambria Math" charset="0"/>
                                </a:rPr>
                                <m:t>1</m:t>
                              </m:r>
                            </m:num>
                            <m:den>
                              <m:r>
                                <a:rPr lang="en-US" b="0" i="1" smtClean="0">
                                  <a:latin typeface="Cambria Math" charset="0"/>
                                </a:rPr>
                                <m:t>9</m:t>
                              </m:r>
                            </m:den>
                          </m:f>
                        </m:num>
                        <m:den>
                          <m:f>
                            <m:fPr>
                              <m:type m:val="skw"/>
                              <m:ctrlPr>
                                <a:rPr lang="mr-IN" i="1" smtClean="0">
                                  <a:latin typeface="Cambria Math" charset="0"/>
                                </a:rPr>
                              </m:ctrlPr>
                            </m:fPr>
                            <m:num>
                              <m:r>
                                <a:rPr lang="en-US" b="0" i="1" smtClean="0">
                                  <a:latin typeface="Cambria Math" charset="0"/>
                                </a:rPr>
                                <m:t>3</m:t>
                              </m:r>
                            </m:num>
                            <m:den>
                              <m:r>
                                <a:rPr lang="en-US" b="0" i="1" smtClean="0">
                                  <a:latin typeface="Cambria Math" charset="0"/>
                                </a:rPr>
                                <m:t>9</m:t>
                              </m:r>
                            </m:den>
                          </m:f>
                          <m:r>
                            <a:rPr lang="en-US" b="0" i="1" smtClean="0">
                              <a:latin typeface="Cambria Math" charset="0"/>
                            </a:rPr>
                            <m:t>∗ </m:t>
                          </m:r>
                          <m:f>
                            <m:fPr>
                              <m:type m:val="skw"/>
                              <m:ctrlPr>
                                <a:rPr lang="en-US" b="0" i="1" smtClean="0">
                                  <a:latin typeface="Cambria Math" charset="0"/>
                                </a:rPr>
                              </m:ctrlPr>
                            </m:fPr>
                            <m:num>
                              <m:r>
                                <a:rPr lang="en-US" b="0" i="1" smtClean="0">
                                  <a:latin typeface="Cambria Math" charset="0"/>
                                </a:rPr>
                                <m:t>3</m:t>
                              </m:r>
                            </m:num>
                            <m:den>
                              <m:r>
                                <a:rPr lang="en-US" b="0" i="1" smtClean="0">
                                  <a:latin typeface="Cambria Math" charset="0"/>
                                </a:rPr>
                                <m:t>9</m:t>
                              </m:r>
                            </m:den>
                          </m:f>
                        </m:den>
                      </m:f>
                      <m:r>
                        <a:rPr lang="en-US" b="0" i="1" smtClean="0">
                          <a:latin typeface="Cambria Math" charset="0"/>
                        </a:rPr>
                        <m:t>=1</m:t>
                      </m:r>
                    </m:oMath>
                  </m:oMathPara>
                </a14:m>
                <a:endParaRPr lang="en-US" dirty="0"/>
              </a:p>
            </p:txBody>
          </p:sp>
        </mc:Choice>
        <mc:Fallback>
          <p:sp>
            <p:nvSpPr>
              <p:cNvPr id="64" name="TextBox 63"/>
              <p:cNvSpPr txBox="1">
                <a:spLocks noRot="1" noChangeAspect="1" noMove="1" noResize="1" noEditPoints="1" noAdjustHandles="1" noChangeArrowheads="1" noChangeShapeType="1" noTextEdit="1"/>
              </p:cNvSpPr>
              <p:nvPr/>
            </p:nvSpPr>
            <p:spPr>
              <a:xfrm>
                <a:off x="10078992" y="2355984"/>
                <a:ext cx="1737417" cy="857864"/>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TextBox 64"/>
              <p:cNvSpPr txBox="1"/>
              <p:nvPr/>
            </p:nvSpPr>
            <p:spPr>
              <a:xfrm>
                <a:off x="10078992" y="4996508"/>
                <a:ext cx="1737417" cy="85786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f>
                        <m:fPr>
                          <m:ctrlPr>
                            <a:rPr lang="mr-IN" i="1" smtClean="0">
                              <a:latin typeface="Cambria Math" charset="0"/>
                            </a:rPr>
                          </m:ctrlPr>
                        </m:fPr>
                        <m:num>
                          <m:f>
                            <m:fPr>
                              <m:type m:val="skw"/>
                              <m:ctrlPr>
                                <a:rPr lang="mr-IN" i="1" smtClean="0">
                                  <a:latin typeface="Cambria Math" charset="0"/>
                                </a:rPr>
                              </m:ctrlPr>
                            </m:fPr>
                            <m:num>
                              <m:r>
                                <a:rPr lang="en-US" b="0" i="1" smtClean="0">
                                  <a:latin typeface="Cambria Math" charset="0"/>
                                </a:rPr>
                                <m:t>2</m:t>
                              </m:r>
                            </m:num>
                            <m:den>
                              <m:r>
                                <a:rPr lang="en-US" b="0" i="1" smtClean="0">
                                  <a:latin typeface="Cambria Math" charset="0"/>
                                </a:rPr>
                                <m:t>9</m:t>
                              </m:r>
                            </m:den>
                          </m:f>
                        </m:num>
                        <m:den>
                          <m:f>
                            <m:fPr>
                              <m:type m:val="skw"/>
                              <m:ctrlPr>
                                <a:rPr lang="mr-IN" i="1" smtClean="0">
                                  <a:latin typeface="Cambria Math" charset="0"/>
                                </a:rPr>
                              </m:ctrlPr>
                            </m:fPr>
                            <m:num>
                              <m:r>
                                <a:rPr lang="en-US" b="0" i="1" smtClean="0">
                                  <a:latin typeface="Cambria Math" charset="0"/>
                                </a:rPr>
                                <m:t>3</m:t>
                              </m:r>
                            </m:num>
                            <m:den>
                              <m:r>
                                <a:rPr lang="en-US" b="0" i="1" smtClean="0">
                                  <a:latin typeface="Cambria Math" charset="0"/>
                                </a:rPr>
                                <m:t>9</m:t>
                              </m:r>
                            </m:den>
                          </m:f>
                          <m:r>
                            <a:rPr lang="en-US" b="0" i="1" smtClean="0">
                              <a:latin typeface="Cambria Math" charset="0"/>
                            </a:rPr>
                            <m:t>∗ </m:t>
                          </m:r>
                          <m:f>
                            <m:fPr>
                              <m:type m:val="skw"/>
                              <m:ctrlPr>
                                <a:rPr lang="en-US" b="0" i="1" smtClean="0">
                                  <a:latin typeface="Cambria Math" charset="0"/>
                                </a:rPr>
                              </m:ctrlPr>
                            </m:fPr>
                            <m:num>
                              <m:r>
                                <a:rPr lang="en-US" b="0" i="1" smtClean="0">
                                  <a:latin typeface="Cambria Math" charset="0"/>
                                </a:rPr>
                                <m:t>3</m:t>
                              </m:r>
                            </m:num>
                            <m:den>
                              <m:r>
                                <a:rPr lang="en-US" b="0" i="1" smtClean="0">
                                  <a:latin typeface="Cambria Math" charset="0"/>
                                </a:rPr>
                                <m:t>9</m:t>
                              </m:r>
                            </m:den>
                          </m:f>
                        </m:den>
                      </m:f>
                      <m:r>
                        <a:rPr lang="en-US" b="0" i="1" smtClean="0">
                          <a:latin typeface="Cambria Math" charset="0"/>
                        </a:rPr>
                        <m:t>=2</m:t>
                      </m:r>
                    </m:oMath>
                  </m:oMathPara>
                </a14:m>
                <a:endParaRPr lang="en-US" dirty="0"/>
              </a:p>
            </p:txBody>
          </p:sp>
        </mc:Choice>
        <mc:Fallback>
          <p:sp>
            <p:nvSpPr>
              <p:cNvPr id="65" name="TextBox 64"/>
              <p:cNvSpPr txBox="1">
                <a:spLocks noRot="1" noChangeAspect="1" noMove="1" noResize="1" noEditPoints="1" noAdjustHandles="1" noChangeArrowheads="1" noChangeShapeType="1" noTextEdit="1"/>
              </p:cNvSpPr>
              <p:nvPr/>
            </p:nvSpPr>
            <p:spPr>
              <a:xfrm>
                <a:off x="10078992" y="4996508"/>
                <a:ext cx="1737417" cy="857864"/>
              </a:xfrm>
              <a:prstGeom prst="rect">
                <a:avLst/>
              </a:prstGeom>
              <a:blipFill rotWithShape="0">
                <a:blip r:embed="rId3"/>
                <a:stretch>
                  <a:fillRect/>
                </a:stretch>
              </a:blipFill>
            </p:spPr>
            <p:txBody>
              <a:bodyPr/>
              <a:lstStyle/>
              <a:p>
                <a:r>
                  <a:rPr lang="en-US">
                    <a:noFill/>
                  </a:rPr>
                  <a:t> </a:t>
                </a:r>
              </a:p>
            </p:txBody>
          </p:sp>
        </mc:Fallback>
      </mc:AlternateContent>
      <p:sp>
        <p:nvSpPr>
          <p:cNvPr id="66" name="Slide Number Placeholder 65"/>
          <p:cNvSpPr>
            <a:spLocks noGrp="1"/>
          </p:cNvSpPr>
          <p:nvPr>
            <p:ph type="sldNum" sz="quarter" idx="12"/>
          </p:nvPr>
        </p:nvSpPr>
        <p:spPr/>
        <p:txBody>
          <a:bodyPr/>
          <a:lstStyle/>
          <a:p>
            <a:fld id="{2E949FF3-F0F2-C74A-A4EA-FAC408EB24BA}" type="slidenum">
              <a:rPr lang="en-US" smtClean="0"/>
              <a:t>16</a:t>
            </a:fld>
            <a:endParaRPr lang="en-US"/>
          </a:p>
        </p:txBody>
      </p:sp>
    </p:spTree>
    <p:extLst>
      <p:ext uri="{BB962C8B-B14F-4D97-AF65-F5344CB8AC3E}">
        <p14:creationId xmlns:p14="http://schemas.microsoft.com/office/powerpoint/2010/main" val="578438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709"/>
          </a:xfrm>
        </p:spPr>
        <p:txBody>
          <a:bodyPr>
            <a:normAutofit fontScale="90000"/>
          </a:bodyPr>
          <a:lstStyle/>
          <a:p>
            <a:r>
              <a:rPr lang="en-US" dirty="0" smtClean="0"/>
              <a:t>Germline and somatic variants substantially overlap each other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8730" y="1142834"/>
            <a:ext cx="4048539" cy="4048539"/>
          </a:xfrm>
        </p:spPr>
      </p:pic>
      <p:sp>
        <p:nvSpPr>
          <p:cNvPr id="7" name="TextBox 6"/>
          <p:cNvSpPr txBox="1"/>
          <p:nvPr/>
        </p:nvSpPr>
        <p:spPr>
          <a:xfrm>
            <a:off x="268356" y="2226365"/>
            <a:ext cx="3588026" cy="3416320"/>
          </a:xfrm>
          <a:prstGeom prst="rect">
            <a:avLst/>
          </a:prstGeom>
          <a:noFill/>
        </p:spPr>
        <p:txBody>
          <a:bodyPr wrap="square" rtlCol="0">
            <a:spAutoFit/>
          </a:bodyPr>
          <a:lstStyle/>
          <a:p>
            <a:pPr marL="285750" indent="-285750">
              <a:buFont typeface="Arial" charset="0"/>
              <a:buChar char="•"/>
            </a:pPr>
            <a:r>
              <a:rPr lang="en-US" dirty="0"/>
              <a:t>2,858,108 or 6.9% of PCAWG somatic SNPs overlap </a:t>
            </a:r>
            <a:r>
              <a:rPr lang="en-US" dirty="0" err="1" smtClean="0"/>
              <a:t>gnomAD</a:t>
            </a:r>
            <a:r>
              <a:rPr lang="en-US" dirty="0" smtClean="0"/>
              <a:t> germline </a:t>
            </a:r>
            <a:r>
              <a:rPr lang="en-US" dirty="0" smtClean="0"/>
              <a:t>SNPs.</a:t>
            </a:r>
          </a:p>
          <a:p>
            <a:pPr marL="285750" indent="-285750">
              <a:buFont typeface="Arial" charset="0"/>
              <a:buChar char="•"/>
            </a:pPr>
            <a:r>
              <a:rPr lang="en-US" dirty="0" smtClean="0"/>
              <a:t>This </a:t>
            </a:r>
            <a:r>
              <a:rPr lang="en-US" dirty="0"/>
              <a:t>is more than three times the 2.2% overlap expected if these processes were orthogonal</a:t>
            </a:r>
            <a:r>
              <a:rPr lang="en-US" dirty="0" smtClean="0"/>
              <a:t>.</a:t>
            </a:r>
          </a:p>
          <a:p>
            <a:pPr marL="285750" indent="-285750">
              <a:buFont typeface="Arial" charset="0"/>
              <a:buChar char="•"/>
            </a:pPr>
            <a:r>
              <a:rPr lang="en-US" dirty="0" smtClean="0">
                <a:effectLst/>
              </a:rPr>
              <a:t>Most </a:t>
            </a:r>
            <a:r>
              <a:rPr lang="en-US" dirty="0" smtClean="0">
                <a:effectLst/>
              </a:rPr>
              <a:t>pronounced (~5x)  at </a:t>
            </a:r>
            <a:r>
              <a:rPr lang="en-US" dirty="0" err="1" smtClean="0">
                <a:effectLst/>
              </a:rPr>
              <a:t>gnomAD</a:t>
            </a:r>
            <a:r>
              <a:rPr lang="en-US" dirty="0" smtClean="0">
                <a:effectLst/>
              </a:rPr>
              <a:t> </a:t>
            </a:r>
            <a:r>
              <a:rPr lang="en-US" dirty="0" err="1" smtClean="0">
                <a:effectLst/>
              </a:rPr>
              <a:t>tripletons</a:t>
            </a:r>
            <a:r>
              <a:rPr lang="en-US" dirty="0" smtClean="0">
                <a:effectLst/>
              </a:rPr>
              <a:t> and </a:t>
            </a:r>
            <a:r>
              <a:rPr lang="en-US" dirty="0" err="1" smtClean="0">
                <a:effectLst/>
              </a:rPr>
              <a:t>quadrupletons</a:t>
            </a:r>
            <a:r>
              <a:rPr lang="en-US" dirty="0" smtClean="0">
                <a:effectLst/>
              </a:rPr>
              <a:t> </a:t>
            </a:r>
            <a:endParaRPr lang="en-US" dirty="0" smtClean="0">
              <a:effectLst/>
            </a:endParaRPr>
          </a:p>
          <a:p>
            <a:pPr marL="742950" lvl="1" indent="-285750">
              <a:buFont typeface="Arial" charset="0"/>
              <a:buChar char="•"/>
            </a:pPr>
            <a:r>
              <a:rPr lang="en-US" dirty="0" smtClean="0"/>
              <a:t>Why? Mutability considerations</a:t>
            </a:r>
            <a:endParaRPr lang="en-US" dirty="0" smtClean="0">
              <a:effectLst/>
            </a:endParaRPr>
          </a:p>
          <a:p>
            <a:pPr marL="285750" indent="-285750">
              <a:buFont typeface="Arial" charset="0"/>
              <a:buChar char="•"/>
            </a:pPr>
            <a:endParaRPr lang="en-US" dirty="0"/>
          </a:p>
        </p:txBody>
      </p:sp>
      <p:sp>
        <p:nvSpPr>
          <p:cNvPr id="10" name="TextBox 9"/>
          <p:cNvSpPr txBox="1"/>
          <p:nvPr/>
        </p:nvSpPr>
        <p:spPr>
          <a:xfrm>
            <a:off x="9579392" y="4213264"/>
            <a:ext cx="2349661" cy="1477328"/>
          </a:xfrm>
          <a:prstGeom prst="rect">
            <a:avLst/>
          </a:prstGeom>
          <a:noFill/>
        </p:spPr>
        <p:txBody>
          <a:bodyPr wrap="square" rtlCol="0">
            <a:spAutoFit/>
          </a:bodyPr>
          <a:lstStyle/>
          <a:p>
            <a:r>
              <a:rPr lang="en-US" dirty="0" smtClean="0"/>
              <a:t>Bonus result:</a:t>
            </a:r>
          </a:p>
          <a:p>
            <a:r>
              <a:rPr lang="en-US" dirty="0" smtClean="0"/>
              <a:t>PCAWG’s variant calling pipeline effectively removed </a:t>
            </a:r>
            <a:r>
              <a:rPr lang="en-US" dirty="0" smtClean="0"/>
              <a:t>common </a:t>
            </a:r>
            <a:r>
              <a:rPr lang="en-US" dirty="0" smtClean="0"/>
              <a:t>variants</a:t>
            </a:r>
            <a:endParaRPr lang="en-US" dirty="0"/>
          </a:p>
        </p:txBody>
      </p:sp>
      <p:sp>
        <p:nvSpPr>
          <p:cNvPr id="3" name="TextBox 2"/>
          <p:cNvSpPr txBox="1"/>
          <p:nvPr/>
        </p:nvSpPr>
        <p:spPr>
          <a:xfrm>
            <a:off x="2780550" y="5084264"/>
            <a:ext cx="6630899" cy="1754326"/>
          </a:xfrm>
          <a:prstGeom prst="rect">
            <a:avLst/>
          </a:prstGeom>
          <a:noFill/>
        </p:spPr>
        <p:txBody>
          <a:bodyPr wrap="square" rtlCol="0">
            <a:spAutoFit/>
          </a:bodyPr>
          <a:lstStyle/>
          <a:p>
            <a:r>
              <a:rPr lang="en-US" dirty="0" smtClean="0"/>
              <a:t>Site-level overlap enrichment in black (only chromosome and position have to match); SNP-level overlap enrichment in blue (alternate allele must match in addition). </a:t>
            </a:r>
            <a:r>
              <a:rPr lang="en-US" dirty="0" err="1" smtClean="0"/>
              <a:t>GnomAD</a:t>
            </a:r>
            <a:r>
              <a:rPr lang="en-US" dirty="0" smtClean="0"/>
              <a:t> allele frequency is reported in log base 2; hence, -14 represents 2</a:t>
            </a:r>
            <a:r>
              <a:rPr lang="en-US" baseline="30000" dirty="0" smtClean="0"/>
              <a:t>-14 </a:t>
            </a:r>
            <a:r>
              <a:rPr lang="en-US" dirty="0" smtClean="0"/>
              <a:t>= 6.1*10</a:t>
            </a:r>
            <a:r>
              <a:rPr lang="en-US" baseline="30000" dirty="0" smtClean="0"/>
              <a:t>-5</a:t>
            </a:r>
            <a:r>
              <a:rPr lang="en-US" dirty="0" smtClean="0"/>
              <a:t>, corresponding to 1 </a:t>
            </a:r>
            <a:r>
              <a:rPr lang="en-US" dirty="0" err="1" smtClean="0"/>
              <a:t>gnomAD</a:t>
            </a:r>
            <a:r>
              <a:rPr lang="en-US" dirty="0" smtClean="0"/>
              <a:t> individual; -13 corresponds to 2 </a:t>
            </a:r>
            <a:r>
              <a:rPr lang="en-US" dirty="0" err="1" smtClean="0"/>
              <a:t>gnomAD</a:t>
            </a:r>
            <a:r>
              <a:rPr lang="en-US" dirty="0" smtClean="0"/>
              <a:t> individuals; -12 corresponds to 3-4 individuals, and so forth.</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17</a:t>
            </a:fld>
            <a:endParaRPr lang="en-US"/>
          </a:p>
        </p:txBody>
      </p:sp>
    </p:spTree>
    <p:extLst>
      <p:ext uri="{BB962C8B-B14F-4D97-AF65-F5344CB8AC3E}">
        <p14:creationId xmlns:p14="http://schemas.microsoft.com/office/powerpoint/2010/main" val="213022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overlap between germline and somatic variants is not explained by germline contamination of PCAWG</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smtClean="0"/>
              <a:t>PCAWG panel of normal filtering successfully removed common (AF&gt;0.5%) variants: </a:t>
            </a:r>
          </a:p>
          <a:p>
            <a:pPr lvl="1"/>
            <a:r>
              <a:rPr lang="en-US" dirty="0" smtClean="0"/>
              <a:t>Only </a:t>
            </a:r>
            <a:r>
              <a:rPr lang="en-US" dirty="0"/>
              <a:t>8,592 </a:t>
            </a:r>
            <a:r>
              <a:rPr lang="en-US" dirty="0" smtClean="0"/>
              <a:t>of </a:t>
            </a:r>
            <a:r>
              <a:rPr lang="en-US" dirty="0"/>
              <a:t>41 million autosomal PCAWG somatic mutational occurrences </a:t>
            </a:r>
            <a:r>
              <a:rPr lang="en-US" dirty="0" smtClean="0"/>
              <a:t>are common </a:t>
            </a:r>
            <a:r>
              <a:rPr lang="en-US" dirty="0" err="1" smtClean="0"/>
              <a:t>gnomAD</a:t>
            </a:r>
            <a:r>
              <a:rPr lang="en-US" dirty="0" smtClean="0"/>
              <a:t> SNPs, 3-4 per person</a:t>
            </a:r>
            <a:endParaRPr lang="en-US" dirty="0"/>
          </a:p>
          <a:p>
            <a:r>
              <a:rPr lang="en-US" dirty="0" smtClean="0"/>
              <a:t>PCAWG normal coverage unlikely to miss rare variants:</a:t>
            </a:r>
          </a:p>
          <a:p>
            <a:pPr lvl="1"/>
            <a:r>
              <a:rPr lang="en-US" dirty="0" smtClean="0"/>
              <a:t>PCAWG normal coverage is reported as mean of 25X.</a:t>
            </a:r>
          </a:p>
          <a:p>
            <a:pPr lvl="1"/>
            <a:r>
              <a:rPr lang="en-US" dirty="0" smtClean="0"/>
              <a:t>Assume normal read depth across sites and patients is Poisson distributed around 25</a:t>
            </a:r>
          </a:p>
          <a:p>
            <a:pPr lvl="1"/>
            <a:r>
              <a:rPr lang="en-US" dirty="0" smtClean="0"/>
              <a:t>Assume 200,000 rare variants per patient </a:t>
            </a:r>
            <a:r>
              <a:rPr lang="en-US" dirty="0" smtClean="0"/>
              <a:t>(based on analysis of benchmark individual NA12878) </a:t>
            </a:r>
            <a:r>
              <a:rPr lang="en-US" dirty="0" smtClean="0"/>
              <a:t>distributed uniformly across read depths</a:t>
            </a:r>
          </a:p>
          <a:p>
            <a:pPr lvl="1"/>
            <a:r>
              <a:rPr lang="en-US" dirty="0" smtClean="0"/>
              <a:t>For each expected rare variant draw simulated reads from a binomial distributions with p=0.5 and </a:t>
            </a:r>
            <a:r>
              <a:rPr lang="en-US" dirty="0" err="1" smtClean="0"/>
              <a:t>ntrials</a:t>
            </a:r>
            <a:r>
              <a:rPr lang="en-US" dirty="0" smtClean="0"/>
              <a:t>=simulated read depth at that patient-site</a:t>
            </a:r>
          </a:p>
          <a:p>
            <a:pPr lvl="1"/>
            <a:r>
              <a:rPr lang="en-US" dirty="0" smtClean="0"/>
              <a:t>Missed germline rare variants are those with ≤ 1 alternative read and ≥ 8x normal coverage</a:t>
            </a:r>
          </a:p>
          <a:p>
            <a:pPr lvl="1"/>
            <a:r>
              <a:rPr lang="en-US" dirty="0" smtClean="0"/>
              <a:t>Result: ~15,000</a:t>
            </a:r>
            <a:r>
              <a:rPr lang="en-US" dirty="0" smtClean="0">
                <a:effectLst/>
              </a:rPr>
              <a:t> PCAWG somatic mutation calls are expected to be rare germline contaminants</a:t>
            </a:r>
          </a:p>
          <a:p>
            <a:r>
              <a:rPr lang="en-US" dirty="0" smtClean="0"/>
              <a:t>In total, expect no more than 24,000 contaminating germline variants, 0.06% of all PCAWG somatic mutation </a:t>
            </a:r>
            <a:r>
              <a:rPr lang="en-US" dirty="0" smtClean="0"/>
              <a:t>occurrences</a:t>
            </a:r>
            <a:endParaRPr lang="en-US" dirty="0" smtClean="0">
              <a:effectLst/>
            </a:endParaRPr>
          </a:p>
        </p:txBody>
      </p:sp>
      <p:sp>
        <p:nvSpPr>
          <p:cNvPr id="4" name="Slide Number Placeholder 3"/>
          <p:cNvSpPr>
            <a:spLocks noGrp="1"/>
          </p:cNvSpPr>
          <p:nvPr>
            <p:ph type="sldNum" sz="quarter" idx="12"/>
          </p:nvPr>
        </p:nvSpPr>
        <p:spPr/>
        <p:txBody>
          <a:bodyPr/>
          <a:lstStyle/>
          <a:p>
            <a:fld id="{2E949FF3-F0F2-C74A-A4EA-FAC408EB24BA}" type="slidenum">
              <a:rPr lang="en-US" smtClean="0"/>
              <a:t>18</a:t>
            </a:fld>
            <a:endParaRPr lang="en-US"/>
          </a:p>
        </p:txBody>
      </p:sp>
    </p:spTree>
    <p:extLst>
      <p:ext uri="{BB962C8B-B14F-4D97-AF65-F5344CB8AC3E}">
        <p14:creationId xmlns:p14="http://schemas.microsoft.com/office/powerpoint/2010/main" val="419312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2" y="44804"/>
            <a:ext cx="10515600" cy="1325563"/>
          </a:xfrm>
        </p:spPr>
        <p:txBody>
          <a:bodyPr/>
          <a:lstStyle/>
          <a:p>
            <a:r>
              <a:rPr lang="en-US" dirty="0" smtClean="0"/>
              <a:t>So what does explain this overlap?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3485" y="1048220"/>
            <a:ext cx="4351338" cy="4351338"/>
          </a:xfrm>
        </p:spPr>
      </p:pic>
      <p:sp>
        <p:nvSpPr>
          <p:cNvPr id="5" name="TextBox 4"/>
          <p:cNvSpPr txBox="1"/>
          <p:nvPr/>
        </p:nvSpPr>
        <p:spPr>
          <a:xfrm>
            <a:off x="7576117" y="1349829"/>
            <a:ext cx="4615883" cy="4801314"/>
          </a:xfrm>
          <a:prstGeom prst="rect">
            <a:avLst/>
          </a:prstGeom>
          <a:noFill/>
        </p:spPr>
        <p:txBody>
          <a:bodyPr wrap="square" rtlCol="0">
            <a:spAutoFit/>
          </a:bodyPr>
          <a:lstStyle/>
          <a:p>
            <a:r>
              <a:rPr lang="en-US" dirty="0" smtClean="0"/>
              <a:t>  Biologically, I put forward that three putative facts about mutational covariates would explain these shared mutational patterns; namely, that some genomic or </a:t>
            </a:r>
            <a:r>
              <a:rPr lang="en-US" dirty="0" err="1" smtClean="0"/>
              <a:t>epigenomic</a:t>
            </a:r>
            <a:r>
              <a:rPr lang="en-US" dirty="0" smtClean="0"/>
              <a:t> covariate:  </a:t>
            </a:r>
            <a:br>
              <a:rPr lang="en-US" dirty="0" smtClean="0"/>
            </a:br>
            <a:endParaRPr lang="en-US" dirty="0" smtClean="0"/>
          </a:p>
          <a:p>
            <a:r>
              <a:rPr lang="en-US" dirty="0" smtClean="0"/>
              <a:t>1.     Where present at some sites or regions of a genome, strongly influences the mutations rate there; and</a:t>
            </a:r>
            <a:br>
              <a:rPr lang="en-US" dirty="0" smtClean="0"/>
            </a:br>
            <a:endParaRPr lang="en-US" dirty="0" smtClean="0"/>
          </a:p>
          <a:p>
            <a:r>
              <a:rPr lang="en-US" dirty="0" smtClean="0"/>
              <a:t>2.     Exerts a similar impact on the mutation rate regardless of the tissue or setting; and</a:t>
            </a:r>
            <a:br>
              <a:rPr lang="en-US" dirty="0" smtClean="0"/>
            </a:br>
            <a:endParaRPr lang="en-US" dirty="0" smtClean="0"/>
          </a:p>
          <a:p>
            <a:r>
              <a:rPr lang="en-US" dirty="0" smtClean="0"/>
              <a:t>3.     Exhibits a similar positional or regional distribution of occurrence regardless of the tissue or setting.</a:t>
            </a:r>
          </a:p>
          <a:p>
            <a:endParaRPr lang="en-US" dirty="0"/>
          </a:p>
        </p:txBody>
      </p:sp>
      <p:sp>
        <p:nvSpPr>
          <p:cNvPr id="6" name="TextBox 5"/>
          <p:cNvSpPr txBox="1"/>
          <p:nvPr/>
        </p:nvSpPr>
        <p:spPr>
          <a:xfrm>
            <a:off x="2670629" y="5537670"/>
            <a:ext cx="5210627" cy="954107"/>
          </a:xfrm>
          <a:prstGeom prst="rect">
            <a:avLst/>
          </a:prstGeom>
          <a:noFill/>
        </p:spPr>
        <p:txBody>
          <a:bodyPr wrap="square" rtlCol="0">
            <a:spAutoFit/>
          </a:bodyPr>
          <a:lstStyle/>
          <a:p>
            <a:r>
              <a:rPr lang="en-US" sz="1400" dirty="0" smtClean="0"/>
              <a:t>Conceptual patterns of germline-somatic mutability concordance. Top-left: Both uniform, overlap enrichment = 1; Top-right: Independently-varying: </a:t>
            </a:r>
            <a:r>
              <a:rPr lang="en-US" sz="1400" dirty="0" err="1" smtClean="0"/>
              <a:t>oe</a:t>
            </a:r>
            <a:r>
              <a:rPr lang="en-US" sz="1400" dirty="0" smtClean="0"/>
              <a:t> = 1; Bottom-left: Correlated mutability of SNPs, </a:t>
            </a:r>
            <a:r>
              <a:rPr lang="en-US" sz="1400" dirty="0" err="1" smtClean="0"/>
              <a:t>oe</a:t>
            </a:r>
            <a:r>
              <a:rPr lang="en-US" sz="1400" dirty="0" smtClean="0"/>
              <a:t> &gt; 1; Bottom-right: Anti-correlated mutability,  </a:t>
            </a:r>
            <a:r>
              <a:rPr lang="en-US" sz="1400" dirty="0" err="1" smtClean="0"/>
              <a:t>oe</a:t>
            </a:r>
            <a:r>
              <a:rPr lang="en-US" sz="1400" dirty="0" smtClean="0"/>
              <a:t> &lt; 1</a:t>
            </a:r>
            <a:endParaRPr lang="en-US" sz="1400" dirty="0"/>
          </a:p>
        </p:txBody>
      </p:sp>
      <p:sp>
        <p:nvSpPr>
          <p:cNvPr id="7" name="TextBox 6"/>
          <p:cNvSpPr txBox="1"/>
          <p:nvPr/>
        </p:nvSpPr>
        <p:spPr>
          <a:xfrm>
            <a:off x="464458" y="1646363"/>
            <a:ext cx="1959428" cy="1477328"/>
          </a:xfrm>
          <a:prstGeom prst="rect">
            <a:avLst/>
          </a:prstGeom>
          <a:noFill/>
        </p:spPr>
        <p:txBody>
          <a:bodyPr wrap="square" rtlCol="0">
            <a:spAutoFit/>
          </a:bodyPr>
          <a:lstStyle/>
          <a:p>
            <a:r>
              <a:rPr lang="en-US" dirty="0" smtClean="0"/>
              <a:t>Conceptually: Correlated tendencies of sites to mutate across settings.</a:t>
            </a:r>
            <a:endParaRPr lang="en-US" dirty="0"/>
          </a:p>
        </p:txBody>
      </p:sp>
      <p:sp>
        <p:nvSpPr>
          <p:cNvPr id="8" name="Slide Number Placeholder 7"/>
          <p:cNvSpPr>
            <a:spLocks noGrp="1"/>
          </p:cNvSpPr>
          <p:nvPr>
            <p:ph type="sldNum" sz="quarter" idx="12"/>
          </p:nvPr>
        </p:nvSpPr>
        <p:spPr/>
        <p:txBody>
          <a:bodyPr/>
          <a:lstStyle/>
          <a:p>
            <a:fld id="{2E949FF3-F0F2-C74A-A4EA-FAC408EB24BA}" type="slidenum">
              <a:rPr lang="en-US" smtClean="0"/>
              <a:t>19</a:t>
            </a:fld>
            <a:endParaRPr lang="en-US"/>
          </a:p>
        </p:txBody>
      </p:sp>
    </p:spTree>
    <p:extLst>
      <p:ext uri="{BB962C8B-B14F-4D97-AF65-F5344CB8AC3E}">
        <p14:creationId xmlns:p14="http://schemas.microsoft.com/office/powerpoint/2010/main" val="653159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mr-IN" dirty="0" smtClean="0"/>
              <a:t>…</a:t>
            </a:r>
            <a:endParaRPr lang="en-US" dirty="0"/>
          </a:p>
        </p:txBody>
      </p:sp>
      <p:pic>
        <p:nvPicPr>
          <p:cNvPr id="4" name="stock-footage-aerial-view-flying-over-the-beautiful-sunny-forest-trees-aerial-camera-shot-landscape-panorama-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36788" y="1825625"/>
            <a:ext cx="7718425" cy="4351338"/>
          </a:xfrm>
        </p:spPr>
      </p:pic>
      <p:pic>
        <p:nvPicPr>
          <p:cNvPr id="6" name="BabaYetu2-[AudioTrimmer.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41000" y="5442414"/>
            <a:ext cx="812800" cy="812800"/>
          </a:xfrm>
          <a:prstGeom prst="rect">
            <a:avLst/>
          </a:prstGeom>
        </p:spPr>
      </p:pic>
      <p:sp>
        <p:nvSpPr>
          <p:cNvPr id="7" name="Slide Number Placeholder 6"/>
          <p:cNvSpPr>
            <a:spLocks noGrp="1"/>
          </p:cNvSpPr>
          <p:nvPr>
            <p:ph type="sldNum" sz="quarter" idx="12"/>
          </p:nvPr>
        </p:nvSpPr>
        <p:spPr/>
        <p:txBody>
          <a:bodyPr/>
          <a:lstStyle/>
          <a:p>
            <a:fld id="{2E949FF3-F0F2-C74A-A4EA-FAC408EB24BA}" type="slidenum">
              <a:rPr lang="en-US" smtClean="0"/>
              <a:t>2</a:t>
            </a:fld>
            <a:endParaRPr lang="en-US"/>
          </a:p>
        </p:txBody>
      </p:sp>
    </p:spTree>
    <p:extLst>
      <p:ext uri="{BB962C8B-B14F-4D97-AF65-F5344CB8AC3E}">
        <p14:creationId xmlns:p14="http://schemas.microsoft.com/office/powerpoint/2010/main" val="8296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10000"/>
                                  </p:stCondLst>
                                  <p:childTnLst>
                                    <p:cmd type="call" cmd="playFrom(0.0)">
                                      <p:cBhvr>
                                        <p:cTn id="9" dur="26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audio>
              <p:cMediaNode vol="80000" numSld="3" showWhenStopped="0">
                <p:cTn id="16"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forward model of co-mutation enrichment.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5220" y="1004059"/>
            <a:ext cx="3019459" cy="3019459"/>
          </a:xfrm>
        </p:spPr>
      </p:pic>
      <p:sp>
        <p:nvSpPr>
          <p:cNvPr id="4" name="Slide Number Placeholder 3"/>
          <p:cNvSpPr>
            <a:spLocks noGrp="1"/>
          </p:cNvSpPr>
          <p:nvPr>
            <p:ph type="sldNum" sz="quarter" idx="12"/>
          </p:nvPr>
        </p:nvSpPr>
        <p:spPr/>
        <p:txBody>
          <a:bodyPr/>
          <a:lstStyle/>
          <a:p>
            <a:fld id="{2E949FF3-F0F2-C74A-A4EA-FAC408EB24BA}" type="slidenum">
              <a:rPr lang="en-US" smtClean="0"/>
              <a:t>20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831" y="3812027"/>
            <a:ext cx="3045973" cy="3045973"/>
          </a:xfrm>
          <a:prstGeom prst="rect">
            <a:avLst/>
          </a:prstGeom>
        </p:spPr>
      </p:pic>
      <p:sp>
        <p:nvSpPr>
          <p:cNvPr id="7" name="Rectangle 6"/>
          <p:cNvSpPr/>
          <p:nvPr/>
        </p:nvSpPr>
        <p:spPr>
          <a:xfrm>
            <a:off x="81065" y="1575880"/>
            <a:ext cx="6193275" cy="4524315"/>
          </a:xfrm>
          <a:prstGeom prst="rect">
            <a:avLst/>
          </a:prstGeom>
        </p:spPr>
        <p:txBody>
          <a:bodyPr wrap="square">
            <a:spAutoFit/>
          </a:bodyPr>
          <a:lstStyle/>
          <a:p>
            <a:r>
              <a:rPr lang="en-US" dirty="0" smtClean="0"/>
              <a:t>My model assumes that mutations come in different flavors, with distinct relative rates of occurrence.</a:t>
            </a:r>
          </a:p>
          <a:p>
            <a:r>
              <a:rPr lang="en-US" dirty="0" smtClean="0"/>
              <a:t>For now, we can think of a flavor as an ordered pair from a reference allele to an alternative allele (e.g. C-&gt;T), but the concept is more general and could be modeled to include additional features, such a a C-&gt;T mutation within a </a:t>
            </a:r>
            <a:r>
              <a:rPr lang="en-US" dirty="0" err="1" smtClean="0"/>
              <a:t>CpG</a:t>
            </a:r>
            <a:r>
              <a:rPr lang="en-US" dirty="0" smtClean="0"/>
              <a:t> island or within a promoter.</a:t>
            </a:r>
          </a:p>
          <a:p>
            <a:r>
              <a:rPr lang="en-US" dirty="0" smtClean="0"/>
              <a:t>The exact relative propensities to mutation of the various flavors may change across tissue types, but my model assumes that each flavor nonetheless has some central tendency of high or low mutability that is preserved across tissues.</a:t>
            </a:r>
          </a:p>
          <a:p>
            <a:r>
              <a:rPr lang="en-US" dirty="0" smtClean="0"/>
              <a:t>My simulations show, quite intuitively, that mutation overlap rates increase with flavor distinctiveness and decrease with tissue distinctiveness </a:t>
            </a:r>
          </a:p>
          <a:p>
            <a:endParaRPr lang="en-US" dirty="0" smtClean="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141" y="5132578"/>
            <a:ext cx="2609174" cy="1725422"/>
          </a:xfrm>
          <a:prstGeom prst="rect">
            <a:avLst/>
          </a:prstGeom>
        </p:spPr>
      </p:pic>
    </p:spTree>
    <p:extLst>
      <p:ext uri="{BB962C8B-B14F-4D97-AF65-F5344CB8AC3E}">
        <p14:creationId xmlns:p14="http://schemas.microsoft.com/office/powerpoint/2010/main" val="1324198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Cancer subtype analysis implicates the clock-like signature as a driver of shared mutation patterns between germline and somatic contexts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1690688"/>
            <a:ext cx="5043560" cy="5043560"/>
          </a:xfrm>
        </p:spPr>
      </p:pic>
      <p:sp>
        <p:nvSpPr>
          <p:cNvPr id="6" name="Slide Number Placeholder 5"/>
          <p:cNvSpPr>
            <a:spLocks noGrp="1"/>
          </p:cNvSpPr>
          <p:nvPr>
            <p:ph type="sldNum" sz="quarter" idx="12"/>
          </p:nvPr>
        </p:nvSpPr>
        <p:spPr/>
        <p:txBody>
          <a:bodyPr/>
          <a:lstStyle/>
          <a:p>
            <a:fld id="{2E949FF3-F0F2-C74A-A4EA-FAC408EB24BA}" type="slidenum">
              <a:rPr lang="en-US" smtClean="0"/>
              <a:t>21</a:t>
            </a:fld>
            <a:endParaRPr lang="en-US"/>
          </a:p>
        </p:txBody>
      </p:sp>
    </p:spTree>
    <p:extLst>
      <p:ext uri="{BB962C8B-B14F-4D97-AF65-F5344CB8AC3E}">
        <p14:creationId xmlns:p14="http://schemas.microsoft.com/office/powerpoint/2010/main" val="1499711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Co-Mutations are predominantly </a:t>
            </a:r>
            <a:r>
              <a:rPr lang="en-US" dirty="0" err="1" smtClean="0"/>
              <a:t>NCpG</a:t>
            </a:r>
            <a:r>
              <a:rPr lang="en-US" dirty="0" smtClean="0"/>
              <a:t> -&gt; 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2547"/>
            <a:ext cx="2722033" cy="27220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243" y="1413932"/>
            <a:ext cx="2722033" cy="27220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298" y="1352546"/>
            <a:ext cx="2722033" cy="27220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242" y="4196024"/>
            <a:ext cx="2722033" cy="272203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27" y="4135965"/>
            <a:ext cx="2722033" cy="272203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299" y="4196024"/>
            <a:ext cx="2722033" cy="2722033"/>
          </a:xfrm>
          <a:prstGeom prst="rect">
            <a:avLst/>
          </a:prstGeom>
        </p:spPr>
      </p:pic>
      <p:sp>
        <p:nvSpPr>
          <p:cNvPr id="10" name="Slide Number Placeholder 9"/>
          <p:cNvSpPr>
            <a:spLocks noGrp="1"/>
          </p:cNvSpPr>
          <p:nvPr>
            <p:ph type="sldNum" sz="quarter" idx="12"/>
          </p:nvPr>
        </p:nvSpPr>
        <p:spPr/>
        <p:txBody>
          <a:bodyPr/>
          <a:lstStyle/>
          <a:p>
            <a:fld id="{2E949FF3-F0F2-C74A-A4EA-FAC408EB24BA}" type="slidenum">
              <a:rPr lang="en-US" smtClean="0"/>
              <a:t>22</a:t>
            </a:fld>
            <a:endParaRPr lang="en-US"/>
          </a:p>
        </p:txBody>
      </p:sp>
    </p:spTree>
    <p:extLst>
      <p:ext uri="{BB962C8B-B14F-4D97-AF65-F5344CB8AC3E}">
        <p14:creationId xmlns:p14="http://schemas.microsoft.com/office/powerpoint/2010/main" val="1902292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Trinucleotide context explains most of the observed overlap enrichment except at select contexts, such as TTA -&gt; TAA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141" y="1027906"/>
            <a:ext cx="5343021" cy="3712779"/>
          </a:xfrm>
        </p:spPr>
      </p:pic>
      <p:sp>
        <p:nvSpPr>
          <p:cNvPr id="6" name="Slide Number Placeholder 5"/>
          <p:cNvSpPr>
            <a:spLocks noGrp="1"/>
          </p:cNvSpPr>
          <p:nvPr>
            <p:ph type="sldNum" sz="quarter" idx="12"/>
          </p:nvPr>
        </p:nvSpPr>
        <p:spPr/>
        <p:txBody>
          <a:bodyPr/>
          <a:lstStyle/>
          <a:p>
            <a:fld id="{2E949FF3-F0F2-C74A-A4EA-FAC408EB24BA}" type="slidenum">
              <a:rPr lang="en-US" smtClean="0"/>
              <a:t>23</a:t>
            </a:fld>
            <a:endParaRPr lang="en-US"/>
          </a:p>
        </p:txBody>
      </p:sp>
      <p:sp>
        <p:nvSpPr>
          <p:cNvPr id="7" name="TextBox 6"/>
          <p:cNvSpPr txBox="1"/>
          <p:nvPr/>
        </p:nvSpPr>
        <p:spPr>
          <a:xfrm>
            <a:off x="152969" y="4967149"/>
            <a:ext cx="2438400" cy="1754326"/>
          </a:xfrm>
          <a:prstGeom prst="rect">
            <a:avLst/>
          </a:prstGeom>
          <a:noFill/>
        </p:spPr>
        <p:txBody>
          <a:bodyPr wrap="square" rtlCol="0">
            <a:spAutoFit/>
          </a:bodyPr>
          <a:lstStyle/>
          <a:p>
            <a:r>
              <a:rPr lang="en-US" dirty="0" smtClean="0"/>
              <a:t>Surprised that </a:t>
            </a:r>
            <a:r>
              <a:rPr lang="en-US" dirty="0" err="1" smtClean="0"/>
              <a:t>NCpG</a:t>
            </a:r>
            <a:r>
              <a:rPr lang="en-US" dirty="0" smtClean="0"/>
              <a:t> -&gt; T mutations don</a:t>
            </a:r>
            <a:r>
              <a:rPr lang="mr-IN" dirty="0" smtClean="0"/>
              <a:t>’</a:t>
            </a:r>
            <a:r>
              <a:rPr lang="en-US" dirty="0" smtClean="0"/>
              <a:t>t have higher overlap enrichment (e.g. would expect </a:t>
            </a:r>
            <a:r>
              <a:rPr lang="en-US" dirty="0" err="1" smtClean="0"/>
              <a:t>CpG</a:t>
            </a:r>
            <a:r>
              <a:rPr lang="en-US" dirty="0" smtClean="0"/>
              <a:t> islands to inflate this)</a:t>
            </a:r>
            <a:endParaRPr lang="en-US" dirty="0"/>
          </a:p>
        </p:txBody>
      </p:sp>
      <p:sp>
        <p:nvSpPr>
          <p:cNvPr id="8" name="TextBox 7"/>
          <p:cNvSpPr txBox="1"/>
          <p:nvPr/>
        </p:nvSpPr>
        <p:spPr>
          <a:xfrm>
            <a:off x="93279" y="3101322"/>
            <a:ext cx="520262" cy="369332"/>
          </a:xfrm>
          <a:prstGeom prst="rect">
            <a:avLst/>
          </a:prstGeom>
          <a:noFill/>
        </p:spPr>
        <p:txBody>
          <a:bodyPr wrap="square" rtlCol="0">
            <a:spAutoFit/>
          </a:bodyPr>
          <a:lstStyle/>
          <a:p>
            <a:r>
              <a:rPr lang="en-US" dirty="0" err="1" smtClean="0"/>
              <a:t>oe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547" y="1184866"/>
            <a:ext cx="5063534" cy="5063534"/>
          </a:xfrm>
          <a:prstGeom prst="rect">
            <a:avLst/>
          </a:prstGeom>
        </p:spPr>
      </p:pic>
      <p:sp>
        <p:nvSpPr>
          <p:cNvPr id="10" name="TextBox 9"/>
          <p:cNvSpPr txBox="1"/>
          <p:nvPr/>
        </p:nvSpPr>
        <p:spPr>
          <a:xfrm>
            <a:off x="7130143" y="6010960"/>
            <a:ext cx="4789714" cy="646331"/>
          </a:xfrm>
          <a:prstGeom prst="rect">
            <a:avLst/>
          </a:prstGeom>
          <a:noFill/>
        </p:spPr>
        <p:txBody>
          <a:bodyPr wrap="square" rtlCol="0">
            <a:spAutoFit/>
          </a:bodyPr>
          <a:lstStyle/>
          <a:p>
            <a:r>
              <a:rPr lang="en-US" dirty="0" smtClean="0"/>
              <a:t>Still some amount of overlap enrichment (and depletion) to </a:t>
            </a:r>
            <a:r>
              <a:rPr lang="en-US" smtClean="0"/>
              <a:t>explain across the board</a:t>
            </a:r>
            <a:endParaRPr lang="en-US" dirty="0"/>
          </a:p>
        </p:txBody>
      </p:sp>
    </p:spTree>
    <p:extLst>
      <p:ext uri="{BB962C8B-B14F-4D97-AF65-F5344CB8AC3E}">
        <p14:creationId xmlns:p14="http://schemas.microsoft.com/office/powerpoint/2010/main" val="1262758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broader context of TTA_A co-mutations is AT-rich and repetitive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TTTTTTTTTTTAATTATACTT</a:t>
            </a:r>
          </a:p>
          <a:p>
            <a:r>
              <a:rPr lang="en-US" dirty="0" smtClean="0"/>
              <a:t>ATAAATAAATTAATTAATTAA</a:t>
            </a:r>
          </a:p>
          <a:p>
            <a:r>
              <a:rPr lang="en-US" dirty="0" smtClean="0"/>
              <a:t>CTTTTTTTTTTAATTATACTT</a:t>
            </a:r>
          </a:p>
          <a:p>
            <a:r>
              <a:rPr lang="en-US" dirty="0" smtClean="0"/>
              <a:t>85% of T-&gt;A co-mutations in a TTA context have 14 or more As and </a:t>
            </a:r>
            <a:r>
              <a:rPr lang="en-US" dirty="0" err="1" smtClean="0"/>
              <a:t>Ts</a:t>
            </a:r>
            <a:r>
              <a:rPr lang="en-US" dirty="0" smtClean="0"/>
              <a:t> in the 18 nucleotides neighboring that TTA context</a:t>
            </a:r>
          </a:p>
          <a:p>
            <a:r>
              <a:rPr lang="en-US" dirty="0" smtClean="0"/>
              <a:t>Is this a mapping artifact or a biological finding (e.g. due to strand slippage)?</a:t>
            </a:r>
          </a:p>
          <a:p>
            <a:r>
              <a:rPr lang="en-US" dirty="0" smtClean="0"/>
              <a:t>Mean 36-bp </a:t>
            </a:r>
            <a:r>
              <a:rPr lang="en-US" dirty="0" err="1" smtClean="0"/>
              <a:t>mapability</a:t>
            </a:r>
            <a:r>
              <a:rPr lang="en-US" dirty="0" smtClean="0"/>
              <a:t> of reference genome at TTA_A co-mutations is 97% (BUT! This does not seem to take into account the alternate allele)</a:t>
            </a:r>
          </a:p>
          <a:p>
            <a:r>
              <a:rPr lang="en-US" dirty="0" smtClean="0"/>
              <a:t>I assume this is a mapping artifact until proven otherwise</a:t>
            </a:r>
          </a:p>
          <a:p>
            <a:r>
              <a:rPr lang="en-US" dirty="0" smtClean="0"/>
              <a:t>Still need to check other trinucleotide contexts</a:t>
            </a:r>
          </a:p>
        </p:txBody>
      </p:sp>
      <p:sp>
        <p:nvSpPr>
          <p:cNvPr id="4" name="Slide Number Placeholder 3"/>
          <p:cNvSpPr>
            <a:spLocks noGrp="1"/>
          </p:cNvSpPr>
          <p:nvPr>
            <p:ph type="sldNum" sz="quarter" idx="12"/>
          </p:nvPr>
        </p:nvSpPr>
        <p:spPr/>
        <p:txBody>
          <a:bodyPr/>
          <a:lstStyle/>
          <a:p>
            <a:fld id="{2E949FF3-F0F2-C74A-A4EA-FAC408EB24BA}" type="slidenum">
              <a:rPr lang="en-US" smtClean="0"/>
              <a:t>24</a:t>
            </a:fld>
            <a:endParaRPr lang="en-US"/>
          </a:p>
        </p:txBody>
      </p:sp>
    </p:spTree>
    <p:extLst>
      <p:ext uri="{BB962C8B-B14F-4D97-AF65-F5344CB8AC3E}">
        <p14:creationId xmlns:p14="http://schemas.microsoft.com/office/powerpoint/2010/main" val="2049462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trinucleotide context: </a:t>
            </a:r>
            <a:r>
              <a:rPr lang="en-US" dirty="0" err="1" smtClean="0"/>
              <a:t>Epigenomic</a:t>
            </a:r>
            <a:r>
              <a:rPr lang="en-US" dirty="0" smtClean="0"/>
              <a:t> features?</a:t>
            </a:r>
            <a:endParaRPr lang="en-US" dirty="0"/>
          </a:p>
        </p:txBody>
      </p:sp>
      <p:sp>
        <p:nvSpPr>
          <p:cNvPr id="3" name="Content Placeholder 2"/>
          <p:cNvSpPr>
            <a:spLocks noGrp="1"/>
          </p:cNvSpPr>
          <p:nvPr>
            <p:ph idx="1"/>
          </p:nvPr>
        </p:nvSpPr>
        <p:spPr>
          <a:xfrm>
            <a:off x="838200" y="1825625"/>
            <a:ext cx="4395281" cy="3913694"/>
          </a:xfrm>
        </p:spPr>
        <p:txBody>
          <a:bodyPr>
            <a:normAutofit fontScale="77500" lnSpcReduction="20000"/>
          </a:bodyPr>
          <a:lstStyle/>
          <a:p>
            <a:r>
              <a:rPr lang="en-US" dirty="0" smtClean="0"/>
              <a:t>Germline </a:t>
            </a:r>
            <a:r>
              <a:rPr lang="en-US" dirty="0" err="1" smtClean="0"/>
              <a:t>NCpG</a:t>
            </a:r>
            <a:r>
              <a:rPr lang="en-US" dirty="0" smtClean="0"/>
              <a:t> -&gt; T mutation rate strongly depends on methylation in </a:t>
            </a:r>
            <a:r>
              <a:rPr lang="en-US" dirty="0" err="1" smtClean="0"/>
              <a:t>spermatagonial</a:t>
            </a:r>
            <a:r>
              <a:rPr lang="en-US" dirty="0" smtClean="0"/>
              <a:t> stem cells (right)</a:t>
            </a:r>
          </a:p>
          <a:p>
            <a:r>
              <a:rPr lang="en-US" dirty="0" smtClean="0"/>
              <a:t>For conditional </a:t>
            </a:r>
            <a:r>
              <a:rPr lang="en-US" dirty="0" err="1" smtClean="0"/>
              <a:t>NCpG</a:t>
            </a:r>
            <a:r>
              <a:rPr lang="en-US" dirty="0" smtClean="0"/>
              <a:t> -&gt; T overlap enrichment to be so low, there needs to be little correlation between </a:t>
            </a:r>
            <a:r>
              <a:rPr lang="en-US" dirty="0" err="1" smtClean="0"/>
              <a:t>spermatagonial</a:t>
            </a:r>
            <a:r>
              <a:rPr lang="en-US" dirty="0" smtClean="0"/>
              <a:t> methylation and somatic methylation at </a:t>
            </a:r>
            <a:r>
              <a:rPr lang="en-US" dirty="0" err="1" smtClean="0"/>
              <a:t>CpG</a:t>
            </a:r>
            <a:r>
              <a:rPr lang="en-US" dirty="0" smtClean="0"/>
              <a:t> context </a:t>
            </a:r>
          </a:p>
          <a:p>
            <a:r>
              <a:rPr lang="en-US" dirty="0" smtClean="0"/>
              <a:t>preliminary data [not shown] suggests correlation in 0.1-0.2 range, suitably low (but due to noise?)</a:t>
            </a:r>
            <a:endParaRPr lang="en-US" dirty="0" smtClean="0"/>
          </a:p>
        </p:txBody>
      </p:sp>
      <p:sp>
        <p:nvSpPr>
          <p:cNvPr id="4" name="Slide Number Placeholder 3"/>
          <p:cNvSpPr>
            <a:spLocks noGrp="1"/>
          </p:cNvSpPr>
          <p:nvPr>
            <p:ph type="sldNum" sz="quarter" idx="12"/>
          </p:nvPr>
        </p:nvSpPr>
        <p:spPr/>
        <p:txBody>
          <a:bodyPr/>
          <a:lstStyle/>
          <a:p>
            <a:fld id="{2E949FF3-F0F2-C74A-A4EA-FAC408EB24BA}" type="slidenum">
              <a:rPr lang="en-US" smtClean="0"/>
              <a:t>25</a:t>
            </a:fld>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935" y="1825625"/>
            <a:ext cx="4865387" cy="4351338"/>
          </a:xfrm>
          <a:prstGeom prst="rect">
            <a:avLst/>
          </a:prstGeom>
        </p:spPr>
      </p:pic>
    </p:spTree>
    <p:extLst>
      <p:ext uri="{BB962C8B-B14F-4D97-AF65-F5344CB8AC3E}">
        <p14:creationId xmlns:p14="http://schemas.microsoft.com/office/powerpoint/2010/main" val="1738112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Beyond nucleotide context: Features of genomic intervals with more co-mutations than expected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0152" y="1475638"/>
            <a:ext cx="2794197" cy="2794197"/>
          </a:xfrm>
        </p:spPr>
      </p:pic>
      <p:sp>
        <p:nvSpPr>
          <p:cNvPr id="4" name="Slide Number Placeholder 3"/>
          <p:cNvSpPr>
            <a:spLocks noGrp="1"/>
          </p:cNvSpPr>
          <p:nvPr>
            <p:ph type="sldNum" sz="quarter" idx="12"/>
          </p:nvPr>
        </p:nvSpPr>
        <p:spPr/>
        <p:txBody>
          <a:bodyPr/>
          <a:lstStyle/>
          <a:p>
            <a:fld id="{2E949FF3-F0F2-C74A-A4EA-FAC408EB24BA}" type="slidenum">
              <a:rPr lang="en-US" smtClean="0"/>
              <a:t>26</a:t>
            </a:fld>
            <a:endParaRPr lang="en-US"/>
          </a:p>
        </p:txBody>
      </p:sp>
      <p:sp>
        <p:nvSpPr>
          <p:cNvPr id="6" name="TextBox 5"/>
          <p:cNvSpPr txBox="1"/>
          <p:nvPr/>
        </p:nvSpPr>
        <p:spPr>
          <a:xfrm>
            <a:off x="700391" y="2500009"/>
            <a:ext cx="4192622" cy="3970318"/>
          </a:xfrm>
          <a:prstGeom prst="rect">
            <a:avLst/>
          </a:prstGeom>
          <a:noFill/>
        </p:spPr>
        <p:txBody>
          <a:bodyPr wrap="square" rtlCol="0">
            <a:spAutoFit/>
          </a:bodyPr>
          <a:lstStyle/>
          <a:p>
            <a:r>
              <a:rPr lang="en-US" dirty="0" smtClean="0"/>
              <a:t>Regions with </a:t>
            </a:r>
            <a:r>
              <a:rPr lang="en-US" dirty="0" err="1" smtClean="0"/>
              <a:t>immunglobulin</a:t>
            </a:r>
            <a:r>
              <a:rPr lang="en-US" dirty="0" smtClean="0"/>
              <a:t> genes or olfactory receptor genes have more co-mutations than expected. (not shown)</a:t>
            </a:r>
          </a:p>
          <a:p>
            <a:endParaRPr lang="en-US" dirty="0" smtClean="0"/>
          </a:p>
          <a:p>
            <a:r>
              <a:rPr lang="en-US" dirty="0" smtClean="0"/>
              <a:t>Genomic intervals with fewer somatic mutations have more co-mutations than expected (right, top)</a:t>
            </a:r>
          </a:p>
          <a:p>
            <a:endParaRPr lang="en-US" dirty="0"/>
          </a:p>
          <a:p>
            <a:r>
              <a:rPr lang="en-US" dirty="0" smtClean="0"/>
              <a:t>More conserved genomic intervals have more co-mutations than expected (right, bottom)</a:t>
            </a:r>
          </a:p>
          <a:p>
            <a:endParaRPr lang="en-US" dirty="0" smtClean="0"/>
          </a:p>
          <a:p>
            <a:r>
              <a:rPr lang="en-US" dirty="0" smtClean="0"/>
              <a:t>(Still need to condition on / integrate trinucleotide context)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850" y="4090501"/>
            <a:ext cx="2767499" cy="2767499"/>
          </a:xfrm>
          <a:prstGeom prst="rect">
            <a:avLst/>
          </a:prstGeom>
        </p:spPr>
      </p:pic>
    </p:spTree>
    <p:extLst>
      <p:ext uri="{BB962C8B-B14F-4D97-AF65-F5344CB8AC3E}">
        <p14:creationId xmlns:p14="http://schemas.microsoft.com/office/powerpoint/2010/main" val="1709371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Content Placeholder 2"/>
          <p:cNvSpPr>
            <a:spLocks noGrp="1"/>
          </p:cNvSpPr>
          <p:nvPr>
            <p:ph idx="1"/>
          </p:nvPr>
        </p:nvSpPr>
        <p:spPr/>
        <p:txBody>
          <a:bodyPr/>
          <a:lstStyle/>
          <a:p>
            <a:r>
              <a:rPr lang="en-US" dirty="0" smtClean="0"/>
              <a:t>The number of SNPs mutated in both germline and somatic samples is, initially, surprisingly high</a:t>
            </a:r>
          </a:p>
          <a:p>
            <a:r>
              <a:rPr lang="en-US" dirty="0" smtClean="0"/>
              <a:t>Except in rare, possibly artefactual cases, this degree of co-mutation is mostly expected from the trinucleotide biases of mutations in germline and somatic settings</a:t>
            </a:r>
          </a:p>
          <a:p>
            <a:r>
              <a:rPr lang="en-US" dirty="0" smtClean="0"/>
              <a:t>The major overlap between the trinucleotide biases in germline and somatic settings is at </a:t>
            </a:r>
            <a:r>
              <a:rPr lang="en-US" dirty="0" err="1" smtClean="0"/>
              <a:t>NCpG</a:t>
            </a:r>
            <a:r>
              <a:rPr lang="en-US" dirty="0" smtClean="0">
                <a:sym typeface="Wingdings"/>
              </a:rPr>
              <a:t> T contexts, which relates to the ubiquity of spontaneous deamination</a:t>
            </a:r>
          </a:p>
          <a:p>
            <a:r>
              <a:rPr lang="en-US" dirty="0" smtClean="0">
                <a:sym typeface="Wingdings"/>
              </a:rPr>
              <a:t>Genomic-regional features also correlate with co-mutation rate</a:t>
            </a:r>
          </a:p>
        </p:txBody>
      </p:sp>
      <p:sp>
        <p:nvSpPr>
          <p:cNvPr id="4" name="Slide Number Placeholder 3"/>
          <p:cNvSpPr>
            <a:spLocks noGrp="1"/>
          </p:cNvSpPr>
          <p:nvPr>
            <p:ph type="sldNum" sz="quarter" idx="12"/>
          </p:nvPr>
        </p:nvSpPr>
        <p:spPr/>
        <p:txBody>
          <a:bodyPr/>
          <a:lstStyle/>
          <a:p>
            <a:fld id="{2E949FF3-F0F2-C74A-A4EA-FAC408EB24BA}" type="slidenum">
              <a:rPr lang="en-US" smtClean="0"/>
              <a:t>27</a:t>
            </a:fld>
            <a:endParaRPr lang="en-US"/>
          </a:p>
        </p:txBody>
      </p:sp>
    </p:spTree>
    <p:extLst>
      <p:ext uri="{BB962C8B-B14F-4D97-AF65-F5344CB8AC3E}">
        <p14:creationId xmlns:p14="http://schemas.microsoft.com/office/powerpoint/2010/main" val="1459682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Test the </a:t>
            </a:r>
            <a:r>
              <a:rPr lang="en-US" dirty="0" err="1" smtClean="0"/>
              <a:t>mapability</a:t>
            </a:r>
            <a:r>
              <a:rPr lang="en-US" dirty="0" smtClean="0"/>
              <a:t> of TTA -&gt; A mutations</a:t>
            </a:r>
          </a:p>
          <a:p>
            <a:r>
              <a:rPr lang="en-US" dirty="0" smtClean="0"/>
              <a:t>Follow-up with the broader context behind co-mutations at other trinucleotide contexts</a:t>
            </a:r>
          </a:p>
          <a:p>
            <a:r>
              <a:rPr lang="en-US" dirty="0" smtClean="0"/>
              <a:t>Investigate why </a:t>
            </a:r>
            <a:r>
              <a:rPr lang="en-US" dirty="0" err="1" smtClean="0"/>
              <a:t>NCpG</a:t>
            </a:r>
            <a:r>
              <a:rPr lang="en-US" dirty="0" smtClean="0"/>
              <a:t> -&gt; T lacks conditional overlap enrichment</a:t>
            </a:r>
          </a:p>
          <a:p>
            <a:pPr lvl="1"/>
            <a:r>
              <a:rPr lang="en-US" dirty="0" smtClean="0"/>
              <a:t>E.g. compare </a:t>
            </a:r>
            <a:r>
              <a:rPr lang="en-US" dirty="0" err="1" smtClean="0"/>
              <a:t>CpG</a:t>
            </a:r>
            <a:r>
              <a:rPr lang="en-US" dirty="0" smtClean="0"/>
              <a:t> </a:t>
            </a:r>
            <a:r>
              <a:rPr lang="en-US" dirty="0" smtClean="0"/>
              <a:t>methylation profiles of somatic and germline cells </a:t>
            </a:r>
          </a:p>
          <a:p>
            <a:r>
              <a:rPr lang="en-US" dirty="0" smtClean="0"/>
              <a:t>Integrate regional features that correlate with co-mutation propensities with trinucleotide features</a:t>
            </a:r>
          </a:p>
          <a:p>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28</a:t>
            </a:fld>
            <a:endParaRPr lang="en-US"/>
          </a:p>
        </p:txBody>
      </p:sp>
    </p:spTree>
    <p:extLst>
      <p:ext uri="{BB962C8B-B14F-4D97-AF65-F5344CB8AC3E}">
        <p14:creationId xmlns:p14="http://schemas.microsoft.com/office/powerpoint/2010/main" val="2024739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Paper E + ENCODEC</a:t>
            </a:r>
          </a:p>
          <a:p>
            <a:r>
              <a:rPr lang="en-US" dirty="0" smtClean="0"/>
              <a:t>SK, JZ, DL, XL, JL, LL, MTG, LS, STL, DC</a:t>
            </a:r>
            <a:r>
              <a:rPr lang="en-US" smtClean="0"/>
              <a:t>, MRS, JW, JR, PDM</a:t>
            </a:r>
            <a:endParaRPr lang="en-US" dirty="0" smtClean="0"/>
          </a:p>
          <a:p>
            <a:r>
              <a:rPr lang="en-US" dirty="0" smtClean="0"/>
              <a:t>Committee: David </a:t>
            </a:r>
            <a:r>
              <a:rPr lang="en-US" dirty="0" err="1" smtClean="0"/>
              <a:t>Hafler</a:t>
            </a:r>
            <a:r>
              <a:rPr lang="en-US" dirty="0" smtClean="0"/>
              <a:t>, Joe Chang, Gad Getz</a:t>
            </a:r>
          </a:p>
          <a:p>
            <a:r>
              <a:rPr lang="en-US" dirty="0" smtClean="0"/>
              <a:t>Mark</a:t>
            </a:r>
          </a:p>
          <a:p>
            <a:r>
              <a:rPr lang="en-US" dirty="0" smtClean="0"/>
              <a:t>Lab Support</a:t>
            </a:r>
          </a:p>
          <a:p>
            <a:r>
              <a:rPr lang="en-US" dirty="0" smtClean="0"/>
              <a:t>LI, MF, HPC, MBB</a:t>
            </a:r>
            <a:endParaRPr lang="en-US" dirty="0"/>
          </a:p>
          <a:p>
            <a:r>
              <a:rPr lang="en-US" dirty="0" smtClean="0"/>
              <a:t>CBB</a:t>
            </a:r>
          </a:p>
          <a:p>
            <a:r>
              <a:rPr lang="en-US" dirty="0" smtClean="0"/>
              <a:t>MD-PhD Program</a:t>
            </a:r>
          </a:p>
        </p:txBody>
      </p:sp>
      <p:sp>
        <p:nvSpPr>
          <p:cNvPr id="4" name="Slide Number Placeholder 3"/>
          <p:cNvSpPr>
            <a:spLocks noGrp="1"/>
          </p:cNvSpPr>
          <p:nvPr>
            <p:ph type="sldNum" sz="quarter" idx="12"/>
          </p:nvPr>
        </p:nvSpPr>
        <p:spPr/>
        <p:txBody>
          <a:bodyPr/>
          <a:lstStyle/>
          <a:p>
            <a:fld id="{2E949FF3-F0F2-C74A-A4EA-FAC408EB24BA}" type="slidenum">
              <a:rPr lang="en-US" smtClean="0"/>
              <a:t>29</a:t>
            </a:fld>
            <a:endParaRPr lang="en-US"/>
          </a:p>
        </p:txBody>
      </p:sp>
    </p:spTree>
    <p:extLst>
      <p:ext uri="{BB962C8B-B14F-4D97-AF65-F5344CB8AC3E}">
        <p14:creationId xmlns:p14="http://schemas.microsoft.com/office/powerpoint/2010/main" val="1527893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Tree of Life </a:t>
            </a:r>
            <a:r>
              <a:rPr lang="mr-IN"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7026" y="1770418"/>
            <a:ext cx="7357947" cy="4903746"/>
          </a:xfrm>
        </p:spPr>
      </p:pic>
      <p:sp>
        <p:nvSpPr>
          <p:cNvPr id="5" name="Slide Number Placeholder 4"/>
          <p:cNvSpPr>
            <a:spLocks noGrp="1"/>
          </p:cNvSpPr>
          <p:nvPr>
            <p:ph type="sldNum" sz="quarter" idx="12"/>
          </p:nvPr>
        </p:nvSpPr>
        <p:spPr/>
        <p:txBody>
          <a:bodyPr/>
          <a:lstStyle/>
          <a:p>
            <a:fld id="{2E949FF3-F0F2-C74A-A4EA-FAC408EB24BA}" type="slidenum">
              <a:rPr lang="en-US" smtClean="0"/>
              <a:t>3</a:t>
            </a:fld>
            <a:endParaRPr lang="en-US"/>
          </a:p>
        </p:txBody>
      </p:sp>
    </p:spTree>
    <p:extLst>
      <p:ext uri="{BB962C8B-B14F-4D97-AF65-F5344CB8AC3E}">
        <p14:creationId xmlns:p14="http://schemas.microsoft.com/office/powerpoint/2010/main" val="1829082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9302" y="978829"/>
            <a:ext cx="8562279" cy="3237390"/>
          </a:xfrm>
        </p:spPr>
      </p:pic>
      <p:pic>
        <p:nvPicPr>
          <p:cNvPr id="7" name="Picture 6"/>
          <p:cNvPicPr>
            <a:picLocks noChangeAspect="1"/>
          </p:cNvPicPr>
          <p:nvPr/>
        </p:nvPicPr>
        <p:blipFill>
          <a:blip r:embed="rId4"/>
          <a:stretch>
            <a:fillRect/>
          </a:stretch>
        </p:blipFill>
        <p:spPr>
          <a:xfrm>
            <a:off x="2138767" y="4511885"/>
            <a:ext cx="1794098" cy="1884556"/>
          </a:xfrm>
          <a:prstGeom prst="rect">
            <a:avLst/>
          </a:prstGeom>
        </p:spPr>
      </p:pic>
      <p:pic>
        <p:nvPicPr>
          <p:cNvPr id="8" name="Picture 7"/>
          <p:cNvPicPr>
            <a:picLocks noChangeAspect="1"/>
          </p:cNvPicPr>
          <p:nvPr/>
        </p:nvPicPr>
        <p:blipFill>
          <a:blip r:embed="rId5"/>
          <a:stretch>
            <a:fillRect/>
          </a:stretch>
        </p:blipFill>
        <p:spPr>
          <a:xfrm>
            <a:off x="256326" y="4511885"/>
            <a:ext cx="1442976" cy="1884556"/>
          </a:xfrm>
          <a:prstGeom prst="rect">
            <a:avLst/>
          </a:prstGeom>
        </p:spPr>
      </p:pic>
      <p:pic>
        <p:nvPicPr>
          <p:cNvPr id="9" name="Picture 8"/>
          <p:cNvPicPr>
            <a:picLocks noChangeAspect="1"/>
          </p:cNvPicPr>
          <p:nvPr/>
        </p:nvPicPr>
        <p:blipFill>
          <a:blip r:embed="rId6"/>
          <a:stretch>
            <a:fillRect/>
          </a:stretch>
        </p:blipFill>
        <p:spPr>
          <a:xfrm>
            <a:off x="4807227" y="4308214"/>
            <a:ext cx="1606966" cy="2253770"/>
          </a:xfrm>
          <a:prstGeom prst="rect">
            <a:avLst/>
          </a:prstGeom>
        </p:spPr>
      </p:pic>
      <p:pic>
        <p:nvPicPr>
          <p:cNvPr id="10" name="Picture 9"/>
          <p:cNvPicPr>
            <a:picLocks noChangeAspect="1"/>
          </p:cNvPicPr>
          <p:nvPr/>
        </p:nvPicPr>
        <p:blipFill>
          <a:blip r:embed="rId7"/>
          <a:stretch>
            <a:fillRect/>
          </a:stretch>
        </p:blipFill>
        <p:spPr>
          <a:xfrm>
            <a:off x="7403742" y="4299928"/>
            <a:ext cx="1554525" cy="2308470"/>
          </a:xfrm>
          <a:prstGeom prst="rect">
            <a:avLst/>
          </a:prstGeom>
        </p:spPr>
      </p:pic>
      <p:pic>
        <p:nvPicPr>
          <p:cNvPr id="11" name="Picture 10"/>
          <p:cNvPicPr>
            <a:picLocks noChangeAspect="1"/>
          </p:cNvPicPr>
          <p:nvPr/>
        </p:nvPicPr>
        <p:blipFill>
          <a:blip r:embed="rId8"/>
          <a:stretch>
            <a:fillRect/>
          </a:stretch>
        </p:blipFill>
        <p:spPr>
          <a:xfrm>
            <a:off x="9947816" y="4299928"/>
            <a:ext cx="1588709" cy="2324721"/>
          </a:xfrm>
          <a:prstGeom prst="rect">
            <a:avLst/>
          </a:prstGeom>
        </p:spPr>
      </p:pic>
      <p:sp>
        <p:nvSpPr>
          <p:cNvPr id="12" name="TextBox 11"/>
          <p:cNvSpPr txBox="1"/>
          <p:nvPr/>
        </p:nvSpPr>
        <p:spPr>
          <a:xfrm>
            <a:off x="1111788" y="200723"/>
            <a:ext cx="10604810" cy="523220"/>
          </a:xfrm>
          <a:prstGeom prst="rect">
            <a:avLst/>
          </a:prstGeom>
          <a:noFill/>
        </p:spPr>
        <p:txBody>
          <a:bodyPr wrap="square" rtlCol="0">
            <a:spAutoFit/>
          </a:bodyPr>
          <a:lstStyle/>
          <a:p>
            <a:r>
              <a:rPr lang="mr-IN" sz="2800" dirty="0" smtClean="0"/>
              <a:t>…</a:t>
            </a:r>
            <a:r>
              <a:rPr lang="en-US" sz="2800" dirty="0"/>
              <a:t> </a:t>
            </a:r>
            <a:r>
              <a:rPr lang="en-US" sz="2800" dirty="0" smtClean="0"/>
              <a:t>from which all manner of creature flourishes </a:t>
            </a:r>
            <a:r>
              <a:rPr lang="mr-IN" sz="2800" dirty="0" smtClean="0"/>
              <a:t>…</a:t>
            </a:r>
            <a:endParaRPr lang="en-US" sz="2800" dirty="0"/>
          </a:p>
        </p:txBody>
      </p:sp>
      <p:sp>
        <p:nvSpPr>
          <p:cNvPr id="13" name="Slide Number Placeholder 12"/>
          <p:cNvSpPr>
            <a:spLocks noGrp="1"/>
          </p:cNvSpPr>
          <p:nvPr>
            <p:ph type="sldNum" sz="quarter" idx="12"/>
          </p:nvPr>
        </p:nvSpPr>
        <p:spPr/>
        <p:txBody>
          <a:bodyPr/>
          <a:lstStyle/>
          <a:p>
            <a:fld id="{2E949FF3-F0F2-C74A-A4EA-FAC408EB24BA}" type="slidenum">
              <a:rPr lang="en-US" smtClean="0"/>
              <a:t>4</a:t>
            </a:fld>
            <a:endParaRPr lang="en-US"/>
          </a:p>
        </p:txBody>
      </p:sp>
    </p:spTree>
    <p:extLst>
      <p:ext uri="{BB962C8B-B14F-4D97-AF65-F5344CB8AC3E}">
        <p14:creationId xmlns:p14="http://schemas.microsoft.com/office/powerpoint/2010/main" val="6783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par>
                          <p:cTn id="28" fill="hold">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26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solidFill>
                  <a:schemeClr val="bg1"/>
                </a:solidFill>
              </a:rPr>
              <a:t>…</a:t>
            </a:r>
            <a:r>
              <a:rPr lang="en-US" dirty="0" smtClean="0">
                <a:solidFill>
                  <a:schemeClr val="bg1"/>
                </a:solidFill>
              </a:rPr>
              <a:t> have in common with its ugly stepchild, Cancer?</a:t>
            </a:r>
            <a:endParaRPr lang="en-US"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7297" y="1101807"/>
            <a:ext cx="3960122" cy="5610172"/>
          </a:xfrm>
        </p:spPr>
      </p:pic>
      <p:sp>
        <p:nvSpPr>
          <p:cNvPr id="5" name="TextBox 4"/>
          <p:cNvSpPr txBox="1"/>
          <p:nvPr/>
        </p:nvSpPr>
        <p:spPr>
          <a:xfrm>
            <a:off x="8436078" y="6342647"/>
            <a:ext cx="2369574" cy="369332"/>
          </a:xfrm>
          <a:prstGeom prst="rect">
            <a:avLst/>
          </a:prstGeom>
          <a:noFill/>
        </p:spPr>
        <p:txBody>
          <a:bodyPr wrap="square" rtlCol="0">
            <a:spAutoFit/>
          </a:bodyPr>
          <a:lstStyle/>
          <a:p>
            <a:r>
              <a:rPr lang="en-US" dirty="0" smtClean="0">
                <a:solidFill>
                  <a:schemeClr val="bg1"/>
                </a:solidFill>
              </a:rPr>
              <a:t>(Nik-Zainal 2012)</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2E949FF3-F0F2-C74A-A4EA-FAC408EB24BA}" type="slidenum">
              <a:rPr lang="en-US" smtClean="0"/>
              <a:t>5</a:t>
            </a:fld>
            <a:endParaRPr lang="en-US"/>
          </a:p>
        </p:txBody>
      </p:sp>
    </p:spTree>
    <p:extLst>
      <p:ext uri="{BB962C8B-B14F-4D97-AF65-F5344CB8AC3E}">
        <p14:creationId xmlns:p14="http://schemas.microsoft.com/office/powerpoint/2010/main" val="1621461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are both driven by mutation and natural selection.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3850" y="2147094"/>
            <a:ext cx="3924300" cy="3708400"/>
          </a:xfrm>
        </p:spPr>
      </p:pic>
      <p:sp>
        <p:nvSpPr>
          <p:cNvPr id="5" name="Slide Number Placeholder 4"/>
          <p:cNvSpPr>
            <a:spLocks noGrp="1"/>
          </p:cNvSpPr>
          <p:nvPr>
            <p:ph type="sldNum" sz="quarter" idx="12"/>
          </p:nvPr>
        </p:nvSpPr>
        <p:spPr/>
        <p:txBody>
          <a:bodyPr/>
          <a:lstStyle/>
          <a:p>
            <a:fld id="{2E949FF3-F0F2-C74A-A4EA-FAC408EB24BA}" type="slidenum">
              <a:rPr lang="en-US" smtClean="0"/>
              <a:t>6</a:t>
            </a:fld>
            <a:endParaRPr lang="en-US"/>
          </a:p>
        </p:txBody>
      </p:sp>
    </p:spTree>
    <p:extLst>
      <p:ext uri="{BB962C8B-B14F-4D97-AF65-F5344CB8AC3E}">
        <p14:creationId xmlns:p14="http://schemas.microsoft.com/office/powerpoint/2010/main" val="1714161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mutational occurrence begins in a single cell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3855" y="1825625"/>
            <a:ext cx="4924289" cy="4351338"/>
          </a:xfrm>
        </p:spPr>
      </p:pic>
      <p:sp>
        <p:nvSpPr>
          <p:cNvPr id="5" name="Slide Number Placeholder 4"/>
          <p:cNvSpPr>
            <a:spLocks noGrp="1"/>
          </p:cNvSpPr>
          <p:nvPr>
            <p:ph type="sldNum" sz="quarter" idx="12"/>
          </p:nvPr>
        </p:nvSpPr>
        <p:spPr/>
        <p:txBody>
          <a:bodyPr/>
          <a:lstStyle/>
          <a:p>
            <a:fld id="{2E949FF3-F0F2-C74A-A4EA-FAC408EB24BA}" type="slidenum">
              <a:rPr lang="en-US" smtClean="0"/>
              <a:t>7</a:t>
            </a:fld>
            <a:endParaRPr lang="en-US"/>
          </a:p>
        </p:txBody>
      </p:sp>
    </p:spTree>
    <p:extLst>
      <p:ext uri="{BB962C8B-B14F-4D97-AF65-F5344CB8AC3E}">
        <p14:creationId xmlns:p14="http://schemas.microsoft.com/office/powerpoint/2010/main" val="219322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seek the universal patterns of human mutation that are common to germline and somatic cells.</a:t>
            </a:r>
            <a:endParaRPr lang="en-US" dirty="0"/>
          </a:p>
        </p:txBody>
      </p:sp>
      <p:sp>
        <p:nvSpPr>
          <p:cNvPr id="3" name="Content Placeholder 2"/>
          <p:cNvSpPr>
            <a:spLocks noGrp="1"/>
          </p:cNvSpPr>
          <p:nvPr>
            <p:ph idx="1"/>
          </p:nvPr>
        </p:nvSpPr>
        <p:spPr/>
        <p:txBody>
          <a:bodyPr>
            <a:normAutofit/>
          </a:bodyPr>
          <a:lstStyle/>
          <a:p>
            <a:r>
              <a:rPr lang="en-US" dirty="0" smtClean="0"/>
              <a:t>Explore: What is the extent and distribution of mutations that co-occur in the germline and somatic settings?</a:t>
            </a:r>
          </a:p>
          <a:p>
            <a:r>
              <a:rPr lang="en-US" dirty="0" smtClean="0"/>
              <a:t>Explain: Why do mutations co-occur in germline and somatic settings?</a:t>
            </a:r>
          </a:p>
          <a:p>
            <a:r>
              <a:rPr lang="en-US" dirty="0" smtClean="0"/>
              <a:t>Exploit: How can we use these observations to discover novel biology and treat human disease?</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8</a:t>
            </a:fld>
            <a:endParaRPr lang="en-US"/>
          </a:p>
        </p:txBody>
      </p:sp>
    </p:spTree>
    <p:extLst>
      <p:ext uri="{BB962C8B-B14F-4D97-AF65-F5344CB8AC3E}">
        <p14:creationId xmlns:p14="http://schemas.microsoft.com/office/powerpoint/2010/main" val="1515762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research matters</a:t>
            </a:r>
            <a:endParaRPr lang="en-US" dirty="0"/>
          </a:p>
        </p:txBody>
      </p:sp>
      <p:sp>
        <p:nvSpPr>
          <p:cNvPr id="3" name="Content Placeholder 2"/>
          <p:cNvSpPr>
            <a:spLocks noGrp="1"/>
          </p:cNvSpPr>
          <p:nvPr>
            <p:ph idx="1"/>
          </p:nvPr>
        </p:nvSpPr>
        <p:spPr/>
        <p:txBody>
          <a:bodyPr>
            <a:normAutofit lnSpcReduction="10000"/>
          </a:bodyPr>
          <a:lstStyle/>
          <a:p>
            <a:r>
              <a:rPr lang="en-US" dirty="0" smtClean="0"/>
              <a:t>It is of fundamental in biology to understand mutational processes shared between somatic and germline settings</a:t>
            </a:r>
          </a:p>
          <a:p>
            <a:r>
              <a:rPr lang="en-US" dirty="0" smtClean="0"/>
              <a:t>Offers a new perspective on the most mutable sites of the human genome</a:t>
            </a:r>
          </a:p>
          <a:p>
            <a:pPr lvl="1"/>
            <a:r>
              <a:rPr lang="en-US" dirty="0" smtClean="0"/>
              <a:t>Applications to coherent somatic mutation in autoimmunity</a:t>
            </a:r>
          </a:p>
          <a:p>
            <a:r>
              <a:rPr lang="en-US" dirty="0" smtClean="0"/>
              <a:t>Would potentially support the construction of neutral models of mutation</a:t>
            </a:r>
          </a:p>
          <a:p>
            <a:pPr lvl="1"/>
            <a:r>
              <a:rPr lang="en-US" dirty="0" smtClean="0"/>
              <a:t>Rare cancer types</a:t>
            </a:r>
          </a:p>
          <a:p>
            <a:pPr lvl="1"/>
            <a:r>
              <a:rPr lang="en-US" dirty="0" smtClean="0"/>
              <a:t>Exploit differential selection patterns between germline and somatic settings</a:t>
            </a:r>
          </a:p>
          <a:p>
            <a:r>
              <a:rPr lang="en-US" dirty="0" smtClean="0"/>
              <a:t>Facilitates exchange of data and insights between somatic and germline genomics</a:t>
            </a:r>
          </a:p>
          <a:p>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9</a:t>
            </a:fld>
            <a:endParaRPr lang="en-US"/>
          </a:p>
        </p:txBody>
      </p:sp>
    </p:spTree>
    <p:extLst>
      <p:ext uri="{BB962C8B-B14F-4D97-AF65-F5344CB8AC3E}">
        <p14:creationId xmlns:p14="http://schemas.microsoft.com/office/powerpoint/2010/main" val="2038460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8677</TotalTime>
  <Words>1696</Words>
  <Application>Microsoft Macintosh PowerPoint</Application>
  <PresentationFormat>Widescreen</PresentationFormat>
  <Paragraphs>188</Paragraphs>
  <Slides>29</Slides>
  <Notes>8</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Calibri Light</vt:lpstr>
      <vt:lpstr>Cambria Math</vt:lpstr>
      <vt:lpstr>Mangal</vt:lpstr>
      <vt:lpstr>Wingdings</vt:lpstr>
      <vt:lpstr>Arial</vt:lpstr>
      <vt:lpstr>Office Theme</vt:lpstr>
      <vt:lpstr>Prospectus: Universal mutability across germline and somatic settings</vt:lpstr>
      <vt:lpstr>What does …</vt:lpstr>
      <vt:lpstr>... The Tree of Life …</vt:lpstr>
      <vt:lpstr>PowerPoint Presentation</vt:lpstr>
      <vt:lpstr>… have in common with its ugly stepchild, Cancer?</vt:lpstr>
      <vt:lpstr>They are both driven by mutation and natural selection.</vt:lpstr>
      <vt:lpstr>Every mutational occurrence begins in a single cell</vt:lpstr>
      <vt:lpstr>I seek the universal patterns of human mutation that are common to germline and somatic cells.</vt:lpstr>
      <vt:lpstr>This research matters</vt:lpstr>
      <vt:lpstr>Two new vast, complementary databases support the inter-relation of germline and somatic mutational processes</vt:lpstr>
      <vt:lpstr>The life history of an observed mutation proceeds in 5 stages</vt:lpstr>
      <vt:lpstr>Many known processes contribute to the generation of new mutations</vt:lpstr>
      <vt:lpstr>Genomic samples (e.g. from different tissues) differ in the loadings of mutational processes</vt:lpstr>
      <vt:lpstr>Mutational signature analysis points to undiscovered processes that create mutations</vt:lpstr>
      <vt:lpstr>First step in somatic-germline comparison: Calculation of Overlap Enrichment</vt:lpstr>
      <vt:lpstr>PowerPoint Presentation</vt:lpstr>
      <vt:lpstr>Germline and somatic variants substantially overlap each other</vt:lpstr>
      <vt:lpstr>The overlap between germline and somatic variants is not explained by germline contamination of PCAWG</vt:lpstr>
      <vt:lpstr>So what does explain this overlap?</vt:lpstr>
      <vt:lpstr>Conceptual forward model of co-mutation enrichment.</vt:lpstr>
      <vt:lpstr>Cancer subtype analysis implicates the clock-like signature as a driver of shared mutation patterns between germline and somatic contexts</vt:lpstr>
      <vt:lpstr>Co-Mutations are predominantly NCpG -&gt; T</vt:lpstr>
      <vt:lpstr>Trinucleotide context explains most of the observed overlap enrichment except at select contexts, such as TTA -&gt; TAA</vt:lpstr>
      <vt:lpstr>The broader context of TTA_A co-mutations is AT-rich and repetitive</vt:lpstr>
      <vt:lpstr>Explaining trinucleotide context: Epigenomic features?</vt:lpstr>
      <vt:lpstr>Beyond nucleotide context: Features of genomic intervals with more co-mutations than expected</vt:lpstr>
      <vt:lpstr>Summary of Results</vt:lpstr>
      <vt:lpstr>Next Steps</vt:lpstr>
      <vt:lpstr>Acknowledgements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Prospectus: Universal mutability across germline and somatic settings</dc:title>
  <dc:creator>Will Meyerson</dc:creator>
  <cp:lastModifiedBy>Will Meyerson</cp:lastModifiedBy>
  <cp:revision>49</cp:revision>
  <dcterms:created xsi:type="dcterms:W3CDTF">2017-11-30T17:56:35Z</dcterms:created>
  <dcterms:modified xsi:type="dcterms:W3CDTF">2017-12-06T18:34:01Z</dcterms:modified>
</cp:coreProperties>
</file>