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7"/>
    <p:restoredTop sz="94696"/>
  </p:normalViewPr>
  <p:slideViewPr>
    <p:cSldViewPr snapToGrid="0" snapToObjects="1">
      <p:cViewPr varScale="1">
        <p:scale>
          <a:sx n="171" d="100"/>
          <a:sy n="171" d="100"/>
        </p:scale>
        <p:origin x="192" y="1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9C51D-C62A-7846-81AC-21F85267BA5D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CF2BF-6F20-AB43-BAEC-666CA0413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34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D28E0-CDDB-6448-9617-EA67DBDAF1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6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D28E0-CDDB-6448-9617-EA67DBDAF1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87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D28E0-CDDB-6448-9617-EA67DBDAF1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01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D28E0-CDDB-6448-9617-EA67DBDAF1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5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D28E0-CDDB-6448-9617-EA67DBDAF1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69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3EE8-08AD-8C42-9A89-0B38EF12FFA7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B2E6-6E7F-0846-959B-12733BAB9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40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3EE8-08AD-8C42-9A89-0B38EF12FFA7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B2E6-6E7F-0846-959B-12733BAB9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3EE8-08AD-8C42-9A89-0B38EF12FFA7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B2E6-6E7F-0846-959B-12733BAB9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3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3EE8-08AD-8C42-9A89-0B38EF12FFA7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B2E6-6E7F-0846-959B-12733BAB9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3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3EE8-08AD-8C42-9A89-0B38EF12FFA7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B2E6-6E7F-0846-959B-12733BAB9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15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3EE8-08AD-8C42-9A89-0B38EF12FFA7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B2E6-6E7F-0846-959B-12733BAB9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1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3EE8-08AD-8C42-9A89-0B38EF12FFA7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B2E6-6E7F-0846-959B-12733BAB9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2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3EE8-08AD-8C42-9A89-0B38EF12FFA7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B2E6-6E7F-0846-959B-12733BAB9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70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3EE8-08AD-8C42-9A89-0B38EF12FFA7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B2E6-6E7F-0846-959B-12733BAB9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2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3EE8-08AD-8C42-9A89-0B38EF12FFA7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B2E6-6E7F-0846-959B-12733BAB9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8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3EE8-08AD-8C42-9A89-0B38EF12FFA7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B2E6-6E7F-0846-959B-12733BAB9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43EE8-08AD-8C42-9A89-0B38EF12FFA7}" type="datetimeFigureOut">
              <a:rPr lang="en-US" smtClean="0"/>
              <a:t>11/29/17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BB2E6-6E7F-0846-959B-12733BAB9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8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5" Type="http://schemas.openxmlformats.org/officeDocument/2006/relationships/image" Target="../media/image3.tiff"/><Relationship Id="rId6" Type="http://schemas.openxmlformats.org/officeDocument/2006/relationships/image" Target="../media/image4.tiff"/><Relationship Id="rId7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5" Type="http://schemas.openxmlformats.org/officeDocument/2006/relationships/image" Target="../media/image3.tiff"/><Relationship Id="rId6" Type="http://schemas.openxmlformats.org/officeDocument/2006/relationships/image" Target="../media/image4.tiff"/><Relationship Id="rId7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5" Type="http://schemas.openxmlformats.org/officeDocument/2006/relationships/image" Target="../media/image3.tiff"/><Relationship Id="rId6" Type="http://schemas.openxmlformats.org/officeDocument/2006/relationships/image" Target="../media/image4.tiff"/><Relationship Id="rId7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5" Type="http://schemas.openxmlformats.org/officeDocument/2006/relationships/image" Target="../media/image3.tiff"/><Relationship Id="rId6" Type="http://schemas.openxmlformats.org/officeDocument/2006/relationships/image" Target="../media/image4.tiff"/><Relationship Id="rId7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5" Type="http://schemas.openxmlformats.org/officeDocument/2006/relationships/image" Target="../media/image3.tiff"/><Relationship Id="rId6" Type="http://schemas.openxmlformats.org/officeDocument/2006/relationships/image" Target="../media/image4.tiff"/><Relationship Id="rId7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png"/><Relationship Id="rId6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RADAR figure pack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11/29/2017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8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n 17"/>
          <p:cNvSpPr/>
          <p:nvPr/>
        </p:nvSpPr>
        <p:spPr>
          <a:xfrm>
            <a:off x="4991114" y="2357333"/>
            <a:ext cx="960120" cy="457200"/>
          </a:xfrm>
          <a:prstGeom prst="ca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extBox 18"/>
          <p:cNvSpPr txBox="1"/>
          <p:nvPr/>
        </p:nvSpPr>
        <p:spPr>
          <a:xfrm>
            <a:off x="4969232" y="2493089"/>
            <a:ext cx="100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Pre-built data context</a:t>
            </a:r>
            <a:endParaRPr lang="en-US" sz="900" dirty="0"/>
          </a:p>
        </p:txBody>
      </p:sp>
      <p:sp>
        <p:nvSpPr>
          <p:cNvPr id="20" name="Rectangle 19"/>
          <p:cNvSpPr/>
          <p:nvPr/>
        </p:nvSpPr>
        <p:spPr>
          <a:xfrm>
            <a:off x="2223290" y="1140719"/>
            <a:ext cx="822960" cy="330219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Rare </a:t>
            </a:r>
            <a:r>
              <a:rPr lang="en-US" sz="900" dirty="0" err="1" smtClean="0">
                <a:solidFill>
                  <a:schemeClr val="tx1"/>
                </a:solidFill>
              </a:rPr>
              <a:t>Var</a:t>
            </a:r>
            <a:r>
              <a:rPr lang="en-US" sz="900" dirty="0" smtClean="0">
                <a:solidFill>
                  <a:schemeClr val="tx1"/>
                </a:solidFill>
              </a:rPr>
              <a:t> enrichment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70622" y="1140718"/>
            <a:ext cx="822960" cy="330219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Define binding hotspots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65285" y="1140717"/>
            <a:ext cx="822960" cy="330219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Motif gain/loss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17954" y="1140718"/>
            <a:ext cx="822960" cy="330219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Gene-RBP association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748352" y="2388891"/>
            <a:ext cx="960120" cy="329184"/>
          </a:xfrm>
          <a:prstGeom prst="round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7" name="TextBox 26"/>
          <p:cNvSpPr txBox="1"/>
          <p:nvPr/>
        </p:nvSpPr>
        <p:spPr>
          <a:xfrm>
            <a:off x="2833913" y="2438067"/>
            <a:ext cx="7889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Input variant</a:t>
            </a:r>
            <a:endParaRPr lang="en-US" sz="900" dirty="0"/>
          </a:p>
        </p:txBody>
      </p:sp>
      <p:sp>
        <p:nvSpPr>
          <p:cNvPr id="38" name="Can 37"/>
          <p:cNvSpPr/>
          <p:nvPr/>
        </p:nvSpPr>
        <p:spPr>
          <a:xfrm>
            <a:off x="4991114" y="4204095"/>
            <a:ext cx="960120" cy="457200"/>
          </a:xfrm>
          <a:prstGeom prst="can">
            <a:avLst/>
          </a:prstGeom>
          <a:pattFill prst="wd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9" name="TextBox 38"/>
          <p:cNvSpPr txBox="1"/>
          <p:nvPr/>
        </p:nvSpPr>
        <p:spPr>
          <a:xfrm>
            <a:off x="4969232" y="4293424"/>
            <a:ext cx="100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User defined data context</a:t>
            </a:r>
            <a:endParaRPr lang="en-US" sz="9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708472" y="2580480"/>
            <a:ext cx="1293691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471174" y="2817026"/>
            <a:ext cx="0" cy="50779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7309341" y="3296771"/>
            <a:ext cx="960120" cy="329184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6" name="TextBox 45"/>
          <p:cNvSpPr txBox="1"/>
          <p:nvPr/>
        </p:nvSpPr>
        <p:spPr>
          <a:xfrm>
            <a:off x="7358033" y="3345947"/>
            <a:ext cx="8627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Baseline Score</a:t>
            </a:r>
            <a:endParaRPr lang="en-US" sz="900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5471174" y="3654006"/>
            <a:ext cx="0" cy="52414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8" idx="3"/>
          </p:cNvCxnSpPr>
          <p:nvPr/>
        </p:nvCxnSpPr>
        <p:spPr>
          <a:xfrm>
            <a:off x="5471174" y="4661295"/>
            <a:ext cx="0" cy="42100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98" idx="2"/>
            <a:endCxn id="55" idx="0"/>
          </p:cNvCxnSpPr>
          <p:nvPr/>
        </p:nvCxnSpPr>
        <p:spPr>
          <a:xfrm>
            <a:off x="5471174" y="5442552"/>
            <a:ext cx="0" cy="39814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4991114" y="5840699"/>
            <a:ext cx="960120" cy="329184"/>
          </a:xfrm>
          <a:prstGeom prst="roundRect">
            <a:avLst/>
          </a:prstGeom>
          <a:pattFill prst="wd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6" name="TextBox 55"/>
          <p:cNvSpPr txBox="1"/>
          <p:nvPr/>
        </p:nvSpPr>
        <p:spPr>
          <a:xfrm>
            <a:off x="5029351" y="5820625"/>
            <a:ext cx="883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 smtClean="0"/>
              <a:t>Reweighted Score</a:t>
            </a:r>
            <a:endParaRPr lang="en-US" sz="900" dirty="0"/>
          </a:p>
        </p:txBody>
      </p:sp>
      <p:sp>
        <p:nvSpPr>
          <p:cNvPr id="74" name="Rectangle 73"/>
          <p:cNvSpPr/>
          <p:nvPr/>
        </p:nvSpPr>
        <p:spPr>
          <a:xfrm>
            <a:off x="3556297" y="4853007"/>
            <a:ext cx="822960" cy="330219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</a:rPr>
              <a:t>Define Mutation burden</a:t>
            </a:r>
            <a:endParaRPr lang="en-US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556297" y="4315788"/>
            <a:ext cx="822960" cy="330219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</a:rPr>
              <a:t>Define target gene priority</a:t>
            </a:r>
            <a:endParaRPr lang="en-US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556297" y="3778568"/>
            <a:ext cx="822960" cy="330219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</a:rPr>
              <a:t>Regulation Potential</a:t>
            </a:r>
            <a:endParaRPr lang="en-US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502" y="4037731"/>
            <a:ext cx="464795" cy="362226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019" y="5024024"/>
            <a:ext cx="365760" cy="36576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/>
          <a:srcRect l="7756" t="4115" r="6204" b="33295"/>
          <a:stretch/>
        </p:blipFill>
        <p:spPr>
          <a:xfrm>
            <a:off x="2723678" y="3520506"/>
            <a:ext cx="442442" cy="374469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2715591" y="4542713"/>
            <a:ext cx="458616" cy="338554"/>
            <a:chOff x="1634273" y="5216095"/>
            <a:chExt cx="458616" cy="338554"/>
          </a:xfrm>
        </p:grpSpPr>
        <p:sp>
          <p:nvSpPr>
            <p:cNvPr id="42" name="Multidocument 41"/>
            <p:cNvSpPr/>
            <p:nvPr/>
          </p:nvSpPr>
          <p:spPr>
            <a:xfrm>
              <a:off x="1644687" y="5217236"/>
              <a:ext cx="404101" cy="300252"/>
            </a:xfrm>
            <a:prstGeom prst="flowChartMultidocumen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634273" y="5216095"/>
              <a:ext cx="4586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Gene info</a:t>
              </a:r>
              <a:endParaRPr lang="en-US" sz="800" dirty="0"/>
            </a:p>
          </p:txBody>
        </p:sp>
      </p:grpSp>
      <p:cxnSp>
        <p:nvCxnSpPr>
          <p:cNvPr id="62" name="Straight Arrow Connector 61"/>
          <p:cNvCxnSpPr>
            <a:stCxn id="66" idx="3"/>
            <a:endCxn id="79" idx="1"/>
          </p:cNvCxnSpPr>
          <p:nvPr/>
        </p:nvCxnSpPr>
        <p:spPr>
          <a:xfrm flipV="1">
            <a:off x="3177297" y="3943678"/>
            <a:ext cx="379000" cy="27516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40" idx="3"/>
            <a:endCxn id="79" idx="1"/>
          </p:cNvCxnSpPr>
          <p:nvPr/>
        </p:nvCxnSpPr>
        <p:spPr>
          <a:xfrm>
            <a:off x="3166120" y="3707741"/>
            <a:ext cx="390177" cy="23593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66" idx="3"/>
            <a:endCxn id="78" idx="1"/>
          </p:cNvCxnSpPr>
          <p:nvPr/>
        </p:nvCxnSpPr>
        <p:spPr>
          <a:xfrm>
            <a:off x="3177297" y="4218844"/>
            <a:ext cx="379000" cy="26205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48" idx="3"/>
            <a:endCxn id="78" idx="1"/>
          </p:cNvCxnSpPr>
          <p:nvPr/>
        </p:nvCxnSpPr>
        <p:spPr>
          <a:xfrm flipV="1">
            <a:off x="3174207" y="4480898"/>
            <a:ext cx="382090" cy="23109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71" idx="3"/>
            <a:endCxn id="74" idx="1"/>
          </p:cNvCxnSpPr>
          <p:nvPr/>
        </p:nvCxnSpPr>
        <p:spPr>
          <a:xfrm flipV="1">
            <a:off x="3127779" y="5018117"/>
            <a:ext cx="428518" cy="18878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5955295" y="3488360"/>
            <a:ext cx="135404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/>
          <p:cNvSpPr/>
          <p:nvPr/>
        </p:nvSpPr>
        <p:spPr>
          <a:xfrm>
            <a:off x="1913870" y="3559626"/>
            <a:ext cx="731520" cy="228600"/>
          </a:xfrm>
          <a:prstGeom prst="roundRect">
            <a:avLst/>
          </a:prstGeom>
          <a:pattFill prst="wd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Survival info</a:t>
            </a:r>
            <a:endParaRPr lang="en-US" sz="9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1913870" y="4075188"/>
            <a:ext cx="731520" cy="228600"/>
          </a:xfrm>
          <a:prstGeom prst="roundRect">
            <a:avLst/>
          </a:prstGeom>
          <a:pattFill prst="wd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Expression info</a:t>
            </a:r>
            <a:endParaRPr lang="en-US" sz="9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1913870" y="4568334"/>
            <a:ext cx="731520" cy="228600"/>
          </a:xfrm>
          <a:prstGeom prst="roundRect">
            <a:avLst/>
          </a:prstGeom>
          <a:pattFill prst="wd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Gene info</a:t>
            </a:r>
            <a:endParaRPr lang="en-US" sz="9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1913870" y="5068654"/>
            <a:ext cx="731520" cy="228600"/>
          </a:xfrm>
          <a:prstGeom prst="roundRect">
            <a:avLst/>
          </a:prstGeom>
          <a:pattFill prst="wd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Mutation info</a:t>
            </a:r>
            <a:endParaRPr lang="en-US" sz="9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24719" y="90387"/>
            <a:ext cx="792872" cy="782619"/>
            <a:chOff x="762329" y="256233"/>
            <a:chExt cx="792872" cy="7826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5885" y="673092"/>
              <a:ext cx="365760" cy="36576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62329" y="256233"/>
              <a:ext cx="792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312 eCLIP profiles </a:t>
              </a:r>
              <a:endParaRPr lang="en-US" sz="9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197384" y="90387"/>
            <a:ext cx="792872" cy="782619"/>
            <a:chOff x="1630983" y="256233"/>
            <a:chExt cx="792872" cy="78261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44539" y="673092"/>
              <a:ext cx="365760" cy="36576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30983" y="256233"/>
              <a:ext cx="792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472 shRNA RNA-Seq</a:t>
              </a:r>
              <a:endParaRPr lang="en-US" sz="9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70049" y="90387"/>
            <a:ext cx="889017" cy="782619"/>
            <a:chOff x="2372582" y="256233"/>
            <a:chExt cx="889017" cy="78261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34210" y="673092"/>
              <a:ext cx="365760" cy="3657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372582" y="256233"/>
              <a:ext cx="8890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79 RNA Bind-n-Seq</a:t>
              </a:r>
              <a:endParaRPr lang="en-US" sz="9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76081" y="90387"/>
            <a:ext cx="889017" cy="782619"/>
            <a:chOff x="3251853" y="256233"/>
            <a:chExt cx="889017" cy="78261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13481" y="673092"/>
              <a:ext cx="365760" cy="36576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251853" y="256233"/>
              <a:ext cx="8890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Secondary Structure</a:t>
              </a:r>
              <a:endParaRPr lang="en-US" sz="9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344893" y="167332"/>
            <a:ext cx="889017" cy="705674"/>
            <a:chOff x="4179195" y="333178"/>
            <a:chExt cx="889017" cy="70567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0823" y="673092"/>
              <a:ext cx="365760" cy="36576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179195" y="333178"/>
              <a:ext cx="88901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Conservation</a:t>
              </a:r>
              <a:endParaRPr lang="en-US" sz="900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355909" y="167332"/>
            <a:ext cx="889017" cy="705674"/>
            <a:chOff x="4179195" y="333178"/>
            <a:chExt cx="889017" cy="705674"/>
          </a:xfrm>
        </p:grpSpPr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0823" y="673092"/>
              <a:ext cx="365760" cy="365760"/>
            </a:xfrm>
            <a:prstGeom prst="rect">
              <a:avLst/>
            </a:prstGeom>
          </p:spPr>
        </p:pic>
        <p:sp>
          <p:nvSpPr>
            <p:cNvPr id="116" name="TextBox 115"/>
            <p:cNvSpPr txBox="1"/>
            <p:nvPr/>
          </p:nvSpPr>
          <p:spPr>
            <a:xfrm>
              <a:off x="4179195" y="333178"/>
              <a:ext cx="88901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SNP data</a:t>
              </a:r>
              <a:endParaRPr lang="en-US" sz="900" dirty="0"/>
            </a:p>
          </p:txBody>
        </p:sp>
      </p:grpSp>
      <p:cxnSp>
        <p:nvCxnSpPr>
          <p:cNvPr id="119" name="Straight Arrow Connector 118"/>
          <p:cNvCxnSpPr>
            <a:stCxn id="115" idx="2"/>
            <a:endCxn id="20" idx="0"/>
          </p:cNvCxnSpPr>
          <p:nvPr/>
        </p:nvCxnSpPr>
        <p:spPr>
          <a:xfrm flipH="1">
            <a:off x="2634770" y="873006"/>
            <a:ext cx="165647" cy="26771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3" idx="2"/>
            <a:endCxn id="20" idx="0"/>
          </p:cNvCxnSpPr>
          <p:nvPr/>
        </p:nvCxnSpPr>
        <p:spPr>
          <a:xfrm flipH="1">
            <a:off x="2634770" y="873006"/>
            <a:ext cx="1086385" cy="26771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3" idx="2"/>
            <a:endCxn id="21" idx="0"/>
          </p:cNvCxnSpPr>
          <p:nvPr/>
        </p:nvCxnSpPr>
        <p:spPr>
          <a:xfrm flipH="1">
            <a:off x="3582102" y="873006"/>
            <a:ext cx="139053" cy="26771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6" idx="2"/>
            <a:endCxn id="23" idx="0"/>
          </p:cNvCxnSpPr>
          <p:nvPr/>
        </p:nvCxnSpPr>
        <p:spPr>
          <a:xfrm flipH="1">
            <a:off x="4529434" y="873006"/>
            <a:ext cx="64386" cy="26771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9" idx="2"/>
            <a:endCxn id="22" idx="0"/>
          </p:cNvCxnSpPr>
          <p:nvPr/>
        </p:nvCxnSpPr>
        <p:spPr>
          <a:xfrm flipH="1">
            <a:off x="5476765" y="873006"/>
            <a:ext cx="37792" cy="26771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urved Connector 131"/>
          <p:cNvCxnSpPr>
            <a:stCxn id="12" idx="2"/>
            <a:endCxn id="19" idx="0"/>
          </p:cNvCxnSpPr>
          <p:nvPr/>
        </p:nvCxnSpPr>
        <p:spPr>
          <a:xfrm rot="5400000">
            <a:off x="5335841" y="1008340"/>
            <a:ext cx="1620083" cy="1349415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urved Connector 141"/>
          <p:cNvCxnSpPr>
            <a:stCxn id="15" idx="2"/>
            <a:endCxn id="19" idx="0"/>
          </p:cNvCxnSpPr>
          <p:nvPr/>
        </p:nvCxnSpPr>
        <p:spPr>
          <a:xfrm rot="5400000">
            <a:off x="5820247" y="523934"/>
            <a:ext cx="1620083" cy="2318227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urved Connector 146"/>
          <p:cNvCxnSpPr>
            <a:stCxn id="20" idx="2"/>
            <a:endCxn id="19" idx="0"/>
          </p:cNvCxnSpPr>
          <p:nvPr/>
        </p:nvCxnSpPr>
        <p:spPr>
          <a:xfrm rot="16200000" flipH="1">
            <a:off x="3541897" y="563811"/>
            <a:ext cx="1022151" cy="2836404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urved Connector 149"/>
          <p:cNvCxnSpPr>
            <a:stCxn id="21" idx="2"/>
            <a:endCxn id="19" idx="0"/>
          </p:cNvCxnSpPr>
          <p:nvPr/>
        </p:nvCxnSpPr>
        <p:spPr>
          <a:xfrm rot="16200000" flipH="1">
            <a:off x="4015562" y="1037477"/>
            <a:ext cx="1022152" cy="1889072"/>
          </a:xfrm>
          <a:prstGeom prst="curvedConnector3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urved Connector 151"/>
          <p:cNvCxnSpPr>
            <a:stCxn id="23" idx="2"/>
            <a:endCxn id="18" idx="0"/>
          </p:cNvCxnSpPr>
          <p:nvPr/>
        </p:nvCxnSpPr>
        <p:spPr>
          <a:xfrm rot="16200000" flipH="1">
            <a:off x="4499956" y="1500415"/>
            <a:ext cx="1000696" cy="941740"/>
          </a:xfrm>
          <a:prstGeom prst="curvedConnector3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22" idx="2"/>
            <a:endCxn id="18" idx="0"/>
          </p:cNvCxnSpPr>
          <p:nvPr/>
        </p:nvCxnSpPr>
        <p:spPr>
          <a:xfrm flipH="1">
            <a:off x="5471174" y="1470936"/>
            <a:ext cx="5591" cy="100069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79" idx="3"/>
            <a:endCxn id="39" idx="1"/>
          </p:cNvCxnSpPr>
          <p:nvPr/>
        </p:nvCxnSpPr>
        <p:spPr>
          <a:xfrm>
            <a:off x="4379257" y="3943678"/>
            <a:ext cx="589975" cy="53441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stCxn id="78" idx="3"/>
            <a:endCxn id="39" idx="1"/>
          </p:cNvCxnSpPr>
          <p:nvPr/>
        </p:nvCxnSpPr>
        <p:spPr>
          <a:xfrm flipV="1">
            <a:off x="4379257" y="4478090"/>
            <a:ext cx="589975" cy="280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stCxn id="74" idx="3"/>
            <a:endCxn id="39" idx="1"/>
          </p:cNvCxnSpPr>
          <p:nvPr/>
        </p:nvCxnSpPr>
        <p:spPr>
          <a:xfrm flipV="1">
            <a:off x="4379257" y="4478090"/>
            <a:ext cx="589975" cy="54002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991114" y="3324803"/>
            <a:ext cx="960120" cy="329184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 smtClean="0">
                <a:solidFill>
                  <a:schemeClr val="tx1"/>
                </a:solidFill>
              </a:rPr>
              <a:t>Scoring Engine 1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991114" y="5113368"/>
            <a:ext cx="960120" cy="329184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 smtClean="0">
                <a:solidFill>
                  <a:schemeClr val="tx1"/>
                </a:solidFill>
              </a:rPr>
              <a:t>Scoring Engine 2</a:t>
            </a:r>
            <a:endParaRPr lang="en-US" sz="900" dirty="0">
              <a:solidFill>
                <a:schemeClr val="tx1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346311" y="4186442"/>
            <a:ext cx="2516973" cy="1960479"/>
            <a:chOff x="6543472" y="3106636"/>
            <a:chExt cx="2516973" cy="1960479"/>
          </a:xfrm>
        </p:grpSpPr>
        <p:grpSp>
          <p:nvGrpSpPr>
            <p:cNvPr id="25" name="Group 24"/>
            <p:cNvGrpSpPr/>
            <p:nvPr/>
          </p:nvGrpSpPr>
          <p:grpSpPr>
            <a:xfrm>
              <a:off x="6750402" y="3454586"/>
              <a:ext cx="2148140" cy="497090"/>
              <a:chOff x="6750402" y="3253551"/>
              <a:chExt cx="2148140" cy="497090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6750402" y="3364936"/>
                <a:ext cx="548640" cy="274320"/>
              </a:xfrm>
              <a:prstGeom prst="rect">
                <a:avLst/>
              </a:prstGeom>
              <a:noFill/>
              <a:ln w="63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900" dirty="0" smtClean="0">
                    <a:solidFill>
                      <a:schemeClr val="tx1"/>
                    </a:solidFill>
                  </a:rPr>
                  <a:t>Regulator</a:t>
                </a:r>
              </a:p>
              <a:p>
                <a:pPr algn="ctr"/>
                <a:r>
                  <a:rPr lang="en-US" sz="900" dirty="0" smtClean="0">
                    <a:solidFill>
                      <a:schemeClr val="tx1"/>
                    </a:solidFill>
                  </a:rPr>
                  <a:t>Score</a:t>
                </a:r>
                <a:endParaRPr lang="en-U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Left Brace 63"/>
              <p:cNvSpPr/>
              <p:nvPr/>
            </p:nvSpPr>
            <p:spPr>
              <a:xfrm>
                <a:off x="7366993" y="3319216"/>
                <a:ext cx="91440" cy="365760"/>
              </a:xfrm>
              <a:prstGeom prst="leftBrac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7401016" y="3253551"/>
                <a:ext cx="14975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71450" indent="-171450">
                  <a:buFont typeface="Arial" charset="0"/>
                  <a:buChar char="•"/>
                </a:pPr>
                <a:r>
                  <a:rPr lang="en-US" sz="900" dirty="0" smtClean="0"/>
                  <a:t>Rare variant enrichment</a:t>
                </a:r>
              </a:p>
              <a:p>
                <a:pPr marL="171450" indent="-171450">
                  <a:buFont typeface="Arial" charset="0"/>
                  <a:buChar char="•"/>
                </a:pPr>
                <a:r>
                  <a:rPr lang="en-US" sz="9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Regulation potential</a:t>
                </a:r>
                <a:endParaRPr lang="en-US" sz="9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16664" y="3649041"/>
                <a:ext cx="177800" cy="101600"/>
              </a:xfrm>
              <a:prstGeom prst="rect">
                <a:avLst/>
              </a:prstGeom>
            </p:spPr>
          </p:pic>
        </p:grpSp>
        <p:grpSp>
          <p:nvGrpSpPr>
            <p:cNvPr id="31" name="Group 30"/>
            <p:cNvGrpSpPr/>
            <p:nvPr/>
          </p:nvGrpSpPr>
          <p:grpSpPr>
            <a:xfrm>
              <a:off x="6750402" y="3898410"/>
              <a:ext cx="2310043" cy="598218"/>
              <a:chOff x="6750402" y="3849571"/>
              <a:chExt cx="2310043" cy="598218"/>
            </a:xfrm>
          </p:grpSpPr>
          <p:sp>
            <p:nvSpPr>
              <p:cNvPr id="70" name="Left Brace 69"/>
              <p:cNvSpPr/>
              <p:nvPr/>
            </p:nvSpPr>
            <p:spPr>
              <a:xfrm>
                <a:off x="7366993" y="3920281"/>
                <a:ext cx="91440" cy="457200"/>
              </a:xfrm>
              <a:prstGeom prst="leftBrac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22044" y="4098081"/>
                <a:ext cx="177800" cy="101600"/>
              </a:xfrm>
              <a:prstGeom prst="rect">
                <a:avLst/>
              </a:prstGeom>
            </p:spPr>
          </p:pic>
          <p:grpSp>
            <p:nvGrpSpPr>
              <p:cNvPr id="28" name="Group 27"/>
              <p:cNvGrpSpPr/>
              <p:nvPr/>
            </p:nvGrpSpPr>
            <p:grpSpPr>
              <a:xfrm>
                <a:off x="6750402" y="3849571"/>
                <a:ext cx="2310043" cy="598218"/>
                <a:chOff x="6750402" y="3849571"/>
                <a:chExt cx="2310043" cy="598218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6750402" y="3849571"/>
                  <a:ext cx="2310043" cy="507831"/>
                  <a:chOff x="6750402" y="3849571"/>
                  <a:chExt cx="2310043" cy="507831"/>
                </a:xfrm>
              </p:grpSpPr>
              <p:sp>
                <p:nvSpPr>
                  <p:cNvPr id="69" name="Rectangle 68"/>
                  <p:cNvSpPr/>
                  <p:nvPr/>
                </p:nvSpPr>
                <p:spPr>
                  <a:xfrm>
                    <a:off x="6750402" y="4011721"/>
                    <a:ext cx="548640" cy="274320"/>
                  </a:xfrm>
                  <a:prstGeom prst="rect">
                    <a:avLst/>
                  </a:prstGeom>
                  <a:noFill/>
                  <a:ln w="635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:r>
                      <a:rPr lang="en-US" sz="900" dirty="0" smtClean="0">
                        <a:solidFill>
                          <a:schemeClr val="tx1"/>
                        </a:solidFill>
                      </a:rPr>
                      <a:t>Element Score</a:t>
                    </a:r>
                    <a:endParaRPr lang="en-US" sz="9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7401016" y="3849571"/>
                    <a:ext cx="1659429" cy="5078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171450" indent="-171450">
                      <a:buFont typeface="Arial" charset="0"/>
                      <a:buChar char="•"/>
                    </a:pPr>
                    <a:r>
                      <a:rPr lang="en-US" sz="900" dirty="0" smtClean="0"/>
                      <a:t>Binding hotspot</a:t>
                    </a:r>
                  </a:p>
                  <a:p>
                    <a:pPr marL="171450" indent="-171450">
                      <a:buFont typeface="Arial" charset="0"/>
                      <a:buChar char="•"/>
                    </a:pPr>
                    <a:r>
                      <a:rPr lang="en-US" sz="900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Associated gene knowledge</a:t>
                    </a:r>
                  </a:p>
                  <a:p>
                    <a:pPr marL="171450" indent="-171450">
                      <a:buFont typeface="Arial" charset="0"/>
                      <a:buChar char="•"/>
                    </a:pPr>
                    <a:r>
                      <a:rPr lang="en-US" sz="900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Mutation burden</a:t>
                    </a:r>
                  </a:p>
                </p:txBody>
              </p:sp>
            </p:grpSp>
            <p:pic>
              <p:nvPicPr>
                <p:cNvPr id="179" name="Picture 178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16664" y="4346189"/>
                  <a:ext cx="177800" cy="1016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0" name="Group 29"/>
            <p:cNvGrpSpPr/>
            <p:nvPr/>
          </p:nvGrpSpPr>
          <p:grpSpPr>
            <a:xfrm>
              <a:off x="6750402" y="4443363"/>
              <a:ext cx="1952573" cy="623752"/>
              <a:chOff x="6750402" y="4475788"/>
              <a:chExt cx="1952573" cy="623752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6750402" y="4663878"/>
                <a:ext cx="548640" cy="274320"/>
              </a:xfrm>
              <a:prstGeom prst="rect">
                <a:avLst/>
              </a:prstGeom>
              <a:noFill/>
              <a:ln w="63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900" dirty="0" smtClean="0">
                    <a:solidFill>
                      <a:schemeClr val="tx1"/>
                    </a:solidFill>
                  </a:rPr>
                  <a:t>Nucleotide Score</a:t>
                </a:r>
                <a:endParaRPr lang="en-U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Left Brace 75"/>
              <p:cNvSpPr/>
              <p:nvPr/>
            </p:nvSpPr>
            <p:spPr>
              <a:xfrm>
                <a:off x="7366993" y="4572438"/>
                <a:ext cx="91440" cy="457200"/>
              </a:xfrm>
              <a:prstGeom prst="leftBrac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 type="none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7401016" y="4475788"/>
                <a:ext cx="1301959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71450" indent="-171450">
                  <a:buFont typeface="Arial" charset="0"/>
                  <a:buChar char="•"/>
                </a:pPr>
                <a:r>
                  <a:rPr lang="en-US" sz="900" dirty="0" smtClean="0"/>
                  <a:t>Motif gain/loss</a:t>
                </a:r>
              </a:p>
              <a:p>
                <a:pPr marL="171450" indent="-171450">
                  <a:buFont typeface="Arial" charset="0"/>
                  <a:buChar char="•"/>
                </a:pPr>
                <a:r>
                  <a:rPr lang="en-US" sz="900" dirty="0" smtClean="0"/>
                  <a:t>Conservation</a:t>
                </a:r>
              </a:p>
              <a:p>
                <a:pPr marL="171450" indent="-171450">
                  <a:buFont typeface="Arial" charset="0"/>
                  <a:buChar char="•"/>
                </a:pPr>
                <a:r>
                  <a:rPr lang="en-US" sz="9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Secondary structure</a:t>
                </a:r>
              </a:p>
            </p:txBody>
          </p:sp>
          <p:pic>
            <p:nvPicPr>
              <p:cNvPr id="180" name="Picture 17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16664" y="4997940"/>
                <a:ext cx="177800" cy="101600"/>
              </a:xfrm>
              <a:prstGeom prst="rect">
                <a:avLst/>
              </a:prstGeom>
            </p:spPr>
          </p:pic>
        </p:grpSp>
        <p:sp>
          <p:nvSpPr>
            <p:cNvPr id="36" name="Rectangle 35"/>
            <p:cNvSpPr/>
            <p:nvPr/>
          </p:nvSpPr>
          <p:spPr>
            <a:xfrm>
              <a:off x="6543472" y="3372255"/>
              <a:ext cx="2516973" cy="169486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543472" y="3106636"/>
              <a:ext cx="2516973" cy="265619"/>
            </a:xfrm>
            <a:prstGeom prst="rect">
              <a:avLst/>
            </a:prstGeom>
            <a:solidFill>
              <a:schemeClr val="accent6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Scoring Engine 1/2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877067" y="1996230"/>
            <a:ext cx="1600727" cy="986034"/>
            <a:chOff x="6675847" y="5062867"/>
            <a:chExt cx="1600727" cy="986034"/>
          </a:xfrm>
        </p:grpSpPr>
        <p:grpSp>
          <p:nvGrpSpPr>
            <p:cNvPr id="54" name="Group 53"/>
            <p:cNvGrpSpPr/>
            <p:nvPr/>
          </p:nvGrpSpPr>
          <p:grpSpPr>
            <a:xfrm>
              <a:off x="6675847" y="5314601"/>
              <a:ext cx="1600727" cy="230832"/>
              <a:chOff x="6675847" y="5284753"/>
              <a:chExt cx="1600727" cy="230832"/>
            </a:xfrm>
          </p:grpSpPr>
          <p:sp>
            <p:nvSpPr>
              <p:cNvPr id="104" name="Rounded Rectangle 103"/>
              <p:cNvSpPr/>
              <p:nvPr/>
            </p:nvSpPr>
            <p:spPr>
              <a:xfrm>
                <a:off x="6675847" y="5331589"/>
                <a:ext cx="228600" cy="137160"/>
              </a:xfrm>
              <a:prstGeom prst="roundRect">
                <a:avLst/>
              </a:prstGeom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9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7003469" y="5284753"/>
                <a:ext cx="127310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User-specific (optional)</a:t>
                </a:r>
                <a:endParaRPr lang="en-US" sz="900" dirty="0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6678580" y="5062867"/>
              <a:ext cx="1125108" cy="230832"/>
              <a:chOff x="6678580" y="5062867"/>
              <a:chExt cx="1125108" cy="230832"/>
            </a:xfrm>
          </p:grpSpPr>
          <p:sp>
            <p:nvSpPr>
              <p:cNvPr id="105" name="Rounded Rectangle 104"/>
              <p:cNvSpPr/>
              <p:nvPr/>
            </p:nvSpPr>
            <p:spPr>
              <a:xfrm>
                <a:off x="6678580" y="5109703"/>
                <a:ext cx="228600" cy="137160"/>
              </a:xfrm>
              <a:prstGeom prst="round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7003469" y="5062867"/>
                <a:ext cx="80021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Input/output</a:t>
                </a:r>
                <a:endParaRPr lang="en-US" sz="9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6679713" y="5566335"/>
              <a:ext cx="995735" cy="230832"/>
              <a:chOff x="6679713" y="5534865"/>
              <a:chExt cx="995735" cy="230832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6679713" y="5581701"/>
                <a:ext cx="228600" cy="13716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7003469" y="5534865"/>
                <a:ext cx="67197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Procedure</a:t>
                </a:r>
                <a:endParaRPr lang="en-US" sz="900" dirty="0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6726234" y="5818069"/>
              <a:ext cx="1314698" cy="230832"/>
              <a:chOff x="6726234" y="5876434"/>
              <a:chExt cx="1314698" cy="230832"/>
            </a:xfrm>
          </p:grpSpPr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26234" y="5924071"/>
                <a:ext cx="135559" cy="135559"/>
              </a:xfrm>
              <a:prstGeom prst="rect">
                <a:avLst/>
              </a:prstGeom>
            </p:spPr>
          </p:pic>
          <p:sp>
            <p:nvSpPr>
              <p:cNvPr id="110" name="TextBox 109"/>
              <p:cNvSpPr txBox="1"/>
              <p:nvPr/>
            </p:nvSpPr>
            <p:spPr>
              <a:xfrm>
                <a:off x="7003469" y="5876434"/>
                <a:ext cx="103746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Pre-collected data</a:t>
                </a:r>
                <a:endParaRPr lang="en-US" sz="900" dirty="0"/>
              </a:p>
            </p:txBody>
          </p:sp>
        </p:grpSp>
      </p:grpSp>
      <p:sp>
        <p:nvSpPr>
          <p:cNvPr id="81" name="Slide Number Placeholder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DAB5-4451-5F46-953B-DE22EA0E07FC}" type="slidenum">
              <a:rPr lang="en-US" smtClean="0"/>
              <a:t>2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120937" y="167332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Fig.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421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16"/>
          <p:cNvSpPr/>
          <p:nvPr/>
        </p:nvSpPr>
        <p:spPr>
          <a:xfrm>
            <a:off x="1663337" y="3900880"/>
            <a:ext cx="6947263" cy="2745605"/>
          </a:xfrm>
          <a:prstGeom prst="rect">
            <a:avLst/>
          </a:prstGeom>
          <a:solidFill>
            <a:schemeClr val="accent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663337" y="121923"/>
            <a:ext cx="6947263" cy="3778957"/>
          </a:xfrm>
          <a:prstGeom prst="rect">
            <a:avLst/>
          </a:prstGeom>
          <a:solidFill>
            <a:schemeClr val="accent4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/>
          <p:cNvSpPr/>
          <p:nvPr/>
        </p:nvSpPr>
        <p:spPr>
          <a:xfrm>
            <a:off x="4991114" y="2479256"/>
            <a:ext cx="960120" cy="457200"/>
          </a:xfrm>
          <a:prstGeom prst="ca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extBox 18"/>
          <p:cNvSpPr txBox="1"/>
          <p:nvPr/>
        </p:nvSpPr>
        <p:spPr>
          <a:xfrm>
            <a:off x="4969232" y="2615012"/>
            <a:ext cx="100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Pre-built data context</a:t>
            </a:r>
            <a:endParaRPr lang="en-US" sz="900" dirty="0"/>
          </a:p>
        </p:txBody>
      </p:sp>
      <p:sp>
        <p:nvSpPr>
          <p:cNvPr id="20" name="Rectangle 19"/>
          <p:cNvSpPr/>
          <p:nvPr/>
        </p:nvSpPr>
        <p:spPr>
          <a:xfrm>
            <a:off x="2223290" y="1262642"/>
            <a:ext cx="822960" cy="330219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Rare </a:t>
            </a:r>
            <a:r>
              <a:rPr lang="en-US" sz="900" dirty="0" err="1" smtClean="0">
                <a:solidFill>
                  <a:schemeClr val="tx1"/>
                </a:solidFill>
              </a:rPr>
              <a:t>Var</a:t>
            </a:r>
            <a:r>
              <a:rPr lang="en-US" sz="900" dirty="0" smtClean="0">
                <a:solidFill>
                  <a:schemeClr val="tx1"/>
                </a:solidFill>
              </a:rPr>
              <a:t> enrichment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70622" y="1262641"/>
            <a:ext cx="822960" cy="330219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Define binding hotspots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65285" y="1262640"/>
            <a:ext cx="822960" cy="330219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Motif gain/loss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17954" y="1262641"/>
            <a:ext cx="822960" cy="330219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Gene-RBP association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748352" y="2510814"/>
            <a:ext cx="960120" cy="329184"/>
          </a:xfrm>
          <a:prstGeom prst="round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7" name="TextBox 26"/>
          <p:cNvSpPr txBox="1"/>
          <p:nvPr/>
        </p:nvSpPr>
        <p:spPr>
          <a:xfrm>
            <a:off x="2833913" y="2559990"/>
            <a:ext cx="7889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Input variant</a:t>
            </a:r>
            <a:endParaRPr lang="en-US" sz="900" dirty="0"/>
          </a:p>
        </p:txBody>
      </p:sp>
      <p:sp>
        <p:nvSpPr>
          <p:cNvPr id="38" name="Can 37"/>
          <p:cNvSpPr/>
          <p:nvPr/>
        </p:nvSpPr>
        <p:spPr>
          <a:xfrm>
            <a:off x="4991114" y="4326018"/>
            <a:ext cx="960120" cy="457200"/>
          </a:xfrm>
          <a:prstGeom prst="can">
            <a:avLst/>
          </a:prstGeom>
          <a:pattFill prst="wd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9" name="TextBox 38"/>
          <p:cNvSpPr txBox="1"/>
          <p:nvPr/>
        </p:nvSpPr>
        <p:spPr>
          <a:xfrm>
            <a:off x="4969232" y="4415347"/>
            <a:ext cx="100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User defined data context</a:t>
            </a:r>
            <a:endParaRPr lang="en-US" sz="9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708472" y="2702403"/>
            <a:ext cx="1293691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471174" y="2938949"/>
            <a:ext cx="0" cy="50779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7309341" y="3418694"/>
            <a:ext cx="960120" cy="329184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6" name="TextBox 45"/>
          <p:cNvSpPr txBox="1"/>
          <p:nvPr/>
        </p:nvSpPr>
        <p:spPr>
          <a:xfrm>
            <a:off x="7358033" y="3467870"/>
            <a:ext cx="8627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Baseline Score</a:t>
            </a:r>
            <a:endParaRPr lang="en-US" sz="900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5471174" y="3775929"/>
            <a:ext cx="0" cy="52414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8" idx="3"/>
          </p:cNvCxnSpPr>
          <p:nvPr/>
        </p:nvCxnSpPr>
        <p:spPr>
          <a:xfrm>
            <a:off x="5471174" y="4783218"/>
            <a:ext cx="0" cy="42100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98" idx="2"/>
            <a:endCxn id="55" idx="0"/>
          </p:cNvCxnSpPr>
          <p:nvPr/>
        </p:nvCxnSpPr>
        <p:spPr>
          <a:xfrm>
            <a:off x="5471174" y="5564475"/>
            <a:ext cx="0" cy="39814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4991114" y="5962622"/>
            <a:ext cx="960120" cy="329184"/>
          </a:xfrm>
          <a:prstGeom prst="roundRect">
            <a:avLst/>
          </a:prstGeom>
          <a:pattFill prst="wd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6" name="TextBox 55"/>
          <p:cNvSpPr txBox="1"/>
          <p:nvPr/>
        </p:nvSpPr>
        <p:spPr>
          <a:xfrm>
            <a:off x="5029351" y="5942548"/>
            <a:ext cx="883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 smtClean="0"/>
              <a:t>Reweighted Score</a:t>
            </a:r>
            <a:endParaRPr lang="en-US" sz="900" dirty="0"/>
          </a:p>
        </p:txBody>
      </p:sp>
      <p:sp>
        <p:nvSpPr>
          <p:cNvPr id="74" name="Rectangle 73"/>
          <p:cNvSpPr/>
          <p:nvPr/>
        </p:nvSpPr>
        <p:spPr>
          <a:xfrm>
            <a:off x="3565006" y="5558411"/>
            <a:ext cx="822960" cy="330219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</a:rPr>
              <a:t>Define Mutation burden</a:t>
            </a:r>
            <a:endParaRPr lang="en-US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565006" y="5021192"/>
            <a:ext cx="822960" cy="330219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</a:rPr>
              <a:t>Define target gene priority</a:t>
            </a:r>
            <a:endParaRPr lang="en-US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565006" y="4483972"/>
            <a:ext cx="822960" cy="330219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</a:rPr>
              <a:t>Regulation Potential</a:t>
            </a:r>
            <a:endParaRPr lang="en-US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211" y="4743135"/>
            <a:ext cx="464795" cy="362226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728" y="5729428"/>
            <a:ext cx="365760" cy="36576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/>
          <a:srcRect l="7756" t="4115" r="6204" b="33295"/>
          <a:stretch/>
        </p:blipFill>
        <p:spPr>
          <a:xfrm>
            <a:off x="2732387" y="4225910"/>
            <a:ext cx="442442" cy="374469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2724300" y="5248117"/>
            <a:ext cx="458616" cy="338554"/>
            <a:chOff x="1634273" y="5216095"/>
            <a:chExt cx="458616" cy="338554"/>
          </a:xfrm>
        </p:grpSpPr>
        <p:sp>
          <p:nvSpPr>
            <p:cNvPr id="42" name="Multidocument 41"/>
            <p:cNvSpPr/>
            <p:nvPr/>
          </p:nvSpPr>
          <p:spPr>
            <a:xfrm>
              <a:off x="1644687" y="5217236"/>
              <a:ext cx="404101" cy="300252"/>
            </a:xfrm>
            <a:prstGeom prst="flowChartMultidocumen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634273" y="5216095"/>
              <a:ext cx="4586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Gene info</a:t>
              </a:r>
              <a:endParaRPr lang="en-US" sz="800" dirty="0"/>
            </a:p>
          </p:txBody>
        </p:sp>
      </p:grpSp>
      <p:cxnSp>
        <p:nvCxnSpPr>
          <p:cNvPr id="62" name="Straight Arrow Connector 61"/>
          <p:cNvCxnSpPr>
            <a:stCxn id="66" idx="3"/>
            <a:endCxn id="79" idx="1"/>
          </p:cNvCxnSpPr>
          <p:nvPr/>
        </p:nvCxnSpPr>
        <p:spPr>
          <a:xfrm flipV="1">
            <a:off x="3186006" y="4649082"/>
            <a:ext cx="379000" cy="27516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40" idx="3"/>
            <a:endCxn id="79" idx="1"/>
          </p:cNvCxnSpPr>
          <p:nvPr/>
        </p:nvCxnSpPr>
        <p:spPr>
          <a:xfrm>
            <a:off x="3174829" y="4413145"/>
            <a:ext cx="390177" cy="23593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66" idx="3"/>
            <a:endCxn id="78" idx="1"/>
          </p:cNvCxnSpPr>
          <p:nvPr/>
        </p:nvCxnSpPr>
        <p:spPr>
          <a:xfrm>
            <a:off x="3186006" y="4924248"/>
            <a:ext cx="379000" cy="26205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48" idx="3"/>
            <a:endCxn id="78" idx="1"/>
          </p:cNvCxnSpPr>
          <p:nvPr/>
        </p:nvCxnSpPr>
        <p:spPr>
          <a:xfrm flipV="1">
            <a:off x="3182916" y="5186302"/>
            <a:ext cx="382090" cy="23109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71" idx="3"/>
            <a:endCxn id="74" idx="1"/>
          </p:cNvCxnSpPr>
          <p:nvPr/>
        </p:nvCxnSpPr>
        <p:spPr>
          <a:xfrm flipV="1">
            <a:off x="3136488" y="5723521"/>
            <a:ext cx="428518" cy="18878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5955295" y="3610283"/>
            <a:ext cx="135404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/>
          <p:cNvSpPr/>
          <p:nvPr/>
        </p:nvSpPr>
        <p:spPr>
          <a:xfrm>
            <a:off x="1922579" y="4265030"/>
            <a:ext cx="731520" cy="228600"/>
          </a:xfrm>
          <a:prstGeom prst="roundRect">
            <a:avLst/>
          </a:prstGeom>
          <a:pattFill prst="wd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Survival info</a:t>
            </a:r>
            <a:endParaRPr lang="en-US" sz="9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1922579" y="4780592"/>
            <a:ext cx="731520" cy="228600"/>
          </a:xfrm>
          <a:prstGeom prst="roundRect">
            <a:avLst/>
          </a:prstGeom>
          <a:pattFill prst="wd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Expression info</a:t>
            </a:r>
            <a:endParaRPr lang="en-US" sz="9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1922579" y="5273738"/>
            <a:ext cx="731520" cy="228600"/>
          </a:xfrm>
          <a:prstGeom prst="roundRect">
            <a:avLst/>
          </a:prstGeom>
          <a:pattFill prst="wd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Gene info</a:t>
            </a:r>
            <a:endParaRPr lang="en-US" sz="9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1922579" y="5774058"/>
            <a:ext cx="731520" cy="228600"/>
          </a:xfrm>
          <a:prstGeom prst="roundRect">
            <a:avLst/>
          </a:prstGeom>
          <a:pattFill prst="wd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Mutation info</a:t>
            </a:r>
            <a:endParaRPr lang="en-US" sz="9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24719" y="212310"/>
            <a:ext cx="792872" cy="782619"/>
            <a:chOff x="762329" y="256233"/>
            <a:chExt cx="792872" cy="7826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5885" y="673092"/>
              <a:ext cx="365760" cy="36576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62329" y="256233"/>
              <a:ext cx="792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312 eCLIP profiles </a:t>
              </a:r>
              <a:endParaRPr lang="en-US" sz="9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197384" y="212310"/>
            <a:ext cx="792872" cy="782619"/>
            <a:chOff x="1630983" y="256233"/>
            <a:chExt cx="792872" cy="78261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44539" y="673092"/>
              <a:ext cx="365760" cy="36576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30983" y="256233"/>
              <a:ext cx="792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472 shRNA RNA-Seq</a:t>
              </a:r>
              <a:endParaRPr lang="en-US" sz="9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70049" y="212310"/>
            <a:ext cx="889017" cy="782619"/>
            <a:chOff x="2372582" y="256233"/>
            <a:chExt cx="889017" cy="78261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34210" y="673092"/>
              <a:ext cx="365760" cy="3657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372582" y="256233"/>
              <a:ext cx="8890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79 RNA Bind-n-Seq</a:t>
              </a:r>
              <a:endParaRPr lang="en-US" sz="9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76081" y="212310"/>
            <a:ext cx="889017" cy="782619"/>
            <a:chOff x="3251853" y="256233"/>
            <a:chExt cx="889017" cy="78261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13481" y="673092"/>
              <a:ext cx="365760" cy="36576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251853" y="256233"/>
              <a:ext cx="8890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Secondary Structure</a:t>
              </a:r>
              <a:endParaRPr lang="en-US" sz="9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344893" y="289255"/>
            <a:ext cx="889017" cy="705674"/>
            <a:chOff x="4179195" y="333178"/>
            <a:chExt cx="889017" cy="70567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0823" y="673092"/>
              <a:ext cx="365760" cy="36576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179195" y="333178"/>
              <a:ext cx="88901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Conservation</a:t>
              </a:r>
              <a:endParaRPr lang="en-US" sz="900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355909" y="289255"/>
            <a:ext cx="889017" cy="705674"/>
            <a:chOff x="4179195" y="333178"/>
            <a:chExt cx="889017" cy="705674"/>
          </a:xfrm>
        </p:grpSpPr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0823" y="673092"/>
              <a:ext cx="365760" cy="365760"/>
            </a:xfrm>
            <a:prstGeom prst="rect">
              <a:avLst/>
            </a:prstGeom>
          </p:spPr>
        </p:pic>
        <p:sp>
          <p:nvSpPr>
            <p:cNvPr id="116" name="TextBox 115"/>
            <p:cNvSpPr txBox="1"/>
            <p:nvPr/>
          </p:nvSpPr>
          <p:spPr>
            <a:xfrm>
              <a:off x="4179195" y="333178"/>
              <a:ext cx="88901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SNP data</a:t>
              </a:r>
              <a:endParaRPr lang="en-US" sz="900" dirty="0"/>
            </a:p>
          </p:txBody>
        </p:sp>
      </p:grpSp>
      <p:cxnSp>
        <p:nvCxnSpPr>
          <p:cNvPr id="119" name="Straight Arrow Connector 118"/>
          <p:cNvCxnSpPr>
            <a:stCxn id="115" idx="2"/>
            <a:endCxn id="20" idx="0"/>
          </p:cNvCxnSpPr>
          <p:nvPr/>
        </p:nvCxnSpPr>
        <p:spPr>
          <a:xfrm flipH="1">
            <a:off x="2634770" y="994929"/>
            <a:ext cx="165647" cy="26771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3" idx="2"/>
            <a:endCxn id="20" idx="0"/>
          </p:cNvCxnSpPr>
          <p:nvPr/>
        </p:nvCxnSpPr>
        <p:spPr>
          <a:xfrm flipH="1">
            <a:off x="2634770" y="994929"/>
            <a:ext cx="1086385" cy="26771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3" idx="2"/>
            <a:endCxn id="21" idx="0"/>
          </p:cNvCxnSpPr>
          <p:nvPr/>
        </p:nvCxnSpPr>
        <p:spPr>
          <a:xfrm flipH="1">
            <a:off x="3582102" y="994929"/>
            <a:ext cx="139053" cy="26771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6" idx="2"/>
            <a:endCxn id="23" idx="0"/>
          </p:cNvCxnSpPr>
          <p:nvPr/>
        </p:nvCxnSpPr>
        <p:spPr>
          <a:xfrm flipH="1">
            <a:off x="4529434" y="994929"/>
            <a:ext cx="64386" cy="26771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9" idx="2"/>
            <a:endCxn id="22" idx="0"/>
          </p:cNvCxnSpPr>
          <p:nvPr/>
        </p:nvCxnSpPr>
        <p:spPr>
          <a:xfrm flipH="1">
            <a:off x="5476765" y="994929"/>
            <a:ext cx="37792" cy="26771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urved Connector 131"/>
          <p:cNvCxnSpPr>
            <a:stCxn id="12" idx="2"/>
            <a:endCxn id="19" idx="0"/>
          </p:cNvCxnSpPr>
          <p:nvPr/>
        </p:nvCxnSpPr>
        <p:spPr>
          <a:xfrm rot="5400000">
            <a:off x="5335841" y="1130263"/>
            <a:ext cx="1620083" cy="1349415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urved Connector 141"/>
          <p:cNvCxnSpPr>
            <a:stCxn id="15" idx="2"/>
            <a:endCxn id="19" idx="0"/>
          </p:cNvCxnSpPr>
          <p:nvPr/>
        </p:nvCxnSpPr>
        <p:spPr>
          <a:xfrm rot="5400000">
            <a:off x="5820247" y="645857"/>
            <a:ext cx="1620083" cy="2318227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urved Connector 146"/>
          <p:cNvCxnSpPr>
            <a:stCxn id="20" idx="2"/>
            <a:endCxn id="19" idx="0"/>
          </p:cNvCxnSpPr>
          <p:nvPr/>
        </p:nvCxnSpPr>
        <p:spPr>
          <a:xfrm rot="16200000" flipH="1">
            <a:off x="3541897" y="685734"/>
            <a:ext cx="1022151" cy="2836404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urved Connector 149"/>
          <p:cNvCxnSpPr>
            <a:stCxn id="21" idx="2"/>
            <a:endCxn id="19" idx="0"/>
          </p:cNvCxnSpPr>
          <p:nvPr/>
        </p:nvCxnSpPr>
        <p:spPr>
          <a:xfrm rot="16200000" flipH="1">
            <a:off x="4015562" y="1159400"/>
            <a:ext cx="1022152" cy="1889072"/>
          </a:xfrm>
          <a:prstGeom prst="curvedConnector3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urved Connector 151"/>
          <p:cNvCxnSpPr>
            <a:stCxn id="23" idx="2"/>
            <a:endCxn id="18" idx="0"/>
          </p:cNvCxnSpPr>
          <p:nvPr/>
        </p:nvCxnSpPr>
        <p:spPr>
          <a:xfrm rot="16200000" flipH="1">
            <a:off x="4499956" y="1622338"/>
            <a:ext cx="1000696" cy="941740"/>
          </a:xfrm>
          <a:prstGeom prst="curvedConnector3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22" idx="2"/>
            <a:endCxn id="18" idx="0"/>
          </p:cNvCxnSpPr>
          <p:nvPr/>
        </p:nvCxnSpPr>
        <p:spPr>
          <a:xfrm flipH="1">
            <a:off x="5471174" y="1592859"/>
            <a:ext cx="5591" cy="100069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79" idx="3"/>
            <a:endCxn id="38" idx="2"/>
          </p:cNvCxnSpPr>
          <p:nvPr/>
        </p:nvCxnSpPr>
        <p:spPr>
          <a:xfrm flipV="1">
            <a:off x="4387966" y="4554618"/>
            <a:ext cx="603148" cy="9446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stCxn id="78" idx="3"/>
            <a:endCxn id="38" idx="2"/>
          </p:cNvCxnSpPr>
          <p:nvPr/>
        </p:nvCxnSpPr>
        <p:spPr>
          <a:xfrm flipV="1">
            <a:off x="4387966" y="4554618"/>
            <a:ext cx="603148" cy="63168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stCxn id="74" idx="3"/>
          </p:cNvCxnSpPr>
          <p:nvPr/>
        </p:nvCxnSpPr>
        <p:spPr>
          <a:xfrm flipV="1">
            <a:off x="4387966" y="4568721"/>
            <a:ext cx="587964" cy="11548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991114" y="3446726"/>
            <a:ext cx="960120" cy="329184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 smtClean="0">
                <a:solidFill>
                  <a:schemeClr val="tx1"/>
                </a:solidFill>
              </a:rPr>
              <a:t>Scoring Engine 1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991114" y="5235291"/>
            <a:ext cx="960120" cy="329184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 smtClean="0">
                <a:solidFill>
                  <a:schemeClr val="tx1"/>
                </a:solidFill>
              </a:rPr>
              <a:t>Scoring Engine 2</a:t>
            </a:r>
            <a:endParaRPr lang="en-US" sz="900" dirty="0">
              <a:solidFill>
                <a:schemeClr val="tx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240190" y="952818"/>
            <a:ext cx="2148140" cy="497090"/>
            <a:chOff x="6750402" y="3253551"/>
            <a:chExt cx="2148140" cy="497090"/>
          </a:xfrm>
        </p:grpSpPr>
        <p:sp>
          <p:nvSpPr>
            <p:cNvPr id="58" name="Rectangle 57"/>
            <p:cNvSpPr/>
            <p:nvPr/>
          </p:nvSpPr>
          <p:spPr>
            <a:xfrm>
              <a:off x="6750402" y="3364936"/>
              <a:ext cx="548640" cy="274320"/>
            </a:xfrm>
            <a:prstGeom prst="rect">
              <a:avLst/>
            </a:prstGeom>
            <a:noFill/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Regulator</a:t>
              </a:r>
            </a:p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Score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64" name="Left Brace 63"/>
            <p:cNvSpPr/>
            <p:nvPr/>
          </p:nvSpPr>
          <p:spPr>
            <a:xfrm>
              <a:off x="7366993" y="3319216"/>
              <a:ext cx="91440" cy="365760"/>
            </a:xfrm>
            <a:prstGeom prst="leftBrac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401016" y="3253551"/>
              <a:ext cx="1497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Arial" charset="0"/>
                <a:buChar char="•"/>
              </a:pPr>
              <a:r>
                <a:rPr lang="en-US" sz="900" dirty="0" smtClean="0"/>
                <a:t>Rare variant enrichment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US" sz="900" dirty="0" smtClean="0">
                  <a:solidFill>
                    <a:schemeClr val="accent1">
                      <a:lumMod val="75000"/>
                    </a:schemeClr>
                  </a:solidFill>
                </a:rPr>
                <a:t>Regulation potential</a:t>
              </a:r>
              <a:endParaRPr lang="en-US" sz="9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16664" y="3649041"/>
              <a:ext cx="177800" cy="101600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9240190" y="1631778"/>
            <a:ext cx="2310043" cy="598218"/>
            <a:chOff x="6750402" y="3849571"/>
            <a:chExt cx="2310043" cy="598218"/>
          </a:xfrm>
        </p:grpSpPr>
        <p:sp>
          <p:nvSpPr>
            <p:cNvPr id="70" name="Left Brace 69"/>
            <p:cNvSpPr/>
            <p:nvPr/>
          </p:nvSpPr>
          <p:spPr>
            <a:xfrm>
              <a:off x="7366993" y="3920281"/>
              <a:ext cx="91440" cy="457200"/>
            </a:xfrm>
            <a:prstGeom prst="leftBrac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22044" y="4098081"/>
              <a:ext cx="177800" cy="101600"/>
            </a:xfrm>
            <a:prstGeom prst="rect">
              <a:avLst/>
            </a:prstGeom>
          </p:spPr>
        </p:pic>
        <p:grpSp>
          <p:nvGrpSpPr>
            <p:cNvPr id="28" name="Group 27"/>
            <p:cNvGrpSpPr/>
            <p:nvPr/>
          </p:nvGrpSpPr>
          <p:grpSpPr>
            <a:xfrm>
              <a:off x="6750402" y="3849571"/>
              <a:ext cx="2310043" cy="598218"/>
              <a:chOff x="6750402" y="3849571"/>
              <a:chExt cx="2310043" cy="598218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6750402" y="3849571"/>
                <a:ext cx="2310043" cy="507831"/>
                <a:chOff x="6750402" y="3849571"/>
                <a:chExt cx="2310043" cy="507831"/>
              </a:xfrm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6750402" y="4011721"/>
                  <a:ext cx="548640" cy="274320"/>
                </a:xfrm>
                <a:prstGeom prst="rect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Element Score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7401016" y="3849571"/>
                  <a:ext cx="1659429" cy="5078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171450" indent="-171450">
                    <a:buFont typeface="Arial" charset="0"/>
                    <a:buChar char="•"/>
                  </a:pPr>
                  <a:r>
                    <a:rPr lang="en-US" sz="900" dirty="0" smtClean="0"/>
                    <a:t>Binding hotspot</a:t>
                  </a:r>
                </a:p>
                <a:p>
                  <a:pPr marL="171450" indent="-171450">
                    <a:buFont typeface="Arial" charset="0"/>
                    <a:buChar char="•"/>
                  </a:pPr>
                  <a:r>
                    <a:rPr lang="en-US" sz="9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Associated gene knowledge</a:t>
                  </a:r>
                </a:p>
                <a:p>
                  <a:pPr marL="171450" indent="-171450">
                    <a:buFont typeface="Arial" charset="0"/>
                    <a:buChar char="•"/>
                  </a:pPr>
                  <a:r>
                    <a:rPr lang="en-US" sz="9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Mutation burden</a:t>
                  </a:r>
                </a:p>
              </p:txBody>
            </p:sp>
          </p:grpSp>
          <p:pic>
            <p:nvPicPr>
              <p:cNvPr id="179" name="Picture 17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16664" y="4346189"/>
                <a:ext cx="177800" cy="101600"/>
              </a:xfrm>
              <a:prstGeom prst="rect">
                <a:avLst/>
              </a:prstGeom>
            </p:spPr>
          </p:pic>
        </p:grpSp>
      </p:grpSp>
      <p:grpSp>
        <p:nvGrpSpPr>
          <p:cNvPr id="30" name="Group 29"/>
          <p:cNvGrpSpPr/>
          <p:nvPr/>
        </p:nvGrpSpPr>
        <p:grpSpPr>
          <a:xfrm>
            <a:off x="9240190" y="2411865"/>
            <a:ext cx="1952573" cy="623752"/>
            <a:chOff x="6750402" y="4475788"/>
            <a:chExt cx="1952573" cy="623752"/>
          </a:xfrm>
        </p:grpSpPr>
        <p:sp>
          <p:nvSpPr>
            <p:cNvPr id="75" name="Rectangle 74"/>
            <p:cNvSpPr/>
            <p:nvPr/>
          </p:nvSpPr>
          <p:spPr>
            <a:xfrm>
              <a:off x="6750402" y="4663878"/>
              <a:ext cx="548640" cy="274320"/>
            </a:xfrm>
            <a:prstGeom prst="rect">
              <a:avLst/>
            </a:prstGeom>
            <a:noFill/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Nucleotide Score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76" name="Left Brace 75"/>
            <p:cNvSpPr/>
            <p:nvPr/>
          </p:nvSpPr>
          <p:spPr>
            <a:xfrm>
              <a:off x="7366993" y="4572438"/>
              <a:ext cx="91440" cy="457200"/>
            </a:xfrm>
            <a:prstGeom prst="leftBrac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401016" y="4475788"/>
              <a:ext cx="1301959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Arial" charset="0"/>
                <a:buChar char="•"/>
              </a:pPr>
              <a:r>
                <a:rPr lang="en-US" sz="900" dirty="0" smtClean="0"/>
                <a:t>Motif gain/loss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US" sz="900" dirty="0" smtClean="0"/>
                <a:t>Conservation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US" sz="900" dirty="0" smtClean="0">
                  <a:solidFill>
                    <a:schemeClr val="accent1">
                      <a:lumMod val="75000"/>
                    </a:schemeClr>
                  </a:solidFill>
                </a:rPr>
                <a:t>Secondary structure</a:t>
              </a:r>
            </a:p>
          </p:txBody>
        </p:sp>
        <p:pic>
          <p:nvPicPr>
            <p:cNvPr id="180" name="Picture 17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16664" y="4997940"/>
              <a:ext cx="177800" cy="101600"/>
            </a:xfrm>
            <a:prstGeom prst="rect">
              <a:avLst/>
            </a:prstGeom>
          </p:spPr>
        </p:pic>
      </p:grpSp>
      <p:sp>
        <p:nvSpPr>
          <p:cNvPr id="36" name="Rectangle 35"/>
          <p:cNvSpPr/>
          <p:nvPr/>
        </p:nvSpPr>
        <p:spPr>
          <a:xfrm>
            <a:off x="9033260" y="870486"/>
            <a:ext cx="2516973" cy="218849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9033260" y="604868"/>
            <a:ext cx="2516973" cy="265619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Scoring Engine 1/2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9336826" y="3688579"/>
            <a:ext cx="1600727" cy="1456303"/>
            <a:chOff x="9336826" y="3566656"/>
            <a:chExt cx="1600727" cy="1456303"/>
          </a:xfrm>
        </p:grpSpPr>
        <p:grpSp>
          <p:nvGrpSpPr>
            <p:cNvPr id="54" name="Group 53"/>
            <p:cNvGrpSpPr/>
            <p:nvPr/>
          </p:nvGrpSpPr>
          <p:grpSpPr>
            <a:xfrm>
              <a:off x="9336826" y="3975146"/>
              <a:ext cx="1600727" cy="230832"/>
              <a:chOff x="6675847" y="5284753"/>
              <a:chExt cx="1600727" cy="230832"/>
            </a:xfrm>
          </p:grpSpPr>
          <p:sp>
            <p:nvSpPr>
              <p:cNvPr id="104" name="Rounded Rectangle 103"/>
              <p:cNvSpPr/>
              <p:nvPr/>
            </p:nvSpPr>
            <p:spPr>
              <a:xfrm>
                <a:off x="6675847" y="5331589"/>
                <a:ext cx="228600" cy="137160"/>
              </a:xfrm>
              <a:prstGeom prst="roundRect">
                <a:avLst/>
              </a:prstGeom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9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7003469" y="5284753"/>
                <a:ext cx="127310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User-specific (optional)</a:t>
                </a:r>
                <a:endParaRPr lang="en-US" sz="900" dirty="0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9339559" y="3566656"/>
              <a:ext cx="1125108" cy="230832"/>
              <a:chOff x="6678580" y="5062867"/>
              <a:chExt cx="1125108" cy="230832"/>
            </a:xfrm>
          </p:grpSpPr>
          <p:sp>
            <p:nvSpPr>
              <p:cNvPr id="105" name="Rounded Rectangle 104"/>
              <p:cNvSpPr/>
              <p:nvPr/>
            </p:nvSpPr>
            <p:spPr>
              <a:xfrm>
                <a:off x="6678580" y="5109703"/>
                <a:ext cx="228600" cy="137160"/>
              </a:xfrm>
              <a:prstGeom prst="round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7003469" y="5062867"/>
                <a:ext cx="80021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Input/output</a:t>
                </a:r>
                <a:endParaRPr lang="en-US" sz="9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9340692" y="4383636"/>
              <a:ext cx="995735" cy="230832"/>
              <a:chOff x="6679713" y="5534865"/>
              <a:chExt cx="995735" cy="230832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6679713" y="5581701"/>
                <a:ext cx="228600" cy="13716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7003469" y="5534865"/>
                <a:ext cx="67197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Procedure</a:t>
                </a:r>
                <a:endParaRPr lang="en-US" sz="900" dirty="0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9387213" y="4792127"/>
              <a:ext cx="1314698" cy="230832"/>
              <a:chOff x="6726234" y="5876434"/>
              <a:chExt cx="1314698" cy="230832"/>
            </a:xfrm>
          </p:grpSpPr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26234" y="5924071"/>
                <a:ext cx="135559" cy="135559"/>
              </a:xfrm>
              <a:prstGeom prst="rect">
                <a:avLst/>
              </a:prstGeom>
            </p:spPr>
          </p:pic>
          <p:sp>
            <p:nvSpPr>
              <p:cNvPr id="110" name="TextBox 109"/>
              <p:cNvSpPr txBox="1"/>
              <p:nvPr/>
            </p:nvSpPr>
            <p:spPr>
              <a:xfrm>
                <a:off x="7003469" y="5876434"/>
                <a:ext cx="103746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Pre-collected data</a:t>
                </a:r>
                <a:endParaRPr lang="en-US" sz="900" dirty="0"/>
              </a:p>
            </p:txBody>
          </p:sp>
        </p:grpSp>
      </p:grpSp>
      <p:sp>
        <p:nvSpPr>
          <p:cNvPr id="81" name="Slide Number Placeholder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DAB5-4451-5F46-953B-DE22EA0E07FC}" type="slidenum">
              <a:rPr lang="en-US" smtClean="0"/>
              <a:t>3</a:t>
            </a:fld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 rot="16200000">
            <a:off x="792809" y="1788185"/>
            <a:ext cx="11359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Generalized Score</a:t>
            </a:r>
            <a:endParaRPr lang="en-US" sz="1000" dirty="0"/>
          </a:p>
        </p:txBody>
      </p:sp>
      <p:sp>
        <p:nvSpPr>
          <p:cNvPr id="118" name="TextBox 117"/>
          <p:cNvSpPr txBox="1"/>
          <p:nvPr/>
        </p:nvSpPr>
        <p:spPr>
          <a:xfrm rot="16200000">
            <a:off x="749672" y="5068018"/>
            <a:ext cx="139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/>
              <a:t>User-specific Score</a:t>
            </a:r>
            <a:endParaRPr lang="en-US" sz="1000" dirty="0"/>
          </a:p>
        </p:txBody>
      </p:sp>
      <p:sp>
        <p:nvSpPr>
          <p:cNvPr id="120" name="Rectangle 119"/>
          <p:cNvSpPr/>
          <p:nvPr/>
        </p:nvSpPr>
        <p:spPr>
          <a:xfrm>
            <a:off x="9031900" y="3418694"/>
            <a:ext cx="2516973" cy="21884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644067" y="222823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Fig.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335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16"/>
          <p:cNvSpPr/>
          <p:nvPr/>
        </p:nvSpPr>
        <p:spPr>
          <a:xfrm>
            <a:off x="1591652" y="3984597"/>
            <a:ext cx="6947263" cy="2256714"/>
          </a:xfrm>
          <a:prstGeom prst="rect">
            <a:avLst/>
          </a:prstGeom>
          <a:solidFill>
            <a:schemeClr val="accent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591653" y="322222"/>
            <a:ext cx="6947263" cy="3665746"/>
          </a:xfrm>
          <a:prstGeom prst="rect">
            <a:avLst/>
          </a:prstGeom>
          <a:solidFill>
            <a:schemeClr val="accent4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/>
          <p:cNvSpPr/>
          <p:nvPr/>
        </p:nvSpPr>
        <p:spPr>
          <a:xfrm>
            <a:off x="4991114" y="2688267"/>
            <a:ext cx="960120" cy="457200"/>
          </a:xfrm>
          <a:prstGeom prst="ca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extBox 18"/>
          <p:cNvSpPr txBox="1"/>
          <p:nvPr/>
        </p:nvSpPr>
        <p:spPr>
          <a:xfrm>
            <a:off x="4969232" y="2824023"/>
            <a:ext cx="100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Pre-built data context</a:t>
            </a:r>
            <a:endParaRPr lang="en-US" sz="900" dirty="0"/>
          </a:p>
        </p:txBody>
      </p:sp>
      <p:sp>
        <p:nvSpPr>
          <p:cNvPr id="20" name="Rectangle 19"/>
          <p:cNvSpPr/>
          <p:nvPr/>
        </p:nvSpPr>
        <p:spPr>
          <a:xfrm>
            <a:off x="2223290" y="1471653"/>
            <a:ext cx="822960" cy="330219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Rare </a:t>
            </a:r>
            <a:r>
              <a:rPr lang="en-US" sz="900" dirty="0" err="1" smtClean="0">
                <a:solidFill>
                  <a:schemeClr val="tx1"/>
                </a:solidFill>
              </a:rPr>
              <a:t>Var</a:t>
            </a:r>
            <a:r>
              <a:rPr lang="en-US" sz="900" dirty="0" smtClean="0">
                <a:solidFill>
                  <a:schemeClr val="tx1"/>
                </a:solidFill>
              </a:rPr>
              <a:t> enrichment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70622" y="1471652"/>
            <a:ext cx="822960" cy="330219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Define binding hotspots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65285" y="1471651"/>
            <a:ext cx="822960" cy="330219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Motif gain/loss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17954" y="1471652"/>
            <a:ext cx="822960" cy="330219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Gene-RBP association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748352" y="2719825"/>
            <a:ext cx="960120" cy="329184"/>
          </a:xfrm>
          <a:prstGeom prst="round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7" name="TextBox 26"/>
          <p:cNvSpPr txBox="1"/>
          <p:nvPr/>
        </p:nvSpPr>
        <p:spPr>
          <a:xfrm>
            <a:off x="2833913" y="2769001"/>
            <a:ext cx="7889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Input variant</a:t>
            </a:r>
            <a:endParaRPr lang="en-US" sz="900" dirty="0"/>
          </a:p>
        </p:txBody>
      </p:sp>
      <p:sp>
        <p:nvSpPr>
          <p:cNvPr id="38" name="Can 37"/>
          <p:cNvSpPr/>
          <p:nvPr/>
        </p:nvSpPr>
        <p:spPr>
          <a:xfrm>
            <a:off x="4991114" y="4535029"/>
            <a:ext cx="960120" cy="457200"/>
          </a:xfrm>
          <a:prstGeom prst="can">
            <a:avLst/>
          </a:prstGeom>
          <a:pattFill prst="wd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9" name="TextBox 38"/>
          <p:cNvSpPr txBox="1"/>
          <p:nvPr/>
        </p:nvSpPr>
        <p:spPr>
          <a:xfrm>
            <a:off x="4969232" y="4624358"/>
            <a:ext cx="100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User defined data context</a:t>
            </a:r>
            <a:endParaRPr lang="en-US" sz="9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708472" y="2911414"/>
            <a:ext cx="1293691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3" idx="0"/>
          </p:cNvCxnSpPr>
          <p:nvPr/>
        </p:nvCxnSpPr>
        <p:spPr>
          <a:xfrm>
            <a:off x="5471174" y="3147960"/>
            <a:ext cx="0" cy="41197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7009120" y="3558033"/>
            <a:ext cx="960120" cy="329184"/>
            <a:chOff x="7309341" y="3418694"/>
            <a:chExt cx="960120" cy="329184"/>
          </a:xfrm>
        </p:grpSpPr>
        <p:sp>
          <p:nvSpPr>
            <p:cNvPr id="45" name="Rounded Rectangle 44"/>
            <p:cNvSpPr/>
            <p:nvPr/>
          </p:nvSpPr>
          <p:spPr>
            <a:xfrm>
              <a:off x="7309341" y="3418694"/>
              <a:ext cx="960120" cy="329184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358033" y="3467870"/>
              <a:ext cx="86273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Baseline Score</a:t>
              </a:r>
              <a:endParaRPr lang="en-US" sz="900" dirty="0"/>
            </a:p>
          </p:txBody>
        </p:sp>
      </p:grpSp>
      <p:cxnSp>
        <p:nvCxnSpPr>
          <p:cNvPr id="49" name="Straight Arrow Connector 48"/>
          <p:cNvCxnSpPr>
            <a:stCxn id="33" idx="2"/>
          </p:cNvCxnSpPr>
          <p:nvPr/>
        </p:nvCxnSpPr>
        <p:spPr>
          <a:xfrm>
            <a:off x="5471174" y="3889122"/>
            <a:ext cx="0" cy="61996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8" idx="3"/>
            <a:endCxn id="98" idx="0"/>
          </p:cNvCxnSpPr>
          <p:nvPr/>
        </p:nvCxnSpPr>
        <p:spPr>
          <a:xfrm>
            <a:off x="5471174" y="4992229"/>
            <a:ext cx="0" cy="61440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7009120" y="5586563"/>
            <a:ext cx="960120" cy="369332"/>
            <a:chOff x="4991114" y="5942548"/>
            <a:chExt cx="960120" cy="369332"/>
          </a:xfrm>
        </p:grpSpPr>
        <p:sp>
          <p:nvSpPr>
            <p:cNvPr id="55" name="Rounded Rectangle 54"/>
            <p:cNvSpPr/>
            <p:nvPr/>
          </p:nvSpPr>
          <p:spPr>
            <a:xfrm>
              <a:off x="4991114" y="5962622"/>
              <a:ext cx="960120" cy="329184"/>
            </a:xfrm>
            <a:prstGeom prst="roundRect">
              <a:avLst/>
            </a:prstGeom>
            <a:pattFill prst="wdDn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029351" y="5942548"/>
              <a:ext cx="8836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 smtClean="0"/>
                <a:t>Reweighted Score</a:t>
              </a:r>
              <a:endParaRPr lang="en-US" sz="900" dirty="0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3565006" y="5427786"/>
            <a:ext cx="822960" cy="330219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</a:rPr>
              <a:t>Define Mutation burden</a:t>
            </a:r>
            <a:endParaRPr lang="en-US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565006" y="4890567"/>
            <a:ext cx="822960" cy="330219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</a:rPr>
              <a:t>Define target gene priority</a:t>
            </a:r>
            <a:endParaRPr lang="en-US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565006" y="4353347"/>
            <a:ext cx="822960" cy="330219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</a:rPr>
              <a:t>Regulation Potential</a:t>
            </a:r>
            <a:endParaRPr lang="en-US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211" y="4612510"/>
            <a:ext cx="464795" cy="362226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728" y="5598803"/>
            <a:ext cx="365760" cy="36576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/>
          <a:srcRect l="7756" t="4115" r="6204" b="33295"/>
          <a:stretch/>
        </p:blipFill>
        <p:spPr>
          <a:xfrm>
            <a:off x="2732387" y="4095285"/>
            <a:ext cx="442442" cy="374469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2724300" y="5117492"/>
            <a:ext cx="458616" cy="338554"/>
            <a:chOff x="1634273" y="5216095"/>
            <a:chExt cx="458616" cy="338554"/>
          </a:xfrm>
        </p:grpSpPr>
        <p:sp>
          <p:nvSpPr>
            <p:cNvPr id="42" name="Multidocument 41"/>
            <p:cNvSpPr/>
            <p:nvPr/>
          </p:nvSpPr>
          <p:spPr>
            <a:xfrm>
              <a:off x="1644687" y="5217236"/>
              <a:ext cx="404101" cy="300252"/>
            </a:xfrm>
            <a:prstGeom prst="flowChartMultidocumen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634273" y="5216095"/>
              <a:ext cx="4586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Gene info</a:t>
              </a:r>
              <a:endParaRPr lang="en-US" sz="800" dirty="0"/>
            </a:p>
          </p:txBody>
        </p:sp>
      </p:grpSp>
      <p:cxnSp>
        <p:nvCxnSpPr>
          <p:cNvPr id="62" name="Straight Arrow Connector 61"/>
          <p:cNvCxnSpPr>
            <a:stCxn id="66" idx="3"/>
            <a:endCxn id="79" idx="1"/>
          </p:cNvCxnSpPr>
          <p:nvPr/>
        </p:nvCxnSpPr>
        <p:spPr>
          <a:xfrm flipV="1">
            <a:off x="3186006" y="4518457"/>
            <a:ext cx="379000" cy="27516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40" idx="3"/>
            <a:endCxn id="79" idx="1"/>
          </p:cNvCxnSpPr>
          <p:nvPr/>
        </p:nvCxnSpPr>
        <p:spPr>
          <a:xfrm>
            <a:off x="3174829" y="4282520"/>
            <a:ext cx="390177" cy="23593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66" idx="3"/>
            <a:endCxn id="78" idx="1"/>
          </p:cNvCxnSpPr>
          <p:nvPr/>
        </p:nvCxnSpPr>
        <p:spPr>
          <a:xfrm>
            <a:off x="3186006" y="4793623"/>
            <a:ext cx="379000" cy="26205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48" idx="3"/>
            <a:endCxn id="78" idx="1"/>
          </p:cNvCxnSpPr>
          <p:nvPr/>
        </p:nvCxnSpPr>
        <p:spPr>
          <a:xfrm flipV="1">
            <a:off x="3182916" y="5055677"/>
            <a:ext cx="382090" cy="23109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71" idx="3"/>
            <a:endCxn id="74" idx="1"/>
          </p:cNvCxnSpPr>
          <p:nvPr/>
        </p:nvCxnSpPr>
        <p:spPr>
          <a:xfrm flipV="1">
            <a:off x="3136488" y="5592896"/>
            <a:ext cx="428518" cy="18878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endCxn id="45" idx="1"/>
          </p:cNvCxnSpPr>
          <p:nvPr/>
        </p:nvCxnSpPr>
        <p:spPr>
          <a:xfrm flipV="1">
            <a:off x="5955295" y="3722625"/>
            <a:ext cx="1053825" cy="87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/>
          <p:cNvSpPr/>
          <p:nvPr/>
        </p:nvSpPr>
        <p:spPr>
          <a:xfrm>
            <a:off x="1922579" y="4134405"/>
            <a:ext cx="731520" cy="228600"/>
          </a:xfrm>
          <a:prstGeom prst="roundRect">
            <a:avLst/>
          </a:prstGeom>
          <a:pattFill prst="wd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Survival info</a:t>
            </a:r>
            <a:endParaRPr lang="en-US" sz="9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1922579" y="4649967"/>
            <a:ext cx="731520" cy="228600"/>
          </a:xfrm>
          <a:prstGeom prst="roundRect">
            <a:avLst/>
          </a:prstGeom>
          <a:pattFill prst="wd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Expression info</a:t>
            </a:r>
            <a:endParaRPr lang="en-US" sz="9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1922579" y="5143113"/>
            <a:ext cx="731520" cy="228600"/>
          </a:xfrm>
          <a:prstGeom prst="roundRect">
            <a:avLst/>
          </a:prstGeom>
          <a:pattFill prst="wd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Gene info</a:t>
            </a:r>
            <a:endParaRPr lang="en-US" sz="9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1922579" y="5643433"/>
            <a:ext cx="731520" cy="228600"/>
          </a:xfrm>
          <a:prstGeom prst="roundRect">
            <a:avLst/>
          </a:prstGeom>
          <a:pattFill prst="wd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Mutation info</a:t>
            </a:r>
            <a:endParaRPr lang="en-US" sz="9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24719" y="421321"/>
            <a:ext cx="792872" cy="782619"/>
            <a:chOff x="762329" y="256233"/>
            <a:chExt cx="792872" cy="7826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5885" y="673092"/>
              <a:ext cx="365760" cy="36576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62329" y="256233"/>
              <a:ext cx="792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312 eCLIP profiles </a:t>
              </a:r>
              <a:endParaRPr lang="en-US" sz="9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197384" y="421321"/>
            <a:ext cx="792872" cy="782619"/>
            <a:chOff x="1630983" y="256233"/>
            <a:chExt cx="792872" cy="78261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44539" y="673092"/>
              <a:ext cx="365760" cy="36576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30983" y="256233"/>
              <a:ext cx="792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472 shRNA RNA-Seq</a:t>
              </a:r>
              <a:endParaRPr lang="en-US" sz="9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70049" y="421321"/>
            <a:ext cx="889017" cy="782619"/>
            <a:chOff x="2372582" y="256233"/>
            <a:chExt cx="889017" cy="78261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34210" y="673092"/>
              <a:ext cx="365760" cy="3657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372582" y="256233"/>
              <a:ext cx="8890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79 RNA Bind-n-Seq</a:t>
              </a:r>
              <a:endParaRPr lang="en-US" sz="9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76081" y="421321"/>
            <a:ext cx="889017" cy="782619"/>
            <a:chOff x="3251853" y="256233"/>
            <a:chExt cx="889017" cy="78261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13481" y="673092"/>
              <a:ext cx="365760" cy="36576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251853" y="256233"/>
              <a:ext cx="8890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Secondary Structure</a:t>
              </a:r>
              <a:endParaRPr lang="en-US" sz="9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344893" y="498266"/>
            <a:ext cx="889017" cy="705674"/>
            <a:chOff x="4179195" y="333178"/>
            <a:chExt cx="889017" cy="70567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0823" y="673092"/>
              <a:ext cx="365760" cy="36576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179195" y="333178"/>
              <a:ext cx="88901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Conservation</a:t>
              </a:r>
              <a:endParaRPr lang="en-US" sz="900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355909" y="498266"/>
            <a:ext cx="889017" cy="705674"/>
            <a:chOff x="4179195" y="333178"/>
            <a:chExt cx="889017" cy="705674"/>
          </a:xfrm>
        </p:grpSpPr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0823" y="673092"/>
              <a:ext cx="365760" cy="365760"/>
            </a:xfrm>
            <a:prstGeom prst="rect">
              <a:avLst/>
            </a:prstGeom>
          </p:spPr>
        </p:pic>
        <p:sp>
          <p:nvSpPr>
            <p:cNvPr id="116" name="TextBox 115"/>
            <p:cNvSpPr txBox="1"/>
            <p:nvPr/>
          </p:nvSpPr>
          <p:spPr>
            <a:xfrm>
              <a:off x="4179195" y="333178"/>
              <a:ext cx="88901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SNP data</a:t>
              </a:r>
              <a:endParaRPr lang="en-US" sz="900" dirty="0"/>
            </a:p>
          </p:txBody>
        </p:sp>
      </p:grpSp>
      <p:cxnSp>
        <p:nvCxnSpPr>
          <p:cNvPr id="119" name="Straight Arrow Connector 118"/>
          <p:cNvCxnSpPr>
            <a:stCxn id="115" idx="2"/>
            <a:endCxn id="20" idx="0"/>
          </p:cNvCxnSpPr>
          <p:nvPr/>
        </p:nvCxnSpPr>
        <p:spPr>
          <a:xfrm flipH="1">
            <a:off x="2634770" y="1203940"/>
            <a:ext cx="165647" cy="26771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3" idx="2"/>
            <a:endCxn id="20" idx="0"/>
          </p:cNvCxnSpPr>
          <p:nvPr/>
        </p:nvCxnSpPr>
        <p:spPr>
          <a:xfrm flipH="1">
            <a:off x="2634770" y="1203940"/>
            <a:ext cx="1086385" cy="26771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3" idx="2"/>
            <a:endCxn id="21" idx="0"/>
          </p:cNvCxnSpPr>
          <p:nvPr/>
        </p:nvCxnSpPr>
        <p:spPr>
          <a:xfrm flipH="1">
            <a:off x="3582102" y="1203940"/>
            <a:ext cx="139053" cy="26771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6" idx="2"/>
            <a:endCxn id="23" idx="0"/>
          </p:cNvCxnSpPr>
          <p:nvPr/>
        </p:nvCxnSpPr>
        <p:spPr>
          <a:xfrm flipH="1">
            <a:off x="4529434" y="1203940"/>
            <a:ext cx="64386" cy="26771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9" idx="2"/>
            <a:endCxn id="22" idx="0"/>
          </p:cNvCxnSpPr>
          <p:nvPr/>
        </p:nvCxnSpPr>
        <p:spPr>
          <a:xfrm flipH="1">
            <a:off x="5476765" y="1203940"/>
            <a:ext cx="37792" cy="26771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urved Connector 131"/>
          <p:cNvCxnSpPr>
            <a:stCxn id="12" idx="2"/>
            <a:endCxn id="19" idx="0"/>
          </p:cNvCxnSpPr>
          <p:nvPr/>
        </p:nvCxnSpPr>
        <p:spPr>
          <a:xfrm rot="5400000">
            <a:off x="5335841" y="1339274"/>
            <a:ext cx="1620083" cy="1349415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urved Connector 141"/>
          <p:cNvCxnSpPr>
            <a:stCxn id="15" idx="2"/>
            <a:endCxn id="19" idx="0"/>
          </p:cNvCxnSpPr>
          <p:nvPr/>
        </p:nvCxnSpPr>
        <p:spPr>
          <a:xfrm rot="5400000">
            <a:off x="5820247" y="854868"/>
            <a:ext cx="1620083" cy="2318227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urved Connector 146"/>
          <p:cNvCxnSpPr>
            <a:stCxn id="20" idx="2"/>
            <a:endCxn id="19" idx="0"/>
          </p:cNvCxnSpPr>
          <p:nvPr/>
        </p:nvCxnSpPr>
        <p:spPr>
          <a:xfrm rot="16200000" flipH="1">
            <a:off x="3541897" y="894745"/>
            <a:ext cx="1022151" cy="2836404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urved Connector 149"/>
          <p:cNvCxnSpPr>
            <a:stCxn id="21" idx="2"/>
            <a:endCxn id="19" idx="0"/>
          </p:cNvCxnSpPr>
          <p:nvPr/>
        </p:nvCxnSpPr>
        <p:spPr>
          <a:xfrm rot="16200000" flipH="1">
            <a:off x="4015562" y="1368411"/>
            <a:ext cx="1022152" cy="1889072"/>
          </a:xfrm>
          <a:prstGeom prst="curvedConnector3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urved Connector 151"/>
          <p:cNvCxnSpPr>
            <a:stCxn id="23" idx="2"/>
            <a:endCxn id="18" idx="0"/>
          </p:cNvCxnSpPr>
          <p:nvPr/>
        </p:nvCxnSpPr>
        <p:spPr>
          <a:xfrm rot="16200000" flipH="1">
            <a:off x="4499956" y="1831349"/>
            <a:ext cx="1000696" cy="941740"/>
          </a:xfrm>
          <a:prstGeom prst="curvedConnector3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22" idx="2"/>
            <a:endCxn id="18" idx="0"/>
          </p:cNvCxnSpPr>
          <p:nvPr/>
        </p:nvCxnSpPr>
        <p:spPr>
          <a:xfrm flipH="1">
            <a:off x="5471174" y="1801870"/>
            <a:ext cx="5591" cy="100069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79" idx="3"/>
            <a:endCxn id="38" idx="2"/>
          </p:cNvCxnSpPr>
          <p:nvPr/>
        </p:nvCxnSpPr>
        <p:spPr>
          <a:xfrm>
            <a:off x="4387966" y="4518457"/>
            <a:ext cx="603148" cy="24517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stCxn id="78" idx="3"/>
            <a:endCxn id="38" idx="2"/>
          </p:cNvCxnSpPr>
          <p:nvPr/>
        </p:nvCxnSpPr>
        <p:spPr>
          <a:xfrm flipV="1">
            <a:off x="4387966" y="4763629"/>
            <a:ext cx="603148" cy="29204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stCxn id="74" idx="3"/>
            <a:endCxn id="38" idx="2"/>
          </p:cNvCxnSpPr>
          <p:nvPr/>
        </p:nvCxnSpPr>
        <p:spPr>
          <a:xfrm flipV="1">
            <a:off x="4387966" y="4763629"/>
            <a:ext cx="603148" cy="82926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991114" y="3559938"/>
            <a:ext cx="960120" cy="329184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 smtClean="0">
                <a:solidFill>
                  <a:schemeClr val="tx1"/>
                </a:solidFill>
              </a:rPr>
              <a:t>Scoring Engine 1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991114" y="5606637"/>
            <a:ext cx="960120" cy="329184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 smtClean="0">
                <a:solidFill>
                  <a:schemeClr val="tx1"/>
                </a:solidFill>
              </a:rPr>
              <a:t>Scoring Engine 2</a:t>
            </a:r>
            <a:endParaRPr lang="en-US" sz="900" dirty="0">
              <a:solidFill>
                <a:schemeClr val="tx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961514" y="952818"/>
            <a:ext cx="2148140" cy="497090"/>
            <a:chOff x="6750402" y="3253551"/>
            <a:chExt cx="2148140" cy="497090"/>
          </a:xfrm>
        </p:grpSpPr>
        <p:sp>
          <p:nvSpPr>
            <p:cNvPr id="58" name="Rectangle 57"/>
            <p:cNvSpPr/>
            <p:nvPr/>
          </p:nvSpPr>
          <p:spPr>
            <a:xfrm>
              <a:off x="6750402" y="3364936"/>
              <a:ext cx="548640" cy="274320"/>
            </a:xfrm>
            <a:prstGeom prst="rect">
              <a:avLst/>
            </a:prstGeom>
            <a:noFill/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Regulator</a:t>
              </a:r>
            </a:p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Score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64" name="Left Brace 63"/>
            <p:cNvSpPr/>
            <p:nvPr/>
          </p:nvSpPr>
          <p:spPr>
            <a:xfrm>
              <a:off x="7366993" y="3319216"/>
              <a:ext cx="91440" cy="365760"/>
            </a:xfrm>
            <a:prstGeom prst="leftBrac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401016" y="3253551"/>
              <a:ext cx="1497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Arial" charset="0"/>
                <a:buChar char="•"/>
              </a:pPr>
              <a:r>
                <a:rPr lang="en-US" sz="900" dirty="0" smtClean="0"/>
                <a:t>Rare variant enrichment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US" sz="900" dirty="0" smtClean="0">
                  <a:solidFill>
                    <a:schemeClr val="accent1">
                      <a:lumMod val="75000"/>
                    </a:schemeClr>
                  </a:solidFill>
                </a:rPr>
                <a:t>Regulation potential</a:t>
              </a:r>
              <a:endParaRPr lang="en-US" sz="9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16664" y="3649041"/>
              <a:ext cx="177800" cy="101600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8961514" y="1631778"/>
            <a:ext cx="2310043" cy="598218"/>
            <a:chOff x="6750402" y="3849571"/>
            <a:chExt cx="2310043" cy="598218"/>
          </a:xfrm>
        </p:grpSpPr>
        <p:sp>
          <p:nvSpPr>
            <p:cNvPr id="70" name="Left Brace 69"/>
            <p:cNvSpPr/>
            <p:nvPr/>
          </p:nvSpPr>
          <p:spPr>
            <a:xfrm>
              <a:off x="7366993" y="3920281"/>
              <a:ext cx="91440" cy="457200"/>
            </a:xfrm>
            <a:prstGeom prst="leftBrac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22044" y="4098081"/>
              <a:ext cx="177800" cy="101600"/>
            </a:xfrm>
            <a:prstGeom prst="rect">
              <a:avLst/>
            </a:prstGeom>
          </p:spPr>
        </p:pic>
        <p:grpSp>
          <p:nvGrpSpPr>
            <p:cNvPr id="28" name="Group 27"/>
            <p:cNvGrpSpPr/>
            <p:nvPr/>
          </p:nvGrpSpPr>
          <p:grpSpPr>
            <a:xfrm>
              <a:off x="6750402" y="3849571"/>
              <a:ext cx="2310043" cy="598218"/>
              <a:chOff x="6750402" y="3849571"/>
              <a:chExt cx="2310043" cy="598218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6750402" y="3849571"/>
                <a:ext cx="2310043" cy="507831"/>
                <a:chOff x="6750402" y="3849571"/>
                <a:chExt cx="2310043" cy="507831"/>
              </a:xfrm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6750402" y="4011721"/>
                  <a:ext cx="548640" cy="274320"/>
                </a:xfrm>
                <a:prstGeom prst="rect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Element Score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7401016" y="3849571"/>
                  <a:ext cx="1659429" cy="5078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171450" indent="-171450">
                    <a:buFont typeface="Arial" charset="0"/>
                    <a:buChar char="•"/>
                  </a:pPr>
                  <a:r>
                    <a:rPr lang="en-US" sz="900" dirty="0" smtClean="0"/>
                    <a:t>Binding hotspot</a:t>
                  </a:r>
                </a:p>
                <a:p>
                  <a:pPr marL="171450" indent="-171450">
                    <a:buFont typeface="Arial" charset="0"/>
                    <a:buChar char="•"/>
                  </a:pPr>
                  <a:r>
                    <a:rPr lang="en-US" sz="9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Associated gene knowledge</a:t>
                  </a:r>
                </a:p>
                <a:p>
                  <a:pPr marL="171450" indent="-171450">
                    <a:buFont typeface="Arial" charset="0"/>
                    <a:buChar char="•"/>
                  </a:pPr>
                  <a:r>
                    <a:rPr lang="en-US" sz="9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Mutation burden</a:t>
                  </a:r>
                </a:p>
              </p:txBody>
            </p:sp>
          </p:grpSp>
          <p:pic>
            <p:nvPicPr>
              <p:cNvPr id="179" name="Picture 17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16664" y="4346189"/>
                <a:ext cx="177800" cy="101600"/>
              </a:xfrm>
              <a:prstGeom prst="rect">
                <a:avLst/>
              </a:prstGeom>
            </p:spPr>
          </p:pic>
        </p:grpSp>
      </p:grpSp>
      <p:grpSp>
        <p:nvGrpSpPr>
          <p:cNvPr id="30" name="Group 29"/>
          <p:cNvGrpSpPr/>
          <p:nvPr/>
        </p:nvGrpSpPr>
        <p:grpSpPr>
          <a:xfrm>
            <a:off x="8961514" y="2411865"/>
            <a:ext cx="1952573" cy="623752"/>
            <a:chOff x="6750402" y="4475788"/>
            <a:chExt cx="1952573" cy="623752"/>
          </a:xfrm>
        </p:grpSpPr>
        <p:sp>
          <p:nvSpPr>
            <p:cNvPr id="75" name="Rectangle 74"/>
            <p:cNvSpPr/>
            <p:nvPr/>
          </p:nvSpPr>
          <p:spPr>
            <a:xfrm>
              <a:off x="6750402" y="4663878"/>
              <a:ext cx="548640" cy="274320"/>
            </a:xfrm>
            <a:prstGeom prst="rect">
              <a:avLst/>
            </a:prstGeom>
            <a:noFill/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Nucleotide Score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76" name="Left Brace 75"/>
            <p:cNvSpPr/>
            <p:nvPr/>
          </p:nvSpPr>
          <p:spPr>
            <a:xfrm>
              <a:off x="7366993" y="4572438"/>
              <a:ext cx="91440" cy="457200"/>
            </a:xfrm>
            <a:prstGeom prst="leftBrac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401016" y="4475788"/>
              <a:ext cx="1301959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Arial" charset="0"/>
                <a:buChar char="•"/>
              </a:pPr>
              <a:r>
                <a:rPr lang="en-US" sz="900" dirty="0" smtClean="0"/>
                <a:t>Motif gain/loss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US" sz="900" dirty="0" smtClean="0"/>
                <a:t>Conservation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US" sz="900" dirty="0" smtClean="0">
                  <a:solidFill>
                    <a:schemeClr val="accent1">
                      <a:lumMod val="75000"/>
                    </a:schemeClr>
                  </a:solidFill>
                </a:rPr>
                <a:t>Secondary structure</a:t>
              </a:r>
            </a:p>
          </p:txBody>
        </p:sp>
        <p:pic>
          <p:nvPicPr>
            <p:cNvPr id="180" name="Picture 17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16664" y="4997940"/>
              <a:ext cx="177800" cy="101600"/>
            </a:xfrm>
            <a:prstGeom prst="rect">
              <a:avLst/>
            </a:prstGeom>
          </p:spPr>
        </p:pic>
      </p:grpSp>
      <p:sp>
        <p:nvSpPr>
          <p:cNvPr id="36" name="Rectangle 35"/>
          <p:cNvSpPr/>
          <p:nvPr/>
        </p:nvSpPr>
        <p:spPr>
          <a:xfrm>
            <a:off x="8754584" y="870486"/>
            <a:ext cx="2516973" cy="218849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754584" y="604868"/>
            <a:ext cx="2516973" cy="265619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Scoring Engine 1/2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9058150" y="3688579"/>
            <a:ext cx="1600727" cy="1456303"/>
            <a:chOff x="9336826" y="3566656"/>
            <a:chExt cx="1600727" cy="1456303"/>
          </a:xfrm>
        </p:grpSpPr>
        <p:grpSp>
          <p:nvGrpSpPr>
            <p:cNvPr id="54" name="Group 53"/>
            <p:cNvGrpSpPr/>
            <p:nvPr/>
          </p:nvGrpSpPr>
          <p:grpSpPr>
            <a:xfrm>
              <a:off x="9336826" y="3975146"/>
              <a:ext cx="1600727" cy="230832"/>
              <a:chOff x="6675847" y="5284753"/>
              <a:chExt cx="1600727" cy="230832"/>
            </a:xfrm>
          </p:grpSpPr>
          <p:sp>
            <p:nvSpPr>
              <p:cNvPr id="104" name="Rounded Rectangle 103"/>
              <p:cNvSpPr/>
              <p:nvPr/>
            </p:nvSpPr>
            <p:spPr>
              <a:xfrm>
                <a:off x="6675847" y="5331589"/>
                <a:ext cx="228600" cy="137160"/>
              </a:xfrm>
              <a:prstGeom prst="roundRect">
                <a:avLst/>
              </a:prstGeom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9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7003469" y="5284753"/>
                <a:ext cx="127310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User-specific (optional)</a:t>
                </a:r>
                <a:endParaRPr lang="en-US" sz="900" dirty="0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9339559" y="3566656"/>
              <a:ext cx="1125108" cy="230832"/>
              <a:chOff x="6678580" y="5062867"/>
              <a:chExt cx="1125108" cy="230832"/>
            </a:xfrm>
          </p:grpSpPr>
          <p:sp>
            <p:nvSpPr>
              <p:cNvPr id="105" name="Rounded Rectangle 104"/>
              <p:cNvSpPr/>
              <p:nvPr/>
            </p:nvSpPr>
            <p:spPr>
              <a:xfrm>
                <a:off x="6678580" y="5109703"/>
                <a:ext cx="228600" cy="137160"/>
              </a:xfrm>
              <a:prstGeom prst="round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7003469" y="5062867"/>
                <a:ext cx="80021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Input/output</a:t>
                </a:r>
                <a:endParaRPr lang="en-US" sz="9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9340692" y="4383636"/>
              <a:ext cx="995735" cy="230832"/>
              <a:chOff x="6679713" y="5534865"/>
              <a:chExt cx="995735" cy="230832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6679713" y="5581701"/>
                <a:ext cx="228600" cy="13716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7003469" y="5534865"/>
                <a:ext cx="67197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Procedure</a:t>
                </a:r>
                <a:endParaRPr lang="en-US" sz="900" dirty="0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9387213" y="4792127"/>
              <a:ext cx="1314698" cy="230832"/>
              <a:chOff x="6726234" y="5876434"/>
              <a:chExt cx="1314698" cy="230832"/>
            </a:xfrm>
          </p:grpSpPr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26234" y="5924071"/>
                <a:ext cx="135559" cy="135559"/>
              </a:xfrm>
              <a:prstGeom prst="rect">
                <a:avLst/>
              </a:prstGeom>
            </p:spPr>
          </p:pic>
          <p:sp>
            <p:nvSpPr>
              <p:cNvPr id="110" name="TextBox 109"/>
              <p:cNvSpPr txBox="1"/>
              <p:nvPr/>
            </p:nvSpPr>
            <p:spPr>
              <a:xfrm>
                <a:off x="7003469" y="5876434"/>
                <a:ext cx="103746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Pre-collected data</a:t>
                </a:r>
                <a:endParaRPr lang="en-US" sz="900" dirty="0"/>
              </a:p>
            </p:txBody>
          </p:sp>
        </p:grpSp>
      </p:grpSp>
      <p:sp>
        <p:nvSpPr>
          <p:cNvPr id="81" name="Slide Number Placeholder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DAB5-4451-5F46-953B-DE22EA0E07FC}" type="slidenum">
              <a:rPr lang="en-US" smtClean="0"/>
              <a:t>4</a:t>
            </a:fld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 rot="16200000">
            <a:off x="792809" y="2031985"/>
            <a:ext cx="11359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Generalized Score</a:t>
            </a:r>
            <a:endParaRPr lang="en-US" sz="1000" dirty="0"/>
          </a:p>
        </p:txBody>
      </p:sp>
      <p:sp>
        <p:nvSpPr>
          <p:cNvPr id="118" name="TextBox 117"/>
          <p:cNvSpPr txBox="1"/>
          <p:nvPr/>
        </p:nvSpPr>
        <p:spPr>
          <a:xfrm rot="16200000">
            <a:off x="749672" y="4989844"/>
            <a:ext cx="139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/>
              <a:t>User-specific Score</a:t>
            </a:r>
            <a:endParaRPr lang="en-US" sz="1000" dirty="0"/>
          </a:p>
        </p:txBody>
      </p:sp>
      <p:sp>
        <p:nvSpPr>
          <p:cNvPr id="120" name="Rectangle 119"/>
          <p:cNvSpPr/>
          <p:nvPr/>
        </p:nvSpPr>
        <p:spPr>
          <a:xfrm>
            <a:off x="8753224" y="3418694"/>
            <a:ext cx="2516973" cy="21884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stCxn id="98" idx="3"/>
            <a:endCxn id="55" idx="1"/>
          </p:cNvCxnSpPr>
          <p:nvPr/>
        </p:nvCxnSpPr>
        <p:spPr>
          <a:xfrm>
            <a:off x="5951234" y="5771229"/>
            <a:ext cx="105788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501105" y="101600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Fig.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094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16"/>
          <p:cNvSpPr/>
          <p:nvPr/>
        </p:nvSpPr>
        <p:spPr>
          <a:xfrm>
            <a:off x="1591652" y="4019429"/>
            <a:ext cx="6947263" cy="2070303"/>
          </a:xfrm>
          <a:prstGeom prst="rect">
            <a:avLst/>
          </a:prstGeom>
          <a:solidFill>
            <a:schemeClr val="accent4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591653" y="243844"/>
            <a:ext cx="6947263" cy="3778957"/>
          </a:xfrm>
          <a:prstGeom prst="rect">
            <a:avLst/>
          </a:prstGeom>
          <a:solidFill>
            <a:srgbClr val="7030A0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/>
          <p:cNvSpPr/>
          <p:nvPr/>
        </p:nvSpPr>
        <p:spPr>
          <a:xfrm>
            <a:off x="4991114" y="2723100"/>
            <a:ext cx="960120" cy="457200"/>
          </a:xfrm>
          <a:prstGeom prst="ca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extBox 18"/>
          <p:cNvSpPr txBox="1"/>
          <p:nvPr/>
        </p:nvSpPr>
        <p:spPr>
          <a:xfrm>
            <a:off x="4969232" y="2858856"/>
            <a:ext cx="100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Pre-built data context</a:t>
            </a:r>
            <a:endParaRPr lang="en-US" sz="900" dirty="0"/>
          </a:p>
        </p:txBody>
      </p:sp>
      <p:sp>
        <p:nvSpPr>
          <p:cNvPr id="20" name="Rectangle 19"/>
          <p:cNvSpPr/>
          <p:nvPr/>
        </p:nvSpPr>
        <p:spPr>
          <a:xfrm>
            <a:off x="2223290" y="1506486"/>
            <a:ext cx="822960" cy="330219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Rare </a:t>
            </a:r>
            <a:r>
              <a:rPr lang="en-US" sz="900" dirty="0" err="1" smtClean="0">
                <a:solidFill>
                  <a:schemeClr val="tx1"/>
                </a:solidFill>
              </a:rPr>
              <a:t>Var</a:t>
            </a:r>
            <a:r>
              <a:rPr lang="en-US" sz="900" dirty="0" smtClean="0">
                <a:solidFill>
                  <a:schemeClr val="tx1"/>
                </a:solidFill>
              </a:rPr>
              <a:t> enrichment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70622" y="1506485"/>
            <a:ext cx="822960" cy="330219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Define binding hotspots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65285" y="1506484"/>
            <a:ext cx="822960" cy="330219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Motif gain/loss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17954" y="1506485"/>
            <a:ext cx="822960" cy="330219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Gene-RBP association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748352" y="2754658"/>
            <a:ext cx="960120" cy="329184"/>
          </a:xfrm>
          <a:prstGeom prst="round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7" name="TextBox 26"/>
          <p:cNvSpPr txBox="1"/>
          <p:nvPr/>
        </p:nvSpPr>
        <p:spPr>
          <a:xfrm>
            <a:off x="2833913" y="2803834"/>
            <a:ext cx="7889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Input variant</a:t>
            </a:r>
            <a:endParaRPr lang="en-US" sz="900" dirty="0"/>
          </a:p>
        </p:txBody>
      </p:sp>
      <p:sp>
        <p:nvSpPr>
          <p:cNvPr id="38" name="Can 37"/>
          <p:cNvSpPr/>
          <p:nvPr/>
        </p:nvSpPr>
        <p:spPr>
          <a:xfrm>
            <a:off x="4991114" y="4569862"/>
            <a:ext cx="960120" cy="457200"/>
          </a:xfrm>
          <a:prstGeom prst="can">
            <a:avLst/>
          </a:prstGeom>
          <a:pattFill prst="wd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9" name="TextBox 38"/>
          <p:cNvSpPr txBox="1"/>
          <p:nvPr/>
        </p:nvSpPr>
        <p:spPr>
          <a:xfrm>
            <a:off x="4969232" y="4659191"/>
            <a:ext cx="100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User defined data context</a:t>
            </a:r>
            <a:endParaRPr lang="en-US" sz="9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708472" y="2946247"/>
            <a:ext cx="1293691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3" idx="0"/>
          </p:cNvCxnSpPr>
          <p:nvPr/>
        </p:nvCxnSpPr>
        <p:spPr>
          <a:xfrm>
            <a:off x="5471174" y="3182793"/>
            <a:ext cx="0" cy="41197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7009120" y="3592866"/>
            <a:ext cx="960120" cy="329184"/>
            <a:chOff x="7309341" y="3418694"/>
            <a:chExt cx="960120" cy="329184"/>
          </a:xfrm>
        </p:grpSpPr>
        <p:sp>
          <p:nvSpPr>
            <p:cNvPr id="45" name="Rounded Rectangle 44"/>
            <p:cNvSpPr/>
            <p:nvPr/>
          </p:nvSpPr>
          <p:spPr>
            <a:xfrm>
              <a:off x="7309341" y="3418694"/>
              <a:ext cx="960120" cy="329184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358033" y="3467870"/>
              <a:ext cx="86273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Baseline Score</a:t>
              </a:r>
              <a:endParaRPr lang="en-US" sz="900" dirty="0"/>
            </a:p>
          </p:txBody>
        </p:sp>
      </p:grpSp>
      <p:cxnSp>
        <p:nvCxnSpPr>
          <p:cNvPr id="49" name="Straight Arrow Connector 48"/>
          <p:cNvCxnSpPr>
            <a:stCxn id="33" idx="2"/>
          </p:cNvCxnSpPr>
          <p:nvPr/>
        </p:nvCxnSpPr>
        <p:spPr>
          <a:xfrm>
            <a:off x="5471174" y="3923955"/>
            <a:ext cx="0" cy="61996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8" idx="3"/>
            <a:endCxn id="98" idx="0"/>
          </p:cNvCxnSpPr>
          <p:nvPr/>
        </p:nvCxnSpPr>
        <p:spPr>
          <a:xfrm>
            <a:off x="5471174" y="5027062"/>
            <a:ext cx="0" cy="61440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7009120" y="5621396"/>
            <a:ext cx="960120" cy="369332"/>
            <a:chOff x="4991114" y="5942548"/>
            <a:chExt cx="960120" cy="369332"/>
          </a:xfrm>
        </p:grpSpPr>
        <p:sp>
          <p:nvSpPr>
            <p:cNvPr id="55" name="Rounded Rectangle 54"/>
            <p:cNvSpPr/>
            <p:nvPr/>
          </p:nvSpPr>
          <p:spPr>
            <a:xfrm>
              <a:off x="4991114" y="5962622"/>
              <a:ext cx="960120" cy="329184"/>
            </a:xfrm>
            <a:prstGeom prst="roundRect">
              <a:avLst/>
            </a:prstGeom>
            <a:pattFill prst="wdDn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029351" y="5942548"/>
              <a:ext cx="8836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 smtClean="0"/>
                <a:t>Reweighted Score</a:t>
              </a:r>
              <a:endParaRPr lang="en-US" sz="900" dirty="0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3565006" y="5462619"/>
            <a:ext cx="822960" cy="330219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</a:rPr>
              <a:t>Define Mutation burden</a:t>
            </a:r>
            <a:endParaRPr lang="en-US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565006" y="4925400"/>
            <a:ext cx="822960" cy="330219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</a:rPr>
              <a:t>Define target gene priority</a:t>
            </a:r>
            <a:endParaRPr lang="en-US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565006" y="4388180"/>
            <a:ext cx="822960" cy="330219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</a:rPr>
              <a:t>Regulation Potential</a:t>
            </a:r>
            <a:endParaRPr lang="en-US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211" y="4647343"/>
            <a:ext cx="464795" cy="362226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728" y="5633636"/>
            <a:ext cx="365760" cy="36576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/>
          <a:srcRect l="7756" t="4115" r="6204" b="33295"/>
          <a:stretch/>
        </p:blipFill>
        <p:spPr>
          <a:xfrm>
            <a:off x="2732387" y="4130118"/>
            <a:ext cx="442442" cy="374469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2724300" y="5152325"/>
            <a:ext cx="458616" cy="338554"/>
            <a:chOff x="1634273" y="5216095"/>
            <a:chExt cx="458616" cy="338554"/>
          </a:xfrm>
        </p:grpSpPr>
        <p:sp>
          <p:nvSpPr>
            <p:cNvPr id="42" name="Multidocument 41"/>
            <p:cNvSpPr/>
            <p:nvPr/>
          </p:nvSpPr>
          <p:spPr>
            <a:xfrm>
              <a:off x="1644687" y="5217236"/>
              <a:ext cx="404101" cy="300252"/>
            </a:xfrm>
            <a:prstGeom prst="flowChartMultidocumen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634273" y="5216095"/>
              <a:ext cx="4586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Gene info</a:t>
              </a:r>
              <a:endParaRPr lang="en-US" sz="800" dirty="0"/>
            </a:p>
          </p:txBody>
        </p:sp>
      </p:grpSp>
      <p:cxnSp>
        <p:nvCxnSpPr>
          <p:cNvPr id="62" name="Straight Arrow Connector 61"/>
          <p:cNvCxnSpPr>
            <a:stCxn id="66" idx="3"/>
            <a:endCxn id="79" idx="1"/>
          </p:cNvCxnSpPr>
          <p:nvPr/>
        </p:nvCxnSpPr>
        <p:spPr>
          <a:xfrm flipV="1">
            <a:off x="3186006" y="4553290"/>
            <a:ext cx="379000" cy="27516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40" idx="3"/>
            <a:endCxn id="79" idx="1"/>
          </p:cNvCxnSpPr>
          <p:nvPr/>
        </p:nvCxnSpPr>
        <p:spPr>
          <a:xfrm>
            <a:off x="3174829" y="4317353"/>
            <a:ext cx="390177" cy="23593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66" idx="3"/>
            <a:endCxn id="78" idx="1"/>
          </p:cNvCxnSpPr>
          <p:nvPr/>
        </p:nvCxnSpPr>
        <p:spPr>
          <a:xfrm>
            <a:off x="3186006" y="4828456"/>
            <a:ext cx="379000" cy="26205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48" idx="3"/>
            <a:endCxn id="78" idx="1"/>
          </p:cNvCxnSpPr>
          <p:nvPr/>
        </p:nvCxnSpPr>
        <p:spPr>
          <a:xfrm flipV="1">
            <a:off x="3182916" y="5090510"/>
            <a:ext cx="382090" cy="23109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71" idx="3"/>
            <a:endCxn id="74" idx="1"/>
          </p:cNvCxnSpPr>
          <p:nvPr/>
        </p:nvCxnSpPr>
        <p:spPr>
          <a:xfrm flipV="1">
            <a:off x="3136488" y="5627729"/>
            <a:ext cx="428518" cy="18878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endCxn id="45" idx="1"/>
          </p:cNvCxnSpPr>
          <p:nvPr/>
        </p:nvCxnSpPr>
        <p:spPr>
          <a:xfrm flipV="1">
            <a:off x="5955295" y="3757458"/>
            <a:ext cx="1053825" cy="87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/>
          <p:cNvSpPr/>
          <p:nvPr/>
        </p:nvSpPr>
        <p:spPr>
          <a:xfrm>
            <a:off x="1922579" y="4169238"/>
            <a:ext cx="731520" cy="228600"/>
          </a:xfrm>
          <a:prstGeom prst="roundRect">
            <a:avLst/>
          </a:prstGeom>
          <a:pattFill prst="wd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Survival info</a:t>
            </a:r>
            <a:endParaRPr lang="en-US" sz="9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1922579" y="4684800"/>
            <a:ext cx="731520" cy="228600"/>
          </a:xfrm>
          <a:prstGeom prst="roundRect">
            <a:avLst/>
          </a:prstGeom>
          <a:pattFill prst="wd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Expression info</a:t>
            </a:r>
            <a:endParaRPr lang="en-US" sz="9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1922579" y="5177946"/>
            <a:ext cx="731520" cy="228600"/>
          </a:xfrm>
          <a:prstGeom prst="roundRect">
            <a:avLst/>
          </a:prstGeom>
          <a:pattFill prst="wd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Gene info</a:t>
            </a:r>
            <a:endParaRPr lang="en-US" sz="9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1922579" y="5678266"/>
            <a:ext cx="731520" cy="228600"/>
          </a:xfrm>
          <a:prstGeom prst="roundRect">
            <a:avLst/>
          </a:prstGeom>
          <a:pattFill prst="wd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Mutation info</a:t>
            </a:r>
            <a:endParaRPr lang="en-US" sz="9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24719" y="456154"/>
            <a:ext cx="792872" cy="782619"/>
            <a:chOff x="762329" y="256233"/>
            <a:chExt cx="792872" cy="7826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5885" y="673092"/>
              <a:ext cx="365760" cy="36576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62329" y="256233"/>
              <a:ext cx="792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312 eCLIP profiles </a:t>
              </a:r>
              <a:endParaRPr lang="en-US" sz="9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197384" y="456154"/>
            <a:ext cx="792872" cy="782619"/>
            <a:chOff x="1630983" y="256233"/>
            <a:chExt cx="792872" cy="78261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44539" y="673092"/>
              <a:ext cx="365760" cy="36576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30983" y="256233"/>
              <a:ext cx="792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472 shRNA RNA-Seq</a:t>
              </a:r>
              <a:endParaRPr lang="en-US" sz="9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70049" y="456154"/>
            <a:ext cx="889017" cy="782619"/>
            <a:chOff x="2372582" y="256233"/>
            <a:chExt cx="889017" cy="78261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34210" y="673092"/>
              <a:ext cx="365760" cy="3657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372582" y="256233"/>
              <a:ext cx="8890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79 RNA Bind-n-Seq</a:t>
              </a:r>
              <a:endParaRPr lang="en-US" sz="9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76081" y="456154"/>
            <a:ext cx="889017" cy="782619"/>
            <a:chOff x="3251853" y="256233"/>
            <a:chExt cx="889017" cy="78261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13481" y="673092"/>
              <a:ext cx="365760" cy="36576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251853" y="256233"/>
              <a:ext cx="8890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Secondary Structure</a:t>
              </a:r>
              <a:endParaRPr lang="en-US" sz="9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344893" y="533099"/>
            <a:ext cx="889017" cy="705674"/>
            <a:chOff x="4179195" y="333178"/>
            <a:chExt cx="889017" cy="70567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0823" y="673092"/>
              <a:ext cx="365760" cy="36576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179195" y="333178"/>
              <a:ext cx="88901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Conservation</a:t>
              </a:r>
              <a:endParaRPr lang="en-US" sz="900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355909" y="533099"/>
            <a:ext cx="889017" cy="705674"/>
            <a:chOff x="4179195" y="333178"/>
            <a:chExt cx="889017" cy="705674"/>
          </a:xfrm>
        </p:grpSpPr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0823" y="673092"/>
              <a:ext cx="365760" cy="365760"/>
            </a:xfrm>
            <a:prstGeom prst="rect">
              <a:avLst/>
            </a:prstGeom>
          </p:spPr>
        </p:pic>
        <p:sp>
          <p:nvSpPr>
            <p:cNvPr id="116" name="TextBox 115"/>
            <p:cNvSpPr txBox="1"/>
            <p:nvPr/>
          </p:nvSpPr>
          <p:spPr>
            <a:xfrm>
              <a:off x="4179195" y="333178"/>
              <a:ext cx="88901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SNP data</a:t>
              </a:r>
              <a:endParaRPr lang="en-US" sz="900" dirty="0"/>
            </a:p>
          </p:txBody>
        </p:sp>
      </p:grpSp>
      <p:cxnSp>
        <p:nvCxnSpPr>
          <p:cNvPr id="119" name="Straight Arrow Connector 118"/>
          <p:cNvCxnSpPr>
            <a:stCxn id="115" idx="2"/>
            <a:endCxn id="20" idx="0"/>
          </p:cNvCxnSpPr>
          <p:nvPr/>
        </p:nvCxnSpPr>
        <p:spPr>
          <a:xfrm flipH="1">
            <a:off x="2634770" y="1238773"/>
            <a:ext cx="165647" cy="26771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3" idx="2"/>
            <a:endCxn id="20" idx="0"/>
          </p:cNvCxnSpPr>
          <p:nvPr/>
        </p:nvCxnSpPr>
        <p:spPr>
          <a:xfrm flipH="1">
            <a:off x="2634770" y="1238773"/>
            <a:ext cx="1086385" cy="26771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3" idx="2"/>
            <a:endCxn id="21" idx="0"/>
          </p:cNvCxnSpPr>
          <p:nvPr/>
        </p:nvCxnSpPr>
        <p:spPr>
          <a:xfrm flipH="1">
            <a:off x="3582102" y="1238773"/>
            <a:ext cx="139053" cy="26771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6" idx="2"/>
            <a:endCxn id="23" idx="0"/>
          </p:cNvCxnSpPr>
          <p:nvPr/>
        </p:nvCxnSpPr>
        <p:spPr>
          <a:xfrm flipH="1">
            <a:off x="4529434" y="1238773"/>
            <a:ext cx="64386" cy="26771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9" idx="2"/>
            <a:endCxn id="22" idx="0"/>
          </p:cNvCxnSpPr>
          <p:nvPr/>
        </p:nvCxnSpPr>
        <p:spPr>
          <a:xfrm flipH="1">
            <a:off x="5476765" y="1238773"/>
            <a:ext cx="37792" cy="26771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urved Connector 131"/>
          <p:cNvCxnSpPr>
            <a:stCxn id="12" idx="2"/>
            <a:endCxn id="19" idx="0"/>
          </p:cNvCxnSpPr>
          <p:nvPr/>
        </p:nvCxnSpPr>
        <p:spPr>
          <a:xfrm rot="5400000">
            <a:off x="5335841" y="1374107"/>
            <a:ext cx="1620083" cy="1349415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urved Connector 141"/>
          <p:cNvCxnSpPr>
            <a:stCxn id="15" idx="2"/>
            <a:endCxn id="19" idx="0"/>
          </p:cNvCxnSpPr>
          <p:nvPr/>
        </p:nvCxnSpPr>
        <p:spPr>
          <a:xfrm rot="5400000">
            <a:off x="5820247" y="889701"/>
            <a:ext cx="1620083" cy="2318227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urved Connector 146"/>
          <p:cNvCxnSpPr>
            <a:stCxn id="20" idx="2"/>
            <a:endCxn id="19" idx="0"/>
          </p:cNvCxnSpPr>
          <p:nvPr/>
        </p:nvCxnSpPr>
        <p:spPr>
          <a:xfrm rot="16200000" flipH="1">
            <a:off x="3541897" y="929578"/>
            <a:ext cx="1022151" cy="2836404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urved Connector 149"/>
          <p:cNvCxnSpPr>
            <a:stCxn id="21" idx="2"/>
            <a:endCxn id="19" idx="0"/>
          </p:cNvCxnSpPr>
          <p:nvPr/>
        </p:nvCxnSpPr>
        <p:spPr>
          <a:xfrm rot="16200000" flipH="1">
            <a:off x="4015562" y="1403244"/>
            <a:ext cx="1022152" cy="1889072"/>
          </a:xfrm>
          <a:prstGeom prst="curvedConnector3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urved Connector 151"/>
          <p:cNvCxnSpPr>
            <a:stCxn id="23" idx="2"/>
            <a:endCxn id="18" idx="0"/>
          </p:cNvCxnSpPr>
          <p:nvPr/>
        </p:nvCxnSpPr>
        <p:spPr>
          <a:xfrm rot="16200000" flipH="1">
            <a:off x="4499956" y="1866182"/>
            <a:ext cx="1000696" cy="941740"/>
          </a:xfrm>
          <a:prstGeom prst="curvedConnector3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22" idx="2"/>
            <a:endCxn id="18" idx="0"/>
          </p:cNvCxnSpPr>
          <p:nvPr/>
        </p:nvCxnSpPr>
        <p:spPr>
          <a:xfrm flipH="1">
            <a:off x="5471174" y="1836703"/>
            <a:ext cx="5591" cy="100069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79" idx="3"/>
            <a:endCxn id="38" idx="2"/>
          </p:cNvCxnSpPr>
          <p:nvPr/>
        </p:nvCxnSpPr>
        <p:spPr>
          <a:xfrm>
            <a:off x="4387966" y="4553290"/>
            <a:ext cx="603148" cy="24517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stCxn id="78" idx="3"/>
            <a:endCxn id="38" idx="2"/>
          </p:cNvCxnSpPr>
          <p:nvPr/>
        </p:nvCxnSpPr>
        <p:spPr>
          <a:xfrm flipV="1">
            <a:off x="4387966" y="4798462"/>
            <a:ext cx="603148" cy="29204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stCxn id="74" idx="3"/>
            <a:endCxn id="38" idx="2"/>
          </p:cNvCxnSpPr>
          <p:nvPr/>
        </p:nvCxnSpPr>
        <p:spPr>
          <a:xfrm flipV="1">
            <a:off x="4387966" y="4798462"/>
            <a:ext cx="603148" cy="82926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991114" y="3594771"/>
            <a:ext cx="960120" cy="329184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 smtClean="0">
                <a:solidFill>
                  <a:schemeClr val="tx1"/>
                </a:solidFill>
              </a:rPr>
              <a:t>Scoring Engine 1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991114" y="5641470"/>
            <a:ext cx="960120" cy="329184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 smtClean="0">
                <a:solidFill>
                  <a:schemeClr val="tx1"/>
                </a:solidFill>
              </a:rPr>
              <a:t>Scoring Engine 2</a:t>
            </a:r>
            <a:endParaRPr lang="en-US" sz="900" dirty="0">
              <a:solidFill>
                <a:schemeClr val="tx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961514" y="952818"/>
            <a:ext cx="2148140" cy="497090"/>
            <a:chOff x="6750402" y="3253551"/>
            <a:chExt cx="2148140" cy="497090"/>
          </a:xfrm>
        </p:grpSpPr>
        <p:sp>
          <p:nvSpPr>
            <p:cNvPr id="58" name="Rectangle 57"/>
            <p:cNvSpPr/>
            <p:nvPr/>
          </p:nvSpPr>
          <p:spPr>
            <a:xfrm>
              <a:off x="6750402" y="3364936"/>
              <a:ext cx="548640" cy="274320"/>
            </a:xfrm>
            <a:prstGeom prst="rect">
              <a:avLst/>
            </a:prstGeom>
            <a:noFill/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Regulator</a:t>
              </a:r>
            </a:p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Score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64" name="Left Brace 63"/>
            <p:cNvSpPr/>
            <p:nvPr/>
          </p:nvSpPr>
          <p:spPr>
            <a:xfrm>
              <a:off x="7366993" y="3319216"/>
              <a:ext cx="91440" cy="365760"/>
            </a:xfrm>
            <a:prstGeom prst="leftBrac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401016" y="3253551"/>
              <a:ext cx="1497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Arial" charset="0"/>
                <a:buChar char="•"/>
              </a:pPr>
              <a:r>
                <a:rPr lang="en-US" sz="900" dirty="0" smtClean="0"/>
                <a:t>Rare variant enrichment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US" sz="900" dirty="0" smtClean="0">
                  <a:solidFill>
                    <a:schemeClr val="accent1">
                      <a:lumMod val="75000"/>
                    </a:schemeClr>
                  </a:solidFill>
                </a:rPr>
                <a:t>Regulation potential</a:t>
              </a:r>
              <a:endParaRPr lang="en-US" sz="9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16664" y="3649041"/>
              <a:ext cx="177800" cy="101600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8961514" y="1631778"/>
            <a:ext cx="2310043" cy="598218"/>
            <a:chOff x="6750402" y="3849571"/>
            <a:chExt cx="2310043" cy="598218"/>
          </a:xfrm>
        </p:grpSpPr>
        <p:sp>
          <p:nvSpPr>
            <p:cNvPr id="70" name="Left Brace 69"/>
            <p:cNvSpPr/>
            <p:nvPr/>
          </p:nvSpPr>
          <p:spPr>
            <a:xfrm>
              <a:off x="7366993" y="3920281"/>
              <a:ext cx="91440" cy="457200"/>
            </a:xfrm>
            <a:prstGeom prst="leftBrac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22044" y="4098081"/>
              <a:ext cx="177800" cy="101600"/>
            </a:xfrm>
            <a:prstGeom prst="rect">
              <a:avLst/>
            </a:prstGeom>
          </p:spPr>
        </p:pic>
        <p:grpSp>
          <p:nvGrpSpPr>
            <p:cNvPr id="28" name="Group 27"/>
            <p:cNvGrpSpPr/>
            <p:nvPr/>
          </p:nvGrpSpPr>
          <p:grpSpPr>
            <a:xfrm>
              <a:off x="6750402" y="3849571"/>
              <a:ext cx="2310043" cy="598218"/>
              <a:chOff x="6750402" y="3849571"/>
              <a:chExt cx="2310043" cy="598218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6750402" y="3849571"/>
                <a:ext cx="2310043" cy="507831"/>
                <a:chOff x="6750402" y="3849571"/>
                <a:chExt cx="2310043" cy="507831"/>
              </a:xfrm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6750402" y="4011721"/>
                  <a:ext cx="548640" cy="274320"/>
                </a:xfrm>
                <a:prstGeom prst="rect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Element Score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7401016" y="3849571"/>
                  <a:ext cx="1659429" cy="5078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171450" indent="-171450">
                    <a:buFont typeface="Arial" charset="0"/>
                    <a:buChar char="•"/>
                  </a:pPr>
                  <a:r>
                    <a:rPr lang="en-US" sz="900" dirty="0" smtClean="0"/>
                    <a:t>Binding hotspot</a:t>
                  </a:r>
                </a:p>
                <a:p>
                  <a:pPr marL="171450" indent="-171450">
                    <a:buFont typeface="Arial" charset="0"/>
                    <a:buChar char="•"/>
                  </a:pPr>
                  <a:r>
                    <a:rPr lang="en-US" sz="9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Associated gene knowledge</a:t>
                  </a:r>
                </a:p>
                <a:p>
                  <a:pPr marL="171450" indent="-171450">
                    <a:buFont typeface="Arial" charset="0"/>
                    <a:buChar char="•"/>
                  </a:pPr>
                  <a:r>
                    <a:rPr lang="en-US" sz="9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Mutation burden</a:t>
                  </a:r>
                </a:p>
              </p:txBody>
            </p:sp>
          </p:grpSp>
          <p:pic>
            <p:nvPicPr>
              <p:cNvPr id="179" name="Picture 17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16664" y="4346189"/>
                <a:ext cx="177800" cy="101600"/>
              </a:xfrm>
              <a:prstGeom prst="rect">
                <a:avLst/>
              </a:prstGeom>
            </p:spPr>
          </p:pic>
        </p:grpSp>
      </p:grpSp>
      <p:grpSp>
        <p:nvGrpSpPr>
          <p:cNvPr id="30" name="Group 29"/>
          <p:cNvGrpSpPr/>
          <p:nvPr/>
        </p:nvGrpSpPr>
        <p:grpSpPr>
          <a:xfrm>
            <a:off x="8961514" y="2411865"/>
            <a:ext cx="1952573" cy="623752"/>
            <a:chOff x="6750402" y="4475788"/>
            <a:chExt cx="1952573" cy="623752"/>
          </a:xfrm>
        </p:grpSpPr>
        <p:sp>
          <p:nvSpPr>
            <p:cNvPr id="75" name="Rectangle 74"/>
            <p:cNvSpPr/>
            <p:nvPr/>
          </p:nvSpPr>
          <p:spPr>
            <a:xfrm>
              <a:off x="6750402" y="4663878"/>
              <a:ext cx="548640" cy="274320"/>
            </a:xfrm>
            <a:prstGeom prst="rect">
              <a:avLst/>
            </a:prstGeom>
            <a:noFill/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Nucleotide Score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76" name="Left Brace 75"/>
            <p:cNvSpPr/>
            <p:nvPr/>
          </p:nvSpPr>
          <p:spPr>
            <a:xfrm>
              <a:off x="7366993" y="4572438"/>
              <a:ext cx="91440" cy="457200"/>
            </a:xfrm>
            <a:prstGeom prst="leftBrac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401016" y="4475788"/>
              <a:ext cx="1301959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Arial" charset="0"/>
                <a:buChar char="•"/>
              </a:pPr>
              <a:r>
                <a:rPr lang="en-US" sz="900" dirty="0" smtClean="0"/>
                <a:t>Motif gain/loss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US" sz="900" dirty="0" smtClean="0"/>
                <a:t>Conservation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US" sz="900" dirty="0" smtClean="0">
                  <a:solidFill>
                    <a:schemeClr val="accent1">
                      <a:lumMod val="75000"/>
                    </a:schemeClr>
                  </a:solidFill>
                </a:rPr>
                <a:t>Secondary structure</a:t>
              </a:r>
            </a:p>
          </p:txBody>
        </p:sp>
        <p:pic>
          <p:nvPicPr>
            <p:cNvPr id="180" name="Picture 17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16664" y="4997940"/>
              <a:ext cx="177800" cy="101600"/>
            </a:xfrm>
            <a:prstGeom prst="rect">
              <a:avLst/>
            </a:prstGeom>
          </p:spPr>
        </p:pic>
      </p:grpSp>
      <p:sp>
        <p:nvSpPr>
          <p:cNvPr id="36" name="Rectangle 35"/>
          <p:cNvSpPr/>
          <p:nvPr/>
        </p:nvSpPr>
        <p:spPr>
          <a:xfrm>
            <a:off x="8754584" y="870486"/>
            <a:ext cx="2516973" cy="218849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754584" y="604868"/>
            <a:ext cx="2516973" cy="265619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Scoring Engine 1/2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9058150" y="3688579"/>
            <a:ext cx="1600727" cy="1456303"/>
            <a:chOff x="9336826" y="3566656"/>
            <a:chExt cx="1600727" cy="1456303"/>
          </a:xfrm>
        </p:grpSpPr>
        <p:grpSp>
          <p:nvGrpSpPr>
            <p:cNvPr id="54" name="Group 53"/>
            <p:cNvGrpSpPr/>
            <p:nvPr/>
          </p:nvGrpSpPr>
          <p:grpSpPr>
            <a:xfrm>
              <a:off x="9336826" y="3975146"/>
              <a:ext cx="1600727" cy="230832"/>
              <a:chOff x="6675847" y="5284753"/>
              <a:chExt cx="1600727" cy="230832"/>
            </a:xfrm>
          </p:grpSpPr>
          <p:sp>
            <p:nvSpPr>
              <p:cNvPr id="104" name="Rounded Rectangle 103"/>
              <p:cNvSpPr/>
              <p:nvPr/>
            </p:nvSpPr>
            <p:spPr>
              <a:xfrm>
                <a:off x="6675847" y="5331589"/>
                <a:ext cx="228600" cy="137160"/>
              </a:xfrm>
              <a:prstGeom prst="roundRect">
                <a:avLst/>
              </a:prstGeom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9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7003469" y="5284753"/>
                <a:ext cx="127310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User-specific (optional)</a:t>
                </a:r>
                <a:endParaRPr lang="en-US" sz="900" dirty="0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9339559" y="3566656"/>
              <a:ext cx="1125108" cy="230832"/>
              <a:chOff x="6678580" y="5062867"/>
              <a:chExt cx="1125108" cy="230832"/>
            </a:xfrm>
          </p:grpSpPr>
          <p:sp>
            <p:nvSpPr>
              <p:cNvPr id="105" name="Rounded Rectangle 104"/>
              <p:cNvSpPr/>
              <p:nvPr/>
            </p:nvSpPr>
            <p:spPr>
              <a:xfrm>
                <a:off x="6678580" y="5109703"/>
                <a:ext cx="228600" cy="137160"/>
              </a:xfrm>
              <a:prstGeom prst="round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7003469" y="5062867"/>
                <a:ext cx="80021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Input/output</a:t>
                </a:r>
                <a:endParaRPr lang="en-US" sz="9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9340692" y="4383636"/>
              <a:ext cx="995735" cy="230832"/>
              <a:chOff x="6679713" y="5534865"/>
              <a:chExt cx="995735" cy="230832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6679713" y="5581701"/>
                <a:ext cx="228600" cy="13716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7003469" y="5534865"/>
                <a:ext cx="67197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Procedure</a:t>
                </a:r>
                <a:endParaRPr lang="en-US" sz="900" dirty="0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9387213" y="4792127"/>
              <a:ext cx="1314698" cy="230832"/>
              <a:chOff x="6726234" y="5876434"/>
              <a:chExt cx="1314698" cy="230832"/>
            </a:xfrm>
          </p:grpSpPr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26234" y="5924071"/>
                <a:ext cx="135559" cy="135559"/>
              </a:xfrm>
              <a:prstGeom prst="rect">
                <a:avLst/>
              </a:prstGeom>
            </p:spPr>
          </p:pic>
          <p:sp>
            <p:nvSpPr>
              <p:cNvPr id="110" name="TextBox 109"/>
              <p:cNvSpPr txBox="1"/>
              <p:nvPr/>
            </p:nvSpPr>
            <p:spPr>
              <a:xfrm>
                <a:off x="7003469" y="5876434"/>
                <a:ext cx="103746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Pre-collected data</a:t>
                </a:r>
                <a:endParaRPr lang="en-US" sz="900" dirty="0"/>
              </a:p>
            </p:txBody>
          </p:sp>
        </p:grpSp>
      </p:grpSp>
      <p:sp>
        <p:nvSpPr>
          <p:cNvPr id="81" name="Slide Number Placeholder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DAB5-4451-5F46-953B-DE22EA0E07FC}" type="slidenum">
              <a:rPr lang="en-US" smtClean="0"/>
              <a:t>5</a:t>
            </a:fld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 rot="16200000">
            <a:off x="792809" y="2010212"/>
            <a:ext cx="11359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Generalized Score</a:t>
            </a:r>
            <a:endParaRPr lang="en-US" sz="1000" dirty="0"/>
          </a:p>
        </p:txBody>
      </p:sp>
      <p:sp>
        <p:nvSpPr>
          <p:cNvPr id="118" name="TextBox 117"/>
          <p:cNvSpPr txBox="1"/>
          <p:nvPr/>
        </p:nvSpPr>
        <p:spPr>
          <a:xfrm rot="16200000">
            <a:off x="749672" y="4931470"/>
            <a:ext cx="139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User-specific Score</a:t>
            </a:r>
            <a:endParaRPr lang="en-US" sz="1000" dirty="0"/>
          </a:p>
        </p:txBody>
      </p:sp>
      <p:sp>
        <p:nvSpPr>
          <p:cNvPr id="120" name="Rectangle 119"/>
          <p:cNvSpPr/>
          <p:nvPr/>
        </p:nvSpPr>
        <p:spPr>
          <a:xfrm>
            <a:off x="8753224" y="3418694"/>
            <a:ext cx="2516973" cy="21884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stCxn id="98" idx="3"/>
            <a:endCxn id="55" idx="1"/>
          </p:cNvCxnSpPr>
          <p:nvPr/>
        </p:nvCxnSpPr>
        <p:spPr>
          <a:xfrm>
            <a:off x="5951234" y="5806062"/>
            <a:ext cx="105788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644067" y="235536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Fig.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861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16"/>
          <p:cNvSpPr/>
          <p:nvPr/>
        </p:nvSpPr>
        <p:spPr>
          <a:xfrm>
            <a:off x="1591652" y="4019429"/>
            <a:ext cx="6947263" cy="2070303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591653" y="243844"/>
            <a:ext cx="6947263" cy="3778957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/>
          <p:cNvSpPr/>
          <p:nvPr/>
        </p:nvSpPr>
        <p:spPr>
          <a:xfrm>
            <a:off x="4991114" y="2723100"/>
            <a:ext cx="960120" cy="457200"/>
          </a:xfrm>
          <a:prstGeom prst="ca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extBox 18"/>
          <p:cNvSpPr txBox="1"/>
          <p:nvPr/>
        </p:nvSpPr>
        <p:spPr>
          <a:xfrm>
            <a:off x="4969232" y="2858856"/>
            <a:ext cx="100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Pre-built data context</a:t>
            </a:r>
            <a:endParaRPr lang="en-US" sz="900" dirty="0"/>
          </a:p>
        </p:txBody>
      </p:sp>
      <p:sp>
        <p:nvSpPr>
          <p:cNvPr id="20" name="Rectangle 19"/>
          <p:cNvSpPr/>
          <p:nvPr/>
        </p:nvSpPr>
        <p:spPr>
          <a:xfrm>
            <a:off x="2223290" y="1506486"/>
            <a:ext cx="822960" cy="330219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Rare </a:t>
            </a:r>
            <a:r>
              <a:rPr lang="en-US" sz="900" dirty="0" err="1" smtClean="0">
                <a:solidFill>
                  <a:schemeClr val="tx1"/>
                </a:solidFill>
              </a:rPr>
              <a:t>Var</a:t>
            </a:r>
            <a:r>
              <a:rPr lang="en-US" sz="900" dirty="0" smtClean="0">
                <a:solidFill>
                  <a:schemeClr val="tx1"/>
                </a:solidFill>
              </a:rPr>
              <a:t> enrichment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70622" y="1506485"/>
            <a:ext cx="822960" cy="330219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Define binding hotspots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65285" y="1506484"/>
            <a:ext cx="822960" cy="330219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Motif gain/loss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17954" y="1506485"/>
            <a:ext cx="822960" cy="330219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Gene-RBP association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748352" y="2754658"/>
            <a:ext cx="960120" cy="329184"/>
          </a:xfrm>
          <a:prstGeom prst="round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7" name="TextBox 26"/>
          <p:cNvSpPr txBox="1"/>
          <p:nvPr/>
        </p:nvSpPr>
        <p:spPr>
          <a:xfrm>
            <a:off x="2833913" y="2803834"/>
            <a:ext cx="7889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Input variant</a:t>
            </a:r>
            <a:endParaRPr lang="en-US" sz="900" dirty="0"/>
          </a:p>
        </p:txBody>
      </p:sp>
      <p:sp>
        <p:nvSpPr>
          <p:cNvPr id="38" name="Can 37"/>
          <p:cNvSpPr/>
          <p:nvPr/>
        </p:nvSpPr>
        <p:spPr>
          <a:xfrm>
            <a:off x="4991114" y="4569862"/>
            <a:ext cx="960120" cy="457200"/>
          </a:xfrm>
          <a:prstGeom prst="can">
            <a:avLst/>
          </a:prstGeom>
          <a:pattFill prst="wd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9" name="TextBox 38"/>
          <p:cNvSpPr txBox="1"/>
          <p:nvPr/>
        </p:nvSpPr>
        <p:spPr>
          <a:xfrm>
            <a:off x="4969232" y="4659191"/>
            <a:ext cx="100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User defined data context</a:t>
            </a:r>
            <a:endParaRPr lang="en-US" sz="9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708472" y="2946247"/>
            <a:ext cx="1293691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3" idx="0"/>
          </p:cNvCxnSpPr>
          <p:nvPr/>
        </p:nvCxnSpPr>
        <p:spPr>
          <a:xfrm>
            <a:off x="5471174" y="3182793"/>
            <a:ext cx="0" cy="41197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7009120" y="3592866"/>
            <a:ext cx="960120" cy="329184"/>
            <a:chOff x="7309341" y="3418694"/>
            <a:chExt cx="960120" cy="329184"/>
          </a:xfrm>
        </p:grpSpPr>
        <p:sp>
          <p:nvSpPr>
            <p:cNvPr id="45" name="Rounded Rectangle 44"/>
            <p:cNvSpPr/>
            <p:nvPr/>
          </p:nvSpPr>
          <p:spPr>
            <a:xfrm>
              <a:off x="7309341" y="3418694"/>
              <a:ext cx="960120" cy="329184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358033" y="3467870"/>
              <a:ext cx="86273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Baseline Score</a:t>
              </a:r>
              <a:endParaRPr lang="en-US" sz="900" dirty="0"/>
            </a:p>
          </p:txBody>
        </p:sp>
      </p:grpSp>
      <p:cxnSp>
        <p:nvCxnSpPr>
          <p:cNvPr id="49" name="Straight Arrow Connector 48"/>
          <p:cNvCxnSpPr>
            <a:stCxn id="33" idx="2"/>
          </p:cNvCxnSpPr>
          <p:nvPr/>
        </p:nvCxnSpPr>
        <p:spPr>
          <a:xfrm>
            <a:off x="5471174" y="3923955"/>
            <a:ext cx="0" cy="61996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8" idx="3"/>
            <a:endCxn id="98" idx="0"/>
          </p:cNvCxnSpPr>
          <p:nvPr/>
        </p:nvCxnSpPr>
        <p:spPr>
          <a:xfrm>
            <a:off x="5471174" y="5027062"/>
            <a:ext cx="0" cy="61440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7009120" y="5621396"/>
            <a:ext cx="960120" cy="369332"/>
            <a:chOff x="4991114" y="5942548"/>
            <a:chExt cx="960120" cy="369332"/>
          </a:xfrm>
        </p:grpSpPr>
        <p:sp>
          <p:nvSpPr>
            <p:cNvPr id="55" name="Rounded Rectangle 54"/>
            <p:cNvSpPr/>
            <p:nvPr/>
          </p:nvSpPr>
          <p:spPr>
            <a:xfrm>
              <a:off x="4991114" y="5962622"/>
              <a:ext cx="960120" cy="329184"/>
            </a:xfrm>
            <a:prstGeom prst="roundRect">
              <a:avLst/>
            </a:prstGeom>
            <a:pattFill prst="wdDn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029351" y="5942548"/>
              <a:ext cx="8836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 smtClean="0"/>
                <a:t>Reweighted Score</a:t>
              </a:r>
              <a:endParaRPr lang="en-US" sz="900" dirty="0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3565006" y="5462619"/>
            <a:ext cx="822960" cy="330219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</a:rPr>
              <a:t>Define Mutation burden</a:t>
            </a:r>
            <a:endParaRPr lang="en-US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565006" y="4925400"/>
            <a:ext cx="822960" cy="330219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</a:rPr>
              <a:t>Define target gene priority</a:t>
            </a:r>
            <a:endParaRPr lang="en-US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565006" y="4388180"/>
            <a:ext cx="822960" cy="330219"/>
          </a:xfrm>
          <a:prstGeom prst="rect">
            <a:avLst/>
          </a:prstGeom>
          <a:solidFill>
            <a:schemeClr val="bg1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</a:rPr>
              <a:t>Regulation Potential</a:t>
            </a:r>
            <a:endParaRPr lang="en-US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211" y="4647343"/>
            <a:ext cx="464795" cy="362226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728" y="5633636"/>
            <a:ext cx="365760" cy="36576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/>
          <a:srcRect l="7756" t="4115" r="6204" b="33295"/>
          <a:stretch/>
        </p:blipFill>
        <p:spPr>
          <a:xfrm>
            <a:off x="2732387" y="4130118"/>
            <a:ext cx="442442" cy="374469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2724300" y="5152325"/>
            <a:ext cx="458616" cy="338554"/>
            <a:chOff x="1634273" y="5216095"/>
            <a:chExt cx="458616" cy="338554"/>
          </a:xfrm>
        </p:grpSpPr>
        <p:sp>
          <p:nvSpPr>
            <p:cNvPr id="42" name="Multidocument 41"/>
            <p:cNvSpPr/>
            <p:nvPr/>
          </p:nvSpPr>
          <p:spPr>
            <a:xfrm>
              <a:off x="1644687" y="5217236"/>
              <a:ext cx="404101" cy="300252"/>
            </a:xfrm>
            <a:prstGeom prst="flowChartMultidocumen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634273" y="5216095"/>
              <a:ext cx="4586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Gene info</a:t>
              </a:r>
              <a:endParaRPr lang="en-US" sz="800" dirty="0"/>
            </a:p>
          </p:txBody>
        </p:sp>
      </p:grpSp>
      <p:cxnSp>
        <p:nvCxnSpPr>
          <p:cNvPr id="62" name="Straight Arrow Connector 61"/>
          <p:cNvCxnSpPr>
            <a:stCxn id="66" idx="3"/>
            <a:endCxn id="79" idx="1"/>
          </p:cNvCxnSpPr>
          <p:nvPr/>
        </p:nvCxnSpPr>
        <p:spPr>
          <a:xfrm flipV="1">
            <a:off x="3186006" y="4553290"/>
            <a:ext cx="379000" cy="27516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40" idx="3"/>
            <a:endCxn id="79" idx="1"/>
          </p:cNvCxnSpPr>
          <p:nvPr/>
        </p:nvCxnSpPr>
        <p:spPr>
          <a:xfrm>
            <a:off x="3174829" y="4317353"/>
            <a:ext cx="390177" cy="23593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66" idx="3"/>
            <a:endCxn id="78" idx="1"/>
          </p:cNvCxnSpPr>
          <p:nvPr/>
        </p:nvCxnSpPr>
        <p:spPr>
          <a:xfrm>
            <a:off x="3186006" y="4828456"/>
            <a:ext cx="379000" cy="26205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48" idx="3"/>
            <a:endCxn id="78" idx="1"/>
          </p:cNvCxnSpPr>
          <p:nvPr/>
        </p:nvCxnSpPr>
        <p:spPr>
          <a:xfrm flipV="1">
            <a:off x="3182916" y="5090510"/>
            <a:ext cx="382090" cy="23109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71" idx="3"/>
            <a:endCxn id="74" idx="1"/>
          </p:cNvCxnSpPr>
          <p:nvPr/>
        </p:nvCxnSpPr>
        <p:spPr>
          <a:xfrm flipV="1">
            <a:off x="3136488" y="5627729"/>
            <a:ext cx="428518" cy="18878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endCxn id="45" idx="1"/>
          </p:cNvCxnSpPr>
          <p:nvPr/>
        </p:nvCxnSpPr>
        <p:spPr>
          <a:xfrm flipV="1">
            <a:off x="5955295" y="3757458"/>
            <a:ext cx="1053825" cy="87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/>
          <p:cNvSpPr/>
          <p:nvPr/>
        </p:nvSpPr>
        <p:spPr>
          <a:xfrm>
            <a:off x="1922579" y="4169238"/>
            <a:ext cx="731520" cy="228600"/>
          </a:xfrm>
          <a:prstGeom prst="roundRect">
            <a:avLst/>
          </a:prstGeom>
          <a:pattFill prst="wd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Survival info</a:t>
            </a:r>
            <a:endParaRPr lang="en-US" sz="9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1922579" y="4684800"/>
            <a:ext cx="731520" cy="228600"/>
          </a:xfrm>
          <a:prstGeom prst="roundRect">
            <a:avLst/>
          </a:prstGeom>
          <a:pattFill prst="wd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Expression info</a:t>
            </a:r>
            <a:endParaRPr lang="en-US" sz="9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1922579" y="5177946"/>
            <a:ext cx="731520" cy="228600"/>
          </a:xfrm>
          <a:prstGeom prst="roundRect">
            <a:avLst/>
          </a:prstGeom>
          <a:pattFill prst="wd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Gene info</a:t>
            </a:r>
            <a:endParaRPr lang="en-US" sz="9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1922579" y="5678266"/>
            <a:ext cx="731520" cy="228600"/>
          </a:xfrm>
          <a:prstGeom prst="roundRect">
            <a:avLst/>
          </a:prstGeom>
          <a:pattFill prst="wd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9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Mutation info</a:t>
            </a:r>
            <a:endParaRPr lang="en-US" sz="9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24719" y="456154"/>
            <a:ext cx="792872" cy="782619"/>
            <a:chOff x="762329" y="256233"/>
            <a:chExt cx="792872" cy="7826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5885" y="673092"/>
              <a:ext cx="365760" cy="36576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62329" y="256233"/>
              <a:ext cx="792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312 eCLIP profiles </a:t>
              </a:r>
              <a:endParaRPr lang="en-US" sz="9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197384" y="456154"/>
            <a:ext cx="792872" cy="782619"/>
            <a:chOff x="1630983" y="256233"/>
            <a:chExt cx="792872" cy="78261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44539" y="673092"/>
              <a:ext cx="365760" cy="36576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30983" y="256233"/>
              <a:ext cx="792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472 shRNA RNA-Seq</a:t>
              </a:r>
              <a:endParaRPr lang="en-US" sz="9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70049" y="456154"/>
            <a:ext cx="889017" cy="782619"/>
            <a:chOff x="2372582" y="256233"/>
            <a:chExt cx="889017" cy="78261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34210" y="673092"/>
              <a:ext cx="365760" cy="3657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372582" y="256233"/>
              <a:ext cx="8890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79 RNA Bind-n-Seq</a:t>
              </a:r>
              <a:endParaRPr lang="en-US" sz="9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76081" y="456154"/>
            <a:ext cx="889017" cy="782619"/>
            <a:chOff x="3251853" y="256233"/>
            <a:chExt cx="889017" cy="78261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13481" y="673092"/>
              <a:ext cx="365760" cy="36576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251853" y="256233"/>
              <a:ext cx="8890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Secondary Structure</a:t>
              </a:r>
              <a:endParaRPr lang="en-US" sz="9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344893" y="533099"/>
            <a:ext cx="889017" cy="705674"/>
            <a:chOff x="4179195" y="333178"/>
            <a:chExt cx="889017" cy="70567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0823" y="673092"/>
              <a:ext cx="365760" cy="36576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179195" y="333178"/>
              <a:ext cx="88901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Conservation</a:t>
              </a:r>
              <a:endParaRPr lang="en-US" sz="900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355909" y="533099"/>
            <a:ext cx="889017" cy="705674"/>
            <a:chOff x="4179195" y="333178"/>
            <a:chExt cx="889017" cy="705674"/>
          </a:xfrm>
        </p:grpSpPr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0823" y="673092"/>
              <a:ext cx="365760" cy="365760"/>
            </a:xfrm>
            <a:prstGeom prst="rect">
              <a:avLst/>
            </a:prstGeom>
          </p:spPr>
        </p:pic>
        <p:sp>
          <p:nvSpPr>
            <p:cNvPr id="116" name="TextBox 115"/>
            <p:cNvSpPr txBox="1"/>
            <p:nvPr/>
          </p:nvSpPr>
          <p:spPr>
            <a:xfrm>
              <a:off x="4179195" y="333178"/>
              <a:ext cx="88901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SNP data</a:t>
              </a:r>
              <a:endParaRPr lang="en-US" sz="900" dirty="0"/>
            </a:p>
          </p:txBody>
        </p:sp>
      </p:grpSp>
      <p:cxnSp>
        <p:nvCxnSpPr>
          <p:cNvPr id="119" name="Straight Arrow Connector 118"/>
          <p:cNvCxnSpPr>
            <a:stCxn id="115" idx="2"/>
            <a:endCxn id="20" idx="0"/>
          </p:cNvCxnSpPr>
          <p:nvPr/>
        </p:nvCxnSpPr>
        <p:spPr>
          <a:xfrm flipH="1">
            <a:off x="2634770" y="1238773"/>
            <a:ext cx="165647" cy="26771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3" idx="2"/>
            <a:endCxn id="20" idx="0"/>
          </p:cNvCxnSpPr>
          <p:nvPr/>
        </p:nvCxnSpPr>
        <p:spPr>
          <a:xfrm flipH="1">
            <a:off x="2634770" y="1238773"/>
            <a:ext cx="1086385" cy="26771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3" idx="2"/>
            <a:endCxn id="21" idx="0"/>
          </p:cNvCxnSpPr>
          <p:nvPr/>
        </p:nvCxnSpPr>
        <p:spPr>
          <a:xfrm flipH="1">
            <a:off x="3582102" y="1238773"/>
            <a:ext cx="139053" cy="26771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6" idx="2"/>
            <a:endCxn id="23" idx="0"/>
          </p:cNvCxnSpPr>
          <p:nvPr/>
        </p:nvCxnSpPr>
        <p:spPr>
          <a:xfrm flipH="1">
            <a:off x="4529434" y="1238773"/>
            <a:ext cx="64386" cy="26771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9" idx="2"/>
            <a:endCxn id="22" idx="0"/>
          </p:cNvCxnSpPr>
          <p:nvPr/>
        </p:nvCxnSpPr>
        <p:spPr>
          <a:xfrm flipH="1">
            <a:off x="5476765" y="1238773"/>
            <a:ext cx="37792" cy="26771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urved Connector 131"/>
          <p:cNvCxnSpPr>
            <a:stCxn id="12" idx="2"/>
            <a:endCxn id="19" idx="0"/>
          </p:cNvCxnSpPr>
          <p:nvPr/>
        </p:nvCxnSpPr>
        <p:spPr>
          <a:xfrm rot="5400000">
            <a:off x="5335841" y="1374107"/>
            <a:ext cx="1620083" cy="1349415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urved Connector 141"/>
          <p:cNvCxnSpPr>
            <a:stCxn id="15" idx="2"/>
            <a:endCxn id="19" idx="0"/>
          </p:cNvCxnSpPr>
          <p:nvPr/>
        </p:nvCxnSpPr>
        <p:spPr>
          <a:xfrm rot="5400000">
            <a:off x="5820247" y="889701"/>
            <a:ext cx="1620083" cy="2318227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urved Connector 146"/>
          <p:cNvCxnSpPr>
            <a:stCxn id="20" idx="2"/>
            <a:endCxn id="19" idx="0"/>
          </p:cNvCxnSpPr>
          <p:nvPr/>
        </p:nvCxnSpPr>
        <p:spPr>
          <a:xfrm rot="16200000" flipH="1">
            <a:off x="3541897" y="929578"/>
            <a:ext cx="1022151" cy="2836404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urved Connector 149"/>
          <p:cNvCxnSpPr>
            <a:stCxn id="21" idx="2"/>
            <a:endCxn id="19" idx="0"/>
          </p:cNvCxnSpPr>
          <p:nvPr/>
        </p:nvCxnSpPr>
        <p:spPr>
          <a:xfrm rot="16200000" flipH="1">
            <a:off x="4015562" y="1403244"/>
            <a:ext cx="1022152" cy="1889072"/>
          </a:xfrm>
          <a:prstGeom prst="curvedConnector3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urved Connector 151"/>
          <p:cNvCxnSpPr>
            <a:stCxn id="23" idx="2"/>
            <a:endCxn id="18" idx="0"/>
          </p:cNvCxnSpPr>
          <p:nvPr/>
        </p:nvCxnSpPr>
        <p:spPr>
          <a:xfrm rot="16200000" flipH="1">
            <a:off x="4499956" y="1866182"/>
            <a:ext cx="1000696" cy="941740"/>
          </a:xfrm>
          <a:prstGeom prst="curvedConnector3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22" idx="2"/>
            <a:endCxn id="18" idx="0"/>
          </p:cNvCxnSpPr>
          <p:nvPr/>
        </p:nvCxnSpPr>
        <p:spPr>
          <a:xfrm flipH="1">
            <a:off x="5471174" y="1836703"/>
            <a:ext cx="5591" cy="100069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79" idx="3"/>
            <a:endCxn id="38" idx="2"/>
          </p:cNvCxnSpPr>
          <p:nvPr/>
        </p:nvCxnSpPr>
        <p:spPr>
          <a:xfrm>
            <a:off x="4387966" y="4553290"/>
            <a:ext cx="603148" cy="24517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stCxn id="78" idx="3"/>
            <a:endCxn id="38" idx="2"/>
          </p:cNvCxnSpPr>
          <p:nvPr/>
        </p:nvCxnSpPr>
        <p:spPr>
          <a:xfrm flipV="1">
            <a:off x="4387966" y="4798462"/>
            <a:ext cx="603148" cy="29204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>
            <a:stCxn id="74" idx="3"/>
            <a:endCxn id="38" idx="2"/>
          </p:cNvCxnSpPr>
          <p:nvPr/>
        </p:nvCxnSpPr>
        <p:spPr>
          <a:xfrm flipV="1">
            <a:off x="4387966" y="4798462"/>
            <a:ext cx="603148" cy="82926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991114" y="3594771"/>
            <a:ext cx="960120" cy="329184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 smtClean="0">
                <a:solidFill>
                  <a:schemeClr val="tx1"/>
                </a:solidFill>
              </a:rPr>
              <a:t>Scoring Engine 1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991114" y="5641470"/>
            <a:ext cx="960120" cy="329184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 smtClean="0">
                <a:solidFill>
                  <a:schemeClr val="tx1"/>
                </a:solidFill>
              </a:rPr>
              <a:t>Scoring Engine 2</a:t>
            </a:r>
            <a:endParaRPr lang="en-US" sz="900" dirty="0">
              <a:solidFill>
                <a:schemeClr val="tx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961514" y="952818"/>
            <a:ext cx="2148140" cy="497090"/>
            <a:chOff x="6750402" y="3253551"/>
            <a:chExt cx="2148140" cy="497090"/>
          </a:xfrm>
        </p:grpSpPr>
        <p:sp>
          <p:nvSpPr>
            <p:cNvPr id="58" name="Rectangle 57"/>
            <p:cNvSpPr/>
            <p:nvPr/>
          </p:nvSpPr>
          <p:spPr>
            <a:xfrm>
              <a:off x="6750402" y="3364936"/>
              <a:ext cx="548640" cy="274320"/>
            </a:xfrm>
            <a:prstGeom prst="rect">
              <a:avLst/>
            </a:prstGeom>
            <a:noFill/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Regulator</a:t>
              </a:r>
            </a:p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Score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64" name="Left Brace 63"/>
            <p:cNvSpPr/>
            <p:nvPr/>
          </p:nvSpPr>
          <p:spPr>
            <a:xfrm>
              <a:off x="7366993" y="3319216"/>
              <a:ext cx="91440" cy="365760"/>
            </a:xfrm>
            <a:prstGeom prst="leftBrac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401016" y="3253551"/>
              <a:ext cx="1497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Arial" charset="0"/>
                <a:buChar char="•"/>
              </a:pPr>
              <a:r>
                <a:rPr lang="en-US" sz="900" dirty="0" smtClean="0"/>
                <a:t>Rare variant enrichment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US" sz="900" dirty="0" smtClean="0">
                  <a:solidFill>
                    <a:schemeClr val="accent1">
                      <a:lumMod val="75000"/>
                    </a:schemeClr>
                  </a:solidFill>
                </a:rPr>
                <a:t>Regulation potential</a:t>
              </a:r>
              <a:endParaRPr lang="en-US" sz="9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16664" y="3649041"/>
              <a:ext cx="177800" cy="101600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8961514" y="1631778"/>
            <a:ext cx="2310043" cy="598218"/>
            <a:chOff x="6750402" y="3849571"/>
            <a:chExt cx="2310043" cy="598218"/>
          </a:xfrm>
        </p:grpSpPr>
        <p:sp>
          <p:nvSpPr>
            <p:cNvPr id="70" name="Left Brace 69"/>
            <p:cNvSpPr/>
            <p:nvPr/>
          </p:nvSpPr>
          <p:spPr>
            <a:xfrm>
              <a:off x="7366993" y="3920281"/>
              <a:ext cx="91440" cy="457200"/>
            </a:xfrm>
            <a:prstGeom prst="leftBrac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22044" y="4098081"/>
              <a:ext cx="177800" cy="101600"/>
            </a:xfrm>
            <a:prstGeom prst="rect">
              <a:avLst/>
            </a:prstGeom>
          </p:spPr>
        </p:pic>
        <p:grpSp>
          <p:nvGrpSpPr>
            <p:cNvPr id="28" name="Group 27"/>
            <p:cNvGrpSpPr/>
            <p:nvPr/>
          </p:nvGrpSpPr>
          <p:grpSpPr>
            <a:xfrm>
              <a:off x="6750402" y="3849571"/>
              <a:ext cx="2310043" cy="598218"/>
              <a:chOff x="6750402" y="3849571"/>
              <a:chExt cx="2310043" cy="598218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6750402" y="3849571"/>
                <a:ext cx="2310043" cy="507831"/>
                <a:chOff x="6750402" y="3849571"/>
                <a:chExt cx="2310043" cy="507831"/>
              </a:xfrm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6750402" y="4011721"/>
                  <a:ext cx="548640" cy="274320"/>
                </a:xfrm>
                <a:prstGeom prst="rect">
                  <a:avLst/>
                </a:prstGeom>
                <a:noFill/>
                <a:ln w="63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Element Score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7401016" y="3849571"/>
                  <a:ext cx="1659429" cy="5078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171450" indent="-171450">
                    <a:buFont typeface="Arial" charset="0"/>
                    <a:buChar char="•"/>
                  </a:pPr>
                  <a:r>
                    <a:rPr lang="en-US" sz="900" dirty="0" smtClean="0"/>
                    <a:t>Binding hotspot</a:t>
                  </a:r>
                </a:p>
                <a:p>
                  <a:pPr marL="171450" indent="-171450">
                    <a:buFont typeface="Arial" charset="0"/>
                    <a:buChar char="•"/>
                  </a:pPr>
                  <a:r>
                    <a:rPr lang="en-US" sz="9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Associated gene knowledge</a:t>
                  </a:r>
                </a:p>
                <a:p>
                  <a:pPr marL="171450" indent="-171450">
                    <a:buFont typeface="Arial" charset="0"/>
                    <a:buChar char="•"/>
                  </a:pPr>
                  <a:r>
                    <a:rPr lang="en-US" sz="900" dirty="0" smtClean="0">
                      <a:solidFill>
                        <a:schemeClr val="accent1">
                          <a:lumMod val="75000"/>
                        </a:schemeClr>
                      </a:solidFill>
                    </a:rPr>
                    <a:t>Mutation burden</a:t>
                  </a:r>
                </a:p>
              </p:txBody>
            </p:sp>
          </p:grpSp>
          <p:pic>
            <p:nvPicPr>
              <p:cNvPr id="179" name="Picture 17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16664" y="4346189"/>
                <a:ext cx="177800" cy="101600"/>
              </a:xfrm>
              <a:prstGeom prst="rect">
                <a:avLst/>
              </a:prstGeom>
            </p:spPr>
          </p:pic>
        </p:grpSp>
      </p:grpSp>
      <p:grpSp>
        <p:nvGrpSpPr>
          <p:cNvPr id="30" name="Group 29"/>
          <p:cNvGrpSpPr/>
          <p:nvPr/>
        </p:nvGrpSpPr>
        <p:grpSpPr>
          <a:xfrm>
            <a:off x="8961514" y="2411865"/>
            <a:ext cx="1952573" cy="623752"/>
            <a:chOff x="6750402" y="4475788"/>
            <a:chExt cx="1952573" cy="623752"/>
          </a:xfrm>
        </p:grpSpPr>
        <p:sp>
          <p:nvSpPr>
            <p:cNvPr id="75" name="Rectangle 74"/>
            <p:cNvSpPr/>
            <p:nvPr/>
          </p:nvSpPr>
          <p:spPr>
            <a:xfrm>
              <a:off x="6750402" y="4663878"/>
              <a:ext cx="548640" cy="274320"/>
            </a:xfrm>
            <a:prstGeom prst="rect">
              <a:avLst/>
            </a:prstGeom>
            <a:noFill/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Nucleotide Score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76" name="Left Brace 75"/>
            <p:cNvSpPr/>
            <p:nvPr/>
          </p:nvSpPr>
          <p:spPr>
            <a:xfrm>
              <a:off x="7366993" y="4572438"/>
              <a:ext cx="91440" cy="457200"/>
            </a:xfrm>
            <a:prstGeom prst="leftBrac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401016" y="4475788"/>
              <a:ext cx="1301959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Font typeface="Arial" charset="0"/>
                <a:buChar char="•"/>
              </a:pPr>
              <a:r>
                <a:rPr lang="en-US" sz="900" dirty="0" smtClean="0"/>
                <a:t>Motif gain/loss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US" sz="900" dirty="0" smtClean="0"/>
                <a:t>Conservation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US" sz="900" dirty="0" smtClean="0">
                  <a:solidFill>
                    <a:schemeClr val="accent1">
                      <a:lumMod val="75000"/>
                    </a:schemeClr>
                  </a:solidFill>
                </a:rPr>
                <a:t>Secondary structure</a:t>
              </a:r>
            </a:p>
          </p:txBody>
        </p:sp>
        <p:pic>
          <p:nvPicPr>
            <p:cNvPr id="180" name="Picture 17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16664" y="4997940"/>
              <a:ext cx="177800" cy="101600"/>
            </a:xfrm>
            <a:prstGeom prst="rect">
              <a:avLst/>
            </a:prstGeom>
          </p:spPr>
        </p:pic>
      </p:grpSp>
      <p:sp>
        <p:nvSpPr>
          <p:cNvPr id="36" name="Rectangle 35"/>
          <p:cNvSpPr/>
          <p:nvPr/>
        </p:nvSpPr>
        <p:spPr>
          <a:xfrm>
            <a:off x="8754584" y="870486"/>
            <a:ext cx="2516973" cy="218849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754584" y="604868"/>
            <a:ext cx="2516973" cy="265619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Scoring Engine 1/2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9058150" y="3688579"/>
            <a:ext cx="1600727" cy="1456303"/>
            <a:chOff x="9336826" y="3566656"/>
            <a:chExt cx="1600727" cy="1456303"/>
          </a:xfrm>
        </p:grpSpPr>
        <p:grpSp>
          <p:nvGrpSpPr>
            <p:cNvPr id="54" name="Group 53"/>
            <p:cNvGrpSpPr/>
            <p:nvPr/>
          </p:nvGrpSpPr>
          <p:grpSpPr>
            <a:xfrm>
              <a:off x="9336826" y="3975146"/>
              <a:ext cx="1600727" cy="230832"/>
              <a:chOff x="6675847" y="5284753"/>
              <a:chExt cx="1600727" cy="230832"/>
            </a:xfrm>
          </p:grpSpPr>
          <p:sp>
            <p:nvSpPr>
              <p:cNvPr id="104" name="Rounded Rectangle 103"/>
              <p:cNvSpPr/>
              <p:nvPr/>
            </p:nvSpPr>
            <p:spPr>
              <a:xfrm>
                <a:off x="6675847" y="5331589"/>
                <a:ext cx="228600" cy="137160"/>
              </a:xfrm>
              <a:prstGeom prst="roundRect">
                <a:avLst/>
              </a:prstGeom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9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7003469" y="5284753"/>
                <a:ext cx="1273105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User-specific (optional)</a:t>
                </a:r>
                <a:endParaRPr lang="en-US" sz="900" dirty="0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9339559" y="3566656"/>
              <a:ext cx="1125108" cy="230832"/>
              <a:chOff x="6678580" y="5062867"/>
              <a:chExt cx="1125108" cy="230832"/>
            </a:xfrm>
          </p:grpSpPr>
          <p:sp>
            <p:nvSpPr>
              <p:cNvPr id="105" name="Rounded Rectangle 104"/>
              <p:cNvSpPr/>
              <p:nvPr/>
            </p:nvSpPr>
            <p:spPr>
              <a:xfrm>
                <a:off x="6678580" y="5109703"/>
                <a:ext cx="228600" cy="137160"/>
              </a:xfrm>
              <a:prstGeom prst="round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7003469" y="5062867"/>
                <a:ext cx="80021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Input/output</a:t>
                </a:r>
                <a:endParaRPr lang="en-US" sz="900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9340692" y="4383636"/>
              <a:ext cx="995735" cy="230832"/>
              <a:chOff x="6679713" y="5534865"/>
              <a:chExt cx="995735" cy="230832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6679713" y="5581701"/>
                <a:ext cx="228600" cy="13716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7003469" y="5534865"/>
                <a:ext cx="67197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Procedure</a:t>
                </a:r>
                <a:endParaRPr lang="en-US" sz="900" dirty="0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9387213" y="4792127"/>
              <a:ext cx="1314698" cy="230832"/>
              <a:chOff x="6726234" y="5876434"/>
              <a:chExt cx="1314698" cy="230832"/>
            </a:xfrm>
          </p:grpSpPr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26234" y="5924071"/>
                <a:ext cx="135559" cy="135559"/>
              </a:xfrm>
              <a:prstGeom prst="rect">
                <a:avLst/>
              </a:prstGeom>
            </p:spPr>
          </p:pic>
          <p:sp>
            <p:nvSpPr>
              <p:cNvPr id="110" name="TextBox 109"/>
              <p:cNvSpPr txBox="1"/>
              <p:nvPr/>
            </p:nvSpPr>
            <p:spPr>
              <a:xfrm>
                <a:off x="7003469" y="5876434"/>
                <a:ext cx="103746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Pre-collected data</a:t>
                </a:r>
                <a:endParaRPr lang="en-US" sz="900" dirty="0"/>
              </a:p>
            </p:txBody>
          </p:sp>
        </p:grpSp>
      </p:grpSp>
      <p:sp>
        <p:nvSpPr>
          <p:cNvPr id="81" name="Slide Number Placeholder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DAB5-4451-5F46-953B-DE22EA0E07FC}" type="slidenum">
              <a:rPr lang="en-US" smtClean="0"/>
              <a:t>6</a:t>
            </a:fld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 rot="16200000">
            <a:off x="792809" y="2010212"/>
            <a:ext cx="11359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Generalized Score</a:t>
            </a:r>
            <a:endParaRPr lang="en-US" sz="1000" dirty="0"/>
          </a:p>
        </p:txBody>
      </p:sp>
      <p:sp>
        <p:nvSpPr>
          <p:cNvPr id="118" name="TextBox 117"/>
          <p:cNvSpPr txBox="1"/>
          <p:nvPr/>
        </p:nvSpPr>
        <p:spPr>
          <a:xfrm rot="16200000">
            <a:off x="749672" y="4931470"/>
            <a:ext cx="1395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User-specific Score</a:t>
            </a:r>
            <a:endParaRPr lang="en-US" sz="1000" dirty="0"/>
          </a:p>
        </p:txBody>
      </p:sp>
      <p:sp>
        <p:nvSpPr>
          <p:cNvPr id="120" name="Rectangle 119"/>
          <p:cNvSpPr/>
          <p:nvPr/>
        </p:nvSpPr>
        <p:spPr>
          <a:xfrm>
            <a:off x="8753224" y="3418694"/>
            <a:ext cx="2516973" cy="21884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stCxn id="98" idx="3"/>
            <a:endCxn id="55" idx="1"/>
          </p:cNvCxnSpPr>
          <p:nvPr/>
        </p:nvCxnSpPr>
        <p:spPr>
          <a:xfrm>
            <a:off x="5951234" y="5806062"/>
            <a:ext cx="1057886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386958" y="163767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Fig.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510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DAB5-4451-5F46-953B-DE22EA0E07FC}" type="slidenum">
              <a:rPr lang="en-US" smtClean="0"/>
              <a:t>7</a:t>
            </a:fld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2059131" y="811183"/>
            <a:ext cx="8966716" cy="4622400"/>
            <a:chOff x="300000" y="523800"/>
            <a:chExt cx="8966716" cy="4622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00" y="523800"/>
              <a:ext cx="3657600" cy="4572000"/>
            </a:xfrm>
            <a:prstGeom prst="rect">
              <a:avLst/>
            </a:prstGeom>
          </p:spPr>
        </p:pic>
        <p:grpSp>
          <p:nvGrpSpPr>
            <p:cNvPr id="52" name="Group 51"/>
            <p:cNvGrpSpPr/>
            <p:nvPr/>
          </p:nvGrpSpPr>
          <p:grpSpPr>
            <a:xfrm>
              <a:off x="3893523" y="523800"/>
              <a:ext cx="5373193" cy="4622400"/>
              <a:chOff x="3355265" y="523800"/>
              <a:chExt cx="5373193" cy="462240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5265" y="574200"/>
                <a:ext cx="1828800" cy="457200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0858" y="523800"/>
                <a:ext cx="3657600" cy="4572000"/>
              </a:xfrm>
              <a:prstGeom prst="rect">
                <a:avLst/>
              </a:prstGeom>
            </p:spPr>
          </p:pic>
          <p:cxnSp>
            <p:nvCxnSpPr>
              <p:cNvPr id="15" name="Straight Connector 14"/>
              <p:cNvCxnSpPr/>
              <p:nvPr/>
            </p:nvCxnSpPr>
            <p:spPr>
              <a:xfrm>
                <a:off x="5586553" y="3605349"/>
                <a:ext cx="2897777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  <a:headEnd type="none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586553" y="4036424"/>
                <a:ext cx="2897777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  <a:headEnd type="none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5586553" y="3117670"/>
                <a:ext cx="2897777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  <a:headEnd type="none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5586553" y="2638698"/>
                <a:ext cx="2897777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  <a:headEnd type="none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5586553" y="2177144"/>
                <a:ext cx="2897777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  <a:headEnd type="none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5586553" y="1680755"/>
                <a:ext cx="2897777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  <a:headEnd type="none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5586553" y="1227910"/>
                <a:ext cx="2897777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  <a:headEnd type="none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4798423" y="4036424"/>
                <a:ext cx="788131" cy="130351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  <a:headEnd type="none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4772025" y="3605349"/>
                <a:ext cx="814530" cy="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  <a:headEnd type="none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4798423" y="3117670"/>
                <a:ext cx="788131" cy="161109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  <a:headEnd type="none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4772025" y="2638698"/>
                <a:ext cx="814529" cy="524691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  <a:headEnd type="none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4798424" y="2177143"/>
                <a:ext cx="788128" cy="835932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  <a:headEnd type="none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4772024" y="1680754"/>
                <a:ext cx="814528" cy="1179446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  <a:headEnd type="none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4772024" y="1227909"/>
                <a:ext cx="814528" cy="1398015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sysDash"/>
                <a:headEnd type="none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4260131" y="3761040"/>
                <a:ext cx="39145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CDS</a:t>
                </a:r>
                <a:endParaRPr lang="en-US" sz="100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208034" y="3328817"/>
                <a:ext cx="49564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3’UTR</a:t>
                </a:r>
                <a:endParaRPr lang="en-US" sz="10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208034" y="3098596"/>
                <a:ext cx="49564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5’UTR</a:t>
                </a:r>
                <a:endParaRPr lang="en-US" sz="100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115861" y="2954751"/>
                <a:ext cx="67999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3’UTR_ex</a:t>
                </a:r>
                <a:endParaRPr lang="en-US" sz="10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115861" y="2813251"/>
                <a:ext cx="67999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5’UTR_ex</a:t>
                </a:r>
                <a:endParaRPr lang="en-US" sz="10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052543" y="2621594"/>
                <a:ext cx="80663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err="1" smtClean="0"/>
                  <a:t>Intron_prox</a:t>
                </a:r>
                <a:endParaRPr lang="en-US" sz="10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075786" y="1939941"/>
                <a:ext cx="76014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err="1" smtClean="0"/>
                  <a:t>Intron_dist</a:t>
                </a:r>
                <a:endParaRPr lang="en-US" sz="100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 rot="16200000">
                <a:off x="3239488" y="2539579"/>
                <a:ext cx="69294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Fraction</a:t>
                </a:r>
                <a:endParaRPr lang="en-US" sz="1200" dirty="0"/>
              </a:p>
            </p:txBody>
          </p:sp>
        </p:grpSp>
        <p:sp>
          <p:nvSpPr>
            <p:cNvPr id="54" name="Triangle 53"/>
            <p:cNvSpPr/>
            <p:nvPr/>
          </p:nvSpPr>
          <p:spPr>
            <a:xfrm rot="16200000">
              <a:off x="2371202" y="2450858"/>
              <a:ext cx="2882726" cy="546111"/>
            </a:xfrm>
            <a:prstGeom prst="triangle">
              <a:avLst>
                <a:gd name="adj" fmla="val 9956"/>
              </a:avLst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172528" y="4615097"/>
              <a:ext cx="11337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Phastcon</a:t>
              </a:r>
              <a:r>
                <a:rPr lang="en-US" sz="1200" dirty="0" smtClean="0"/>
                <a:t> Score</a:t>
              </a:r>
              <a:endParaRPr lang="en-US" sz="1200" dirty="0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5164135" y="4501802"/>
              <a:ext cx="1133221" cy="434893"/>
              <a:chOff x="9785011" y="1803805"/>
              <a:chExt cx="1133221" cy="434893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9786025" y="1992477"/>
                <a:ext cx="1056277" cy="246221"/>
                <a:chOff x="9786025" y="1992477"/>
                <a:chExt cx="1056277" cy="246221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9786025" y="2064633"/>
                  <a:ext cx="327764" cy="101909"/>
                </a:xfrm>
                <a:prstGeom prst="rect">
                  <a:avLst/>
                </a:prstGeom>
                <a:solidFill>
                  <a:srgbClr val="0070C0">
                    <a:alpha val="77000"/>
                  </a:srgb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10175132" y="1992477"/>
                  <a:ext cx="66717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/>
                    <a:t>RBP Peak</a:t>
                  </a:r>
                  <a:endParaRPr lang="en-US" sz="1000" dirty="0"/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9785011" y="1803805"/>
                <a:ext cx="1133221" cy="246221"/>
                <a:chOff x="9786025" y="2186162"/>
                <a:chExt cx="1133221" cy="246221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9786025" y="2258318"/>
                  <a:ext cx="327764" cy="101909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10175132" y="2186162"/>
                  <a:ext cx="74411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 smtClean="0"/>
                    <a:t>None Peak</a:t>
                  </a:r>
                  <a:endParaRPr lang="en-US" sz="1000" dirty="0"/>
                </a:p>
              </p:txBody>
            </p:sp>
          </p:grpSp>
        </p:grpSp>
        <p:sp>
          <p:nvSpPr>
            <p:cNvPr id="63" name="TextBox 62"/>
            <p:cNvSpPr txBox="1"/>
            <p:nvPr/>
          </p:nvSpPr>
          <p:spPr>
            <a:xfrm>
              <a:off x="421532" y="995644"/>
              <a:ext cx="3674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(A)</a:t>
              </a:r>
              <a:endParaRPr lang="en-US" sz="12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548569" y="995644"/>
              <a:ext cx="3674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(B)</a:t>
              </a:r>
              <a:endParaRPr lang="en-US" sz="1200" dirty="0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097765" y="811183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Fig 2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433244" y="1283027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(C)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06134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287" y="4991946"/>
            <a:ext cx="4294107" cy="1610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96" y="-125496"/>
            <a:ext cx="9626865" cy="25671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224" y="2033239"/>
            <a:ext cx="9626865" cy="25671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591" y="6270184"/>
            <a:ext cx="4053938" cy="1468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39477" y="4932334"/>
            <a:ext cx="850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Chromosome 1</a:t>
            </a:r>
            <a:endParaRPr lang="en-US" sz="800" i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496600" y="5680503"/>
            <a:ext cx="395135" cy="1540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latin typeface="Helvetica" charset="0"/>
                <a:ea typeface="Helvetica" charset="0"/>
                <a:cs typeface="Helvetica" charset="0"/>
              </a:rPr>
              <a:t>Hotness</a:t>
            </a:r>
            <a:endParaRPr lang="en-US" sz="7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9174" y="1773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Figure 3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8356" y="177300"/>
            <a:ext cx="405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(A)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58356" y="4892046"/>
            <a:ext cx="391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(C)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58356" y="2376817"/>
            <a:ext cx="397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(B)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69046" y="4892046"/>
            <a:ext cx="410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(D)</a:t>
            </a:r>
            <a:endParaRPr lang="en-US" sz="14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" t="22243" r="5907" b="30162"/>
          <a:stretch/>
        </p:blipFill>
        <p:spPr>
          <a:xfrm>
            <a:off x="1690584" y="4975189"/>
            <a:ext cx="4840637" cy="130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54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5051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568</Words>
  <Application>Microsoft Macintosh PowerPoint</Application>
  <PresentationFormat>Widescreen</PresentationFormat>
  <Paragraphs>258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Calibri Light</vt:lpstr>
      <vt:lpstr>DengXian</vt:lpstr>
      <vt:lpstr>DengXian Light</vt:lpstr>
      <vt:lpstr>Helvetica</vt:lpstr>
      <vt:lpstr>Arial</vt:lpstr>
      <vt:lpstr>Office Theme</vt:lpstr>
      <vt:lpstr>RADAR figure pack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RADAR figure pack</dc:title>
  <dc:creator>jingzhang.wti.bupt@gmail.com</dc:creator>
  <cp:lastModifiedBy>jingzhang.wti.bupt@gmail.com</cp:lastModifiedBy>
  <cp:revision>6</cp:revision>
  <dcterms:created xsi:type="dcterms:W3CDTF">2017-11-29T18:39:01Z</dcterms:created>
  <dcterms:modified xsi:type="dcterms:W3CDTF">2017-11-29T18:46:21Z</dcterms:modified>
</cp:coreProperties>
</file>