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Helvetica Neue"/>
      <p:regular r:id="rId51"/>
      <p:bold r:id="rId52"/>
      <p:italic r:id="rId53"/>
      <p:boldItalic r:id="rId54"/>
    </p:embeddedFont>
    <p:embeddedFont>
      <p:font typeface="Roboto Mon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FB6E72F-A47E-424E-A0A7-FD59C2C4BBB8}">
  <a:tblStyle styleId="{9FB6E72F-A47E-424E-A0A7-FD59C2C4BB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regular.fntdata"/><Relationship Id="rId50" Type="http://schemas.openxmlformats.org/officeDocument/2006/relationships/slide" Target="slides/slide45.xml"/><Relationship Id="rId53" Type="http://schemas.openxmlformats.org/officeDocument/2006/relationships/font" Target="fonts/HelveticaNeue-italic.fntdata"/><Relationship Id="rId52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55" Type="http://schemas.openxmlformats.org/officeDocument/2006/relationships/font" Target="fonts/RobotoMono-regular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57" Type="http://schemas.openxmlformats.org/officeDocument/2006/relationships/font" Target="fonts/RobotoMono-italic.fntdata"/><Relationship Id="rId12" Type="http://schemas.openxmlformats.org/officeDocument/2006/relationships/slide" Target="slides/slide7.xml"/><Relationship Id="rId56" Type="http://schemas.openxmlformats.org/officeDocument/2006/relationships/font" Target="fonts/RobotoMon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RobotoMon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hyperlink" Target="https://console.cloud.google.com/storage/genomics-public-data/?_ga=2.19043002.-327195607.1511891871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en.wikipedia.org/wiki/Dulles_Technology_Corridor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electricitylocal.com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hyperlink" Target="https://www.theatlantic.com/technology/archive/2016/01/amazon-web-services-data-center/423147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3n1NpmtJ5G8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Cloud computing platforms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jclub 2017.11.28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Patrick McGillivray</a:t>
            </a:r>
          </a:p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https://www.rightscale.com/blog/cloud-cost-analysis/aws-vs-azure-vs-google-cloud-pricing-compute-instances</a:t>
            </a:r>
          </a:p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00" y="181725"/>
            <a:ext cx="7992999" cy="43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25" y="181725"/>
            <a:ext cx="7896950" cy="4301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Non-cost Differentiation among cloud providers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Software services, e.g.: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-- Amazon Machine Learning vs. Google ML Engine.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-- Google Genomics?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-- Third party services + vendors (AWS has largest ecosystem).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-- </a:t>
            </a:r>
            <a:r>
              <a:rPr lang="en"/>
              <a:t>Software licensing (e.g. Windows licenses least expensive on Microsoft Azure).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-- Location of data centers in proximity to users (network latency -- will return to this topic).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/>
              <a:t>Google Genomics: DeepVariant, GATK, BigQuery, API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0" l="0" r="15739" t="0"/>
          <a:stretch/>
        </p:blipFill>
        <p:spPr>
          <a:xfrm>
            <a:off x="719750" y="1545000"/>
            <a:ext cx="7704499" cy="33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64025"/>
            <a:ext cx="8520600" cy="1104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Genomics Public Datasets...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0" l="0" r="52469" t="21550"/>
          <a:stretch/>
        </p:blipFill>
        <p:spPr>
          <a:xfrm>
            <a:off x="2542775" y="695277"/>
            <a:ext cx="3906048" cy="402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3027600" y="4692925"/>
            <a:ext cx="3088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">
                <a:latin typeface="Roboto Mono"/>
                <a:ea typeface="Roboto Mono"/>
                <a:cs typeface="Roboto Mono"/>
                <a:sym typeface="Roboto Mono"/>
                <a:hlinkClick r:id="rId4"/>
              </a:rPr>
              <a:t>gs://genomics-public-data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Reasons we may do more cloud computing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Genome Sequencing Project (GSP)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“Multicloud” on AWS and Google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Data processing and storage is on these cloud platforms.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Will we do data analysis using cloud compute?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NIH Commons Credits Model...</a:t>
            </a:r>
          </a:p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49696" l="3413" r="965" t="11338"/>
          <a:stretch/>
        </p:blipFill>
        <p:spPr>
          <a:xfrm>
            <a:off x="1295850" y="3161325"/>
            <a:ext cx="6552298" cy="15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Brief notes from commons credits conference call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Google Cloud Platform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Google Genomics -- Handful of genomics tools/datasets preloaded incl. Broad GATK.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Verily -- DeepVariant (deep learning variant caller).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Onix Cloud Consulting -- ‘make it more accessible to do research’ -- workload estimation, training, grant assistance.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AWS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DLT -- can’t answer any questions, little academic/healthcare experience.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REAN Cloud --  drag and drop files -- AHA precision medicine program, existing stroke and CVD data sets. Jupyter.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Cloudy cluster -- HPC instances prebuilt, cluster computation, elastic compute. 5% cost overhead.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Seven bridges -- cancer genomics data sets, analysis tools, built around NIH security.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MolBioCloud -- biomedical research focus, however very limited website, tools.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Fig-share -- for sharing data/images, all with DOI. Not a data analysis/computing platform (built on Amazon S3).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Microsoft Azure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</a:rPr>
              <a:t>[third] </a:t>
            </a:r>
            <a:r>
              <a:rPr lang="en" sz="1200">
                <a:solidFill>
                  <a:schemeClr val="dk1"/>
                </a:solidFill>
              </a:rPr>
              <a:t>CDWG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IBM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IBM Softlayer Cloud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* [third] = third party reseller.</a:t>
            </a:r>
          </a:p>
        </p:txBody>
      </p:sp>
      <p:sp>
        <p:nvSpPr>
          <p:cNvPr id="175" name="Shape 1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Free tier services</a:t>
            </a:r>
          </a:p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Patrick’s cloud services free tier experiment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Tested time/difficulty to start + run a free tier linux virtual machine on each major cloud service provider platform.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2588050"/>
            <a:ext cx="2824800" cy="174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950" y="2456025"/>
            <a:ext cx="2922250" cy="18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950" y="2646475"/>
            <a:ext cx="2762001" cy="145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Amazon Web Services 1 year access to ‘free tier’ services.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 b="634" l="3759" r="1300" t="12393"/>
          <a:stretch/>
        </p:blipFill>
        <p:spPr>
          <a:xfrm>
            <a:off x="395450" y="698550"/>
            <a:ext cx="8353099" cy="430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Google Cloud Platform 12mo. $300 credit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0" l="0" r="911" t="0"/>
          <a:stretch/>
        </p:blipFill>
        <p:spPr>
          <a:xfrm>
            <a:off x="771617" y="719113"/>
            <a:ext cx="7600757" cy="431487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2157900" y="2117088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Major cloud service providers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Amazon -- Amazon Web Services (AWS) </a:t>
            </a:r>
            <a:r>
              <a:rPr lang="en" sz="1600">
                <a:highlight>
                  <a:srgbClr val="F8F9FA"/>
                </a:highlight>
              </a:rPr>
              <a:t>(est. March 2006)</a:t>
            </a:r>
          </a:p>
          <a:p>
            <a:pPr lvl="0">
              <a:spcBef>
                <a:spcPts val="0"/>
              </a:spcBef>
              <a:buNone/>
            </a:pPr>
            <a:r>
              <a:rPr lang="en" sz="1600"/>
              <a:t>Microsoft -- Microsoft Azure (</a:t>
            </a:r>
            <a:r>
              <a:rPr lang="en" sz="1600"/>
              <a:t>"Windows Azure" est. 2010, "Microsoft Azure" March 25, 2014)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Google -- Google Cloud Platform (GCP) (est. </a:t>
            </a:r>
            <a:r>
              <a:rPr lang="en" sz="1600">
                <a:highlight>
                  <a:srgbClr val="F8F9FA"/>
                </a:highlight>
              </a:rPr>
              <a:t>October 6, 2011)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3121450"/>
            <a:ext cx="2824800" cy="174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950" y="2989425"/>
            <a:ext cx="2922250" cy="18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950" y="3179875"/>
            <a:ext cx="2762001" cy="14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911" t="0"/>
          <a:stretch/>
        </p:blipFill>
        <p:spPr>
          <a:xfrm>
            <a:off x="771625" y="719118"/>
            <a:ext cx="7600757" cy="431487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Google Cloud Platform always free includes compute!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16" name="Shape 216"/>
          <p:cNvSpPr txBox="1"/>
          <p:nvPr/>
        </p:nvSpPr>
        <p:spPr>
          <a:xfrm>
            <a:off x="2157900" y="2117088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5414600" y="1358700"/>
            <a:ext cx="1662300" cy="2083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u="sng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Microsoft Azure $200 credit, 30 days.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25" name="Shape 225"/>
          <p:cNvSpPr txBox="1"/>
          <p:nvPr/>
        </p:nvSpPr>
        <p:spPr>
          <a:xfrm>
            <a:off x="2157900" y="2117088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5414600" y="1358700"/>
            <a:ext cx="1662300" cy="2083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u="sng"/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 b="0" l="0" r="1438" t="0"/>
          <a:stretch/>
        </p:blipFill>
        <p:spPr>
          <a:xfrm>
            <a:off x="771625" y="719125"/>
            <a:ext cx="7600752" cy="433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Patrick’s reviews</a:t>
            </a:r>
          </a:p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Google Cloud Platform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Amazon Web Services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Microsoft Azure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Suggested several instance types to run an Ubuntu VM that wouldn’t start. No information provided to troubleshoot. Later determined lower spec. machines incapable of running Ubuntu.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Each VM component must be discontinued individually + sequentially (e.g. networking --&gt; OS --&gt; compute --&gt; storage, etc.) even though started as one unit.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Sales e-mails with no unsubscribe “This message from Microsoft is an important part of a program, service, or product that you or your company purchased or participates in.”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Free tier compute options rapidly consumed credits -- “spent” &gt;$100 credits (50%) in 2 weeks on 2nd lowest tier linux virtual machine.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-- Credits expire in 30 days without subscribing to a continuous billing cycle.</a:t>
            </a:r>
          </a:p>
        </p:txBody>
      </p:sp>
      <p:sp>
        <p:nvSpPr>
          <p:cNvPr id="234" name="Shape 2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594" y="1226838"/>
            <a:ext cx="515430" cy="51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590" y="636725"/>
            <a:ext cx="515430" cy="51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875" y="1818448"/>
            <a:ext cx="515430" cy="51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Compute Engine (free tier VM example)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Uses existing Google credentials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(AWS login also == amazon.com).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2 clicks to launch.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Free indefinitely for lowest tier.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SSH via Google browser interface.</a:t>
            </a:r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050" y="1188262"/>
            <a:ext cx="4830248" cy="334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Physical infrastructure</a:t>
            </a:r>
          </a:p>
        </p:txBody>
      </p:sp>
      <p:sp>
        <p:nvSpPr>
          <p:cNvPr id="251" name="Shape 2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AWS North Virginia region (08/2016)</a:t>
            </a:r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311700" y="6367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Based on State of Virginia permit filings (locations are not disclosed by company -- physical security risk -- e.g. wrench in the air conditioner).</a:t>
            </a:r>
          </a:p>
          <a:p>
            <a:pPr lvl="0">
              <a:spcBef>
                <a:spcPts val="0"/>
              </a:spcBef>
              <a:buNone/>
            </a:pPr>
            <a:br>
              <a:rPr lang="en" sz="1000"/>
            </a:br>
          </a:p>
        </p:txBody>
      </p:sp>
      <p:graphicFrame>
        <p:nvGraphicFramePr>
          <p:cNvPr id="258" name="Shape 258"/>
          <p:cNvGraphicFramePr/>
          <p:nvPr/>
        </p:nvGraphicFramePr>
        <p:xfrm>
          <a:off x="952500" y="1010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{9FB6E72F-A47E-424E-A0A7-FD59C2C4BBB8}</a:tableStyleId>
              </a:tblPr>
              <a:tblGrid>
                <a:gridCol w="3619500"/>
                <a:gridCol w="3619500"/>
              </a:tblGrid>
              <a:tr h="368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Chantilly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Chantilly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"IAD-1" 4101 Westfax Dr, Chantilly, VA 20151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"IAD-9" 4100 Westfax Dr, Chantilly, VA 20151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South Riding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"IAD-61" 43736 Clubber Ln, Chantilly, VA 20152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South Ashburn / Ryan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Greenway Substation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"IAD-6" 43831 Devin Shafron Dr,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"IAD-13" 43790 Devin Shafron Dr,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"IAD-54" 43791 Devin Shafron Dr,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Manassas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Wellington / Bull Run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"IAD-7" 7505 Mason King Ct,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"IAD-11" 7510 Mason King Ct,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"IAD-24" 7610 Mason King Ct,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"IAD-14" 11801 Brewer Springs Rd,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"IAD-52" 11800 Brewer Springs Rd,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"IAD-59" 7600 Doane Dr, Manassas, VA 20109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"IAD-73/74" 7060 Wellington Rd, Manassas, VA 20109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Haymarket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"IAD-55" 15395 John Marshall Hwy, Haymarket, VA 20169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East Ashburn / Sterling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Route 28 / BECO Substation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"IAD-10" 45630 W Severn Way,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"IAD-32" 1304 Squire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Gloucester Parkway / Beaumeade Substation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"IAD-50" 21271 Smith Switch Rd,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"IAD-60" 21271 Smith Switch Rd,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"IAD-71" 21273 Smith Switch Rd,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"IAD-78" 44862 Interconnection Plaza, Ashburn, VA 20147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North Dulles AZ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b="1" lang="en" sz="1000">
                          <a:solidFill>
                            <a:schemeClr val="dk2"/>
                          </a:solidFill>
                        </a:rPr>
                        <a:t>North Dulles Business Park</a:t>
                      </a:r>
                      <a:br>
                        <a:rPr b="1"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"IAD-12" 22630 Dulles Summit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"IAD-15" 22651 Dulles Summit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"IAD-16" 22631 Dulles Summit Ct,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"IAD-51/56" 45220 and 45210 Prologis Plaza,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"IAD-57/58" 22745 Relocation Dr, Sterling, VA 20166</a:t>
                      </a:r>
                      <a:br>
                        <a:rPr lang="en" sz="1000">
                          <a:solidFill>
                            <a:schemeClr val="dk2"/>
                          </a:solidFill>
                        </a:rPr>
                      </a:br>
                      <a:r>
                        <a:rPr lang="en" sz="1000">
                          <a:solidFill>
                            <a:schemeClr val="dk2"/>
                          </a:solidFill>
                        </a:rPr>
                        <a:t>"IAD-76" 22520 Randolph Dr, Sterling, VA 20166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259" name="Shape 2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60" name="Shape 260"/>
          <p:cNvSpPr txBox="1"/>
          <p:nvPr/>
        </p:nvSpPr>
        <p:spPr>
          <a:xfrm>
            <a:off x="311700" y="4759825"/>
            <a:ext cx="63111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https://gist.github.com/zorangagic/fd989374e2a4b3322bff9ab042a595af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725" y="1621400"/>
            <a:ext cx="2781350" cy="18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Virtual machines	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Reduce all computing tasks (network, storage, compute) into virtual atomic units.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e.g. on Amazon Web Services: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Virtual CPU (vCPU) on Elastic Cloud Compute 2 (EC2)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Priced by hour, only for what you use: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</a:t>
            </a:r>
            <a:r>
              <a:rPr lang="en"/>
              <a:t>.g.: </a:t>
            </a:r>
            <a:r>
              <a:rPr lang="en"/>
              <a:t>1 vCPU,	1GB RAM (t2.micro):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$0.0116 per hour in North Virginia.</a:t>
            </a:r>
          </a:p>
          <a:p>
            <a:pPr indent="-342900" lvl="0" marL="457200">
              <a:spcBef>
                <a:spcPts val="0"/>
              </a:spcBef>
              <a:buSzPts val="1800"/>
              <a:buChar char="●"/>
            </a:pPr>
            <a:r>
              <a:rPr lang="en"/>
              <a:t>$0.0152 per hour from Tokyo.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75" name="Shape 75"/>
          <p:cNvSpPr txBox="1"/>
          <p:nvPr/>
        </p:nvSpPr>
        <p:spPr>
          <a:xfrm>
            <a:off x="5913700" y="3520200"/>
            <a:ext cx="2663400" cy="140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VMware -- first company to virtualize x86 architecture.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VMware cofounder Diane Greene now leads Google’s cloud division.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0" l="3428" r="0" t="10841"/>
          <a:stretch/>
        </p:blipFill>
        <p:spPr>
          <a:xfrm>
            <a:off x="156625" y="278825"/>
            <a:ext cx="8830752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Established government / defense contractor networking?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accent5"/>
                </a:solidFill>
                <a:hlinkClick r:id="rId3"/>
              </a:rPr>
              <a:t>https://en.wikipedia.org/wiki/Dulles_Technology_Corridor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Electricity rates?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-5950" y="383000"/>
            <a:ext cx="35112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North Virginia?</a:t>
            </a:r>
          </a:p>
        </p:txBody>
      </p:sp>
      <p:sp>
        <p:nvSpPr>
          <p:cNvPr id="308" name="Shape 3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Electricity rate comparison (Fairfax vs. New Haven)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accent5"/>
                </a:solidFill>
                <a:hlinkClick r:id="rId3"/>
              </a:rPr>
              <a:t>https://www.electricitylocal.com/</a:t>
            </a: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 b="39625" l="5926" r="0" t="30280"/>
          <a:stretch/>
        </p:blipFill>
        <p:spPr>
          <a:xfrm>
            <a:off x="0" y="1246400"/>
            <a:ext cx="9144000" cy="164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5">
            <a:alphaModFix/>
          </a:blip>
          <a:srcRect b="29907" l="5935" r="0" t="39998"/>
          <a:stretch/>
        </p:blipFill>
        <p:spPr>
          <a:xfrm>
            <a:off x="0" y="2891826"/>
            <a:ext cx="9144000" cy="1645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0" l="3410" r="3410" t="10841"/>
          <a:stretch/>
        </p:blipFill>
        <p:spPr>
          <a:xfrm>
            <a:off x="311700" y="50225"/>
            <a:ext cx="8520600" cy="4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26" name="Shape 326"/>
          <p:cNvSpPr txBox="1"/>
          <p:nvPr/>
        </p:nvSpPr>
        <p:spPr>
          <a:xfrm>
            <a:off x="416725" y="4716075"/>
            <a:ext cx="66555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accent5"/>
                </a:solidFill>
                <a:hlinkClick r:id="rId4"/>
              </a:rPr>
              <a:t>https://www.theatlantic.com/technology/archive/2016/01/amazon-web-services-data-center/423147/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Unikernels.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b="4393" l="3831" r="3404" t="11438"/>
          <a:stretch/>
        </p:blipFill>
        <p:spPr>
          <a:xfrm>
            <a:off x="349750" y="359850"/>
            <a:ext cx="8482550" cy="432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" name="Shape 339"/>
          <p:cNvGraphicFramePr/>
          <p:nvPr/>
        </p:nvGraphicFramePr>
        <p:xfrm>
          <a:off x="322988" y="67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{9FB6E72F-A47E-424E-A0A7-FD59C2C4BBB8}</a:tableStyleId>
              </a:tblPr>
              <a:tblGrid>
                <a:gridCol w="2832675"/>
                <a:gridCol w="2832675"/>
                <a:gridCol w="2832675"/>
              </a:tblGrid>
              <a:tr h="3991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40" name="Shape 3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b="0" l="0" r="63087" t="0"/>
          <a:stretch/>
        </p:blipFill>
        <p:spPr>
          <a:xfrm>
            <a:off x="1709839" y="822773"/>
            <a:ext cx="970808" cy="374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4">
            <a:alphaModFix/>
          </a:blip>
          <a:srcRect b="0" l="825" r="67408" t="0"/>
          <a:stretch/>
        </p:blipFill>
        <p:spPr>
          <a:xfrm>
            <a:off x="845095" y="822782"/>
            <a:ext cx="864753" cy="200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6387" y="822775"/>
            <a:ext cx="1578525" cy="322815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3603675" y="238075"/>
            <a:ext cx="20640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Amazon 14 zones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3285" y="822775"/>
            <a:ext cx="1295440" cy="107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7850" y="822780"/>
            <a:ext cx="1295430" cy="269882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6430650" y="238075"/>
            <a:ext cx="1833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Azure</a:t>
            </a:r>
            <a:r>
              <a:rPr lang="en" sz="1800">
                <a:solidFill>
                  <a:schemeClr val="dk2"/>
                </a:solidFill>
              </a:rPr>
              <a:t> 32 zones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845100" y="238075"/>
            <a:ext cx="1995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Google 10 zones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investments in cloud infrastructure</a:t>
            </a: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38" y="485473"/>
            <a:ext cx="7453926" cy="41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57" name="Shape 357"/>
          <p:cNvSpPr txBox="1"/>
          <p:nvPr/>
        </p:nvSpPr>
        <p:spPr>
          <a:xfrm>
            <a:off x="399625" y="4775250"/>
            <a:ext cx="76926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https://storage.googleapis.com/gweb-uniblog-publish-prod/images/indigo-2.width-1999.png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626" y="389239"/>
            <a:ext cx="4576726" cy="436502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Network infrastructure</a:t>
            </a:r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Google’s network: datacenter → network edge points → edge node cache</a:t>
            </a:r>
          </a:p>
        </p:txBody>
      </p:sp>
      <p:sp>
        <p:nvSpPr>
          <p:cNvPr id="371" name="Shape 3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 b="28221" l="52879" r="17902" t="38526"/>
          <a:stretch/>
        </p:blipFill>
        <p:spPr>
          <a:xfrm>
            <a:off x="603999" y="1938150"/>
            <a:ext cx="2404502" cy="17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4">
            <a:alphaModFix/>
          </a:blip>
          <a:srcRect b="26875" l="52801" r="17980" t="38039"/>
          <a:stretch/>
        </p:blipFill>
        <p:spPr>
          <a:xfrm>
            <a:off x="3369751" y="1938150"/>
            <a:ext cx="2404498" cy="18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5">
            <a:alphaModFix/>
          </a:blip>
          <a:srcRect b="24423" l="52801" r="17980" t="40489"/>
          <a:stretch/>
        </p:blipFill>
        <p:spPr>
          <a:xfrm>
            <a:off x="6135499" y="1938150"/>
            <a:ext cx="2404502" cy="18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311700" y="4568875"/>
            <a:ext cx="3903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https://peering.google.com/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Curious topics in cloud computing</a:t>
            </a:r>
          </a:p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Even large internet companies...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712925"/>
            <a:ext cx="8520600" cy="3855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500"/>
              <a:t>Netflix runs on AWS → 100,000 running AWS instances.</a:t>
            </a:r>
          </a:p>
          <a:p>
            <a:pPr lvl="0">
              <a:spcBef>
                <a:spcPts val="0"/>
              </a:spcBef>
              <a:buNone/>
            </a:pPr>
            <a:r>
              <a:rPr lang="en" sz="1500"/>
              <a:t>Dropbox recently/famously migrated </a:t>
            </a:r>
            <a:r>
              <a:rPr i="1" lang="en" sz="1500"/>
              <a:t>off</a:t>
            </a:r>
            <a:r>
              <a:rPr lang="en" sz="1500"/>
              <a:t> AWS in 2016.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1000"/>
              <a:t>https://aws.amazon.com/solutions/case-studies/netflix/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https://www.wired.com/2016/03/epic-story-dropboxs-exodus-amazon-cloud-empire/</a:t>
            </a:r>
            <a:r>
              <a:rPr lang="en" sz="1000"/>
              <a:t> 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b="20575" l="26462" r="24057" t="30236"/>
          <a:stretch/>
        </p:blipFill>
        <p:spPr>
          <a:xfrm>
            <a:off x="2281050" y="1573175"/>
            <a:ext cx="4581898" cy="25620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type="title"/>
          </p:nvPr>
        </p:nvSpPr>
        <p:spPr>
          <a:xfrm>
            <a:off x="311700" y="22200"/>
            <a:ext cx="5615700" cy="755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of cloud computing?</a:t>
            </a:r>
          </a:p>
        </p:txBody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311700" y="856200"/>
            <a:ext cx="4729200" cy="3179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Unikernels: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Many unnecessary features running Linux/Windows in the cloud.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E.g. USB support, device drivers, etc.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Unikernels -- select minimal set of OS functions necessary to run an application, compile and run directly on hardware.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Decentralization: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Berkeley Open Infrastructure for Network Computing (e.g. SETI @ home).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Golem cryptocurrency accessible distributed/decentralized cloud computing.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IPFS cryptocurrency accessible distributed/decentralized cloud storage.</a:t>
            </a:r>
          </a:p>
        </p:txBody>
      </p:sp>
      <p:sp>
        <p:nvSpPr>
          <p:cNvPr id="388" name="Shape 3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89" name="Shape 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900" y="2566250"/>
            <a:ext cx="1156700" cy="11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725" y="2404588"/>
            <a:ext cx="156210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2804" y="3453500"/>
            <a:ext cx="2055989" cy="11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7400" y="311075"/>
            <a:ext cx="1496950" cy="18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9675" y="266650"/>
            <a:ext cx="2658400" cy="9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“Serverless”</a:t>
            </a:r>
          </a:p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311700" y="14572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Basic flow: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</a:t>
            </a:r>
            <a:r>
              <a:rPr lang="en"/>
              <a:t>ou submit code and trigger conditions.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Cloud provider chooses when/where to run the code (e.g. what virtual machine, in what location).</a:t>
            </a:r>
          </a:p>
          <a:p>
            <a:pPr indent="-342900" lvl="0" marL="457200" rtl="0">
              <a:spcBef>
                <a:spcPts val="0"/>
              </a:spcBef>
              <a:buSzPts val="1800"/>
              <a:buAutoNum type="arabicPeriod"/>
            </a:pPr>
            <a:r>
              <a:rPr lang="en"/>
              <a:t>You receive result.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-- Billing by the millisecond and per function call.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-- Only certain languages supported, e.g. (AWS →</a:t>
            </a:r>
            <a:r>
              <a:rPr lang="en"/>
              <a:t> </a:t>
            </a:r>
            <a:r>
              <a:rPr lang="en"/>
              <a:t>Node.js, Python, Java and C#)</a:t>
            </a:r>
          </a:p>
        </p:txBody>
      </p:sp>
      <p:pic>
        <p:nvPicPr>
          <p:cNvPr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475" y="405375"/>
            <a:ext cx="2732550" cy="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650" y="1191250"/>
            <a:ext cx="19625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AWS Lambda sample</a:t>
            </a:r>
          </a:p>
        </p:txBody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19269" l="17522" r="30712" t="16861"/>
          <a:stretch/>
        </p:blipFill>
        <p:spPr>
          <a:xfrm>
            <a:off x="346400" y="1077516"/>
            <a:ext cx="4120296" cy="337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4">
            <a:alphaModFix/>
          </a:blip>
          <a:srcRect b="14045" l="16582" r="30658" t="17606"/>
          <a:stretch/>
        </p:blipFill>
        <p:spPr>
          <a:xfrm>
            <a:off x="4597947" y="959275"/>
            <a:ext cx="4199654" cy="36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DNA Storage?!</a:t>
            </a:r>
          </a:p>
        </p:txBody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311700" y="568225"/>
            <a:ext cx="8520600" cy="4095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“Using DNA to archive data is an attractive possibility because it is extremely dense (up to about 1 exabyte per cubic millimeter) and durable (half-life of over 500 years).”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Read/write times...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Sequencing errors...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chemeClr val="dk1"/>
                </a:solidFill>
              </a:rPr>
              <a:t>https://www.microsoft.com/en-us/research/project/dna-storage/</a:t>
            </a:r>
          </a:p>
        </p:txBody>
      </p:sp>
      <p:sp>
        <p:nvSpPr>
          <p:cNvPr id="418" name="Shape 4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 b="0" l="3414" r="946" t="10857"/>
          <a:stretch/>
        </p:blipFill>
        <p:spPr>
          <a:xfrm>
            <a:off x="2661850" y="1301975"/>
            <a:ext cx="5761949" cy="30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AWS Snowmobile ‘massive exabyte-scale data transfer service’</a:t>
            </a:r>
          </a:p>
        </p:txBody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“</a:t>
            </a:r>
            <a:r>
              <a:rPr lang="en"/>
              <a:t>You can transfer up to 100PB per Snowmobile, a 45-foot long ruggedized shipping container, pulled by a semi-trailer truck [...] Snowmobile uses multiple layers of security designed to protect your data including dedicated security personnel, GPS tracking, alarm monitoring, 24/7 video surveillance, and an optional escort security vehicle while in transit.”</a:t>
            </a: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b="33068" l="4012" r="7617" t="35901"/>
          <a:stretch/>
        </p:blipFill>
        <p:spPr>
          <a:xfrm>
            <a:off x="1163075" y="1017725"/>
            <a:ext cx="6817853" cy="1596048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28" name="Shape 428"/>
          <p:cNvSpPr txBox="1"/>
          <p:nvPr/>
        </p:nvSpPr>
        <p:spPr>
          <a:xfrm>
            <a:off x="311700" y="4663225"/>
            <a:ext cx="39372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https://aws.amazon.com/snowmobile/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Comparative timer intervals in computing</a:t>
            </a:r>
          </a:p>
        </p:txBody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35" name="Shape 435"/>
          <p:cNvPicPr preferRelativeResize="0"/>
          <p:nvPr/>
        </p:nvPicPr>
        <p:blipFill rotWithShape="1">
          <a:blip r:embed="rId3">
            <a:alphaModFix/>
          </a:blip>
          <a:srcRect b="6373" l="24632" r="20895" t="13651"/>
          <a:stretch/>
        </p:blipFill>
        <p:spPr>
          <a:xfrm>
            <a:off x="2062232" y="712925"/>
            <a:ext cx="4814784" cy="397644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37" name="Shape 437"/>
          <p:cNvSpPr txBox="1"/>
          <p:nvPr/>
        </p:nvSpPr>
        <p:spPr>
          <a:xfrm>
            <a:off x="268925" y="4735375"/>
            <a:ext cx="90213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http://www.pcgamer.com/heres-a-neat-trick-for-understanding-how-long-computer-processes-take/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Corporate </a:t>
            </a:r>
            <a:r>
              <a:rPr lang="en"/>
              <a:t>--&gt;</a:t>
            </a:r>
            <a:r>
              <a:rPr lang="en"/>
              <a:t> consumer facing?</a:t>
            </a:r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descr="Amazon Web Services commercial currently running. featuring Jordan Gwiazdowski and Kerri Sohn" id="90" name="Shape 90" title="Commercial - Build on with AWS">
            <a:hlinkClick r:id="rId3"/>
          </p:cNvPr>
          <p:cNvSpPr/>
          <p:nvPr/>
        </p:nvSpPr>
        <p:spPr>
          <a:xfrm>
            <a:off x="2286000" y="1146175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Many VM types / applications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“Compute optimized”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“Storage optimized”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“Memory optimized”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“General purpose”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“GPU”</a:t>
            </a:r>
          </a:p>
          <a:p>
            <a:pPr indent="-342900" lvl="0" marL="457200">
              <a:spcBef>
                <a:spcPts val="0"/>
              </a:spcBef>
              <a:buSzPts val="1800"/>
              <a:buChar char="●"/>
            </a:pPr>
            <a:r>
              <a:rPr lang="en"/>
              <a:t>“FPGA” field-programmable gate array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All w/ various Linux flavors or Windows.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Similar offerings between cloud platforms.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Third party preconfig. instances available.</a:t>
            </a:r>
          </a:p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0" l="3409" r="49754" t="12157"/>
          <a:stretch/>
        </p:blipFill>
        <p:spPr>
          <a:xfrm>
            <a:off x="4904425" y="789126"/>
            <a:ext cx="3738874" cy="394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900" y="4221375"/>
            <a:ext cx="1723600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Instance (virtual machine) reservations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/>
              <a:t>Reservations based on expected use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On-Demand</a:t>
            </a:r>
            <a:r>
              <a:rPr lang="en"/>
              <a:t> -- whenever you require, for as long as you require.</a:t>
            </a:r>
            <a:br>
              <a:rPr lang="en"/>
            </a:br>
            <a:r>
              <a:rPr b="1" lang="en"/>
              <a:t>Spot Instances </a:t>
            </a:r>
            <a:r>
              <a:rPr lang="en"/>
              <a:t>-- bid on spare resources from other cloud users.</a:t>
            </a:r>
            <a:br>
              <a:rPr lang="en"/>
            </a:br>
            <a:r>
              <a:rPr b="1" lang="en"/>
              <a:t>Reserved Instances</a:t>
            </a:r>
            <a:r>
              <a:rPr lang="en"/>
              <a:t> -- discount for committing to a resource for a time duration.</a:t>
            </a:r>
            <a:br>
              <a:rPr lang="en"/>
            </a:br>
            <a:r>
              <a:rPr b="1" lang="en"/>
              <a:t>Dedicated Hosts</a:t>
            </a:r>
            <a:r>
              <a:rPr lang="en"/>
              <a:t> -- not a virtual machine, a physical server.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E.g. M3.medium general computing (AWS):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On-demand </a:t>
            </a:r>
            <a:r>
              <a:rPr lang="en" sz="1200">
                <a:solidFill>
                  <a:schemeClr val="dk1"/>
                </a:solidFill>
              </a:rPr>
              <a:t>$0.067 per Hour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00"/>
                </a:solidFill>
              </a:rPr>
              <a:t>Spot ~$0.009 per Hour (2-minute termination warning)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Reserved (1-year) upfront $0.046, no upfront $0.050.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200">
                <a:solidFill>
                  <a:srgbClr val="000000"/>
                </a:solidFill>
                <a:highlight>
                  <a:srgbClr val="FFFFFF"/>
                </a:highlight>
              </a:rPr>
              <a:t>Dedicated host $2.341 per hour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b="18651" l="28950" r="45589" t="48832"/>
          <a:stretch/>
        </p:blipFill>
        <p:spPr>
          <a:xfrm>
            <a:off x="6301900" y="2869850"/>
            <a:ext cx="2246750" cy="17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124200" y="3457238"/>
            <a:ext cx="21015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GCP offers automatic sustained use discount</a:t>
            </a:r>
          </a:p>
        </p:txBody>
      </p:sp>
      <p:cxnSp>
        <p:nvCxnSpPr>
          <p:cNvPr id="110" name="Shape 110"/>
          <p:cNvCxnSpPr/>
          <p:nvPr/>
        </p:nvCxnSpPr>
        <p:spPr>
          <a:xfrm>
            <a:off x="5932375" y="3717200"/>
            <a:ext cx="42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Cloud Storage (Amazon model)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E.g., on Amazon 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S3 distributed storage for data ‘objects’ (i.e. files) in ‘buckets’ (i.e. folders).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Accessible via REST API / HTTP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“99.999999999% durability “99.99% availability”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1200">
                <a:solidFill>
                  <a:srgbClr val="222222"/>
                </a:solidFill>
                <a:highlight>
                  <a:srgbClr val="FFFFFF"/>
                </a:highlight>
              </a:rPr>
              <a:t>Glacier Tier (what Amazon did with all their extra spinning disk space).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Glacier Tier Data Access Time: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1 - 5 minutes ($0.03 per GB)	3 - 5 hours ($0.01 per GB)	5 - 12 hours ($0.0025 per GB)</a:t>
            </a:r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aphicFrame>
        <p:nvGraphicFramePr>
          <p:cNvPr id="118" name="Shape 118"/>
          <p:cNvGraphicFramePr/>
          <p:nvPr/>
        </p:nvGraphicFramePr>
        <p:xfrm>
          <a:off x="952500" y="2354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{9FB6E72F-A47E-424E-A0A7-FD59C2C4BBB8}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333333"/>
                          </a:solidFill>
                        </a:rPr>
                        <a:t>Standard Storage</a:t>
                      </a:r>
                    </a:p>
                  </a:txBody>
                  <a:tcPr marT="142875" marB="76200" marR="91425" marL="91425">
                    <a:lnB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333333"/>
                          </a:solidFill>
                        </a:rPr>
                        <a:t>Standard - Infrequent Access Storage †</a:t>
                      </a:r>
                    </a:p>
                  </a:txBody>
                  <a:tcPr marT="142875" marB="76200" marR="91425" marL="91425">
                    <a:lnB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333333"/>
                          </a:solidFill>
                        </a:rPr>
                        <a:t>Glacier Storage</a:t>
                      </a:r>
                    </a:p>
                  </a:txBody>
                  <a:tcPr marT="142875" marB="76200" marR="91425" marL="91425">
                    <a:lnB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$0.023 per GB / month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$0.0125 per GB / month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$0.004 per GB / month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425">
                      <a:solidFill>
                        <a:srgbClr val="DDDDDD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050" y="261200"/>
            <a:ext cx="1570400" cy="17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https://www.rightscale.com/blog/cloud-cost-analysis/aws-vs-azure-vs-google-cloud-pricing-compute-instances</a:t>
            </a:r>
          </a:p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00" y="181725"/>
            <a:ext cx="7992999" cy="43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