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86" r:id="rId3"/>
  </p:sldMasterIdLst>
  <p:notesMasterIdLst>
    <p:notesMasterId r:id="rId13"/>
  </p:notesMasterIdLst>
  <p:handoutMasterIdLst>
    <p:handoutMasterId r:id="rId14"/>
  </p:handoutMasterIdLst>
  <p:sldIdLst>
    <p:sldId id="6009" r:id="rId4"/>
    <p:sldId id="6195" r:id="rId5"/>
    <p:sldId id="6196" r:id="rId6"/>
    <p:sldId id="6007" r:id="rId7"/>
    <p:sldId id="6008" r:id="rId8"/>
    <p:sldId id="6227" r:id="rId9"/>
    <p:sldId id="6012" r:id="rId10"/>
    <p:sldId id="6013" r:id="rId11"/>
    <p:sldId id="6231" r:id="rId12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752D"/>
    <a:srgbClr val="00B400"/>
    <a:srgbClr val="FFC5AD"/>
    <a:srgbClr val="68360F"/>
    <a:srgbClr val="20FF37"/>
    <a:srgbClr val="257FD7"/>
    <a:srgbClr val="FFEA08"/>
    <a:srgbClr val="FF7413"/>
    <a:srgbClr val="4BAB5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50000" autoAdjust="0"/>
  </p:normalViewPr>
  <p:slideViewPr>
    <p:cSldViewPr snapToGrid="0">
      <p:cViewPr>
        <p:scale>
          <a:sx n="105" d="100"/>
          <a:sy n="105" d="100"/>
        </p:scale>
        <p:origin x="2264" y="752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loregic</a:t>
            </a:r>
            <a:r>
              <a:rPr lang="en-US" baseline="0" dirty="0" smtClean="0"/>
              <a:t> to here too! to see regulatory mechanisms similar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43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69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440">
              <a:defRPr/>
            </a:pPr>
            <a:r>
              <a:rPr lang="en-US" dirty="0" smtClean="0"/>
              <a:t>if we look at A tilde, it controls the dynamic trajectory of </a:t>
            </a:r>
            <a:r>
              <a:rPr lang="en-US" baseline="0" dirty="0" smtClean="0"/>
              <a:t>expression part internally driven by meta-genes of X. according to the analytic solution, the internally driven expression part </a:t>
            </a:r>
            <a:r>
              <a:rPr lang="en-US" baseline="0" dirty="0" err="1" smtClean="0"/>
              <a:t>Xtilde</a:t>
            </a:r>
            <a:r>
              <a:rPr lang="en-US" baseline="0" dirty="0" smtClean="0"/>
              <a:t> I can be linear combinations of A tilde’s eigenvalue’s exponentials across time, which are defined by us as internal principal dynamic pattern (</a:t>
            </a:r>
            <a:r>
              <a:rPr lang="en-US" baseline="0" dirty="0" err="1" smtClean="0"/>
              <a:t>iPDP</a:t>
            </a:r>
            <a:r>
              <a:rPr lang="en-US" baseline="0" dirty="0" smtClean="0"/>
              <a:t>). B tilde </a:t>
            </a:r>
            <a:r>
              <a:rPr lang="en-US" dirty="0" smtClean="0"/>
              <a:t>controls the dynamic trajectory of X’s </a:t>
            </a:r>
            <a:r>
              <a:rPr lang="en-US" dirty="0" err="1" smtClean="0"/>
              <a:t>metagene</a:t>
            </a:r>
            <a:r>
              <a:rPr lang="en-US" dirty="0" smtClean="0"/>
              <a:t> </a:t>
            </a:r>
            <a:r>
              <a:rPr lang="en-US" baseline="0" dirty="0" smtClean="0"/>
              <a:t>expression part externally driven by U. similarly,  we can find </a:t>
            </a:r>
            <a:r>
              <a:rPr lang="en-US" dirty="0">
                <a:latin typeface="Times New Roman"/>
                <a:cs typeface="Times New Roman"/>
              </a:rPr>
              <a:t>external principal dynamic pattern (</a:t>
            </a:r>
            <a:r>
              <a:rPr lang="en-US" dirty="0" err="1">
                <a:latin typeface="Times New Roman"/>
                <a:cs typeface="Times New Roman"/>
              </a:rPr>
              <a:t>ePDP</a:t>
            </a:r>
            <a:r>
              <a:rPr lang="en-US" dirty="0">
                <a:latin typeface="Times New Roman"/>
                <a:cs typeface="Times New Roman"/>
              </a:rPr>
              <a:t>) based on B tilde’s eigenvalue exponentials across time. </a:t>
            </a:r>
            <a:r>
              <a:rPr lang="en-US" baseline="0" dirty="0" smtClean="0"/>
              <a:t>Actually, those patterns are canonical temporal expression trajectories, which are as simple as </a:t>
            </a:r>
            <a:r>
              <a:rPr lang="en-US" dirty="0" smtClean="0"/>
              <a:t>degradation, growth, damped oscillation temporal</a:t>
            </a:r>
            <a:r>
              <a:rPr lang="en-US" baseline="0" dirty="0" smtClean="0"/>
              <a:t> processes). In short</a:t>
            </a:r>
            <a:r>
              <a:rPr lang="en-US" dirty="0">
                <a:latin typeface="Times New Roman"/>
                <a:cs typeface="Times New Roman"/>
              </a:rPr>
              <a:t>, from </a:t>
            </a:r>
            <a:r>
              <a:rPr lang="en-US" dirty="0" err="1">
                <a:latin typeface="Times New Roman"/>
                <a:cs typeface="Times New Roman"/>
              </a:rPr>
              <a:t>metagene</a:t>
            </a:r>
            <a:r>
              <a:rPr lang="en-US" dirty="0">
                <a:latin typeface="Times New Roman"/>
                <a:cs typeface="Times New Roman"/>
              </a:rPr>
              <a:t> effective model, we are able to identify internal and external driven </a:t>
            </a:r>
            <a:r>
              <a:rPr lang="en-US" baseline="0" dirty="0" smtClean="0"/>
              <a:t>canonical temporal expression trajectories</a:t>
            </a:r>
            <a:r>
              <a:rPr lang="en-US" dirty="0">
                <a:latin typeface="Times New Roman"/>
                <a:cs typeface="Times New Roman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45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81442-A719-DE49-BBE8-A2FE42AB1B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0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4" indent="0">
              <a:buNone/>
              <a:defRPr sz="2800"/>
            </a:lvl2pPr>
            <a:lvl3pPr marL="913770" indent="0">
              <a:buNone/>
              <a:defRPr sz="2400"/>
            </a:lvl3pPr>
            <a:lvl4pPr marL="1370658" indent="0">
              <a:buNone/>
              <a:defRPr sz="2000"/>
            </a:lvl4pPr>
            <a:lvl5pPr marL="1827542" indent="0">
              <a:buNone/>
              <a:defRPr sz="2000"/>
            </a:lvl5pPr>
            <a:lvl6pPr marL="2284429" indent="0">
              <a:buNone/>
              <a:defRPr sz="2000"/>
            </a:lvl6pPr>
            <a:lvl7pPr marL="2741313" indent="0">
              <a:buNone/>
              <a:defRPr sz="2000"/>
            </a:lvl7pPr>
            <a:lvl8pPr marL="3198199" indent="0">
              <a:buNone/>
              <a:defRPr sz="2000"/>
            </a:lvl8pPr>
            <a:lvl9pPr marL="3655085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4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4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4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84" indent="0" algn="ctr">
              <a:buNone/>
              <a:defRPr/>
            </a:lvl2pPr>
            <a:lvl3pPr marL="913770" indent="0" algn="ctr">
              <a:buNone/>
              <a:defRPr/>
            </a:lvl3pPr>
            <a:lvl4pPr marL="1370658" indent="0" algn="ctr">
              <a:buNone/>
              <a:defRPr/>
            </a:lvl4pPr>
            <a:lvl5pPr marL="1827542" indent="0" algn="ctr">
              <a:buNone/>
              <a:defRPr/>
            </a:lvl5pPr>
            <a:lvl6pPr marL="2284429" indent="0" algn="ctr">
              <a:buNone/>
              <a:defRPr/>
            </a:lvl6pPr>
            <a:lvl7pPr marL="2741313" indent="0" algn="ctr">
              <a:buNone/>
              <a:defRPr/>
            </a:lvl7pPr>
            <a:lvl8pPr marL="3198199" indent="0" algn="ctr">
              <a:buNone/>
              <a:defRPr/>
            </a:lvl8pPr>
            <a:lvl9pPr marL="36550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4" indent="0">
              <a:buNone/>
              <a:defRPr sz="1800"/>
            </a:lvl2pPr>
            <a:lvl3pPr marL="913770" indent="0">
              <a:buNone/>
              <a:defRPr sz="1600"/>
            </a:lvl3pPr>
            <a:lvl4pPr marL="1370658" indent="0">
              <a:buNone/>
              <a:defRPr sz="1400"/>
            </a:lvl4pPr>
            <a:lvl5pPr marL="1827542" indent="0">
              <a:buNone/>
              <a:defRPr sz="1400"/>
            </a:lvl5pPr>
            <a:lvl6pPr marL="2284429" indent="0">
              <a:buNone/>
              <a:defRPr sz="1400"/>
            </a:lvl6pPr>
            <a:lvl7pPr marL="2741313" indent="0">
              <a:buNone/>
              <a:defRPr sz="1400"/>
            </a:lvl7pPr>
            <a:lvl8pPr marL="3198199" indent="0">
              <a:buNone/>
              <a:defRPr sz="1400"/>
            </a:lvl8pPr>
            <a:lvl9pPr marL="36550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4" Type="http://schemas.openxmlformats.org/officeDocument/2006/relationships/tags" Target="../tags/tag2.xml"/><Relationship Id="rId5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5" Type="http://schemas.openxmlformats.org/officeDocument/2006/relationships/tags" Target="../tags/tag4.xml"/><Relationship Id="rId16" Type="http://schemas.openxmlformats.org/officeDocument/2006/relationships/tags" Target="../tags/tag5.xml"/><Relationship Id="rId17" Type="http://schemas.openxmlformats.org/officeDocument/2006/relationships/tags" Target="../tags/tag6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 smtClean="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 smtClean="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 smtClean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44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74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1" tIns="46002" rIns="92001" bIns="46002"/>
          <a:lstStyle/>
          <a:p>
            <a:pPr defTabSz="910608" eaLnBrk="0" hangingPunct="0">
              <a:defRPr/>
            </a:pPr>
            <a:fld id="{BEA16ABE-66C5-9D4F-B7FD-AEDB9C0B4816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08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87" r:id="rId1"/>
    <p:sldLayoutId id="2147527588" r:id="rId2"/>
    <p:sldLayoutId id="2147527589" r:id="rId3"/>
    <p:sldLayoutId id="2147527590" r:id="rId4"/>
    <p:sldLayoutId id="2147527591" r:id="rId5"/>
    <p:sldLayoutId id="2147527592" r:id="rId6"/>
    <p:sldLayoutId id="2147527593" r:id="rId7"/>
    <p:sldLayoutId id="2147527594" r:id="rId8"/>
    <p:sldLayoutId id="2147527595" r:id="rId9"/>
    <p:sldLayoutId id="2147527596" r:id="rId10"/>
    <p:sldLayoutId id="2147527597" r:id="rId11"/>
    <p:sldLayoutId id="2147527598" r:id="rId12"/>
    <p:sldLayoutId id="214752759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84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770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658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42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26" indent="-223826" algn="l" defTabSz="90799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06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7998" indent="-222238" algn="l" defTabSz="90799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23" indent="-223826" algn="l" defTabSz="90799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348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87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757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64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526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4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8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2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3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9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5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emf"/><Relationship Id="rId20" Type="http://schemas.openxmlformats.org/officeDocument/2006/relationships/image" Target="../media/image16.emf"/><Relationship Id="rId21" Type="http://schemas.openxmlformats.org/officeDocument/2006/relationships/oleObject" Target="../embeddings/oleObject6.bin"/><Relationship Id="rId22" Type="http://schemas.openxmlformats.org/officeDocument/2006/relationships/image" Target="../media/image10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8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9.emf"/><Relationship Id="rId14" Type="http://schemas.openxmlformats.org/officeDocument/2006/relationships/image" Target="../media/image4.png"/><Relationship Id="rId15" Type="http://schemas.openxmlformats.org/officeDocument/2006/relationships/image" Target="../media/image11.png"/><Relationship Id="rId16" Type="http://schemas.openxmlformats.org/officeDocument/2006/relationships/image" Target="../media/image12.emf"/><Relationship Id="rId17" Type="http://schemas.openxmlformats.org/officeDocument/2006/relationships/image" Target="../media/image13.emf"/><Relationship Id="rId18" Type="http://schemas.openxmlformats.org/officeDocument/2006/relationships/image" Target="../media/image14.emf"/><Relationship Id="rId19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Is gene regulation among </a:t>
            </a:r>
            <a:r>
              <a:rPr lang="en-US" dirty="0" err="1" smtClean="0"/>
              <a:t>orthologs</a:t>
            </a:r>
            <a:r>
              <a:rPr lang="en-US" dirty="0" smtClean="0"/>
              <a:t> conserved?</a:t>
            </a:r>
            <a:endParaRPr lang="en-US" dirty="0"/>
          </a:p>
        </p:txBody>
      </p:sp>
      <p:grpSp>
        <p:nvGrpSpPr>
          <p:cNvPr id="340" name="Group 339"/>
          <p:cNvGrpSpPr/>
          <p:nvPr/>
        </p:nvGrpSpPr>
        <p:grpSpPr>
          <a:xfrm>
            <a:off x="188672" y="1800478"/>
            <a:ext cx="5297728" cy="1831777"/>
            <a:chOff x="188672" y="1295400"/>
            <a:chExt cx="5297728" cy="1831777"/>
          </a:xfrm>
        </p:grpSpPr>
        <p:grpSp>
          <p:nvGrpSpPr>
            <p:cNvPr id="166" name="Group 165"/>
            <p:cNvGrpSpPr/>
            <p:nvPr/>
          </p:nvGrpSpPr>
          <p:grpSpPr>
            <a:xfrm>
              <a:off x="2819400" y="1295400"/>
              <a:ext cx="645361" cy="1178761"/>
              <a:chOff x="4343400" y="2362200"/>
              <a:chExt cx="645361" cy="1178761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4343400" y="2362200"/>
                <a:ext cx="645361" cy="492961"/>
                <a:chOff x="4191000" y="3352800"/>
                <a:chExt cx="645361" cy="492961"/>
              </a:xfrm>
            </p:grpSpPr>
            <p:sp>
              <p:nvSpPr>
                <p:cNvPr id="99" name="Oval 119"/>
                <p:cNvSpPr/>
                <p:nvPr/>
              </p:nvSpPr>
              <p:spPr bwMode="auto">
                <a:xfrm rot="10800000">
                  <a:off x="4724400" y="35814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0" name="Oval 120"/>
                <p:cNvSpPr/>
                <p:nvPr/>
              </p:nvSpPr>
              <p:spPr bwMode="auto">
                <a:xfrm rot="10800000">
                  <a:off x="4524384" y="3352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1" name="Oval 121"/>
                <p:cNvSpPr/>
                <p:nvPr/>
              </p:nvSpPr>
              <p:spPr bwMode="auto">
                <a:xfrm rot="10800000">
                  <a:off x="4191000" y="35052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" name="Oval 122"/>
                <p:cNvSpPr/>
                <p:nvPr/>
              </p:nvSpPr>
              <p:spPr bwMode="auto">
                <a:xfrm rot="10800000">
                  <a:off x="4419600" y="3733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cxnSp>
              <p:nvCxnSpPr>
                <p:cNvPr id="122" name="Straight Connector 121"/>
                <p:cNvCxnSpPr>
                  <a:stCxn id="101" idx="3"/>
                  <a:endCxn id="100" idx="7"/>
                </p:cNvCxnSpPr>
                <p:nvPr/>
              </p:nvCxnSpPr>
              <p:spPr>
                <a:xfrm flipV="1">
                  <a:off x="4286565" y="3448365"/>
                  <a:ext cx="254215" cy="73231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>
                  <a:stCxn id="102" idx="3"/>
                  <a:endCxn id="100" idx="0"/>
                </p:cNvCxnSpPr>
                <p:nvPr/>
              </p:nvCxnSpPr>
              <p:spPr>
                <a:xfrm flipV="1">
                  <a:off x="4515165" y="3464761"/>
                  <a:ext cx="65199" cy="28543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>
                  <a:stCxn id="100" idx="0"/>
                  <a:endCxn id="99" idx="5"/>
                </p:cNvCxnSpPr>
                <p:nvPr/>
              </p:nvCxnSpPr>
              <p:spPr>
                <a:xfrm>
                  <a:off x="4580364" y="3464761"/>
                  <a:ext cx="160432" cy="13303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>
                  <a:stCxn id="101" idx="1"/>
                  <a:endCxn id="99" idx="6"/>
                </p:cNvCxnSpPr>
                <p:nvPr/>
              </p:nvCxnSpPr>
              <p:spPr>
                <a:xfrm>
                  <a:off x="4286565" y="3600765"/>
                  <a:ext cx="437835" cy="3661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>
                  <a:stCxn id="101" idx="0"/>
                  <a:endCxn id="102" idx="5"/>
                </p:cNvCxnSpPr>
                <p:nvPr/>
              </p:nvCxnSpPr>
              <p:spPr>
                <a:xfrm>
                  <a:off x="4246980" y="3617161"/>
                  <a:ext cx="189016" cy="13303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/>
              <p:cNvGrpSpPr/>
              <p:nvPr/>
            </p:nvGrpSpPr>
            <p:grpSpPr>
              <a:xfrm>
                <a:off x="4343400" y="3048000"/>
                <a:ext cx="645361" cy="492961"/>
                <a:chOff x="4191000" y="3352800"/>
                <a:chExt cx="645361" cy="492961"/>
              </a:xfrm>
            </p:grpSpPr>
            <p:sp>
              <p:nvSpPr>
                <p:cNvPr id="139" name="Oval 119"/>
                <p:cNvSpPr/>
                <p:nvPr/>
              </p:nvSpPr>
              <p:spPr bwMode="auto">
                <a:xfrm rot="10800000">
                  <a:off x="4724400" y="35814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" name="Oval 120"/>
                <p:cNvSpPr/>
                <p:nvPr/>
              </p:nvSpPr>
              <p:spPr bwMode="auto">
                <a:xfrm rot="10800000">
                  <a:off x="4524384" y="3352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" name="Oval 121"/>
                <p:cNvSpPr/>
                <p:nvPr/>
              </p:nvSpPr>
              <p:spPr bwMode="auto">
                <a:xfrm rot="10800000">
                  <a:off x="4191000" y="35052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2" name="Oval 122"/>
                <p:cNvSpPr/>
                <p:nvPr/>
              </p:nvSpPr>
              <p:spPr bwMode="auto">
                <a:xfrm rot="10800000">
                  <a:off x="4419600" y="3733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cxnSp>
              <p:nvCxnSpPr>
                <p:cNvPr id="143" name="Straight Connector 142"/>
                <p:cNvCxnSpPr>
                  <a:stCxn id="141" idx="3"/>
                  <a:endCxn id="140" idx="7"/>
                </p:cNvCxnSpPr>
                <p:nvPr/>
              </p:nvCxnSpPr>
              <p:spPr>
                <a:xfrm flipV="1">
                  <a:off x="4286565" y="3448365"/>
                  <a:ext cx="254215" cy="73231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>
                  <a:stCxn id="142" idx="3"/>
                  <a:endCxn id="140" idx="0"/>
                </p:cNvCxnSpPr>
                <p:nvPr/>
              </p:nvCxnSpPr>
              <p:spPr>
                <a:xfrm flipV="1">
                  <a:off x="4515165" y="3464761"/>
                  <a:ext cx="65199" cy="28543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stCxn id="140" idx="0"/>
                  <a:endCxn id="139" idx="5"/>
                </p:cNvCxnSpPr>
                <p:nvPr/>
              </p:nvCxnSpPr>
              <p:spPr>
                <a:xfrm>
                  <a:off x="4580364" y="3464761"/>
                  <a:ext cx="160432" cy="13303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>
                  <a:stCxn id="141" idx="1"/>
                  <a:endCxn id="139" idx="6"/>
                </p:cNvCxnSpPr>
                <p:nvPr/>
              </p:nvCxnSpPr>
              <p:spPr>
                <a:xfrm>
                  <a:off x="4286565" y="3600765"/>
                  <a:ext cx="437835" cy="36615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>
                  <a:stCxn id="139" idx="6"/>
                  <a:endCxn id="142" idx="2"/>
                </p:cNvCxnSpPr>
                <p:nvPr/>
              </p:nvCxnSpPr>
              <p:spPr>
                <a:xfrm flipH="1">
                  <a:off x="4531561" y="3637380"/>
                  <a:ext cx="192839" cy="152400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0" name="Straight Connector 149"/>
              <p:cNvCxnSpPr>
                <a:stCxn id="100" idx="0"/>
                <a:endCxn id="140" idx="4"/>
              </p:cNvCxnSpPr>
              <p:nvPr/>
            </p:nvCxnSpPr>
            <p:spPr>
              <a:xfrm>
                <a:off x="4732764" y="2474161"/>
                <a:ext cx="0" cy="57383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>
                <a:stCxn id="101" idx="0"/>
                <a:endCxn id="141" idx="4"/>
              </p:cNvCxnSpPr>
              <p:nvPr/>
            </p:nvCxnSpPr>
            <p:spPr>
              <a:xfrm>
                <a:off x="4399380" y="26265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99" idx="0"/>
                <a:endCxn id="139" idx="4"/>
              </p:cNvCxnSpPr>
              <p:nvPr/>
            </p:nvCxnSpPr>
            <p:spPr>
              <a:xfrm>
                <a:off x="4932780" y="27027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stCxn id="102" idx="0"/>
                <a:endCxn id="142" idx="4"/>
              </p:cNvCxnSpPr>
              <p:nvPr/>
            </p:nvCxnSpPr>
            <p:spPr>
              <a:xfrm>
                <a:off x="4627980" y="28551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/>
            <p:cNvGrpSpPr/>
            <p:nvPr/>
          </p:nvGrpSpPr>
          <p:grpSpPr>
            <a:xfrm>
              <a:off x="1447800" y="1335839"/>
              <a:ext cx="645361" cy="1178761"/>
              <a:chOff x="4343400" y="2362200"/>
              <a:chExt cx="645361" cy="1178761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4343400" y="2362200"/>
                <a:ext cx="645361" cy="492961"/>
                <a:chOff x="4191000" y="3352800"/>
                <a:chExt cx="645361" cy="492961"/>
              </a:xfrm>
            </p:grpSpPr>
            <p:sp>
              <p:nvSpPr>
                <p:cNvPr id="183" name="Oval 119"/>
                <p:cNvSpPr/>
                <p:nvPr/>
              </p:nvSpPr>
              <p:spPr bwMode="auto">
                <a:xfrm rot="10800000">
                  <a:off x="4724400" y="35814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" name="Oval 120"/>
                <p:cNvSpPr/>
                <p:nvPr/>
              </p:nvSpPr>
              <p:spPr bwMode="auto">
                <a:xfrm rot="10800000">
                  <a:off x="4524384" y="3352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" name="Oval 121"/>
                <p:cNvSpPr/>
                <p:nvPr/>
              </p:nvSpPr>
              <p:spPr bwMode="auto">
                <a:xfrm rot="10800000">
                  <a:off x="4191000" y="35052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" name="Oval 122"/>
                <p:cNvSpPr/>
                <p:nvPr/>
              </p:nvSpPr>
              <p:spPr bwMode="auto">
                <a:xfrm rot="10800000">
                  <a:off x="4419600" y="3733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4343400" y="3048000"/>
                <a:ext cx="645361" cy="492961"/>
                <a:chOff x="4191000" y="3352800"/>
                <a:chExt cx="645361" cy="492961"/>
              </a:xfrm>
            </p:grpSpPr>
            <p:sp>
              <p:nvSpPr>
                <p:cNvPr id="174" name="Oval 119"/>
                <p:cNvSpPr/>
                <p:nvPr/>
              </p:nvSpPr>
              <p:spPr bwMode="auto">
                <a:xfrm rot="10800000">
                  <a:off x="4724400" y="35814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5" name="Oval 120"/>
                <p:cNvSpPr/>
                <p:nvPr/>
              </p:nvSpPr>
              <p:spPr bwMode="auto">
                <a:xfrm rot="10800000">
                  <a:off x="4524384" y="3352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" name="Oval 121"/>
                <p:cNvSpPr/>
                <p:nvPr/>
              </p:nvSpPr>
              <p:spPr bwMode="auto">
                <a:xfrm rot="10800000">
                  <a:off x="4191000" y="35052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" name="Oval 122"/>
                <p:cNvSpPr/>
                <p:nvPr/>
              </p:nvSpPr>
              <p:spPr bwMode="auto">
                <a:xfrm rot="10800000">
                  <a:off x="4419600" y="3733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170" name="Straight Connector 169"/>
              <p:cNvCxnSpPr>
                <a:stCxn id="184" idx="0"/>
                <a:endCxn id="175" idx="4"/>
              </p:cNvCxnSpPr>
              <p:nvPr/>
            </p:nvCxnSpPr>
            <p:spPr>
              <a:xfrm>
                <a:off x="4732764" y="2474161"/>
                <a:ext cx="0" cy="57383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>
                <a:stCxn id="185" idx="0"/>
                <a:endCxn id="176" idx="4"/>
              </p:cNvCxnSpPr>
              <p:nvPr/>
            </p:nvCxnSpPr>
            <p:spPr>
              <a:xfrm>
                <a:off x="4399380" y="26265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>
                <a:stCxn id="183" idx="0"/>
                <a:endCxn id="174" idx="4"/>
              </p:cNvCxnSpPr>
              <p:nvPr/>
            </p:nvCxnSpPr>
            <p:spPr>
              <a:xfrm>
                <a:off x="4932780" y="27027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stCxn id="186" idx="0"/>
                <a:endCxn id="177" idx="4"/>
              </p:cNvCxnSpPr>
              <p:nvPr/>
            </p:nvCxnSpPr>
            <p:spPr>
              <a:xfrm>
                <a:off x="4627980" y="28551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2" name="Straight Connector 191"/>
            <p:cNvCxnSpPr/>
            <p:nvPr/>
          </p:nvCxnSpPr>
          <p:spPr>
            <a:xfrm flipV="1">
              <a:off x="304800" y="1915092"/>
              <a:ext cx="5181600" cy="15716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/>
            <p:cNvSpPr txBox="1"/>
            <p:nvPr/>
          </p:nvSpPr>
          <p:spPr>
            <a:xfrm>
              <a:off x="188672" y="1443076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Species A</a:t>
              </a: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203200" y="1976476"/>
              <a:ext cx="1223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dirty="0" smtClean="0">
                  <a:solidFill>
                    <a:prstClr val="black"/>
                  </a:solidFill>
                  <a:latin typeface="Calibri"/>
                </a:rPr>
                <a:t>Species B</a:t>
              </a: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5" name="Straight Connector 194"/>
            <p:cNvCxnSpPr/>
            <p:nvPr/>
          </p:nvCxnSpPr>
          <p:spPr>
            <a:xfrm flipV="1">
              <a:off x="1524000" y="2819400"/>
              <a:ext cx="5334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/>
            <p:cNvSpPr txBox="1"/>
            <p:nvPr/>
          </p:nvSpPr>
          <p:spPr>
            <a:xfrm>
              <a:off x="1371600" y="2819400"/>
              <a:ext cx="9354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orthologs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V="1">
              <a:off x="2895600" y="2819400"/>
              <a:ext cx="533400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/>
            <p:cNvSpPr txBox="1"/>
            <p:nvPr/>
          </p:nvSpPr>
          <p:spPr>
            <a:xfrm>
              <a:off x="2667000" y="2819400"/>
              <a:ext cx="1215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co-expressed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4495800" y="1800478"/>
            <a:ext cx="645361" cy="1178761"/>
            <a:chOff x="4495800" y="1295400"/>
            <a:chExt cx="645361" cy="1178761"/>
          </a:xfrm>
        </p:grpSpPr>
        <p:grpSp>
          <p:nvGrpSpPr>
            <p:cNvPr id="200" name="Group 199"/>
            <p:cNvGrpSpPr/>
            <p:nvPr/>
          </p:nvGrpSpPr>
          <p:grpSpPr>
            <a:xfrm>
              <a:off x="4495800" y="1295400"/>
              <a:ext cx="645361" cy="1178761"/>
              <a:chOff x="4343400" y="2362200"/>
              <a:chExt cx="645361" cy="1178761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4343400" y="2362200"/>
                <a:ext cx="645361" cy="492961"/>
                <a:chOff x="4191000" y="3352800"/>
                <a:chExt cx="645361" cy="492961"/>
              </a:xfrm>
            </p:grpSpPr>
            <p:sp>
              <p:nvSpPr>
                <p:cNvPr id="216" name="Oval 119"/>
                <p:cNvSpPr/>
                <p:nvPr/>
              </p:nvSpPr>
              <p:spPr bwMode="auto">
                <a:xfrm rot="10800000">
                  <a:off x="4724400" y="35814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7" name="Oval 120"/>
                <p:cNvSpPr/>
                <p:nvPr/>
              </p:nvSpPr>
              <p:spPr bwMode="auto">
                <a:xfrm rot="10800000">
                  <a:off x="4524384" y="3352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8" name="Oval 121"/>
                <p:cNvSpPr/>
                <p:nvPr/>
              </p:nvSpPr>
              <p:spPr bwMode="auto">
                <a:xfrm rot="10800000">
                  <a:off x="4191000" y="35052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9" name="Oval 122"/>
                <p:cNvSpPr/>
                <p:nvPr/>
              </p:nvSpPr>
              <p:spPr bwMode="auto">
                <a:xfrm rot="10800000">
                  <a:off x="4419600" y="3733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>
                <a:off x="4343400" y="3048000"/>
                <a:ext cx="645361" cy="492961"/>
                <a:chOff x="4191000" y="3352800"/>
                <a:chExt cx="645361" cy="492961"/>
              </a:xfrm>
            </p:grpSpPr>
            <p:sp>
              <p:nvSpPr>
                <p:cNvPr id="207" name="Oval 119"/>
                <p:cNvSpPr/>
                <p:nvPr/>
              </p:nvSpPr>
              <p:spPr bwMode="auto">
                <a:xfrm rot="10800000">
                  <a:off x="4724400" y="35814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8" name="Oval 120"/>
                <p:cNvSpPr/>
                <p:nvPr/>
              </p:nvSpPr>
              <p:spPr bwMode="auto">
                <a:xfrm rot="10800000">
                  <a:off x="4524384" y="3352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" name="Oval 121"/>
                <p:cNvSpPr/>
                <p:nvPr/>
              </p:nvSpPr>
              <p:spPr bwMode="auto">
                <a:xfrm rot="10800000">
                  <a:off x="4191000" y="35052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" name="Oval 122"/>
                <p:cNvSpPr/>
                <p:nvPr/>
              </p:nvSpPr>
              <p:spPr bwMode="auto">
                <a:xfrm rot="10800000">
                  <a:off x="4419600" y="3733800"/>
                  <a:ext cx="111961" cy="111961"/>
                </a:xfrm>
                <a:prstGeom prst="ellipse">
                  <a:avLst/>
                </a:prstGeom>
                <a:solidFill>
                  <a:srgbClr val="9BBB5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 sz="2400" b="0" kern="0" smtClean="0">
                    <a:solidFill>
                      <a:srgbClr val="005193"/>
                    </a:solidFill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203" name="Straight Connector 202"/>
              <p:cNvCxnSpPr>
                <a:stCxn id="217" idx="0"/>
                <a:endCxn id="208" idx="4"/>
              </p:cNvCxnSpPr>
              <p:nvPr/>
            </p:nvCxnSpPr>
            <p:spPr>
              <a:xfrm>
                <a:off x="4732764" y="2474161"/>
                <a:ext cx="0" cy="57383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>
                <a:stCxn id="218" idx="0"/>
                <a:endCxn id="209" idx="4"/>
              </p:cNvCxnSpPr>
              <p:nvPr/>
            </p:nvCxnSpPr>
            <p:spPr>
              <a:xfrm>
                <a:off x="4399380" y="26265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>
                <a:stCxn id="216" idx="0"/>
                <a:endCxn id="207" idx="4"/>
              </p:cNvCxnSpPr>
              <p:nvPr/>
            </p:nvCxnSpPr>
            <p:spPr>
              <a:xfrm>
                <a:off x="4932780" y="27027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>
                <a:stCxn id="219" idx="0"/>
                <a:endCxn id="210" idx="4"/>
              </p:cNvCxnSpPr>
              <p:nvPr/>
            </p:nvCxnSpPr>
            <p:spPr>
              <a:xfrm>
                <a:off x="4627980" y="2855161"/>
                <a:ext cx="0" cy="57383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5" name="Straight Arrow Connector 141"/>
            <p:cNvCxnSpPr>
              <a:stCxn id="218" idx="3"/>
              <a:endCxn id="217" idx="6"/>
            </p:cNvCxnSpPr>
            <p:nvPr/>
          </p:nvCxnSpPr>
          <p:spPr bwMode="auto">
            <a:xfrm flipV="1">
              <a:off x="4591365" y="1351380"/>
              <a:ext cx="237819" cy="1128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8" name="Straight Arrow Connector 141"/>
            <p:cNvCxnSpPr>
              <a:stCxn id="216" idx="5"/>
              <a:endCxn id="217" idx="2"/>
            </p:cNvCxnSpPr>
            <p:nvPr/>
          </p:nvCxnSpPr>
          <p:spPr bwMode="auto">
            <a:xfrm flipH="1" flipV="1">
              <a:off x="4941145" y="1351380"/>
              <a:ext cx="104451" cy="1890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1" name="Straight Arrow Connector 141"/>
            <p:cNvCxnSpPr>
              <a:stCxn id="219" idx="2"/>
              <a:endCxn id="216" idx="7"/>
            </p:cNvCxnSpPr>
            <p:nvPr/>
          </p:nvCxnSpPr>
          <p:spPr bwMode="auto">
            <a:xfrm flipV="1">
              <a:off x="4836361" y="1619565"/>
              <a:ext cx="209235" cy="112815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4" name="Straight Arrow Connector 141"/>
            <p:cNvCxnSpPr>
              <a:stCxn id="218" idx="1"/>
              <a:endCxn id="216" idx="6"/>
            </p:cNvCxnSpPr>
            <p:nvPr/>
          </p:nvCxnSpPr>
          <p:spPr bwMode="auto">
            <a:xfrm>
              <a:off x="4591365" y="1543365"/>
              <a:ext cx="437835" cy="36615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7" name="Straight Arrow Connector 141"/>
            <p:cNvCxnSpPr>
              <a:stCxn id="210" idx="2"/>
              <a:endCxn id="207" idx="7"/>
            </p:cNvCxnSpPr>
            <p:nvPr/>
          </p:nvCxnSpPr>
          <p:spPr bwMode="auto">
            <a:xfrm flipV="1">
              <a:off x="4836361" y="2305365"/>
              <a:ext cx="209235" cy="112815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0" name="Straight Arrow Connector 141"/>
            <p:cNvCxnSpPr>
              <a:stCxn id="207" idx="5"/>
              <a:endCxn id="208" idx="1"/>
            </p:cNvCxnSpPr>
            <p:nvPr/>
          </p:nvCxnSpPr>
          <p:spPr bwMode="auto">
            <a:xfrm flipH="1" flipV="1">
              <a:off x="4924749" y="2076765"/>
              <a:ext cx="120847" cy="149431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5" name="Straight Arrow Connector 141"/>
            <p:cNvCxnSpPr>
              <a:stCxn id="209" idx="2"/>
              <a:endCxn id="208" idx="6"/>
            </p:cNvCxnSpPr>
            <p:nvPr/>
          </p:nvCxnSpPr>
          <p:spPr bwMode="auto">
            <a:xfrm flipV="1">
              <a:off x="4607761" y="2037180"/>
              <a:ext cx="221423" cy="15240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8" name="Straight Arrow Connector 141"/>
            <p:cNvCxnSpPr>
              <a:stCxn id="209" idx="2"/>
              <a:endCxn id="207" idx="7"/>
            </p:cNvCxnSpPr>
            <p:nvPr/>
          </p:nvCxnSpPr>
          <p:spPr bwMode="auto">
            <a:xfrm>
              <a:off x="4607761" y="2189580"/>
              <a:ext cx="437835" cy="115785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59" name="Curved Connector 162"/>
          <p:cNvCxnSpPr>
            <a:stCxn id="160" idx="2"/>
            <a:endCxn id="218" idx="5"/>
          </p:cNvCxnSpPr>
          <p:nvPr/>
        </p:nvCxnSpPr>
        <p:spPr bwMode="auto">
          <a:xfrm flipH="1">
            <a:off x="4512196" y="1296087"/>
            <a:ext cx="131980" cy="673187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0" name="Rectangle 154"/>
          <p:cNvSpPr/>
          <p:nvPr/>
        </p:nvSpPr>
        <p:spPr bwMode="auto">
          <a:xfrm>
            <a:off x="4564364" y="1136464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sp>
        <p:nvSpPr>
          <p:cNvPr id="162" name="Rectangle 180"/>
          <p:cNvSpPr/>
          <p:nvPr/>
        </p:nvSpPr>
        <p:spPr bwMode="auto">
          <a:xfrm>
            <a:off x="5278369" y="1216275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sp>
        <p:nvSpPr>
          <p:cNvPr id="163" name="Rectangle 187"/>
          <p:cNvSpPr/>
          <p:nvPr/>
        </p:nvSpPr>
        <p:spPr bwMode="auto">
          <a:xfrm>
            <a:off x="4755106" y="1329145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cxnSp>
        <p:nvCxnSpPr>
          <p:cNvPr id="178" name="Curved Connector 162"/>
          <p:cNvCxnSpPr>
            <a:stCxn id="163" idx="2"/>
            <a:endCxn id="217" idx="3"/>
          </p:cNvCxnSpPr>
          <p:nvPr/>
        </p:nvCxnSpPr>
        <p:spPr bwMode="auto">
          <a:xfrm>
            <a:off x="4834918" y="1488768"/>
            <a:ext cx="89831" cy="328106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9" name="Curved Connector 162"/>
          <p:cNvCxnSpPr>
            <a:stCxn id="162" idx="2"/>
            <a:endCxn id="216" idx="4"/>
          </p:cNvCxnSpPr>
          <p:nvPr/>
        </p:nvCxnSpPr>
        <p:spPr bwMode="auto">
          <a:xfrm flipH="1">
            <a:off x="5085180" y="1375898"/>
            <a:ext cx="273001" cy="653180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0" name="Rectangle 154"/>
          <p:cNvSpPr/>
          <p:nvPr/>
        </p:nvSpPr>
        <p:spPr bwMode="auto">
          <a:xfrm>
            <a:off x="4403003" y="2977197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5117008" y="3057008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sp>
        <p:nvSpPr>
          <p:cNvPr id="182" name="Rectangle 187"/>
          <p:cNvSpPr/>
          <p:nvPr/>
        </p:nvSpPr>
        <p:spPr bwMode="auto">
          <a:xfrm>
            <a:off x="4593745" y="3393993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cxnSp>
        <p:nvCxnSpPr>
          <p:cNvPr id="187" name="Curved Connector 162"/>
          <p:cNvCxnSpPr>
            <a:stCxn id="182" idx="0"/>
            <a:endCxn id="210" idx="0"/>
          </p:cNvCxnSpPr>
          <p:nvPr/>
        </p:nvCxnSpPr>
        <p:spPr bwMode="auto">
          <a:xfrm flipV="1">
            <a:off x="4673557" y="2979239"/>
            <a:ext cx="106823" cy="414754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8" name="Rectangle 187"/>
          <p:cNvSpPr/>
          <p:nvPr/>
        </p:nvSpPr>
        <p:spPr bwMode="auto">
          <a:xfrm>
            <a:off x="4866001" y="3209408"/>
            <a:ext cx="159623" cy="159623"/>
          </a:xfrm>
          <a:prstGeom prst="rect">
            <a:avLst/>
          </a:prstGeom>
          <a:solidFill>
            <a:srgbClr val="F7964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400" b="0" kern="0" smtClean="0">
              <a:solidFill>
                <a:srgbClr val="005193"/>
              </a:solidFill>
              <a:latin typeface="Times New Roman" pitchFamily="18" charset="0"/>
            </a:endParaRPr>
          </a:p>
        </p:txBody>
      </p:sp>
      <p:cxnSp>
        <p:nvCxnSpPr>
          <p:cNvPr id="189" name="Curved Connector 162"/>
          <p:cNvCxnSpPr>
            <a:stCxn id="180" idx="0"/>
            <a:endCxn id="209" idx="1"/>
          </p:cNvCxnSpPr>
          <p:nvPr/>
        </p:nvCxnSpPr>
        <p:spPr bwMode="auto">
          <a:xfrm flipV="1">
            <a:off x="4482815" y="2734243"/>
            <a:ext cx="108550" cy="242954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0" name="Curved Connector 162"/>
          <p:cNvCxnSpPr>
            <a:stCxn id="181" idx="0"/>
            <a:endCxn id="207" idx="7"/>
          </p:cNvCxnSpPr>
          <p:nvPr/>
        </p:nvCxnSpPr>
        <p:spPr bwMode="auto">
          <a:xfrm flipH="1" flipV="1">
            <a:off x="5045596" y="2810443"/>
            <a:ext cx="151224" cy="246565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1" name="Curved Connector 162"/>
          <p:cNvCxnSpPr>
            <a:stCxn id="188" idx="0"/>
            <a:endCxn id="210" idx="0"/>
          </p:cNvCxnSpPr>
          <p:nvPr/>
        </p:nvCxnSpPr>
        <p:spPr bwMode="auto">
          <a:xfrm flipH="1" flipV="1">
            <a:off x="4780380" y="2979239"/>
            <a:ext cx="165433" cy="230169"/>
          </a:xfrm>
          <a:prstGeom prst="straightConnector1">
            <a:avLst/>
          </a:prstGeom>
          <a:solidFill>
            <a:srgbClr val="C6531F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2" name="Group 7"/>
          <p:cNvGrpSpPr/>
          <p:nvPr/>
        </p:nvGrpSpPr>
        <p:grpSpPr>
          <a:xfrm>
            <a:off x="4419600" y="3724238"/>
            <a:ext cx="4724400" cy="1292423"/>
            <a:chOff x="21135136" y="8227785"/>
            <a:chExt cx="4595102" cy="1292423"/>
          </a:xfrm>
        </p:grpSpPr>
        <p:cxnSp>
          <p:nvCxnSpPr>
            <p:cNvPr id="214" name="Straight Arrow Connector 308"/>
            <p:cNvCxnSpPr/>
            <p:nvPr/>
          </p:nvCxnSpPr>
          <p:spPr bwMode="auto">
            <a:xfrm flipH="1">
              <a:off x="21135136" y="8413939"/>
              <a:ext cx="45720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5" name="TextBox 214"/>
            <p:cNvSpPr txBox="1"/>
            <p:nvPr/>
          </p:nvSpPr>
          <p:spPr>
            <a:xfrm>
              <a:off x="21592336" y="8227785"/>
              <a:ext cx="36430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srgbClr val="000100"/>
                  </a:solidFill>
                </a:rPr>
                <a:t>R</a:t>
              </a:r>
              <a:r>
                <a:rPr lang="en-US" sz="1400" b="0" kern="0" dirty="0" err="1" smtClean="0">
                  <a:solidFill>
                    <a:srgbClr val="000100"/>
                  </a:solidFill>
                </a:rPr>
                <a:t>egulation</a:t>
              </a:r>
              <a:r>
                <a:rPr lang="en-US" sz="1400" b="0" kern="0" dirty="0" smtClean="0">
                  <a:solidFill>
                    <a:srgbClr val="000100"/>
                  </a:solidFill>
                </a:rPr>
                <a:t> among </a:t>
              </a:r>
              <a:r>
                <a:rPr lang="en-US" sz="1400" b="0" kern="0" dirty="0" err="1" smtClean="0">
                  <a:solidFill>
                    <a:srgbClr val="000100"/>
                  </a:solidFill>
                </a:rPr>
                <a:t>orthologs</a:t>
              </a:r>
              <a:r>
                <a:rPr lang="en-US" sz="1400" b="0" kern="0" dirty="0" smtClean="0">
                  <a:solidFill>
                    <a:srgbClr val="000100"/>
                  </a:solidFill>
                </a:rPr>
                <a:t> (</a:t>
              </a:r>
              <a:r>
                <a:rPr lang="en-US" sz="1400" kern="0" dirty="0" smtClean="0">
                  <a:solidFill>
                    <a:srgbClr val="000100"/>
                  </a:solidFill>
                </a:rPr>
                <a:t>internal</a:t>
              </a:r>
              <a:r>
                <a:rPr lang="en-US" sz="1400" b="0" kern="0" dirty="0" smtClean="0">
                  <a:solidFill>
                    <a:srgbClr val="000100"/>
                  </a:solidFill>
                </a:rPr>
                <a:t>)</a:t>
              </a:r>
              <a:endParaRPr lang="en-US" sz="1400" b="0" i="1" kern="0" dirty="0">
                <a:solidFill>
                  <a:srgbClr val="000100"/>
                </a:solidFill>
              </a:endParaRPr>
            </a:p>
          </p:txBody>
        </p:sp>
        <p:cxnSp>
          <p:nvCxnSpPr>
            <p:cNvPr id="220" name="Straight Arrow Connector 310"/>
            <p:cNvCxnSpPr/>
            <p:nvPr/>
          </p:nvCxnSpPr>
          <p:spPr bwMode="auto">
            <a:xfrm flipH="1">
              <a:off x="21135136" y="8718739"/>
              <a:ext cx="457200" cy="1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1" name="TextBox 220"/>
            <p:cNvSpPr txBox="1"/>
            <p:nvPr/>
          </p:nvSpPr>
          <p:spPr>
            <a:xfrm>
              <a:off x="21603816" y="8532585"/>
              <a:ext cx="41264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kern="0" dirty="0">
                  <a:solidFill>
                    <a:srgbClr val="000100"/>
                  </a:solidFill>
                </a:rPr>
                <a:t>R</a:t>
              </a:r>
              <a:r>
                <a:rPr lang="en-US" sz="1400" b="0" kern="0" dirty="0" err="1" smtClean="0">
                  <a:solidFill>
                    <a:srgbClr val="000100"/>
                  </a:solidFill>
                </a:rPr>
                <a:t>egulation</a:t>
              </a:r>
              <a:r>
                <a:rPr lang="en-US" sz="1400" b="0" kern="0" dirty="0" smtClean="0">
                  <a:solidFill>
                    <a:srgbClr val="000100"/>
                  </a:solidFill>
                </a:rPr>
                <a:t> from species-specific factors (</a:t>
              </a:r>
              <a:r>
                <a:rPr lang="en-US" sz="1400" kern="0" dirty="0" smtClean="0">
                  <a:solidFill>
                    <a:srgbClr val="000100"/>
                  </a:solidFill>
                </a:rPr>
                <a:t>external</a:t>
              </a:r>
              <a:r>
                <a:rPr lang="en-US" sz="1400" b="0" kern="0" dirty="0" smtClean="0">
                  <a:solidFill>
                    <a:srgbClr val="000100"/>
                  </a:solidFill>
                </a:rPr>
                <a:t>)</a:t>
              </a:r>
              <a:endParaRPr lang="en-US" sz="1400" b="0" i="1" kern="0" dirty="0">
                <a:solidFill>
                  <a:srgbClr val="000100"/>
                </a:solidFill>
              </a:endParaRPr>
            </a:p>
          </p:txBody>
        </p:sp>
        <p:sp>
          <p:nvSpPr>
            <p:cNvPr id="222" name="Oval 312"/>
            <p:cNvSpPr/>
            <p:nvPr/>
          </p:nvSpPr>
          <p:spPr bwMode="auto">
            <a:xfrm>
              <a:off x="21388066" y="8959742"/>
              <a:ext cx="171450" cy="171450"/>
            </a:xfrm>
            <a:prstGeom prst="ellipse">
              <a:avLst/>
            </a:prstGeom>
            <a:solidFill>
              <a:srgbClr val="9BBB5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sz="2400" b="0" kern="0" smtClean="0">
                <a:solidFill>
                  <a:srgbClr val="005193"/>
                </a:solidFill>
                <a:latin typeface="Times New Roman" pitchFamily="18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21616667" y="8907631"/>
              <a:ext cx="34012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 smtClean="0">
                  <a:solidFill>
                    <a:srgbClr val="000100"/>
                  </a:solidFill>
                </a:rPr>
                <a:t>Orthologous genes (</a:t>
              </a:r>
              <a:r>
                <a:rPr lang="en-US" sz="1400" kern="0" dirty="0" err="1" smtClean="0">
                  <a:solidFill>
                    <a:srgbClr val="000100"/>
                  </a:solidFill>
                </a:rPr>
                <a:t>orthologs</a:t>
              </a:r>
              <a:r>
                <a:rPr lang="en-US" sz="1400" kern="0" dirty="0" smtClean="0">
                  <a:solidFill>
                    <a:srgbClr val="000100"/>
                  </a:solidFill>
                </a:rPr>
                <a:t>)</a:t>
              </a:r>
              <a:endParaRPr lang="en-US" sz="1400" b="0" i="1" kern="0" dirty="0">
                <a:solidFill>
                  <a:srgbClr val="000100"/>
                </a:solidFill>
              </a:endParaRPr>
            </a:p>
          </p:txBody>
        </p:sp>
        <p:grpSp>
          <p:nvGrpSpPr>
            <p:cNvPr id="224" name="Group 314"/>
            <p:cNvGrpSpPr/>
            <p:nvPr/>
          </p:nvGrpSpPr>
          <p:grpSpPr>
            <a:xfrm>
              <a:off x="21388045" y="9212431"/>
              <a:ext cx="4132677" cy="307777"/>
              <a:chOff x="1637782" y="22598915"/>
              <a:chExt cx="4132677" cy="307777"/>
            </a:xfrm>
          </p:grpSpPr>
          <p:sp>
            <p:nvSpPr>
              <p:cNvPr id="226" name="Rectangle 315"/>
              <p:cNvSpPr/>
              <p:nvPr/>
            </p:nvSpPr>
            <p:spPr bwMode="auto">
              <a:xfrm>
                <a:off x="1637782" y="22675114"/>
                <a:ext cx="171450" cy="171450"/>
              </a:xfrm>
              <a:prstGeom prst="rect">
                <a:avLst/>
              </a:prstGeom>
              <a:solidFill>
                <a:srgbClr val="F796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sz="2400" b="0" kern="0" smtClean="0">
                  <a:solidFill>
                    <a:srgbClr val="F79646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1866379" y="22598915"/>
                <a:ext cx="3904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kern="0" dirty="0" smtClean="0">
                    <a:solidFill>
                      <a:srgbClr val="000100"/>
                    </a:solidFill>
                  </a:rPr>
                  <a:t>Species-specific transcription factors</a:t>
                </a:r>
                <a:endParaRPr lang="en-US" sz="1400" b="0" i="1" kern="0" dirty="0">
                  <a:solidFill>
                    <a:srgbClr val="000100"/>
                  </a:solidFill>
                </a:endParaRPr>
              </a:p>
            </p:txBody>
          </p:sp>
        </p:grpSp>
      </p:grpSp>
      <p:sp>
        <p:nvSpPr>
          <p:cNvPr id="213" name="TextBox 212"/>
          <p:cNvSpPr txBox="1"/>
          <p:nvPr/>
        </p:nvSpPr>
        <p:spPr>
          <a:xfrm>
            <a:off x="5846378" y="1430120"/>
            <a:ext cx="2788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</a:rPr>
              <a:t>To what degree can’t </a:t>
            </a:r>
            <a:r>
              <a:rPr lang="en-US" sz="2000" b="0" dirty="0" err="1" smtClean="0">
                <a:solidFill>
                  <a:srgbClr val="000000"/>
                </a:solidFill>
              </a:rPr>
              <a:t>ortholog</a:t>
            </a:r>
            <a:r>
              <a:rPr lang="en-US" sz="2000" b="0" dirty="0" smtClean="0">
                <a:solidFill>
                  <a:srgbClr val="000000"/>
                </a:solidFill>
              </a:rPr>
              <a:t> expression levels be predicted due to species-specific regulation?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104" name="TextBox 4"/>
          <p:cNvSpPr txBox="1">
            <a:spLocks noChangeArrowheads="1"/>
          </p:cNvSpPr>
          <p:nvPr/>
        </p:nvSpPr>
        <p:spPr bwMode="auto">
          <a:xfrm rot="16200000">
            <a:off x="-2792430" y="3811716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2000"/>
                    </a14:imgEffect>
                  </a14:imgLayer>
                </a14:imgProps>
              </a:ext>
            </a:extLst>
          </a:blip>
          <a:srcRect l="20198" t="21766" r="21722" b="57067"/>
          <a:stretch/>
        </p:blipFill>
        <p:spPr>
          <a:xfrm>
            <a:off x="4985172" y="5388730"/>
            <a:ext cx="3019715" cy="825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 l="20578" t="17845" r="57729" b="67944"/>
          <a:stretch/>
        </p:blipFill>
        <p:spPr>
          <a:xfrm>
            <a:off x="694944" y="4951334"/>
            <a:ext cx="3488068" cy="12251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5941" y="6427609"/>
            <a:ext cx="1586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With External </a:t>
            </a:r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5484176" y="6427609"/>
            <a:ext cx="2021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Purely </a:t>
            </a:r>
            <a:r>
              <a:rPr lang="en-US" smtClean="0"/>
              <a:t>Internal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75954"/>
      </p:ext>
    </p:extLst>
  </p:cSld>
  <p:clrMapOvr>
    <a:masterClrMapping/>
  </p:clrMapOvr>
  <p:transition advTm="6187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42" y="1865439"/>
            <a:ext cx="4525758" cy="43706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399" y="83756"/>
            <a:ext cx="8991601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State-space model for internal </a:t>
            </a:r>
            <a:br>
              <a:rPr lang="en-US" dirty="0" smtClean="0"/>
            </a:br>
            <a:r>
              <a:rPr lang="en-US" dirty="0" smtClean="0"/>
              <a:t>and external gene regulatory networks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0998" y="1078348"/>
            <a:ext cx="354618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State </a:t>
            </a:r>
            <a:r>
              <a:rPr lang="en-US" sz="16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1600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Gene expression vector of internal group at time </a:t>
            </a:r>
            <a:r>
              <a:rPr lang="en-US" sz="1600" b="0" i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i="1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ij</a:t>
            </a:r>
            <a:r>
              <a:rPr lang="en-US" sz="16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captures temporal casual influence from Gene </a:t>
            </a:r>
            <a:r>
              <a:rPr lang="en-US" sz="1600" b="0" i="1" dirty="0" err="1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 to Gene </a:t>
            </a:r>
            <a:r>
              <a:rPr lang="en-US" sz="1600" b="0" i="1" dirty="0">
                <a:solidFill>
                  <a:prstClr val="black"/>
                </a:solidFill>
                <a:latin typeface="Times New Roman"/>
                <a:cs typeface="Times New Roman"/>
              </a:rPr>
              <a:t>j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 in internal </a:t>
            </a:r>
            <a:r>
              <a:rPr lang="en-US" sz="16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group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0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kl</a:t>
            </a:r>
            <a:r>
              <a:rPr lang="en-US" sz="16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captures temporal casual influence from external factor </a:t>
            </a:r>
            <a:r>
              <a:rPr lang="en-US" sz="1600" b="0" i="1" dirty="0">
                <a:solidFill>
                  <a:prstClr val="black"/>
                </a:solidFill>
                <a:latin typeface="Times New Roman"/>
                <a:cs typeface="Times New Roman"/>
              </a:rPr>
              <a:t>k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to Gene </a:t>
            </a:r>
            <a:r>
              <a:rPr lang="en-US" sz="1600" b="0" i="1" dirty="0">
                <a:solidFill>
                  <a:prstClr val="black"/>
                </a:solidFill>
                <a:latin typeface="Times New Roman"/>
                <a:cs typeface="Times New Roman"/>
              </a:rPr>
              <a:t>l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in internal </a:t>
            </a:r>
            <a:r>
              <a:rPr lang="en-US" sz="16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group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600" b="0" i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Control </a:t>
            </a:r>
            <a:r>
              <a:rPr lang="en-US" sz="1600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en-US" sz="1600" b="0" dirty="0">
                <a:solidFill>
                  <a:prstClr val="black"/>
                </a:solidFill>
                <a:latin typeface="Times New Roman"/>
                <a:cs typeface="Times New Roman"/>
              </a:rPr>
              <a:t>Gene expression vector of external factors at time </a:t>
            </a:r>
            <a:r>
              <a:rPr lang="en-US" sz="1600" b="0" i="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400" b="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50959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8"/>
    </mc:Choice>
    <mc:Fallback xmlns="">
      <p:transition spd="slow" advTm="4294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42" y="1865439"/>
            <a:ext cx="4525758" cy="437064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366037" y="4800600"/>
            <a:ext cx="4683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Effective state space model for meta-genes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1600" b="0" dirty="0">
                <a:solidFill>
                  <a:srgbClr val="000000"/>
                </a:solidFill>
                <a:latin typeface="Times New Roman"/>
                <a:cs typeface="Times New Roman"/>
              </a:rPr>
              <a:t>(e.g., 250 time points to estimate 50 matrix elements if 5 meta-genes)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66037" y="1011830"/>
            <a:ext cx="4104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Not enough data to estimate state space model for genes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0"/>
                </a:solidFill>
                <a:latin typeface="Times New Roman"/>
                <a:cs typeface="Times New Roman"/>
              </a:rPr>
              <a:t>(e.g., 25 time points per gene to estimate 4 </a:t>
            </a:r>
            <a:r>
              <a:rPr lang="en-US" sz="16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million </a:t>
            </a:r>
            <a:r>
              <a:rPr lang="en-US" sz="1600" b="0" dirty="0">
                <a:solidFill>
                  <a:srgbClr val="000000"/>
                </a:solidFill>
                <a:latin typeface="Times New Roman"/>
                <a:cs typeface="Times New Roman"/>
              </a:rPr>
              <a:t>elements of </a:t>
            </a:r>
            <a:r>
              <a:rPr lang="en-US" sz="1600" b="0" i="1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US" sz="1600" b="0" dirty="0">
                <a:solidFill>
                  <a:srgbClr val="000000"/>
                </a:solidFill>
                <a:latin typeface="Times New Roman"/>
                <a:cs typeface="Times New Roman"/>
              </a:rPr>
              <a:t>or</a:t>
            </a:r>
            <a:r>
              <a:rPr lang="en-US" sz="1600" b="0" i="1" dirty="0">
                <a:solidFill>
                  <a:srgbClr val="000000"/>
                </a:solidFill>
                <a:latin typeface="Times New Roman"/>
                <a:cs typeface="Times New Roman"/>
              </a:rPr>
              <a:t> B</a:t>
            </a:r>
            <a:r>
              <a:rPr lang="en-US" sz="1600" b="0" dirty="0">
                <a:solidFill>
                  <a:srgbClr val="000000"/>
                </a:solidFill>
                <a:latin typeface="Times New Roman"/>
                <a:cs typeface="Times New Roman"/>
              </a:rPr>
              <a:t> for 2000 genes)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607455" y="3412064"/>
            <a:ext cx="3497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Dimensionality reduction from genes to meta-genes (e.g., </a:t>
            </a:r>
            <a:r>
              <a:rPr lang="en-US" sz="2000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SVD)</a:t>
            </a:r>
            <a:endParaRPr lang="en-US" sz="2000" b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353400" y="2828200"/>
            <a:ext cx="381000" cy="668200"/>
          </a:xfrm>
          <a:prstGeom prst="rightArrow">
            <a:avLst/>
          </a:prstGeom>
          <a:solidFill>
            <a:srgbClr val="3366FF"/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2353400" y="4276000"/>
            <a:ext cx="381000" cy="668200"/>
          </a:xfrm>
          <a:prstGeom prst="rightArrow">
            <a:avLst/>
          </a:prstGeom>
          <a:solidFill>
            <a:srgbClr val="3366FF"/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6450959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399" y="83756"/>
            <a:ext cx="8991601" cy="91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ctr" anchorCtr="0" compatLnSpc="1">
            <a:prstTxWarp prst="textNoShape">
              <a:avLst/>
            </a:prstTxWarp>
            <a:normAutofit/>
          </a:bodyPr>
          <a:lstStyle>
            <a:lvl1pPr algn="ctr" defTabSz="90799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799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799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799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7998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884" algn="ctr" defTabSz="912185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770" algn="ctr" defTabSz="912185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658" algn="ctr" defTabSz="912185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542" algn="ctr" defTabSz="912185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mtClean="0"/>
              <a:t>State-space model for internal </a:t>
            </a:r>
            <a:br>
              <a:rPr lang="en-US" smtClean="0"/>
            </a:br>
            <a:r>
              <a:rPr lang="en-US" smtClean="0"/>
              <a:t>and external gene regulatory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2"/>
    </mc:Choice>
    <mc:Fallback xmlns="">
      <p:transition spd="slow" advTm="3838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0" y="0"/>
            <a:ext cx="9120140" cy="1143000"/>
          </a:xfrm>
        </p:spPr>
        <p:txBody>
          <a:bodyPr>
            <a:normAutofit/>
          </a:bodyPr>
          <a:lstStyle/>
          <a:p>
            <a:r>
              <a:rPr lang="en-US" dirty="0"/>
              <a:t>Canonical temporal expression trajectories from effective state space model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20332" y="2999601"/>
            <a:ext cx="403860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b="0" baseline="30000" dirty="0" err="1">
                <a:solidFill>
                  <a:srgbClr val="000000"/>
                </a:solidFill>
                <a:latin typeface="Times New Roman"/>
                <a:cs typeface="Times New Roman"/>
              </a:rPr>
              <a:t>th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 internal principal dynamic pattern (</a:t>
            </a:r>
            <a:r>
              <a:rPr lang="en-US" sz="2000" b="0" dirty="0" err="1">
                <a:solidFill>
                  <a:srgbClr val="FF0000"/>
                </a:solidFill>
                <a:latin typeface="Times New Roman"/>
                <a:cs typeface="Times New Roman"/>
              </a:rPr>
              <a:t>iPDP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): [</a:t>
            </a:r>
            <a:r>
              <a:rPr lang="en-US" sz="2000" b="0" i="1" dirty="0">
                <a:solidFill>
                  <a:srgbClr val="000000"/>
                </a:solidFill>
                <a:latin typeface="Times New Roman"/>
                <a:cs typeface="Times New Roman"/>
              </a:rPr>
              <a:t>λ</a:t>
            </a:r>
            <a:r>
              <a:rPr lang="en-US" sz="2000" b="0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b="0" i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lang="en-US" sz="2000" b="0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lang="en-US" sz="2000" b="0" i="1" dirty="0">
                <a:solidFill>
                  <a:srgbClr val="000000"/>
                </a:solidFill>
                <a:latin typeface="Times New Roman"/>
                <a:cs typeface="Times New Roman"/>
              </a:rPr>
              <a:t> λ</a:t>
            </a:r>
            <a:r>
              <a:rPr lang="en-US" sz="2000" b="0" i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b="0" i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US" sz="2000" b="0" i="1" dirty="0">
                <a:solidFill>
                  <a:srgbClr val="000000"/>
                </a:solidFill>
                <a:latin typeface="Times New Roman"/>
                <a:cs typeface="Times New Roman"/>
              </a:rPr>
              <a:t>, …, </a:t>
            </a:r>
            <a:r>
              <a:rPr lang="en-US" sz="2000" b="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λ</a:t>
            </a:r>
            <a:r>
              <a:rPr lang="en-US" sz="2000" b="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b="0" i="1" baseline="30000" dirty="0" err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]</a:t>
            </a:r>
            <a:r>
              <a:rPr lang="en-US" sz="2000" b="0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where </a:t>
            </a:r>
            <a:r>
              <a:rPr lang="en-US" sz="2000" b="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λ</a:t>
            </a:r>
            <a:r>
              <a:rPr lang="en-US" sz="2000" b="0" i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 is </a:t>
            </a:r>
            <a:r>
              <a:rPr lang="en-US" sz="2000" b="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p</a:t>
            </a:r>
            <a:r>
              <a:rPr lang="en-US" sz="2000" b="0" baseline="30000" dirty="0" err="1">
                <a:solidFill>
                  <a:srgbClr val="000000"/>
                </a:solidFill>
                <a:latin typeface="Times New Roman"/>
                <a:cs typeface="Times New Roman"/>
              </a:rPr>
              <a:t>th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 eigenvalue of </a:t>
            </a:r>
            <a:r>
              <a:rPr lang="en-US" sz="2000" b="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Ã</a:t>
            </a:r>
            <a:r>
              <a:rPr lang="en-US" sz="2000" b="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/>
          <a:srcRect l="1879" t="40691" b="36666"/>
          <a:stretch/>
        </p:blipFill>
        <p:spPr bwMode="auto">
          <a:xfrm>
            <a:off x="1896532" y="4805934"/>
            <a:ext cx="3901796" cy="9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751666" y="4053849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Georgia"/>
              </a:rPr>
              <a:t>Canonical temporal expression trajectories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Georgia"/>
              </a:rPr>
              <a:t> (e.g., degradation, growth, damped oscillation, etc.) </a:t>
            </a:r>
          </a:p>
        </p:txBody>
      </p:sp>
      <p:cxnSp>
        <p:nvCxnSpPr>
          <p:cNvPr id="9" name="Straight Arrow Connector 8"/>
          <p:cNvCxnSpPr>
            <a:endCxn id="19" idx="0"/>
          </p:cNvCxnSpPr>
          <p:nvPr/>
        </p:nvCxnSpPr>
        <p:spPr>
          <a:xfrm flipH="1">
            <a:off x="3839632" y="1874954"/>
            <a:ext cx="259992" cy="1124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18861" y="46038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2338842" y="4129690"/>
            <a:ext cx="563180" cy="533400"/>
          </a:xfrm>
          <a:prstGeom prst="rightArrow">
            <a:avLst/>
          </a:prstGeom>
          <a:solidFill>
            <a:srgbClr val="3366FF"/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68132" y="5692533"/>
            <a:ext cx="49281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Georgia"/>
              </a:rPr>
              <a:t>time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996207" y="5215733"/>
            <a:ext cx="148498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err="1">
                <a:solidFill>
                  <a:srgbClr val="000000"/>
                </a:solidFill>
                <a:latin typeface="Georgia"/>
              </a:rPr>
              <a:t>iPDP</a:t>
            </a:r>
            <a:r>
              <a:rPr lang="en-US" sz="1400" b="0" dirty="0">
                <a:solidFill>
                  <a:srgbClr val="000000"/>
                </a:solidFill>
                <a:latin typeface="Georgia"/>
              </a:rPr>
              <a:t> expression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82160" r="17586" b="1"/>
          <a:stretch/>
        </p:blipFill>
        <p:spPr>
          <a:xfrm>
            <a:off x="2518305" y="1239954"/>
            <a:ext cx="4385542" cy="1270000"/>
          </a:xfrm>
          <a:prstGeom prst="rect">
            <a:avLst/>
          </a:prstGeom>
        </p:spPr>
      </p:pic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0" y="6450959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640" y="1179823"/>
            <a:ext cx="192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Is a std. 1</a:t>
            </a:r>
            <a:r>
              <a:rPr lang="en-US" b="0" baseline="30000" dirty="0" smtClean="0"/>
              <a:t>st </a:t>
            </a:r>
            <a:r>
              <a:rPr lang="en-US" b="0" dirty="0" smtClean="0"/>
              <a:t>order homogeneous matrix difference equation. It can solved by </a:t>
            </a:r>
            <a:r>
              <a:rPr lang="en-US" b="0" dirty="0" err="1" smtClean="0"/>
              <a:t>diagonalizing</a:t>
            </a:r>
            <a:r>
              <a:rPr lang="en-US" b="0" dirty="0" smtClean="0"/>
              <a:t> A giving</a:t>
            </a:r>
            <a:r>
              <a:rPr lang="mr-IN" b="0" dirty="0" smtClean="0"/>
              <a:t>…</a:t>
            </a:r>
            <a:r>
              <a:rPr lang="en-US" b="0" dirty="0" smtClean="0"/>
              <a:t>.</a:t>
            </a:r>
          </a:p>
          <a:p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94701" y="994396"/>
            <a:ext cx="4847207" cy="1505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6"/>
    </mc:Choice>
    <mc:Fallback xmlns="">
      <p:transition spd="slow" advTm="582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8892259" y="-206829"/>
            <a:ext cx="556542" cy="722811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 rot="16200000">
            <a:off x="7210454" y="153919"/>
            <a:ext cx="1160882" cy="2483376"/>
            <a:chOff x="7755700" y="590365"/>
            <a:chExt cx="1160882" cy="2483376"/>
          </a:xfrm>
        </p:grpSpPr>
        <p:cxnSp>
          <p:nvCxnSpPr>
            <p:cNvPr id="5" name="Curved Connector 4"/>
            <p:cNvCxnSpPr>
              <a:stCxn id="69" idx="1"/>
              <a:endCxn id="75" idx="3"/>
            </p:cNvCxnSpPr>
            <p:nvPr/>
          </p:nvCxnSpPr>
          <p:spPr bwMode="auto">
            <a:xfrm rot="16200000" flipV="1">
              <a:off x="7535209" y="2114673"/>
              <a:ext cx="1217532" cy="76260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Curved Connector 5"/>
            <p:cNvCxnSpPr>
              <a:stCxn id="68" idx="1"/>
              <a:endCxn id="75" idx="5"/>
            </p:cNvCxnSpPr>
            <p:nvPr/>
          </p:nvCxnSpPr>
          <p:spPr bwMode="auto">
            <a:xfrm rot="16200000" flipV="1">
              <a:off x="8059811" y="1755595"/>
              <a:ext cx="951280" cy="52816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Curved Connector 6"/>
            <p:cNvCxnSpPr>
              <a:stCxn id="71" idx="1"/>
              <a:endCxn id="75" idx="5"/>
            </p:cNvCxnSpPr>
            <p:nvPr/>
          </p:nvCxnSpPr>
          <p:spPr bwMode="auto">
            <a:xfrm rot="16200000" flipV="1">
              <a:off x="7785518" y="2029888"/>
              <a:ext cx="1295618" cy="32391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Curved Connector 7"/>
            <p:cNvCxnSpPr>
              <a:stCxn id="70" idx="1"/>
              <a:endCxn id="75" idx="3"/>
            </p:cNvCxnSpPr>
            <p:nvPr/>
          </p:nvCxnSpPr>
          <p:spPr bwMode="auto">
            <a:xfrm rot="5400000" flipH="1" flipV="1">
              <a:off x="7539244" y="1877537"/>
              <a:ext cx="900101" cy="233102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Curved Connector 8"/>
            <p:cNvCxnSpPr>
              <a:stCxn id="72" idx="1"/>
              <a:endCxn id="75" idx="4"/>
            </p:cNvCxnSpPr>
            <p:nvPr/>
          </p:nvCxnSpPr>
          <p:spPr bwMode="auto">
            <a:xfrm rot="16200000" flipV="1">
              <a:off x="7803593" y="1963336"/>
              <a:ext cx="917014" cy="146979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22" name="Group 21"/>
            <p:cNvGrpSpPr/>
            <p:nvPr/>
          </p:nvGrpSpPr>
          <p:grpSpPr>
            <a:xfrm>
              <a:off x="7866948" y="590365"/>
              <a:ext cx="984906" cy="987953"/>
              <a:chOff x="27532129" y="9360190"/>
              <a:chExt cx="1923644" cy="1929596"/>
            </a:xfrm>
          </p:grpSpPr>
          <p:sp>
            <p:nvSpPr>
              <p:cNvPr id="74" name="Oval 73"/>
              <p:cNvSpPr/>
              <p:nvPr/>
            </p:nvSpPr>
            <p:spPr bwMode="auto">
              <a:xfrm>
                <a:off x="27532129" y="9660711"/>
                <a:ext cx="457201" cy="457199"/>
              </a:xfrm>
              <a:prstGeom prst="ellipse">
                <a:avLst/>
              </a:prstGeom>
              <a:solidFill>
                <a:srgbClr val="005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27931773" y="10832586"/>
                <a:ext cx="457200" cy="457200"/>
              </a:xfrm>
              <a:prstGeom prst="ellipse">
                <a:avLst/>
              </a:prstGeom>
              <a:solidFill>
                <a:srgbClr val="005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 bwMode="auto">
              <a:xfrm>
                <a:off x="28998573" y="10781952"/>
                <a:ext cx="457200" cy="457200"/>
              </a:xfrm>
              <a:prstGeom prst="ellipse">
                <a:avLst/>
              </a:prstGeom>
              <a:solidFill>
                <a:srgbClr val="005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28842367" y="9869555"/>
                <a:ext cx="457199" cy="457199"/>
              </a:xfrm>
              <a:prstGeom prst="ellipse">
                <a:avLst/>
              </a:prstGeom>
              <a:solidFill>
                <a:srgbClr val="005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 bwMode="auto">
              <a:xfrm>
                <a:off x="28109573" y="9360190"/>
                <a:ext cx="457200" cy="457200"/>
              </a:xfrm>
              <a:prstGeom prst="ellipse">
                <a:avLst/>
              </a:prstGeom>
              <a:solidFill>
                <a:srgbClr val="005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80" name="Straight Arrow Connector 79"/>
              <p:cNvCxnSpPr>
                <a:stCxn id="76" idx="2"/>
                <a:endCxn id="75" idx="5"/>
              </p:cNvCxnSpPr>
              <p:nvPr/>
            </p:nvCxnSpPr>
            <p:spPr bwMode="auto">
              <a:xfrm flipH="1">
                <a:off x="28322018" y="11010552"/>
                <a:ext cx="676555" cy="21227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1" name="Straight Arrow Connector 80"/>
              <p:cNvCxnSpPr>
                <a:stCxn id="77" idx="3"/>
                <a:endCxn id="75" idx="7"/>
              </p:cNvCxnSpPr>
              <p:nvPr/>
            </p:nvCxnSpPr>
            <p:spPr bwMode="auto">
              <a:xfrm rot="5400000">
                <a:off x="28295798" y="10286019"/>
                <a:ext cx="639744" cy="58730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/>
              <p:cNvCxnSpPr>
                <a:stCxn id="74" idx="5"/>
                <a:endCxn id="75" idx="0"/>
              </p:cNvCxnSpPr>
              <p:nvPr/>
            </p:nvCxnSpPr>
            <p:spPr bwMode="auto">
              <a:xfrm rot="5400000" flipV="1">
                <a:off x="27650559" y="10322771"/>
                <a:ext cx="781629" cy="2380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4" name="Straight Arrow Connector 83"/>
              <p:cNvCxnSpPr>
                <a:stCxn id="78" idx="4"/>
                <a:endCxn id="75" idx="0"/>
              </p:cNvCxnSpPr>
              <p:nvPr/>
            </p:nvCxnSpPr>
            <p:spPr bwMode="auto">
              <a:xfrm flipH="1">
                <a:off x="28160373" y="9817390"/>
                <a:ext cx="177800" cy="101519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3" name="Group 22"/>
            <p:cNvGrpSpPr/>
            <p:nvPr/>
          </p:nvGrpSpPr>
          <p:grpSpPr>
            <a:xfrm rot="5400000">
              <a:off x="8021343" y="2178502"/>
              <a:ext cx="629596" cy="1160882"/>
              <a:chOff x="31483960" y="9392532"/>
              <a:chExt cx="1229679" cy="2267352"/>
            </a:xfrm>
          </p:grpSpPr>
          <p:sp>
            <p:nvSpPr>
              <p:cNvPr id="68" name="Rectangle 67"/>
              <p:cNvSpPr/>
              <p:nvPr/>
            </p:nvSpPr>
            <p:spPr bwMode="auto">
              <a:xfrm>
                <a:off x="31583934" y="9392532"/>
                <a:ext cx="457199" cy="4572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32103958" y="10598440"/>
                <a:ext cx="457200" cy="4572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1483960" y="11202684"/>
                <a:ext cx="457199" cy="4572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32256440" y="9791466"/>
                <a:ext cx="457199" cy="4572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1583935" y="10298688"/>
                <a:ext cx="457201" cy="4572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3499340" y="1070363"/>
            <a:ext cx="24775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B</a:t>
            </a:r>
            <a:r>
              <a:rPr lang="en-US" sz="1200" dirty="0" smtClean="0">
                <a:latin typeface="Helvetica"/>
                <a:cs typeface="Helvetica"/>
              </a:rPr>
              <a:t>. Dimensionality Reduction</a:t>
            </a:r>
            <a:endParaRPr lang="en-US" sz="1200" dirty="0">
              <a:latin typeface="Helvetica"/>
              <a:cs typeface="Helvetic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402292" y="1465953"/>
            <a:ext cx="2409028" cy="1792884"/>
            <a:chOff x="14593669" y="16422881"/>
            <a:chExt cx="4705128" cy="3501728"/>
          </a:xfrm>
        </p:grpSpPr>
        <p:grpSp>
          <p:nvGrpSpPr>
            <p:cNvPr id="51" name="Group 50"/>
            <p:cNvGrpSpPr/>
            <p:nvPr/>
          </p:nvGrpSpPr>
          <p:grpSpPr>
            <a:xfrm>
              <a:off x="14593669" y="16422881"/>
              <a:ext cx="1983481" cy="3501728"/>
              <a:chOff x="235521" y="2156808"/>
              <a:chExt cx="1983481" cy="3501728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836022" y="2156808"/>
                <a:ext cx="1061107" cy="3051494"/>
              </a:xfrm>
              <a:prstGeom prst="rect">
                <a:avLst/>
              </a:prstGeom>
              <a:solidFill>
                <a:srgbClr val="9BBB58"/>
              </a:solidFill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9153" y="5117522"/>
                <a:ext cx="1299849" cy="541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time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6200000">
                <a:off x="-566278" y="3160155"/>
                <a:ext cx="2144612" cy="541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G</a:t>
                </a:r>
                <a:r>
                  <a:rPr kumimoji="0" lang="en-US" sz="12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enes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 of </a:t>
                </a:r>
                <a:r>
                  <a:rPr kumimoji="0" lang="en-US" sz="12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X</a:t>
                </a:r>
                <a:endPara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>
              <a:off x="16267411" y="16422881"/>
              <a:ext cx="1499138" cy="1154643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  <a:tailEnd type="arrow"/>
            </a:ln>
            <a:effectLst/>
          </p:spPr>
        </p:cxnSp>
        <p:sp>
          <p:nvSpPr>
            <p:cNvPr id="53" name="Rectangle 52"/>
            <p:cNvSpPr/>
            <p:nvPr/>
          </p:nvSpPr>
          <p:spPr>
            <a:xfrm>
              <a:off x="17766549" y="17577524"/>
              <a:ext cx="1061106" cy="972538"/>
            </a:xfrm>
            <a:prstGeom prst="rect">
              <a:avLst/>
            </a:prstGeom>
            <a:solidFill>
              <a:srgbClr val="035C00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16254830" y="18550063"/>
              <a:ext cx="1511719" cy="92431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  <a:tailEnd type="arrow"/>
            </a:ln>
            <a:effectLst/>
          </p:spPr>
        </p:cxnSp>
        <p:graphicFrame>
          <p:nvGraphicFramePr>
            <p:cNvPr id="55" name="Object 54"/>
            <p:cNvGraphicFramePr>
              <a:graphicFrameLocks noChangeAspect="1"/>
            </p:cNvGraphicFramePr>
            <p:nvPr>
              <p:extLst/>
            </p:nvPr>
          </p:nvGraphicFramePr>
          <p:xfrm>
            <a:off x="15246345" y="17421017"/>
            <a:ext cx="1021066" cy="1020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47" name="Equation" r:id="rId4" imgW="155160" imgH="136800" progId="Equation.3">
                    <p:embed/>
                  </p:oleObj>
                </mc:Choice>
                <mc:Fallback>
                  <p:oleObj name="Equation" r:id="rId4" imgW="155160" imgH="136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6345" y="17421017"/>
                          <a:ext cx="1021066" cy="10203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/>
            </p:nvPr>
          </p:nvGraphicFramePr>
          <p:xfrm>
            <a:off x="17959436" y="17582983"/>
            <a:ext cx="675290" cy="84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48" name="Equation" r:id="rId6" imgW="155160" imgH="182520" progId="Equation.3">
                    <p:embed/>
                  </p:oleObj>
                </mc:Choice>
                <mc:Fallback>
                  <p:oleObj name="Equation" r:id="rId6" imgW="155160" imgH="1825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59436" y="17582983"/>
                          <a:ext cx="675290" cy="84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TextBox 58"/>
            <p:cNvSpPr txBox="1"/>
            <p:nvPr/>
          </p:nvSpPr>
          <p:spPr>
            <a:xfrm rot="16200000">
              <a:off x="17741241" y="17713808"/>
              <a:ext cx="2574099" cy="54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Meta-genes </a:t>
              </a:r>
              <a:r>
                <a:rPr lang="en-US" sz="1200" kern="0" dirty="0" smtClean="0">
                  <a:solidFill>
                    <a:sysClr val="windowText" lastClr="000000"/>
                  </a:solidFill>
                  <a:latin typeface="Helvetica"/>
                  <a:cs typeface="Helvetica"/>
                </a:rPr>
                <a:t>of </a:t>
              </a: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X</a:t>
              </a:r>
              <a:endPara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91692" y="3258836"/>
            <a:ext cx="2409801" cy="1666350"/>
            <a:chOff x="4200580" y="1641161"/>
            <a:chExt cx="4706647" cy="3254597"/>
          </a:xfrm>
        </p:grpSpPr>
        <p:grpSp>
          <p:nvGrpSpPr>
            <p:cNvPr id="34" name="Group 33"/>
            <p:cNvGrpSpPr/>
            <p:nvPr/>
          </p:nvGrpSpPr>
          <p:grpSpPr>
            <a:xfrm>
              <a:off x="4200580" y="1726946"/>
              <a:ext cx="2004188" cy="3168812"/>
              <a:chOff x="223217" y="2156810"/>
              <a:chExt cx="2004188" cy="316881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844397" y="2156810"/>
                <a:ext cx="1052730" cy="2740531"/>
              </a:xfrm>
              <a:prstGeom prst="rect">
                <a:avLst/>
              </a:prstGeom>
              <a:solidFill>
                <a:srgbClr val="F69546"/>
              </a:solidFill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96599" y="4784607"/>
                <a:ext cx="1330806" cy="54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time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6200000">
                <a:off x="-439883" y="3152995"/>
                <a:ext cx="1867214" cy="541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Genes</a:t>
                </a:r>
                <a:r>
                  <a:rPr kumimoji="0" lang="en-US" sz="1200" b="0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 of </a:t>
                </a:r>
                <a:r>
                  <a:rPr lang="en-US" sz="1200" i="1" kern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U</a:t>
                </a:r>
                <a:endPara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>
              <a:off x="5886627" y="1726944"/>
              <a:ext cx="1499136" cy="84992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  <a:tailEnd type="arrow"/>
            </a:ln>
            <a:effectLst/>
          </p:spPr>
        </p:cxnSp>
        <p:sp>
          <p:nvSpPr>
            <p:cNvPr id="36" name="Rectangle 35"/>
            <p:cNvSpPr/>
            <p:nvPr/>
          </p:nvSpPr>
          <p:spPr>
            <a:xfrm>
              <a:off x="7385763" y="2600455"/>
              <a:ext cx="1061105" cy="972539"/>
            </a:xfrm>
            <a:prstGeom prst="rect">
              <a:avLst/>
            </a:prstGeom>
            <a:solidFill>
              <a:srgbClr val="984805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5846283" y="3572994"/>
              <a:ext cx="1539480" cy="8944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ash"/>
              <a:tailEnd type="arrow"/>
            </a:ln>
            <a:effectLst/>
          </p:spPr>
        </p:cxnSp>
        <p:graphicFrame>
          <p:nvGraphicFramePr>
            <p:cNvPr id="38" name="Object 37"/>
            <p:cNvGraphicFramePr>
              <a:graphicFrameLocks noChangeAspect="1"/>
            </p:cNvGraphicFramePr>
            <p:nvPr>
              <p:extLst/>
            </p:nvPr>
          </p:nvGraphicFramePr>
          <p:xfrm>
            <a:off x="4904896" y="2681788"/>
            <a:ext cx="941387" cy="1106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49" name="Equation" r:id="rId8" imgW="136800" imgH="155160" progId="Equation.3">
                    <p:embed/>
                  </p:oleObj>
                </mc:Choice>
                <mc:Fallback>
                  <p:oleObj name="Equation" r:id="rId8" imgW="136800" imgH="155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4896" y="2681788"/>
                          <a:ext cx="941387" cy="11064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>
              <p:extLst/>
            </p:nvPr>
          </p:nvGraphicFramePr>
          <p:xfrm>
            <a:off x="7603646" y="2576869"/>
            <a:ext cx="625474" cy="900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50" name="Equation" r:id="rId10" imgW="136800" imgH="191880" progId="Equation.3">
                    <p:embed/>
                  </p:oleObj>
                </mc:Choice>
                <mc:Fallback>
                  <p:oleObj name="Equation" r:id="rId10" imgW="136800" imgH="191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03646" y="2576869"/>
                          <a:ext cx="625474" cy="9001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Box 40"/>
            <p:cNvSpPr txBox="1"/>
            <p:nvPr/>
          </p:nvSpPr>
          <p:spPr>
            <a:xfrm>
              <a:off x="7464101" y="3511701"/>
              <a:ext cx="940488" cy="541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time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7353641" y="2653733"/>
              <a:ext cx="2566157" cy="541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Meta-genes of </a:t>
              </a: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rPr>
                <a:t>U</a:t>
              </a:r>
              <a:endPara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4165523" y="6486359"/>
            <a:ext cx="2443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smtClean="0">
                <a:latin typeface="Times New Roman"/>
              </a:rPr>
              <a:t>Internal genes/meta-genes</a:t>
            </a:r>
            <a:endParaRPr lang="en-US" sz="1200" b="0" i="1" dirty="0">
              <a:latin typeface="Times New Roman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842042" y="6484656"/>
            <a:ext cx="2190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latin typeface="Times New Roman"/>
              </a:rPr>
              <a:t>External genes/meta-genes</a:t>
            </a:r>
            <a:endParaRPr lang="en-US" sz="1200" b="0" i="1" dirty="0">
              <a:latin typeface="Times New Roman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3811499" y="6506219"/>
            <a:ext cx="404203" cy="234086"/>
            <a:chOff x="4372157" y="5342758"/>
            <a:chExt cx="404203" cy="234086"/>
          </a:xfrm>
        </p:grpSpPr>
        <p:sp>
          <p:nvSpPr>
            <p:cNvPr id="150" name="Oval 149"/>
            <p:cNvSpPr/>
            <p:nvPr/>
          </p:nvSpPr>
          <p:spPr bwMode="auto">
            <a:xfrm>
              <a:off x="4372157" y="5405608"/>
              <a:ext cx="114300" cy="114300"/>
            </a:xfrm>
            <a:prstGeom prst="ellipse">
              <a:avLst/>
            </a:prstGeom>
            <a:solidFill>
              <a:srgbClr val="9BBB5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u="none" strike="noStrike" cap="none" normalizeH="0" baseline="0" smtClean="0">
                <a:ln>
                  <a:noFill/>
                </a:ln>
                <a:effectLst/>
                <a:latin typeface="Times New Roman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4542274" y="5342758"/>
              <a:ext cx="234086" cy="234086"/>
            </a:xfrm>
            <a:prstGeom prst="ellipse">
              <a:avLst/>
            </a:prstGeom>
            <a:solidFill>
              <a:srgbClr val="005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005C00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6433236" y="6486996"/>
            <a:ext cx="447763" cy="234086"/>
            <a:chOff x="4372157" y="5958620"/>
            <a:chExt cx="447763" cy="234086"/>
          </a:xfrm>
        </p:grpSpPr>
        <p:sp>
          <p:nvSpPr>
            <p:cNvPr id="153" name="Rectangle 152"/>
            <p:cNvSpPr/>
            <p:nvPr/>
          </p:nvSpPr>
          <p:spPr bwMode="auto">
            <a:xfrm>
              <a:off x="4372157" y="6044139"/>
              <a:ext cx="114300" cy="11430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u="none" strike="noStrike" cap="none" normalizeH="0" baseline="0" smtClean="0">
                <a:ln>
                  <a:noFill/>
                </a:ln>
                <a:effectLst/>
                <a:latin typeface="Times New Roman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 rot="5400000">
              <a:off x="4585834" y="5958620"/>
              <a:ext cx="234086" cy="23408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3825942" y="5686986"/>
            <a:ext cx="4916694" cy="276999"/>
            <a:chOff x="3757406" y="4377265"/>
            <a:chExt cx="4916694" cy="276999"/>
          </a:xfrm>
        </p:grpSpPr>
        <p:sp>
          <p:nvSpPr>
            <p:cNvPr id="147" name="TextBox 146"/>
            <p:cNvSpPr txBox="1"/>
            <p:nvPr/>
          </p:nvSpPr>
          <p:spPr>
            <a:xfrm>
              <a:off x="4642483" y="4377265"/>
              <a:ext cx="4031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>
                  <a:latin typeface="Times New Roman"/>
                </a:rPr>
                <a:t>I</a:t>
              </a:r>
              <a:r>
                <a:rPr lang="en-US" sz="1200" b="0" dirty="0" smtClean="0">
                  <a:latin typeface="Times New Roman"/>
                </a:rPr>
                <a:t>nternal regulation among internal genes/meta-genes by </a:t>
              </a:r>
              <a:r>
                <a:rPr lang="en-US" sz="1200" b="0" i="1" dirty="0" smtClean="0">
                  <a:latin typeface="Times New Roman"/>
                </a:rPr>
                <a:t>A/</a:t>
              </a:r>
              <a:r>
                <a:rPr lang="en-US" sz="1200" b="0" i="1" dirty="0" err="1" smtClean="0">
                  <a:latin typeface="Times New Roman"/>
                </a:rPr>
                <a:t>Ã</a:t>
              </a:r>
              <a:endParaRPr lang="en-US" sz="1200" b="0" i="1" dirty="0">
                <a:latin typeface="Times New Roman"/>
              </a:endParaRPr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3757406" y="4536676"/>
              <a:ext cx="897726" cy="2"/>
              <a:chOff x="2326389" y="4622190"/>
              <a:chExt cx="897726" cy="2"/>
            </a:xfrm>
          </p:grpSpPr>
          <p:cxnSp>
            <p:nvCxnSpPr>
              <p:cNvPr id="146" name="Straight Arrow Connector 145"/>
              <p:cNvCxnSpPr/>
              <p:nvPr/>
            </p:nvCxnSpPr>
            <p:spPr bwMode="auto">
              <a:xfrm flipH="1">
                <a:off x="2326389" y="4622191"/>
                <a:ext cx="414477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61" name="Straight Arrow Connector 160"/>
              <p:cNvCxnSpPr/>
              <p:nvPr/>
            </p:nvCxnSpPr>
            <p:spPr bwMode="auto">
              <a:xfrm flipH="1">
                <a:off x="2809638" y="4622190"/>
                <a:ext cx="414477" cy="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168" name="Group 167"/>
          <p:cNvGrpSpPr/>
          <p:nvPr/>
        </p:nvGrpSpPr>
        <p:grpSpPr>
          <a:xfrm>
            <a:off x="3814215" y="6005518"/>
            <a:ext cx="4916694" cy="461665"/>
            <a:chOff x="3757406" y="4377265"/>
            <a:chExt cx="4916694" cy="461665"/>
          </a:xfrm>
        </p:grpSpPr>
        <p:sp>
          <p:nvSpPr>
            <p:cNvPr id="169" name="TextBox 168"/>
            <p:cNvSpPr txBox="1"/>
            <p:nvPr/>
          </p:nvSpPr>
          <p:spPr>
            <a:xfrm>
              <a:off x="4642483" y="4377265"/>
              <a:ext cx="4031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latin typeface="Times New Roman"/>
                </a:rPr>
                <a:t>External regulation from external genes/meta-genes to internal genes/meta-genes in Group </a:t>
              </a:r>
              <a:r>
                <a:rPr lang="en-US" sz="1200" b="0" i="1" dirty="0">
                  <a:latin typeface="Times New Roman"/>
                </a:rPr>
                <a:t>X</a:t>
              </a:r>
              <a:r>
                <a:rPr lang="en-US" sz="1200" b="0" dirty="0" smtClean="0">
                  <a:latin typeface="Times New Roman"/>
                </a:rPr>
                <a:t> by </a:t>
              </a:r>
              <a:r>
                <a:rPr lang="en-US" sz="1200" b="0" i="1" dirty="0">
                  <a:latin typeface="Times New Roman"/>
                </a:rPr>
                <a:t>B</a:t>
              </a:r>
              <a:r>
                <a:rPr lang="en-US" sz="1200" b="0" i="1" dirty="0" smtClean="0">
                  <a:latin typeface="Times New Roman"/>
                </a:rPr>
                <a:t>/</a:t>
              </a:r>
              <a:endParaRPr lang="en-US" sz="1200" b="0" i="1" dirty="0">
                <a:latin typeface="Times New Roman"/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3757406" y="4536676"/>
              <a:ext cx="897726" cy="2"/>
              <a:chOff x="2326389" y="4622190"/>
              <a:chExt cx="897726" cy="2"/>
            </a:xfrm>
          </p:grpSpPr>
          <p:cxnSp>
            <p:nvCxnSpPr>
              <p:cNvPr id="172" name="Straight Arrow Connector 171"/>
              <p:cNvCxnSpPr/>
              <p:nvPr/>
            </p:nvCxnSpPr>
            <p:spPr bwMode="auto">
              <a:xfrm flipH="1">
                <a:off x="2326389" y="4622191"/>
                <a:ext cx="414477" cy="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173" name="Straight Arrow Connector 172"/>
              <p:cNvCxnSpPr/>
              <p:nvPr/>
            </p:nvCxnSpPr>
            <p:spPr bwMode="auto">
              <a:xfrm flipH="1">
                <a:off x="2809638" y="4622190"/>
                <a:ext cx="414477" cy="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aphicFrame>
          <p:nvGraphicFramePr>
            <p:cNvPr id="171" name="Object 1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900509"/>
                </p:ext>
              </p:extLst>
            </p:nvPr>
          </p:nvGraphicFramePr>
          <p:xfrm>
            <a:off x="6891394" y="4593304"/>
            <a:ext cx="1524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51" name="Equation" r:id="rId12" imgW="136800" imgH="182520" progId="Equation.3">
                    <p:embed/>
                  </p:oleObj>
                </mc:Choice>
                <mc:Fallback>
                  <p:oleObj name="Equation" r:id="rId12" imgW="136800" imgH="1825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1394" y="4593304"/>
                          <a:ext cx="152400" cy="190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8" name="Rectangle 177"/>
          <p:cNvSpPr/>
          <p:nvPr/>
        </p:nvSpPr>
        <p:spPr>
          <a:xfrm>
            <a:off x="82993" y="432325"/>
            <a:ext cx="27139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100"/>
                </a:solidFill>
                <a:latin typeface="Helvetica"/>
                <a:cs typeface="Helvetica"/>
              </a:rPr>
              <a:t>A</a:t>
            </a:r>
            <a:r>
              <a:rPr lang="en-US" sz="1200" dirty="0" smtClean="0">
                <a:solidFill>
                  <a:srgbClr val="000100"/>
                </a:solidFill>
                <a:latin typeface="Helvetica"/>
                <a:cs typeface="Helvetica"/>
              </a:rPr>
              <a:t>. Gene state-space </a:t>
            </a:r>
            <a:r>
              <a:rPr lang="en-US" sz="1200" dirty="0">
                <a:solidFill>
                  <a:srgbClr val="000100"/>
                </a:solidFill>
                <a:latin typeface="Helvetica"/>
                <a:cs typeface="Helvetica"/>
              </a:rPr>
              <a:t>model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6491389" y="410623"/>
            <a:ext cx="2752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100"/>
                </a:solidFill>
                <a:latin typeface="Helvetica"/>
                <a:cs typeface="Helvetica"/>
              </a:rPr>
              <a:t>C</a:t>
            </a:r>
            <a:r>
              <a:rPr lang="en-US" sz="1200" dirty="0" smtClean="0">
                <a:solidFill>
                  <a:srgbClr val="000100"/>
                </a:solidFill>
                <a:latin typeface="Helvetica"/>
                <a:cs typeface="Helvetica"/>
              </a:rPr>
              <a:t>. Meta-gene state-space </a:t>
            </a:r>
            <a:r>
              <a:rPr lang="en-US" sz="1200" dirty="0">
                <a:solidFill>
                  <a:srgbClr val="000100"/>
                </a:solidFill>
                <a:latin typeface="Helvetica"/>
                <a:cs typeface="Helvetica"/>
              </a:rPr>
              <a:t>model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92" name="Rounded Rectangle 214"/>
          <p:cNvSpPr/>
          <p:nvPr/>
        </p:nvSpPr>
        <p:spPr bwMode="auto">
          <a:xfrm rot="5400000">
            <a:off x="2885400" y="1908215"/>
            <a:ext cx="3533865" cy="2500085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90" name="Group 189"/>
          <p:cNvGrpSpPr/>
          <p:nvPr/>
        </p:nvGrpSpPr>
        <p:grpSpPr>
          <a:xfrm rot="16200000">
            <a:off x="818894" y="71477"/>
            <a:ext cx="1262498" cy="2709121"/>
            <a:chOff x="5671935" y="752559"/>
            <a:chExt cx="2524995" cy="5418242"/>
          </a:xfrm>
        </p:grpSpPr>
        <p:grpSp>
          <p:nvGrpSpPr>
            <p:cNvPr id="193" name="Group 43"/>
            <p:cNvGrpSpPr/>
            <p:nvPr/>
          </p:nvGrpSpPr>
          <p:grpSpPr>
            <a:xfrm>
              <a:off x="5671935" y="752559"/>
              <a:ext cx="2446855" cy="2591141"/>
              <a:chOff x="2027513" y="13736778"/>
              <a:chExt cx="2446855" cy="2591141"/>
            </a:xfrm>
          </p:grpSpPr>
          <p:sp>
            <p:nvSpPr>
              <p:cNvPr id="242" name="Oval 82"/>
              <p:cNvSpPr/>
              <p:nvPr/>
            </p:nvSpPr>
            <p:spPr bwMode="auto">
              <a:xfrm>
                <a:off x="2027513" y="15045219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43" name="Oval 83"/>
              <p:cNvSpPr/>
              <p:nvPr/>
            </p:nvSpPr>
            <p:spPr bwMode="auto">
              <a:xfrm>
                <a:off x="2561945" y="14930919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44" name="Oval 84"/>
              <p:cNvSpPr/>
              <p:nvPr/>
            </p:nvSpPr>
            <p:spPr bwMode="auto">
              <a:xfrm>
                <a:off x="2590800" y="14346378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45" name="Oval 85"/>
              <p:cNvSpPr/>
              <p:nvPr/>
            </p:nvSpPr>
            <p:spPr bwMode="auto">
              <a:xfrm>
                <a:off x="2155545" y="14173200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50" name="Oval 101"/>
              <p:cNvSpPr/>
              <p:nvPr/>
            </p:nvSpPr>
            <p:spPr bwMode="auto">
              <a:xfrm>
                <a:off x="2476500" y="13851078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51" name="Oval 102"/>
              <p:cNvSpPr/>
              <p:nvPr/>
            </p:nvSpPr>
            <p:spPr bwMode="auto">
              <a:xfrm>
                <a:off x="3108325" y="14964397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52" name="Oval 103"/>
              <p:cNvSpPr/>
              <p:nvPr/>
            </p:nvSpPr>
            <p:spPr bwMode="auto">
              <a:xfrm>
                <a:off x="4037767" y="15045219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53" name="Oval 104"/>
              <p:cNvSpPr/>
              <p:nvPr/>
            </p:nvSpPr>
            <p:spPr bwMode="auto">
              <a:xfrm>
                <a:off x="3798611" y="13736778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54" name="Oval 106"/>
              <p:cNvSpPr/>
              <p:nvPr/>
            </p:nvSpPr>
            <p:spPr bwMode="auto">
              <a:xfrm>
                <a:off x="3218002" y="14097000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256" name="Straight Arrow Connector 115"/>
              <p:cNvCxnSpPr>
                <a:stCxn id="253" idx="3"/>
                <a:endCxn id="260" idx="6"/>
              </p:cNvCxnSpPr>
              <p:nvPr/>
            </p:nvCxnSpPr>
            <p:spPr bwMode="auto">
              <a:xfrm flipH="1">
                <a:off x="3377169" y="13931901"/>
                <a:ext cx="454920" cy="2281718"/>
              </a:xfrm>
              <a:prstGeom prst="straightConnector1">
                <a:avLst/>
              </a:prstGeom>
              <a:solidFill>
                <a:srgbClr val="C6531F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sp>
            <p:nvSpPr>
              <p:cNvPr id="259" name="Oval 119"/>
              <p:cNvSpPr/>
              <p:nvPr/>
            </p:nvSpPr>
            <p:spPr bwMode="auto">
              <a:xfrm>
                <a:off x="2107168" y="15595600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0" name="Oval 120"/>
              <p:cNvSpPr/>
              <p:nvPr/>
            </p:nvSpPr>
            <p:spPr bwMode="auto">
              <a:xfrm>
                <a:off x="3148568" y="16099319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1" name="Oval 121"/>
              <p:cNvSpPr/>
              <p:nvPr/>
            </p:nvSpPr>
            <p:spPr bwMode="auto">
              <a:xfrm>
                <a:off x="3683000" y="15985019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2" name="Oval 122"/>
              <p:cNvSpPr/>
              <p:nvPr/>
            </p:nvSpPr>
            <p:spPr bwMode="auto">
              <a:xfrm>
                <a:off x="3711855" y="15400478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3" name="Oval 124"/>
              <p:cNvSpPr/>
              <p:nvPr/>
            </p:nvSpPr>
            <p:spPr bwMode="auto">
              <a:xfrm>
                <a:off x="2814913" y="15345397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264" name="Straight Arrow Connector 125"/>
              <p:cNvCxnSpPr>
                <a:stCxn id="251" idx="4"/>
                <a:endCxn id="260" idx="7"/>
              </p:cNvCxnSpPr>
              <p:nvPr/>
            </p:nvCxnSpPr>
            <p:spPr bwMode="auto">
              <a:xfrm>
                <a:off x="3222625" y="15192997"/>
                <a:ext cx="121066" cy="939800"/>
              </a:xfrm>
              <a:prstGeom prst="straightConnector1">
                <a:avLst/>
              </a:prstGeom>
              <a:solidFill>
                <a:srgbClr val="C6531F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65" name="Straight Arrow Connector 126"/>
              <p:cNvCxnSpPr>
                <a:stCxn id="262" idx="3"/>
                <a:endCxn id="260" idx="6"/>
              </p:cNvCxnSpPr>
              <p:nvPr/>
            </p:nvCxnSpPr>
            <p:spPr bwMode="auto">
              <a:xfrm flipH="1">
                <a:off x="3377168" y="15595600"/>
                <a:ext cx="368165" cy="618019"/>
              </a:xfrm>
              <a:prstGeom prst="straightConnector1">
                <a:avLst/>
              </a:prstGeom>
              <a:solidFill>
                <a:srgbClr val="C6531F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66" name="Straight Arrow Connector 265"/>
              <p:cNvCxnSpPr>
                <a:stCxn id="259" idx="5"/>
                <a:endCxn id="260" idx="1"/>
              </p:cNvCxnSpPr>
              <p:nvPr/>
            </p:nvCxnSpPr>
            <p:spPr bwMode="auto">
              <a:xfrm>
                <a:off x="2302290" y="15790722"/>
                <a:ext cx="879756" cy="342075"/>
              </a:xfrm>
              <a:prstGeom prst="straightConnector1">
                <a:avLst/>
              </a:prstGeom>
              <a:solidFill>
                <a:srgbClr val="C6531F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67" name="Straight Arrow Connector 266"/>
              <p:cNvCxnSpPr>
                <a:stCxn id="263" idx="4"/>
                <a:endCxn id="260" idx="7"/>
              </p:cNvCxnSpPr>
              <p:nvPr/>
            </p:nvCxnSpPr>
            <p:spPr bwMode="auto">
              <a:xfrm>
                <a:off x="2929213" y="15573997"/>
                <a:ext cx="414478" cy="558800"/>
              </a:xfrm>
              <a:prstGeom prst="straightConnector1">
                <a:avLst/>
              </a:prstGeom>
              <a:solidFill>
                <a:srgbClr val="C6531F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sp>
            <p:nvSpPr>
              <p:cNvPr id="268" name="Oval 267"/>
              <p:cNvSpPr/>
              <p:nvPr/>
            </p:nvSpPr>
            <p:spPr bwMode="auto">
              <a:xfrm>
                <a:off x="4027211" y="14342922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69" name="Oval 132"/>
              <p:cNvSpPr/>
              <p:nvPr/>
            </p:nvSpPr>
            <p:spPr bwMode="auto">
              <a:xfrm>
                <a:off x="4056220" y="15395195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70" name="Oval 134"/>
              <p:cNvSpPr/>
              <p:nvPr/>
            </p:nvSpPr>
            <p:spPr bwMode="auto">
              <a:xfrm>
                <a:off x="3093538" y="14506406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71" name="Oval 137"/>
              <p:cNvSpPr/>
              <p:nvPr/>
            </p:nvSpPr>
            <p:spPr bwMode="auto">
              <a:xfrm>
                <a:off x="3972000" y="14646557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272" name="Oval 138"/>
              <p:cNvSpPr/>
              <p:nvPr/>
            </p:nvSpPr>
            <p:spPr bwMode="auto">
              <a:xfrm>
                <a:off x="4245768" y="13898422"/>
                <a:ext cx="228600" cy="228600"/>
              </a:xfrm>
              <a:prstGeom prst="ellipse">
                <a:avLst/>
              </a:prstGeom>
              <a:solidFill>
                <a:srgbClr val="9BBB5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6159384" y="3310222"/>
              <a:ext cx="2037546" cy="2860579"/>
              <a:chOff x="6159384" y="3310222"/>
              <a:chExt cx="2037546" cy="2860579"/>
            </a:xfrm>
          </p:grpSpPr>
          <p:cxnSp>
            <p:nvCxnSpPr>
              <p:cNvPr id="196" name="Curved Connector 159"/>
              <p:cNvCxnSpPr>
                <a:stCxn id="219" idx="1"/>
                <a:endCxn id="260" idx="4"/>
              </p:cNvCxnSpPr>
              <p:nvPr/>
            </p:nvCxnSpPr>
            <p:spPr bwMode="auto">
              <a:xfrm rot="16200000" flipV="1">
                <a:off x="6035271" y="4215720"/>
                <a:ext cx="1950723" cy="206682"/>
              </a:xfrm>
              <a:prstGeom prst="curvedConnector3">
                <a:avLst>
                  <a:gd name="adj1" fmla="val 50000"/>
                </a:avLst>
              </a:prstGeom>
              <a:solidFill>
                <a:srgbClr val="C6531F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06" name="Curved Connector 165"/>
              <p:cNvCxnSpPr>
                <a:stCxn id="228" idx="1"/>
                <a:endCxn id="260" idx="4"/>
              </p:cNvCxnSpPr>
              <p:nvPr/>
            </p:nvCxnSpPr>
            <p:spPr bwMode="auto">
              <a:xfrm rot="16200000">
                <a:off x="5836345" y="3781038"/>
                <a:ext cx="1508279" cy="633606"/>
              </a:xfrm>
              <a:prstGeom prst="curvedConnector3">
                <a:avLst>
                  <a:gd name="adj1" fmla="val 50000"/>
                </a:avLst>
              </a:prstGeom>
              <a:solidFill>
                <a:srgbClr val="C6531F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grpSp>
            <p:nvGrpSpPr>
              <p:cNvPr id="209" name="Group 42"/>
              <p:cNvGrpSpPr/>
              <p:nvPr/>
            </p:nvGrpSpPr>
            <p:grpSpPr>
              <a:xfrm rot="5400000">
                <a:off x="6449514" y="4423386"/>
                <a:ext cx="1457285" cy="2037546"/>
                <a:chOff x="5902325" y="13784122"/>
                <a:chExt cx="1457285" cy="2037546"/>
              </a:xfrm>
              <a:solidFill>
                <a:srgbClr val="F79646"/>
              </a:solidFill>
            </p:grpSpPr>
            <p:sp>
              <p:nvSpPr>
                <p:cNvPr id="217" name="Rectangle 154"/>
                <p:cNvSpPr/>
                <p:nvPr/>
              </p:nvSpPr>
              <p:spPr bwMode="auto">
                <a:xfrm>
                  <a:off x="5909276" y="14454530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18" name="Rectangle 155"/>
                <p:cNvSpPr/>
                <p:nvPr/>
              </p:nvSpPr>
              <p:spPr bwMode="auto">
                <a:xfrm>
                  <a:off x="6359525" y="14397178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19" name="Rectangle 156"/>
                <p:cNvSpPr/>
                <p:nvPr/>
              </p:nvSpPr>
              <p:spPr bwMode="auto">
                <a:xfrm>
                  <a:off x="6483233" y="14752777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20" name="Rectangle 157"/>
                <p:cNvSpPr/>
                <p:nvPr/>
              </p:nvSpPr>
              <p:spPr bwMode="auto">
                <a:xfrm>
                  <a:off x="5902325" y="14097000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28" name="Rectangle 158"/>
                <p:cNvSpPr/>
                <p:nvPr/>
              </p:nvSpPr>
              <p:spPr bwMode="auto">
                <a:xfrm>
                  <a:off x="6040788" y="15593068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0" name="Rectangle 180"/>
                <p:cNvSpPr/>
                <p:nvPr/>
              </p:nvSpPr>
              <p:spPr bwMode="auto">
                <a:xfrm>
                  <a:off x="7131010" y="14419406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1" name="Rectangle 181"/>
                <p:cNvSpPr/>
                <p:nvPr/>
              </p:nvSpPr>
              <p:spPr bwMode="auto">
                <a:xfrm>
                  <a:off x="6937217" y="14066978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2" name="Rectangle 182"/>
                <p:cNvSpPr/>
                <p:nvPr/>
              </p:nvSpPr>
              <p:spPr bwMode="auto">
                <a:xfrm>
                  <a:off x="7051518" y="14694904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5" name="Rectangle 185"/>
                <p:cNvSpPr/>
                <p:nvPr/>
              </p:nvSpPr>
              <p:spPr bwMode="auto">
                <a:xfrm>
                  <a:off x="6068530" y="15003872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7" name="Rectangle 187"/>
                <p:cNvSpPr/>
                <p:nvPr/>
              </p:nvSpPr>
              <p:spPr bwMode="auto">
                <a:xfrm>
                  <a:off x="6381633" y="13784122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8" name="Rectangle 188"/>
                <p:cNvSpPr/>
                <p:nvPr/>
              </p:nvSpPr>
              <p:spPr bwMode="auto">
                <a:xfrm>
                  <a:off x="6473434" y="15329740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239" name="Rectangle 189"/>
                <p:cNvSpPr/>
                <p:nvPr/>
              </p:nvSpPr>
              <p:spPr bwMode="auto">
                <a:xfrm>
                  <a:off x="7115117" y="15296556"/>
                  <a:ext cx="228600" cy="228600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5193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210" name="Curved Connector 190"/>
              <p:cNvCxnSpPr>
                <a:stCxn id="237" idx="1"/>
                <a:endCxn id="260" idx="5"/>
              </p:cNvCxnSpPr>
              <p:nvPr/>
            </p:nvCxnSpPr>
            <p:spPr bwMode="auto">
              <a:xfrm rot="16200000" flipV="1">
                <a:off x="6594073" y="3704264"/>
                <a:ext cx="1882602" cy="1094518"/>
              </a:xfrm>
              <a:prstGeom prst="curvedConnector3">
                <a:avLst>
                  <a:gd name="adj1" fmla="val 50000"/>
                </a:avLst>
              </a:prstGeom>
              <a:solidFill>
                <a:srgbClr val="C6531F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11" name="Curved Connector 198"/>
              <p:cNvCxnSpPr>
                <a:stCxn id="238" idx="1"/>
                <a:endCxn id="260" idx="4"/>
              </p:cNvCxnSpPr>
              <p:nvPr/>
            </p:nvCxnSpPr>
            <p:spPr bwMode="auto">
              <a:xfrm rot="16200000">
                <a:off x="5751686" y="4129025"/>
                <a:ext cx="1940923" cy="370278"/>
              </a:xfrm>
              <a:prstGeom prst="curvedConnector3">
                <a:avLst>
                  <a:gd name="adj1" fmla="val 50000"/>
                </a:avLst>
              </a:prstGeom>
              <a:solidFill>
                <a:srgbClr val="C6531F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  <p:cxnSp>
            <p:nvCxnSpPr>
              <p:cNvPr id="213" name="Curved Connector 202"/>
              <p:cNvCxnSpPr>
                <a:stCxn id="235" idx="1"/>
                <a:endCxn id="260" idx="4"/>
              </p:cNvCxnSpPr>
              <p:nvPr/>
            </p:nvCxnSpPr>
            <p:spPr bwMode="auto">
              <a:xfrm rot="16200000">
                <a:off x="6117072" y="4089507"/>
                <a:ext cx="1536019" cy="44410"/>
              </a:xfrm>
              <a:prstGeom prst="curvedConnector3">
                <a:avLst>
                  <a:gd name="adj1" fmla="val 50000"/>
                </a:avLst>
              </a:prstGeom>
              <a:solidFill>
                <a:srgbClr val="C6531F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triangle" w="sm" len="sm"/>
              </a:ln>
              <a:effectLst/>
            </p:spPr>
          </p:cxnSp>
        </p:grpSp>
      </p:grpSp>
      <p:sp>
        <p:nvSpPr>
          <p:cNvPr id="16" name="TextBox 15"/>
          <p:cNvSpPr txBox="1"/>
          <p:nvPr/>
        </p:nvSpPr>
        <p:spPr>
          <a:xfrm>
            <a:off x="1182474" y="1897580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9BBB58"/>
                </a:solidFill>
                <a:latin typeface="Times New Roman"/>
                <a:cs typeface="Times New Roman"/>
              </a:rPr>
              <a:t>X</a:t>
            </a:r>
            <a:r>
              <a:rPr lang="en-US" sz="1200" i="1" baseline="-25000" dirty="0" smtClean="0">
                <a:latin typeface="Times New Roman"/>
                <a:cs typeface="Times New Roman"/>
              </a:rPr>
              <a:t>t+1</a:t>
            </a:r>
            <a:r>
              <a:rPr lang="en-US" sz="1200" i="1" dirty="0" smtClean="0">
                <a:latin typeface="Times New Roman"/>
                <a:cs typeface="Times New Roman"/>
              </a:rPr>
              <a:t>=</a:t>
            </a:r>
            <a:r>
              <a:rPr lang="en-US" sz="1200" i="1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A</a:t>
            </a:r>
            <a:r>
              <a:rPr lang="en-US" sz="1200" i="1" dirty="0" err="1" smtClean="0">
                <a:solidFill>
                  <a:srgbClr val="9BBB58"/>
                </a:solidFill>
                <a:latin typeface="Times New Roman"/>
                <a:cs typeface="Times New Roman"/>
              </a:rPr>
              <a:t>X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1200" i="1" dirty="0" err="1" smtClean="0">
                <a:latin typeface="Times New Roman"/>
                <a:cs typeface="Times New Roman"/>
              </a:rPr>
              <a:t>+</a:t>
            </a:r>
            <a:r>
              <a:rPr lang="en-US" sz="1200" i="1" dirty="0" err="1" smtClean="0">
                <a:solidFill>
                  <a:srgbClr val="4F81BD"/>
                </a:solidFill>
                <a:latin typeface="Times New Roman"/>
                <a:cs typeface="Times New Roman"/>
              </a:rPr>
              <a:t>B</a:t>
            </a:r>
            <a:r>
              <a:rPr lang="en-US" sz="1200" i="1" dirty="0" err="1" smtClean="0">
                <a:solidFill>
                  <a:srgbClr val="F69546"/>
                </a:solidFill>
                <a:latin typeface="Times New Roman"/>
                <a:cs typeface="Times New Roman"/>
              </a:rPr>
              <a:t>U</a:t>
            </a:r>
            <a:r>
              <a:rPr lang="en-US" sz="1200" i="1" baseline="-25000" dirty="0" err="1" smtClean="0">
                <a:latin typeface="Times New Roman"/>
                <a:cs typeface="Times New Roman"/>
              </a:rPr>
              <a:t>t</a:t>
            </a:r>
            <a:endParaRPr lang="en-US" sz="1200" i="1" baseline="-25000" dirty="0">
              <a:latin typeface="Times New Roman"/>
              <a:cs typeface="Times New Roman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5063431" y="2492398"/>
            <a:ext cx="506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cs typeface="Helvetica"/>
              </a:rPr>
              <a:t>time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87" name="Rounded Rectangle 214"/>
          <p:cNvSpPr/>
          <p:nvPr/>
        </p:nvSpPr>
        <p:spPr bwMode="auto">
          <a:xfrm rot="5400000">
            <a:off x="624399" y="150147"/>
            <a:ext cx="1621907" cy="2788494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9" name="Rounded Rectangle 214"/>
          <p:cNvSpPr/>
          <p:nvPr/>
        </p:nvSpPr>
        <p:spPr bwMode="auto">
          <a:xfrm rot="5400000">
            <a:off x="6966784" y="244259"/>
            <a:ext cx="1622991" cy="2558404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8" name="Down Arrow 297"/>
          <p:cNvSpPr/>
          <p:nvPr/>
        </p:nvSpPr>
        <p:spPr bwMode="auto">
          <a:xfrm rot="5400000">
            <a:off x="2824425" y="4179009"/>
            <a:ext cx="588484" cy="479339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6578090" y="2922200"/>
            <a:ext cx="2548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D. </a:t>
            </a:r>
            <a:r>
              <a:rPr lang="en-US" sz="1200" dirty="0" smtClean="0">
                <a:solidFill>
                  <a:srgbClr val="FF0000"/>
                </a:solidFill>
                <a:latin typeface="Helvetica"/>
                <a:cs typeface="Helvetica"/>
              </a:rPr>
              <a:t>Internal</a:t>
            </a:r>
            <a:r>
              <a:rPr lang="en-US" sz="1200" dirty="0" smtClean="0">
                <a:latin typeface="Helvetica"/>
                <a:cs typeface="Helvetica"/>
              </a:rPr>
              <a:t>/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External </a:t>
            </a:r>
            <a:r>
              <a:rPr lang="en-US" sz="1200" dirty="0" smtClean="0">
                <a:latin typeface="Helvetica"/>
                <a:cs typeface="Helvetica"/>
              </a:rPr>
              <a:t>Principal Dynamic Patterns (PDPs)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307" name="Rounded Rectangle 214"/>
          <p:cNvSpPr/>
          <p:nvPr/>
        </p:nvSpPr>
        <p:spPr bwMode="auto">
          <a:xfrm rot="5400000">
            <a:off x="6675998" y="3198979"/>
            <a:ext cx="2243265" cy="2653650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6457460" y="3635736"/>
            <a:ext cx="2607381" cy="1704109"/>
            <a:chOff x="1666654" y="4688507"/>
            <a:chExt cx="2607381" cy="1704109"/>
          </a:xfrm>
        </p:grpSpPr>
        <p:pic>
          <p:nvPicPr>
            <p:cNvPr id="299" name="Picture 3"/>
            <p:cNvPicPr>
              <a:picLocks noChangeAspect="1" noChangeArrowheads="1"/>
            </p:cNvPicPr>
            <p:nvPr/>
          </p:nvPicPr>
          <p:blipFill rotWithShape="1">
            <a:blip r:embed="rId14"/>
            <a:srcRect l="80091" t="40691" b="42760"/>
            <a:stretch/>
          </p:blipFill>
          <p:spPr bwMode="auto">
            <a:xfrm>
              <a:off x="1740497" y="5169542"/>
              <a:ext cx="594554" cy="50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2" name="Picture 5"/>
            <p:cNvPicPr>
              <a:picLocks noChangeAspect="1" noChangeArrowheads="1"/>
            </p:cNvPicPr>
            <p:nvPr/>
          </p:nvPicPr>
          <p:blipFill rotWithShape="1">
            <a:blip r:embed="rId15"/>
            <a:srcRect l="24841" t="42483" r="61461" b="44539"/>
            <a:stretch/>
          </p:blipFill>
          <p:spPr bwMode="auto">
            <a:xfrm>
              <a:off x="2319748" y="5151557"/>
              <a:ext cx="579339" cy="562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3" name="Picture 5"/>
            <p:cNvPicPr>
              <a:picLocks noChangeAspect="1" noChangeArrowheads="1"/>
            </p:cNvPicPr>
            <p:nvPr/>
          </p:nvPicPr>
          <p:blipFill rotWithShape="1">
            <a:blip r:embed="rId15"/>
            <a:srcRect l="64191" t="42483" r="21888" b="44539"/>
            <a:stretch/>
          </p:blipFill>
          <p:spPr bwMode="auto">
            <a:xfrm>
              <a:off x="2321563" y="5813733"/>
              <a:ext cx="588757" cy="562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4" name="Picture 3"/>
            <p:cNvPicPr>
              <a:picLocks noChangeAspect="1" noChangeArrowheads="1"/>
            </p:cNvPicPr>
            <p:nvPr/>
          </p:nvPicPr>
          <p:blipFill rotWithShape="1">
            <a:blip r:embed="rId14"/>
            <a:srcRect l="54857" t="40691" r="26642" b="41339"/>
            <a:stretch/>
          </p:blipFill>
          <p:spPr bwMode="auto">
            <a:xfrm>
              <a:off x="1726851" y="5849002"/>
              <a:ext cx="546015" cy="543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" name="Rectangle 307"/>
            <p:cNvSpPr/>
            <p:nvPr/>
          </p:nvSpPr>
          <p:spPr>
            <a:xfrm>
              <a:off x="1666654" y="4688507"/>
              <a:ext cx="260738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[</a:t>
              </a:r>
              <a:r>
                <a:rPr lang="en-US" sz="1200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λ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200" i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</a:t>
              </a:r>
              <a:r>
                <a:rPr lang="en-US" sz="1200" baseline="-25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,</a:t>
              </a:r>
              <a:r>
                <a:rPr lang="en-US" sz="1200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200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λ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200" i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200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, …, </a:t>
              </a:r>
              <a:r>
                <a:rPr lang="en-US" sz="1200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λ</a:t>
              </a:r>
              <a:r>
                <a:rPr lang="en-US" sz="1200" i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en-US" sz="1200" i="1" baseline="30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]</a:t>
              </a:r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</a:t>
              </a:r>
              <a:endParaRPr lang="en-US" sz="14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09" name="Down Arrow 308"/>
          <p:cNvSpPr/>
          <p:nvPr/>
        </p:nvSpPr>
        <p:spPr bwMode="auto">
          <a:xfrm rot="10800000" flipV="1">
            <a:off x="7482681" y="2392158"/>
            <a:ext cx="588484" cy="486354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2" name="Down Arrow 311"/>
          <p:cNvSpPr/>
          <p:nvPr/>
        </p:nvSpPr>
        <p:spPr bwMode="auto">
          <a:xfrm rot="16200000" flipH="1">
            <a:off x="5922365" y="1570937"/>
            <a:ext cx="588484" cy="479339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3" name="Down Arrow 312"/>
          <p:cNvSpPr/>
          <p:nvPr/>
        </p:nvSpPr>
        <p:spPr bwMode="auto">
          <a:xfrm rot="16200000" flipH="1">
            <a:off x="2817522" y="1576013"/>
            <a:ext cx="588484" cy="479339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4" name="Down Arrow 313"/>
          <p:cNvSpPr/>
          <p:nvPr/>
        </p:nvSpPr>
        <p:spPr bwMode="auto">
          <a:xfrm rot="5400000">
            <a:off x="5872566" y="4197026"/>
            <a:ext cx="588484" cy="479339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4" name="Straight Connector 163"/>
          <p:cNvCxnSpPr/>
          <p:nvPr/>
        </p:nvCxnSpPr>
        <p:spPr>
          <a:xfrm>
            <a:off x="7698823" y="3404170"/>
            <a:ext cx="0" cy="2243267"/>
          </a:xfrm>
          <a:prstGeom prst="line">
            <a:avLst/>
          </a:prstGeom>
          <a:ln w="12700" cmpd="sng">
            <a:solidFill>
              <a:srgbClr val="0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160265" y="5210218"/>
            <a:ext cx="24465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rgbClr val="9BBB58"/>
                </a:solidFill>
                <a:latin typeface="Times New Roman"/>
                <a:cs typeface="Times New Roman"/>
              </a:rPr>
              <a:t>x</a:t>
            </a:r>
            <a:r>
              <a:rPr lang="en-US" sz="1200" baseline="30000" dirty="0" err="1" smtClean="0">
                <a:solidFill>
                  <a:srgbClr val="4F81BD"/>
                </a:solidFill>
                <a:latin typeface="Times New Roman"/>
                <a:cs typeface="Times New Roman"/>
              </a:rPr>
              <a:t>EXT</a:t>
            </a:r>
            <a:r>
              <a:rPr lang="en-US" sz="1200" baseline="30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    </a:t>
            </a:r>
            <a:r>
              <a:rPr lang="en-US" sz="1200" i="1" dirty="0" smtClean="0">
                <a:latin typeface="Times New Roman"/>
                <a:cs typeface="Times New Roman"/>
              </a:rPr>
              <a:t>=    </a:t>
            </a:r>
            <a:r>
              <a:rPr lang="en-US" sz="1200" i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d</a:t>
            </a:r>
            <a:r>
              <a:rPr lang="en-US" sz="1200" i="1" baseline="-25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1      </a:t>
            </a:r>
            <a:r>
              <a:rPr lang="en-US" sz="1200" i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 </a:t>
            </a:r>
            <a:r>
              <a:rPr lang="en-US" sz="1200" i="1" dirty="0" smtClean="0">
                <a:solidFill>
                  <a:srgbClr val="C0504D"/>
                </a:solidFill>
                <a:latin typeface="Times New Roman"/>
                <a:cs typeface="Times New Roman"/>
              </a:rPr>
              <a:t>                </a:t>
            </a:r>
            <a:r>
              <a:rPr lang="en-US" sz="1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+</a:t>
            </a:r>
            <a:r>
              <a:rPr lang="en-US" sz="1200" i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d</a:t>
            </a:r>
            <a:r>
              <a:rPr lang="en-US" sz="1200" i="1" baseline="-25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2</a:t>
            </a:r>
            <a:r>
              <a:rPr lang="en-US" sz="1200" i="1" baseline="-25000" dirty="0" smtClean="0">
                <a:solidFill>
                  <a:srgbClr val="F69546"/>
                </a:solidFill>
                <a:latin typeface="Times New Roman"/>
                <a:cs typeface="Times New Roman"/>
              </a:rPr>
              <a:t> </a:t>
            </a:r>
            <a:r>
              <a:rPr lang="en-US" sz="1200" i="1" baseline="-250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                 </a:t>
            </a:r>
          </a:p>
          <a:p>
            <a:endParaRPr lang="en-US" sz="1200" i="1" baseline="-25000" dirty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sz="1200" i="1" baseline="-25000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sz="1200" i="1" baseline="-25000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sz="1200" i="1" baseline="-25000" dirty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endParaRPr lang="en-US" sz="1200" i="1" baseline="-25000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r>
              <a:rPr lang="en-US" sz="1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+</a:t>
            </a:r>
            <a:r>
              <a:rPr lang="en-US" sz="1200" i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d</a:t>
            </a:r>
            <a:r>
              <a:rPr lang="en-US" sz="1200" i="1" baseline="-25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3</a:t>
            </a:r>
            <a:r>
              <a:rPr lang="en-US" sz="1200" i="1" dirty="0" smtClean="0">
                <a:solidFill>
                  <a:srgbClr val="C0504D"/>
                </a:solidFill>
                <a:latin typeface="Times New Roman"/>
                <a:cs typeface="Times New Roman"/>
              </a:rPr>
              <a:t>                     </a:t>
            </a:r>
            <a:r>
              <a:rPr lang="en-US" sz="12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+</a:t>
            </a:r>
            <a:r>
              <a:rPr lang="en-US" sz="1200" i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d</a:t>
            </a:r>
            <a:r>
              <a:rPr lang="en-US" sz="1200" i="1" baseline="-250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4</a:t>
            </a:r>
            <a:r>
              <a:rPr lang="en-US" sz="1200" i="1" dirty="0" smtClean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lang="en-US" i="1" dirty="0" smtClean="0">
                <a:solidFill>
                  <a:srgbClr val="C0504D"/>
                </a:solidFill>
                <a:latin typeface="Times New Roman"/>
                <a:cs typeface="Times New Roman"/>
              </a:rPr>
              <a:t>           </a:t>
            </a:r>
            <a:endParaRPr lang="en-US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8" name="Rounded Rectangle 214"/>
          <p:cNvSpPr/>
          <p:nvPr/>
        </p:nvSpPr>
        <p:spPr bwMode="auto">
          <a:xfrm rot="5400000">
            <a:off x="-155986" y="3606676"/>
            <a:ext cx="3284887" cy="2750344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4689" y="2665954"/>
            <a:ext cx="286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/>
                <a:cs typeface="Helvetica"/>
              </a:rPr>
              <a:t>E</a:t>
            </a:r>
            <a:r>
              <a:rPr lang="en-US" sz="1200" b="1" dirty="0" smtClean="0">
                <a:latin typeface="Helvetica"/>
                <a:cs typeface="Helvetica"/>
              </a:rPr>
              <a:t>. </a:t>
            </a:r>
            <a:r>
              <a:rPr lang="en-US" sz="1200" dirty="0" smtClean="0">
                <a:latin typeface="Helvetica"/>
                <a:cs typeface="Helvetica"/>
              </a:rPr>
              <a:t>Gene’s </a:t>
            </a:r>
            <a:r>
              <a:rPr lang="en-US" sz="1200" dirty="0" smtClean="0">
                <a:solidFill>
                  <a:srgbClr val="9B4240"/>
                </a:solidFill>
                <a:latin typeface="Helvetica"/>
                <a:cs typeface="Helvetica"/>
              </a:rPr>
              <a:t>internal (INT) </a:t>
            </a:r>
            <a:r>
              <a:rPr lang="en-US" sz="1200" dirty="0" smtClean="0">
                <a:latin typeface="Helvetica"/>
                <a:cs typeface="Helvetica"/>
              </a:rPr>
              <a:t>and </a:t>
            </a:r>
            <a:r>
              <a:rPr lang="en-US" sz="1200" dirty="0" smtClean="0">
                <a:solidFill>
                  <a:srgbClr val="4F81BD"/>
                </a:solidFill>
                <a:latin typeface="Helvetica"/>
                <a:cs typeface="Helvetica"/>
              </a:rPr>
              <a:t>external (EXT)</a:t>
            </a:r>
            <a:r>
              <a:rPr lang="en-US" sz="1200" dirty="0" smtClean="0">
                <a:latin typeface="Helvetica"/>
                <a:cs typeface="Helvetica"/>
              </a:rPr>
              <a:t> driven expression dynamics composed of PDPs</a:t>
            </a:r>
            <a:endParaRPr lang="en-US" sz="1200" dirty="0">
              <a:latin typeface="Helvetica"/>
              <a:cs typeface="Helvetic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9323" y="3412555"/>
            <a:ext cx="2581173" cy="1520246"/>
            <a:chOff x="333363" y="3603055"/>
            <a:chExt cx="2581173" cy="1520246"/>
          </a:xfrm>
        </p:grpSpPr>
        <p:grpSp>
          <p:nvGrpSpPr>
            <p:cNvPr id="13" name="Group 12"/>
            <p:cNvGrpSpPr/>
            <p:nvPr/>
          </p:nvGrpSpPr>
          <p:grpSpPr>
            <a:xfrm>
              <a:off x="333363" y="3614585"/>
              <a:ext cx="2581173" cy="1508716"/>
              <a:chOff x="-80031" y="5045637"/>
              <a:chExt cx="2581173" cy="150871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80031" y="5186371"/>
                <a:ext cx="254563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solidFill>
                      <a:srgbClr val="9BBB58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1200" baseline="30000" dirty="0" err="1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INT</a:t>
                </a:r>
                <a:r>
                  <a:rPr lang="en-US" sz="1200" baseline="30000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     </a:t>
                </a:r>
                <a:r>
                  <a:rPr lang="en-US" sz="1200" i="1" dirty="0" smtClean="0">
                    <a:latin typeface="Times New Roman"/>
                    <a:cs typeface="Times New Roman"/>
                  </a:rPr>
                  <a:t>=   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en-US" sz="1200" i="1" baseline="-25000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1                  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        </a:t>
                </a:r>
                <a:r>
                  <a:rPr lang="en-US" sz="1200" i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+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en-US" sz="1200" i="1" baseline="-25000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2                  </a:t>
                </a:r>
              </a:p>
              <a:p>
                <a:endParaRPr lang="en-US" sz="1200" i="1" baseline="-25000" dirty="0">
                  <a:solidFill>
                    <a:srgbClr val="C0504D"/>
                  </a:solidFill>
                  <a:latin typeface="Times New Roman"/>
                  <a:cs typeface="Times New Roman"/>
                </a:endParaRPr>
              </a:p>
              <a:p>
                <a:endParaRPr lang="en-US" sz="1200" i="1" baseline="-25000" dirty="0" smtClean="0">
                  <a:solidFill>
                    <a:srgbClr val="C0504D"/>
                  </a:solidFill>
                  <a:latin typeface="Times New Roman"/>
                  <a:cs typeface="Times New Roman"/>
                </a:endParaRPr>
              </a:p>
              <a:p>
                <a:endParaRPr lang="en-US" sz="1200" i="1" baseline="-25000" dirty="0" smtClean="0">
                  <a:solidFill>
                    <a:srgbClr val="C0504D"/>
                  </a:solidFill>
                  <a:latin typeface="Times New Roman"/>
                  <a:cs typeface="Times New Roman"/>
                </a:endParaRPr>
              </a:p>
              <a:p>
                <a:endParaRPr lang="en-US" sz="1200" i="1" baseline="-25000" dirty="0">
                  <a:solidFill>
                    <a:srgbClr val="C0504D"/>
                  </a:solidFill>
                  <a:latin typeface="Times New Roman"/>
                  <a:cs typeface="Times New Roman"/>
                </a:endParaRPr>
              </a:p>
              <a:p>
                <a:endParaRPr lang="en-US" sz="1200" i="1" baseline="-25000" dirty="0" smtClean="0">
                  <a:solidFill>
                    <a:srgbClr val="C0504D"/>
                  </a:solidFill>
                  <a:latin typeface="Times New Roman"/>
                  <a:cs typeface="Times New Roman"/>
                </a:endParaRPr>
              </a:p>
              <a:p>
                <a:r>
                  <a:rPr lang="en-US" sz="1200" i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  +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en-US" sz="1200" i="1" baseline="-25000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3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                      </a:t>
                </a:r>
                <a:r>
                  <a:rPr lang="en-US" sz="1200" i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+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c</a:t>
                </a:r>
                <a:r>
                  <a:rPr lang="en-US" sz="1200" i="1" baseline="-25000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4</a:t>
                </a:r>
                <a:r>
                  <a:rPr lang="en-US" sz="1200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     </a:t>
                </a:r>
                <a:r>
                  <a:rPr lang="en-US" i="1" dirty="0" smtClean="0">
                    <a:solidFill>
                      <a:srgbClr val="C0504D"/>
                    </a:solidFill>
                    <a:latin typeface="Times New Roman"/>
                    <a:cs typeface="Times New Roman"/>
                  </a:rPr>
                  <a:t>       </a:t>
                </a:r>
                <a:endParaRPr lang="en-US" i="1" baseline="300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pic>
            <p:nvPicPr>
              <p:cNvPr id="166" name="Picture 3"/>
              <p:cNvPicPr>
                <a:picLocks noChangeAspect="1" noChangeArrowheads="1"/>
              </p:cNvPicPr>
              <p:nvPr/>
            </p:nvPicPr>
            <p:blipFill rotWithShape="1">
              <a:blip r:embed="rId14"/>
              <a:srcRect l="80091" t="40691" b="42760"/>
              <a:stretch/>
            </p:blipFill>
            <p:spPr bwMode="auto">
              <a:xfrm>
                <a:off x="1741844" y="5045637"/>
                <a:ext cx="759298" cy="646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" name="Picture 5"/>
              <p:cNvPicPr>
                <a:picLocks noChangeAspect="1" noChangeArrowheads="1"/>
              </p:cNvPicPr>
              <p:nvPr/>
            </p:nvPicPr>
            <p:blipFill rotWithShape="1">
              <a:blip r:embed="rId15"/>
              <a:srcRect l="64918" t="42483" r="21888" b="44539"/>
              <a:stretch/>
            </p:blipFill>
            <p:spPr bwMode="auto">
              <a:xfrm>
                <a:off x="342695" y="5814158"/>
                <a:ext cx="712613" cy="718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9" name="Picture 3"/>
              <p:cNvPicPr>
                <a:picLocks noChangeAspect="1" noChangeArrowheads="1"/>
              </p:cNvPicPr>
              <p:nvPr/>
            </p:nvPicPr>
            <p:blipFill rotWithShape="1">
              <a:blip r:embed="rId14"/>
              <a:srcRect l="54857" t="40691" r="26642" b="41339"/>
              <a:stretch/>
            </p:blipFill>
            <p:spPr bwMode="auto">
              <a:xfrm>
                <a:off x="1391153" y="5860110"/>
                <a:ext cx="697309" cy="694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6" name="Picture 3"/>
            <p:cNvPicPr>
              <a:picLocks noChangeAspect="1" noChangeArrowheads="1"/>
            </p:cNvPicPr>
            <p:nvPr/>
          </p:nvPicPr>
          <p:blipFill rotWithShape="1">
            <a:blip r:embed="rId14"/>
            <a:srcRect l="4743" t="40196" r="76990" b="41903"/>
            <a:stretch/>
          </p:blipFill>
          <p:spPr bwMode="auto">
            <a:xfrm>
              <a:off x="1104300" y="3603055"/>
              <a:ext cx="726382" cy="729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76" name="Straight Arrow Connector 175"/>
          <p:cNvCxnSpPr>
            <a:stCxn id="260" idx="2"/>
            <a:endCxn id="260" idx="3"/>
          </p:cNvCxnSpPr>
          <p:nvPr/>
        </p:nvCxnSpPr>
        <p:spPr bwMode="auto">
          <a:xfrm rot="5400000" flipH="1" flipV="1">
            <a:off x="1345838" y="1468184"/>
            <a:ext cx="16739" cy="40411"/>
          </a:xfrm>
          <a:prstGeom prst="curvedConnector4">
            <a:avLst>
              <a:gd name="adj1" fmla="val -1365673"/>
              <a:gd name="adj2" fmla="val 707109"/>
            </a:avLst>
          </a:prstGeom>
          <a:solidFill>
            <a:srgbClr val="C6531F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182" name="Straight Arrow Connector 181"/>
          <p:cNvCxnSpPr>
            <a:stCxn id="242" idx="5"/>
            <a:endCxn id="260" idx="1"/>
          </p:cNvCxnSpPr>
          <p:nvPr/>
        </p:nvCxnSpPr>
        <p:spPr bwMode="auto">
          <a:xfrm flipV="1">
            <a:off x="847364" y="1480020"/>
            <a:ext cx="446228" cy="479705"/>
          </a:xfrm>
          <a:prstGeom prst="straightConnector1">
            <a:avLst/>
          </a:prstGeom>
          <a:solidFill>
            <a:srgbClr val="C6531F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184" name="Straight Arrow Connector 183"/>
          <p:cNvCxnSpPr>
            <a:stCxn id="75" idx="1"/>
            <a:endCxn id="75" idx="2"/>
          </p:cNvCxnSpPr>
          <p:nvPr/>
        </p:nvCxnSpPr>
        <p:spPr bwMode="auto">
          <a:xfrm rot="10800000" flipH="1" flipV="1">
            <a:off x="7337356" y="1625896"/>
            <a:ext cx="82762" cy="34281"/>
          </a:xfrm>
          <a:prstGeom prst="curvedConnector4">
            <a:avLst>
              <a:gd name="adj1" fmla="val -317636"/>
              <a:gd name="adj2" fmla="val 766839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 descr="eigen_state_space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70" y="2009806"/>
            <a:ext cx="1011771" cy="237329"/>
          </a:xfrm>
          <a:prstGeom prst="rect">
            <a:avLst/>
          </a:prstGeom>
        </p:spPr>
      </p:pic>
      <p:pic>
        <p:nvPicPr>
          <p:cNvPr id="4" name="Picture 3" descr="wormfly_new_epdps.pdf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4" t="69255" r="42743" b="19688"/>
          <a:stretch/>
        </p:blipFill>
        <p:spPr>
          <a:xfrm>
            <a:off x="7814860" y="4142453"/>
            <a:ext cx="622590" cy="605799"/>
          </a:xfrm>
          <a:prstGeom prst="rect">
            <a:avLst/>
          </a:prstGeom>
        </p:spPr>
      </p:pic>
      <p:pic>
        <p:nvPicPr>
          <p:cNvPr id="165" name="Picture 164" descr="wormfly_new_epdps.pdf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9255" r="82358" b="20884"/>
          <a:stretch/>
        </p:blipFill>
        <p:spPr>
          <a:xfrm>
            <a:off x="8442195" y="4143042"/>
            <a:ext cx="615287" cy="540240"/>
          </a:xfrm>
          <a:prstGeom prst="rect">
            <a:avLst/>
          </a:prstGeom>
        </p:spPr>
      </p:pic>
      <p:pic>
        <p:nvPicPr>
          <p:cNvPr id="180" name="Picture 179" descr="wormfly_new_epdps.pdf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2" t="69255" b="19962"/>
          <a:stretch/>
        </p:blipFill>
        <p:spPr>
          <a:xfrm>
            <a:off x="8402981" y="4779201"/>
            <a:ext cx="786713" cy="590795"/>
          </a:xfrm>
          <a:prstGeom prst="rect">
            <a:avLst/>
          </a:prstGeom>
        </p:spPr>
      </p:pic>
      <p:pic>
        <p:nvPicPr>
          <p:cNvPr id="183" name="Picture 182" descr="wormfly_new_epdps.pdf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3" t="69255" r="22638" b="19688"/>
          <a:stretch/>
        </p:blipFill>
        <p:spPr>
          <a:xfrm>
            <a:off x="7814860" y="4776880"/>
            <a:ext cx="644281" cy="605799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52" name="Equation" r:id="rId21" imgW="114300" imgH="165100" progId="Equation.3">
                  <p:embed/>
                </p:oleObj>
              </mc:Choice>
              <mc:Fallback>
                <p:oleObj name="Equation" r:id="rId21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" name="Picture 184" descr="wormfly_new_epdps.pdf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4" t="69255" r="42743" b="19688"/>
          <a:stretch/>
        </p:blipFill>
        <p:spPr>
          <a:xfrm>
            <a:off x="961299" y="5066088"/>
            <a:ext cx="829104" cy="806743"/>
          </a:xfrm>
          <a:prstGeom prst="rect">
            <a:avLst/>
          </a:prstGeom>
        </p:spPr>
      </p:pic>
      <p:pic>
        <p:nvPicPr>
          <p:cNvPr id="189" name="Picture 188" descr="wormfly_new_epdps.pdf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9255" r="82358" b="20884"/>
          <a:stretch/>
        </p:blipFill>
        <p:spPr>
          <a:xfrm>
            <a:off x="2075117" y="5066087"/>
            <a:ext cx="805664" cy="707397"/>
          </a:xfrm>
          <a:prstGeom prst="rect">
            <a:avLst/>
          </a:prstGeom>
        </p:spPr>
      </p:pic>
      <p:pic>
        <p:nvPicPr>
          <p:cNvPr id="195" name="Picture 194" descr="wormfly_new_epdps.pdf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3" t="69255" r="22638" b="19688"/>
          <a:stretch/>
        </p:blipFill>
        <p:spPr>
          <a:xfrm>
            <a:off x="507825" y="5848884"/>
            <a:ext cx="866588" cy="814828"/>
          </a:xfrm>
          <a:prstGeom prst="rect">
            <a:avLst/>
          </a:prstGeom>
        </p:spPr>
      </p:pic>
      <p:pic>
        <p:nvPicPr>
          <p:cNvPr id="197" name="Picture 196" descr="wormfly_new_epdps.pdf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2" t="69255" b="19962"/>
          <a:stretch/>
        </p:blipFill>
        <p:spPr>
          <a:xfrm>
            <a:off x="1557763" y="5847772"/>
            <a:ext cx="1091563" cy="819727"/>
          </a:xfrm>
          <a:prstGeom prst="rect">
            <a:avLst/>
          </a:prstGeom>
        </p:spPr>
      </p:pic>
      <p:sp>
        <p:nvSpPr>
          <p:cNvPr id="175" name="Title 1"/>
          <p:cNvSpPr>
            <a:spLocks noGrp="1"/>
          </p:cNvSpPr>
          <p:nvPr>
            <p:ph type="title"/>
          </p:nvPr>
        </p:nvSpPr>
        <p:spPr>
          <a:xfrm>
            <a:off x="3398427" y="0"/>
            <a:ext cx="2299946" cy="686444"/>
          </a:xfrm>
        </p:spPr>
        <p:txBody>
          <a:bodyPr>
            <a:normAutofit/>
          </a:bodyPr>
          <a:lstStyle/>
          <a:p>
            <a:r>
              <a:rPr lang="en-US" dirty="0" smtClean="0"/>
              <a:t>Flowchart</a:t>
            </a:r>
            <a:endParaRPr lang="en-US" dirty="0"/>
          </a:p>
        </p:txBody>
      </p:sp>
      <p:sp>
        <p:nvSpPr>
          <p:cNvPr id="186" name="TextBox 4"/>
          <p:cNvSpPr txBox="1">
            <a:spLocks noChangeArrowheads="1"/>
          </p:cNvSpPr>
          <p:nvPr/>
        </p:nvSpPr>
        <p:spPr bwMode="auto">
          <a:xfrm>
            <a:off x="0" y="0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58208"/>
      </p:ext>
    </p:extLst>
  </p:cSld>
  <p:clrMapOvr>
    <a:masterClrMapping/>
  </p:clrMapOvr>
  <p:transition advTm="3137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eigen_state_spa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11" y="6269493"/>
            <a:ext cx="2267705" cy="531931"/>
          </a:xfrm>
          <a:prstGeom prst="rect">
            <a:avLst/>
          </a:prstGeom>
        </p:spPr>
      </p:pic>
      <p:sp>
        <p:nvSpPr>
          <p:cNvPr id="97" name="Title 2"/>
          <p:cNvSpPr txBox="1">
            <a:spLocks/>
          </p:cNvSpPr>
          <p:nvPr/>
        </p:nvSpPr>
        <p:spPr>
          <a:xfrm>
            <a:off x="1298601" y="75042"/>
            <a:ext cx="6743699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ysClr val="windowText" lastClr="000000"/>
                </a:solidFill>
                <a:latin typeface="Helvetica"/>
                <a:cs typeface="Helvetica"/>
              </a:rPr>
              <a:t>Orthologs</a:t>
            </a:r>
            <a:r>
              <a:rPr lang="en-US" sz="1800" dirty="0">
                <a:solidFill>
                  <a:sysClr val="windowText" lastClr="000000"/>
                </a:solidFill>
                <a:latin typeface="Helvetica"/>
                <a:cs typeface="Helvetica"/>
              </a:rPr>
              <a:t> have similar internal but different external dynamic patterns during embryonic development</a:t>
            </a:r>
            <a:endParaRPr lang="en-US" sz="18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8" name="TextBox 4"/>
          <p:cNvSpPr txBox="1">
            <a:spLocks noChangeArrowheads="1"/>
          </p:cNvSpPr>
          <p:nvPr/>
        </p:nvSpPr>
        <p:spPr bwMode="auto">
          <a:xfrm>
            <a:off x="4489975" y="6638709"/>
            <a:ext cx="4373218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25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825" b="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825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 ‘16]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96" y="5320578"/>
            <a:ext cx="2024448" cy="37214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97" y="1346518"/>
            <a:ext cx="2024448" cy="372141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4989592" y="4030532"/>
            <a:ext cx="854110" cy="248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88" dirty="0">
                <a:solidFill>
                  <a:srgbClr val="000000"/>
                </a:solidFill>
                <a:latin typeface="Helvetica"/>
                <a:cs typeface="Helvetica"/>
              </a:rPr>
              <a:t>Expression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357106" y="2289414"/>
            <a:ext cx="3718780" cy="1231452"/>
            <a:chOff x="663960" y="4768004"/>
            <a:chExt cx="4261802" cy="1411270"/>
          </a:xfrm>
        </p:grpSpPr>
        <p:grpSp>
          <p:nvGrpSpPr>
            <p:cNvPr id="62" name="Group 61"/>
            <p:cNvGrpSpPr/>
            <p:nvPr/>
          </p:nvGrpSpPr>
          <p:grpSpPr>
            <a:xfrm>
              <a:off x="671290" y="4768004"/>
              <a:ext cx="3952437" cy="1411270"/>
              <a:chOff x="4049" y="2180139"/>
              <a:chExt cx="3453113" cy="1232980"/>
            </a:xfrm>
          </p:grpSpPr>
          <p:sp>
            <p:nvSpPr>
              <p:cNvPr id="65" name="TextBox 64"/>
              <p:cNvSpPr txBox="1"/>
              <p:nvPr/>
            </p:nvSpPr>
            <p:spPr>
              <a:xfrm rot="16200000">
                <a:off x="-360963" y="2558934"/>
                <a:ext cx="978828" cy="2488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88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Expression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552898" y="2305083"/>
                <a:ext cx="112053" cy="11080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345109" y="2180139"/>
                <a:ext cx="112053" cy="11080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663960" y="4844204"/>
              <a:ext cx="4261802" cy="1219200"/>
            </a:xfrm>
            <a:prstGeom prst="rect">
              <a:avLst/>
            </a:prstGeom>
            <a:noFill/>
            <a:ln w="12700" cmpd="sng">
              <a:solidFill>
                <a:srgbClr val="B3752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86107" y="3672499"/>
            <a:ext cx="3412691" cy="1119641"/>
            <a:chOff x="-2444016" y="2201794"/>
            <a:chExt cx="3911017" cy="1283133"/>
          </a:xfrm>
        </p:grpSpPr>
        <p:grpSp>
          <p:nvGrpSpPr>
            <p:cNvPr id="14" name="Group 13"/>
            <p:cNvGrpSpPr/>
            <p:nvPr/>
          </p:nvGrpSpPr>
          <p:grpSpPr>
            <a:xfrm>
              <a:off x="-2444016" y="2272511"/>
              <a:ext cx="3911017" cy="1212416"/>
              <a:chOff x="4873682" y="1597731"/>
              <a:chExt cx="3911017" cy="1212416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 t="37048" b="36666"/>
              <a:stretch>
                <a:fillRect/>
              </a:stretch>
            </p:blipFill>
            <p:spPr bwMode="auto">
              <a:xfrm>
                <a:off x="4988837" y="1664763"/>
                <a:ext cx="3795862" cy="10227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885713" y="1702111"/>
                <a:ext cx="112053" cy="11080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869634" y="1763051"/>
                <a:ext cx="100788" cy="871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820262" y="1710784"/>
                <a:ext cx="112053" cy="92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4526658" y="1944755"/>
                <a:ext cx="978828" cy="2847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88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Expression</a:t>
                </a:r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-2432431" y="2201794"/>
              <a:ext cx="3899432" cy="1160520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778694" y="2355905"/>
            <a:ext cx="3386346" cy="1141008"/>
            <a:chOff x="668327" y="1817148"/>
            <a:chExt cx="3880825" cy="1307620"/>
          </a:xfrm>
        </p:grpSpPr>
        <p:grpSp>
          <p:nvGrpSpPr>
            <p:cNvPr id="4" name="Group 3"/>
            <p:cNvGrpSpPr/>
            <p:nvPr/>
          </p:nvGrpSpPr>
          <p:grpSpPr>
            <a:xfrm>
              <a:off x="668327" y="1899785"/>
              <a:ext cx="3880825" cy="1224983"/>
              <a:chOff x="214113" y="1686316"/>
              <a:chExt cx="3880825" cy="1224983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1879" t="37429" b="36666"/>
              <a:stretch/>
            </p:blipFill>
            <p:spPr bwMode="auto">
              <a:xfrm>
                <a:off x="450173" y="1807996"/>
                <a:ext cx="3644765" cy="986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 rot="16200000">
                <a:off x="-132911" y="2057954"/>
                <a:ext cx="978828" cy="28478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788" kern="0" dirty="0" err="1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Expession</a:t>
                </a:r>
                <a:endParaRPr lang="en-US" sz="788" kern="0" dirty="0">
                  <a:solidFill>
                    <a:sysClr val="windowText" lastClr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272442" y="1686316"/>
                <a:ext cx="112053" cy="1108036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07296" y="1738457"/>
                <a:ext cx="112053" cy="1108036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146963" y="1803263"/>
                <a:ext cx="112053" cy="1108036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9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79912" y="1817148"/>
              <a:ext cx="3869240" cy="1219200"/>
            </a:xfrm>
            <a:prstGeom prst="rect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319192" y="1366310"/>
            <a:ext cx="862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000000"/>
                </a:solidFill>
                <a:latin typeface="Helvetica"/>
                <a:cs typeface="Helvetica"/>
              </a:rPr>
              <a:t>Worm</a:t>
            </a:r>
            <a:endParaRPr lang="en-US" sz="9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53207" y="3672500"/>
            <a:ext cx="3722679" cy="1012123"/>
          </a:xfrm>
          <a:prstGeom prst="rect">
            <a:avLst/>
          </a:prstGeom>
          <a:noFill/>
          <a:ln w="12700" cmpd="sng">
            <a:solidFill>
              <a:srgbClr val="B3752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FFFFF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319192" y="5320051"/>
            <a:ext cx="1019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Helvetica"/>
                <a:cs typeface="Helvetica"/>
              </a:rPr>
              <a:t>Fly’s</a:t>
            </a:r>
            <a:r>
              <a:rPr lang="en-US" sz="900" dirty="0">
                <a:solidFill>
                  <a:srgbClr val="000000"/>
                </a:solidFill>
                <a:latin typeface="Helvetica"/>
                <a:cs typeface="Helvetica"/>
              </a:rPr>
              <a:t> effective state space model</a:t>
            </a:r>
          </a:p>
        </p:txBody>
      </p:sp>
      <p:cxnSp>
        <p:nvCxnSpPr>
          <p:cNvPr id="86" name="Straight Arrow Connector 92"/>
          <p:cNvCxnSpPr>
            <a:endCxn id="26" idx="0"/>
          </p:cNvCxnSpPr>
          <p:nvPr/>
        </p:nvCxnSpPr>
        <p:spPr>
          <a:xfrm flipH="1">
            <a:off x="3476921" y="1723382"/>
            <a:ext cx="2009297" cy="6325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84" idx="0"/>
          </p:cNvCxnSpPr>
          <p:nvPr/>
        </p:nvCxnSpPr>
        <p:spPr>
          <a:xfrm>
            <a:off x="6720944" y="1718659"/>
            <a:ext cx="495552" cy="637246"/>
          </a:xfrm>
          <a:prstGeom prst="straightConnector1">
            <a:avLst/>
          </a:prstGeom>
          <a:ln>
            <a:solidFill>
              <a:srgbClr val="B3752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endCxn id="117" idx="2"/>
          </p:cNvCxnSpPr>
          <p:nvPr/>
        </p:nvCxnSpPr>
        <p:spPr>
          <a:xfrm flipV="1">
            <a:off x="6632448" y="4715458"/>
            <a:ext cx="686745" cy="604593"/>
          </a:xfrm>
          <a:prstGeom prst="straightConnector1">
            <a:avLst/>
          </a:prstGeom>
          <a:ln>
            <a:solidFill>
              <a:srgbClr val="B3752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endCxn id="15" idx="2"/>
          </p:cNvCxnSpPr>
          <p:nvPr/>
        </p:nvCxnSpPr>
        <p:spPr>
          <a:xfrm flipH="1" flipV="1">
            <a:off x="3542694" y="4685150"/>
            <a:ext cx="1771152" cy="6354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5308916" y="2573410"/>
            <a:ext cx="3766969" cy="846352"/>
            <a:chOff x="2557284" y="184626"/>
            <a:chExt cx="4317028" cy="969937"/>
          </a:xfrm>
        </p:grpSpPr>
        <p:pic>
          <p:nvPicPr>
            <p:cNvPr id="27" name="Picture 26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49" r="83108" b="67401"/>
            <a:stretch/>
          </p:blipFill>
          <p:spPr>
            <a:xfrm>
              <a:off x="2557284" y="204057"/>
              <a:ext cx="1081239" cy="950506"/>
            </a:xfrm>
            <a:prstGeom prst="rect">
              <a:avLst/>
            </a:prstGeom>
          </p:spPr>
        </p:pic>
        <p:pic>
          <p:nvPicPr>
            <p:cNvPr id="87" name="Picture 86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18" t="17749" r="63485" b="67401"/>
            <a:stretch/>
          </p:blipFill>
          <p:spPr>
            <a:xfrm>
              <a:off x="3638523" y="204057"/>
              <a:ext cx="793479" cy="950506"/>
            </a:xfrm>
            <a:prstGeom prst="rect">
              <a:avLst/>
            </a:prstGeom>
          </p:spPr>
        </p:pic>
        <p:pic>
          <p:nvPicPr>
            <p:cNvPr id="88" name="Picture 87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93" t="17749" r="42882" b="67401"/>
            <a:stretch/>
          </p:blipFill>
          <p:spPr>
            <a:xfrm>
              <a:off x="4437249" y="184626"/>
              <a:ext cx="827337" cy="950506"/>
            </a:xfrm>
            <a:prstGeom prst="rect">
              <a:avLst/>
            </a:prstGeom>
          </p:spPr>
        </p:pic>
        <p:pic>
          <p:nvPicPr>
            <p:cNvPr id="90" name="Picture 89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1" t="17749" r="22242" b="67401"/>
            <a:stretch/>
          </p:blipFill>
          <p:spPr>
            <a:xfrm>
              <a:off x="5245346" y="184626"/>
              <a:ext cx="885059" cy="950506"/>
            </a:xfrm>
            <a:prstGeom prst="rect">
              <a:avLst/>
            </a:prstGeom>
          </p:spPr>
        </p:pic>
        <p:pic>
          <p:nvPicPr>
            <p:cNvPr id="92" name="Picture 91" descr="wormfly_new_epdps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45" t="17749" r="3029" b="67401"/>
            <a:stretch/>
          </p:blipFill>
          <p:spPr>
            <a:xfrm>
              <a:off x="6027736" y="184626"/>
              <a:ext cx="846576" cy="95050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62537" y="3859675"/>
            <a:ext cx="3655616" cy="855783"/>
            <a:chOff x="-3828839" y="2471579"/>
            <a:chExt cx="4189415" cy="980745"/>
          </a:xfrm>
        </p:grpSpPr>
        <p:pic>
          <p:nvPicPr>
            <p:cNvPr id="108" name="Picture 107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0" t="68101" r="83108" b="16727"/>
            <a:stretch/>
          </p:blipFill>
          <p:spPr>
            <a:xfrm>
              <a:off x="-3828839" y="2471579"/>
              <a:ext cx="848281" cy="971125"/>
            </a:xfrm>
            <a:prstGeom prst="rect">
              <a:avLst/>
            </a:prstGeom>
          </p:spPr>
        </p:pic>
        <p:pic>
          <p:nvPicPr>
            <p:cNvPr id="109" name="Picture 108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8" t="68101" r="63587" b="16727"/>
            <a:stretch/>
          </p:blipFill>
          <p:spPr>
            <a:xfrm>
              <a:off x="-2980558" y="2472858"/>
              <a:ext cx="827337" cy="971125"/>
            </a:xfrm>
            <a:prstGeom prst="rect">
              <a:avLst/>
            </a:prstGeom>
          </p:spPr>
        </p:pic>
        <p:pic>
          <p:nvPicPr>
            <p:cNvPr id="117" name="Picture 116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39" t="68101" r="42834" b="16727"/>
            <a:stretch/>
          </p:blipFill>
          <p:spPr>
            <a:xfrm>
              <a:off x="-2153221" y="2481199"/>
              <a:ext cx="904299" cy="971125"/>
            </a:xfrm>
            <a:prstGeom prst="rect">
              <a:avLst/>
            </a:prstGeom>
          </p:spPr>
        </p:pic>
        <p:pic>
          <p:nvPicPr>
            <p:cNvPr id="120" name="Picture 119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6" t="68101" r="23412" b="16727"/>
            <a:stretch/>
          </p:blipFill>
          <p:spPr>
            <a:xfrm>
              <a:off x="-1319496" y="2481199"/>
              <a:ext cx="829733" cy="971125"/>
            </a:xfrm>
            <a:prstGeom prst="rect">
              <a:avLst/>
            </a:prstGeom>
          </p:spPr>
        </p:pic>
        <p:pic>
          <p:nvPicPr>
            <p:cNvPr id="122" name="Picture 121" descr="wormfly_new_epdps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1" t="68101" r="2735" b="16727"/>
            <a:stretch/>
          </p:blipFill>
          <p:spPr>
            <a:xfrm>
              <a:off x="-489763" y="2472858"/>
              <a:ext cx="850339" cy="9711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7"/>
          <a:stretch/>
        </p:blipFill>
        <p:spPr>
          <a:xfrm>
            <a:off x="75033" y="982761"/>
            <a:ext cx="4466107" cy="992625"/>
          </a:xfrm>
          <a:prstGeom prst="rect">
            <a:avLst/>
          </a:prstGeom>
        </p:spPr>
      </p:pic>
      <p:cxnSp>
        <p:nvCxnSpPr>
          <p:cNvPr id="80" name="Straight Arrow Connector 92"/>
          <p:cNvCxnSpPr>
            <a:stCxn id="59" idx="1"/>
            <a:endCxn id="29" idx="3"/>
          </p:cNvCxnSpPr>
          <p:nvPr/>
        </p:nvCxnSpPr>
        <p:spPr>
          <a:xfrm flipH="1" flipV="1">
            <a:off x="4541140" y="1479074"/>
            <a:ext cx="248357" cy="53515"/>
          </a:xfrm>
          <a:prstGeom prst="straightConnector1">
            <a:avLst/>
          </a:prstGeom>
          <a:ln>
            <a:solidFill>
              <a:srgbClr val="006D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32182" y="963334"/>
            <a:ext cx="4508957" cy="1012052"/>
          </a:xfrm>
          <a:prstGeom prst="rect">
            <a:avLst/>
          </a:prstGeom>
          <a:noFill/>
          <a:ln w="12700" cmpd="sng">
            <a:solidFill>
              <a:srgbClr val="006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FFFFFF"/>
              </a:solidFill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4" b="-2169"/>
          <a:stretch/>
        </p:blipFill>
        <p:spPr>
          <a:xfrm>
            <a:off x="33618" y="5191006"/>
            <a:ext cx="4466107" cy="1026913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12192" y="5159557"/>
            <a:ext cx="4508957" cy="1012052"/>
          </a:xfrm>
          <a:prstGeom prst="rect">
            <a:avLst/>
          </a:prstGeom>
          <a:noFill/>
          <a:ln w="12700" cmpd="sng">
            <a:solidFill>
              <a:srgbClr val="006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FFFFFF"/>
              </a:solidFill>
            </a:endParaRPr>
          </a:p>
        </p:txBody>
      </p:sp>
      <p:cxnSp>
        <p:nvCxnSpPr>
          <p:cNvPr id="105" name="Straight Arrow Connector 92"/>
          <p:cNvCxnSpPr>
            <a:stCxn id="54" idx="1"/>
          </p:cNvCxnSpPr>
          <p:nvPr/>
        </p:nvCxnSpPr>
        <p:spPr>
          <a:xfrm flipH="1">
            <a:off x="4533418" y="5506648"/>
            <a:ext cx="163078" cy="177870"/>
          </a:xfrm>
          <a:prstGeom prst="straightConnector1">
            <a:avLst/>
          </a:prstGeom>
          <a:ln>
            <a:solidFill>
              <a:srgbClr val="006D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2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11"/>
    </mc:Choice>
    <mc:Fallback xmlns="">
      <p:transition spd="slow" advTm="5571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9"/>
          <p:cNvGrpSpPr/>
          <p:nvPr/>
        </p:nvGrpSpPr>
        <p:grpSpPr>
          <a:xfrm>
            <a:off x="1307623" y="1101738"/>
            <a:ext cx="6787219" cy="5740211"/>
            <a:chOff x="28645139" y="18875434"/>
            <a:chExt cx="9696028" cy="8200301"/>
          </a:xfrm>
        </p:grpSpPr>
        <p:grpSp>
          <p:nvGrpSpPr>
            <p:cNvPr id="26" name="Group 35"/>
            <p:cNvGrpSpPr/>
            <p:nvPr/>
          </p:nvGrpSpPr>
          <p:grpSpPr>
            <a:xfrm>
              <a:off x="33317187" y="19218620"/>
              <a:ext cx="3807441" cy="3490417"/>
              <a:chOff x="34614135" y="18630898"/>
              <a:chExt cx="3807441" cy="3490417"/>
            </a:xfrm>
          </p:grpSpPr>
          <p:pic>
            <p:nvPicPr>
              <p:cNvPr id="44" name="Picture 32" descr="scatterplot_5_5_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3" t="8484" b="5483"/>
              <a:stretch/>
            </p:blipFill>
            <p:spPr>
              <a:xfrm>
                <a:off x="34614135" y="18630898"/>
                <a:ext cx="3807441" cy="3490417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5906985" y="20761608"/>
                <a:ext cx="1528783" cy="527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i="1" kern="0" dirty="0" smtClean="0">
                    <a:solidFill>
                      <a:srgbClr val="000100"/>
                    </a:solidFill>
                    <a:latin typeface="Calibri"/>
                  </a:rPr>
                  <a:t>r</a:t>
                </a:r>
                <a:r>
                  <a:rPr lang="en-US" sz="1800" b="0" kern="0" dirty="0" smtClean="0">
                    <a:solidFill>
                      <a:srgbClr val="000100"/>
                    </a:solidFill>
                    <a:latin typeface="Calibri"/>
                  </a:rPr>
                  <a:t>=+0.66</a:t>
                </a:r>
                <a:endParaRPr lang="en-US" sz="1800" b="0" kern="0" dirty="0">
                  <a:solidFill>
                    <a:srgbClr val="000100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45"/>
            <p:cNvGrpSpPr/>
            <p:nvPr/>
          </p:nvGrpSpPr>
          <p:grpSpPr>
            <a:xfrm>
              <a:off x="29563603" y="19165505"/>
              <a:ext cx="3591050" cy="3591319"/>
              <a:chOff x="34411317" y="18500211"/>
              <a:chExt cx="3591050" cy="3591319"/>
            </a:xfrm>
          </p:grpSpPr>
          <p:pic>
            <p:nvPicPr>
              <p:cNvPr id="42" name="Picture 2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16" t="14618" r="19000" b="12260"/>
              <a:stretch/>
            </p:blipFill>
            <p:spPr>
              <a:xfrm>
                <a:off x="34411317" y="18500211"/>
                <a:ext cx="3591050" cy="3591319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35505650" y="19922244"/>
                <a:ext cx="2235200" cy="527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i="1" kern="0" dirty="0" smtClean="0">
                    <a:solidFill>
                      <a:srgbClr val="000100"/>
                    </a:solidFill>
                    <a:latin typeface="Calibri"/>
                  </a:rPr>
                  <a:t>r</a:t>
                </a:r>
                <a:r>
                  <a:rPr lang="en-US" sz="1800" b="0" kern="0" dirty="0" smtClean="0">
                    <a:solidFill>
                      <a:srgbClr val="000100"/>
                    </a:solidFill>
                    <a:latin typeface="Calibri"/>
                  </a:rPr>
                  <a:t>=+0.33</a:t>
                </a:r>
              </a:p>
            </p:txBody>
          </p:sp>
        </p:grpSp>
        <p:grpSp>
          <p:nvGrpSpPr>
            <p:cNvPr id="28" name="Group 248"/>
            <p:cNvGrpSpPr/>
            <p:nvPr/>
          </p:nvGrpSpPr>
          <p:grpSpPr>
            <a:xfrm>
              <a:off x="29754614" y="23086572"/>
              <a:ext cx="3434326" cy="3311379"/>
              <a:chOff x="34626992" y="19003648"/>
              <a:chExt cx="3434326" cy="3311379"/>
            </a:xfrm>
          </p:grpSpPr>
          <p:pic>
            <p:nvPicPr>
              <p:cNvPr id="40" name="Picture 2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26992" y="19003648"/>
                <a:ext cx="3434326" cy="3311379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35046379" y="19586822"/>
                <a:ext cx="1300142" cy="527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i="1" kern="0" dirty="0" smtClean="0">
                    <a:solidFill>
                      <a:srgbClr val="000100"/>
                    </a:solidFill>
                    <a:latin typeface="Calibri"/>
                  </a:rPr>
                  <a:t>r</a:t>
                </a:r>
                <a:r>
                  <a:rPr lang="en-US" sz="1800" b="0" kern="0" dirty="0" smtClean="0">
                    <a:solidFill>
                      <a:srgbClr val="000100"/>
                    </a:solidFill>
                    <a:latin typeface="Calibri"/>
                  </a:rPr>
                  <a:t>=+0.67</a:t>
                </a:r>
                <a:endParaRPr lang="en-US" sz="1800" b="0" kern="0" dirty="0">
                  <a:solidFill>
                    <a:srgbClr val="000100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51"/>
            <p:cNvGrpSpPr/>
            <p:nvPr/>
          </p:nvGrpSpPr>
          <p:grpSpPr>
            <a:xfrm>
              <a:off x="33314629" y="23088928"/>
              <a:ext cx="3809997" cy="3256966"/>
              <a:chOff x="34626992" y="19006004"/>
              <a:chExt cx="3809997" cy="3256966"/>
            </a:xfrm>
          </p:grpSpPr>
          <p:pic>
            <p:nvPicPr>
              <p:cNvPr id="38" name="Picture 25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26992" y="19006004"/>
                <a:ext cx="3434326" cy="3256966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36838188" y="21517044"/>
                <a:ext cx="1598801" cy="527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b="0" i="1" kern="0" dirty="0" smtClean="0">
                    <a:solidFill>
                      <a:srgbClr val="000100"/>
                    </a:solidFill>
                    <a:latin typeface="Calibri"/>
                  </a:rPr>
                  <a:t>r</a:t>
                </a:r>
                <a:r>
                  <a:rPr lang="en-US" sz="1800" b="0" kern="0" dirty="0" smtClean="0">
                    <a:solidFill>
                      <a:srgbClr val="000100"/>
                    </a:solidFill>
                    <a:latin typeface="Calibri"/>
                  </a:rPr>
                  <a:t>=+0.73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8645139" y="26328278"/>
              <a:ext cx="9696028" cy="74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Coefficients of </a:t>
              </a:r>
              <a:r>
                <a:rPr lang="en-US" sz="2000" b="0" kern="0" dirty="0" err="1" smtClean="0">
                  <a:solidFill>
                    <a:srgbClr val="000100"/>
                  </a:solidFill>
                  <a:latin typeface="Helvetica"/>
                  <a:cs typeface="Helvetica"/>
                </a:rPr>
                <a:t>orthologs</a:t>
              </a:r>
              <a:r>
                <a:rPr lang="en-US" sz="20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 on </a:t>
              </a:r>
              <a:r>
                <a:rPr lang="en-US" sz="280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worm</a:t>
              </a:r>
              <a:endParaRPr lang="en-US" sz="2000" b="0" i="1" kern="0" dirty="0">
                <a:solidFill>
                  <a:srgbClr val="000100"/>
                </a:solidFill>
                <a:latin typeface="Helvetica"/>
                <a:cs typeface="Helvetic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25455246" y="22367298"/>
              <a:ext cx="7557186" cy="74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0" kern="0" dirty="0">
                  <a:solidFill>
                    <a:srgbClr val="000100"/>
                  </a:solidFill>
                  <a:latin typeface="Helvetica"/>
                  <a:cs typeface="Helvetica"/>
                </a:rPr>
                <a:t>Coefficients of </a:t>
              </a:r>
              <a:r>
                <a:rPr lang="en-US" sz="2000" b="0" kern="0" dirty="0" err="1">
                  <a:solidFill>
                    <a:srgbClr val="000100"/>
                  </a:solidFill>
                  <a:latin typeface="Helvetica"/>
                  <a:cs typeface="Helvetica"/>
                </a:rPr>
                <a:t>orthologs</a:t>
              </a:r>
              <a:r>
                <a:rPr lang="en-US" sz="2000" b="0" kern="0" dirty="0">
                  <a:solidFill>
                    <a:srgbClr val="000100"/>
                  </a:solidFill>
                  <a:latin typeface="Helvetica"/>
                  <a:cs typeface="Helvetica"/>
                </a:rPr>
                <a:t> on  </a:t>
              </a:r>
              <a:r>
                <a:rPr lang="en-US" sz="280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fly</a:t>
              </a:r>
              <a:endParaRPr lang="en-US" sz="2000" b="0" i="1" kern="0" dirty="0">
                <a:solidFill>
                  <a:srgbClr val="000100"/>
                </a:solidFill>
                <a:latin typeface="Helvetica"/>
                <a:cs typeface="Helvetica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810098" y="18875435"/>
              <a:ext cx="1328087" cy="48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1</a:t>
              </a:r>
              <a:r>
                <a:rPr lang="en-US" sz="1600" b="0" kern="0" baseline="3000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st</a:t>
              </a: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 </a:t>
              </a:r>
              <a:r>
                <a:rPr lang="en-US" sz="1600" b="0" kern="0" dirty="0" err="1" smtClean="0">
                  <a:solidFill>
                    <a:srgbClr val="000100"/>
                  </a:solidFill>
                  <a:latin typeface="Helvetica"/>
                  <a:cs typeface="Helvetica"/>
                </a:rPr>
                <a:t>iPDP</a:t>
              </a:r>
              <a:endParaRPr lang="en-US" sz="1600" b="0" kern="0" dirty="0">
                <a:solidFill>
                  <a:srgbClr val="000100"/>
                </a:solidFill>
                <a:latin typeface="Helvetica"/>
                <a:cs typeface="Helvetic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855591" y="22709037"/>
              <a:ext cx="1349843" cy="48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3</a:t>
              </a:r>
              <a:r>
                <a:rPr lang="en-US" sz="1600" b="0" kern="0" baseline="3000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rd</a:t>
              </a: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 </a:t>
              </a:r>
              <a:r>
                <a:rPr lang="en-US" sz="1600" b="0" kern="0" dirty="0" err="1" smtClean="0">
                  <a:solidFill>
                    <a:srgbClr val="000100"/>
                  </a:solidFill>
                  <a:latin typeface="Helvetica"/>
                  <a:cs typeface="Helvetica"/>
                </a:rPr>
                <a:t>iPDP</a:t>
              </a:r>
              <a:endParaRPr lang="en-US" sz="1600" b="0" kern="0" dirty="0">
                <a:solidFill>
                  <a:srgbClr val="000100"/>
                </a:solidFill>
                <a:latin typeface="Helvetica"/>
                <a:cs typeface="Helvetic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276563" y="18875434"/>
              <a:ext cx="1393449" cy="48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2</a:t>
              </a:r>
              <a:r>
                <a:rPr lang="en-US" sz="1600" b="0" kern="0" baseline="3000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nd</a:t>
              </a: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 </a:t>
              </a:r>
              <a:r>
                <a:rPr lang="en-US" sz="1600" b="0" kern="0" dirty="0" err="1" smtClean="0">
                  <a:solidFill>
                    <a:srgbClr val="000100"/>
                  </a:solidFill>
                  <a:latin typeface="Helvetica"/>
                  <a:cs typeface="Helvetica"/>
                </a:rPr>
                <a:t>iPDP</a:t>
              </a:r>
              <a:endParaRPr lang="en-US" sz="1600" b="0" kern="0" dirty="0">
                <a:solidFill>
                  <a:srgbClr val="000100"/>
                </a:solidFill>
                <a:latin typeface="Helvetica"/>
                <a:cs typeface="Helvetic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465462" y="22709037"/>
              <a:ext cx="1339060" cy="483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4</a:t>
              </a:r>
              <a:r>
                <a:rPr lang="en-US" sz="1600" b="0" kern="0" baseline="3000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th</a:t>
              </a:r>
              <a:r>
                <a:rPr lang="en-US" sz="1600" b="0" kern="0" dirty="0" smtClean="0">
                  <a:solidFill>
                    <a:srgbClr val="000100"/>
                  </a:solidFill>
                  <a:latin typeface="Helvetica"/>
                  <a:cs typeface="Helvetica"/>
                </a:rPr>
                <a:t> </a:t>
              </a:r>
              <a:r>
                <a:rPr lang="en-US" sz="1600" b="0" kern="0" dirty="0" err="1" smtClean="0">
                  <a:solidFill>
                    <a:srgbClr val="000100"/>
                  </a:solidFill>
                  <a:latin typeface="Helvetica"/>
                  <a:cs typeface="Helvetica"/>
                </a:rPr>
                <a:t>iPDP</a:t>
              </a:r>
              <a:endParaRPr lang="en-US" sz="1600" b="0" kern="0" dirty="0">
                <a:solidFill>
                  <a:srgbClr val="0001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Helvetica"/>
                <a:cs typeface="Helvetica"/>
              </a:rPr>
              <a:t>Orthologs</a:t>
            </a:r>
            <a:r>
              <a:rPr lang="en-US" sz="3600" dirty="0" smtClean="0">
                <a:latin typeface="Helvetica"/>
                <a:cs typeface="Helvetica"/>
              </a:rPr>
              <a:t> have correlated </a:t>
            </a:r>
            <a:r>
              <a:rPr lang="en-US" sz="3600" dirty="0" err="1" smtClean="0">
                <a:latin typeface="Helvetica"/>
                <a:cs typeface="Helvetica"/>
              </a:rPr>
              <a:t>iPDP</a:t>
            </a:r>
            <a:r>
              <a:rPr lang="en-US" sz="3600" dirty="0" smtClean="0">
                <a:latin typeface="Helvetica"/>
                <a:cs typeface="Helvetica"/>
              </a:rPr>
              <a:t> coefficients</a:t>
            </a:r>
            <a:endParaRPr lang="en-US" sz="3600" dirty="0"/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0" y="6552557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95"/>
    </mc:Choice>
    <mc:Fallback xmlns="">
      <p:transition spd="slow" advTm="443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9119" y="996721"/>
            <a:ext cx="4502745" cy="4502745"/>
          </a:xfrm>
        </p:spPr>
      </p:pic>
      <p:sp>
        <p:nvSpPr>
          <p:cNvPr id="5" name="TextBox 4"/>
          <p:cNvSpPr txBox="1"/>
          <p:nvPr/>
        </p:nvSpPr>
        <p:spPr>
          <a:xfrm>
            <a:off x="3234266" y="5147734"/>
            <a:ext cx="59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Worm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7153" y="5147734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Fly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1" name="Right Brace 10"/>
          <p:cNvSpPr/>
          <p:nvPr/>
        </p:nvSpPr>
        <p:spPr>
          <a:xfrm rot="5400000">
            <a:off x="6081436" y="4084483"/>
            <a:ext cx="135463" cy="288551"/>
          </a:xfrm>
          <a:prstGeom prst="rightBrac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27095" y="4227180"/>
            <a:ext cx="670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/>
                <a:cs typeface="Times New Roman"/>
              </a:rPr>
              <a:t>p</a:t>
            </a:r>
            <a:r>
              <a:rPr lang="en-US" sz="1000" dirty="0" smtClean="0">
                <a:latin typeface="Times New Roman"/>
                <a:cs typeface="Times New Roman"/>
              </a:rPr>
              <a:t>&lt;8.3e-</a:t>
            </a:r>
            <a:r>
              <a:rPr lang="en-US" sz="1000" dirty="0"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5277103" y="3943753"/>
            <a:ext cx="135463" cy="288551"/>
          </a:xfrm>
          <a:prstGeom prst="rightBrac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22762" y="4067206"/>
            <a:ext cx="730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/>
                <a:cs typeface="Times New Roman"/>
              </a:rPr>
              <a:t>p</a:t>
            </a:r>
            <a:r>
              <a:rPr lang="en-US" sz="1000" dirty="0" smtClean="0">
                <a:latin typeface="Times New Roman"/>
                <a:cs typeface="Times New Roman"/>
              </a:rPr>
              <a:t>&lt;5.6e</a:t>
            </a:r>
            <a:r>
              <a:rPr lang="en-US" sz="1000" dirty="0">
                <a:latin typeface="Times New Roman"/>
                <a:cs typeface="Times New Roman"/>
              </a:rPr>
              <a:t>-11</a:t>
            </a:r>
          </a:p>
        </p:txBody>
      </p:sp>
      <p:sp>
        <p:nvSpPr>
          <p:cNvPr id="17" name="Right Brace 16"/>
          <p:cNvSpPr/>
          <p:nvPr/>
        </p:nvSpPr>
        <p:spPr>
          <a:xfrm rot="16200000" flipV="1">
            <a:off x="3966079" y="1640820"/>
            <a:ext cx="135463" cy="288551"/>
          </a:xfrm>
          <a:prstGeom prst="rightBrac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11738" y="1512791"/>
            <a:ext cx="734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/>
                <a:cs typeface="Times New Roman"/>
              </a:rPr>
              <a:t>p</a:t>
            </a:r>
            <a:r>
              <a:rPr lang="en-US" sz="1000" dirty="0" smtClean="0">
                <a:latin typeface="Times New Roman"/>
                <a:cs typeface="Times New Roman"/>
              </a:rPr>
              <a:t>&lt;2.6e</a:t>
            </a:r>
            <a:r>
              <a:rPr lang="en-US" sz="1000" dirty="0">
                <a:latin typeface="Times New Roman"/>
                <a:cs typeface="Times New Roman"/>
              </a:rPr>
              <a:t>-</a:t>
            </a:r>
            <a:r>
              <a:rPr lang="en-US" sz="1000" dirty="0" smtClean="0">
                <a:latin typeface="Times New Roman"/>
                <a:cs typeface="Times New Roman"/>
              </a:rPr>
              <a:t>13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20" name="Right Brace 19"/>
          <p:cNvSpPr/>
          <p:nvPr/>
        </p:nvSpPr>
        <p:spPr>
          <a:xfrm rot="16200000" flipV="1">
            <a:off x="3190484" y="1773976"/>
            <a:ext cx="135463" cy="288551"/>
          </a:xfrm>
          <a:prstGeom prst="rightBrac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36143" y="1645947"/>
            <a:ext cx="734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latin typeface="Times New Roman"/>
                <a:cs typeface="Times New Roman"/>
              </a:rPr>
              <a:t>p</a:t>
            </a:r>
            <a:r>
              <a:rPr lang="en-US" sz="1000" dirty="0" smtClean="0">
                <a:latin typeface="Times New Roman"/>
                <a:cs typeface="Times New Roman"/>
              </a:rPr>
              <a:t>&lt;2.2e</a:t>
            </a:r>
            <a:r>
              <a:rPr lang="en-US" sz="1000" dirty="0">
                <a:latin typeface="Times New Roman"/>
                <a:cs typeface="Times New Roman"/>
              </a:rPr>
              <a:t>-</a:t>
            </a:r>
            <a:r>
              <a:rPr lang="en-US" sz="1000" dirty="0" smtClean="0">
                <a:latin typeface="Times New Roman"/>
                <a:cs typeface="Times New Roman"/>
              </a:rPr>
              <a:t>16</a:t>
            </a:r>
            <a:endParaRPr lang="en-US" sz="1000" dirty="0">
              <a:latin typeface="Times New Roman"/>
              <a:cs typeface="Times New Roman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686" y="254059"/>
            <a:ext cx="8679610" cy="971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0" dirty="0" smtClean="0">
                <a:latin typeface="Helvetica"/>
                <a:cs typeface="Helvetica"/>
              </a:rPr>
              <a:t>Evolutionarily conserved &amp; younger genes exhibit the opposite </a:t>
            </a:r>
            <a:r>
              <a:rPr lang="en-US" sz="2800" b="0" smtClean="0">
                <a:latin typeface="Helvetica"/>
                <a:cs typeface="Helvetica"/>
              </a:rPr>
              <a:t>internal &amp; external </a:t>
            </a:r>
            <a:r>
              <a:rPr lang="en-US" sz="2800" b="0" dirty="0" smtClean="0">
                <a:latin typeface="Helvetica"/>
                <a:cs typeface="Helvetica"/>
              </a:rPr>
              <a:t>PDP coefficients</a:t>
            </a:r>
            <a:endParaRPr lang="en-US" sz="2800" b="0" dirty="0"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475" y="5440806"/>
            <a:ext cx="7998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prstClr val="black"/>
                </a:solidFill>
                <a:latin typeface="Helvetica"/>
                <a:cs typeface="Helvetica"/>
              </a:rPr>
              <a:t>Ribosomal genes have significantly larger coefficients for the internal than external </a:t>
            </a:r>
            <a:r>
              <a:rPr lang="en-US" sz="2000" b="0" dirty="0" smtClean="0">
                <a:solidFill>
                  <a:prstClr val="black"/>
                </a:solidFill>
                <a:latin typeface="Helvetica"/>
                <a:cs typeface="Helvetica"/>
              </a:rPr>
              <a:t>PDPs, </a:t>
            </a:r>
            <a:r>
              <a:rPr lang="en-US" sz="2000" b="0" dirty="0">
                <a:solidFill>
                  <a:prstClr val="black"/>
                </a:solidFill>
                <a:latin typeface="Helvetica"/>
                <a:cs typeface="Helvetica"/>
              </a:rPr>
              <a:t>but signaling genes exhibit the opposite </a:t>
            </a:r>
            <a:r>
              <a:rPr lang="en-US" sz="2000" b="0" dirty="0" smtClean="0">
                <a:solidFill>
                  <a:prstClr val="black"/>
                </a:solidFill>
                <a:latin typeface="Helvetica"/>
                <a:cs typeface="Helvetica"/>
              </a:rPr>
              <a:t>trend</a:t>
            </a:r>
            <a:endParaRPr lang="en-US" sz="2000" b="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0" y="6450959"/>
            <a:ext cx="58309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[Wang et al. </a:t>
            </a:r>
            <a:r>
              <a:rPr lang="en-US" sz="1100" b="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PLOS CB</a:t>
            </a:r>
            <a:r>
              <a:rPr lang="en-US" sz="11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,</a:t>
            </a:r>
            <a:r>
              <a:rPr lang="en-US" sz="1100" b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charset="0"/>
              </a:rPr>
              <a:t> ‘16]</a:t>
            </a:r>
            <a:endParaRPr lang="en-US" sz="1100" b="0" dirty="0">
              <a:solidFill>
                <a:prstClr val="black">
                  <a:lumMod val="50000"/>
                  <a:lumOff val="50000"/>
                </a:prst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41934"/>
      </p:ext>
    </p:extLst>
  </p:cSld>
  <p:clrMapOvr>
    <a:masterClrMapping/>
  </p:clrMapOvr>
  <p:transition advTm="3446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98" y="1616196"/>
            <a:ext cx="2494832" cy="1143000"/>
          </a:xfrm>
        </p:spPr>
        <p:txBody>
          <a:bodyPr/>
          <a:lstStyle/>
          <a:p>
            <a:r>
              <a:rPr lang="en-US" dirty="0"/>
              <a:t>Human-specific </a:t>
            </a:r>
            <a:r>
              <a:rPr lang="en-US" dirty="0" smtClean="0"/>
              <a:t>TFs </a:t>
            </a:r>
            <a:r>
              <a:rPr lang="en-US" dirty="0"/>
              <a:t>respond </a:t>
            </a:r>
            <a:r>
              <a:rPr lang="en-US" dirty="0" smtClean="0"/>
              <a:t>more strongly to </a:t>
            </a:r>
            <a:r>
              <a:rPr lang="en-US" dirty="0"/>
              <a:t>hormonal stimulation during </a:t>
            </a:r>
            <a:r>
              <a:rPr lang="en-US" dirty="0" smtClean="0"/>
              <a:t>cell-cycle than conserved genes in breast cancer cell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032" y="121920"/>
            <a:ext cx="5681472" cy="6713209"/>
          </a:xfrm>
        </p:spPr>
        <p:txBody>
          <a:bodyPr/>
          <a:lstStyle/>
          <a:p>
            <a:r>
              <a:rPr lang="en-US" dirty="0" smtClean="0"/>
              <a:t>Applied </a:t>
            </a:r>
            <a:r>
              <a:rPr lang="en-US" dirty="0"/>
              <a:t>to Breast Cancer Cell Cycle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 periods) </a:t>
            </a:r>
            <a:r>
              <a:rPr lang="en-US" dirty="0" smtClean="0"/>
              <a:t>under </a:t>
            </a:r>
            <a:r>
              <a:rPr lang="en-US" dirty="0"/>
              <a:t>hormonal stim</a:t>
            </a:r>
            <a:r>
              <a:rPr lang="en-US" dirty="0" smtClean="0"/>
              <a:t>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INT </a:t>
            </a:r>
            <a:r>
              <a:rPr lang="en-US" b="1" dirty="0">
                <a:solidFill>
                  <a:srgbClr val="FF0000"/>
                </a:solidFill>
              </a:rPr>
              <a:t>= conserved human </a:t>
            </a:r>
            <a:r>
              <a:rPr lang="en-US" b="1" dirty="0" smtClean="0">
                <a:solidFill>
                  <a:srgbClr val="FF0000"/>
                </a:solidFill>
              </a:rPr>
              <a:t>genes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~</a:t>
            </a:r>
            <a:r>
              <a:rPr lang="en-US" dirty="0"/>
              <a:t>1100 H-F-W </a:t>
            </a:r>
            <a:r>
              <a:rPr lang="en-US" dirty="0" err="1" smtClean="0"/>
              <a:t>orthologs</a:t>
            </a:r>
            <a:endParaRPr lang="en-US" dirty="0" smtClean="0"/>
          </a:p>
          <a:p>
            <a:pPr lvl="2"/>
            <a:r>
              <a:rPr lang="en-US" dirty="0" smtClean="0"/>
              <a:t>follow </a:t>
            </a:r>
            <a:r>
              <a:rPr lang="en-US" dirty="0"/>
              <a:t>normal cell </a:t>
            </a:r>
            <a:r>
              <a:rPr lang="en-US" dirty="0" smtClean="0"/>
              <a:t>cycle</a:t>
            </a:r>
          </a:p>
          <a:p>
            <a:pPr lvl="1"/>
            <a:r>
              <a:rPr lang="en-US" b="1" dirty="0" smtClean="0">
                <a:solidFill>
                  <a:srgbClr val="B3752D"/>
                </a:solidFill>
              </a:rPr>
              <a:t>EXT </a:t>
            </a:r>
            <a:r>
              <a:rPr lang="en-US" b="1" dirty="0">
                <a:solidFill>
                  <a:srgbClr val="B3752D"/>
                </a:solidFill>
              </a:rPr>
              <a:t>= human spec TFs</a:t>
            </a:r>
            <a:r>
              <a:rPr lang="en-US" dirty="0"/>
              <a:t> </a:t>
            </a:r>
          </a:p>
          <a:p>
            <a:pPr lvl="2"/>
            <a:r>
              <a:rPr lang="en-US" dirty="0" smtClean="0"/>
              <a:t>diff </a:t>
            </a:r>
            <a:r>
              <a:rPr lang="en-US" dirty="0"/>
              <a:t>from </a:t>
            </a:r>
            <a:r>
              <a:rPr lang="en-US" dirty="0" smtClean="0"/>
              <a:t>above</a:t>
            </a:r>
          </a:p>
          <a:p>
            <a:pPr lvl="2"/>
            <a:r>
              <a:rPr lang="en-US" dirty="0" smtClean="0"/>
              <a:t>perhaps </a:t>
            </a:r>
            <a:r>
              <a:rPr lang="en-US" dirty="0"/>
              <a:t>responding to stimulation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480" y="3572256"/>
            <a:ext cx="6150520" cy="3285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441" y="4218432"/>
            <a:ext cx="125707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IDPs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B3752D"/>
                </a:solidFill>
              </a:rPr>
              <a:t>EDPs</a:t>
            </a:r>
            <a:endParaRPr lang="en-US" sz="3200" dirty="0">
              <a:solidFill>
                <a:srgbClr val="B3752D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304032" y="3572256"/>
            <a:ext cx="5681472" cy="1828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04032" y="5059680"/>
            <a:ext cx="5681472" cy="42672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96896" y="3572256"/>
            <a:ext cx="585216" cy="334170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85495"/>
      </p:ext>
    </p:extLst>
  </p:cSld>
  <p:clrMapOvr>
    <a:masterClrMapping/>
  </p:clrMapOvr>
  <p:transition advTm="66704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o-follow-up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128941</TotalTime>
  <Words>733</Words>
  <Application>Microsoft Macintosh PowerPoint</Application>
  <PresentationFormat>Letter Paper (8.5x11 in)</PresentationFormat>
  <Paragraphs>121</Paragraphs>
  <Slides>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Calibri</vt:lpstr>
      <vt:lpstr>Courier New</vt:lpstr>
      <vt:lpstr>Georgia</vt:lpstr>
      <vt:lpstr>Helvetica</vt:lpstr>
      <vt:lpstr>Lucida Grande</vt:lpstr>
      <vt:lpstr>ＭＳ Ｐゴシック</vt:lpstr>
      <vt:lpstr>Times New Roman</vt:lpstr>
      <vt:lpstr>Arial</vt:lpstr>
      <vt:lpstr>Basic-template-i0jhhsb-20160605</vt:lpstr>
      <vt:lpstr>Outline-Style-20160605</vt:lpstr>
      <vt:lpstr>to-follow-up</vt:lpstr>
      <vt:lpstr>Equation</vt:lpstr>
      <vt:lpstr>Is gene regulation among orthologs conserved?</vt:lpstr>
      <vt:lpstr>State-space model for internal  and external gene regulatory networks</vt:lpstr>
      <vt:lpstr>PowerPoint Presentation</vt:lpstr>
      <vt:lpstr>Canonical temporal expression trajectories from effective state space model</vt:lpstr>
      <vt:lpstr>Flowchart</vt:lpstr>
      <vt:lpstr>PowerPoint Presentation</vt:lpstr>
      <vt:lpstr>Orthologs have correlated iPDP coefficients</vt:lpstr>
      <vt:lpstr>PowerPoint Presentation</vt:lpstr>
      <vt:lpstr>Human-specific TFs respond more strongly to hormonal stimulation during cell-cycle than conserved genes in breast cancer cell </vt:lpstr>
    </vt:vector>
  </TitlesOfParts>
  <Company>Yale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Microsoft Office User</cp:lastModifiedBy>
  <cp:revision>2092</cp:revision>
  <cp:lastPrinted>2016-12-19T03:55:19Z</cp:lastPrinted>
  <dcterms:created xsi:type="dcterms:W3CDTF">2010-09-06T09:08:38Z</dcterms:created>
  <dcterms:modified xsi:type="dcterms:W3CDTF">2017-11-26T21:52:53Z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