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59" r:id="rId6"/>
    <p:sldId id="265" r:id="rId7"/>
    <p:sldId id="264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  <a:srgbClr val="EEA3A0"/>
    <a:srgbClr val="F3C9A5"/>
    <a:srgbClr val="5B1467"/>
    <a:srgbClr val="942092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57"/>
    <p:restoredTop sz="94696"/>
  </p:normalViewPr>
  <p:slideViewPr>
    <p:cSldViewPr snapToGrid="0" snapToObjects="1">
      <p:cViewPr>
        <p:scale>
          <a:sx n="81" d="100"/>
          <a:sy n="81" d="100"/>
        </p:scale>
        <p:origin x="56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97884-3756-8D45-8A18-C95EF94812B2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1328C-BB74-224A-BB6C-C8E3ADB05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6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9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7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8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7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84CF6-ADDD-A44F-AA3E-53442EB8FE8E}" type="datetimeFigureOut">
              <a:rPr lang="en-US" smtClean="0"/>
              <a:t>11/25/17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F9E91-36D1-EA4E-9ECC-4CE92AF37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Relationship Id="rId3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emf"/><Relationship Id="rId5" Type="http://schemas.openxmlformats.org/officeDocument/2006/relationships/image" Target="../media/image25.tif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89" y="1110520"/>
            <a:ext cx="4860342" cy="4663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631" y="464983"/>
            <a:ext cx="6205929" cy="59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623359" y="619492"/>
            <a:ext cx="1663864" cy="253826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2327302" y="789870"/>
            <a:ext cx="2253405" cy="2197507"/>
          </a:xfrm>
          <a:prstGeom prst="rect">
            <a:avLst/>
          </a:prstGeom>
        </p:spPr>
      </p:pic>
      <p:sp>
        <p:nvSpPr>
          <p:cNvPr id="58" name="Right Triangle 57"/>
          <p:cNvSpPr/>
          <p:nvPr/>
        </p:nvSpPr>
        <p:spPr>
          <a:xfrm rot="618081">
            <a:off x="2264574" y="1298532"/>
            <a:ext cx="280564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6" r="6792" b="5903"/>
          <a:stretch/>
        </p:blipFill>
        <p:spPr>
          <a:xfrm>
            <a:off x="948841" y="3273652"/>
            <a:ext cx="3447836" cy="2520295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5257750" y="839754"/>
            <a:ext cx="6261444" cy="4839904"/>
            <a:chOff x="5257750" y="900717"/>
            <a:chExt cx="6261444" cy="4839904"/>
          </a:xfrm>
        </p:grpSpPr>
        <p:grpSp>
          <p:nvGrpSpPr>
            <p:cNvPr id="5" name="Group 4"/>
            <p:cNvGrpSpPr/>
            <p:nvPr/>
          </p:nvGrpSpPr>
          <p:grpSpPr>
            <a:xfrm>
              <a:off x="8499559" y="1205435"/>
              <a:ext cx="694421" cy="700780"/>
              <a:chOff x="4477931" y="1271585"/>
              <a:chExt cx="694421" cy="700780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57862" y="1610139"/>
                <a:ext cx="464795" cy="36222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4477931" y="1271585"/>
                <a:ext cx="6944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Expression</a:t>
                </a:r>
              </a:p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Profiles</a:t>
                </a:r>
                <a:endParaRPr lang="en-US" sz="8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9490452" y="1205435"/>
              <a:ext cx="580608" cy="704314"/>
              <a:chOff x="5409190" y="1271585"/>
              <a:chExt cx="580608" cy="704314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6614" y="1610139"/>
                <a:ext cx="365760" cy="365760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409190" y="1271585"/>
                <a:ext cx="5806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Mutation</a:t>
                </a:r>
              </a:p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Profiles</a:t>
                </a:r>
                <a:endParaRPr lang="en-US" sz="8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0394495" y="1205435"/>
              <a:ext cx="631904" cy="704314"/>
              <a:chOff x="6273477" y="1271585"/>
              <a:chExt cx="631904" cy="704314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6549" y="1610139"/>
                <a:ext cx="365760" cy="36576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6273477" y="1271585"/>
                <a:ext cx="631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Base Pair</a:t>
                </a:r>
              </a:p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Features</a:t>
                </a:r>
                <a:endParaRPr lang="en-US" sz="8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76239" y="1201901"/>
              <a:ext cx="402675" cy="704314"/>
              <a:chOff x="3523676" y="1268051"/>
              <a:chExt cx="402675" cy="70431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2133" y="1606605"/>
                <a:ext cx="365760" cy="365760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3523676" y="1268051"/>
                <a:ext cx="4026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SNP</a:t>
                </a:r>
              </a:p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Data</a:t>
                </a:r>
                <a:endParaRPr lang="en-US" sz="8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781898" y="1207682"/>
              <a:ext cx="598242" cy="698533"/>
              <a:chOff x="2529335" y="1273832"/>
              <a:chExt cx="598242" cy="69853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45576" y="1606605"/>
                <a:ext cx="365760" cy="365760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529335" y="1273832"/>
                <a:ext cx="5982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112 RBP</a:t>
                </a:r>
              </a:p>
              <a:p>
                <a:pPr algn="ctr"/>
                <a:r>
                  <a:rPr lang="en-US" sz="800" dirty="0" smtClean="0">
                    <a:latin typeface="Helvetica" charset="0"/>
                    <a:ea typeface="Helvetica" charset="0"/>
                    <a:cs typeface="Helvetica" charset="0"/>
                  </a:rPr>
                  <a:t>Profiles</a:t>
                </a:r>
                <a:endParaRPr lang="en-US" sz="8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257750" y="2843172"/>
              <a:ext cx="665922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RBP DAF%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90337" y="2843172"/>
              <a:ext cx="665922" cy="330219"/>
            </a:xfrm>
            <a:prstGeom prst="rect">
              <a:avLst/>
            </a:prstGeom>
            <a:pattFill prst="wd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Regulatory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Potential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22924" y="2843172"/>
              <a:ext cx="665922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Co-binding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55511" y="2843172"/>
              <a:ext cx="665922" cy="330219"/>
            </a:xfrm>
            <a:prstGeom prst="rect">
              <a:avLst/>
            </a:prstGeom>
            <a:pattFill prst="wd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Differential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Expression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88098" y="2843172"/>
              <a:ext cx="665922" cy="330219"/>
            </a:xfrm>
            <a:prstGeom prst="rect">
              <a:avLst/>
            </a:prstGeom>
            <a:pattFill prst="wd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Recurrence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20685" y="2843172"/>
              <a:ext cx="665922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Motif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53272" y="2843172"/>
              <a:ext cx="665922" cy="330219"/>
            </a:xfrm>
            <a:prstGeom prst="rect">
              <a:avLst/>
            </a:prstGeom>
            <a:pattFill prst="wdDnDiag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Base Pair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DAF%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17192" y="3944968"/>
              <a:ext cx="1034509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smtClean="0">
                  <a:solidFill>
                    <a:schemeClr val="tx1"/>
                  </a:solidFill>
                </a:rPr>
                <a:t>Regulator Score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71218" y="3944968"/>
              <a:ext cx="1034509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Element Score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25244" y="3944968"/>
              <a:ext cx="1034509" cy="3302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Nucleotide Score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590711" y="2008469"/>
              <a:ext cx="1386865" cy="80365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977577" y="2008469"/>
              <a:ext cx="3276069" cy="80365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977576" y="2003573"/>
              <a:ext cx="4208657" cy="808949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590710" y="2003573"/>
              <a:ext cx="490311" cy="810311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081020" y="2007613"/>
              <a:ext cx="436172" cy="79961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081020" y="2004311"/>
              <a:ext cx="1369612" cy="802912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8378326" y="2007107"/>
              <a:ext cx="490309" cy="80365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9286979" y="2010234"/>
              <a:ext cx="490309" cy="80365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0714699" y="2010234"/>
              <a:ext cx="471534" cy="80365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590712" y="3268926"/>
              <a:ext cx="1443734" cy="631422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517192" y="3270769"/>
              <a:ext cx="517254" cy="629579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467801" y="3270769"/>
              <a:ext cx="910525" cy="629579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8378326" y="3274330"/>
              <a:ext cx="964796" cy="626018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8378326" y="3271628"/>
              <a:ext cx="1164" cy="628720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9742498" y="3274330"/>
              <a:ext cx="1443735" cy="626018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9742498" y="3275692"/>
              <a:ext cx="526442" cy="624656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378326" y="4311699"/>
              <a:ext cx="0" cy="389208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378326" y="4311699"/>
              <a:ext cx="1370098" cy="389208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7040060" y="4311699"/>
              <a:ext cx="1338266" cy="389208"/>
            </a:xfrm>
            <a:prstGeom prst="straightConnector1">
              <a:avLst/>
            </a:prstGeom>
            <a:ln w="9525" cmpd="sng">
              <a:solidFill>
                <a:schemeClr val="tx1">
                  <a:lumMod val="50000"/>
                  <a:lumOff val="50000"/>
                </a:schemeClr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8055511" y="4776183"/>
              <a:ext cx="669601" cy="964438"/>
              <a:chOff x="4411566" y="4712111"/>
              <a:chExt cx="669601" cy="96443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411566" y="4712111"/>
                <a:ext cx="669601" cy="330219"/>
              </a:xfrm>
              <a:prstGeom prst="rect">
                <a:avLst/>
              </a:prstGeom>
              <a:solidFill>
                <a:srgbClr val="7C7C7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i="1" dirty="0" smtClean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RAD Score</a:t>
                </a:r>
                <a:endParaRPr lang="en-US" sz="900" i="1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4256118" y="5191917"/>
                <a:ext cx="640080" cy="3291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Baseline</a:t>
                </a:r>
                <a:endParaRPr lang="en-US" sz="8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16200000">
                <a:off x="4590155" y="5191399"/>
                <a:ext cx="640080" cy="330219"/>
              </a:xfrm>
              <a:prstGeom prst="rect">
                <a:avLst/>
              </a:prstGeom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</a:rPr>
                  <a:t>Tissue</a:t>
                </a:r>
                <a:endParaRPr lang="en-US" sz="800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5425442" y="1249413"/>
              <a:ext cx="2126259" cy="73152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452892" y="1227476"/>
              <a:ext cx="2573507" cy="731520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23672" y="900717"/>
              <a:ext cx="9717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Pre-built context</a:t>
              </a:r>
              <a:endParaRPr lang="en-US" sz="9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099319" y="931763"/>
              <a:ext cx="111440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User-Specific Inputs</a:t>
              </a:r>
              <a:endParaRPr lang="en-US" sz="9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731970" y="4921490"/>
              <a:ext cx="356456" cy="1365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174484" y="4874371"/>
              <a:ext cx="10839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Mandatary process</a:t>
              </a:r>
              <a:endParaRPr lang="en-US" sz="9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727455" y="5159377"/>
              <a:ext cx="356456" cy="1365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169969" y="5112258"/>
              <a:ext cx="9749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Optional process</a:t>
              </a:r>
              <a:endParaRPr lang="en-US" sz="900" dirty="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382030" y="756953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(A)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382030" y="3221740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(B)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4886685" y="756953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(C)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313509" y="6096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8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7" y="4991946"/>
            <a:ext cx="4294107" cy="16102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96" y="-125496"/>
            <a:ext cx="9626865" cy="25671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24" y="2033239"/>
            <a:ext cx="9626865" cy="25671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91" y="6270184"/>
            <a:ext cx="4053938" cy="14685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39477" y="4932334"/>
            <a:ext cx="850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Chromosome 1</a:t>
            </a:r>
            <a:endParaRPr lang="en-US" sz="800" i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1496600" y="5680503"/>
            <a:ext cx="395135" cy="154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Helvetica" charset="0"/>
                <a:ea typeface="Helvetica" charset="0"/>
                <a:cs typeface="Helvetica" charset="0"/>
              </a:rPr>
              <a:t>Hotness</a:t>
            </a:r>
            <a:endParaRPr lang="en-US" sz="7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" y="208494"/>
            <a:ext cx="912429" cy="33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Figure 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58356" y="177300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(A)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458356" y="4892046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(C)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458356" y="2376817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(B)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569046" y="4892046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(D)</a:t>
            </a:r>
            <a:endParaRPr lang="en-US" sz="1400" b="1" dirty="0"/>
          </a:p>
        </p:txBody>
      </p:sp>
      <p:sp>
        <p:nvSpPr>
          <p:cNvPr id="43" name="Rectangle 42"/>
          <p:cNvSpPr/>
          <p:nvPr/>
        </p:nvSpPr>
        <p:spPr>
          <a:xfrm>
            <a:off x="1412322" y="4873434"/>
            <a:ext cx="9691138" cy="17450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12322" y="147534"/>
            <a:ext cx="9691138" cy="445287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22243" r="5907" b="30162"/>
          <a:stretch/>
        </p:blipFill>
        <p:spPr>
          <a:xfrm>
            <a:off x="1690584" y="4975189"/>
            <a:ext cx="4840637" cy="13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87" y="4991946"/>
            <a:ext cx="4294107" cy="1610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96" y="-125496"/>
            <a:ext cx="9626865" cy="2567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24" y="2033239"/>
            <a:ext cx="9626865" cy="2567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" y="208494"/>
            <a:ext cx="912429" cy="33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Figure 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8356" y="177300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(A)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58356" y="4892046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(C)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58356" y="2376817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(B)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69046" y="4892046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(D)</a:t>
            </a:r>
            <a:endParaRPr lang="en-US" sz="14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471723" y="5547477"/>
            <a:ext cx="632957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83312" y="5815201"/>
            <a:ext cx="610750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19670" y="5457770"/>
            <a:ext cx="835765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429038" y="5634803"/>
            <a:ext cx="52576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06191" y="5731059"/>
            <a:ext cx="31011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65867" y="5370191"/>
            <a:ext cx="1038813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864236" y="5199823"/>
            <a:ext cx="4353176" cy="0"/>
            <a:chOff x="3011360" y="4892046"/>
            <a:chExt cx="4353176" cy="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251804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561915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872026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5182137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011360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321471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631582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941693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6732692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7042803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5492248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5802359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6112470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422581" y="4892046"/>
              <a:ext cx="321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>
            <a:off x="4197080" y="5374175"/>
            <a:ext cx="310111" cy="0"/>
          </a:xfrm>
          <a:prstGeom prst="line">
            <a:avLst/>
          </a:prstGeom>
          <a:ln w="25400">
            <a:solidFill>
              <a:srgbClr val="EB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33620" y="5464718"/>
            <a:ext cx="634235" cy="0"/>
          </a:xfrm>
          <a:prstGeom prst="line">
            <a:avLst/>
          </a:prstGeom>
          <a:ln w="25400">
            <a:solidFill>
              <a:srgbClr val="EB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2282" y="6071773"/>
            <a:ext cx="610750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2600525" y="5891375"/>
            <a:ext cx="52576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665161" y="5987631"/>
            <a:ext cx="31011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598117" y="6174755"/>
            <a:ext cx="31011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516824" y="6267353"/>
            <a:ext cx="310111" cy="0"/>
          </a:xfrm>
          <a:prstGeom prst="line">
            <a:avLst/>
          </a:prstGeom>
          <a:ln w="25400">
            <a:solidFill>
              <a:srgbClr val="EEA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256379" y="5373718"/>
            <a:ext cx="632957" cy="0"/>
          </a:xfrm>
          <a:prstGeom prst="line">
            <a:avLst/>
          </a:prstGeom>
          <a:ln w="25400">
            <a:solidFill>
              <a:srgbClr val="F3C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567968" y="5641442"/>
            <a:ext cx="610750" cy="0"/>
          </a:xfrm>
          <a:prstGeom prst="line">
            <a:avLst/>
          </a:prstGeom>
          <a:ln w="25400">
            <a:solidFill>
              <a:srgbClr val="F3C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5213694" y="5461044"/>
            <a:ext cx="525761" cy="0"/>
          </a:xfrm>
          <a:prstGeom prst="line">
            <a:avLst/>
          </a:prstGeom>
          <a:ln w="25400">
            <a:solidFill>
              <a:srgbClr val="F3C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590847" y="5557300"/>
            <a:ext cx="310111" cy="0"/>
          </a:xfrm>
          <a:prstGeom prst="line">
            <a:avLst/>
          </a:prstGeom>
          <a:ln w="25400">
            <a:solidFill>
              <a:srgbClr val="F3C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5385181" y="5717616"/>
            <a:ext cx="525761" cy="0"/>
          </a:xfrm>
          <a:prstGeom prst="line">
            <a:avLst/>
          </a:prstGeom>
          <a:ln w="25400">
            <a:solidFill>
              <a:srgbClr val="F3C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riangle 68"/>
          <p:cNvSpPr/>
          <p:nvPr/>
        </p:nvSpPr>
        <p:spPr>
          <a:xfrm rot="10800000">
            <a:off x="2770746" y="4920101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riangle 69"/>
          <p:cNvSpPr/>
          <p:nvPr/>
        </p:nvSpPr>
        <p:spPr>
          <a:xfrm rot="10800000">
            <a:off x="2832159" y="4922642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riangle 70"/>
          <p:cNvSpPr/>
          <p:nvPr/>
        </p:nvSpPr>
        <p:spPr>
          <a:xfrm rot="10800000">
            <a:off x="2888407" y="4922642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/>
          <p:cNvSpPr/>
          <p:nvPr/>
        </p:nvSpPr>
        <p:spPr>
          <a:xfrm rot="10800000">
            <a:off x="2798870" y="4654484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riangle 72"/>
          <p:cNvSpPr/>
          <p:nvPr/>
        </p:nvSpPr>
        <p:spPr>
          <a:xfrm rot="10800000">
            <a:off x="2858126" y="4655655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riangle 73"/>
          <p:cNvSpPr/>
          <p:nvPr/>
        </p:nvSpPr>
        <p:spPr>
          <a:xfrm rot="10800000">
            <a:off x="5572232" y="4915258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riangle 74"/>
          <p:cNvSpPr/>
          <p:nvPr/>
        </p:nvSpPr>
        <p:spPr>
          <a:xfrm rot="10800000">
            <a:off x="5627035" y="4913835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riangle 75"/>
          <p:cNvSpPr/>
          <p:nvPr/>
        </p:nvSpPr>
        <p:spPr>
          <a:xfrm rot="10800000">
            <a:off x="4739967" y="6104260"/>
            <a:ext cx="45719" cy="279722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785686" y="6105621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Helvetica" charset="0"/>
                <a:ea typeface="Helvetica" charset="0"/>
                <a:cs typeface="Helvetica" charset="0"/>
              </a:rPr>
              <a:t>Rare Variant</a:t>
            </a:r>
            <a:endParaRPr lang="en-US" sz="1200" i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41822"/>
              </p:ext>
            </p:extLst>
          </p:nvPr>
        </p:nvGraphicFramePr>
        <p:xfrm>
          <a:off x="1797507" y="2236117"/>
          <a:ext cx="3057346" cy="844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491"/>
                <a:gridCol w="353491"/>
                <a:gridCol w="353491"/>
                <a:gridCol w="353491"/>
                <a:gridCol w="353491"/>
                <a:gridCol w="353491"/>
                <a:gridCol w="353491"/>
                <a:gridCol w="582909"/>
              </a:tblGrid>
              <a:tr h="16895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G</a:t>
                      </a:r>
                      <a:r>
                        <a:rPr lang="en-US" sz="800" baseline="-25000" dirty="0" smtClean="0"/>
                        <a:t>1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G</a:t>
                      </a:r>
                      <a:r>
                        <a:rPr lang="en-US" sz="800" baseline="-25000" dirty="0" smtClean="0"/>
                        <a:t>2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G</a:t>
                      </a:r>
                      <a:r>
                        <a:rPr lang="en-US" sz="800" baseline="-25000" dirty="0" smtClean="0"/>
                        <a:t>3</a:t>
                      </a:r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800" dirty="0" smtClean="0"/>
                        <a:t>…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G</a:t>
                      </a:r>
                      <a:r>
                        <a:rPr lang="en-US" sz="800" baseline="-25000" dirty="0" smtClean="0"/>
                        <a:t>n-1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 smtClean="0"/>
                        <a:t>G</a:t>
                      </a:r>
                      <a:r>
                        <a:rPr lang="en-US" sz="800" baseline="-25000" dirty="0" err="1" smtClean="0"/>
                        <a:t>n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Power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RBP</a:t>
                      </a:r>
                      <a:r>
                        <a:rPr lang="en-US" sz="800" baseline="-25000" dirty="0" smtClean="0"/>
                        <a:t>1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800" dirty="0" smtClean="0"/>
                        <a:t>…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FF0000"/>
                          </a:solidFill>
                        </a:rPr>
                        <a:t>***</a:t>
                      </a:r>
                      <a:endParaRPr 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RBP</a:t>
                      </a:r>
                      <a:r>
                        <a:rPr lang="en-US" sz="800" baseline="-25000" dirty="0" smtClean="0"/>
                        <a:t>2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800" dirty="0" smtClean="0"/>
                        <a:t>…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</a:t>
                      </a:r>
                      <a:endParaRPr lang="en-US" sz="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95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</a:t>
                      </a:r>
                      <a:endParaRPr lang="en-US" sz="8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959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 smtClean="0"/>
                        <a:t>RBP</a:t>
                      </a:r>
                      <a:r>
                        <a:rPr lang="en-US" sz="800" baseline="-25000" dirty="0" err="1" smtClean="0"/>
                        <a:t>k</a:t>
                      </a:r>
                      <a:endParaRPr lang="en-US" sz="800" baseline="-250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0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800" dirty="0" smtClean="0"/>
                        <a:t>…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</a:t>
                      </a:r>
                      <a:endParaRPr lang="en-US" sz="800" dirty="0"/>
                    </a:p>
                  </a:txBody>
                  <a:tcPr marL="9144" marR="9144" marT="9144" marB="914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**</a:t>
                      </a:r>
                      <a:endParaRPr lang="en-US" sz="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9144" marR="9144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3837" y="189545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21194" y="115471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Figure 3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>
          <a:xfrm>
            <a:off x="7301989" y="2203229"/>
            <a:ext cx="3657600" cy="2097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/>
          <a:stretch/>
        </p:blipFill>
        <p:spPr>
          <a:xfrm>
            <a:off x="7301989" y="4026075"/>
            <a:ext cx="3657600" cy="21014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90604" y="4029794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i="1" dirty="0" smtClean="0">
                <a:latin typeface="Helvetica" charset="0"/>
                <a:ea typeface="Helvetica" charset="0"/>
                <a:cs typeface="Helvetica" charset="0"/>
              </a:rPr>
              <a:t>SUB1 in BRCA</a:t>
            </a:r>
            <a:endParaRPr lang="en-US" sz="8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7398" y="2197400"/>
            <a:ext cx="885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i="1" dirty="0" smtClean="0">
                <a:latin typeface="Helvetica" charset="0"/>
                <a:ea typeface="Helvetica" charset="0"/>
                <a:cs typeface="Helvetica" charset="0"/>
              </a:rPr>
              <a:t>PPIL4 in PAAD</a:t>
            </a:r>
            <a:endParaRPr lang="en-US" sz="80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5"/>
          <a:stretch/>
        </p:blipFill>
        <p:spPr>
          <a:xfrm>
            <a:off x="5074637" y="2112464"/>
            <a:ext cx="2196876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>
          <a:xfrm>
            <a:off x="5829650" y="1738280"/>
            <a:ext cx="3657600" cy="2097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8"/>
          <a:stretch/>
        </p:blipFill>
        <p:spPr>
          <a:xfrm>
            <a:off x="5829650" y="3561126"/>
            <a:ext cx="3657600" cy="21014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8265" y="3564845"/>
            <a:ext cx="877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i="1" dirty="0" smtClean="0">
                <a:latin typeface="Helvetica" charset="0"/>
                <a:ea typeface="Helvetica" charset="0"/>
                <a:cs typeface="Helvetica" charset="0"/>
              </a:rPr>
              <a:t>SUB1 in BRCA</a:t>
            </a:r>
            <a:endParaRPr lang="en-US" sz="8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15059" y="1732451"/>
            <a:ext cx="885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i="1" dirty="0" smtClean="0">
                <a:latin typeface="Helvetica" charset="0"/>
                <a:ea typeface="Helvetica" charset="0"/>
                <a:cs typeface="Helvetica" charset="0"/>
              </a:rPr>
              <a:t>PPIL4 in PAAD</a:t>
            </a:r>
            <a:endParaRPr lang="en-US" sz="800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0"/>
          <a:stretch/>
        </p:blipFill>
        <p:spPr>
          <a:xfrm>
            <a:off x="3488912" y="1570024"/>
            <a:ext cx="2234339" cy="4013200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3115157" y="1623965"/>
            <a:ext cx="278969" cy="3637407"/>
          </a:xfrm>
          <a:prstGeom prst="upArrow">
            <a:avLst/>
          </a:prstGeom>
          <a:gradFill flip="none" rotWithShape="1">
            <a:gsLst>
              <a:gs pos="0">
                <a:schemeClr val="bg1"/>
              </a:gs>
              <a:gs pos="84000">
                <a:schemeClr val="bg1">
                  <a:lumMod val="75000"/>
                </a:schemeClr>
              </a:gs>
              <a:gs pos="9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930539" y="3323227"/>
            <a:ext cx="2092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>
                    <a:lumMod val="6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Increasing Uniform Power</a:t>
            </a:r>
            <a:endParaRPr lang="en-US" sz="1200" b="1" i="1" dirty="0">
              <a:solidFill>
                <a:schemeClr val="bg1">
                  <a:lumMod val="6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9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0194" y="277464"/>
            <a:ext cx="2798951" cy="2437796"/>
            <a:chOff x="3136900" y="850900"/>
            <a:chExt cx="5905500" cy="5143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00" y="850900"/>
              <a:ext cx="5905500" cy="5143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25885" y="850900"/>
              <a:ext cx="148547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PPIL4 in PAAD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03585" y="267845"/>
            <a:ext cx="2819723" cy="2448620"/>
            <a:chOff x="3503585" y="267845"/>
            <a:chExt cx="2819723" cy="2448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585" y="277464"/>
              <a:ext cx="2819723" cy="24390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33993" y="267845"/>
              <a:ext cx="1518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BCCIP in BRCA</a:t>
              </a:r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02567" y="277465"/>
            <a:ext cx="2827125" cy="2437796"/>
            <a:chOff x="6902567" y="277465"/>
            <a:chExt cx="2827125" cy="24377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567" y="277465"/>
              <a:ext cx="2827125" cy="243779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084818" y="364987"/>
              <a:ext cx="1644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NSUN2 in LUAD</a:t>
              </a:r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0194" y="3375940"/>
            <a:ext cx="2945352" cy="2490276"/>
            <a:chOff x="3136900" y="3440624"/>
            <a:chExt cx="2945352" cy="24902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00" y="3440624"/>
              <a:ext cx="2945352" cy="249027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39076" y="4685762"/>
              <a:ext cx="154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SRSF1 in PRAD</a:t>
              </a: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02387" y="3146157"/>
            <a:ext cx="3043108" cy="2720060"/>
            <a:chOff x="8084818" y="3409627"/>
            <a:chExt cx="3300181" cy="29498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818" y="3409627"/>
              <a:ext cx="3300181" cy="29498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695725" y="3409627"/>
              <a:ext cx="15517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NPM1 in BRCA</a:t>
              </a:r>
            </a:p>
            <a:p>
              <a:r>
                <a:rPr lang="en-US" dirty="0" smtClean="0"/>
                <a:t>logistic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64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11950" r="8696" b="9910"/>
          <a:stretch/>
        </p:blipFill>
        <p:spPr>
          <a:xfrm>
            <a:off x="1841785" y="1540309"/>
            <a:ext cx="1424029" cy="268889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652433" y="1419390"/>
            <a:ext cx="5526664" cy="2909347"/>
            <a:chOff x="3277964" y="673803"/>
            <a:chExt cx="5526664" cy="2909347"/>
          </a:xfrm>
        </p:grpSpPr>
        <p:grpSp>
          <p:nvGrpSpPr>
            <p:cNvPr id="13" name="Group 12"/>
            <p:cNvGrpSpPr/>
            <p:nvPr/>
          </p:nvGrpSpPr>
          <p:grpSpPr>
            <a:xfrm>
              <a:off x="3277964" y="866964"/>
              <a:ext cx="5526664" cy="2716186"/>
              <a:chOff x="4459915" y="2817207"/>
              <a:chExt cx="5526664" cy="2716186"/>
            </a:xfrm>
          </p:grpSpPr>
          <p:pic>
            <p:nvPicPr>
              <p:cNvPr id="18" name="Picture 17"/>
              <p:cNvPicPr>
                <a:picLocks/>
              </p:cNvPicPr>
              <p:nvPr/>
            </p:nvPicPr>
            <p:blipFill rotWithShape="1">
              <a:blip r:embed="rId3"/>
              <a:srcRect t="48060" b="48141"/>
              <a:stretch/>
            </p:blipFill>
            <p:spPr>
              <a:xfrm flipV="1">
                <a:off x="4459915" y="2817207"/>
                <a:ext cx="5302043" cy="16180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0179" y="3279142"/>
                <a:ext cx="5486400" cy="10972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/>
              <a:srcRect l="14746" t="17525" r="13085" b="13390"/>
              <a:stretch/>
            </p:blipFill>
            <p:spPr>
              <a:xfrm>
                <a:off x="4746004" y="4158348"/>
                <a:ext cx="4729863" cy="597805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4596045" y="3047601"/>
                <a:ext cx="4814298" cy="91440"/>
                <a:chOff x="4596045" y="3760961"/>
                <a:chExt cx="4814298" cy="91440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4596045" y="3760961"/>
                  <a:ext cx="2233004" cy="9144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099791" y="3760961"/>
                  <a:ext cx="1310552" cy="9144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829049" y="3806681"/>
                  <a:ext cx="1270742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7760" y="4756153"/>
                <a:ext cx="1005840" cy="777240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7072195" y="3047601"/>
                <a:ext cx="100584" cy="241975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Brace 23"/>
              <p:cNvSpPr/>
              <p:nvPr/>
            </p:nvSpPr>
            <p:spPr>
              <a:xfrm rot="5400000">
                <a:off x="6934424" y="2998595"/>
                <a:ext cx="86752" cy="292608"/>
              </a:xfrm>
              <a:prstGeom prst="rightBrace">
                <a:avLst>
                  <a:gd name="adj1" fmla="val 34014"/>
                  <a:gd name="adj2" fmla="val 6514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737986" y="3137125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28bp</a:t>
                </a:r>
                <a:endParaRPr lang="en-US" sz="8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768652" y="673803"/>
              <a:ext cx="4892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Helvetica" charset="0"/>
                  <a:ea typeface="Helvetica" charset="0"/>
                  <a:cs typeface="Helvetica" charset="0"/>
                </a:rPr>
                <a:t>TP53</a:t>
              </a:r>
              <a:endParaRPr lang="en-US" sz="10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41931" y="1626751"/>
              <a:ext cx="4800600" cy="11887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 rot="16200000">
            <a:off x="1226658" y="2769340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/>
              <a:t>Baseline RAD </a:t>
            </a:r>
            <a:r>
              <a:rPr lang="en-US" sz="900" dirty="0" smtClean="0"/>
              <a:t>Score</a:t>
            </a:r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1502701" y="138177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(A)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328255" y="138177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(B)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1385041" y="84556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Figure 4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1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>
            <a:picLocks noChangeAspect="1"/>
          </p:cNvPicPr>
          <p:nvPr/>
        </p:nvPicPr>
        <p:blipFill rotWithShape="1">
          <a:blip r:embed="rId2"/>
          <a:srcRect l="14259" t="8900" b="10242"/>
          <a:stretch/>
        </p:blipFill>
        <p:spPr>
          <a:xfrm>
            <a:off x="521637" y="3839934"/>
            <a:ext cx="2992636" cy="2707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9" r="7846" b="10672"/>
          <a:stretch/>
        </p:blipFill>
        <p:spPr>
          <a:xfrm>
            <a:off x="573993" y="273619"/>
            <a:ext cx="2490059" cy="1726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0" r="7846" b="10036"/>
          <a:stretch/>
        </p:blipFill>
        <p:spPr>
          <a:xfrm>
            <a:off x="573993" y="1999755"/>
            <a:ext cx="2490059" cy="1721306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68653" y="165898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(A)</a:t>
            </a:r>
            <a:endParaRPr lang="en-US" sz="1400" dirty="0"/>
          </a:p>
        </p:txBody>
      </p:sp>
      <p:sp>
        <p:nvSpPr>
          <p:cNvPr id="135" name="TextBox 134"/>
          <p:cNvSpPr txBox="1"/>
          <p:nvPr/>
        </p:nvSpPr>
        <p:spPr>
          <a:xfrm>
            <a:off x="68653" y="3839934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(B)</a:t>
            </a:r>
            <a:endParaRPr lang="en-US" sz="1400" dirty="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r="12296"/>
          <a:stretch/>
        </p:blipFill>
        <p:spPr>
          <a:xfrm>
            <a:off x="3569392" y="586215"/>
            <a:ext cx="8594194" cy="5772381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3681706" y="171375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(C)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23712" y="269475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Helvetica" charset="0"/>
                <a:ea typeface="Helvetica" charset="0"/>
                <a:cs typeface="Helvetica" charset="0"/>
              </a:rPr>
              <a:t>Breast Cancer</a:t>
            </a:r>
            <a:endParaRPr lang="en-US" sz="11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9018</TotalTime>
  <Words>179</Words>
  <Application>Microsoft Macintosh PowerPoint</Application>
  <PresentationFormat>Widescreen</PresentationFormat>
  <Paragraphs>103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Helvetica</vt:lpstr>
      <vt:lpstr>Arial</vt:lpstr>
      <vt:lpstr>Office Theme</vt:lpstr>
      <vt:lpstr>RAD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Jason Liu</cp:lastModifiedBy>
  <cp:revision>57</cp:revision>
  <dcterms:created xsi:type="dcterms:W3CDTF">2017-11-10T18:22:22Z</dcterms:created>
  <dcterms:modified xsi:type="dcterms:W3CDTF">2017-11-25T20:05:27Z</dcterms:modified>
</cp:coreProperties>
</file>