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8"/>
    <p:restoredTop sz="94662"/>
  </p:normalViewPr>
  <p:slideViewPr>
    <p:cSldViewPr snapToGrid="0" snapToObjects="1">
      <p:cViewPr>
        <p:scale>
          <a:sx n="108" d="100"/>
          <a:sy n="108" d="100"/>
        </p:scale>
        <p:origin x="-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EB7D0-CF40-124B-8345-465A997E2F79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75782-8664-5643-9EDF-74BF71161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75782-8664-5643-9EDF-74BF711611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260-2948-6D46-B4BE-92C7BB1DA977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2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98F-B2CE-2240-A453-46A6F0311D0F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7781-269D-F84D-B3EA-68B5B16F5A92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2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7656-3A8C-7E49-84D9-E50738E35E25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3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CD4B-988B-7E45-B804-437A2531E1C6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9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4A80-69AA-DB40-8ED4-BDBDF2A29694}" type="datetime1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9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107-A621-5F4D-ABDE-DFE536A4B558}" type="datetime1">
              <a:rPr lang="en-US" smtClean="0"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7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2F7D-078C-FE4C-A581-15E2DB184E58}" type="datetime1">
              <a:rPr lang="en-US" smtClean="0"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0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C88B-1AF5-954C-96D2-9567105A8AFF}" type="datetime1">
              <a:rPr lang="en-US" smtClean="0"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0EDA-1D7E-1746-A7A8-B7FDC72D78BD}" type="datetime1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0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AC4-A59E-4C42-A984-FDBF3A410F3D}" type="datetime1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6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0FA8-FD94-194E-AF42-68F475174A7D}" type="datetime1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36C0-4BFD-9446-815B-191F09C8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7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E, analysis on samples without known drivers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8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Samples lacking driver SNVs (</a:t>
            </a:r>
            <a:r>
              <a:rPr lang="en-US" dirty="0" err="1" smtClean="0"/>
              <a:t>Nuria’s</a:t>
            </a:r>
            <a:r>
              <a:rPr lang="en-US" dirty="0" smtClean="0"/>
              <a:t> approach) show a significant amount of remaining additive variance (slightly higher than the increase in variance from the whole cohort analysis)</a:t>
            </a:r>
          </a:p>
          <a:p>
            <a:r>
              <a:rPr lang="en-US" dirty="0" smtClean="0"/>
              <a:t>As expected, when samples with SV and CNV drivers are also excluded (in addition to driver SNVs), the additive variance decreases slightly</a:t>
            </a:r>
          </a:p>
          <a:p>
            <a:r>
              <a:rPr lang="en-US" dirty="0" smtClean="0"/>
              <a:t>The variance on the pan-cancer cohort (SNV, SV, CNVs excluded) is lower than that on the individual cohorts, suggesting tissue specific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9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6600" y="330200"/>
            <a:ext cx="1092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Additive variance estimates, </a:t>
            </a:r>
            <a:r>
              <a:rPr lang="en-US" sz="2800" dirty="0"/>
              <a:t>s</a:t>
            </a:r>
            <a:r>
              <a:rPr lang="en-US" sz="2800" dirty="0" smtClean="0"/>
              <a:t>amples with SNV drivers removed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4390"/>
              </p:ext>
            </p:extLst>
          </p:nvPr>
        </p:nvGraphicFramePr>
        <p:xfrm>
          <a:off x="252679" y="1758979"/>
          <a:ext cx="6428840" cy="3966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330"/>
                <a:gridCol w="1175657"/>
                <a:gridCol w="1157317"/>
                <a:gridCol w="1360252"/>
                <a:gridCol w="1211284"/>
              </a:tblGrid>
              <a:tr h="6457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non-cod.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 (52)</a:t>
                      </a:r>
                      <a:r>
                        <a:rPr lang="en-US" sz="1800" baseline="30000" dirty="0" smtClean="0"/>
                        <a:t>#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0.1483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 (84)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0.0147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0.1002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 (46)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0.147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Liver (67)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0.2795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0.2831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  (18)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0.0129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 (5)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0.0051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 (111)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0.1784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Skin Mel</a:t>
                      </a:r>
                      <a:r>
                        <a:rPr lang="en-US" sz="1800" baseline="0" dirty="0" smtClean="0"/>
                        <a:t> (11)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0.1261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Average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0.0994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0.1251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0361"/>
              </p:ext>
            </p:extLst>
          </p:nvPr>
        </p:nvGraphicFramePr>
        <p:xfrm>
          <a:off x="6874329" y="1772285"/>
          <a:ext cx="4914900" cy="3966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725"/>
                <a:gridCol w="1228725"/>
                <a:gridCol w="1228725"/>
                <a:gridCol w="1228725"/>
              </a:tblGrid>
              <a:tr h="6457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non-cod.</a:t>
                      </a:r>
                      <a:endParaRPr lang="en-US" dirty="0"/>
                    </a:p>
                  </a:txBody>
                  <a:tcPr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0.0012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0.0035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0.0018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Liver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0.0006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0.0005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0.0003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Skin Mel.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0.0004</a:t>
                      </a: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Average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2609" y="1227037"/>
            <a:ext cx="356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Total Additive Variance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173243" y="1227037"/>
            <a:ext cx="2055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Variance per SNV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4629" y="5892581"/>
            <a:ext cx="603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#</a:t>
            </a:r>
            <a:r>
              <a:rPr lang="en-US" dirty="0" smtClean="0"/>
              <a:t> Number of samples after removing those </a:t>
            </a:r>
            <a:r>
              <a:rPr lang="en-US" dirty="0"/>
              <a:t>w</a:t>
            </a:r>
            <a:r>
              <a:rPr lang="en-US" dirty="0" smtClean="0"/>
              <a:t>ith SNV 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1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350" y="153661"/>
            <a:ext cx="111981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Additive variance estimates, </a:t>
            </a:r>
            <a:r>
              <a:rPr lang="en-US" sz="2800" dirty="0" smtClean="0"/>
              <a:t>samples with SNV + SV + CNV drivers removed, Only cohorts with at least 15 samples remaining are included </a:t>
            </a:r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86230"/>
              </p:ext>
            </p:extLst>
          </p:nvPr>
        </p:nvGraphicFramePr>
        <p:xfrm>
          <a:off x="2405742" y="1232426"/>
          <a:ext cx="7227456" cy="2490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9152"/>
                <a:gridCol w="2409152"/>
                <a:gridCol w="2409152"/>
              </a:tblGrid>
              <a:tr h="6457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Nuria’s</a:t>
                      </a:r>
                      <a:r>
                        <a:rPr lang="en-US" dirty="0" smtClean="0"/>
                        <a:t> drivers removed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drivers removed</a:t>
                      </a:r>
                      <a:endParaRPr lang="en-US" dirty="0"/>
                    </a:p>
                  </a:txBody>
                  <a:tcPr/>
                </a:tc>
              </a:tr>
              <a:tr h="36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CNS (84 / 53)</a:t>
                      </a:r>
                      <a:r>
                        <a:rPr lang="en-US" sz="1800" baseline="30000" dirty="0" smtClean="0"/>
                        <a:t> #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0.1002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0.0747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Kidney-RCC</a:t>
                      </a:r>
                      <a:r>
                        <a:rPr lang="en-US" sz="1800" baseline="0" dirty="0" smtClean="0"/>
                        <a:t> (46 / 15)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0.147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0.1190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Liver (67 / 18)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0.2831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0.1274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 (111 / 18)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0.1784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0.0426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689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Pan-cancer (243)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NA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0.0606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36C0-4BFD-9446-815B-191F09C81788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05314" y="3727139"/>
            <a:ext cx="682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#</a:t>
            </a:r>
            <a:r>
              <a:rPr lang="en-US" dirty="0" smtClean="0"/>
              <a:t>(a / b): number of samples after removing those </a:t>
            </a:r>
            <a:r>
              <a:rPr lang="en-US" dirty="0"/>
              <a:t>w</a:t>
            </a:r>
            <a:r>
              <a:rPr lang="en-US" dirty="0" smtClean="0"/>
              <a:t>ith SNV drivers (a); and those with SNV+SV+CNV drivers (b)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54131"/>
              </p:ext>
            </p:extLst>
          </p:nvPr>
        </p:nvGraphicFramePr>
        <p:xfrm>
          <a:off x="4785756" y="4382937"/>
          <a:ext cx="4847442" cy="2020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3721"/>
                <a:gridCol w="2423721"/>
              </a:tblGrid>
              <a:tr h="5578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drivers removed</a:t>
                      </a:r>
                      <a:endParaRPr lang="en-US" dirty="0"/>
                    </a:p>
                  </a:txBody>
                  <a:tcPr/>
                </a:tc>
              </a:tr>
              <a:tr h="354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Kidney-</a:t>
                      </a:r>
                      <a:r>
                        <a:rPr lang="en-US" sz="1800" dirty="0" err="1" smtClean="0"/>
                        <a:t>ChRCC</a:t>
                      </a:r>
                      <a:r>
                        <a:rPr lang="en-US" sz="1800" dirty="0" smtClean="0"/>
                        <a:t> (- / 27)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5412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Panc</a:t>
                      </a:r>
                      <a:r>
                        <a:rPr lang="en-US" sz="1800" dirty="0" smtClean="0"/>
                        <a:t>-Endocrine (- / 24)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0.0274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54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Lymph-CLL (- / 20)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0.4001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54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Thy-</a:t>
                      </a:r>
                      <a:r>
                        <a:rPr lang="en-US" sz="1800" dirty="0" err="1" smtClean="0"/>
                        <a:t>AdenoCA</a:t>
                      </a:r>
                      <a:r>
                        <a:rPr lang="en-US" sz="1800" dirty="0" smtClean="0"/>
                        <a:t> (- / 15)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0.0383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02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3821"/>
            <a:ext cx="10515600" cy="1325563"/>
          </a:xfrm>
        </p:spPr>
        <p:txBody>
          <a:bodyPr/>
          <a:lstStyle/>
          <a:p>
            <a:r>
              <a:rPr lang="en-US" dirty="0" smtClean="0"/>
              <a:t>BLUP analysis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4369" y="1293126"/>
          <a:ext cx="116321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</a:tblGrid>
              <a:tr h="5032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CNS-</a:t>
                      </a:r>
                      <a:r>
                        <a:rPr lang="en-US" dirty="0" err="1" smtClean="0"/>
                        <a:t>Medullo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Kidney-</a:t>
                      </a:r>
                      <a:r>
                        <a:rPr lang="en-US" dirty="0" err="1" smtClean="0"/>
                        <a:t>ChRCC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Panc</a:t>
                      </a:r>
                      <a:r>
                        <a:rPr lang="en-US" dirty="0" smtClean="0"/>
                        <a:t>-Endocrine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Lymph-CLL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Liver-HCC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Prost-</a:t>
                      </a:r>
                      <a:r>
                        <a:rPr lang="en-US" dirty="0" err="1" smtClean="0"/>
                        <a:t>AdenoCA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Thy-</a:t>
                      </a:r>
                      <a:r>
                        <a:rPr lang="en-US" dirty="0" err="1" smtClean="0"/>
                        <a:t>AdenoCA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Kidney-RCC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Pancanc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average</a:t>
                      </a:r>
                      <a:endParaRPr lang="en-US" dirty="0"/>
                    </a:p>
                  </a:txBody>
                  <a:tcPr/>
                </a:tc>
              </a:tr>
              <a:tr h="503237">
                <a:tc>
                  <a:txBody>
                    <a:bodyPr/>
                    <a:lstStyle/>
                    <a:p>
                      <a:r>
                        <a:rPr lang="en-US" dirty="0" smtClean="0"/>
                        <a:t>WD</a:t>
                      </a:r>
                      <a:r>
                        <a:rPr lang="en-US" baseline="0" dirty="0" smtClean="0"/>
                        <a:t> per tumor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0.26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5032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rmDP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per tumor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63916"/>
              </p:ext>
            </p:extLst>
          </p:nvPr>
        </p:nvGraphicFramePr>
        <p:xfrm>
          <a:off x="374369" y="3433035"/>
          <a:ext cx="11632100" cy="265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  <a:gridCol w="1163210"/>
              </a:tblGrid>
              <a:tr h="5032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CNS-</a:t>
                      </a:r>
                      <a:r>
                        <a:rPr lang="en-US" dirty="0" err="1" smtClean="0"/>
                        <a:t>Medullo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Kidney-</a:t>
                      </a:r>
                      <a:r>
                        <a:rPr lang="en-US" dirty="0" err="1" smtClean="0"/>
                        <a:t>ChRCC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Panc</a:t>
                      </a:r>
                      <a:r>
                        <a:rPr lang="en-US" dirty="0" smtClean="0"/>
                        <a:t>-Endocrine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Lymph-CLL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Liver-HCC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Prost-</a:t>
                      </a:r>
                      <a:r>
                        <a:rPr lang="en-US" dirty="0" err="1" smtClean="0"/>
                        <a:t>AdenoCA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Thy-</a:t>
                      </a:r>
                      <a:r>
                        <a:rPr lang="en-US" dirty="0" err="1" smtClean="0"/>
                        <a:t>AdenoCA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Kidney-RCC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Pancanc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average</a:t>
                      </a:r>
                      <a:endParaRPr lang="en-US" dirty="0"/>
                    </a:p>
                  </a:txBody>
                  <a:tcPr/>
                </a:tc>
              </a:tr>
              <a:tr h="503237">
                <a:tc>
                  <a:txBody>
                    <a:bodyPr/>
                    <a:lstStyle/>
                    <a:p>
                      <a:r>
                        <a:rPr lang="en-US" dirty="0" smtClean="0"/>
                        <a:t>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53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23.75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503237">
                <a:tc>
                  <a:txBody>
                    <a:bodyPr/>
                    <a:lstStyle/>
                    <a:p>
                      <a:r>
                        <a:rPr lang="en-US" dirty="0" smtClean="0"/>
                        <a:t>Tot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ad.var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0.75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0.40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0.189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503237">
                <a:tc>
                  <a:txBody>
                    <a:bodyPr/>
                    <a:lstStyle/>
                    <a:p>
                      <a:r>
                        <a:rPr lang="en-US" dirty="0" smtClean="0"/>
                        <a:t>Total WD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8.37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503237">
                <a:tc>
                  <a:txBody>
                    <a:bodyPr/>
                    <a:lstStyle/>
                    <a:p>
                      <a:r>
                        <a:rPr lang="en-US" dirty="0" smtClean="0"/>
                        <a:t>Total 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78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454</Words>
  <Application>Microsoft Macintosh PowerPoint</Application>
  <PresentationFormat>Widescreen</PresentationFormat>
  <Paragraphs>209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Paper E, analysis on samples without known drivers</vt:lpstr>
      <vt:lpstr>Summary</vt:lpstr>
      <vt:lpstr>PowerPoint Presentation</vt:lpstr>
      <vt:lpstr>PowerPoint Presentation</vt:lpstr>
      <vt:lpstr>BLUP analysis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E, analysis suggested by Gaddy</dc:title>
  <dc:creator>Microsoft Office User</dc:creator>
  <cp:lastModifiedBy>Microsoft Office User</cp:lastModifiedBy>
  <cp:revision>27</cp:revision>
  <dcterms:created xsi:type="dcterms:W3CDTF">2017-11-16T23:32:34Z</dcterms:created>
  <dcterms:modified xsi:type="dcterms:W3CDTF">2017-11-18T18:16:07Z</dcterms:modified>
</cp:coreProperties>
</file>