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6"/>
  </p:normalViewPr>
  <p:slideViewPr>
    <p:cSldViewPr snapToGrid="0" snapToObjects="1">
      <p:cViewPr>
        <p:scale>
          <a:sx n="82" d="100"/>
          <a:sy n="82" d="100"/>
        </p:scale>
        <p:origin x="496"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69396D-FC8C-BB40-BA3C-2C7E194B71D4}" type="datetimeFigureOut">
              <a:rPr lang="en-US" smtClean="0"/>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194912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9396D-FC8C-BB40-BA3C-2C7E194B71D4}" type="datetimeFigureOut">
              <a:rPr lang="en-US" smtClean="0"/>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370656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9396D-FC8C-BB40-BA3C-2C7E194B71D4}" type="datetimeFigureOut">
              <a:rPr lang="en-US" smtClean="0"/>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1914983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9396D-FC8C-BB40-BA3C-2C7E194B71D4}" type="datetimeFigureOut">
              <a:rPr lang="en-US" smtClean="0"/>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127642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9396D-FC8C-BB40-BA3C-2C7E194B71D4}" type="datetimeFigureOut">
              <a:rPr lang="en-US" smtClean="0"/>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166579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69396D-FC8C-BB40-BA3C-2C7E194B71D4}" type="datetimeFigureOut">
              <a:rPr lang="en-US" smtClean="0"/>
              <a:t>11/16/17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35610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69396D-FC8C-BB40-BA3C-2C7E194B71D4}" type="datetimeFigureOut">
              <a:rPr lang="en-US" smtClean="0"/>
              <a:t>11/16/17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9013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69396D-FC8C-BB40-BA3C-2C7E194B71D4}" type="datetimeFigureOut">
              <a:rPr lang="en-US" smtClean="0"/>
              <a:t>11/16/17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86077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9396D-FC8C-BB40-BA3C-2C7E194B71D4}" type="datetimeFigureOut">
              <a:rPr lang="en-US" smtClean="0"/>
              <a:t>11/16/17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153100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9396D-FC8C-BB40-BA3C-2C7E194B71D4}" type="datetimeFigureOut">
              <a:rPr lang="en-US" smtClean="0"/>
              <a:t>11/16/17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474061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9396D-FC8C-BB40-BA3C-2C7E194B71D4}" type="datetimeFigureOut">
              <a:rPr lang="en-US" smtClean="0"/>
              <a:t>11/16/17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0023F-D4B3-AF42-9834-0F04D58389EF}" type="slidenum">
              <a:rPr lang="en-US" smtClean="0"/>
              <a:t>‹#›</a:t>
            </a:fld>
            <a:endParaRPr lang="en-US"/>
          </a:p>
        </p:txBody>
      </p:sp>
    </p:spTree>
    <p:extLst>
      <p:ext uri="{BB962C8B-B14F-4D97-AF65-F5344CB8AC3E}">
        <p14:creationId xmlns:p14="http://schemas.microsoft.com/office/powerpoint/2010/main" val="3796361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9396D-FC8C-BB40-BA3C-2C7E194B71D4}" type="datetimeFigureOut">
              <a:rPr lang="en-US" smtClean="0"/>
              <a:t>11/16/17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0023F-D4B3-AF42-9834-0F04D58389EF}" type="slidenum">
              <a:rPr lang="en-US" smtClean="0"/>
              <a:t>‹#›</a:t>
            </a:fld>
            <a:endParaRPr lang="en-US"/>
          </a:p>
        </p:txBody>
      </p:sp>
    </p:spTree>
    <p:extLst>
      <p:ext uri="{BB962C8B-B14F-4D97-AF65-F5344CB8AC3E}">
        <p14:creationId xmlns:p14="http://schemas.microsoft.com/office/powerpoint/2010/main" val="450516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3003" y="3509102"/>
            <a:ext cx="9144000" cy="2387600"/>
          </a:xfrm>
        </p:spPr>
        <p:txBody>
          <a:bodyPr>
            <a:normAutofit fontScale="90000"/>
          </a:bodyPr>
          <a:lstStyle/>
          <a:p>
            <a:r>
              <a:rPr lang="en-US" dirty="0" smtClean="0"/>
              <a:t>Opportunities and Challenges for GSP Wide Analyses </a:t>
            </a:r>
            <a:br>
              <a:rPr lang="en-US" dirty="0" smtClean="0"/>
            </a:br>
            <a:r>
              <a:rPr lang="en-US" dirty="0" smtClean="0"/>
              <a:t>Or..</a:t>
            </a:r>
            <a:r>
              <a:rPr lang="en-US" dirty="0" smtClean="0"/>
              <a:t/>
            </a:r>
            <a:br>
              <a:rPr lang="en-US" dirty="0" smtClean="0"/>
            </a:br>
            <a:r>
              <a:rPr lang="en-US" dirty="0" smtClean="0"/>
              <a:t/>
            </a:r>
            <a:br>
              <a:rPr lang="en-US" dirty="0" smtClean="0"/>
            </a:br>
            <a:r>
              <a:rPr lang="en-US" dirty="0" smtClean="0"/>
              <a:t>Can / should we be bigger than the sum of our parts?</a:t>
            </a:r>
            <a:br>
              <a:rPr lang="en-US" dirty="0" smtClean="0"/>
            </a:br>
            <a:endParaRPr lang="en-US" dirty="0"/>
          </a:p>
        </p:txBody>
      </p:sp>
    </p:spTree>
    <p:extLst>
      <p:ext uri="{BB962C8B-B14F-4D97-AF65-F5344CB8AC3E}">
        <p14:creationId xmlns:p14="http://schemas.microsoft.com/office/powerpoint/2010/main" val="79535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CCDG Goals should ground us</a:t>
            </a:r>
            <a:r>
              <a:rPr lang="mr-IN"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To enable discovery </a:t>
            </a:r>
            <a:r>
              <a:rPr lang="en-US" b="1" dirty="0"/>
              <a:t>of: </a:t>
            </a:r>
          </a:p>
          <a:p>
            <a:pPr marL="0" indent="0">
              <a:buNone/>
            </a:pPr>
            <a:r>
              <a:rPr lang="en-US" dirty="0" smtClean="0"/>
              <a:t>1</a:t>
            </a:r>
            <a:r>
              <a:rPr lang="en-US" dirty="0"/>
              <a:t>. </a:t>
            </a:r>
            <a:r>
              <a:rPr lang="en-US" dirty="0" smtClean="0"/>
              <a:t>protein-coding </a:t>
            </a:r>
            <a:r>
              <a:rPr lang="en-US" i="1" dirty="0"/>
              <a:t>genes</a:t>
            </a:r>
            <a:r>
              <a:rPr lang="en-US" dirty="0"/>
              <a:t> that affect disease </a:t>
            </a:r>
            <a:r>
              <a:rPr lang="en-US" dirty="0" smtClean="0"/>
              <a:t>risk</a:t>
            </a:r>
            <a:endParaRPr lang="en-US" dirty="0"/>
          </a:p>
          <a:p>
            <a:pPr marL="0" indent="0">
              <a:buNone/>
            </a:pPr>
            <a:r>
              <a:rPr lang="en-US" dirty="0" smtClean="0"/>
              <a:t>2</a:t>
            </a:r>
            <a:r>
              <a:rPr lang="en-US" dirty="0"/>
              <a:t>. </a:t>
            </a:r>
            <a:r>
              <a:rPr lang="en-US" dirty="0" smtClean="0"/>
              <a:t>Nature of the </a:t>
            </a:r>
            <a:r>
              <a:rPr lang="en-US" i="1" dirty="0"/>
              <a:t>alleles</a:t>
            </a:r>
            <a:r>
              <a:rPr lang="en-US" dirty="0"/>
              <a:t> in </a:t>
            </a:r>
            <a:r>
              <a:rPr lang="en-US" dirty="0" smtClean="0"/>
              <a:t>these genes </a:t>
            </a:r>
            <a:r>
              <a:rPr lang="en-US" dirty="0"/>
              <a:t>	</a:t>
            </a:r>
            <a:endParaRPr lang="en-US" dirty="0" smtClean="0"/>
          </a:p>
          <a:p>
            <a:pPr marL="0" indent="0">
              <a:buNone/>
            </a:pPr>
            <a:r>
              <a:rPr lang="en-US" dirty="0" smtClean="0"/>
              <a:t>3</a:t>
            </a:r>
            <a:r>
              <a:rPr lang="en-US" dirty="0"/>
              <a:t>. </a:t>
            </a:r>
            <a:r>
              <a:rPr lang="en-US" i="1" dirty="0" smtClean="0"/>
              <a:t>Genomic </a:t>
            </a:r>
            <a:r>
              <a:rPr lang="en-US" i="1" dirty="0"/>
              <a:t>elements</a:t>
            </a:r>
            <a:r>
              <a:rPr lang="en-US" dirty="0"/>
              <a:t> </a:t>
            </a:r>
            <a:r>
              <a:rPr lang="en-US" dirty="0" smtClean="0"/>
              <a:t>affecting risk through other </a:t>
            </a:r>
            <a:r>
              <a:rPr lang="en-US" dirty="0"/>
              <a:t>mechanisms </a:t>
            </a:r>
            <a:endParaRPr lang="en-US" dirty="0" smtClean="0"/>
          </a:p>
          <a:p>
            <a:pPr marL="0" indent="0">
              <a:buNone/>
            </a:pPr>
            <a:r>
              <a:rPr lang="en-US" b="1" dirty="0"/>
              <a:t>W</a:t>
            </a:r>
            <a:r>
              <a:rPr lang="en-US" b="1" dirty="0" smtClean="0"/>
              <a:t>e develop</a:t>
            </a:r>
          </a:p>
          <a:p>
            <a:pPr marL="0" indent="0">
              <a:buNone/>
            </a:pPr>
            <a:r>
              <a:rPr lang="en-US" dirty="0" smtClean="0"/>
              <a:t>4</a:t>
            </a:r>
            <a:r>
              <a:rPr lang="en-US" dirty="0"/>
              <a:t>. </a:t>
            </a:r>
            <a:r>
              <a:rPr lang="en-US" dirty="0" smtClean="0"/>
              <a:t>Genomic </a:t>
            </a:r>
            <a:r>
              <a:rPr lang="en-US" dirty="0"/>
              <a:t>technologies, analytic methods, and information </a:t>
            </a:r>
            <a:r>
              <a:rPr lang="en-US" dirty="0" smtClean="0"/>
              <a:t>resources</a:t>
            </a:r>
          </a:p>
          <a:p>
            <a:pPr marL="0" indent="0">
              <a:buNone/>
            </a:pPr>
            <a:r>
              <a:rPr lang="en-US" b="1" dirty="0"/>
              <a:t>a</a:t>
            </a:r>
            <a:r>
              <a:rPr lang="en-US" b="1" dirty="0" smtClean="0"/>
              <a:t>nd deploy across..</a:t>
            </a:r>
          </a:p>
          <a:p>
            <a:pPr marL="0" indent="0">
              <a:buNone/>
            </a:pPr>
            <a:r>
              <a:rPr lang="en-US" dirty="0" smtClean="0"/>
              <a:t>A limited number of </a:t>
            </a:r>
            <a:r>
              <a:rPr lang="en-US" dirty="0"/>
              <a:t>well-chosen common inherited diseases</a:t>
            </a:r>
            <a:r>
              <a:rPr lang="en-US" dirty="0" smtClean="0">
                <a:effectLst/>
              </a:rPr>
              <a:t> </a:t>
            </a:r>
            <a:endParaRPr lang="en-US" dirty="0"/>
          </a:p>
        </p:txBody>
      </p:sp>
    </p:spTree>
    <p:extLst>
      <p:ext uri="{BB962C8B-B14F-4D97-AF65-F5344CB8AC3E}">
        <p14:creationId xmlns:p14="http://schemas.microsoft.com/office/powerpoint/2010/main" val="126818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Offs Identified are Study Design Focused</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Number </a:t>
            </a:r>
            <a:r>
              <a:rPr lang="en-US" dirty="0"/>
              <a:t>and nature of common diseases to study. </a:t>
            </a:r>
            <a:endParaRPr lang="en-US" dirty="0" smtClean="0"/>
          </a:p>
          <a:p>
            <a:pPr marL="514350" indent="-514350">
              <a:buFont typeface="+mj-lt"/>
              <a:buAutoNum type="arabicPeriod"/>
            </a:pPr>
            <a:r>
              <a:rPr lang="en-US" dirty="0" smtClean="0"/>
              <a:t>Number </a:t>
            </a:r>
            <a:r>
              <a:rPr lang="en-US" dirty="0"/>
              <a:t>of samples and types of variants to study for each </a:t>
            </a:r>
            <a:r>
              <a:rPr lang="en-US" dirty="0" smtClean="0"/>
              <a:t>disease</a:t>
            </a:r>
          </a:p>
          <a:p>
            <a:pPr marL="514350" indent="-514350">
              <a:buFont typeface="+mj-lt"/>
              <a:buAutoNum type="arabicPeriod"/>
            </a:pPr>
            <a:r>
              <a:rPr lang="en-US" dirty="0"/>
              <a:t>Employing different study designs</a:t>
            </a:r>
            <a:r>
              <a:rPr lang="en-US" dirty="0" smtClean="0">
                <a:effectLst/>
              </a:rPr>
              <a:t> </a:t>
            </a:r>
          </a:p>
          <a:p>
            <a:pPr marL="514350" indent="-514350">
              <a:buFont typeface="+mj-lt"/>
              <a:buAutoNum type="arabicPeriod"/>
            </a:pPr>
            <a:r>
              <a:rPr lang="en-US" dirty="0"/>
              <a:t>Discovering new genes vs. expanding the inventory of disease alleles in known genes for each diseases. </a:t>
            </a:r>
            <a:endParaRPr lang="en-US" dirty="0" smtClean="0"/>
          </a:p>
          <a:p>
            <a:pPr marL="514350" indent="-514350">
              <a:buFont typeface="+mj-lt"/>
              <a:buAutoNum type="arabicPeriod"/>
            </a:pPr>
            <a:r>
              <a:rPr lang="en-US" dirty="0" smtClean="0"/>
              <a:t>Improving </a:t>
            </a:r>
            <a:r>
              <a:rPr lang="en-US" dirty="0"/>
              <a:t>the foundations of common disease analysis</a:t>
            </a:r>
            <a:r>
              <a:rPr lang="en-US" dirty="0" smtClean="0">
                <a:effectLst/>
              </a:rPr>
              <a:t>  </a:t>
            </a:r>
          </a:p>
          <a:p>
            <a:pPr marL="571500" indent="-571500">
              <a:buFont typeface="+mj-lt"/>
              <a:buAutoNum type="arabicPeriod"/>
            </a:pPr>
            <a:endParaRPr lang="en-US" dirty="0"/>
          </a:p>
        </p:txBody>
      </p:sp>
      <p:sp>
        <p:nvSpPr>
          <p:cNvPr id="4" name="TextBox 3"/>
          <p:cNvSpPr txBox="1"/>
          <p:nvPr/>
        </p:nvSpPr>
        <p:spPr>
          <a:xfrm>
            <a:off x="634954" y="5111571"/>
            <a:ext cx="10527324" cy="1200329"/>
          </a:xfrm>
          <a:prstGeom prst="rect">
            <a:avLst/>
          </a:prstGeom>
          <a:noFill/>
        </p:spPr>
        <p:txBody>
          <a:bodyPr wrap="square" rtlCol="0">
            <a:spAutoFit/>
          </a:bodyPr>
          <a:lstStyle/>
          <a:p>
            <a:r>
              <a:rPr lang="en-US" sz="2400" b="1" dirty="0" smtClean="0">
                <a:solidFill>
                  <a:srgbClr val="FF0000"/>
                </a:solidFill>
              </a:rPr>
              <a:t>Once we’ve settled on design and executed, what do we want to do with the data resource? How do we most effectively serve up the data for ourselves and others to consume and mine?</a:t>
            </a:r>
            <a:endParaRPr lang="en-US" sz="2400" b="1" dirty="0">
              <a:solidFill>
                <a:srgbClr val="FF0000"/>
              </a:solidFill>
            </a:endParaRPr>
          </a:p>
        </p:txBody>
      </p:sp>
    </p:spTree>
    <p:extLst>
      <p:ext uri="{BB962C8B-B14F-4D97-AF65-F5344CB8AC3E}">
        <p14:creationId xmlns:p14="http://schemas.microsoft.com/office/powerpoint/2010/main" val="65591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GSP/</a:t>
            </a:r>
            <a:r>
              <a:rPr lang="en-US" dirty="0" err="1" smtClean="0"/>
              <a:t>TopMed</a:t>
            </a:r>
            <a:r>
              <a:rPr lang="en-US" dirty="0" smtClean="0"/>
              <a:t> Meeting Priorities</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1</a:t>
            </a:r>
            <a:r>
              <a:rPr lang="en-US" sz="2400" dirty="0"/>
              <a:t>. Joint </a:t>
            </a:r>
            <a:r>
              <a:rPr lang="en-US" sz="2400" dirty="0" smtClean="0"/>
              <a:t>calling for structural variants and QA/QC</a:t>
            </a:r>
            <a:endParaRPr lang="en-US" sz="2400" dirty="0"/>
          </a:p>
          <a:p>
            <a:pPr marL="0" indent="0">
              <a:buNone/>
            </a:pPr>
            <a:r>
              <a:rPr lang="en-US" sz="2400" dirty="0"/>
              <a:t>2. </a:t>
            </a:r>
            <a:r>
              <a:rPr lang="en-US" sz="2400" dirty="0" smtClean="0"/>
              <a:t>Sharing annotations for functional elements in the human genome.</a:t>
            </a:r>
            <a:r>
              <a:rPr lang="en-US" sz="2400" dirty="0"/>
              <a:t> </a:t>
            </a:r>
          </a:p>
          <a:p>
            <a:pPr marL="0" indent="0">
              <a:buNone/>
            </a:pPr>
            <a:r>
              <a:rPr lang="en-US" sz="2400" dirty="0"/>
              <a:t>3. </a:t>
            </a:r>
            <a:r>
              <a:rPr lang="en-US" sz="2400" dirty="0" smtClean="0"/>
              <a:t>Rare </a:t>
            </a:r>
            <a:r>
              <a:rPr lang="en-US" sz="2400" dirty="0"/>
              <a:t>variant analysis </a:t>
            </a:r>
            <a:r>
              <a:rPr lang="en-US" sz="2400" dirty="0" smtClean="0"/>
              <a:t>strategies</a:t>
            </a:r>
            <a:endParaRPr lang="en-US" sz="2400" dirty="0"/>
          </a:p>
          <a:p>
            <a:pPr marL="0" indent="0">
              <a:buNone/>
            </a:pPr>
            <a:r>
              <a:rPr lang="en-US" sz="2400" dirty="0"/>
              <a:t>4. </a:t>
            </a:r>
            <a:r>
              <a:rPr lang="en-US" sz="2400" dirty="0" smtClean="0"/>
              <a:t>Joint analysis</a:t>
            </a:r>
            <a:r>
              <a:rPr lang="en-US" sz="2400" dirty="0"/>
              <a:t> </a:t>
            </a:r>
            <a:r>
              <a:rPr lang="en-US" sz="2400" dirty="0" smtClean="0"/>
              <a:t>of shared phenotypes across GSP/</a:t>
            </a:r>
            <a:r>
              <a:rPr lang="en-US" sz="2400" dirty="0" err="1" smtClean="0"/>
              <a:t>TopMed</a:t>
            </a:r>
            <a:endParaRPr lang="en-US" sz="2400" dirty="0" smtClean="0"/>
          </a:p>
          <a:p>
            <a:pPr marL="0" indent="0">
              <a:buNone/>
            </a:pPr>
            <a:r>
              <a:rPr lang="en-US" sz="2400" dirty="0" smtClean="0"/>
              <a:t>5. M</a:t>
            </a:r>
            <a:r>
              <a:rPr lang="en-US" sz="2400" dirty="0" smtClean="0"/>
              <a:t>ulti-phenotype and pleiotropy analysis</a:t>
            </a:r>
            <a:endParaRPr lang="en-US" sz="2400" dirty="0" smtClean="0"/>
          </a:p>
          <a:p>
            <a:pPr marL="0" indent="0">
              <a:buNone/>
            </a:pPr>
            <a:r>
              <a:rPr lang="en-US" sz="2400" dirty="0" smtClean="0"/>
              <a:t>6. Distributed Computing and resource allocation/strategy </a:t>
            </a:r>
            <a:r>
              <a:rPr lang="en-US" sz="2400" dirty="0"/>
              <a:t>  </a:t>
            </a:r>
          </a:p>
          <a:p>
            <a:pPr marL="0" indent="0">
              <a:buNone/>
            </a:pPr>
            <a:r>
              <a:rPr lang="en-US" sz="2400" dirty="0"/>
              <a:t> </a:t>
            </a:r>
          </a:p>
          <a:p>
            <a:pPr marL="0" indent="0">
              <a:buNone/>
            </a:pPr>
            <a:endParaRPr lang="en-US" sz="2400" dirty="0"/>
          </a:p>
        </p:txBody>
      </p:sp>
      <p:sp>
        <p:nvSpPr>
          <p:cNvPr id="4" name="TextBox 3"/>
          <p:cNvSpPr txBox="1"/>
          <p:nvPr/>
        </p:nvSpPr>
        <p:spPr>
          <a:xfrm>
            <a:off x="634954" y="5111571"/>
            <a:ext cx="10527324" cy="830997"/>
          </a:xfrm>
          <a:prstGeom prst="rect">
            <a:avLst/>
          </a:prstGeom>
          <a:noFill/>
        </p:spPr>
        <p:txBody>
          <a:bodyPr wrap="square" rtlCol="0">
            <a:spAutoFit/>
          </a:bodyPr>
          <a:lstStyle/>
          <a:p>
            <a:r>
              <a:rPr lang="en-US" sz="2400" b="1" dirty="0" smtClean="0">
                <a:solidFill>
                  <a:srgbClr val="FF0000"/>
                </a:solidFill>
              </a:rPr>
              <a:t>Common themes: shared data processing, harmonizing analyses, discovery science post-design </a:t>
            </a:r>
            <a:endParaRPr lang="en-US" sz="2400" b="1" dirty="0">
              <a:solidFill>
                <a:srgbClr val="FF0000"/>
              </a:solidFill>
            </a:endParaRPr>
          </a:p>
        </p:txBody>
      </p:sp>
    </p:spTree>
    <p:extLst>
      <p:ext uri="{BB962C8B-B14F-4D97-AF65-F5344CB8AC3E}">
        <p14:creationId xmlns:p14="http://schemas.microsoft.com/office/powerpoint/2010/main" val="30347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SWOT for “Analysis Platform”</a:t>
            </a:r>
            <a:r>
              <a:rPr lang="mr-IN" dirty="0" smtClean="0"/>
              <a:t>…</a:t>
            </a:r>
            <a:endParaRPr lang="en-US" dirty="0"/>
          </a:p>
        </p:txBody>
      </p:sp>
      <p:sp>
        <p:nvSpPr>
          <p:cNvPr id="3" name="Content Placeholder 2"/>
          <p:cNvSpPr>
            <a:spLocks noGrp="1"/>
          </p:cNvSpPr>
          <p:nvPr>
            <p:ph idx="1"/>
          </p:nvPr>
        </p:nvSpPr>
        <p:spPr>
          <a:xfrm>
            <a:off x="838200" y="1825624"/>
            <a:ext cx="10515600" cy="4776653"/>
          </a:xfrm>
        </p:spPr>
        <p:txBody>
          <a:bodyPr>
            <a:normAutofit fontScale="92500"/>
          </a:bodyPr>
          <a:lstStyle/>
          <a:p>
            <a:pPr marL="0" indent="0">
              <a:buNone/>
            </a:pPr>
            <a:r>
              <a:rPr lang="en-US" dirty="0" smtClean="0"/>
              <a:t>---Internal---</a:t>
            </a:r>
          </a:p>
          <a:p>
            <a:pPr marL="0" indent="0">
              <a:buNone/>
            </a:pPr>
            <a:r>
              <a:rPr lang="en-US" b="1" dirty="0" smtClean="0"/>
              <a:t>Strengths: </a:t>
            </a:r>
            <a:r>
              <a:rPr lang="en-US" dirty="0" smtClean="0"/>
              <a:t>We are the national reference project for common and </a:t>
            </a:r>
            <a:r>
              <a:rPr lang="en-US" dirty="0"/>
              <a:t>M</a:t>
            </a:r>
            <a:r>
              <a:rPr lang="en-US" dirty="0" smtClean="0"/>
              <a:t>endelian disease genetics; we can </a:t>
            </a:r>
            <a:r>
              <a:rPr lang="en-US" dirty="0" smtClean="0"/>
              <a:t>set the standard, including data analysis platforms.</a:t>
            </a:r>
          </a:p>
          <a:p>
            <a:pPr marL="0" indent="0">
              <a:buNone/>
            </a:pPr>
            <a:r>
              <a:rPr lang="en-US" b="1" dirty="0" smtClean="0"/>
              <a:t>Weakness: </a:t>
            </a:r>
            <a:r>
              <a:rPr lang="en-US" dirty="0" smtClean="0"/>
              <a:t>We are 500 people with enough to do. Platforms are white elephants and who is going to maintain this? Can we build in time?</a:t>
            </a:r>
          </a:p>
          <a:p>
            <a:pPr marL="0" indent="0">
              <a:buNone/>
            </a:pPr>
            <a:r>
              <a:rPr lang="en-US" dirty="0" smtClean="0"/>
              <a:t>---External--</a:t>
            </a:r>
          </a:p>
          <a:p>
            <a:pPr marL="0" indent="0">
              <a:buNone/>
            </a:pPr>
            <a:r>
              <a:rPr lang="en-US" b="1" dirty="0" smtClean="0"/>
              <a:t>Opportunities: </a:t>
            </a:r>
            <a:r>
              <a:rPr lang="en-US" dirty="0" smtClean="0"/>
              <a:t>We could enable far more value from re-use of the data and gain (much needed) community support for the work. #</a:t>
            </a:r>
            <a:r>
              <a:rPr lang="en-US" dirty="0" err="1" smtClean="0"/>
              <a:t>FreeTheData</a:t>
            </a:r>
            <a:endParaRPr lang="en-US" dirty="0" smtClean="0"/>
          </a:p>
          <a:p>
            <a:pPr marL="0" indent="0">
              <a:buNone/>
            </a:pPr>
            <a:r>
              <a:rPr lang="en-US" b="1" dirty="0" smtClean="0"/>
              <a:t>Threats: </a:t>
            </a:r>
            <a:r>
              <a:rPr lang="en-US" dirty="0" smtClean="0"/>
              <a:t>Irrelevance. Many projects in genome::phenome, many bigger, many using </a:t>
            </a:r>
            <a:r>
              <a:rPr lang="en-US" dirty="0" err="1" smtClean="0"/>
              <a:t>EHR+biobanks</a:t>
            </a:r>
            <a:r>
              <a:rPr lang="en-US" dirty="0"/>
              <a:t> </a:t>
            </a:r>
            <a:r>
              <a:rPr lang="en-US" dirty="0" smtClean="0"/>
              <a:t>which will have better feedback and network properties. </a:t>
            </a:r>
            <a:endParaRPr lang="en-US" dirty="0"/>
          </a:p>
        </p:txBody>
      </p:sp>
    </p:spTree>
    <p:extLst>
      <p:ext uri="{BB962C8B-B14F-4D97-AF65-F5344CB8AC3E}">
        <p14:creationId xmlns:p14="http://schemas.microsoft.com/office/powerpoint/2010/main" val="34466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Next steps</a:t>
            </a:r>
            <a:endParaRPr lang="en-US" dirty="0"/>
          </a:p>
        </p:txBody>
      </p:sp>
      <p:sp>
        <p:nvSpPr>
          <p:cNvPr id="3" name="Content Placeholder 2"/>
          <p:cNvSpPr>
            <a:spLocks noGrp="1"/>
          </p:cNvSpPr>
          <p:nvPr>
            <p:ph idx="1"/>
          </p:nvPr>
        </p:nvSpPr>
        <p:spPr/>
        <p:txBody>
          <a:bodyPr>
            <a:normAutofit lnSpcReduction="10000"/>
          </a:bodyPr>
          <a:lstStyle/>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dirty="0" smtClean="0"/>
              <a:t>Do Nothing. We have plenty to do and this is a distraction.</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dirty="0" smtClean="0"/>
              <a:t>No appetite GSP-wide, but explore with a subset. There is some interest from some folks on some projects, but no real passion for this project wide. </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dirty="0" smtClean="0"/>
              <a:t>Make it so. We have enthusiasm for the idea and need to properly scope and resource with approval from NHGRI, SC, Advisors, etc.</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US" dirty="0"/>
          </a:p>
          <a:p>
            <a:pPr marL="0" marR="0" lvl="0" indent="0" defTabSz="914400" eaLnBrk="1" fontAlgn="auto" latinLnBrk="0" hangingPunct="1">
              <a:lnSpc>
                <a:spcPct val="100000"/>
              </a:lnSpc>
              <a:spcBef>
                <a:spcPts val="0"/>
              </a:spcBef>
              <a:spcAft>
                <a:spcPts val="0"/>
              </a:spcAft>
              <a:buClrTx/>
              <a:buSzTx/>
              <a:buNone/>
              <a:tabLst/>
              <a:defRPr/>
            </a:pPr>
            <a:r>
              <a:rPr lang="en-US" b="1" dirty="0" smtClean="0">
                <a:solidFill>
                  <a:srgbClr val="FF0000"/>
                </a:solidFill>
              </a:rPr>
              <a:t>Regardless of 1-3, I think we need an Analysis </a:t>
            </a:r>
            <a:r>
              <a:rPr lang="en-US" b="1" dirty="0" err="1" smtClean="0">
                <a:solidFill>
                  <a:srgbClr val="FF0000"/>
                </a:solidFill>
              </a:rPr>
              <a:t>RoadMap</a:t>
            </a:r>
            <a:r>
              <a:rPr lang="en-US" b="1" dirty="0" smtClean="0">
                <a:solidFill>
                  <a:srgbClr val="FF0000"/>
                </a:solidFill>
              </a:rPr>
              <a:t> to complement the CCDG Goals, Strategic Considerations, Plans doc.</a:t>
            </a:r>
            <a:endParaRPr lang="en-US" b="1" dirty="0">
              <a:solidFill>
                <a:srgbClr val="FF0000"/>
              </a:solidFill>
            </a:endParaRPr>
          </a:p>
        </p:txBody>
      </p:sp>
    </p:spTree>
    <p:extLst>
      <p:ext uri="{BB962C8B-B14F-4D97-AF65-F5344CB8AC3E}">
        <p14:creationId xmlns:p14="http://schemas.microsoft.com/office/powerpoint/2010/main" val="178449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387</Words>
  <Application>Microsoft Macintosh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Mangal</vt:lpstr>
      <vt:lpstr>Arial</vt:lpstr>
      <vt:lpstr>Office Theme</vt:lpstr>
      <vt:lpstr>Opportunities and Challenges for GSP Wide Analyses  Or..  Can / should we be bigger than the sum of our parts? </vt:lpstr>
      <vt:lpstr>CCDG Goals should ground us…</vt:lpstr>
      <vt:lpstr>Trade Offs Identified are Study Design Focused</vt:lpstr>
      <vt:lpstr>Upcoming GSP/TopMed Meeting Priorities</vt:lpstr>
      <vt:lpstr>Straw SWOT for “Analysis Platform”…</vt:lpstr>
      <vt:lpstr>Possible Next steps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and Challenges for GSP Wide Analyses</dc:title>
  <dc:creator>Dr. Carlos D. Bustamante</dc:creator>
  <cp:lastModifiedBy>Dr. Carlos D. Bustamante</cp:lastModifiedBy>
  <cp:revision>26</cp:revision>
  <dcterms:created xsi:type="dcterms:W3CDTF">2017-11-16T19:52:29Z</dcterms:created>
  <dcterms:modified xsi:type="dcterms:W3CDTF">2017-11-16T21:29:10Z</dcterms:modified>
</cp:coreProperties>
</file>