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  <p:sldMasterId id="2147483780" r:id="rId2"/>
    <p:sldMasterId id="2147483792" r:id="rId3"/>
    <p:sldMasterId id="2147483804" r:id="rId4"/>
  </p:sldMasterIdLst>
  <p:sldIdLst>
    <p:sldId id="256" r:id="rId5"/>
    <p:sldId id="281" r:id="rId6"/>
    <p:sldId id="282" r:id="rId7"/>
    <p:sldId id="283" r:id="rId8"/>
    <p:sldId id="284" r:id="rId9"/>
    <p:sldId id="286" r:id="rId10"/>
    <p:sldId id="289" r:id="rId11"/>
    <p:sldId id="290" r:id="rId12"/>
    <p:sldId id="285" r:id="rId13"/>
    <p:sldId id="263" r:id="rId14"/>
    <p:sldId id="275" r:id="rId15"/>
    <p:sldId id="274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70"/>
  </p:normalViewPr>
  <p:slideViewPr>
    <p:cSldViewPr snapToGrid="0" snapToObjects="1">
      <p:cViewPr varScale="1">
        <p:scale>
          <a:sx n="73" d="100"/>
          <a:sy n="73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04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3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1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7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4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7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7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20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5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0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49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49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0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17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80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1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54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80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43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03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9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10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93" y="5591473"/>
            <a:ext cx="238007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1"/>
          <p:cNvSpPr>
            <a:spLocks noGrp="1"/>
          </p:cNvSpPr>
          <p:nvPr>
            <p:ph sz="quarter" idx="10"/>
          </p:nvPr>
        </p:nvSpPr>
        <p:spPr>
          <a:xfrm>
            <a:off x="1156924" y="3265377"/>
            <a:ext cx="9600176" cy="23047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baseline="0">
                <a:latin typeface="Cambr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6924" y="2109992"/>
            <a:ext cx="9600176" cy="153396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5867"/>
              </a:lnSpc>
              <a:defRPr sz="5333" kern="1400" spc="-53">
                <a:solidFill>
                  <a:srgbClr val="00609F"/>
                </a:solidFill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34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15504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latin typeface="Cambria"/>
                <a:cs typeface="Calibri" charset="0"/>
              </a:defRPr>
            </a:lvl1pPr>
          </a:lstStyle>
          <a:p>
            <a:pPr>
              <a:defRPr/>
            </a:pPr>
            <a:fld id="{2AF92FE1-5A2F-EC4B-B849-D15616EA27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74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448800" cy="10972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5067"/>
              </a:lnSpc>
              <a:defRPr sz="4533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5541"/>
            <a:ext cx="10972800" cy="37639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Cambria"/>
              </a:defRPr>
            </a:lvl1pPr>
            <a:lvl2pPr>
              <a:defRPr>
                <a:latin typeface="Cambria"/>
              </a:defRPr>
            </a:lvl2pPr>
            <a:lvl3pPr>
              <a:defRPr>
                <a:latin typeface="Cambria"/>
              </a:defRPr>
            </a:lvl3pPr>
            <a:lvl4pPr>
              <a:defRPr>
                <a:latin typeface="Cambria"/>
              </a:defRPr>
            </a:lvl4pPr>
            <a:lvl5pPr>
              <a:defRPr>
                <a:latin typeface="Cambr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779C53EF-2A73-9B41-9D06-A62114075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43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3089"/>
            <a:ext cx="5384800" cy="4525963"/>
          </a:xfrm>
          <a:prstGeom prst="rect">
            <a:avLst/>
          </a:prstGeom>
        </p:spPr>
        <p:txBody>
          <a:bodyPr lIns="0" tIns="0" rIns="0" bIns="0"/>
          <a:lstStyle>
            <a:lvl1pPr marL="457189" marR="0" indent="-457189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>
                <a:latin typeface="Cambria"/>
              </a:defRPr>
            </a:lvl1pPr>
            <a:lvl2pPr marL="990575" marR="0" indent="-38099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667">
                <a:latin typeface="Cambria"/>
              </a:defRPr>
            </a:lvl2pPr>
            <a:lvl3pPr marL="1523962" marR="0" indent="-304792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667">
                <a:latin typeface="Cambria"/>
              </a:defRPr>
            </a:lvl3pPr>
            <a:lvl4pPr marL="2133547" marR="0" indent="-304792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667">
                <a:latin typeface="Cambria"/>
              </a:defRPr>
            </a:lvl4pPr>
            <a:lvl5pPr marL="2743131" marR="0" indent="-304792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667">
                <a:latin typeface="Cambr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83089"/>
            <a:ext cx="53848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Cambria"/>
              </a:defRPr>
            </a:lvl1pPr>
            <a:lvl2pPr>
              <a:defRPr sz="2667">
                <a:latin typeface="Cambria"/>
              </a:defRPr>
            </a:lvl2pPr>
            <a:lvl3pPr>
              <a:defRPr sz="2667">
                <a:latin typeface="Cambria"/>
              </a:defRPr>
            </a:lvl3pPr>
            <a:lvl4pPr>
              <a:defRPr sz="2667">
                <a:latin typeface="Cambria"/>
              </a:defRPr>
            </a:lvl4pPr>
            <a:lvl5pPr>
              <a:defRPr sz="2667">
                <a:latin typeface="Cambr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6175"/>
            <a:ext cx="9448800" cy="1097280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marR="0" indent="0" algn="l" defTabSz="1219170" rtl="0" eaLnBrk="1" fontAlgn="base" latinLnBrk="0" hangingPunct="1">
              <a:lnSpc>
                <a:spcPts val="50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33">
                <a:solidFill>
                  <a:schemeClr val="bg1"/>
                </a:solidFill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15504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latin typeface="Calibri" charset="0"/>
                <a:cs typeface="Calibri" charset="0"/>
              </a:defRPr>
            </a:lvl1pPr>
          </a:lstStyle>
          <a:p>
            <a:pPr>
              <a:defRPr/>
            </a:pPr>
            <a:fld id="{C85DB4E8-B12B-674C-8859-762B77F8A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39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AE12CDF-4443-A543-A990-51CACF73E238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61E2A98-CACD-D042-8C0F-9CCF2EF8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79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0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0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32D0-AE63-2B4C-AB57-21A6D01616A5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4274-7BC6-8F49-9865-2FA58D4C1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32535-FF95-9C45-8472-285B2D6953C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D8C5-0E55-6B4F-84AF-7C9ACDC6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15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1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1D63B3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1D63B3"/>
          </a:solidFill>
          <a:latin typeface="Calibri" pitchFamily="-108" charset="0"/>
          <a:ea typeface="Arial" pitchFamily="-111" charset="0"/>
          <a:cs typeface="Arial" pitchFamily="-111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-111" charset="0"/>
          <a:ea typeface="Arial" pitchFamily="-111" charset="0"/>
          <a:cs typeface="Arial" pitchFamily="-111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alibri"/>
          <a:ea typeface="+mn-ea"/>
          <a:cs typeface="Calibri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alibri"/>
          <a:ea typeface="+mn-ea"/>
          <a:cs typeface="Calibri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Calibri"/>
          <a:ea typeface="+mn-ea"/>
          <a:cs typeface="Calibri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il.is/docs/stable/annotationdb.html" TargetMode="External"/><Relationship Id="rId2" Type="http://schemas.openxmlformats.org/officeDocument/2006/relationships/hyperlink" Target="http://www.nealelab.is/blog/2017/7/19/rapid-gwas-of-thousands-of-phenotypes-for-337000-samples-in-the-uk-biobank" TargetMode="Externa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hyperlink" Target="http://hail.is/" TargetMode="External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585" y="535259"/>
            <a:ext cx="10694020" cy="297470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GSP-AC Updates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4790" y="400348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Manny Rivas and Xihong Lin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3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Background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CCDG has been developing two documents: CCDG goals and CCDG strategies</a:t>
            </a:r>
          </a:p>
          <a:p>
            <a:r>
              <a:rPr lang="en-US" dirty="0" smtClean="0"/>
              <a:t>Following the CCDG steering committee discussions, the </a:t>
            </a:r>
            <a:r>
              <a:rPr lang="en-US" dirty="0" smtClean="0"/>
              <a:t>ACs will work with Data Analysis WG and Methods WG on  preparing an analytic </a:t>
            </a:r>
            <a:r>
              <a:rPr lang="en-US" dirty="0" smtClean="0"/>
              <a:t>strategies document </a:t>
            </a:r>
            <a:r>
              <a:rPr lang="en-US" dirty="0" smtClean="0"/>
              <a:t> to help achieve </a:t>
            </a:r>
            <a:r>
              <a:rPr lang="en-US" dirty="0" smtClean="0"/>
              <a:t>CCDG and CMG goals.</a:t>
            </a:r>
          </a:p>
          <a:p>
            <a:r>
              <a:rPr lang="en-US" dirty="0" smtClean="0"/>
              <a:t>The goals of the </a:t>
            </a:r>
            <a:r>
              <a:rPr lang="en-US" b="1" dirty="0" smtClean="0"/>
              <a:t>analytic strategies document </a:t>
            </a:r>
            <a:r>
              <a:rPr lang="en-US" dirty="0" smtClean="0"/>
              <a:t>are to provide a document on (1) </a:t>
            </a:r>
            <a:r>
              <a:rPr lang="en-US" b="1" dirty="0" smtClean="0"/>
              <a:t>infrastructure and resources</a:t>
            </a:r>
            <a:r>
              <a:rPr lang="en-US" dirty="0" smtClean="0"/>
              <a:t>, and (2) </a:t>
            </a:r>
            <a:r>
              <a:rPr lang="en-US" b="1" dirty="0" smtClean="0"/>
              <a:t>analytic methods </a:t>
            </a:r>
            <a:r>
              <a:rPr lang="en-US" dirty="0" smtClean="0"/>
              <a:t>that need to be developed by GSP to facilitate WGS analysis of complex diseases and Mendelian diseases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6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Initial Thoughts on Needed Resources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11234"/>
            <a:ext cx="11218817" cy="5146766"/>
          </a:xfrm>
        </p:spPr>
        <p:txBody>
          <a:bodyPr>
            <a:normAutofit/>
          </a:bodyPr>
          <a:lstStyle/>
          <a:p>
            <a:r>
              <a:rPr lang="en-US" dirty="0"/>
              <a:t>Create </a:t>
            </a:r>
            <a:r>
              <a:rPr lang="en-US" b="1" dirty="0"/>
              <a:t>population-scale maps of genome </a:t>
            </a:r>
            <a:r>
              <a:rPr lang="en-US" b="1" dirty="0" smtClean="0"/>
              <a:t>variation </a:t>
            </a:r>
            <a:r>
              <a:rPr lang="en-US" dirty="0" smtClean="0"/>
              <a:t>and </a:t>
            </a:r>
            <a:r>
              <a:rPr lang="en-US" dirty="0" err="1" smtClean="0"/>
              <a:t>eeply</a:t>
            </a:r>
            <a:r>
              <a:rPr lang="en-US" dirty="0" smtClean="0"/>
              <a:t> </a:t>
            </a:r>
            <a:r>
              <a:rPr lang="en-US" dirty="0"/>
              <a:t>characterize genome </a:t>
            </a:r>
            <a:r>
              <a:rPr lang="en-US" dirty="0" smtClean="0"/>
              <a:t>variation, joint with </a:t>
            </a:r>
            <a:r>
              <a:rPr lang="en-US" dirty="0" err="1" smtClean="0"/>
              <a:t>TOPMed</a:t>
            </a:r>
            <a:r>
              <a:rPr lang="en-US" dirty="0" smtClean="0"/>
              <a:t> and others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Improve </a:t>
            </a:r>
            <a:r>
              <a:rPr lang="en-US" b="1" dirty="0">
                <a:solidFill>
                  <a:prstClr val="black"/>
                </a:solidFill>
              </a:rPr>
              <a:t>imputation </a:t>
            </a:r>
            <a:r>
              <a:rPr lang="en-US" b="1" dirty="0" smtClean="0">
                <a:solidFill>
                  <a:prstClr val="black"/>
                </a:solidFill>
              </a:rPr>
              <a:t>resources</a:t>
            </a:r>
            <a:r>
              <a:rPr lang="en-US" dirty="0" smtClean="0">
                <a:solidFill>
                  <a:prstClr val="black"/>
                </a:solidFill>
              </a:rPr>
              <a:t>, e.g., rare variant imputation server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Improve </a:t>
            </a:r>
            <a:r>
              <a:rPr lang="en-US" b="1" dirty="0" smtClean="0">
                <a:solidFill>
                  <a:prstClr val="black"/>
                </a:solidFill>
              </a:rPr>
              <a:t>annotation for both coding and non-coding variants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Build </a:t>
            </a:r>
            <a:r>
              <a:rPr lang="en-US" b="1" dirty="0">
                <a:solidFill>
                  <a:prstClr val="black"/>
                </a:solidFill>
              </a:rPr>
              <a:t>functional and weighting score databases </a:t>
            </a:r>
            <a:r>
              <a:rPr lang="en-US" dirty="0">
                <a:solidFill>
                  <a:prstClr val="black"/>
                </a:solidFill>
              </a:rPr>
              <a:t>to prioritize coding and non-coding variants for RV association </a:t>
            </a:r>
            <a:r>
              <a:rPr lang="en-US" dirty="0" smtClean="0">
                <a:solidFill>
                  <a:prstClr val="black"/>
                </a:solidFill>
              </a:rPr>
              <a:t>analysis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Build </a:t>
            </a:r>
            <a:r>
              <a:rPr lang="en-US" b="1" dirty="0">
                <a:solidFill>
                  <a:prstClr val="black"/>
                </a:solidFill>
              </a:rPr>
              <a:t>low frequency and rare variant association catalog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Build </a:t>
            </a:r>
            <a:r>
              <a:rPr lang="en-US" dirty="0">
                <a:solidFill>
                  <a:prstClr val="black"/>
                </a:solidFill>
              </a:rPr>
              <a:t>variant-level and gene/set level </a:t>
            </a:r>
            <a:r>
              <a:rPr lang="en-US" b="1" dirty="0">
                <a:solidFill>
                  <a:prstClr val="black"/>
                </a:solidFill>
              </a:rPr>
              <a:t>association summary statistics </a:t>
            </a:r>
            <a:r>
              <a:rPr lang="en-US" dirty="0">
                <a:solidFill>
                  <a:prstClr val="black"/>
                </a:solidFill>
              </a:rPr>
              <a:t>database </a:t>
            </a:r>
          </a:p>
          <a:p>
            <a:pPr lvl="1"/>
            <a:endParaRPr lang="en-US" sz="2800" dirty="0">
              <a:solidFill>
                <a:prstClr val="black"/>
              </a:solidFill>
            </a:endParaRPr>
          </a:p>
          <a:p>
            <a:pPr lvl="1"/>
            <a:endParaRPr lang="en-US" sz="2800" dirty="0" smtClean="0"/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962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Initial Thoughts on Needed Resources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</a:t>
            </a:r>
            <a:r>
              <a:rPr lang="en-US" dirty="0"/>
              <a:t>functional and weighting score </a:t>
            </a:r>
            <a:r>
              <a:rPr lang="en-US" dirty="0" smtClean="0"/>
              <a:t>databases to prioritize coding and non-coding variants for RV association analysis</a:t>
            </a:r>
          </a:p>
          <a:p>
            <a:pPr lvl="2"/>
            <a:r>
              <a:rPr lang="en-US" sz="2800" dirty="0" smtClean="0"/>
              <a:t>CADD does not work well for non-coding variants</a:t>
            </a:r>
          </a:p>
          <a:p>
            <a:pPr lvl="2"/>
            <a:r>
              <a:rPr lang="en-US" sz="2800" dirty="0" smtClean="0"/>
              <a:t>Functionality is tissue </a:t>
            </a:r>
            <a:r>
              <a:rPr lang="en-US" sz="2800" dirty="0"/>
              <a:t>and disease specific</a:t>
            </a:r>
          </a:p>
          <a:p>
            <a:r>
              <a:rPr lang="en-US" dirty="0" smtClean="0"/>
              <a:t>Build low </a:t>
            </a:r>
            <a:r>
              <a:rPr lang="en-US" dirty="0"/>
              <a:t>frequency and rare variant association </a:t>
            </a:r>
            <a:r>
              <a:rPr lang="en-US" dirty="0" smtClean="0"/>
              <a:t>catalog</a:t>
            </a:r>
          </a:p>
          <a:p>
            <a:r>
              <a:rPr lang="en-US" dirty="0" smtClean="0"/>
              <a:t>How the GSP WGS data and phenotype data will be stored and shared</a:t>
            </a:r>
          </a:p>
          <a:p>
            <a:r>
              <a:rPr lang="en-US" dirty="0"/>
              <a:t>Build </a:t>
            </a:r>
            <a:r>
              <a:rPr lang="en-US" dirty="0" smtClean="0"/>
              <a:t>variant-level and </a:t>
            </a:r>
            <a:r>
              <a:rPr lang="en-US" dirty="0"/>
              <a:t>gene/set level association summary statistics database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8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Data Sharing Updates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Joint call set wil</a:t>
            </a:r>
            <a:r>
              <a:rPr lang="en-US" dirty="0" smtClean="0"/>
              <a:t>l be shared across GSP including ACs </a:t>
            </a:r>
          </a:p>
          <a:p>
            <a:endParaRPr lang="en-US" dirty="0"/>
          </a:p>
          <a:p>
            <a:r>
              <a:rPr lang="en-US" dirty="0" smtClean="0"/>
              <a:t>Phenotyping sharing plans need to be developed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5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61" y="289970"/>
            <a:ext cx="10515600" cy="69958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</a:t>
            </a:r>
            <a:r>
              <a:rPr lang="en-US" b="1" dirty="0" smtClean="0">
                <a:latin typeface="+mn-lt"/>
              </a:rPr>
              <a:t>unctional annotation of noncoding variants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395"/>
            <a:ext cx="10515600" cy="2417523"/>
          </a:xfrm>
        </p:spPr>
        <p:txBody>
          <a:bodyPr>
            <a:normAutofit/>
          </a:bodyPr>
          <a:lstStyle/>
          <a:p>
            <a:r>
              <a:rPr lang="en-US" dirty="0" smtClean="0"/>
              <a:t>Integrative framework: ~1000 genomics features</a:t>
            </a:r>
          </a:p>
          <a:p>
            <a:r>
              <a:rPr lang="en-US" dirty="0" smtClean="0"/>
              <a:t>Unsupervised: no need of labeled training set</a:t>
            </a:r>
          </a:p>
          <a:p>
            <a:r>
              <a:rPr lang="en-US" dirty="0" smtClean="0"/>
              <a:t>Multi-class modeling: discovery of inherent clusters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Different regulatory elements have distinct genomics patterns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71" y="3569918"/>
            <a:ext cx="40767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09" y="3732757"/>
            <a:ext cx="3095422" cy="2860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035" y="3325344"/>
            <a:ext cx="2966853" cy="3320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9468" y="6276062"/>
            <a:ext cx="139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1-specificity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864731" y="4728762"/>
            <a:ext cx="139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Sensitivity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9091" y="39535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Vanderbilt AC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15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21" y="59455"/>
            <a:ext cx="10798479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From associated loci to risk genes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22" y="1202500"/>
            <a:ext cx="7361128" cy="51599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Rationales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enomics features characteristics of risk genes</a:t>
            </a:r>
          </a:p>
          <a:p>
            <a:pPr lvl="1"/>
            <a:r>
              <a:rPr lang="en-US" dirty="0" smtClean="0"/>
              <a:t>Risk genes converge to common pathways</a:t>
            </a:r>
          </a:p>
          <a:p>
            <a:r>
              <a:rPr lang="en-US" dirty="0" smtClean="0"/>
              <a:t>An integrative framework to locate risk genes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Genomics features (multi-dimensional)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Gene Ontology network</a:t>
            </a:r>
          </a:p>
          <a:p>
            <a:r>
              <a:rPr lang="en-US" dirty="0" smtClean="0"/>
              <a:t>Risk genes identified for SCZ</a:t>
            </a:r>
          </a:p>
          <a:p>
            <a:pPr lvl="1"/>
            <a:r>
              <a:rPr lang="en-US" dirty="0" smtClean="0"/>
              <a:t>Consistently involved in known SCZ pathophysiology</a:t>
            </a:r>
          </a:p>
          <a:p>
            <a:pPr lvl="1"/>
            <a:r>
              <a:rPr lang="en-US" dirty="0" smtClean="0"/>
              <a:t>Enriched for drug targets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Extension to WGS analysis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dirty="0"/>
              <a:t>Prioritize genes for gene-based analysis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dirty="0"/>
              <a:t>Analyze </a:t>
            </a:r>
            <a:r>
              <a:rPr lang="en-US" dirty="0" smtClean="0"/>
              <a:t>sub-genome-wide significance </a:t>
            </a:r>
            <a:r>
              <a:rPr lang="en-US" dirty="0"/>
              <a:t>signals to increase power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50" y="981707"/>
            <a:ext cx="4045906" cy="54559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47957" y="3358608"/>
            <a:ext cx="1306285" cy="1017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9580994" y="3358608"/>
            <a:ext cx="1440790" cy="1017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1431" y="3173942"/>
            <a:ext cx="60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8244" y="3188101"/>
            <a:ext cx="60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71017" y="248194"/>
            <a:ext cx="219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Vanderbilt 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62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22" y="951252"/>
            <a:ext cx="2396296" cy="2303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182" y="1112545"/>
            <a:ext cx="2150999" cy="2095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73" y="4929683"/>
            <a:ext cx="2080228" cy="110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607" y="3657255"/>
            <a:ext cx="1637166" cy="98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4078" y="3801993"/>
            <a:ext cx="1511071" cy="539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8223" y="4746687"/>
            <a:ext cx="2077050" cy="1384700"/>
          </a:xfrm>
          <a:prstGeom prst="rect">
            <a:avLst/>
          </a:prstGeom>
        </p:spPr>
      </p:pic>
      <p:sp>
        <p:nvSpPr>
          <p:cNvPr id="10" name="MVPMM"/>
          <p:cNvSpPr txBox="1"/>
          <p:nvPr/>
        </p:nvSpPr>
        <p:spPr>
          <a:xfrm>
            <a:off x="8669567" y="2058151"/>
            <a:ext cx="2288093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3000" b="1" i="0" u="none" strike="noStrike" kern="1200" cap="none" spc="0" normalizeH="0" baseline="0" noProof="0" dirty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Helvetica Neue"/>
                <a:sym typeface="Helvetica Neue"/>
              </a:rPr>
              <a:t>MVPMM</a:t>
            </a:r>
          </a:p>
        </p:txBody>
      </p:sp>
      <p:graphicFrame>
        <p:nvGraphicFramePr>
          <p:cNvPr id="11" name="Table"/>
          <p:cNvGraphicFramePr/>
          <p:nvPr>
            <p:extLst/>
          </p:nvPr>
        </p:nvGraphicFramePr>
        <p:xfrm>
          <a:off x="6847685" y="1505886"/>
          <a:ext cx="2076392" cy="1815468"/>
        </p:xfrm>
        <a:graphic>
          <a:graphicData uri="http://schemas.openxmlformats.org/drawingml/2006/table">
            <a:tbl>
              <a:tblPr/>
              <a:tblGrid>
                <a:gridCol w="51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563">
                <a:tc gridSpan="2"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444444"/>
                          </a:solidFill>
                        </a:rPr>
                        <a:t>Phenotype 1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C3C1D"/>
                      </a:solidFill>
                      <a:miter lim="400000"/>
                    </a:lnL>
                    <a:lnT w="12700">
                      <a:solidFill>
                        <a:srgbClr val="3C3C1D"/>
                      </a:solidFill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444444"/>
                          </a:solidFill>
                        </a:rPr>
                        <a:t>Phenotype </a:t>
                      </a:r>
                      <a:r>
                        <a:rPr sz="1300" b="1" dirty="0" smtClean="0">
                          <a:solidFill>
                            <a:srgbClr val="444444"/>
                          </a:solidFill>
                        </a:rPr>
                        <a:t>2</a:t>
                      </a:r>
                      <a:endParaRPr sz="1300" b="1" dirty="0">
                        <a:solidFill>
                          <a:srgbClr val="444444"/>
                        </a:solidFill>
                      </a:endParaRP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C3C1D"/>
                      </a:solidFill>
                      <a:miter lim="400000"/>
                    </a:lnR>
                    <a:lnT w="12700">
                      <a:solidFill>
                        <a:srgbClr val="3C3C1D"/>
                      </a:solidFill>
                      <a:miter lim="400000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47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444444"/>
                          </a:solidFill>
                        </a:rPr>
                        <a:t>BETA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C3C1D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444444"/>
                          </a:solidFill>
                        </a:rPr>
                        <a:t>SE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444444"/>
                          </a:solidFill>
                        </a:rPr>
                        <a:t>BETA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444444"/>
                          </a:solidFill>
                        </a:rPr>
                        <a:t>SE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C3C1D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47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1.2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C3C1D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0.03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1.15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0.04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C3C1D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47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1.5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C3C1D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0.9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1.3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444444"/>
                          </a:solidFill>
                        </a:rPr>
                        <a:t>0.1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C3C1D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47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-1.1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C3C1D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0.006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-1.2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444444"/>
                          </a:solidFill>
                        </a:rPr>
                        <a:t>0.05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C3C1D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47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…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C3C1D"/>
                      </a:solidFill>
                      <a:miter lim="400000"/>
                    </a:lnL>
                    <a:lnB w="12700">
                      <a:solidFill>
                        <a:srgbClr val="3C3C1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…</a:t>
                      </a:r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3C3C1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444444"/>
                          </a:solidFill>
                        </a:rPr>
                        <a:t>…</a:t>
                      </a:r>
                    </a:p>
                  </a:txBody>
                  <a:tcPr marL="35719" marR="35719" marT="35719" marB="35719" anchor="ctr" horzOverflow="overflow">
                    <a:lnB w="12700">
                      <a:solidFill>
                        <a:srgbClr val="3C3C1D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444444"/>
                          </a:solidFill>
                        </a:rPr>
                        <a:t>…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C3C1D"/>
                      </a:solidFill>
                      <a:miter lim="400000"/>
                    </a:lnR>
                    <a:lnB w="12700">
                      <a:solidFill>
                        <a:srgbClr val="3C3C1D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6713148" y="307727"/>
            <a:ext cx="38487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Genetic parameter estimation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9145724" y="1569273"/>
            <a:ext cx="724277" cy="500420"/>
          </a:xfrm>
          <a:custGeom>
            <a:avLst/>
            <a:gdLst>
              <a:gd name="connsiteX0" fmla="*/ 0 w 337335"/>
              <a:gd name="connsiteY0" fmla="*/ 24205 h 500420"/>
              <a:gd name="connsiteX1" fmla="*/ 267883 w 337335"/>
              <a:gd name="connsiteY1" fmla="*/ 53968 h 500420"/>
              <a:gd name="connsiteX2" fmla="*/ 337335 w 337335"/>
              <a:gd name="connsiteY2" fmla="*/ 500420 h 50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335" h="500420">
                <a:moveTo>
                  <a:pt x="0" y="24205"/>
                </a:moveTo>
                <a:cubicBezTo>
                  <a:pt x="105830" y="-598"/>
                  <a:pt x="211661" y="-25401"/>
                  <a:pt x="267883" y="53968"/>
                </a:cubicBezTo>
                <a:cubicBezTo>
                  <a:pt x="324106" y="133337"/>
                  <a:pt x="337335" y="500420"/>
                  <a:pt x="337335" y="500420"/>
                </a:cubicBezTo>
              </a:path>
            </a:pathLst>
          </a:custGeom>
          <a:noFill/>
          <a:ln w="635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0110" y="3337528"/>
            <a:ext cx="1108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heritability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2360" y="3339153"/>
            <a:ext cx="1256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polygenicity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3147" y="4525698"/>
            <a:ext cx="1861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genetic correlation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9934" y="4526118"/>
            <a:ext cx="1549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scale of effects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760864" y="2595515"/>
            <a:ext cx="147121" cy="744087"/>
          </a:xfrm>
          <a:custGeom>
            <a:avLst/>
            <a:gdLst>
              <a:gd name="connsiteX0" fmla="*/ 119059 w 147121"/>
              <a:gd name="connsiteY0" fmla="*/ 0 h 744087"/>
              <a:gd name="connsiteX1" fmla="*/ 138902 w 147121"/>
              <a:gd name="connsiteY1" fmla="*/ 446453 h 744087"/>
              <a:gd name="connsiteX2" fmla="*/ 0 w 147121"/>
              <a:gd name="connsiteY2" fmla="*/ 744087 h 74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21" h="744087">
                <a:moveTo>
                  <a:pt x="119059" y="0"/>
                </a:moveTo>
                <a:cubicBezTo>
                  <a:pt x="138902" y="161219"/>
                  <a:pt x="158745" y="322439"/>
                  <a:pt x="138902" y="446453"/>
                </a:cubicBezTo>
                <a:cubicBezTo>
                  <a:pt x="119059" y="570467"/>
                  <a:pt x="0" y="744087"/>
                  <a:pt x="0" y="744087"/>
                </a:cubicBezTo>
              </a:path>
            </a:pathLst>
          </a:custGeom>
          <a:ln w="635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007" y="4615186"/>
            <a:ext cx="3848224" cy="2290915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301783" y="13417"/>
            <a:ext cx="3848777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Statistical power across ancestries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4123" y="3291747"/>
            <a:ext cx="457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to detect rare variant associations differs across ancestries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Loss-of-function variants enriched in different ancestries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app for exploring power differences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7829" y="6210755"/>
            <a:ext cx="44250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Mixture model for estimating genetic parameters from GWAS summary statistics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2244" y="0"/>
            <a:ext cx="378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Stanford/UCSF/Mt. Sinai GSPAC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4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9116609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Ancestry and population structure detection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57" y="1815253"/>
            <a:ext cx="3308588" cy="4962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" y="1070185"/>
            <a:ext cx="393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ADMIXTURE 1.3: projection approach to efficiently estimate ancestry for 10k’s of subjects using reference panel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7" y="1993515"/>
            <a:ext cx="3746500" cy="187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7367" y="1070185"/>
            <a:ext cx="396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RFMIX 1.66: efficient local ancestry assignment, including rare variants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1576" y="3788831"/>
            <a:ext cx="15504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Shringarpure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et al. 2016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88" y="4752176"/>
            <a:ext cx="4297783" cy="1713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440" y="4064415"/>
            <a:ext cx="3930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I-LASH: Ultra-rapid and sensitive detection of identity-by-descent tracts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9967" y="6445931"/>
            <a:ext cx="1531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Shemirani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al., in prep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41428" y="3889639"/>
            <a:ext cx="702527" cy="123111"/>
          </a:xfrm>
          <a:prstGeom prst="roundRect">
            <a:avLst/>
          </a:prstGeom>
          <a:solidFill>
            <a:schemeClr val="bg1"/>
          </a:solidFill>
          <a:ln w="635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8943" y="3836271"/>
            <a:ext cx="6896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I-LASH 1.0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2244" y="0"/>
            <a:ext cx="378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Stanford/UCSF/Mt. Sinai GSPAC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 descr="Screen Shot 2017-11-16 at 7.53.07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r="11088"/>
          <a:stretch/>
        </p:blipFill>
        <p:spPr>
          <a:xfrm>
            <a:off x="8131855" y="1654960"/>
            <a:ext cx="3569077" cy="29942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78832" y="1075268"/>
            <a:ext cx="39607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FOUNDER 1.0: efficient community detection, including founder effects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b="-1"/>
          <a:stretch/>
        </p:blipFill>
        <p:spPr>
          <a:xfrm>
            <a:off x="8061899" y="4819650"/>
            <a:ext cx="3759171" cy="935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/>
          <a:stretch/>
        </p:blipFill>
        <p:spPr>
          <a:xfrm>
            <a:off x="8097989" y="5949950"/>
            <a:ext cx="3706148" cy="8776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410700" y="4860895"/>
            <a:ext cx="1390124" cy="3108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Relative degree within community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Relative degree outside community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366250" y="4915128"/>
            <a:ext cx="95250" cy="1013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366250" y="5035778"/>
            <a:ext cx="95250" cy="101372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66250" y="5231368"/>
            <a:ext cx="1218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African Americans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61500" y="6342945"/>
            <a:ext cx="11041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Ashkenazi Jews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73809" y="6702962"/>
            <a:ext cx="9156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Relative degree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24903" y="4505955"/>
            <a:ext cx="13181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Belbin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al., in prep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02336" y="1716516"/>
            <a:ext cx="1047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BioMe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Biobank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5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2142309"/>
            <a:ext cx="9122229" cy="4715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3509"/>
            <a:ext cx="12192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39" y="313509"/>
            <a:ext cx="11234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Rare Variant Association Analysis Weighting Strategies: Low </a:t>
            </a:r>
            <a:r>
              <a:rPr lang="en-US" sz="3200" b="1" dirty="0" err="1" smtClean="0">
                <a:solidFill>
                  <a:schemeClr val="bg1"/>
                </a:solidFill>
                <a:ea typeface="+mj-ea"/>
                <a:cs typeface="+mj-cs"/>
              </a:rPr>
              <a:t>Freq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/Rare Variants  </a:t>
            </a: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Have Bigger Effects than Common Variants Using the GWAS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Catalog (MAF&gt;10^-3)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71463" y="6139543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Harvard AC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1972492" y="2495006"/>
            <a:ext cx="757646" cy="25995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3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Coding Variants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Non-Coding </a:t>
            </a:r>
            <a:r>
              <a:rPr lang="en-US" dirty="0" smtClean="0"/>
              <a:t>Variants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97" y="2733199"/>
            <a:ext cx="5157787" cy="3437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8" y="179717"/>
            <a:ext cx="12190412" cy="1890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22068" y="280201"/>
            <a:ext cx="12788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Weighting using Annotation: Frameshift </a:t>
            </a: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and stop-gain variants have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bigger effects;  </a:t>
            </a: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O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ther </a:t>
            </a: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Coding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variants and non-coding </a:t>
            </a: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variants have </a:t>
            </a:r>
            <a:r>
              <a:rPr lang="en-US" sz="3200" b="1" dirty="0" smtClean="0">
                <a:solidFill>
                  <a:schemeClr val="bg1"/>
                </a:solidFill>
                <a:ea typeface="+mj-ea"/>
                <a:cs typeface="+mj-cs"/>
              </a:rPr>
              <a:t>similar (small) </a:t>
            </a: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effects from the GWAS Catalog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2718409"/>
            <a:ext cx="5257800" cy="38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7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Coding Variants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Non-Coding </a:t>
            </a:r>
            <a:r>
              <a:rPr lang="en-US" dirty="0" smtClean="0"/>
              <a:t>Variants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88" y="179717"/>
            <a:ext cx="12190412" cy="1890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" y="280201"/>
            <a:ext cx="11743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SCAN the genome using varying data-driven optimal windows: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Non-GSP ARIC WGS data (n=2000) (Thanks Eric Boerwinkle)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Most significant regions have </a:t>
            </a:r>
            <a:r>
              <a:rPr lang="en-US" sz="2800" b="1" smtClean="0">
                <a:solidFill>
                  <a:schemeClr val="bg1"/>
                </a:solidFill>
              </a:rPr>
              <a:t>smaller p-values than </a:t>
            </a:r>
            <a:r>
              <a:rPr lang="en-US" sz="2800" b="1" dirty="0" smtClean="0">
                <a:solidFill>
                  <a:schemeClr val="bg1"/>
                </a:solidFill>
              </a:rPr>
              <a:t>using fixed windows across chromosomes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356" y="2070418"/>
            <a:ext cx="10684221" cy="47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9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88650" y="360758"/>
            <a:ext cx="9296587" cy="93185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Scalable WGS Analysis Software Development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773103" y="2547858"/>
            <a:ext cx="10606099" cy="1583873"/>
          </a:xfrm>
        </p:spPr>
        <p:txBody>
          <a:bodyPr/>
          <a:lstStyle/>
          <a:p>
            <a:r>
              <a:rPr lang="en-US" dirty="0" smtClean="0"/>
              <a:t>Scalable analytic software for genetic analysis</a:t>
            </a:r>
          </a:p>
          <a:p>
            <a:r>
              <a:rPr lang="en-US" dirty="0" smtClean="0"/>
              <a:t>26 Billion associations in 27 hours (see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Used to perform QC and analysis of joint </a:t>
            </a:r>
            <a:r>
              <a:rPr lang="en-US" dirty="0" err="1" smtClean="0"/>
              <a:t>callset</a:t>
            </a:r>
            <a:endParaRPr lang="en-US" dirty="0" smtClean="0"/>
          </a:p>
          <a:p>
            <a:r>
              <a:rPr lang="en-US" dirty="0" smtClean="0"/>
              <a:t>Annotation database development </a:t>
            </a:r>
            <a:r>
              <a:rPr lang="en-US" dirty="0" smtClean="0">
                <a:hlinkClick r:id="rId3"/>
              </a:rPr>
              <a:t>here</a:t>
            </a: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71" y="1732154"/>
            <a:ext cx="1061855" cy="635607"/>
          </a:xfrm>
          <a:prstGeom prst="rect">
            <a:avLst/>
          </a:prstGeom>
        </p:spPr>
      </p:pic>
      <p:sp>
        <p:nvSpPr>
          <p:cNvPr id="19" name="Content Placeholder 13"/>
          <p:cNvSpPr txBox="1">
            <a:spLocks/>
          </p:cNvSpPr>
          <p:nvPr/>
        </p:nvSpPr>
        <p:spPr>
          <a:xfrm>
            <a:off x="773103" y="3896141"/>
            <a:ext cx="10606099" cy="15838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sz="2400" baseline="0">
                <a:solidFill>
                  <a:schemeClr val="tx1"/>
                </a:solidFill>
                <a:latin typeface="Cambria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en-US" sz="3200" kern="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0426" y="1806105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ambria Math" charset="0"/>
                <a:ea typeface="Cambria Math" charset="0"/>
                <a:cs typeface="Cambria Math" charset="0"/>
                <a:hlinkClick r:id="rId5"/>
              </a:rPr>
              <a:t>http://hail.is</a:t>
            </a:r>
            <a:endParaRPr lang="en-US" sz="3200" dirty="0">
              <a:solidFill>
                <a:srgbClr val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03" y="4526616"/>
            <a:ext cx="7083810" cy="1927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0206" y="5865223"/>
            <a:ext cx="203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Harvard AC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78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oadPowerpointTemplate_20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665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Helvetica Neue</vt:lpstr>
      <vt:lpstr>Arial</vt:lpstr>
      <vt:lpstr>Calibri</vt:lpstr>
      <vt:lpstr>Calibri Light</vt:lpstr>
      <vt:lpstr>Calisto MT</vt:lpstr>
      <vt:lpstr>Cambria</vt:lpstr>
      <vt:lpstr>Cambria Math</vt:lpstr>
      <vt:lpstr>Helvetica</vt:lpstr>
      <vt:lpstr>Wingdings</vt:lpstr>
      <vt:lpstr>Office Theme</vt:lpstr>
      <vt:lpstr>1_Office Theme</vt:lpstr>
      <vt:lpstr>2_Office Theme</vt:lpstr>
      <vt:lpstr>BroadPowerpointTemplate_2014</vt:lpstr>
      <vt:lpstr>GSP-AC Updates</vt:lpstr>
      <vt:lpstr>Functional annotation of noncoding variants</vt:lpstr>
      <vt:lpstr>From associated loci to risk genes</vt:lpstr>
      <vt:lpstr>Statistical power across ancestries</vt:lpstr>
      <vt:lpstr>Ancestry and population structure detection</vt:lpstr>
      <vt:lpstr>PowerPoint Presentation</vt:lpstr>
      <vt:lpstr>PowerPoint Presentation</vt:lpstr>
      <vt:lpstr>PowerPoint Presentation</vt:lpstr>
      <vt:lpstr>Scalable WGS Analysis Software Development</vt:lpstr>
      <vt:lpstr>Background</vt:lpstr>
      <vt:lpstr>Initial Thoughts on Needed Resources</vt:lpstr>
      <vt:lpstr>Initial Thoughts on Needed Resources</vt:lpstr>
      <vt:lpstr>Data Sharing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Sequencing Program (GSP) – TOPMed Analysis Workshop 2018</dc:title>
  <dc:creator>Ingrid Borecki</dc:creator>
  <cp:lastModifiedBy>Lin, Xihong</cp:lastModifiedBy>
  <cp:revision>53</cp:revision>
  <dcterms:created xsi:type="dcterms:W3CDTF">2017-11-02T18:37:30Z</dcterms:created>
  <dcterms:modified xsi:type="dcterms:W3CDTF">2017-11-17T15:13:12Z</dcterms:modified>
</cp:coreProperties>
</file>