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401" r:id="rId1"/>
  </p:sldMasterIdLst>
  <p:notesMasterIdLst>
    <p:notesMasterId r:id="rId14"/>
  </p:notesMasterIdLst>
  <p:handoutMasterIdLst>
    <p:handoutMasterId r:id="rId15"/>
  </p:handoutMasterIdLst>
  <p:sldIdLst>
    <p:sldId id="1357" r:id="rId2"/>
    <p:sldId id="1398" r:id="rId3"/>
    <p:sldId id="1399" r:id="rId4"/>
    <p:sldId id="1400" r:id="rId5"/>
    <p:sldId id="1401" r:id="rId6"/>
    <p:sldId id="1403" r:id="rId7"/>
    <p:sldId id="1356" r:id="rId8"/>
    <p:sldId id="1396" r:id="rId9"/>
    <p:sldId id="1397" r:id="rId10"/>
    <p:sldId id="1402" r:id="rId11"/>
    <p:sldId id="1404" r:id="rId12"/>
    <p:sldId id="1387" r:id="rId13"/>
  </p:sldIdLst>
  <p:sldSz cx="10287000" cy="6858000" type="35mm"/>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mn-ea"/>
        <a:cs typeface="+mn-cs"/>
      </a:defRPr>
    </a:lvl1pPr>
    <a:lvl2pPr marL="457200" algn="l" rtl="0" eaLnBrk="0" fontAlgn="base" hangingPunct="0">
      <a:spcBef>
        <a:spcPct val="0"/>
      </a:spcBef>
      <a:spcAft>
        <a:spcPct val="0"/>
      </a:spcAft>
      <a:defRPr sz="2800" b="1" kern="1200">
        <a:solidFill>
          <a:schemeClr val="tx1"/>
        </a:solidFill>
        <a:latin typeface="Chalkboard" charset="0"/>
        <a:ea typeface="+mn-ea"/>
        <a:cs typeface="+mn-cs"/>
      </a:defRPr>
    </a:lvl2pPr>
    <a:lvl3pPr marL="914400" algn="l" rtl="0" eaLnBrk="0" fontAlgn="base" hangingPunct="0">
      <a:spcBef>
        <a:spcPct val="0"/>
      </a:spcBef>
      <a:spcAft>
        <a:spcPct val="0"/>
      </a:spcAft>
      <a:defRPr sz="2800" b="1" kern="1200">
        <a:solidFill>
          <a:schemeClr val="tx1"/>
        </a:solidFill>
        <a:latin typeface="Chalkboard" charset="0"/>
        <a:ea typeface="+mn-ea"/>
        <a:cs typeface="+mn-cs"/>
      </a:defRPr>
    </a:lvl3pPr>
    <a:lvl4pPr marL="1371600" algn="l" rtl="0" eaLnBrk="0" fontAlgn="base" hangingPunct="0">
      <a:spcBef>
        <a:spcPct val="0"/>
      </a:spcBef>
      <a:spcAft>
        <a:spcPct val="0"/>
      </a:spcAft>
      <a:defRPr sz="2800" b="1" kern="1200">
        <a:solidFill>
          <a:schemeClr val="tx1"/>
        </a:solidFill>
        <a:latin typeface="Chalkboard" charset="0"/>
        <a:ea typeface="+mn-ea"/>
        <a:cs typeface="+mn-cs"/>
      </a:defRPr>
    </a:lvl4pPr>
    <a:lvl5pPr marL="1828800" algn="l" rtl="0" eaLnBrk="0" fontAlgn="base" hangingPunct="0">
      <a:spcBef>
        <a:spcPct val="0"/>
      </a:spcBef>
      <a:spcAft>
        <a:spcPct val="0"/>
      </a:spcAft>
      <a:defRPr sz="2800" b="1" kern="1200">
        <a:solidFill>
          <a:schemeClr val="tx1"/>
        </a:solidFill>
        <a:latin typeface="Chalkboard" charset="0"/>
        <a:ea typeface="+mn-ea"/>
        <a:cs typeface="+mn-cs"/>
      </a:defRPr>
    </a:lvl5pPr>
    <a:lvl6pPr marL="2286000" algn="l" defTabSz="457200" rtl="0" eaLnBrk="1" latinLnBrk="0" hangingPunct="1">
      <a:defRPr sz="2800" b="1" kern="1200">
        <a:solidFill>
          <a:schemeClr val="tx1"/>
        </a:solidFill>
        <a:latin typeface="Chalkboard" charset="0"/>
        <a:ea typeface="+mn-ea"/>
        <a:cs typeface="+mn-cs"/>
      </a:defRPr>
    </a:lvl6pPr>
    <a:lvl7pPr marL="2743200" algn="l" defTabSz="457200" rtl="0" eaLnBrk="1" latinLnBrk="0" hangingPunct="1">
      <a:defRPr sz="2800" b="1" kern="1200">
        <a:solidFill>
          <a:schemeClr val="tx1"/>
        </a:solidFill>
        <a:latin typeface="Chalkboard" charset="0"/>
        <a:ea typeface="+mn-ea"/>
        <a:cs typeface="+mn-cs"/>
      </a:defRPr>
    </a:lvl7pPr>
    <a:lvl8pPr marL="3200400" algn="l" defTabSz="457200" rtl="0" eaLnBrk="1" latinLnBrk="0" hangingPunct="1">
      <a:defRPr sz="2800" b="1" kern="1200">
        <a:solidFill>
          <a:schemeClr val="tx1"/>
        </a:solidFill>
        <a:latin typeface="Chalkboard" charset="0"/>
        <a:ea typeface="+mn-ea"/>
        <a:cs typeface="+mn-cs"/>
      </a:defRPr>
    </a:lvl8pPr>
    <a:lvl9pPr marL="3657600" algn="l" defTabSz="457200" rtl="0" eaLnBrk="1" latinLnBrk="0" hangingPunct="1">
      <a:defRPr sz="2800" b="1" kern="1200">
        <a:solidFill>
          <a:schemeClr val="tx1"/>
        </a:solidFill>
        <a:latin typeface="Chalkboard"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A695"/>
    <a:srgbClr val="C0504D"/>
    <a:srgbClr val="D9922D"/>
    <a:srgbClr val="FF2600"/>
    <a:srgbClr val="306104"/>
    <a:srgbClr val="BAE173"/>
    <a:srgbClr val="E7706D"/>
    <a:srgbClr val="6B9FE4"/>
    <a:srgbClr val="9BC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418"/>
  </p:normalViewPr>
  <p:slideViewPr>
    <p:cSldViewPr snapToGrid="0">
      <p:cViewPr>
        <p:scale>
          <a:sx n="100" d="100"/>
          <a:sy n="100" d="100"/>
        </p:scale>
        <p:origin x="1040" y="33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w="12700">
            <a:noFill/>
            <a:miter lim="800000"/>
            <a:headEnd/>
            <a:tailEnd/>
          </a:ln>
          <a:effectLst/>
        </p:spPr>
        <p:txBody>
          <a:bodyPr wrap="none" lIns="87312" tIns="44450" rIns="87312" bIns="44450">
            <a:prstTxWarp prst="textNoShape">
              <a:avLst/>
            </a:prstTxWarp>
            <a:spAutoFit/>
          </a:bodyPr>
          <a:lstStyle/>
          <a:p>
            <a:pPr algn="ctr" defTabSz="868363">
              <a:lnSpc>
                <a:spcPct val="90000"/>
              </a:lnSpc>
              <a:defRPr/>
            </a:pPr>
            <a:r>
              <a:rPr lang="en-US" sz="1200" b="0">
                <a:latin typeface="Arial" pitchFamily="-110" charset="0"/>
              </a:rPr>
              <a:t>Page </a:t>
            </a:r>
            <a:fld id="{8581B8CC-7D12-7645-AAFE-2CB010870AED}" type="slidenum">
              <a:rPr lang="en-US" sz="1200" b="0">
                <a:latin typeface="Arial" pitchFamily="-110" charset="0"/>
              </a:rPr>
              <a:pPr algn="ctr" defTabSz="868363">
                <a:lnSpc>
                  <a:spcPct val="90000"/>
                </a:lnSpc>
                <a:defRPr/>
              </a:pPr>
              <a:t>‹#›</a:t>
            </a:fld>
            <a:endParaRPr lang="en-US" sz="1200" b="0">
              <a:latin typeface="Arial" pitchFamily="-110" charset="0"/>
            </a:endParaRPr>
          </a:p>
        </p:txBody>
      </p:sp>
    </p:spTree>
    <p:extLst>
      <p:ext uri="{BB962C8B-B14F-4D97-AF65-F5344CB8AC3E}">
        <p14:creationId xmlns:p14="http://schemas.microsoft.com/office/powerpoint/2010/main" val="2617055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w="12700">
            <a:noFill/>
            <a:miter lim="800000"/>
            <a:headEnd/>
            <a:tailEnd/>
          </a:ln>
          <a:effectLst/>
        </p:spPr>
        <p:txBody>
          <a:bodyPr wrap="none" lIns="87312" tIns="44450" rIns="87312" bIns="44450">
            <a:prstTxWarp prst="textNoShape">
              <a:avLst/>
            </a:prstTxWarp>
            <a:spAutoFit/>
          </a:bodyPr>
          <a:lstStyle/>
          <a:p>
            <a:pPr algn="ctr" defTabSz="868363">
              <a:lnSpc>
                <a:spcPct val="90000"/>
              </a:lnSpc>
              <a:defRPr/>
            </a:pPr>
            <a:r>
              <a:rPr lang="en-US" sz="1200" b="0">
                <a:latin typeface="Arial" pitchFamily="-110" charset="0"/>
              </a:rPr>
              <a:t>Page </a:t>
            </a:r>
            <a:fld id="{DAF4FEA6-7488-064A-9EBF-E5E41F0B488C}" type="slidenum">
              <a:rPr lang="en-US" sz="1200" b="0">
                <a:latin typeface="Arial" pitchFamily="-110" charset="0"/>
              </a:rPr>
              <a:pPr algn="ctr" defTabSz="868363">
                <a:lnSpc>
                  <a:spcPct val="90000"/>
                </a:lnSpc>
                <a:defRPr/>
              </a:pPr>
              <a:t>‹#›</a:t>
            </a:fld>
            <a:endParaRPr lang="en-US" sz="1200" b="0">
              <a:latin typeface="Arial" pitchFamily="-110" charset="0"/>
            </a:endParaRPr>
          </a:p>
        </p:txBody>
      </p:sp>
      <p:sp>
        <p:nvSpPr>
          <p:cNvPr id="14339" name="Rectangle 3"/>
          <p:cNvSpPr>
            <a:spLocks noGrp="1" noRot="1" noChangeAspect="1" noChangeArrowheads="1" noTextEdit="1"/>
          </p:cNvSpPr>
          <p:nvPr>
            <p:ph type="sldImg" idx="2"/>
          </p:nvPr>
        </p:nvSpPr>
        <p:spPr bwMode="auto">
          <a:xfrm>
            <a:off x="866775" y="692150"/>
            <a:ext cx="5124450" cy="3416300"/>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7821534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lnSpc>
        <a:spcPct val="90000"/>
      </a:lnSpc>
      <a:spcBef>
        <a:spcPct val="4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6200" y="8686800"/>
            <a:ext cx="2971800" cy="457200"/>
          </a:xfrm>
          <a:prstGeom prst="rect">
            <a:avLst/>
          </a:prstGeom>
          <a:noFill/>
        </p:spPr>
        <p:txBody>
          <a:bodyPr/>
          <a:lstStyle/>
          <a:p>
            <a:fld id="{70B6578F-F51B-7E48-B4D5-1B7D95EA2A6E}" type="slidenum">
              <a:rPr lang="en-US">
                <a:solidFill>
                  <a:srgbClr val="000000"/>
                </a:solidFill>
                <a:latin typeface="Arial" charset="0"/>
                <a:ea typeface="ＭＳ Ｐゴシック" charset="-128"/>
                <a:cs typeface="ＭＳ Ｐゴシック" charset="-128"/>
              </a:rPr>
              <a:pPr/>
              <a:t>1</a:t>
            </a:fld>
            <a:endParaRPr lang="en-US">
              <a:solidFill>
                <a:srgbClr val="000000"/>
              </a:solidFill>
              <a:latin typeface="Arial" charset="0"/>
              <a:ea typeface="ＭＳ Ｐゴシック" charset="-128"/>
              <a:cs typeface="ＭＳ Ｐゴシック" charset="-128"/>
            </a:endParaRPr>
          </a:p>
        </p:txBody>
      </p:sp>
      <p:sp>
        <p:nvSpPr>
          <p:cNvPr id="28675" name="Rectangle 2"/>
          <p:cNvSpPr>
            <a:spLocks noGrp="1" noRot="1" noChangeAspect="1" noChangeArrowheads="1"/>
          </p:cNvSpPr>
          <p:nvPr>
            <p:ph type="sldImg"/>
          </p:nvPr>
        </p:nvSpPr>
        <p:spPr>
          <a:xfrm>
            <a:off x="857250" y="685800"/>
            <a:ext cx="5143500" cy="342900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9708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3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90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26C4D8B-286B-F747-8F8A-8F6AD924F353}" type="slidenum">
              <a:rPr lang="en-US" sz="1800" smtClean="0">
                <a:solidFill>
                  <a:srgbClr val="000000"/>
                </a:solidFill>
              </a:rPr>
              <a:pPr eaLnBrk="1" hangingPunct="1"/>
              <a:t>12</a:t>
            </a:fld>
            <a:endParaRPr lang="en-US" sz="1800" smtClean="0">
              <a:solidFill>
                <a:srgbClr val="000000"/>
              </a:solidFill>
            </a:endParaRPr>
          </a:p>
        </p:txBody>
      </p:sp>
      <p:sp>
        <p:nvSpPr>
          <p:cNvPr id="76802" name="Rectangle 2"/>
          <p:cNvSpPr>
            <a:spLocks noGrp="1" noRot="1" noChangeAspect="1" noChangeArrowheads="1"/>
          </p:cNvSpPr>
          <p:nvPr>
            <p:ph type="sldImg"/>
          </p:nvPr>
        </p:nvSpPr>
        <p:spPr>
          <a:xfrm>
            <a:off x="866775" y="692150"/>
            <a:ext cx="5124450" cy="3416300"/>
          </a:xfrm>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8885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E0AE71-56A8-4645-B676-43B1AAB3731F}" type="slidenum">
              <a:rPr lang="en-US" smtClean="0"/>
              <a:pPr/>
              <a:t>2</a:t>
            </a:fld>
            <a:endParaRPr lang="en-US"/>
          </a:p>
        </p:txBody>
      </p:sp>
    </p:spTree>
    <p:extLst>
      <p:ext uri="{BB962C8B-B14F-4D97-AF65-F5344CB8AC3E}">
        <p14:creationId xmlns:p14="http://schemas.microsoft.com/office/powerpoint/2010/main" val="107431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Brown comment</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53EC8F7-33B7-EA4F-9D2B-8C0FF74B0FAC}" type="slidenum">
              <a:rPr lang="en-US" smtClean="0"/>
              <a:pPr/>
              <a:t>3</a:t>
            </a:fld>
            <a:endParaRPr lang="en-US"/>
          </a:p>
        </p:txBody>
      </p:sp>
    </p:spTree>
    <p:extLst>
      <p:ext uri="{BB962C8B-B14F-4D97-AF65-F5344CB8AC3E}">
        <p14:creationId xmlns:p14="http://schemas.microsoft.com/office/powerpoint/2010/main" val="143491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en-US" dirty="0" smtClean="0">
                <a:latin typeface="Times" pitchFamily="-84" charset="0"/>
              </a:rPr>
              <a:t>~3600 orders for lines</a:t>
            </a:r>
          </a:p>
          <a:p>
            <a:r>
              <a:rPr lang="en-US" dirty="0" smtClean="0">
                <a:latin typeface="Times" pitchFamily="-84" charset="0"/>
              </a:rPr>
              <a:t>Relationships</a:t>
            </a:r>
            <a:r>
              <a:rPr lang="en-US" baseline="0" dirty="0" smtClean="0">
                <a:latin typeface="Times" pitchFamily="-84" charset="0"/>
              </a:rPr>
              <a:t> between essential genes and human disease genes</a:t>
            </a:r>
            <a:endParaRPr lang="en-US" dirty="0" smtClean="0">
              <a:latin typeface="Times" pitchFamily="-84" charset="0"/>
            </a:endParaRPr>
          </a:p>
        </p:txBody>
      </p:sp>
    </p:spTree>
    <p:extLst>
      <p:ext uri="{BB962C8B-B14F-4D97-AF65-F5344CB8AC3E}">
        <p14:creationId xmlns:p14="http://schemas.microsoft.com/office/powerpoint/2010/main" val="64473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solidFill>
            <a:srgbClr val="FFFFFF"/>
          </a:solidFill>
          <a:ln/>
        </p:spPr>
      </p:sp>
      <p:sp>
        <p:nvSpPr>
          <p:cNvPr id="38915" name="Notes Placeholder 2"/>
          <p:cNvSpPr>
            <a:spLocks noGrp="1"/>
          </p:cNvSpPr>
          <p:nvPr>
            <p:ph type="body" idx="1"/>
          </p:nvPr>
        </p:nvSpPr>
        <p:spPr>
          <a:solidFill>
            <a:srgbClr val="FFFFFF"/>
          </a:solidFill>
          <a:ln>
            <a:solidFill>
              <a:srgbClr val="000000"/>
            </a:solidFill>
          </a:ln>
        </p:spPr>
        <p:txBody>
          <a:bodyPr/>
          <a:lstStyle/>
          <a:p>
            <a:r>
              <a:rPr lang="en-US" sz="1200" kern="1200" dirty="0" smtClean="0">
                <a:solidFill>
                  <a:schemeClr val="tx1"/>
                </a:solidFill>
                <a:effectLst/>
                <a:latin typeface="+mn-lt"/>
                <a:ea typeface="+mn-ea"/>
                <a:cs typeface="+mn-cs"/>
              </a:rPr>
              <a:t>past six years</a:t>
            </a:r>
          </a:p>
          <a:p>
            <a:r>
              <a:rPr lang="en-US" sz="1200" kern="1200" dirty="0" smtClean="0">
                <a:solidFill>
                  <a:schemeClr val="tx1"/>
                </a:solidFill>
                <a:effectLst/>
                <a:latin typeface="+mn-lt"/>
                <a:ea typeface="+mn-ea"/>
                <a:cs typeface="+mn-cs"/>
              </a:rPr>
              <a:t>established comprehensive infrastructure and expertise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established mechanism to fulfill se</a:t>
            </a:r>
            <a:r>
              <a:rPr lang="en-US" dirty="0" smtClean="0"/>
              <a:t>x as a biological variable and </a:t>
            </a:r>
            <a:r>
              <a:rPr lang="en-US" dirty="0" smtClean="0">
                <a:solidFill>
                  <a:srgbClr val="000000"/>
                </a:solidFill>
              </a:rPr>
              <a:t>resource sharing requirements</a:t>
            </a:r>
          </a:p>
          <a:p>
            <a:r>
              <a:rPr lang="en-US" sz="1200" kern="1200" dirty="0" smtClean="0">
                <a:solidFill>
                  <a:schemeClr val="tx1"/>
                </a:solidFill>
                <a:effectLst/>
                <a:latin typeface="+mn-lt"/>
                <a:ea typeface="+mn-ea"/>
                <a:cs typeface="+mn-cs"/>
              </a:rPr>
              <a:t>precision disease modeling</a:t>
            </a:r>
          </a:p>
        </p:txBody>
      </p:sp>
      <p:sp>
        <p:nvSpPr>
          <p:cNvPr id="38916" name="Slide Number Placeholder 3"/>
          <p:cNvSpPr txBox="1">
            <a:spLocks noGrp="1"/>
          </p:cNvSpPr>
          <p:nvPr/>
        </p:nvSpPr>
        <p:spPr bwMode="auto">
          <a:xfrm>
            <a:off x="3884617" y="8685216"/>
            <a:ext cx="2971799" cy="457200"/>
          </a:xfrm>
          <a:prstGeom prst="rect">
            <a:avLst/>
          </a:prstGeom>
          <a:noFill/>
          <a:ln w="9525">
            <a:noFill/>
            <a:miter lim="800000"/>
            <a:headEnd/>
            <a:tailEnd/>
          </a:ln>
        </p:spPr>
        <p:txBody>
          <a:bodyPr lIns="91495" tIns="45747" rIns="91495" bIns="45747" anchor="b"/>
          <a:lstStyle/>
          <a:p>
            <a:pPr algn="r" eaLnBrk="1" hangingPunct="1"/>
            <a:fld id="{0D2985B6-1F89-4EF0-8BE4-79248C0D2065}" type="slidenum">
              <a:rPr lang="en-US" sz="1200">
                <a:solidFill>
                  <a:prstClr val="black"/>
                </a:solidFill>
                <a:latin typeface="Calibri"/>
                <a:ea typeface="ヒラギノ角ゴ Pro W3" pitchFamily="64" charset="-128"/>
              </a:rPr>
              <a:pPr algn="r" eaLnBrk="1" hangingPunct="1"/>
              <a:t>5</a:t>
            </a:fld>
            <a:endParaRPr lang="en-US" sz="1200" dirty="0">
              <a:solidFill>
                <a:prstClr val="black"/>
              </a:solidFill>
              <a:latin typeface="Calibri"/>
              <a:ea typeface="ヒラギノ角ゴ Pro W3" pitchFamily="64" charset="-128"/>
            </a:endParaRPr>
          </a:p>
        </p:txBody>
      </p:sp>
    </p:spTree>
    <p:extLst>
      <p:ext uri="{BB962C8B-B14F-4D97-AF65-F5344CB8AC3E}">
        <p14:creationId xmlns:p14="http://schemas.microsoft.com/office/powerpoint/2010/main" val="150176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Clinically relevant</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53EC8F7-33B7-EA4F-9D2B-8C0FF74B0FAC}" type="slidenum">
              <a:rPr lang="en-US" smtClean="0"/>
              <a:pPr/>
              <a:t>6</a:t>
            </a:fld>
            <a:endParaRPr lang="en-US"/>
          </a:p>
        </p:txBody>
      </p:sp>
    </p:spTree>
    <p:extLst>
      <p:ext uri="{BB962C8B-B14F-4D97-AF65-F5344CB8AC3E}">
        <p14:creationId xmlns:p14="http://schemas.microsoft.com/office/powerpoint/2010/main" val="188801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215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455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82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53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b="1"/>
            </a:lvl1pPr>
          </a:lstStyle>
          <a:p>
            <a:pPr>
              <a:defRPr/>
            </a:pPr>
            <a:fld id="{A6890BED-3044-5043-80E4-DF30E6A02297}" type="slidenum">
              <a:rPr lang="en-US"/>
              <a:pPr>
                <a:defRPr/>
              </a:pPr>
              <a:t>‹#›</a:t>
            </a:fld>
            <a:endParaRPr lang="en-US"/>
          </a:p>
        </p:txBody>
      </p:sp>
    </p:spTree>
    <p:extLst>
      <p:ext uri="{BB962C8B-B14F-4D97-AF65-F5344CB8AC3E}">
        <p14:creationId xmlns:p14="http://schemas.microsoft.com/office/powerpoint/2010/main" val="56336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b="1"/>
            </a:lvl1pPr>
          </a:lstStyle>
          <a:p>
            <a:pPr>
              <a:defRPr/>
            </a:pPr>
            <a:fld id="{09F1ED7F-01FD-AB4F-9D94-77834ACA1A56}" type="slidenum">
              <a:rPr lang="en-US"/>
              <a:pPr>
                <a:defRPr/>
              </a:pPr>
              <a:t>‹#›</a:t>
            </a:fld>
            <a:endParaRPr lang="en-US"/>
          </a:p>
        </p:txBody>
      </p:sp>
    </p:spTree>
    <p:extLst>
      <p:ext uri="{BB962C8B-B14F-4D97-AF65-F5344CB8AC3E}">
        <p14:creationId xmlns:p14="http://schemas.microsoft.com/office/powerpoint/2010/main" val="339581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b="1"/>
            </a:lvl1pPr>
          </a:lstStyle>
          <a:p>
            <a:pPr>
              <a:defRPr/>
            </a:pPr>
            <a:fld id="{EB453ED7-B77D-9343-9783-8CDE7427442B}" type="slidenum">
              <a:rPr lang="en-US"/>
              <a:pPr>
                <a:defRPr/>
              </a:pPr>
              <a:t>‹#›</a:t>
            </a:fld>
            <a:endParaRPr lang="en-US"/>
          </a:p>
        </p:txBody>
      </p:sp>
    </p:spTree>
    <p:extLst>
      <p:ext uri="{BB962C8B-B14F-4D97-AF65-F5344CB8AC3E}">
        <p14:creationId xmlns:p14="http://schemas.microsoft.com/office/powerpoint/2010/main" val="344601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Title Slide">
    <p:bg>
      <p:bgRef idx="1001">
        <a:schemeClr val="bg1"/>
      </p:bgRef>
    </p:bg>
    <p:spTree>
      <p:nvGrpSpPr>
        <p:cNvPr id="1" name=""/>
        <p:cNvGrpSpPr/>
        <p:nvPr/>
      </p:nvGrpSpPr>
      <p:grpSpPr>
        <a:xfrm>
          <a:off x="0" y="0"/>
          <a:ext cx="0" cy="0"/>
          <a:chOff x="0" y="0"/>
          <a:chExt cx="0" cy="0"/>
        </a:xfrm>
      </p:grpSpPr>
      <p:pic>
        <p:nvPicPr>
          <p:cNvPr id="3" name="Picture 2" descr="IMPC_powerpointscreen_mouse2.tif"/>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4" t="2835" b="1927"/>
          <a:stretch/>
        </p:blipFill>
        <p:spPr>
          <a:xfrm>
            <a:off x="1336078" y="808168"/>
            <a:ext cx="8950923" cy="5967283"/>
          </a:xfrm>
          <a:prstGeom prst="rect">
            <a:avLst/>
          </a:prstGeom>
        </p:spPr>
      </p:pic>
      <p:sp>
        <p:nvSpPr>
          <p:cNvPr id="3079" name="Rectangle 7"/>
          <p:cNvSpPr>
            <a:spLocks noGrp="1" noChangeArrowheads="1"/>
          </p:cNvSpPr>
          <p:nvPr>
            <p:ph type="subTitle" idx="1"/>
          </p:nvPr>
        </p:nvSpPr>
        <p:spPr>
          <a:xfrm>
            <a:off x="599123" y="1797029"/>
            <a:ext cx="7200900" cy="610284"/>
          </a:xfrm>
        </p:spPr>
        <p:txBody>
          <a:bodyPr/>
          <a:lstStyle>
            <a:lvl1pPr marL="0" indent="0">
              <a:buFontTx/>
              <a:buNone/>
              <a:defRPr sz="1950" b="0" i="0">
                <a:solidFill>
                  <a:srgbClr val="0F3661"/>
                </a:solidFill>
                <a:latin typeface="HelveticaNeueLT Pro 45 Lt"/>
                <a:cs typeface="HelveticaNeueLT Pro 45 Lt"/>
              </a:defRPr>
            </a:lvl1pPr>
          </a:lstStyle>
          <a:p>
            <a:r>
              <a:rPr lang="en-GB" smtClean="0"/>
              <a:t>Click to edit Master subtitle style</a:t>
            </a:r>
            <a:endParaRPr lang="en-US" dirty="0"/>
          </a:p>
        </p:txBody>
      </p:sp>
      <p:sp>
        <p:nvSpPr>
          <p:cNvPr id="3074" name="Rectangle 2"/>
          <p:cNvSpPr>
            <a:spLocks noGrp="1" noChangeArrowheads="1"/>
          </p:cNvSpPr>
          <p:nvPr>
            <p:ph type="ctrTitle"/>
          </p:nvPr>
        </p:nvSpPr>
        <p:spPr>
          <a:xfrm>
            <a:off x="600076" y="1040419"/>
            <a:ext cx="8743950" cy="685718"/>
          </a:xfrm>
          <a:effectLst/>
        </p:spPr>
        <p:txBody>
          <a:bodyPr/>
          <a:lstStyle>
            <a:lvl1pPr>
              <a:defRPr sz="2625" b="0" i="0">
                <a:solidFill>
                  <a:srgbClr val="0F3661"/>
                </a:solidFill>
                <a:effectLst/>
                <a:latin typeface="HelveticaNeueLT Pro 45 Lt"/>
                <a:cs typeface="HelveticaNeueLT Pro 45 Lt"/>
              </a:defRPr>
            </a:lvl1pPr>
          </a:lstStyle>
          <a:p>
            <a:r>
              <a:rPr lang="en-GB" dirty="0" smtClean="0"/>
              <a:t>Click to edit Master title style</a:t>
            </a:r>
            <a:endParaRPr lang="de-DE" dirty="0"/>
          </a:p>
        </p:txBody>
      </p:sp>
      <p:sp>
        <p:nvSpPr>
          <p:cNvPr id="7" name="Text Placeholder 6"/>
          <p:cNvSpPr>
            <a:spLocks noGrp="1"/>
          </p:cNvSpPr>
          <p:nvPr>
            <p:ph type="body" sz="quarter" idx="10"/>
          </p:nvPr>
        </p:nvSpPr>
        <p:spPr>
          <a:xfrm>
            <a:off x="600077" y="3851277"/>
            <a:ext cx="5048846" cy="614363"/>
          </a:xfrm>
        </p:spPr>
        <p:txBody>
          <a:bodyPr/>
          <a:lstStyle>
            <a:lvl1pPr marL="0" indent="0">
              <a:buNone/>
              <a:defRPr b="0" i="0">
                <a:solidFill>
                  <a:srgbClr val="0F3661"/>
                </a:solidFill>
                <a:latin typeface="HelveticaNeueLT Pro 35 Th"/>
                <a:cs typeface="HelveticaNeueLT Pro 35 Th"/>
              </a:defRPr>
            </a:lvl1pPr>
          </a:lstStyle>
          <a:p>
            <a:pPr lvl="0"/>
            <a:r>
              <a:rPr lang="en-GB" smtClean="0"/>
              <a:t>Click to edit Master text styles</a:t>
            </a:r>
          </a:p>
        </p:txBody>
      </p:sp>
      <p:pic>
        <p:nvPicPr>
          <p:cNvPr id="8" name="Picture 4"/>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424" t="40828" r="17355" b="30472"/>
          <a:stretch>
            <a:fillRect/>
          </a:stretch>
        </p:blipFill>
        <p:spPr bwMode="auto">
          <a:xfrm>
            <a:off x="8199874" y="6140778"/>
            <a:ext cx="1782198" cy="449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pic>
    </p:spTree>
    <p:extLst>
      <p:ext uri="{BB962C8B-B14F-4D97-AF65-F5344CB8AC3E}">
        <p14:creationId xmlns:p14="http://schemas.microsoft.com/office/powerpoint/2010/main" val="2133617477"/>
      </p:ext>
    </p:extLst>
  </p:cSld>
  <p:clrMapOvr>
    <a:overrideClrMapping bg1="lt1" tx1="dk1" bg2="lt2" tx2="dk2" accent1="accent1" accent2="accent2" accent3="accent3" accent4="accent4" accent5="accent5" accent6="accent6" hlink="hlink" folHlink="folHlink"/>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b="1"/>
            </a:lvl1pPr>
          </a:lstStyle>
          <a:p>
            <a:pPr>
              <a:defRPr/>
            </a:pPr>
            <a:fld id="{9F0A77FF-37EC-444A-B7F1-5A8DE05E6DF4}" type="slidenum">
              <a:rPr lang="en-US"/>
              <a:pPr>
                <a:defRPr/>
              </a:pPr>
              <a:t>‹#›</a:t>
            </a:fld>
            <a:endParaRPr lang="en-US"/>
          </a:p>
        </p:txBody>
      </p:sp>
    </p:spTree>
    <p:extLst>
      <p:ext uri="{BB962C8B-B14F-4D97-AF65-F5344CB8AC3E}">
        <p14:creationId xmlns:p14="http://schemas.microsoft.com/office/powerpoint/2010/main" val="109562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01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b="1"/>
            </a:lvl1pPr>
          </a:lstStyle>
          <a:p>
            <a:pPr>
              <a:defRPr/>
            </a:pPr>
            <a:fld id="{8CAFE298-3E44-5C40-B6F3-083D71E4C5B9}" type="slidenum">
              <a:rPr lang="en-US"/>
              <a:pPr>
                <a:defRPr/>
              </a:pPr>
              <a:t>‹#›</a:t>
            </a:fld>
            <a:endParaRPr lang="en-US"/>
          </a:p>
        </p:txBody>
      </p:sp>
    </p:spTree>
    <p:extLst>
      <p:ext uri="{BB962C8B-B14F-4D97-AF65-F5344CB8AC3E}">
        <p14:creationId xmlns:p14="http://schemas.microsoft.com/office/powerpoint/2010/main" val="30926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b="1"/>
            </a:lvl1pPr>
          </a:lstStyle>
          <a:p>
            <a:pPr>
              <a:defRPr/>
            </a:pPr>
            <a:fld id="{E5DE62F2-1F67-B544-9376-64035B340FAA}" type="slidenum">
              <a:rPr lang="en-US"/>
              <a:pPr>
                <a:defRPr/>
              </a:pPr>
              <a:t>‹#›</a:t>
            </a:fld>
            <a:endParaRPr lang="en-US"/>
          </a:p>
        </p:txBody>
      </p:sp>
    </p:spTree>
    <p:extLst>
      <p:ext uri="{BB962C8B-B14F-4D97-AF65-F5344CB8AC3E}">
        <p14:creationId xmlns:p14="http://schemas.microsoft.com/office/powerpoint/2010/main" val="417736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716"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716"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b="1"/>
            </a:lvl1pPr>
          </a:lstStyle>
          <a:p>
            <a:pPr>
              <a:defRPr/>
            </a:pPr>
            <a:fld id="{0322F7B5-00F7-BA44-97DA-5B50C15438D8}" type="slidenum">
              <a:rPr lang="en-US"/>
              <a:pPr>
                <a:defRPr/>
              </a:pPr>
              <a:t>‹#›</a:t>
            </a:fld>
            <a:endParaRPr lang="en-US"/>
          </a:p>
        </p:txBody>
      </p:sp>
    </p:spTree>
    <p:extLst>
      <p:ext uri="{BB962C8B-B14F-4D97-AF65-F5344CB8AC3E}">
        <p14:creationId xmlns:p14="http://schemas.microsoft.com/office/powerpoint/2010/main" val="13007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b="1"/>
            </a:lvl1pPr>
          </a:lstStyle>
          <a:p>
            <a:pPr>
              <a:defRPr/>
            </a:pPr>
            <a:fld id="{85957CE1-866B-A44A-809C-86BDCD498573}" type="slidenum">
              <a:rPr lang="en-US"/>
              <a:pPr>
                <a:defRPr/>
              </a:pPr>
              <a:t>‹#›</a:t>
            </a:fld>
            <a:endParaRPr lang="en-US"/>
          </a:p>
        </p:txBody>
      </p:sp>
    </p:spTree>
    <p:extLst>
      <p:ext uri="{BB962C8B-B14F-4D97-AF65-F5344CB8AC3E}">
        <p14:creationId xmlns:p14="http://schemas.microsoft.com/office/powerpoint/2010/main" val="289079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b="1"/>
            </a:lvl1pPr>
          </a:lstStyle>
          <a:p>
            <a:pPr>
              <a:defRPr/>
            </a:pPr>
            <a:fld id="{59F79EFF-33D3-9E47-A51E-68FCE3187040}" type="slidenum">
              <a:rPr lang="en-US"/>
              <a:pPr>
                <a:defRPr/>
              </a:pPr>
              <a:t>‹#›</a:t>
            </a:fld>
            <a:endParaRPr lang="en-US"/>
          </a:p>
        </p:txBody>
      </p:sp>
    </p:spTree>
    <p:extLst>
      <p:ext uri="{BB962C8B-B14F-4D97-AF65-F5344CB8AC3E}">
        <p14:creationId xmlns:p14="http://schemas.microsoft.com/office/powerpoint/2010/main" val="208408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16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b="1"/>
            </a:lvl1pPr>
          </a:lstStyle>
          <a:p>
            <a:pPr>
              <a:defRPr/>
            </a:pPr>
            <a:fld id="{5B5FB893-ABC4-1441-A968-D2511BB58F91}" type="slidenum">
              <a:rPr lang="en-US"/>
              <a:pPr>
                <a:defRPr/>
              </a:pPr>
              <a:t>‹#›</a:t>
            </a:fld>
            <a:endParaRPr lang="en-US"/>
          </a:p>
        </p:txBody>
      </p:sp>
    </p:spTree>
    <p:extLst>
      <p:ext uri="{BB962C8B-B14F-4D97-AF65-F5344CB8AC3E}">
        <p14:creationId xmlns:p14="http://schemas.microsoft.com/office/powerpoint/2010/main" val="337345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b="1"/>
            </a:lvl1pPr>
          </a:lstStyle>
          <a:p>
            <a:pPr>
              <a:defRPr/>
            </a:pPr>
            <a:fld id="{CC6C31B5-BF76-6444-96D2-B40051A75670}" type="slidenum">
              <a:rPr lang="en-US"/>
              <a:pPr>
                <a:defRPr/>
              </a:pPr>
              <a:t>‹#›</a:t>
            </a:fld>
            <a:endParaRPr lang="en-US"/>
          </a:p>
        </p:txBody>
      </p:sp>
    </p:spTree>
    <p:extLst>
      <p:ext uri="{BB962C8B-B14F-4D97-AF65-F5344CB8AC3E}">
        <p14:creationId xmlns:p14="http://schemas.microsoft.com/office/powerpoint/2010/main" val="407787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771525" y="609600"/>
            <a:ext cx="874395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771525" y="1981200"/>
            <a:ext cx="8743950" cy="4114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latin typeface="Arial" pitchFamily="-108" charset="0"/>
                <a:ea typeface="ＭＳ Ｐゴシック" pitchFamily="-108" charset="-128"/>
                <a:cs typeface="ＭＳ Ｐゴシック" pitchFamily="-108" charset="-128"/>
              </a:defRPr>
            </a:lvl1pPr>
          </a:lstStyle>
          <a:p>
            <a:pPr>
              <a:defRPr/>
            </a:pPr>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Arial" pitchFamily="-108" charset="0"/>
                <a:ea typeface="ＭＳ Ｐゴシック" pitchFamily="-108" charset="-128"/>
                <a:cs typeface="ＭＳ Ｐゴシック" pitchFamily="-108" charset="-128"/>
              </a:defRPr>
            </a:lvl1pPr>
          </a:lstStyle>
          <a:p>
            <a:pPr>
              <a:defRPr/>
            </a:pPr>
            <a:endParaRPr lang="en-US"/>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Arial" pitchFamily="-108" charset="0"/>
                <a:ea typeface="ＭＳ Ｐゴシック" pitchFamily="-108" charset="-128"/>
                <a:cs typeface="ＭＳ Ｐゴシック" pitchFamily="-108" charset="-128"/>
              </a:defRPr>
            </a:lvl1pPr>
          </a:lstStyle>
          <a:p>
            <a:pPr>
              <a:defRPr/>
            </a:pPr>
            <a:fld id="{50981B22-1408-6148-B4A2-2356701228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9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6" charset="0"/>
          <a:ea typeface="ＭＳ Ｐゴシック" pitchFamily="36" charset="-128"/>
          <a:cs typeface="ＭＳ Ｐゴシック" pitchFamily="36" charset="-128"/>
        </a:defRPr>
      </a:lvl2pPr>
      <a:lvl3pPr algn="ctr" rtl="0" eaLnBrk="0" fontAlgn="base" hangingPunct="0">
        <a:spcBef>
          <a:spcPct val="0"/>
        </a:spcBef>
        <a:spcAft>
          <a:spcPct val="0"/>
        </a:spcAft>
        <a:defRPr sz="4400">
          <a:solidFill>
            <a:schemeClr val="tx2"/>
          </a:solidFill>
          <a:latin typeface="Arial" pitchFamily="36" charset="0"/>
          <a:ea typeface="ＭＳ Ｐゴシック" pitchFamily="36" charset="-128"/>
          <a:cs typeface="ＭＳ Ｐゴシック" pitchFamily="36" charset="-128"/>
        </a:defRPr>
      </a:lvl3pPr>
      <a:lvl4pPr algn="ctr" rtl="0" eaLnBrk="0" fontAlgn="base" hangingPunct="0">
        <a:spcBef>
          <a:spcPct val="0"/>
        </a:spcBef>
        <a:spcAft>
          <a:spcPct val="0"/>
        </a:spcAft>
        <a:defRPr sz="4400">
          <a:solidFill>
            <a:schemeClr val="tx2"/>
          </a:solidFill>
          <a:latin typeface="Arial" pitchFamily="36" charset="0"/>
          <a:ea typeface="ＭＳ Ｐゴシック" pitchFamily="36" charset="-128"/>
          <a:cs typeface="ＭＳ Ｐゴシック" pitchFamily="36" charset="-128"/>
        </a:defRPr>
      </a:lvl4pPr>
      <a:lvl5pPr algn="ctr" rtl="0" eaLnBrk="0" fontAlgn="base" hangingPunct="0">
        <a:spcBef>
          <a:spcPct val="0"/>
        </a:spcBef>
        <a:spcAft>
          <a:spcPct val="0"/>
        </a:spcAft>
        <a:defRPr sz="4400">
          <a:solidFill>
            <a:schemeClr val="tx2"/>
          </a:solidFill>
          <a:latin typeface="Arial" pitchFamily="36" charset="0"/>
          <a:ea typeface="ＭＳ Ｐゴシック" pitchFamily="36" charset="-128"/>
          <a:cs typeface="ＭＳ Ｐゴシック" pitchFamily="36" charset="-128"/>
        </a:defRPr>
      </a:lvl5pPr>
      <a:lvl6pPr marL="457200" algn="ctr" rtl="0" fontAlgn="base">
        <a:spcBef>
          <a:spcPct val="0"/>
        </a:spcBef>
        <a:spcAft>
          <a:spcPct val="0"/>
        </a:spcAft>
        <a:defRPr sz="4400">
          <a:solidFill>
            <a:schemeClr val="tx2"/>
          </a:solidFill>
          <a:latin typeface="Arial" pitchFamily="36" charset="0"/>
          <a:ea typeface="ＭＳ Ｐゴシック" pitchFamily="36" charset="-128"/>
          <a:cs typeface="ＭＳ Ｐゴシック" pitchFamily="36" charset="-128"/>
        </a:defRPr>
      </a:lvl6pPr>
      <a:lvl7pPr marL="914400" algn="ctr" rtl="0" fontAlgn="base">
        <a:spcBef>
          <a:spcPct val="0"/>
        </a:spcBef>
        <a:spcAft>
          <a:spcPct val="0"/>
        </a:spcAft>
        <a:defRPr sz="4400">
          <a:solidFill>
            <a:schemeClr val="tx2"/>
          </a:solidFill>
          <a:latin typeface="Arial" pitchFamily="36" charset="0"/>
          <a:ea typeface="ＭＳ Ｐゴシック" pitchFamily="36" charset="-128"/>
          <a:cs typeface="ＭＳ Ｐゴシック" pitchFamily="36" charset="-128"/>
        </a:defRPr>
      </a:lvl7pPr>
      <a:lvl8pPr marL="1371600" algn="ctr" rtl="0" fontAlgn="base">
        <a:spcBef>
          <a:spcPct val="0"/>
        </a:spcBef>
        <a:spcAft>
          <a:spcPct val="0"/>
        </a:spcAft>
        <a:defRPr sz="4400">
          <a:solidFill>
            <a:schemeClr val="tx2"/>
          </a:solidFill>
          <a:latin typeface="Arial" pitchFamily="36" charset="0"/>
          <a:ea typeface="ＭＳ Ｐゴシック" pitchFamily="36" charset="-128"/>
          <a:cs typeface="ＭＳ Ｐゴシック" pitchFamily="36" charset="-128"/>
        </a:defRPr>
      </a:lvl8pPr>
      <a:lvl9pPr marL="1828800" algn="ctr" rtl="0" fontAlgn="base">
        <a:spcBef>
          <a:spcPct val="0"/>
        </a:spcBef>
        <a:spcAft>
          <a:spcPct val="0"/>
        </a:spcAft>
        <a:defRPr sz="4400">
          <a:solidFill>
            <a:schemeClr val="tx2"/>
          </a:solidFill>
          <a:latin typeface="Arial" pitchFamily="36" charset="0"/>
          <a:ea typeface="ＭＳ Ｐゴシック" pitchFamily="36" charset="-128"/>
          <a:cs typeface="ＭＳ Ｐゴシック" pitchFamily="3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gif"/><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tiff"/><Relationship Id="rId10"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4717" y="709348"/>
            <a:ext cx="9429750" cy="609600"/>
          </a:xfrm>
          <a:effectLst>
            <a:outerShdw blurRad="1035050" dist="25400" dir="2700000" sx="67000" sy="67000">
              <a:srgbClr val="000000">
                <a:alpha val="14000"/>
              </a:srgbClr>
            </a:outerShdw>
          </a:effectLst>
        </p:spPr>
        <p:txBody>
          <a:bodyPr anchor="t"/>
          <a:lstStyle/>
          <a:p>
            <a:pPr eaLnBrk="1" hangingPunct="1">
              <a:lnSpc>
                <a:spcPts val="5020"/>
              </a:lnSpc>
              <a:defRPr/>
            </a:pPr>
            <a:r>
              <a:rPr lang="en-US" sz="5400" i="1" dirty="0" smtClean="0">
                <a:effectLst>
                  <a:outerShdw blurRad="50800" dist="38100" dir="2700000">
                    <a:srgbClr val="000000">
                      <a:alpha val="43000"/>
                    </a:srgbClr>
                  </a:outerShdw>
                </a:effectLst>
                <a:latin typeface="Calibri" charset="0"/>
                <a:ea typeface="Calibri" charset="0"/>
                <a:cs typeface="Calibri" charset="0"/>
              </a:rPr>
              <a:t>CMG/KOMP Collaboration</a:t>
            </a:r>
            <a:endParaRPr lang="en-US" sz="4800" i="1" dirty="0">
              <a:effectLst>
                <a:outerShdw blurRad="50800" dist="38100" dir="2700000">
                  <a:srgbClr val="000000">
                    <a:alpha val="43000"/>
                  </a:srgbClr>
                </a:outerShdw>
              </a:effectLst>
              <a:latin typeface="Calibri" charset="0"/>
              <a:ea typeface="Calibri" charset="0"/>
              <a:cs typeface="Calibri" charset="0"/>
            </a:endParaRPr>
          </a:p>
        </p:txBody>
      </p:sp>
      <p:sp>
        <p:nvSpPr>
          <p:cNvPr id="3" name="TextBox 2"/>
          <p:cNvSpPr txBox="1"/>
          <p:nvPr/>
        </p:nvSpPr>
        <p:spPr>
          <a:xfrm>
            <a:off x="618765" y="2668858"/>
            <a:ext cx="9081652" cy="3580467"/>
          </a:xfrm>
          <a:prstGeom prst="rect">
            <a:avLst/>
          </a:prstGeom>
          <a:noFill/>
        </p:spPr>
        <p:txBody>
          <a:bodyPr wrap="none" rtlCol="0">
            <a:spAutoFit/>
          </a:bodyPr>
          <a:lstStyle/>
          <a:p>
            <a:pPr algn="ctr">
              <a:lnSpc>
                <a:spcPts val="4800"/>
              </a:lnSpc>
            </a:pPr>
            <a:r>
              <a:rPr lang="en-US" sz="4000" b="0" dirty="0" smtClean="0">
                <a:solidFill>
                  <a:srgbClr val="000000"/>
                </a:solidFill>
                <a:latin typeface="Calibri" charset="0"/>
                <a:ea typeface="Calibri" charset="0"/>
                <a:cs typeface="Calibri" charset="0"/>
              </a:rPr>
              <a:t>David Valle, MD</a:t>
            </a:r>
          </a:p>
          <a:p>
            <a:pPr algn="ctr">
              <a:lnSpc>
                <a:spcPts val="4800"/>
              </a:lnSpc>
            </a:pPr>
            <a:r>
              <a:rPr lang="en-US" sz="3600" b="0" dirty="0" smtClean="0">
                <a:solidFill>
                  <a:srgbClr val="000000"/>
                </a:solidFill>
                <a:latin typeface="Calibri" charset="0"/>
                <a:ea typeface="Calibri" charset="0"/>
                <a:cs typeface="Calibri" charset="0"/>
              </a:rPr>
              <a:t>Baylor-Hopkins Center for Mendelian Genomics</a:t>
            </a:r>
          </a:p>
          <a:p>
            <a:pPr algn="ctr">
              <a:lnSpc>
                <a:spcPts val="4800"/>
              </a:lnSpc>
            </a:pPr>
            <a:endParaRPr lang="en-US" sz="3600" b="0" dirty="0" smtClean="0">
              <a:solidFill>
                <a:srgbClr val="000000"/>
              </a:solidFill>
              <a:latin typeface="Calibri" charset="0"/>
              <a:ea typeface="Calibri" charset="0"/>
              <a:cs typeface="Calibri" charset="0"/>
            </a:endParaRPr>
          </a:p>
          <a:p>
            <a:pPr algn="ctr">
              <a:lnSpc>
                <a:spcPts val="4800"/>
              </a:lnSpc>
            </a:pPr>
            <a:r>
              <a:rPr lang="en-US" b="0" dirty="0" smtClean="0">
                <a:solidFill>
                  <a:srgbClr val="000000"/>
                </a:solidFill>
                <a:latin typeface="Trebuchet MS"/>
                <a:cs typeface="Trebuchet MS"/>
              </a:rPr>
              <a:t>17 Nov 2017</a:t>
            </a:r>
          </a:p>
          <a:p>
            <a:pPr algn="ctr">
              <a:lnSpc>
                <a:spcPts val="3960"/>
              </a:lnSpc>
            </a:pPr>
            <a:endParaRPr lang="en-US" sz="3600" b="0" dirty="0" smtClean="0">
              <a:solidFill>
                <a:srgbClr val="000000"/>
              </a:solidFill>
              <a:latin typeface="Trebuchet MS"/>
              <a:cs typeface="Trebuchet MS"/>
            </a:endParaRPr>
          </a:p>
          <a:p>
            <a:pPr algn="ctr">
              <a:lnSpc>
                <a:spcPts val="3960"/>
              </a:lnSpc>
            </a:pPr>
            <a:endParaRPr lang="en-US" sz="3600" b="0" dirty="0">
              <a:solidFill>
                <a:srgbClr val="000000"/>
              </a:solidFill>
              <a:latin typeface="Trebuchet MS"/>
              <a:cs typeface="Trebuchet MS"/>
            </a:endParaRPr>
          </a:p>
        </p:txBody>
      </p:sp>
      <p:sp>
        <p:nvSpPr>
          <p:cNvPr id="9" name="Line 5"/>
          <p:cNvSpPr>
            <a:spLocks noChangeShapeType="1"/>
          </p:cNvSpPr>
          <p:nvPr/>
        </p:nvSpPr>
        <p:spPr bwMode="auto">
          <a:xfrm>
            <a:off x="693737" y="1803400"/>
            <a:ext cx="9347199" cy="0"/>
          </a:xfrm>
          <a:prstGeom prst="line">
            <a:avLst/>
          </a:prstGeom>
          <a:noFill/>
          <a:ln w="57150" cmpd="thickThin">
            <a:solidFill>
              <a:srgbClr val="34007E"/>
            </a:solidFill>
            <a:round/>
            <a:headEnd/>
            <a:tailEnd/>
          </a:ln>
          <a:effectLst>
            <a:outerShdw blurRad="50800" dist="38100" dir="2700000">
              <a:srgbClr val="000000">
                <a:alpha val="43000"/>
              </a:srgbClr>
            </a:outerShdw>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prstClr val="black"/>
              </a:solidFill>
              <a:latin typeface="Calibri"/>
              <a:ea typeface="ＭＳ Ｐゴシック"/>
              <a:cs typeface="ＭＳ Ｐゴシック"/>
            </a:endParaRPr>
          </a:p>
        </p:txBody>
      </p:sp>
      <p:sp>
        <p:nvSpPr>
          <p:cNvPr id="13" name="TextBox 11"/>
          <p:cNvSpPr txBox="1">
            <a:spLocks noChangeArrowheads="1"/>
          </p:cNvSpPr>
          <p:nvPr/>
        </p:nvSpPr>
        <p:spPr bwMode="auto">
          <a:xfrm>
            <a:off x="6299200" y="6118225"/>
            <a:ext cx="2662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r>
              <a:rPr lang="en-US" sz="2800" b="0" err="1">
                <a:solidFill>
                  <a:srgbClr val="000000"/>
                </a:solidFill>
                <a:latin typeface="Calibri"/>
                <a:cs typeface="Calibri"/>
              </a:rPr>
              <a:t>dvalle@jhmi.edu</a:t>
            </a:r>
            <a:endParaRPr lang="en-US" sz="2800" b="0">
              <a:solidFill>
                <a:srgbClr val="000000"/>
              </a:solidFill>
              <a:latin typeface="Calibri"/>
              <a:cs typeface="Calibri"/>
            </a:endParaRPr>
          </a:p>
        </p:txBody>
      </p:sp>
    </p:spTree>
    <p:extLst>
      <p:ext uri="{BB962C8B-B14F-4D97-AF65-F5344CB8AC3E}">
        <p14:creationId xmlns:p14="http://schemas.microsoft.com/office/powerpoint/2010/main" val="73011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47700" y="-38100"/>
            <a:ext cx="9639300" cy="1143000"/>
          </a:xfrm>
          <a:prstGeom prst="rect">
            <a:avLst/>
          </a:prstGeom>
          <a:noFill/>
          <a:ln w="12700">
            <a:noFill/>
            <a:miter lim="800000"/>
            <a:headEnd/>
            <a:tailEnd/>
          </a:ln>
        </p:spPr>
        <p:txBody>
          <a:bodyPr lIns="90487" tIns="44450" rIns="90487" bIns="44450" anchor="ctr"/>
          <a:lstStyle/>
          <a:p>
            <a:pPr>
              <a:lnSpc>
                <a:spcPct val="90000"/>
              </a:lnSpc>
              <a:defRPr/>
            </a:pPr>
            <a:r>
              <a:rPr lang="en-US" sz="3600" b="0" i="1" kern="0" dirty="0" smtClean="0">
                <a:solidFill>
                  <a:srgbClr val="000000"/>
                </a:solidFill>
                <a:latin typeface="Trebuchet MS"/>
                <a:ea typeface="Gill Sans" charset="0"/>
                <a:cs typeface="Trebuchet MS"/>
              </a:rPr>
              <a:t>CMG/KOMP Collaboration: Steps so far - 2</a:t>
            </a:r>
            <a:endParaRPr lang="en-US" sz="3600" b="0" i="1" kern="0" dirty="0">
              <a:solidFill>
                <a:srgbClr val="000000"/>
              </a:solidFill>
              <a:latin typeface="Trebuchet MS"/>
              <a:ea typeface="Gill Sans" charset="0"/>
              <a:cs typeface="Trebuchet MS"/>
            </a:endParaRPr>
          </a:p>
        </p:txBody>
      </p:sp>
      <p:sp>
        <p:nvSpPr>
          <p:cNvPr id="95234" name="TextBox 4"/>
          <p:cNvSpPr txBox="1">
            <a:spLocks noChangeArrowheads="1"/>
          </p:cNvSpPr>
          <p:nvPr/>
        </p:nvSpPr>
        <p:spPr bwMode="auto">
          <a:xfrm>
            <a:off x="647700" y="1298384"/>
            <a:ext cx="9474200" cy="1151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ts val="4275"/>
              </a:lnSpc>
              <a:spcBef>
                <a:spcPts val="1200"/>
              </a:spcBef>
              <a:buClr>
                <a:srgbClr val="9BCD36"/>
              </a:buClr>
              <a:buFont typeface="Wingdings" charset="0"/>
              <a:buChar char="§"/>
            </a:pPr>
            <a:r>
              <a:rPr lang="en-US" sz="3200" b="0" dirty="0" smtClean="0">
                <a:latin typeface="Trebuchet MS" charset="0"/>
                <a:cs typeface="Gill Sans" charset="0"/>
              </a:rPr>
              <a:t> Follow up meeting of small CMG/KOMP working 	group</a:t>
            </a:r>
          </a:p>
        </p:txBody>
      </p:sp>
      <p:sp>
        <p:nvSpPr>
          <p:cNvPr id="7" name="Line 4"/>
          <p:cNvSpPr>
            <a:spLocks noChangeShapeType="1"/>
          </p:cNvSpPr>
          <p:nvPr/>
        </p:nvSpPr>
        <p:spPr bwMode="auto">
          <a:xfrm>
            <a:off x="714375" y="1028700"/>
            <a:ext cx="9572625" cy="0"/>
          </a:xfrm>
          <a:prstGeom prst="line">
            <a:avLst/>
          </a:prstGeom>
          <a:noFill/>
          <a:ln w="57150" cmpd="thickThin">
            <a:solidFill>
              <a:srgbClr val="34007E"/>
            </a:solidFill>
            <a:round/>
            <a:headEnd/>
            <a:tailEnd/>
          </a:ln>
          <a:effectLst>
            <a:outerShdw blurRad="50800" dist="38100" dir="2700000">
              <a:srgbClr val="000000">
                <a:alpha val="43000"/>
              </a:srgbClr>
            </a:outerShdw>
          </a:effectLst>
        </p:spPr>
        <p:txBody>
          <a:bodyPr wrap="none" anchor="ctr"/>
          <a:lstStyle/>
          <a:p>
            <a:pPr>
              <a:defRPr/>
            </a:pPr>
            <a:endParaRPr lang="en-US" b="0">
              <a:solidFill>
                <a:srgbClr val="000000"/>
              </a:solidFill>
              <a:latin typeface="Arial" pitchFamily="-108" charset="0"/>
              <a:ea typeface="ＭＳ Ｐゴシック" pitchFamily="-108" charset="-128"/>
              <a:cs typeface="ＭＳ Ｐゴシック" pitchFamily="-108"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0" y="1893836"/>
            <a:ext cx="5168900" cy="4786364"/>
          </a:xfrm>
          <a:prstGeom prst="rect">
            <a:avLst/>
          </a:prstGeom>
        </p:spPr>
      </p:pic>
      <p:sp>
        <p:nvSpPr>
          <p:cNvPr id="3" name="TextBox 2"/>
          <p:cNvSpPr txBox="1"/>
          <p:nvPr/>
        </p:nvSpPr>
        <p:spPr>
          <a:xfrm>
            <a:off x="8255000" y="2600281"/>
            <a:ext cx="380232" cy="523220"/>
          </a:xfrm>
          <a:prstGeom prst="rect">
            <a:avLst/>
          </a:prstGeom>
          <a:noFill/>
        </p:spPr>
        <p:txBody>
          <a:bodyPr wrap="none" rtlCol="0">
            <a:spAutoFit/>
          </a:bodyPr>
          <a:lstStyle/>
          <a:p>
            <a:r>
              <a:rPr lang="en-US" smtClean="0">
                <a:solidFill>
                  <a:srgbClr val="FF0000"/>
                </a:solidFill>
              </a:rPr>
              <a:t>*</a:t>
            </a:r>
            <a:endParaRPr lang="en-US">
              <a:solidFill>
                <a:srgbClr val="FF0000"/>
              </a:solidFill>
            </a:endParaRPr>
          </a:p>
        </p:txBody>
      </p:sp>
      <p:sp>
        <p:nvSpPr>
          <p:cNvPr id="8" name="TextBox 7"/>
          <p:cNvSpPr txBox="1"/>
          <p:nvPr/>
        </p:nvSpPr>
        <p:spPr>
          <a:xfrm>
            <a:off x="8255000" y="3275200"/>
            <a:ext cx="406400" cy="523220"/>
          </a:xfrm>
          <a:prstGeom prst="rect">
            <a:avLst/>
          </a:prstGeom>
          <a:noFill/>
        </p:spPr>
        <p:txBody>
          <a:bodyPr wrap="square" rtlCol="0">
            <a:spAutoFit/>
          </a:bodyPr>
          <a:lstStyle/>
          <a:p>
            <a:r>
              <a:rPr lang="en-US" smtClean="0">
                <a:solidFill>
                  <a:srgbClr val="FF0000"/>
                </a:solidFill>
              </a:rPr>
              <a:t>*</a:t>
            </a:r>
            <a:endParaRPr lang="en-US">
              <a:solidFill>
                <a:srgbClr val="FF0000"/>
              </a:solidFill>
            </a:endParaRPr>
          </a:p>
        </p:txBody>
      </p:sp>
      <p:sp>
        <p:nvSpPr>
          <p:cNvPr id="9" name="TextBox 8"/>
          <p:cNvSpPr txBox="1"/>
          <p:nvPr/>
        </p:nvSpPr>
        <p:spPr>
          <a:xfrm>
            <a:off x="8255000" y="2863290"/>
            <a:ext cx="380232" cy="523220"/>
          </a:xfrm>
          <a:prstGeom prst="rect">
            <a:avLst/>
          </a:prstGeom>
          <a:noFill/>
        </p:spPr>
        <p:txBody>
          <a:bodyPr wrap="none" rtlCol="0">
            <a:spAutoFit/>
          </a:bodyPr>
          <a:lstStyle/>
          <a:p>
            <a:r>
              <a:rPr lang="en-US" smtClean="0">
                <a:solidFill>
                  <a:srgbClr val="FF0000"/>
                </a:solidFill>
              </a:rPr>
              <a:t>*</a:t>
            </a:r>
            <a:endParaRPr lang="en-US">
              <a:solidFill>
                <a:srgbClr val="FF0000"/>
              </a:solidFill>
            </a:endParaRPr>
          </a:p>
        </p:txBody>
      </p:sp>
      <p:sp>
        <p:nvSpPr>
          <p:cNvPr id="10" name="TextBox 9"/>
          <p:cNvSpPr txBox="1"/>
          <p:nvPr/>
        </p:nvSpPr>
        <p:spPr>
          <a:xfrm>
            <a:off x="8255000" y="5219700"/>
            <a:ext cx="380232" cy="523220"/>
          </a:xfrm>
          <a:prstGeom prst="rect">
            <a:avLst/>
          </a:prstGeom>
          <a:noFill/>
        </p:spPr>
        <p:txBody>
          <a:bodyPr wrap="none" rtlCol="0">
            <a:spAutoFit/>
          </a:bodyPr>
          <a:lstStyle/>
          <a:p>
            <a:r>
              <a:rPr lang="en-US" smtClean="0">
                <a:solidFill>
                  <a:srgbClr val="FF0000"/>
                </a:solidFill>
              </a:rPr>
              <a:t>*</a:t>
            </a:r>
            <a:endParaRPr lang="en-US">
              <a:solidFill>
                <a:srgbClr val="FF0000"/>
              </a:solidFill>
            </a:endParaRPr>
          </a:p>
        </p:txBody>
      </p:sp>
      <p:sp>
        <p:nvSpPr>
          <p:cNvPr id="11" name="TextBox 10"/>
          <p:cNvSpPr txBox="1"/>
          <p:nvPr/>
        </p:nvSpPr>
        <p:spPr>
          <a:xfrm>
            <a:off x="8255000" y="2600281"/>
            <a:ext cx="380232" cy="523220"/>
          </a:xfrm>
          <a:prstGeom prst="rect">
            <a:avLst/>
          </a:prstGeom>
          <a:noFill/>
        </p:spPr>
        <p:txBody>
          <a:bodyPr wrap="none" rtlCol="0">
            <a:spAutoFit/>
          </a:bodyPr>
          <a:lstStyle/>
          <a:p>
            <a:r>
              <a:rPr lang="en-US" smtClean="0">
                <a:solidFill>
                  <a:srgbClr val="FF0000"/>
                </a:solidFill>
              </a:rPr>
              <a:t>*</a:t>
            </a:r>
            <a:endParaRPr lang="en-US">
              <a:solidFill>
                <a:srgbClr val="FF0000"/>
              </a:solidFill>
            </a:endParaRPr>
          </a:p>
        </p:txBody>
      </p:sp>
      <p:sp>
        <p:nvSpPr>
          <p:cNvPr id="12" name="TextBox 11"/>
          <p:cNvSpPr txBox="1"/>
          <p:nvPr/>
        </p:nvSpPr>
        <p:spPr>
          <a:xfrm>
            <a:off x="8255000" y="4546180"/>
            <a:ext cx="380232" cy="523220"/>
          </a:xfrm>
          <a:prstGeom prst="rect">
            <a:avLst/>
          </a:prstGeom>
          <a:noFill/>
        </p:spPr>
        <p:txBody>
          <a:bodyPr wrap="none" rtlCol="0">
            <a:spAutoFit/>
          </a:bodyPr>
          <a:lstStyle/>
          <a:p>
            <a:r>
              <a:rPr lang="en-US" smtClean="0">
                <a:solidFill>
                  <a:srgbClr val="FF0000"/>
                </a:solidFill>
              </a:rPr>
              <a:t>*</a:t>
            </a:r>
            <a:endParaRPr lang="en-US">
              <a:solidFill>
                <a:srgbClr val="FF0000"/>
              </a:solidFill>
            </a:endParaRPr>
          </a:p>
        </p:txBody>
      </p:sp>
    </p:spTree>
    <p:extLst>
      <p:ext uri="{BB962C8B-B14F-4D97-AF65-F5344CB8AC3E}">
        <p14:creationId xmlns:p14="http://schemas.microsoft.com/office/powerpoint/2010/main" val="1269962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47700" y="-38100"/>
            <a:ext cx="9639300" cy="1143000"/>
          </a:xfrm>
          <a:prstGeom prst="rect">
            <a:avLst/>
          </a:prstGeom>
          <a:noFill/>
          <a:ln w="12700">
            <a:noFill/>
            <a:miter lim="800000"/>
            <a:headEnd/>
            <a:tailEnd/>
          </a:ln>
        </p:spPr>
        <p:txBody>
          <a:bodyPr lIns="90487" tIns="44450" rIns="90487" bIns="44450" anchor="ctr"/>
          <a:lstStyle/>
          <a:p>
            <a:pPr>
              <a:lnSpc>
                <a:spcPct val="90000"/>
              </a:lnSpc>
              <a:defRPr/>
            </a:pPr>
            <a:r>
              <a:rPr lang="en-US" sz="3600" b="0" i="1" kern="0" dirty="0" smtClean="0">
                <a:solidFill>
                  <a:srgbClr val="000000"/>
                </a:solidFill>
                <a:latin typeface="Trebuchet MS"/>
                <a:ea typeface="Gill Sans" charset="0"/>
                <a:cs typeface="Trebuchet MS"/>
              </a:rPr>
              <a:t>CMG/KOMP Collaboration: Steps so far - 2</a:t>
            </a:r>
            <a:endParaRPr lang="en-US" sz="3600" b="0" i="1" kern="0" dirty="0">
              <a:solidFill>
                <a:srgbClr val="000000"/>
              </a:solidFill>
              <a:latin typeface="Trebuchet MS"/>
              <a:ea typeface="Gill Sans" charset="0"/>
              <a:cs typeface="Trebuchet MS"/>
            </a:endParaRPr>
          </a:p>
        </p:txBody>
      </p:sp>
      <p:sp>
        <p:nvSpPr>
          <p:cNvPr id="95234" name="TextBox 4"/>
          <p:cNvSpPr txBox="1">
            <a:spLocks noChangeArrowheads="1"/>
          </p:cNvSpPr>
          <p:nvPr/>
        </p:nvSpPr>
        <p:spPr bwMode="auto">
          <a:xfrm>
            <a:off x="647700" y="1163542"/>
            <a:ext cx="9639300" cy="555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ts val="4275"/>
              </a:lnSpc>
              <a:spcBef>
                <a:spcPts val="600"/>
              </a:spcBef>
              <a:buClr>
                <a:srgbClr val="9BCD36"/>
              </a:buClr>
              <a:buFont typeface="Wingdings" charset="0"/>
              <a:buChar char="§"/>
            </a:pPr>
            <a:r>
              <a:rPr lang="en-US" sz="3200" b="0" dirty="0" smtClean="0">
                <a:latin typeface="Trebuchet MS" charset="0"/>
                <a:cs typeface="Gill Sans" charset="0"/>
              </a:rPr>
              <a:t> Follow-up conference call 8 November</a:t>
            </a:r>
          </a:p>
          <a:p>
            <a:pPr>
              <a:lnSpc>
                <a:spcPts val="4275"/>
              </a:lnSpc>
              <a:spcBef>
                <a:spcPts val="600"/>
              </a:spcBef>
              <a:buClr>
                <a:srgbClr val="9BCD36"/>
              </a:buClr>
              <a:buFont typeface="Wingdings" charset="0"/>
              <a:buChar char="§"/>
            </a:pPr>
            <a:r>
              <a:rPr lang="en-US" sz="3200" b="0" dirty="0">
                <a:latin typeface="Trebuchet MS" charset="0"/>
                <a:cs typeface="Gill Sans" charset="0"/>
              </a:rPr>
              <a:t> </a:t>
            </a:r>
            <a:r>
              <a:rPr lang="en-US" sz="3200" b="0" dirty="0" smtClean="0">
                <a:latin typeface="Trebuchet MS" charset="0"/>
                <a:cs typeface="Gill Sans" charset="0"/>
              </a:rPr>
              <a:t>Key points</a:t>
            </a:r>
          </a:p>
          <a:p>
            <a:pPr marL="914400" lvl="1" indent="-457200">
              <a:lnSpc>
                <a:spcPts val="4275"/>
              </a:lnSpc>
              <a:spcBef>
                <a:spcPts val="600"/>
              </a:spcBef>
              <a:buClr>
                <a:srgbClr val="9BCD36"/>
              </a:buClr>
              <a:buSzPct val="70000"/>
              <a:buFont typeface="Wingdings" charset="2"/>
              <a:buChar char="ü"/>
            </a:pPr>
            <a:r>
              <a:rPr lang="en-US" sz="3200" b="0" dirty="0" smtClean="0">
                <a:latin typeface="Trebuchet MS" charset="0"/>
                <a:cs typeface="Gill Sans" charset="0"/>
              </a:rPr>
              <a:t>Monthly calls of small CMG/KOMP group</a:t>
            </a:r>
          </a:p>
          <a:p>
            <a:pPr marL="914400" lvl="1" indent="-457200">
              <a:lnSpc>
                <a:spcPts val="4275"/>
              </a:lnSpc>
              <a:spcBef>
                <a:spcPts val="600"/>
              </a:spcBef>
              <a:buClr>
                <a:srgbClr val="9BCD36"/>
              </a:buClr>
              <a:buSzPct val="70000"/>
              <a:buFont typeface="Wingdings" charset="2"/>
              <a:buChar char="ü"/>
            </a:pPr>
            <a:r>
              <a:rPr lang="en-US" sz="3200" b="0" dirty="0" smtClean="0">
                <a:latin typeface="Trebuchet MS" charset="0"/>
                <a:cs typeface="Gill Sans" charset="0"/>
              </a:rPr>
              <a:t>Random gene allocation with provision for specific request</a:t>
            </a:r>
          </a:p>
          <a:p>
            <a:pPr marL="914400" lvl="1" indent="-457200">
              <a:lnSpc>
                <a:spcPts val="4275"/>
              </a:lnSpc>
              <a:spcBef>
                <a:spcPts val="600"/>
              </a:spcBef>
              <a:buClr>
                <a:srgbClr val="9BCD36"/>
              </a:buClr>
              <a:buSzPct val="70000"/>
              <a:buFont typeface="Wingdings" charset="2"/>
              <a:buChar char="ü"/>
            </a:pPr>
            <a:r>
              <a:rPr lang="en-US" sz="3200" b="0" dirty="0" smtClean="0">
                <a:latin typeface="Trebuchet MS" charset="0"/>
                <a:cs typeface="Gill Sans" charset="0"/>
              </a:rPr>
              <a:t>Quarterly data dump</a:t>
            </a:r>
          </a:p>
          <a:p>
            <a:pPr marL="914400" lvl="1" indent="-457200">
              <a:lnSpc>
                <a:spcPts val="4275"/>
              </a:lnSpc>
              <a:spcBef>
                <a:spcPts val="600"/>
              </a:spcBef>
              <a:buClr>
                <a:srgbClr val="9BCD36"/>
              </a:buClr>
              <a:buSzPct val="70000"/>
              <a:buFont typeface="Wingdings" charset="2"/>
              <a:buChar char="ü"/>
            </a:pPr>
            <a:r>
              <a:rPr lang="en-US" sz="3200" b="0" dirty="0" smtClean="0">
                <a:latin typeface="Trebuchet MS" charset="0"/>
                <a:cs typeface="Gill Sans" charset="0"/>
              </a:rPr>
              <a:t>Confidential within CMG/KOMP</a:t>
            </a:r>
          </a:p>
          <a:p>
            <a:pPr marL="914400" lvl="1" indent="-457200">
              <a:lnSpc>
                <a:spcPts val="4275"/>
              </a:lnSpc>
              <a:spcBef>
                <a:spcPts val="600"/>
              </a:spcBef>
              <a:buClr>
                <a:srgbClr val="9BCD36"/>
              </a:buClr>
              <a:buSzPct val="70000"/>
              <a:buFont typeface="Wingdings" charset="2"/>
              <a:buChar char="ü"/>
            </a:pPr>
            <a:r>
              <a:rPr lang="en-US" sz="3200" b="0" dirty="0" smtClean="0">
                <a:latin typeface="Trebuchet MS" charset="0"/>
                <a:cs typeface="Gill Sans" charset="0"/>
              </a:rPr>
              <a:t>Tracking web site</a:t>
            </a:r>
          </a:p>
          <a:p>
            <a:pPr marL="914400" lvl="1" indent="-457200">
              <a:lnSpc>
                <a:spcPts val="4275"/>
              </a:lnSpc>
              <a:spcBef>
                <a:spcPts val="600"/>
              </a:spcBef>
              <a:buClr>
                <a:srgbClr val="9BCD36"/>
              </a:buClr>
              <a:buSzPct val="70000"/>
              <a:buFont typeface="Wingdings" charset="2"/>
              <a:buChar char="ü"/>
            </a:pPr>
            <a:r>
              <a:rPr lang="en-US" sz="3200" b="0" dirty="0" smtClean="0">
                <a:latin typeface="Trebuchet MS" charset="0"/>
                <a:cs typeface="Gill Sans" charset="0"/>
              </a:rPr>
              <a:t>Review with CMG Steering committee</a:t>
            </a:r>
          </a:p>
        </p:txBody>
      </p:sp>
      <p:sp>
        <p:nvSpPr>
          <p:cNvPr id="7" name="Line 4"/>
          <p:cNvSpPr>
            <a:spLocks noChangeShapeType="1"/>
          </p:cNvSpPr>
          <p:nvPr/>
        </p:nvSpPr>
        <p:spPr bwMode="auto">
          <a:xfrm>
            <a:off x="714375" y="1028700"/>
            <a:ext cx="9572625" cy="0"/>
          </a:xfrm>
          <a:prstGeom prst="line">
            <a:avLst/>
          </a:prstGeom>
          <a:noFill/>
          <a:ln w="57150" cmpd="thickThin">
            <a:solidFill>
              <a:srgbClr val="34007E"/>
            </a:solidFill>
            <a:round/>
            <a:headEnd/>
            <a:tailEnd/>
          </a:ln>
          <a:effectLst>
            <a:outerShdw blurRad="50800" dist="38100" dir="2700000">
              <a:srgbClr val="000000">
                <a:alpha val="43000"/>
              </a:srgbClr>
            </a:outerShdw>
          </a:effectLst>
        </p:spPr>
        <p:txBody>
          <a:bodyPr wrap="none" anchor="ctr"/>
          <a:lstStyle/>
          <a:p>
            <a:pPr>
              <a:defRPr/>
            </a:pPr>
            <a:endParaRPr lang="en-US" b="0">
              <a:solidFill>
                <a:srgbClr val="000000"/>
              </a:solidFill>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944364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0" y="1231900"/>
            <a:ext cx="8902700" cy="3847207"/>
          </a:xfrm>
          <a:prstGeom prst="rect">
            <a:avLst/>
          </a:prstGeom>
          <a:noFill/>
        </p:spPr>
        <p:txBody>
          <a:bodyPr wrap="square" rtlCol="0">
            <a:spAutoFit/>
          </a:bodyPr>
          <a:lstStyle/>
          <a:p>
            <a:r>
              <a:rPr lang="en-US" sz="4400" b="0" dirty="0" smtClean="0">
                <a:latin typeface="Calibri" charset="0"/>
                <a:ea typeface="Calibri" charset="0"/>
                <a:cs typeface="Calibri" charset="0"/>
              </a:rPr>
              <a:t>Thanks for your attention !</a:t>
            </a:r>
          </a:p>
          <a:p>
            <a:endParaRPr lang="en-US" sz="4000" b="0" dirty="0">
              <a:latin typeface="Calibri" charset="0"/>
              <a:ea typeface="Calibri" charset="0"/>
              <a:cs typeface="Calibri" charset="0"/>
            </a:endParaRPr>
          </a:p>
          <a:p>
            <a:r>
              <a:rPr lang="en-US" sz="4000" b="0" dirty="0" smtClean="0">
                <a:latin typeface="Calibri" charset="0"/>
                <a:ea typeface="Calibri" charset="0"/>
                <a:cs typeface="Calibri" charset="0"/>
              </a:rPr>
              <a:t>Special thanks </a:t>
            </a:r>
            <a:r>
              <a:rPr lang="en-US" sz="4000" b="0" dirty="0" smtClean="0">
                <a:latin typeface="Calibri" charset="0"/>
                <a:ea typeface="Calibri" charset="0"/>
                <a:cs typeface="Calibri" charset="0"/>
              </a:rPr>
              <a:t>to John </a:t>
            </a:r>
            <a:r>
              <a:rPr lang="en-US" sz="4000" b="0" dirty="0" err="1" smtClean="0">
                <a:latin typeface="Calibri" charset="0"/>
                <a:ea typeface="Calibri" charset="0"/>
                <a:cs typeface="Calibri" charset="0"/>
              </a:rPr>
              <a:t>Seavitt</a:t>
            </a:r>
            <a:r>
              <a:rPr lang="en-US" sz="4000" b="0" dirty="0" smtClean="0">
                <a:latin typeface="Calibri" charset="0"/>
                <a:ea typeface="Calibri" charset="0"/>
                <a:cs typeface="Calibri" charset="0"/>
              </a:rPr>
              <a:t> for KOMP slides and  </a:t>
            </a:r>
            <a:r>
              <a:rPr lang="en-US" sz="4000" b="0" dirty="0" smtClean="0">
                <a:latin typeface="Calibri" charset="0"/>
                <a:ea typeface="Calibri" charset="0"/>
                <a:cs typeface="Calibri" charset="0"/>
              </a:rPr>
              <a:t>Steve Murray and members of the CMG/KOMP small working </a:t>
            </a:r>
            <a:r>
              <a:rPr lang="en-US" sz="4000" b="0" dirty="0" smtClean="0">
                <a:latin typeface="Calibri" charset="0"/>
                <a:ea typeface="Calibri" charset="0"/>
                <a:cs typeface="Calibri" charset="0"/>
              </a:rPr>
              <a:t>group for making this happen </a:t>
            </a:r>
            <a:endParaRPr lang="en-US" sz="4000" b="0" dirty="0">
              <a:latin typeface="Calibri" charset="0"/>
              <a:ea typeface="Calibri" charset="0"/>
              <a:cs typeface="Calibri" charset="0"/>
            </a:endParaRPr>
          </a:p>
        </p:txBody>
      </p:sp>
    </p:spTree>
    <p:extLst>
      <p:ext uri="{BB962C8B-B14F-4D97-AF65-F5344CB8AC3E}">
        <p14:creationId xmlns:p14="http://schemas.microsoft.com/office/powerpoint/2010/main" val="1654819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06761" y="1184006"/>
            <a:ext cx="8479729" cy="1323439"/>
          </a:xfrm>
          <a:prstGeom prst="rect">
            <a:avLst/>
          </a:prstGeom>
          <a:noFill/>
        </p:spPr>
        <p:txBody>
          <a:bodyPr wrap="square" rtlCol="0">
            <a:spAutoFit/>
          </a:bodyPr>
          <a:lstStyle/>
          <a:p>
            <a:pPr algn="just"/>
            <a:r>
              <a:rPr lang="en-US" sz="1600" dirty="0"/>
              <a:t>The Knockout Mouse Phenotyping Program (KOMP</a:t>
            </a:r>
            <a:r>
              <a:rPr lang="en-US" sz="1600" baseline="30000" dirty="0"/>
              <a:t>2</a:t>
            </a:r>
            <a:r>
              <a:rPr lang="en-US" sz="1600" dirty="0"/>
              <a:t>) is funded by the NIH and is partnered with organizations from ten countries as part of the International Mouse Phenotyping Consortium (IMPC) in an internationally coordinated effort to undertake broad-based, systematic genome-wide phenotyping of null allele mice.  KOMP</a:t>
            </a:r>
            <a:r>
              <a:rPr lang="en-US" sz="1600" baseline="30000" dirty="0"/>
              <a:t>2</a:t>
            </a:r>
            <a:r>
              <a:rPr lang="en-US" sz="1600" dirty="0"/>
              <a:t> work is carried out by three consortia.</a:t>
            </a:r>
            <a:endParaRPr lang="en-US" sz="1600" dirty="0">
              <a:solidFill>
                <a:srgbClr val="FF0000"/>
              </a:solidFill>
            </a:endParaRPr>
          </a:p>
        </p:txBody>
      </p:sp>
      <p:sp>
        <p:nvSpPr>
          <p:cNvPr id="3" name="Title 1"/>
          <p:cNvSpPr txBox="1">
            <a:spLocks/>
          </p:cNvSpPr>
          <p:nvPr/>
        </p:nvSpPr>
        <p:spPr>
          <a:xfrm>
            <a:off x="2810877" y="-14297"/>
            <a:ext cx="6033773" cy="9286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mn-lt"/>
              </a:rPr>
              <a:t>KOMP</a:t>
            </a:r>
            <a:r>
              <a:rPr lang="en-US" sz="2800" baseline="30000" dirty="0">
                <a:latin typeface="+mn-lt"/>
              </a:rPr>
              <a:t>2</a:t>
            </a:r>
            <a:r>
              <a:rPr lang="en-US" sz="2800" dirty="0">
                <a:latin typeface="+mn-lt"/>
              </a:rPr>
              <a:t> Organizational Overview</a:t>
            </a:r>
            <a:endParaRPr lang="en-US" altLang="en-US" sz="2800" dirty="0">
              <a:latin typeface="+mn-lt"/>
              <a:ea typeface="ＭＳ Ｐゴシック" pitchFamily="34" charset="-128"/>
            </a:endParaRPr>
          </a:p>
        </p:txBody>
      </p:sp>
      <p:grpSp>
        <p:nvGrpSpPr>
          <p:cNvPr id="4" name="Group 9"/>
          <p:cNvGrpSpPr>
            <a:grpSpLocks/>
          </p:cNvGrpSpPr>
          <p:nvPr/>
        </p:nvGrpSpPr>
        <p:grpSpPr bwMode="auto">
          <a:xfrm>
            <a:off x="571500" y="915537"/>
            <a:ext cx="9144000" cy="73025"/>
            <a:chOff x="0" y="594764"/>
            <a:chExt cx="9144000" cy="73373"/>
          </a:xfrm>
        </p:grpSpPr>
        <p:cxnSp>
          <p:nvCxnSpPr>
            <p:cNvPr id="5" name="Straight Connector 4"/>
            <p:cNvCxnSpPr>
              <a:cxnSpLocks noChangeShapeType="1"/>
            </p:cNvCxnSpPr>
            <p:nvPr/>
          </p:nvCxnSpPr>
          <p:spPr bwMode="auto">
            <a:xfrm>
              <a:off x="0" y="631451"/>
              <a:ext cx="9144000" cy="0"/>
            </a:xfrm>
            <a:prstGeom prst="line">
              <a:avLst/>
            </a:prstGeom>
            <a:noFill/>
            <a:ln w="25400">
              <a:solidFill>
                <a:srgbClr val="2D517C"/>
              </a:solidFill>
              <a:round/>
              <a:headEnd/>
              <a:tailEnd/>
            </a:ln>
            <a:effectLst>
              <a:outerShdw blurRad="63500" dist="20000" dir="5400000" rotWithShape="0">
                <a:srgbClr val="000000">
                  <a:alpha val="37999"/>
                </a:srgbClr>
              </a:outerShdw>
            </a:effectLst>
          </p:spPr>
        </p:cxnSp>
        <p:cxnSp>
          <p:nvCxnSpPr>
            <p:cNvPr id="6" name="Straight Connector 5"/>
            <p:cNvCxnSpPr>
              <a:cxnSpLocks noChangeShapeType="1"/>
            </p:cNvCxnSpPr>
            <p:nvPr/>
          </p:nvCxnSpPr>
          <p:spPr bwMode="auto">
            <a:xfrm>
              <a:off x="0" y="594764"/>
              <a:ext cx="9144000" cy="1596"/>
            </a:xfrm>
            <a:prstGeom prst="line">
              <a:avLst/>
            </a:prstGeom>
            <a:noFill/>
            <a:ln w="25400">
              <a:solidFill>
                <a:srgbClr val="10253F"/>
              </a:solidFill>
              <a:round/>
              <a:headEnd/>
              <a:tailEnd/>
            </a:ln>
            <a:effectLst>
              <a:outerShdw blurRad="63500" dist="20000" dir="5400000" rotWithShape="0">
                <a:srgbClr val="000000">
                  <a:alpha val="37999"/>
                </a:srgbClr>
              </a:outerShdw>
            </a:effectLst>
          </p:spPr>
        </p:cxnSp>
        <p:cxnSp>
          <p:nvCxnSpPr>
            <p:cNvPr id="7" name="Straight Connector 6"/>
            <p:cNvCxnSpPr>
              <a:cxnSpLocks noChangeShapeType="1"/>
            </p:cNvCxnSpPr>
            <p:nvPr/>
          </p:nvCxnSpPr>
          <p:spPr bwMode="auto">
            <a:xfrm>
              <a:off x="0" y="666542"/>
              <a:ext cx="9144000" cy="1595"/>
            </a:xfrm>
            <a:prstGeom prst="line">
              <a:avLst/>
            </a:prstGeom>
            <a:noFill/>
            <a:ln w="25400">
              <a:solidFill>
                <a:srgbClr val="236072"/>
              </a:solidFill>
              <a:round/>
              <a:headEnd/>
              <a:tailEnd/>
            </a:ln>
            <a:effectLst>
              <a:outerShdw blurRad="63500" dist="20000" dir="5400000" rotWithShape="0">
                <a:srgbClr val="000000">
                  <a:alpha val="37999"/>
                </a:srgbClr>
              </a:outerShdw>
            </a:effectLst>
          </p:spPr>
        </p:cxnSp>
      </p:grpSp>
      <p:pic>
        <p:nvPicPr>
          <p:cNvPr id="8" name="Picture 7"/>
          <p:cNvPicPr>
            <a:picLocks noChangeAspect="1"/>
          </p:cNvPicPr>
          <p:nvPr/>
        </p:nvPicPr>
        <p:blipFill rotWithShape="1">
          <a:blip r:embed="rId3"/>
          <a:srcRect r="50931"/>
          <a:stretch/>
        </p:blipFill>
        <p:spPr>
          <a:xfrm>
            <a:off x="664169" y="80941"/>
            <a:ext cx="761255" cy="790012"/>
          </a:xfrm>
          <a:prstGeom prst="rect">
            <a:avLst/>
          </a:prstGeom>
        </p:spPr>
      </p:pic>
      <p:pic>
        <p:nvPicPr>
          <p:cNvPr id="9" name="Picture 8"/>
          <p:cNvPicPr>
            <a:picLocks noChangeAspect="1"/>
          </p:cNvPicPr>
          <p:nvPr/>
        </p:nvPicPr>
        <p:blipFill>
          <a:blip r:embed="rId4"/>
          <a:stretch>
            <a:fillRect/>
          </a:stretch>
        </p:blipFill>
        <p:spPr>
          <a:xfrm>
            <a:off x="1491588" y="124035"/>
            <a:ext cx="1102074" cy="652399"/>
          </a:xfrm>
          <a:prstGeom prst="rect">
            <a:avLst/>
          </a:prstGeom>
        </p:spPr>
      </p:pic>
      <p:pic>
        <p:nvPicPr>
          <p:cNvPr id="10" name="Picture 9"/>
          <p:cNvPicPr>
            <a:picLocks noChangeAspect="1"/>
          </p:cNvPicPr>
          <p:nvPr/>
        </p:nvPicPr>
        <p:blipFill>
          <a:blip r:embed="rId5"/>
          <a:stretch>
            <a:fillRect/>
          </a:stretch>
        </p:blipFill>
        <p:spPr>
          <a:xfrm>
            <a:off x="8468593" y="3889222"/>
            <a:ext cx="1352707" cy="920209"/>
          </a:xfrm>
          <a:prstGeom prst="rect">
            <a:avLst/>
          </a:prstGeom>
        </p:spPr>
      </p:pic>
      <p:grpSp>
        <p:nvGrpSpPr>
          <p:cNvPr id="11" name="Group 5"/>
          <p:cNvGrpSpPr>
            <a:grpSpLocks/>
          </p:cNvGrpSpPr>
          <p:nvPr/>
        </p:nvGrpSpPr>
        <p:grpSpPr bwMode="auto">
          <a:xfrm flipV="1">
            <a:off x="571500" y="3795752"/>
            <a:ext cx="9144000" cy="73025"/>
            <a:chOff x="0" y="594764"/>
            <a:chExt cx="9144000" cy="73373"/>
          </a:xfrm>
        </p:grpSpPr>
        <p:cxnSp>
          <p:nvCxnSpPr>
            <p:cNvPr id="12" name="Straight Connector 11"/>
            <p:cNvCxnSpPr>
              <a:cxnSpLocks noChangeShapeType="1"/>
            </p:cNvCxnSpPr>
            <p:nvPr/>
          </p:nvCxnSpPr>
          <p:spPr bwMode="auto">
            <a:xfrm>
              <a:off x="0" y="631451"/>
              <a:ext cx="9144000" cy="0"/>
            </a:xfrm>
            <a:prstGeom prst="line">
              <a:avLst/>
            </a:prstGeom>
            <a:noFill/>
            <a:ln w="25400">
              <a:solidFill>
                <a:srgbClr val="2D517C"/>
              </a:solidFill>
              <a:round/>
              <a:headEnd/>
              <a:tailEnd/>
            </a:ln>
            <a:effectLst>
              <a:outerShdw blurRad="63500" dist="20000" dir="5400000" rotWithShape="0">
                <a:srgbClr val="000000">
                  <a:alpha val="37999"/>
                </a:srgbClr>
              </a:outerShdw>
            </a:effectLst>
          </p:spPr>
        </p:cxnSp>
        <p:cxnSp>
          <p:nvCxnSpPr>
            <p:cNvPr id="13" name="Straight Connector 12"/>
            <p:cNvCxnSpPr>
              <a:cxnSpLocks noChangeShapeType="1"/>
            </p:cNvCxnSpPr>
            <p:nvPr/>
          </p:nvCxnSpPr>
          <p:spPr bwMode="auto">
            <a:xfrm>
              <a:off x="0" y="594764"/>
              <a:ext cx="9144000" cy="1596"/>
            </a:xfrm>
            <a:prstGeom prst="line">
              <a:avLst/>
            </a:prstGeom>
            <a:noFill/>
            <a:ln w="25400">
              <a:solidFill>
                <a:srgbClr val="10253F"/>
              </a:solidFill>
              <a:round/>
              <a:headEnd/>
              <a:tailEnd/>
            </a:ln>
            <a:effectLst>
              <a:outerShdw blurRad="63500" dist="20000" dir="5400000" rotWithShape="0">
                <a:srgbClr val="000000">
                  <a:alpha val="37999"/>
                </a:srgbClr>
              </a:outerShdw>
            </a:effectLst>
          </p:spPr>
        </p:cxnSp>
        <p:cxnSp>
          <p:nvCxnSpPr>
            <p:cNvPr id="14" name="Straight Connector 13"/>
            <p:cNvCxnSpPr>
              <a:cxnSpLocks noChangeShapeType="1"/>
            </p:cNvCxnSpPr>
            <p:nvPr/>
          </p:nvCxnSpPr>
          <p:spPr bwMode="auto">
            <a:xfrm>
              <a:off x="0" y="666542"/>
              <a:ext cx="9144000" cy="1595"/>
            </a:xfrm>
            <a:prstGeom prst="line">
              <a:avLst/>
            </a:prstGeom>
            <a:noFill/>
            <a:ln w="25400">
              <a:solidFill>
                <a:srgbClr val="236072"/>
              </a:solidFill>
              <a:round/>
              <a:headEnd/>
              <a:tailEnd/>
            </a:ln>
            <a:effectLst>
              <a:outerShdw blurRad="63500" dist="20000" dir="5400000" rotWithShape="0">
                <a:srgbClr val="000000">
                  <a:alpha val="37999"/>
                </a:srgbClr>
              </a:outerShdw>
            </a:effectLst>
          </p:spPr>
        </p:cxnSp>
      </p:grpSp>
      <p:grpSp>
        <p:nvGrpSpPr>
          <p:cNvPr id="16" name="Group 9"/>
          <p:cNvGrpSpPr>
            <a:grpSpLocks/>
          </p:cNvGrpSpPr>
          <p:nvPr/>
        </p:nvGrpSpPr>
        <p:grpSpPr bwMode="auto">
          <a:xfrm>
            <a:off x="571500" y="4854403"/>
            <a:ext cx="9144000" cy="73025"/>
            <a:chOff x="0" y="594764"/>
            <a:chExt cx="9144000" cy="73373"/>
          </a:xfrm>
        </p:grpSpPr>
        <p:cxnSp>
          <p:nvCxnSpPr>
            <p:cNvPr id="17" name="Straight Connector 16"/>
            <p:cNvCxnSpPr>
              <a:cxnSpLocks noChangeShapeType="1"/>
            </p:cNvCxnSpPr>
            <p:nvPr/>
          </p:nvCxnSpPr>
          <p:spPr bwMode="auto">
            <a:xfrm>
              <a:off x="0" y="631451"/>
              <a:ext cx="9144000" cy="0"/>
            </a:xfrm>
            <a:prstGeom prst="line">
              <a:avLst/>
            </a:prstGeom>
            <a:noFill/>
            <a:ln w="25400">
              <a:solidFill>
                <a:srgbClr val="2D517C"/>
              </a:solidFill>
              <a:round/>
              <a:headEnd/>
              <a:tailEnd/>
            </a:ln>
            <a:effectLst>
              <a:outerShdw blurRad="63500" dist="20000" dir="5400000" rotWithShape="0">
                <a:srgbClr val="000000">
                  <a:alpha val="37999"/>
                </a:srgbClr>
              </a:outerShdw>
            </a:effectLst>
          </p:spPr>
        </p:cxnSp>
        <p:cxnSp>
          <p:nvCxnSpPr>
            <p:cNvPr id="18" name="Straight Connector 17"/>
            <p:cNvCxnSpPr>
              <a:cxnSpLocks noChangeShapeType="1"/>
            </p:cNvCxnSpPr>
            <p:nvPr/>
          </p:nvCxnSpPr>
          <p:spPr bwMode="auto">
            <a:xfrm>
              <a:off x="0" y="594764"/>
              <a:ext cx="9144000" cy="1596"/>
            </a:xfrm>
            <a:prstGeom prst="line">
              <a:avLst/>
            </a:prstGeom>
            <a:noFill/>
            <a:ln w="25400">
              <a:solidFill>
                <a:srgbClr val="10253F"/>
              </a:solidFill>
              <a:round/>
              <a:headEnd/>
              <a:tailEnd/>
            </a:ln>
            <a:effectLst>
              <a:outerShdw blurRad="63500" dist="20000" dir="5400000" rotWithShape="0">
                <a:srgbClr val="000000">
                  <a:alpha val="37999"/>
                </a:srgbClr>
              </a:outerShdw>
            </a:effectLst>
          </p:spPr>
        </p:cxnSp>
        <p:cxnSp>
          <p:nvCxnSpPr>
            <p:cNvPr id="19" name="Straight Connector 18"/>
            <p:cNvCxnSpPr>
              <a:cxnSpLocks noChangeShapeType="1"/>
            </p:cNvCxnSpPr>
            <p:nvPr/>
          </p:nvCxnSpPr>
          <p:spPr bwMode="auto">
            <a:xfrm>
              <a:off x="0" y="666542"/>
              <a:ext cx="9144000" cy="1595"/>
            </a:xfrm>
            <a:prstGeom prst="line">
              <a:avLst/>
            </a:prstGeom>
            <a:noFill/>
            <a:ln w="25400">
              <a:solidFill>
                <a:srgbClr val="236072"/>
              </a:solidFill>
              <a:round/>
              <a:headEnd/>
              <a:tailEnd/>
            </a:ln>
            <a:effectLst>
              <a:outerShdw blurRad="63500" dist="20000" dir="5400000" rotWithShape="0">
                <a:srgbClr val="000000">
                  <a:alpha val="37999"/>
                </a:srgbClr>
              </a:outerShdw>
            </a:effectLst>
          </p:spPr>
        </p:cxn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068" y="4037525"/>
            <a:ext cx="703159" cy="7031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7"/>
          <a:stretch>
            <a:fillRect/>
          </a:stretch>
        </p:blipFill>
        <p:spPr>
          <a:xfrm>
            <a:off x="2958713" y="4046116"/>
            <a:ext cx="700962" cy="700962"/>
          </a:xfrm>
          <a:prstGeom prst="rect">
            <a:avLst/>
          </a:prstGeom>
        </p:spPr>
      </p:pic>
      <p:pic>
        <p:nvPicPr>
          <p:cNvPr id="22" name="Picture 21"/>
          <p:cNvPicPr>
            <a:picLocks noChangeAspect="1"/>
          </p:cNvPicPr>
          <p:nvPr/>
        </p:nvPicPr>
        <p:blipFill>
          <a:blip r:embed="rId8"/>
          <a:stretch>
            <a:fillRect/>
          </a:stretch>
        </p:blipFill>
        <p:spPr>
          <a:xfrm>
            <a:off x="1357985" y="4046116"/>
            <a:ext cx="1584174" cy="700962"/>
          </a:xfrm>
          <a:prstGeom prst="rect">
            <a:avLst/>
          </a:prstGeom>
        </p:spPr>
      </p:pic>
      <p:pic>
        <p:nvPicPr>
          <p:cNvPr id="23" name="Picture 22"/>
          <p:cNvPicPr>
            <a:picLocks noChangeAspect="1"/>
          </p:cNvPicPr>
          <p:nvPr/>
        </p:nvPicPr>
        <p:blipFill>
          <a:blip r:embed="rId9"/>
          <a:stretch>
            <a:fillRect/>
          </a:stretch>
        </p:blipFill>
        <p:spPr>
          <a:xfrm>
            <a:off x="6582600" y="4012152"/>
            <a:ext cx="1916221" cy="759258"/>
          </a:xfrm>
          <a:prstGeom prst="rect">
            <a:avLst/>
          </a:prstGeom>
        </p:spPr>
      </p:pic>
      <p:pic>
        <p:nvPicPr>
          <p:cNvPr id="25" name="Picture 24"/>
          <p:cNvPicPr>
            <a:picLocks noChangeAspect="1"/>
          </p:cNvPicPr>
          <p:nvPr/>
        </p:nvPicPr>
        <p:blipFill rotWithShape="1">
          <a:blip r:embed="rId10"/>
          <a:srcRect l="10639" t="11667" r="12514" b="22024"/>
          <a:stretch/>
        </p:blipFill>
        <p:spPr>
          <a:xfrm>
            <a:off x="987509" y="2605386"/>
            <a:ext cx="2084123" cy="890902"/>
          </a:xfrm>
          <a:prstGeom prst="rect">
            <a:avLst/>
          </a:prstGeom>
        </p:spPr>
      </p:pic>
      <p:pic>
        <p:nvPicPr>
          <p:cNvPr id="2050" name="Picture 2" descr="http://www.criver.com/files/images-other/dtcc_logo.aspx?width=225&amp;height=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3365" y="2693651"/>
            <a:ext cx="21431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ge resul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3353" y="2626026"/>
            <a:ext cx="2765530" cy="8496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mage result"/>
          <p:cNvPicPr>
            <a:picLocks noChangeAspect="1" noChangeArrowheads="1"/>
          </p:cNvPicPr>
          <p:nvPr/>
        </p:nvPicPr>
        <p:blipFill rotWithShape="1">
          <a:blip r:embed="rId12">
            <a:extLst>
              <a:ext uri="{28A0092B-C50C-407E-A947-70E740481C1C}">
                <a14:useLocalDpi xmlns:a14="http://schemas.microsoft.com/office/drawing/2010/main" val="0"/>
              </a:ext>
            </a:extLst>
          </a:blip>
          <a:srcRect t="11406" r="51434" b="14026"/>
          <a:stretch/>
        </p:blipFill>
        <p:spPr bwMode="auto">
          <a:xfrm>
            <a:off x="4368563" y="4007412"/>
            <a:ext cx="1549875" cy="73109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303495" y="5122872"/>
            <a:ext cx="1949701" cy="276999"/>
          </a:xfrm>
          <a:prstGeom prst="rect">
            <a:avLst/>
          </a:prstGeom>
          <a:noFill/>
        </p:spPr>
        <p:txBody>
          <a:bodyPr wrap="none" rtlCol="0">
            <a:spAutoFit/>
          </a:bodyPr>
          <a:lstStyle/>
          <a:p>
            <a:r>
              <a:rPr lang="en-US" sz="1200" dirty="0"/>
              <a:t>Arthur L. </a:t>
            </a:r>
            <a:r>
              <a:rPr lang="en-US" sz="1200" dirty="0" err="1"/>
              <a:t>Beaudet</a:t>
            </a:r>
            <a:r>
              <a:rPr lang="en-US" sz="1200" dirty="0"/>
              <a:t>, M.D.</a:t>
            </a:r>
          </a:p>
        </p:txBody>
      </p:sp>
      <p:sp>
        <p:nvSpPr>
          <p:cNvPr id="30" name="Rectangle 29"/>
          <p:cNvSpPr/>
          <p:nvPr/>
        </p:nvSpPr>
        <p:spPr>
          <a:xfrm>
            <a:off x="1303495" y="5326935"/>
            <a:ext cx="1960921" cy="276999"/>
          </a:xfrm>
          <a:prstGeom prst="rect">
            <a:avLst/>
          </a:prstGeom>
        </p:spPr>
        <p:txBody>
          <a:bodyPr wrap="none">
            <a:spAutoFit/>
          </a:bodyPr>
          <a:lstStyle/>
          <a:p>
            <a:r>
              <a:rPr lang="en-US" sz="1200" dirty="0"/>
              <a:t>Mary E. Dickinson, Ph.D.</a:t>
            </a:r>
          </a:p>
        </p:txBody>
      </p:sp>
      <p:sp>
        <p:nvSpPr>
          <p:cNvPr id="31" name="TextBox 30"/>
          <p:cNvSpPr txBox="1"/>
          <p:nvPr/>
        </p:nvSpPr>
        <p:spPr>
          <a:xfrm>
            <a:off x="4453772" y="5122872"/>
            <a:ext cx="1636602" cy="276999"/>
          </a:xfrm>
          <a:prstGeom prst="rect">
            <a:avLst/>
          </a:prstGeom>
          <a:noFill/>
        </p:spPr>
        <p:txBody>
          <a:bodyPr wrap="none" rtlCol="0">
            <a:spAutoFit/>
          </a:bodyPr>
          <a:lstStyle/>
          <a:p>
            <a:r>
              <a:rPr lang="en-US" sz="1200" dirty="0"/>
              <a:t>Robert Braun, Ph.D.</a:t>
            </a:r>
          </a:p>
        </p:txBody>
      </p:sp>
      <p:sp>
        <p:nvSpPr>
          <p:cNvPr id="32" name="Rectangle 31"/>
          <p:cNvSpPr/>
          <p:nvPr/>
        </p:nvSpPr>
        <p:spPr>
          <a:xfrm>
            <a:off x="4453773" y="5326935"/>
            <a:ext cx="1832361" cy="276999"/>
          </a:xfrm>
          <a:prstGeom prst="rect">
            <a:avLst/>
          </a:prstGeom>
        </p:spPr>
        <p:txBody>
          <a:bodyPr wrap="none">
            <a:spAutoFit/>
          </a:bodyPr>
          <a:lstStyle/>
          <a:p>
            <a:r>
              <a:rPr lang="en-US" sz="1200" dirty="0"/>
              <a:t>Stephen Murray, Ph.D.</a:t>
            </a:r>
          </a:p>
        </p:txBody>
      </p:sp>
      <p:sp>
        <p:nvSpPr>
          <p:cNvPr id="33" name="TextBox 32"/>
          <p:cNvSpPr txBox="1"/>
          <p:nvPr/>
        </p:nvSpPr>
        <p:spPr>
          <a:xfrm>
            <a:off x="7356612" y="5410691"/>
            <a:ext cx="2412263" cy="276999"/>
          </a:xfrm>
          <a:prstGeom prst="rect">
            <a:avLst/>
          </a:prstGeom>
          <a:noFill/>
        </p:spPr>
        <p:txBody>
          <a:bodyPr wrap="none" rtlCol="0">
            <a:spAutoFit/>
          </a:bodyPr>
          <a:lstStyle/>
          <a:p>
            <a:r>
              <a:rPr lang="en-US" sz="1200" dirty="0"/>
              <a:t>Colin </a:t>
            </a:r>
            <a:r>
              <a:rPr lang="en-US" sz="1200" dirty="0" err="1"/>
              <a:t>McKerlie</a:t>
            </a:r>
            <a:r>
              <a:rPr lang="en-US" sz="1200" dirty="0"/>
              <a:t>, D.V.M., D.V.S.C.</a:t>
            </a:r>
          </a:p>
        </p:txBody>
      </p:sp>
      <p:sp>
        <p:nvSpPr>
          <p:cNvPr id="34" name="Rectangle 33"/>
          <p:cNvSpPr/>
          <p:nvPr/>
        </p:nvSpPr>
        <p:spPr>
          <a:xfrm>
            <a:off x="7356611" y="5209561"/>
            <a:ext cx="2333652" cy="276999"/>
          </a:xfrm>
          <a:prstGeom prst="rect">
            <a:avLst/>
          </a:prstGeom>
        </p:spPr>
        <p:txBody>
          <a:bodyPr wrap="none">
            <a:spAutoFit/>
          </a:bodyPr>
          <a:lstStyle/>
          <a:p>
            <a:r>
              <a:rPr lang="en-US" sz="1200" dirty="0"/>
              <a:t>K.C. Kent Lloyd, D.V.M., Ph.D.</a:t>
            </a:r>
          </a:p>
        </p:txBody>
      </p:sp>
      <p:sp>
        <p:nvSpPr>
          <p:cNvPr id="2" name="Rectangle 1"/>
          <p:cNvSpPr/>
          <p:nvPr/>
        </p:nvSpPr>
        <p:spPr>
          <a:xfrm>
            <a:off x="4453772" y="5524371"/>
            <a:ext cx="1708738" cy="276999"/>
          </a:xfrm>
          <a:prstGeom prst="rect">
            <a:avLst/>
          </a:prstGeom>
        </p:spPr>
        <p:txBody>
          <a:bodyPr wrap="none">
            <a:spAutoFit/>
          </a:bodyPr>
          <a:lstStyle/>
          <a:p>
            <a:r>
              <a:rPr lang="en-US" sz="1200" dirty="0"/>
              <a:t>Karen </a:t>
            </a:r>
            <a:r>
              <a:rPr lang="en-US" sz="1200" dirty="0" err="1"/>
              <a:t>Svenson</a:t>
            </a:r>
            <a:r>
              <a:rPr lang="en-US" sz="1200" dirty="0"/>
              <a:t>, Ph.D.</a:t>
            </a:r>
          </a:p>
        </p:txBody>
      </p:sp>
      <p:sp>
        <p:nvSpPr>
          <p:cNvPr id="24" name="Rectangle 23"/>
          <p:cNvSpPr/>
          <p:nvPr/>
        </p:nvSpPr>
        <p:spPr>
          <a:xfrm>
            <a:off x="662283" y="6277063"/>
            <a:ext cx="8962432" cy="707886"/>
          </a:xfrm>
          <a:prstGeom prst="rect">
            <a:avLst/>
          </a:prstGeom>
        </p:spPr>
        <p:txBody>
          <a:bodyPr wrap="square">
            <a:spAutoFit/>
          </a:bodyPr>
          <a:lstStyle/>
          <a:p>
            <a:pPr algn="just"/>
            <a:r>
              <a:rPr lang="en-GB" sz="1000" dirty="0">
                <a:solidFill>
                  <a:srgbClr val="000000"/>
                </a:solidFill>
              </a:rPr>
              <a:t>This work is supported by KOMP2 awards (</a:t>
            </a:r>
            <a:r>
              <a:rPr lang="en-GB" sz="1000" dirty="0">
                <a:solidFill>
                  <a:srgbClr val="333333"/>
                </a:solidFill>
              </a:rPr>
              <a:t>UM1, U42, and U54) </a:t>
            </a:r>
            <a:r>
              <a:rPr lang="en-GB" sz="1000" dirty="0">
                <a:solidFill>
                  <a:srgbClr val="000000"/>
                </a:solidFill>
              </a:rPr>
              <a:t>from the National Human Genome Research Institute, National Institute Of Arthritis And Musculoskeletal And Skin Diseases, National Cancer Institute, National Institute of Neurological Disorders and Stroke, National Institute on Deafness and Other Communication Disorders, National Institute of Environmental Health Sciences, National Institute of Drug Abuse, the Office of Research on Women's Health, and the Common Fund.</a:t>
            </a:r>
          </a:p>
        </p:txBody>
      </p:sp>
      <p:sp>
        <p:nvSpPr>
          <p:cNvPr id="35" name="Rectangle 34"/>
          <p:cNvSpPr/>
          <p:nvPr/>
        </p:nvSpPr>
        <p:spPr>
          <a:xfrm>
            <a:off x="3083590" y="5950826"/>
            <a:ext cx="1902529" cy="276999"/>
          </a:xfrm>
          <a:prstGeom prst="rect">
            <a:avLst/>
          </a:prstGeom>
        </p:spPr>
        <p:txBody>
          <a:bodyPr wrap="square">
            <a:spAutoFit/>
          </a:bodyPr>
          <a:lstStyle/>
          <a:p>
            <a:r>
              <a:rPr lang="en-US" sz="1200" dirty="0"/>
              <a:t>Colin Fletcher, Ph.D.</a:t>
            </a:r>
          </a:p>
        </p:txBody>
      </p:sp>
      <p:sp>
        <p:nvSpPr>
          <p:cNvPr id="36" name="Rectangle 35"/>
          <p:cNvSpPr/>
          <p:nvPr/>
        </p:nvSpPr>
        <p:spPr>
          <a:xfrm>
            <a:off x="5688484" y="5950826"/>
            <a:ext cx="2283723" cy="276999"/>
          </a:xfrm>
          <a:prstGeom prst="rect">
            <a:avLst/>
          </a:prstGeom>
        </p:spPr>
        <p:txBody>
          <a:bodyPr wrap="square">
            <a:spAutoFit/>
          </a:bodyPr>
          <a:lstStyle/>
          <a:p>
            <a:r>
              <a:rPr lang="en-US" sz="1200" dirty="0"/>
              <a:t>Oleg </a:t>
            </a:r>
            <a:r>
              <a:rPr lang="en-US" sz="1200" dirty="0" err="1"/>
              <a:t>Mirochnitchenko</a:t>
            </a:r>
            <a:r>
              <a:rPr lang="en-US" sz="1200" dirty="0"/>
              <a:t>, Ph.D.</a:t>
            </a:r>
          </a:p>
        </p:txBody>
      </p:sp>
      <p:sp>
        <p:nvSpPr>
          <p:cNvPr id="26" name="Rectangle 25"/>
          <p:cNvSpPr/>
          <p:nvPr/>
        </p:nvSpPr>
        <p:spPr>
          <a:xfrm>
            <a:off x="1303495" y="5524371"/>
            <a:ext cx="2196307" cy="276999"/>
          </a:xfrm>
          <a:prstGeom prst="rect">
            <a:avLst/>
          </a:prstGeom>
        </p:spPr>
        <p:txBody>
          <a:bodyPr wrap="none">
            <a:spAutoFit/>
          </a:bodyPr>
          <a:lstStyle/>
          <a:p>
            <a:r>
              <a:rPr lang="en-US" sz="1200" dirty="0">
                <a:solidFill>
                  <a:srgbClr val="000000"/>
                </a:solidFill>
              </a:rPr>
              <a:t>Steve Brown, </a:t>
            </a:r>
            <a:r>
              <a:rPr lang="en-US" sz="1200" dirty="0" err="1">
                <a:solidFill>
                  <a:srgbClr val="000000"/>
                </a:solidFill>
              </a:rPr>
              <a:t>FMedSci</a:t>
            </a:r>
            <a:r>
              <a:rPr lang="en-US" sz="1200" dirty="0">
                <a:solidFill>
                  <a:srgbClr val="000000"/>
                </a:solidFill>
              </a:rPr>
              <a:t>, FRS</a:t>
            </a:r>
            <a:endParaRPr lang="en-US" sz="1200" dirty="0"/>
          </a:p>
        </p:txBody>
      </p:sp>
      <p:sp>
        <p:nvSpPr>
          <p:cNvPr id="28" name="TextBox 27"/>
          <p:cNvSpPr txBox="1"/>
          <p:nvPr/>
        </p:nvSpPr>
        <p:spPr>
          <a:xfrm>
            <a:off x="2592458" y="2060713"/>
            <a:ext cx="184731" cy="52322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9049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ubtitle 5"/>
          <p:cNvSpPr>
            <a:spLocks noGrp="1"/>
          </p:cNvSpPr>
          <p:nvPr>
            <p:ph type="subTitle" idx="1"/>
          </p:nvPr>
        </p:nvSpPr>
        <p:spPr>
          <a:xfrm>
            <a:off x="625929" y="2852137"/>
            <a:ext cx="4866198" cy="2329649"/>
          </a:xfrm>
        </p:spPr>
        <p:txBody>
          <a:bodyPr>
            <a:normAutofit/>
          </a:bodyPr>
          <a:lstStyle/>
          <a:p>
            <a:pPr marL="285750" indent="-285750">
              <a:buFont typeface="Arial" panose="020B0604020202020204" pitchFamily="34" charset="0"/>
              <a:buChar char="•"/>
            </a:pPr>
            <a:r>
              <a:rPr lang="en-US" sz="1800" dirty="0">
                <a:latin typeface="+mn-lt"/>
              </a:rPr>
              <a:t>Building the first truly complete, functional catalogue of a mammalian genome</a:t>
            </a:r>
          </a:p>
          <a:p>
            <a:pPr marL="285750" indent="-285750">
              <a:buFont typeface="Arial" panose="020B0604020202020204" pitchFamily="34" charset="0"/>
              <a:buChar char="•"/>
            </a:pPr>
            <a:r>
              <a:rPr lang="en-GB" sz="1800" dirty="0">
                <a:latin typeface="+mn-lt"/>
              </a:rPr>
              <a:t>Systematically </a:t>
            </a:r>
            <a:r>
              <a:rPr lang="en-GB" sz="1800" dirty="0" err="1">
                <a:latin typeface="+mn-lt"/>
              </a:rPr>
              <a:t>phenotyping</a:t>
            </a:r>
            <a:r>
              <a:rPr lang="en-US" sz="1800" dirty="0">
                <a:latin typeface="+mn-lt"/>
              </a:rPr>
              <a:t> a genome-wide collection of knockout mouse strains</a:t>
            </a:r>
          </a:p>
          <a:p>
            <a:pPr marL="285750" indent="-285750">
              <a:buFont typeface="Arial" panose="020B0604020202020204" pitchFamily="34" charset="0"/>
              <a:buChar char="•"/>
            </a:pPr>
            <a:r>
              <a:rPr lang="en-GB" sz="1800" dirty="0">
                <a:latin typeface="+mn-lt"/>
              </a:rPr>
              <a:t>Making all data and resources readily available to the scientific community</a:t>
            </a:r>
            <a:endParaRPr lang="en-GB" sz="1600" dirty="0">
              <a:latin typeface="+mn-lt"/>
            </a:endParaRPr>
          </a:p>
        </p:txBody>
      </p:sp>
      <p:sp>
        <p:nvSpPr>
          <p:cNvPr id="6" name="Title 4"/>
          <p:cNvSpPr>
            <a:spLocks noGrp="1"/>
          </p:cNvSpPr>
          <p:nvPr>
            <p:ph type="ctrTitle"/>
          </p:nvPr>
        </p:nvSpPr>
        <p:spPr>
          <a:xfrm>
            <a:off x="1873298" y="198602"/>
            <a:ext cx="8524324" cy="491260"/>
          </a:xfrm>
        </p:spPr>
        <p:txBody>
          <a:bodyPr>
            <a:noAutofit/>
          </a:bodyPr>
          <a:lstStyle/>
          <a:p>
            <a:pPr>
              <a:defRPr/>
            </a:pPr>
            <a:r>
              <a:rPr lang="en-US" sz="2800" b="1" dirty="0">
                <a:solidFill>
                  <a:schemeClr val="tx1"/>
                </a:solidFill>
                <a:latin typeface="+mn-lt"/>
              </a:rPr>
              <a:t>International Mouse</a:t>
            </a:r>
            <a:br>
              <a:rPr lang="en-US" sz="2800" b="1" dirty="0">
                <a:solidFill>
                  <a:schemeClr val="tx1"/>
                </a:solidFill>
                <a:latin typeface="+mn-lt"/>
              </a:rPr>
            </a:br>
            <a:r>
              <a:rPr lang="en-US" sz="2800" b="1" dirty="0">
                <a:solidFill>
                  <a:schemeClr val="tx1"/>
                </a:solidFill>
                <a:latin typeface="+mn-lt"/>
              </a:rPr>
              <a:t>Phenotyping Consortium</a:t>
            </a:r>
          </a:p>
        </p:txBody>
      </p:sp>
      <p:sp>
        <p:nvSpPr>
          <p:cNvPr id="5" name="Rectangle 4"/>
          <p:cNvSpPr/>
          <p:nvPr/>
        </p:nvSpPr>
        <p:spPr>
          <a:xfrm>
            <a:off x="915977" y="1061392"/>
            <a:ext cx="4794301" cy="1107996"/>
          </a:xfrm>
          <a:prstGeom prst="rect">
            <a:avLst/>
          </a:prstGeom>
        </p:spPr>
        <p:txBody>
          <a:bodyPr wrap="square">
            <a:spAutoFit/>
          </a:bodyPr>
          <a:lstStyle/>
          <a:p>
            <a:r>
              <a:rPr lang="en-GB" sz="2200" dirty="0">
                <a:solidFill>
                  <a:srgbClr val="D16E1F"/>
                </a:solidFill>
              </a:rPr>
              <a:t>Creating a comprehensive catalogue</a:t>
            </a:r>
          </a:p>
          <a:p>
            <a:r>
              <a:rPr lang="en-GB" sz="2200" dirty="0">
                <a:solidFill>
                  <a:srgbClr val="D16E1F"/>
                </a:solidFill>
              </a:rPr>
              <a:t>of mammalian gene function</a:t>
            </a:r>
          </a:p>
        </p:txBody>
      </p:sp>
      <p:sp>
        <p:nvSpPr>
          <p:cNvPr id="12" name="Subtitle 5"/>
          <p:cNvSpPr txBox="1">
            <a:spLocks/>
          </p:cNvSpPr>
          <p:nvPr/>
        </p:nvSpPr>
        <p:spPr bwMode="auto">
          <a:xfrm>
            <a:off x="1014218" y="2041374"/>
            <a:ext cx="4235081" cy="518046"/>
          </a:xfrm>
          <a:prstGeom prst="rect">
            <a:avLst/>
          </a:prstGeom>
          <a:noFill/>
          <a:ln>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714375" rtl="0" eaLnBrk="1" fontAlgn="base" hangingPunct="1">
              <a:spcBef>
                <a:spcPct val="20000"/>
              </a:spcBef>
              <a:spcAft>
                <a:spcPts val="431"/>
              </a:spcAft>
              <a:buClr>
                <a:schemeClr val="accent3"/>
              </a:buClr>
              <a:buSzPct val="120000"/>
              <a:buFontTx/>
              <a:buNone/>
              <a:defRPr sz="1950" b="0" i="0">
                <a:solidFill>
                  <a:srgbClr val="0F3661"/>
                </a:solidFill>
                <a:latin typeface="HelveticaNeueLT Pro 45 Lt"/>
                <a:ea typeface="ＭＳ Ｐゴシック" charset="0"/>
                <a:cs typeface="HelveticaNeueLT Pro 45 Lt"/>
              </a:defRPr>
            </a:lvl1pPr>
            <a:lvl2pPr marL="473869" indent="-207169" algn="l" defTabSz="714375" rtl="0" eaLnBrk="1" fontAlgn="base" hangingPunct="1">
              <a:spcBef>
                <a:spcPct val="20000"/>
              </a:spcBef>
              <a:spcAft>
                <a:spcPts val="431"/>
              </a:spcAft>
              <a:buClr>
                <a:schemeClr val="accent3"/>
              </a:buClr>
              <a:buSzPct val="100000"/>
              <a:buFont typeface="Arial" charset="0"/>
              <a:buChar char="•"/>
              <a:defRPr sz="1650">
                <a:solidFill>
                  <a:schemeClr val="tx1"/>
                </a:solidFill>
                <a:latin typeface="HelveticaNeueLT Pro 45 Lt"/>
                <a:ea typeface="ＭＳ Ｐゴシック" charset="0"/>
                <a:cs typeface="HelveticaNeueLT Pro 45 Lt"/>
              </a:defRPr>
            </a:lvl2pPr>
            <a:lvl3pPr marL="671513" indent="-176213" algn="l" defTabSz="714375" rtl="0" eaLnBrk="1" fontAlgn="base" hangingPunct="1">
              <a:spcBef>
                <a:spcPct val="20000"/>
              </a:spcBef>
              <a:spcAft>
                <a:spcPts val="431"/>
              </a:spcAft>
              <a:buClr>
                <a:schemeClr val="accent3"/>
              </a:buClr>
              <a:buFont typeface="Times" charset="0"/>
              <a:buChar char="•"/>
              <a:defRPr sz="1500">
                <a:solidFill>
                  <a:schemeClr val="tx1"/>
                </a:solidFill>
                <a:latin typeface="HelveticaNeueLT Pro 45 Lt"/>
                <a:ea typeface="ＭＳ Ｐゴシック" charset="0"/>
                <a:cs typeface="HelveticaNeueLT Pro 45 Lt"/>
              </a:defRPr>
            </a:lvl3pPr>
            <a:lvl4pPr marL="860822" indent="-176213" algn="l" defTabSz="714375" rtl="0" eaLnBrk="1" fontAlgn="base" hangingPunct="1">
              <a:spcBef>
                <a:spcPct val="20000"/>
              </a:spcBef>
              <a:spcAft>
                <a:spcPts val="431"/>
              </a:spcAft>
              <a:buClr>
                <a:schemeClr val="accent1"/>
              </a:buClr>
              <a:buFont typeface="Times" charset="0"/>
              <a:buChar char="•"/>
              <a:defRPr sz="1500">
                <a:solidFill>
                  <a:schemeClr val="tx1"/>
                </a:solidFill>
                <a:latin typeface="HelveticaNeueLT Pro 45 Lt"/>
                <a:ea typeface="ＭＳ Ｐゴシック" charset="0"/>
                <a:cs typeface="HelveticaNeueLT Pro 45 Lt"/>
              </a:defRPr>
            </a:lvl4pPr>
            <a:lvl5pPr marL="1050131" indent="-176213" algn="l" defTabSz="714375" rtl="0" eaLnBrk="1" fontAlgn="base" hangingPunct="1">
              <a:spcBef>
                <a:spcPct val="20000"/>
              </a:spcBef>
              <a:spcAft>
                <a:spcPts val="431"/>
              </a:spcAft>
              <a:buClr>
                <a:schemeClr val="accent1"/>
              </a:buClr>
              <a:buFont typeface="Times" charset="0"/>
              <a:buChar char="•"/>
              <a:defRPr sz="1500">
                <a:solidFill>
                  <a:schemeClr val="tx1"/>
                </a:solidFill>
                <a:latin typeface="HelveticaNeueLT Pro 45 Lt"/>
                <a:ea typeface="ＭＳ Ｐゴシック" charset="0"/>
                <a:cs typeface="HelveticaNeueLT Pro 45 Lt"/>
              </a:defRPr>
            </a:lvl5pPr>
            <a:lvl6pPr marL="1778510" indent="-179228" algn="l" defTabSz="716921" rtl="0" eaLnBrk="1" fontAlgn="base" hangingPunct="1">
              <a:spcBef>
                <a:spcPct val="20000"/>
              </a:spcBef>
              <a:spcAft>
                <a:spcPct val="0"/>
              </a:spcAft>
              <a:buClr>
                <a:schemeClr val="accent1"/>
              </a:buClr>
              <a:buFont typeface="Times" pitchFamily="48" charset="0"/>
              <a:buChar char="•"/>
              <a:defRPr sz="1575">
                <a:solidFill>
                  <a:schemeClr val="tx1"/>
                </a:solidFill>
                <a:latin typeface="+mn-lt"/>
              </a:defRPr>
            </a:lvl6pPr>
            <a:lvl7pPr marL="1943959" indent="-179228" algn="l" defTabSz="716921" rtl="0" eaLnBrk="1" fontAlgn="base" hangingPunct="1">
              <a:spcBef>
                <a:spcPct val="20000"/>
              </a:spcBef>
              <a:spcAft>
                <a:spcPct val="0"/>
              </a:spcAft>
              <a:buClr>
                <a:schemeClr val="accent1"/>
              </a:buClr>
              <a:buFont typeface="Times" pitchFamily="48" charset="0"/>
              <a:buChar char="•"/>
              <a:defRPr sz="1575">
                <a:solidFill>
                  <a:schemeClr val="tx1"/>
                </a:solidFill>
                <a:latin typeface="+mn-lt"/>
              </a:defRPr>
            </a:lvl7pPr>
            <a:lvl8pPr marL="2109392" indent="-179228" algn="l" defTabSz="716921" rtl="0" eaLnBrk="1" fontAlgn="base" hangingPunct="1">
              <a:spcBef>
                <a:spcPct val="20000"/>
              </a:spcBef>
              <a:spcAft>
                <a:spcPct val="0"/>
              </a:spcAft>
              <a:buClr>
                <a:schemeClr val="accent1"/>
              </a:buClr>
              <a:buFont typeface="Times" pitchFamily="48" charset="0"/>
              <a:buChar char="•"/>
              <a:defRPr sz="1575">
                <a:solidFill>
                  <a:schemeClr val="tx1"/>
                </a:solidFill>
                <a:latin typeface="+mn-lt"/>
              </a:defRPr>
            </a:lvl8pPr>
            <a:lvl9pPr marL="2274838" indent="-179228" algn="l" defTabSz="716921" rtl="0" eaLnBrk="1" fontAlgn="base" hangingPunct="1">
              <a:spcBef>
                <a:spcPct val="20000"/>
              </a:spcBef>
              <a:spcAft>
                <a:spcPct val="0"/>
              </a:spcAft>
              <a:buClr>
                <a:schemeClr val="accent1"/>
              </a:buClr>
              <a:buFont typeface="Times" pitchFamily="48" charset="0"/>
              <a:buChar char="•"/>
              <a:defRPr sz="1575">
                <a:solidFill>
                  <a:schemeClr val="tx1"/>
                </a:solidFill>
                <a:latin typeface="+mn-lt"/>
              </a:defRPr>
            </a:lvl9pPr>
          </a:lstStyle>
          <a:p>
            <a:r>
              <a:rPr lang="en-GB" sz="1800" kern="0" dirty="0">
                <a:latin typeface="+mn-lt"/>
              </a:rPr>
              <a:t>The function of around two thirds of all mammalian genes remains unknown. </a:t>
            </a:r>
          </a:p>
          <a:p>
            <a:endParaRPr lang="en-GB" sz="1600" kern="0" dirty="0">
              <a:latin typeface="+mn-lt"/>
            </a:endParaRPr>
          </a:p>
          <a:p>
            <a:endParaRPr lang="en-GB" sz="1600" kern="0" dirty="0">
              <a:latin typeface="+mn-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437" y="4786326"/>
            <a:ext cx="4581332" cy="1899371"/>
          </a:xfrm>
          <a:prstGeom prst="rect">
            <a:avLst/>
          </a:prstGeom>
        </p:spPr>
      </p:pic>
      <p:grpSp>
        <p:nvGrpSpPr>
          <p:cNvPr id="9" name="Group 9"/>
          <p:cNvGrpSpPr>
            <a:grpSpLocks/>
          </p:cNvGrpSpPr>
          <p:nvPr/>
        </p:nvGrpSpPr>
        <p:grpSpPr bwMode="auto">
          <a:xfrm>
            <a:off x="571500" y="915537"/>
            <a:ext cx="9144000" cy="73025"/>
            <a:chOff x="0" y="594764"/>
            <a:chExt cx="9144000" cy="73373"/>
          </a:xfrm>
        </p:grpSpPr>
        <p:cxnSp>
          <p:nvCxnSpPr>
            <p:cNvPr id="10" name="Straight Connector 9"/>
            <p:cNvCxnSpPr>
              <a:cxnSpLocks noChangeShapeType="1"/>
            </p:cNvCxnSpPr>
            <p:nvPr/>
          </p:nvCxnSpPr>
          <p:spPr bwMode="auto">
            <a:xfrm>
              <a:off x="0" y="631451"/>
              <a:ext cx="9144000" cy="0"/>
            </a:xfrm>
            <a:prstGeom prst="line">
              <a:avLst/>
            </a:prstGeom>
            <a:noFill/>
            <a:ln w="25400">
              <a:solidFill>
                <a:srgbClr val="2D517C"/>
              </a:solidFill>
              <a:round/>
              <a:headEnd/>
              <a:tailEnd/>
            </a:ln>
            <a:effectLst>
              <a:outerShdw blurRad="63500" dist="20000" dir="5400000" rotWithShape="0">
                <a:srgbClr val="000000">
                  <a:alpha val="37999"/>
                </a:srgbClr>
              </a:outerShdw>
            </a:effectLst>
          </p:spPr>
        </p:cxnSp>
        <p:cxnSp>
          <p:nvCxnSpPr>
            <p:cNvPr id="11" name="Straight Connector 10"/>
            <p:cNvCxnSpPr>
              <a:cxnSpLocks noChangeShapeType="1"/>
            </p:cNvCxnSpPr>
            <p:nvPr/>
          </p:nvCxnSpPr>
          <p:spPr bwMode="auto">
            <a:xfrm>
              <a:off x="0" y="594764"/>
              <a:ext cx="9144000" cy="1596"/>
            </a:xfrm>
            <a:prstGeom prst="line">
              <a:avLst/>
            </a:prstGeom>
            <a:noFill/>
            <a:ln w="25400">
              <a:solidFill>
                <a:srgbClr val="10253F"/>
              </a:solidFill>
              <a:round/>
              <a:headEnd/>
              <a:tailEnd/>
            </a:ln>
            <a:effectLst>
              <a:outerShdw blurRad="63500" dist="20000" dir="5400000" rotWithShape="0">
                <a:srgbClr val="000000">
                  <a:alpha val="37999"/>
                </a:srgbClr>
              </a:outerShdw>
            </a:effectLst>
          </p:spPr>
        </p:cxnSp>
        <p:cxnSp>
          <p:nvCxnSpPr>
            <p:cNvPr id="13" name="Straight Connector 12"/>
            <p:cNvCxnSpPr>
              <a:cxnSpLocks noChangeShapeType="1"/>
            </p:cNvCxnSpPr>
            <p:nvPr/>
          </p:nvCxnSpPr>
          <p:spPr bwMode="auto">
            <a:xfrm>
              <a:off x="0" y="666542"/>
              <a:ext cx="9144000" cy="1595"/>
            </a:xfrm>
            <a:prstGeom prst="line">
              <a:avLst/>
            </a:prstGeom>
            <a:noFill/>
            <a:ln w="25400">
              <a:solidFill>
                <a:srgbClr val="236072"/>
              </a:solidFill>
              <a:round/>
              <a:headEnd/>
              <a:tailEnd/>
            </a:ln>
            <a:effectLst>
              <a:outerShdw blurRad="63500" dist="20000" dir="5400000" rotWithShape="0">
                <a:srgbClr val="000000">
                  <a:alpha val="37999"/>
                </a:srgbClr>
              </a:outerShdw>
            </a:effectLst>
          </p:spPr>
        </p:cxnSp>
      </p:grpSp>
      <p:pic>
        <p:nvPicPr>
          <p:cNvPr id="14" name="Picture 13"/>
          <p:cNvPicPr>
            <a:picLocks noChangeAspect="1"/>
          </p:cNvPicPr>
          <p:nvPr/>
        </p:nvPicPr>
        <p:blipFill>
          <a:blip r:embed="rId4"/>
          <a:stretch>
            <a:fillRect/>
          </a:stretch>
        </p:blipFill>
        <p:spPr>
          <a:xfrm>
            <a:off x="753059" y="155404"/>
            <a:ext cx="2618992" cy="637289"/>
          </a:xfrm>
          <a:prstGeom prst="rect">
            <a:avLst/>
          </a:prstGeom>
        </p:spPr>
      </p:pic>
    </p:spTree>
    <p:extLst>
      <p:ext uri="{BB962C8B-B14F-4D97-AF65-F5344CB8AC3E}">
        <p14:creationId xmlns:p14="http://schemas.microsoft.com/office/powerpoint/2010/main" val="1026998333"/>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877772" y="-121775"/>
            <a:ext cx="8229600" cy="1143000"/>
          </a:xfrm>
        </p:spPr>
        <p:txBody>
          <a:bodyPr>
            <a:normAutofit/>
          </a:bodyPr>
          <a:lstStyle/>
          <a:p>
            <a:r>
              <a:rPr lang="en-US" sz="2800" b="1" dirty="0">
                <a:solidFill>
                  <a:srgbClr val="000000"/>
                </a:solidFill>
                <a:latin typeface="+mn-lt"/>
                <a:cs typeface="Times New Roman" pitchFamily="18" charset="0"/>
              </a:rPr>
              <a:t>Progress to Date</a:t>
            </a:r>
          </a:p>
        </p:txBody>
      </p:sp>
      <p:sp>
        <p:nvSpPr>
          <p:cNvPr id="33795" name="Content Placeholder 2"/>
          <p:cNvSpPr>
            <a:spLocks noGrp="1"/>
          </p:cNvSpPr>
          <p:nvPr>
            <p:ph idx="1"/>
          </p:nvPr>
        </p:nvSpPr>
        <p:spPr>
          <a:xfrm>
            <a:off x="810301" y="1060438"/>
            <a:ext cx="8683419" cy="2118316"/>
          </a:xfrm>
        </p:spPr>
        <p:txBody>
          <a:bodyPr>
            <a:noAutofit/>
          </a:bodyPr>
          <a:lstStyle/>
          <a:p>
            <a:pPr marL="0" indent="0">
              <a:buNone/>
              <a:defRPr/>
            </a:pPr>
            <a:r>
              <a:rPr lang="en-GB" sz="2000" dirty="0">
                <a:ea typeface="ＭＳ Ｐゴシック" charset="0"/>
              </a:rPr>
              <a:t>GOAL: Production and broad-based primary phenotyping of ~20,000 murine null alleles</a:t>
            </a:r>
          </a:p>
          <a:p>
            <a:pPr lvl="1">
              <a:buFont typeface="Arial"/>
              <a:buChar char="•"/>
              <a:defRPr/>
            </a:pPr>
            <a:r>
              <a:rPr lang="en-GB" sz="2000" dirty="0">
                <a:ea typeface="ＭＳ Ｐゴシック" charset="0"/>
              </a:rPr>
              <a:t>6,786 single-gene null allele mouse strains generated</a:t>
            </a:r>
          </a:p>
          <a:p>
            <a:pPr lvl="2">
              <a:defRPr/>
            </a:pPr>
            <a:r>
              <a:rPr lang="en-GB" sz="1600" dirty="0">
                <a:ea typeface="ＭＳ Ｐゴシック" charset="0"/>
              </a:rPr>
              <a:t>~5,200 through conversion of ES cells, primarily during KOMP2 Phase 1</a:t>
            </a:r>
          </a:p>
          <a:p>
            <a:pPr lvl="2">
              <a:defRPr/>
            </a:pPr>
            <a:r>
              <a:rPr lang="en-GB" sz="1600" dirty="0">
                <a:ea typeface="ＭＳ Ｐゴシック" charset="0"/>
              </a:rPr>
              <a:t>~1,500 utilizing newly-implemented CRISPR/Cas9 technology</a:t>
            </a:r>
          </a:p>
          <a:p>
            <a:pPr lvl="1">
              <a:buFont typeface="Arial"/>
              <a:buChar char="•"/>
              <a:defRPr/>
            </a:pPr>
            <a:r>
              <a:rPr lang="en-GB" sz="2000" dirty="0">
                <a:ea typeface="ＭＳ Ｐゴシック" charset="0"/>
              </a:rPr>
              <a:t>5,000 lines entered into phenotyping</a:t>
            </a:r>
          </a:p>
          <a:p>
            <a:pPr marL="0" indent="0">
              <a:spcBef>
                <a:spcPts val="1680"/>
              </a:spcBef>
              <a:buNone/>
            </a:pPr>
            <a:r>
              <a:rPr lang="en-US" sz="2000" dirty="0"/>
              <a:t>Mouse lines distributed through repository system and production centers</a:t>
            </a:r>
          </a:p>
          <a:p>
            <a:pPr marL="0" indent="0">
              <a:spcBef>
                <a:spcPts val="1680"/>
              </a:spcBef>
              <a:buNone/>
            </a:pPr>
            <a:r>
              <a:rPr lang="en-US" sz="2000" dirty="0"/>
              <a:t>Phenotyping results freely available through web portal</a:t>
            </a:r>
          </a:p>
          <a:p>
            <a:pPr lvl="1">
              <a:buFont typeface="Wingdings" charset="2"/>
              <a:buChar char="§"/>
              <a:defRPr/>
            </a:pPr>
            <a:r>
              <a:rPr lang="en-GB" sz="2000" dirty="0">
                <a:ea typeface="ＭＳ Ｐゴシック" charset="0"/>
              </a:rPr>
              <a:t>43.5 million data </a:t>
            </a:r>
            <a:r>
              <a:rPr lang="en-GB" sz="2000" dirty="0" smtClean="0">
                <a:ea typeface="ＭＳ Ｐゴシック" charset="0"/>
              </a:rPr>
              <a:t>points, </a:t>
            </a:r>
            <a:r>
              <a:rPr lang="en-GB" sz="2000" dirty="0" err="1" smtClean="0">
                <a:ea typeface="ＭＳ Ｐゴシック" charset="0"/>
              </a:rPr>
              <a:t>incl</a:t>
            </a:r>
            <a:r>
              <a:rPr lang="en-GB" sz="2000" dirty="0" smtClean="0">
                <a:ea typeface="ＭＳ Ｐゴシック" charset="0"/>
              </a:rPr>
              <a:t> 200,000 images</a:t>
            </a:r>
            <a:endParaRPr lang="en-GB" sz="2000" dirty="0">
              <a:ea typeface="ＭＳ Ｐゴシック" charset="0"/>
            </a:endParaRPr>
          </a:p>
          <a:p>
            <a:endParaRPr lang="en-US" sz="1600" dirty="0"/>
          </a:p>
          <a:p>
            <a:pPr marL="0" indent="0">
              <a:buNone/>
            </a:pPr>
            <a:endParaRPr lang="en-US" sz="2000" dirty="0"/>
          </a:p>
        </p:txBody>
      </p:sp>
      <p:pic>
        <p:nvPicPr>
          <p:cNvPr id="9" name="Picture 8"/>
          <p:cNvPicPr>
            <a:picLocks noChangeAspect="1"/>
          </p:cNvPicPr>
          <p:nvPr/>
        </p:nvPicPr>
        <p:blipFill>
          <a:blip r:embed="rId3"/>
          <a:stretch>
            <a:fillRect/>
          </a:stretch>
        </p:blipFill>
        <p:spPr>
          <a:xfrm>
            <a:off x="753059" y="155404"/>
            <a:ext cx="2618992" cy="637289"/>
          </a:xfrm>
          <a:prstGeom prst="rect">
            <a:avLst/>
          </a:prstGeom>
        </p:spPr>
      </p:pic>
      <p:sp>
        <p:nvSpPr>
          <p:cNvPr id="19" name="Content Placeholder 2"/>
          <p:cNvSpPr txBox="1">
            <a:spLocks/>
          </p:cNvSpPr>
          <p:nvPr/>
        </p:nvSpPr>
        <p:spPr>
          <a:xfrm>
            <a:off x="810301" y="4539684"/>
            <a:ext cx="8816232" cy="26733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080"/>
              </a:spcBef>
              <a:buNone/>
            </a:pPr>
            <a:r>
              <a:rPr lang="en-US" sz="2000" b="0" dirty="0">
                <a:solidFill>
                  <a:srgbClr val="000000"/>
                </a:solidFill>
              </a:rPr>
              <a:t>Generating valuable models and </a:t>
            </a:r>
            <a:r>
              <a:rPr lang="en-US" sz="2000" b="0" dirty="0" smtClean="0">
                <a:solidFill>
                  <a:srgbClr val="000000"/>
                </a:solidFill>
              </a:rPr>
              <a:t>observations for improving </a:t>
            </a:r>
            <a:r>
              <a:rPr lang="en-US" sz="2000" b="0" dirty="0">
                <a:solidFill>
                  <a:srgbClr val="000000"/>
                </a:solidFill>
              </a:rPr>
              <a:t>human health</a:t>
            </a:r>
            <a:endParaRPr lang="en-US" sz="2000" b="0" dirty="0">
              <a:solidFill>
                <a:srgbClr val="FF0000"/>
              </a:solidFill>
            </a:endParaRPr>
          </a:p>
          <a:p>
            <a:pPr lvl="1">
              <a:buFont typeface="Arial"/>
              <a:buChar char="•"/>
            </a:pPr>
            <a:r>
              <a:rPr lang="en-US" sz="2000" b="0" dirty="0">
                <a:solidFill>
                  <a:srgbClr val="000000"/>
                </a:solidFill>
              </a:rPr>
              <a:t>650 new potential disease </a:t>
            </a:r>
            <a:r>
              <a:rPr lang="en-US" sz="2000" b="0" dirty="0" smtClean="0">
                <a:solidFill>
                  <a:srgbClr val="000000"/>
                </a:solidFill>
              </a:rPr>
              <a:t>models, </a:t>
            </a:r>
            <a:r>
              <a:rPr lang="en-US" sz="2000" b="0" dirty="0" err="1" smtClean="0">
                <a:solidFill>
                  <a:srgbClr val="000000"/>
                </a:solidFill>
              </a:rPr>
              <a:t>incl</a:t>
            </a:r>
            <a:r>
              <a:rPr lang="en-US" sz="2000" b="0" dirty="0" smtClean="0">
                <a:solidFill>
                  <a:srgbClr val="000000"/>
                </a:solidFill>
              </a:rPr>
              <a:t> ~175 new human disease genes</a:t>
            </a:r>
            <a:endParaRPr lang="en-US" sz="2000" b="0" dirty="0">
              <a:solidFill>
                <a:srgbClr val="000000"/>
              </a:solidFill>
            </a:endParaRPr>
          </a:p>
          <a:p>
            <a:pPr lvl="3">
              <a:buFont typeface="Arial"/>
              <a:buChar char="•"/>
            </a:pPr>
            <a:r>
              <a:rPr lang="en-US" b="0" dirty="0">
                <a:solidFill>
                  <a:srgbClr val="000000"/>
                </a:solidFill>
              </a:rPr>
              <a:t>227 with no previous extant mouse allele</a:t>
            </a:r>
          </a:p>
          <a:p>
            <a:pPr lvl="3">
              <a:buFont typeface="Arial"/>
              <a:buChar char="•"/>
            </a:pPr>
            <a:r>
              <a:rPr lang="en-US" b="0" dirty="0">
                <a:solidFill>
                  <a:srgbClr val="000000"/>
                </a:solidFill>
              </a:rPr>
              <a:t>423 with previous mouse in MGI not yet asserted as a disease </a:t>
            </a:r>
            <a:r>
              <a:rPr lang="en-US" b="0" dirty="0" smtClean="0">
                <a:solidFill>
                  <a:srgbClr val="000000"/>
                </a:solidFill>
              </a:rPr>
              <a:t>model</a:t>
            </a:r>
            <a:endParaRPr lang="en-US" b="0" dirty="0">
              <a:solidFill>
                <a:srgbClr val="000000"/>
              </a:solidFill>
            </a:endParaRPr>
          </a:p>
        </p:txBody>
      </p:sp>
      <p:grpSp>
        <p:nvGrpSpPr>
          <p:cNvPr id="31" name="Group 9"/>
          <p:cNvGrpSpPr>
            <a:grpSpLocks/>
          </p:cNvGrpSpPr>
          <p:nvPr/>
        </p:nvGrpSpPr>
        <p:grpSpPr bwMode="auto">
          <a:xfrm>
            <a:off x="571500" y="915537"/>
            <a:ext cx="9144000" cy="73025"/>
            <a:chOff x="0" y="594764"/>
            <a:chExt cx="9144000" cy="73373"/>
          </a:xfrm>
        </p:grpSpPr>
        <p:cxnSp>
          <p:nvCxnSpPr>
            <p:cNvPr id="32" name="Straight Connector 31"/>
            <p:cNvCxnSpPr>
              <a:cxnSpLocks noChangeShapeType="1"/>
            </p:cNvCxnSpPr>
            <p:nvPr/>
          </p:nvCxnSpPr>
          <p:spPr bwMode="auto">
            <a:xfrm>
              <a:off x="0" y="631451"/>
              <a:ext cx="9144000" cy="0"/>
            </a:xfrm>
            <a:prstGeom prst="line">
              <a:avLst/>
            </a:prstGeom>
            <a:noFill/>
            <a:ln w="25400">
              <a:solidFill>
                <a:srgbClr val="2D517C"/>
              </a:solidFill>
              <a:round/>
              <a:headEnd/>
              <a:tailEnd/>
            </a:ln>
            <a:effectLst>
              <a:outerShdw blurRad="63500" dist="20000" dir="5400000" rotWithShape="0">
                <a:srgbClr val="000000">
                  <a:alpha val="37999"/>
                </a:srgbClr>
              </a:outerShdw>
            </a:effectLst>
          </p:spPr>
        </p:cxnSp>
        <p:cxnSp>
          <p:nvCxnSpPr>
            <p:cNvPr id="33" name="Straight Connector 32"/>
            <p:cNvCxnSpPr>
              <a:cxnSpLocks noChangeShapeType="1"/>
            </p:cNvCxnSpPr>
            <p:nvPr/>
          </p:nvCxnSpPr>
          <p:spPr bwMode="auto">
            <a:xfrm>
              <a:off x="0" y="594764"/>
              <a:ext cx="9144000" cy="1596"/>
            </a:xfrm>
            <a:prstGeom prst="line">
              <a:avLst/>
            </a:prstGeom>
            <a:noFill/>
            <a:ln w="25400">
              <a:solidFill>
                <a:srgbClr val="10253F"/>
              </a:solidFill>
              <a:round/>
              <a:headEnd/>
              <a:tailEnd/>
            </a:ln>
            <a:effectLst>
              <a:outerShdw blurRad="63500" dist="20000" dir="5400000" rotWithShape="0">
                <a:srgbClr val="000000">
                  <a:alpha val="37999"/>
                </a:srgbClr>
              </a:outerShdw>
            </a:effectLst>
          </p:spPr>
        </p:cxnSp>
        <p:cxnSp>
          <p:nvCxnSpPr>
            <p:cNvPr id="34" name="Straight Connector 33"/>
            <p:cNvCxnSpPr>
              <a:cxnSpLocks noChangeShapeType="1"/>
            </p:cNvCxnSpPr>
            <p:nvPr/>
          </p:nvCxnSpPr>
          <p:spPr bwMode="auto">
            <a:xfrm>
              <a:off x="0" y="666542"/>
              <a:ext cx="9144000" cy="1595"/>
            </a:xfrm>
            <a:prstGeom prst="line">
              <a:avLst/>
            </a:prstGeom>
            <a:noFill/>
            <a:ln w="25400">
              <a:solidFill>
                <a:srgbClr val="236072"/>
              </a:solidFill>
              <a:round/>
              <a:headEnd/>
              <a:tailEnd/>
            </a:ln>
            <a:effectLst>
              <a:outerShdw blurRad="63500" dist="20000" dir="5400000" rotWithShape="0">
                <a:srgbClr val="000000">
                  <a:alpha val="37999"/>
                </a:srgbClr>
              </a:outerShdw>
            </a:effectLst>
          </p:spPr>
        </p:cxnSp>
      </p:grpSp>
    </p:spTree>
    <p:extLst>
      <p:ext uri="{BB962C8B-B14F-4D97-AF65-F5344CB8AC3E}">
        <p14:creationId xmlns:p14="http://schemas.microsoft.com/office/powerpoint/2010/main" val="32113233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2810877" y="-14297"/>
            <a:ext cx="6033773" cy="9286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mn-lt"/>
              </a:rPr>
              <a:t>KOMP</a:t>
            </a:r>
            <a:r>
              <a:rPr lang="en-US" sz="2800" baseline="30000" dirty="0">
                <a:latin typeface="+mn-lt"/>
              </a:rPr>
              <a:t>2</a:t>
            </a:r>
            <a:r>
              <a:rPr lang="en-US" sz="2800" dirty="0">
                <a:latin typeface="+mn-lt"/>
              </a:rPr>
              <a:t> Pipelines Overview</a:t>
            </a:r>
            <a:endParaRPr lang="en-US" altLang="en-US" sz="2800" dirty="0">
              <a:latin typeface="+mn-lt"/>
              <a:ea typeface="ＭＳ Ｐゴシック" pitchFamily="34" charset="-128"/>
            </a:endParaRPr>
          </a:p>
        </p:txBody>
      </p:sp>
      <p:sp>
        <p:nvSpPr>
          <p:cNvPr id="29" name="Rounded Rectangle 28"/>
          <p:cNvSpPr>
            <a:spLocks noChangeArrowheads="1"/>
          </p:cNvSpPr>
          <p:nvPr/>
        </p:nvSpPr>
        <p:spPr bwMode="auto">
          <a:xfrm>
            <a:off x="3726097" y="3832366"/>
            <a:ext cx="1239836" cy="1417294"/>
          </a:xfrm>
          <a:prstGeom prst="roundRect">
            <a:avLst>
              <a:gd name="adj" fmla="val 16667"/>
            </a:avLst>
          </a:prstGeom>
          <a:solidFill>
            <a:schemeClr val="accent1"/>
          </a:solidFill>
          <a:ln w="25400">
            <a:solidFill>
              <a:srgbClr val="385D8A"/>
            </a:solidFill>
            <a:round/>
            <a:headEnd/>
            <a:tailEnd/>
          </a:ln>
        </p:spPr>
        <p:txBody>
          <a:bodyPr wrap="square" lIns="36000" tIns="36000" rIns="36000" bIns="3600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GB" sz="1600" dirty="0">
                <a:solidFill>
                  <a:srgbClr val="000000"/>
                </a:solidFill>
                <a:ea typeface="ヒラギノ角ゴ Pro W3" pitchFamily="64" charset="-128"/>
              </a:rPr>
              <a:t>Primary Cohort Production Breeding</a:t>
            </a:r>
          </a:p>
        </p:txBody>
      </p:sp>
      <p:sp>
        <p:nvSpPr>
          <p:cNvPr id="30" name="Rounded Rectangle 29"/>
          <p:cNvSpPr>
            <a:spLocks noChangeArrowheads="1"/>
          </p:cNvSpPr>
          <p:nvPr/>
        </p:nvSpPr>
        <p:spPr bwMode="auto">
          <a:xfrm>
            <a:off x="6225866" y="4092173"/>
            <a:ext cx="1411476" cy="897683"/>
          </a:xfrm>
          <a:prstGeom prst="roundRect">
            <a:avLst>
              <a:gd name="adj" fmla="val 16667"/>
            </a:avLst>
          </a:prstGeom>
          <a:solidFill>
            <a:schemeClr val="accent1"/>
          </a:solidFill>
          <a:ln w="25400">
            <a:solidFill>
              <a:srgbClr val="385D8A"/>
            </a:solidFill>
            <a:round/>
            <a:headEnd/>
            <a:tailEnd/>
          </a:ln>
        </p:spPr>
        <p:txBody>
          <a:bodyPr wrap="square" lIns="36000" tIns="36000" rIns="36000" bIns="3600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GB" sz="1600" dirty="0">
                <a:solidFill>
                  <a:srgbClr val="000000"/>
                </a:solidFill>
                <a:ea typeface="ヒラギノ角ゴ Pro W3" pitchFamily="64" charset="-128"/>
              </a:rPr>
              <a:t>Adult</a:t>
            </a:r>
          </a:p>
          <a:p>
            <a:pPr algn="ctr" eaLnBrk="1" hangingPunct="1"/>
            <a:r>
              <a:rPr lang="en-GB" sz="1600" dirty="0" err="1">
                <a:solidFill>
                  <a:srgbClr val="000000"/>
                </a:solidFill>
                <a:ea typeface="ヒラギノ角ゴ Pro W3" pitchFamily="64" charset="-128"/>
              </a:rPr>
              <a:t>Phenotyping</a:t>
            </a:r>
            <a:endParaRPr lang="en-GB" sz="1600" dirty="0">
              <a:solidFill>
                <a:srgbClr val="000000"/>
              </a:solidFill>
              <a:ea typeface="ヒラギノ角ゴ Pro W3" pitchFamily="64" charset="-128"/>
            </a:endParaRPr>
          </a:p>
          <a:p>
            <a:pPr algn="ctr" eaLnBrk="1" hangingPunct="1"/>
            <a:r>
              <a:rPr lang="en-GB" sz="1600" dirty="0">
                <a:solidFill>
                  <a:srgbClr val="000000"/>
                </a:solidFill>
                <a:ea typeface="ヒラギノ角ゴ Pro W3" pitchFamily="64" charset="-128"/>
              </a:rPr>
              <a:t>Pipeline</a:t>
            </a:r>
          </a:p>
        </p:txBody>
      </p:sp>
      <p:sp>
        <p:nvSpPr>
          <p:cNvPr id="31" name="Rounded Rectangle 30"/>
          <p:cNvSpPr/>
          <p:nvPr/>
        </p:nvSpPr>
        <p:spPr bwMode="auto">
          <a:xfrm>
            <a:off x="5144922" y="4748376"/>
            <a:ext cx="890841" cy="352853"/>
          </a:xfrm>
          <a:prstGeom prst="roundRect">
            <a:avLst/>
          </a:prstGeom>
          <a:solidFill>
            <a:srgbClr val="D7E4BD"/>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defRPr/>
            </a:pPr>
            <a:r>
              <a:rPr lang="en-GB" sz="1600" dirty="0">
                <a:solidFill>
                  <a:srgbClr val="000000"/>
                </a:solidFill>
                <a:ea typeface="ヒラギノ角ゴ Pro W3" pitchFamily="64" charset="-128"/>
              </a:rPr>
              <a:t>Viability</a:t>
            </a:r>
          </a:p>
        </p:txBody>
      </p:sp>
      <p:sp>
        <p:nvSpPr>
          <p:cNvPr id="32" name="Rounded Rectangle 31"/>
          <p:cNvSpPr/>
          <p:nvPr/>
        </p:nvSpPr>
        <p:spPr bwMode="auto">
          <a:xfrm>
            <a:off x="5065295" y="2642579"/>
            <a:ext cx="819152" cy="625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defRPr/>
            </a:pPr>
            <a:r>
              <a:rPr lang="en-GB" sz="1600" dirty="0">
                <a:solidFill>
                  <a:srgbClr val="000000"/>
                </a:solidFill>
                <a:ea typeface="ヒラギノ角ゴ Pro W3" pitchFamily="64" charset="-128"/>
              </a:rPr>
              <a:t>Fertility</a:t>
            </a:r>
          </a:p>
        </p:txBody>
      </p:sp>
      <p:cxnSp>
        <p:nvCxnSpPr>
          <p:cNvPr id="33" name="Shape 8"/>
          <p:cNvCxnSpPr>
            <a:cxnSpLocks noChangeShapeType="1"/>
          </p:cNvCxnSpPr>
          <p:nvPr/>
        </p:nvCxnSpPr>
        <p:spPr bwMode="auto">
          <a:xfrm>
            <a:off x="5034241" y="4541013"/>
            <a:ext cx="1090615" cy="0"/>
          </a:xfrm>
          <a:prstGeom prst="straightConnector1">
            <a:avLst/>
          </a:prstGeom>
          <a:noFill/>
          <a:ln w="19050">
            <a:solidFill>
              <a:schemeClr val="tx1"/>
            </a:solidFill>
            <a:round/>
            <a:headEnd/>
            <a:tailEnd type="arrow" w="med" len="med"/>
          </a:ln>
        </p:spPr>
      </p:cxnSp>
      <p:sp>
        <p:nvSpPr>
          <p:cNvPr id="34" name="Rounded Rectangle 33"/>
          <p:cNvSpPr/>
          <p:nvPr/>
        </p:nvSpPr>
        <p:spPr bwMode="auto">
          <a:xfrm>
            <a:off x="6146642" y="5796560"/>
            <a:ext cx="1389642" cy="897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defRPr/>
            </a:pPr>
            <a:r>
              <a:rPr lang="en-GB" sz="1600" dirty="0">
                <a:solidFill>
                  <a:srgbClr val="000000"/>
                </a:solidFill>
                <a:ea typeface="ヒラギノ角ゴ Pro W3" pitchFamily="64" charset="-128"/>
              </a:rPr>
              <a:t>Embryo</a:t>
            </a:r>
          </a:p>
          <a:p>
            <a:pPr algn="ctr" eaLnBrk="1" hangingPunct="1">
              <a:defRPr/>
            </a:pPr>
            <a:r>
              <a:rPr lang="en-GB" sz="1600" dirty="0">
                <a:solidFill>
                  <a:srgbClr val="000000"/>
                </a:solidFill>
                <a:ea typeface="ヒラギノ角ゴ Pro W3" pitchFamily="64" charset="-128"/>
              </a:rPr>
              <a:t>Phenotyping</a:t>
            </a:r>
          </a:p>
          <a:p>
            <a:pPr algn="ctr" eaLnBrk="1" hangingPunct="1">
              <a:defRPr/>
            </a:pPr>
            <a:r>
              <a:rPr lang="en-GB" sz="1600" dirty="0">
                <a:solidFill>
                  <a:srgbClr val="000000"/>
                </a:solidFill>
                <a:ea typeface="ヒラギノ角ゴ Pro W3" pitchFamily="64" charset="-128"/>
              </a:rPr>
              <a:t>Pipeline</a:t>
            </a:r>
          </a:p>
        </p:txBody>
      </p:sp>
      <p:cxnSp>
        <p:nvCxnSpPr>
          <p:cNvPr id="35" name="AutoShape 22"/>
          <p:cNvCxnSpPr>
            <a:cxnSpLocks noChangeShapeType="1"/>
          </p:cNvCxnSpPr>
          <p:nvPr/>
        </p:nvCxnSpPr>
        <p:spPr bwMode="auto">
          <a:xfrm>
            <a:off x="4344626" y="5181773"/>
            <a:ext cx="1756322" cy="1063628"/>
          </a:xfrm>
          <a:prstGeom prst="bentConnector3">
            <a:avLst>
              <a:gd name="adj1" fmla="val 214"/>
            </a:avLst>
          </a:prstGeom>
          <a:noFill/>
          <a:ln w="28575">
            <a:solidFill>
              <a:srgbClr val="FF0000"/>
            </a:solidFill>
            <a:prstDash val="sysDash"/>
            <a:miter lim="800000"/>
            <a:headEnd/>
            <a:tailEnd type="triangle" w="med" len="med"/>
          </a:ln>
        </p:spPr>
      </p:cxnSp>
      <p:cxnSp>
        <p:nvCxnSpPr>
          <p:cNvPr id="37" name="Elbow Connector 36"/>
          <p:cNvCxnSpPr/>
          <p:nvPr/>
        </p:nvCxnSpPr>
        <p:spPr>
          <a:xfrm rot="5400000" flipH="1" flipV="1">
            <a:off x="4489679" y="3438070"/>
            <a:ext cx="332590" cy="619918"/>
          </a:xfrm>
          <a:prstGeom prst="bentConnector2">
            <a:avLst/>
          </a:prstGeom>
          <a:noFill/>
          <a:ln w="19050">
            <a:solidFill>
              <a:schemeClr val="tx1"/>
            </a:solidFill>
            <a:round/>
            <a:headEnd/>
            <a:tailEnd type="triangle" w="med" len="med"/>
          </a:ln>
        </p:spPr>
      </p:cxnSp>
      <p:sp>
        <p:nvSpPr>
          <p:cNvPr id="38" name="Rounded Rectangle 37"/>
          <p:cNvSpPr/>
          <p:nvPr/>
        </p:nvSpPr>
        <p:spPr>
          <a:xfrm>
            <a:off x="836539" y="4197885"/>
            <a:ext cx="1188573" cy="625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defRPr/>
            </a:pPr>
            <a:r>
              <a:rPr lang="en-GB" sz="1600" dirty="0">
                <a:solidFill>
                  <a:srgbClr val="000000"/>
                </a:solidFill>
                <a:ea typeface="ヒラギノ角ゴ Pro W3" pitchFamily="64" charset="-128"/>
              </a:rPr>
              <a:t>Null allele</a:t>
            </a:r>
          </a:p>
          <a:p>
            <a:pPr algn="ctr" eaLnBrk="1" hangingPunct="1">
              <a:defRPr/>
            </a:pPr>
            <a:r>
              <a:rPr lang="en-GB" sz="1600" dirty="0">
                <a:solidFill>
                  <a:srgbClr val="000000"/>
                </a:solidFill>
                <a:ea typeface="ヒラギノ角ゴ Pro W3" pitchFamily="64" charset="-128"/>
              </a:rPr>
              <a:t>generation</a:t>
            </a:r>
          </a:p>
        </p:txBody>
      </p:sp>
      <p:cxnSp>
        <p:nvCxnSpPr>
          <p:cNvPr id="39" name="AutoShape 72"/>
          <p:cNvCxnSpPr>
            <a:cxnSpLocks noChangeShapeType="1"/>
          </p:cNvCxnSpPr>
          <p:nvPr/>
        </p:nvCxnSpPr>
        <p:spPr bwMode="auto">
          <a:xfrm flipV="1">
            <a:off x="2239944" y="4537671"/>
            <a:ext cx="1251663" cy="3343"/>
          </a:xfrm>
          <a:prstGeom prst="straightConnector1">
            <a:avLst/>
          </a:prstGeom>
          <a:noFill/>
          <a:ln w="19050">
            <a:solidFill>
              <a:schemeClr val="tx1"/>
            </a:solidFill>
            <a:round/>
            <a:headEnd/>
            <a:tailEnd type="triangle" w="med" len="med"/>
          </a:ln>
        </p:spPr>
      </p:cxnSp>
      <p:sp>
        <p:nvSpPr>
          <p:cNvPr id="40" name="Rounded Rectangle 39"/>
          <p:cNvSpPr/>
          <p:nvPr/>
        </p:nvSpPr>
        <p:spPr bwMode="auto">
          <a:xfrm>
            <a:off x="7685551" y="4686295"/>
            <a:ext cx="929965" cy="625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defRPr/>
            </a:pPr>
            <a:r>
              <a:rPr lang="en-GB" sz="1600" dirty="0">
                <a:solidFill>
                  <a:srgbClr val="000000"/>
                </a:solidFill>
                <a:ea typeface="ヒラギノ角ゴ Pro W3" pitchFamily="64" charset="-128"/>
              </a:rPr>
              <a:t>Pilot</a:t>
            </a:r>
          </a:p>
          <a:p>
            <a:pPr algn="ctr" eaLnBrk="1" hangingPunct="1">
              <a:defRPr/>
            </a:pPr>
            <a:r>
              <a:rPr lang="en-GB" sz="1600" dirty="0">
                <a:solidFill>
                  <a:srgbClr val="000000"/>
                </a:solidFill>
                <a:ea typeface="ヒラギノ角ゴ Pro W3" pitchFamily="64" charset="-128"/>
              </a:rPr>
              <a:t>projects</a:t>
            </a:r>
          </a:p>
        </p:txBody>
      </p:sp>
      <p:cxnSp>
        <p:nvCxnSpPr>
          <p:cNvPr id="42" name="Elbow Connector 41"/>
          <p:cNvCxnSpPr/>
          <p:nvPr/>
        </p:nvCxnSpPr>
        <p:spPr>
          <a:xfrm flipV="1">
            <a:off x="4360893" y="2964222"/>
            <a:ext cx="619918" cy="617513"/>
          </a:xfrm>
          <a:prstGeom prst="bentConnector3">
            <a:avLst>
              <a:gd name="adj1" fmla="val 50000"/>
            </a:avLst>
          </a:prstGeom>
          <a:noFill/>
          <a:ln w="19050">
            <a:solidFill>
              <a:schemeClr val="tx1"/>
            </a:solidFill>
            <a:round/>
            <a:headEnd/>
            <a:tailEnd type="triangle" w="med" len="med"/>
          </a:ln>
        </p:spPr>
      </p:cxnSp>
      <p:sp>
        <p:nvSpPr>
          <p:cNvPr id="44" name="TextBox 43"/>
          <p:cNvSpPr txBox="1"/>
          <p:nvPr/>
        </p:nvSpPr>
        <p:spPr>
          <a:xfrm>
            <a:off x="5015953" y="4197885"/>
            <a:ext cx="1197764"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8♂ &amp; 8♀</a:t>
            </a:r>
          </a:p>
        </p:txBody>
      </p:sp>
      <p:sp>
        <p:nvSpPr>
          <p:cNvPr id="25" name="Rounded Rectangle 24"/>
          <p:cNvSpPr/>
          <p:nvPr/>
        </p:nvSpPr>
        <p:spPr bwMode="auto">
          <a:xfrm>
            <a:off x="3049914" y="5535776"/>
            <a:ext cx="1153593" cy="352853"/>
          </a:xfrm>
          <a:prstGeom prst="roundRect">
            <a:avLst/>
          </a:prstGeom>
          <a:solidFill>
            <a:srgbClr val="D7E4BD"/>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defRPr/>
            </a:pPr>
            <a:r>
              <a:rPr lang="en-GB" sz="1600" dirty="0">
                <a:solidFill>
                  <a:srgbClr val="000000"/>
                </a:solidFill>
                <a:ea typeface="ヒラギノ角ゴ Pro W3" pitchFamily="64" charset="-128"/>
              </a:rPr>
              <a:t>Non-viable</a:t>
            </a:r>
          </a:p>
        </p:txBody>
      </p:sp>
      <p:grpSp>
        <p:nvGrpSpPr>
          <p:cNvPr id="47" name="Group 9"/>
          <p:cNvGrpSpPr>
            <a:grpSpLocks/>
          </p:cNvGrpSpPr>
          <p:nvPr/>
        </p:nvGrpSpPr>
        <p:grpSpPr bwMode="auto">
          <a:xfrm>
            <a:off x="571500" y="915537"/>
            <a:ext cx="9144000" cy="73025"/>
            <a:chOff x="0" y="594764"/>
            <a:chExt cx="9144000" cy="73373"/>
          </a:xfrm>
        </p:grpSpPr>
        <p:cxnSp>
          <p:nvCxnSpPr>
            <p:cNvPr id="48" name="Straight Connector 47"/>
            <p:cNvCxnSpPr>
              <a:cxnSpLocks noChangeShapeType="1"/>
            </p:cNvCxnSpPr>
            <p:nvPr/>
          </p:nvCxnSpPr>
          <p:spPr bwMode="auto">
            <a:xfrm>
              <a:off x="0" y="631451"/>
              <a:ext cx="9144000" cy="0"/>
            </a:xfrm>
            <a:prstGeom prst="line">
              <a:avLst/>
            </a:prstGeom>
            <a:noFill/>
            <a:ln w="25400">
              <a:solidFill>
                <a:srgbClr val="2D517C"/>
              </a:solidFill>
              <a:round/>
              <a:headEnd/>
              <a:tailEnd/>
            </a:ln>
            <a:effectLst>
              <a:outerShdw blurRad="63500" dist="20000" dir="5400000" rotWithShape="0">
                <a:srgbClr val="000000">
                  <a:alpha val="37999"/>
                </a:srgbClr>
              </a:outerShdw>
            </a:effectLst>
          </p:spPr>
        </p:cxnSp>
        <p:cxnSp>
          <p:nvCxnSpPr>
            <p:cNvPr id="49" name="Straight Connector 48"/>
            <p:cNvCxnSpPr>
              <a:cxnSpLocks noChangeShapeType="1"/>
            </p:cNvCxnSpPr>
            <p:nvPr/>
          </p:nvCxnSpPr>
          <p:spPr bwMode="auto">
            <a:xfrm>
              <a:off x="0" y="594764"/>
              <a:ext cx="9144000" cy="1596"/>
            </a:xfrm>
            <a:prstGeom prst="line">
              <a:avLst/>
            </a:prstGeom>
            <a:noFill/>
            <a:ln w="25400">
              <a:solidFill>
                <a:srgbClr val="10253F"/>
              </a:solidFill>
              <a:round/>
              <a:headEnd/>
              <a:tailEnd/>
            </a:ln>
            <a:effectLst>
              <a:outerShdw blurRad="63500" dist="20000" dir="5400000" rotWithShape="0">
                <a:srgbClr val="000000">
                  <a:alpha val="37999"/>
                </a:srgbClr>
              </a:outerShdw>
            </a:effectLst>
          </p:spPr>
        </p:cxnSp>
        <p:cxnSp>
          <p:nvCxnSpPr>
            <p:cNvPr id="50" name="Straight Connector 49"/>
            <p:cNvCxnSpPr>
              <a:cxnSpLocks noChangeShapeType="1"/>
            </p:cNvCxnSpPr>
            <p:nvPr/>
          </p:nvCxnSpPr>
          <p:spPr bwMode="auto">
            <a:xfrm>
              <a:off x="0" y="666542"/>
              <a:ext cx="9144000" cy="1595"/>
            </a:xfrm>
            <a:prstGeom prst="line">
              <a:avLst/>
            </a:prstGeom>
            <a:noFill/>
            <a:ln w="25400">
              <a:solidFill>
                <a:srgbClr val="236072"/>
              </a:solidFill>
              <a:round/>
              <a:headEnd/>
              <a:tailEnd/>
            </a:ln>
            <a:effectLst>
              <a:outerShdw blurRad="63500" dist="20000" dir="5400000" rotWithShape="0">
                <a:srgbClr val="000000">
                  <a:alpha val="37999"/>
                </a:srgbClr>
              </a:outerShdw>
            </a:effectLst>
          </p:spPr>
        </p:cxnSp>
      </p:grpSp>
      <p:sp>
        <p:nvSpPr>
          <p:cNvPr id="26" name="Rounded Rectangle 25"/>
          <p:cNvSpPr>
            <a:spLocks noChangeArrowheads="1"/>
          </p:cNvSpPr>
          <p:nvPr/>
        </p:nvSpPr>
        <p:spPr bwMode="auto">
          <a:xfrm>
            <a:off x="2414457" y="3344619"/>
            <a:ext cx="902634" cy="1139413"/>
          </a:xfrm>
          <a:prstGeom prst="roundRect">
            <a:avLst>
              <a:gd name="adj" fmla="val 16667"/>
            </a:avLst>
          </a:prstGeom>
          <a:solidFill>
            <a:schemeClr val="accent6">
              <a:lumMod val="20000"/>
              <a:lumOff val="80000"/>
            </a:schemeClr>
          </a:solidFill>
          <a:ln w="25400">
            <a:solidFill>
              <a:srgbClr val="385D8A"/>
            </a:solidFill>
            <a:round/>
            <a:headEnd/>
            <a:tailEnd/>
          </a:ln>
        </p:spPr>
        <p:txBody>
          <a:bodyPr wrap="square" lIns="36000" tIns="36000" rIns="36000" bIns="3600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GB" sz="1600" dirty="0">
                <a:solidFill>
                  <a:srgbClr val="000000"/>
                </a:solidFill>
                <a:ea typeface="ヒラギノ角ゴ Pro W3" pitchFamily="64" charset="-128"/>
              </a:rPr>
              <a:t>Primary</a:t>
            </a:r>
          </a:p>
          <a:p>
            <a:pPr algn="ctr" eaLnBrk="1" hangingPunct="1"/>
            <a:r>
              <a:rPr lang="en-GB" sz="1600" dirty="0">
                <a:solidFill>
                  <a:srgbClr val="000000"/>
                </a:solidFill>
                <a:ea typeface="ヒラギノ角ゴ Pro W3" pitchFamily="64" charset="-128"/>
              </a:rPr>
              <a:t>Allele QC</a:t>
            </a:r>
          </a:p>
        </p:txBody>
      </p:sp>
      <p:sp>
        <p:nvSpPr>
          <p:cNvPr id="27" name="Subtitle 5"/>
          <p:cNvSpPr txBox="1">
            <a:spLocks/>
          </p:cNvSpPr>
          <p:nvPr/>
        </p:nvSpPr>
        <p:spPr>
          <a:xfrm>
            <a:off x="836538" y="1071622"/>
            <a:ext cx="8337424" cy="15988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Generation of null allele lines on a specific background strain in a high-throughput and agile production pipeline. </a:t>
            </a:r>
          </a:p>
          <a:p>
            <a:pPr marL="285750" indent="-285750">
              <a:buFont typeface="Arial" panose="020B0604020202020204" pitchFamily="34" charset="0"/>
              <a:buChar char="•"/>
            </a:pPr>
            <a:r>
              <a:rPr lang="en-GB" sz="1800" dirty="0"/>
              <a:t>S</a:t>
            </a:r>
            <a:r>
              <a:rPr lang="en-US" sz="1800" dirty="0" err="1"/>
              <a:t>tandardized</a:t>
            </a:r>
            <a:r>
              <a:rPr lang="en-US" sz="1800" dirty="0"/>
              <a:t>, broad-based, and quality-controlled adult and embryonic  high-throughput phenotyping pipelines provide robust, high quality datasets. </a:t>
            </a:r>
          </a:p>
          <a:p>
            <a:pPr marL="0" indent="0">
              <a:buNone/>
            </a:pPr>
            <a:endParaRPr lang="en-US" sz="1800" dirty="0"/>
          </a:p>
        </p:txBody>
      </p:sp>
      <p:pic>
        <p:nvPicPr>
          <p:cNvPr id="45" name="Picture 44"/>
          <p:cNvPicPr>
            <a:picLocks noChangeAspect="1"/>
          </p:cNvPicPr>
          <p:nvPr/>
        </p:nvPicPr>
        <p:blipFill rotWithShape="1">
          <a:blip r:embed="rId3"/>
          <a:srcRect r="50931"/>
          <a:stretch/>
        </p:blipFill>
        <p:spPr>
          <a:xfrm>
            <a:off x="664169" y="80941"/>
            <a:ext cx="761255" cy="790012"/>
          </a:xfrm>
          <a:prstGeom prst="rect">
            <a:avLst/>
          </a:prstGeom>
        </p:spPr>
      </p:pic>
      <p:pic>
        <p:nvPicPr>
          <p:cNvPr id="46" name="Picture 45"/>
          <p:cNvPicPr>
            <a:picLocks noChangeAspect="1"/>
          </p:cNvPicPr>
          <p:nvPr/>
        </p:nvPicPr>
        <p:blipFill>
          <a:blip r:embed="rId4"/>
          <a:stretch>
            <a:fillRect/>
          </a:stretch>
        </p:blipFill>
        <p:spPr>
          <a:xfrm>
            <a:off x="1491588" y="124035"/>
            <a:ext cx="1102074" cy="652399"/>
          </a:xfrm>
          <a:prstGeom prst="rect">
            <a:avLst/>
          </a:prstGeom>
        </p:spPr>
      </p:pic>
      <p:sp>
        <p:nvSpPr>
          <p:cNvPr id="36" name="Rounded Rectangle 35"/>
          <p:cNvSpPr>
            <a:spLocks noChangeArrowheads="1"/>
          </p:cNvSpPr>
          <p:nvPr/>
        </p:nvSpPr>
        <p:spPr bwMode="auto">
          <a:xfrm>
            <a:off x="5065296" y="3139834"/>
            <a:ext cx="1139557" cy="897683"/>
          </a:xfrm>
          <a:prstGeom prst="roundRect">
            <a:avLst>
              <a:gd name="adj" fmla="val 16667"/>
            </a:avLst>
          </a:prstGeom>
          <a:solidFill>
            <a:schemeClr val="accent1"/>
          </a:solidFill>
          <a:ln w="25400">
            <a:solidFill>
              <a:srgbClr val="385D8A"/>
            </a:solidFill>
            <a:round/>
            <a:headEnd/>
            <a:tailEnd/>
          </a:ln>
        </p:spPr>
        <p:txBody>
          <a:bodyPr wrap="square" lIns="36000" tIns="36000" rIns="36000" bIns="3600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GB" sz="1600" i="1" dirty="0" err="1">
                <a:solidFill>
                  <a:srgbClr val="000000"/>
                </a:solidFill>
                <a:ea typeface="ヒラギノ角ゴ Pro W3" pitchFamily="64" charset="-128"/>
              </a:rPr>
              <a:t>LacZ</a:t>
            </a:r>
            <a:endParaRPr lang="en-GB" sz="1600" i="1" dirty="0">
              <a:solidFill>
                <a:srgbClr val="000000"/>
              </a:solidFill>
              <a:ea typeface="ヒラギノ角ゴ Pro W3" pitchFamily="64" charset="-128"/>
            </a:endParaRPr>
          </a:p>
          <a:p>
            <a:pPr algn="ctr" eaLnBrk="1" hangingPunct="1"/>
            <a:r>
              <a:rPr lang="en-GB" sz="1600" dirty="0">
                <a:solidFill>
                  <a:srgbClr val="000000"/>
                </a:solidFill>
                <a:ea typeface="ヒラギノ角ゴ Pro W3" pitchFamily="64" charset="-128"/>
              </a:rPr>
              <a:t>Expression</a:t>
            </a:r>
          </a:p>
        </p:txBody>
      </p:sp>
    </p:spTree>
    <p:extLst>
      <p:ext uri="{BB962C8B-B14F-4D97-AF65-F5344CB8AC3E}">
        <p14:creationId xmlns:p14="http://schemas.microsoft.com/office/powerpoint/2010/main" val="19662628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0"/>
          <p:cNvSpPr>
            <a:spLocks noChangeArrowheads="1"/>
          </p:cNvSpPr>
          <p:nvPr/>
        </p:nvSpPr>
        <p:spPr bwMode="auto">
          <a:xfrm>
            <a:off x="5246644" y="4993197"/>
            <a:ext cx="3631565" cy="1736646"/>
          </a:xfrm>
          <a:prstGeom prst="roundRect">
            <a:avLst>
              <a:gd name="adj" fmla="val 16667"/>
            </a:avLst>
          </a:prstGeom>
          <a:solidFill>
            <a:srgbClr val="CCFF66"/>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wrap="square" anchor="ctr">
            <a:spAutoFit/>
          </a:bodyPr>
          <a:lstStyle/>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r>
              <a:rPr lang="en-US" sz="1200" dirty="0">
                <a:solidFill>
                  <a:srgbClr val="984807"/>
                </a:solidFill>
                <a:latin typeface="Calibri" charset="0"/>
                <a:ea typeface="ＭＳ Ｐゴシック" charset="0"/>
                <a:cs typeface="ＭＳ Ｐゴシック" charset="0"/>
              </a:rPr>
              <a:t>General</a:t>
            </a: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p:txBody>
      </p:sp>
      <p:sp>
        <p:nvSpPr>
          <p:cNvPr id="17410" name="AutoShape 10"/>
          <p:cNvSpPr>
            <a:spLocks noChangeArrowheads="1"/>
          </p:cNvSpPr>
          <p:nvPr/>
        </p:nvSpPr>
        <p:spPr bwMode="auto">
          <a:xfrm>
            <a:off x="5246644" y="3949572"/>
            <a:ext cx="3659187" cy="919163"/>
          </a:xfrm>
          <a:prstGeom prst="roundRect">
            <a:avLst>
              <a:gd name="adj" fmla="val 16667"/>
            </a:avLst>
          </a:prstGeom>
          <a:solidFill>
            <a:schemeClr val="accent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nchor="ctr">
            <a:spAutoFit/>
          </a:bodyPr>
          <a:lstStyle/>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r>
              <a:rPr lang="en-US" sz="1200" dirty="0">
                <a:solidFill>
                  <a:srgbClr val="984807"/>
                </a:solidFill>
                <a:latin typeface="Calibri" charset="0"/>
                <a:ea typeface="ＭＳ Ｐゴシック" charset="0"/>
                <a:cs typeface="ＭＳ Ｐゴシック" charset="0"/>
              </a:rPr>
              <a:t>Immunology</a:t>
            </a: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p:txBody>
      </p:sp>
      <p:sp>
        <p:nvSpPr>
          <p:cNvPr id="17411" name="AutoShape 10"/>
          <p:cNvSpPr>
            <a:spLocks noChangeArrowheads="1"/>
          </p:cNvSpPr>
          <p:nvPr/>
        </p:nvSpPr>
        <p:spPr bwMode="auto">
          <a:xfrm>
            <a:off x="5246643" y="2714496"/>
            <a:ext cx="3659188" cy="1123950"/>
          </a:xfrm>
          <a:prstGeom prst="roundRect">
            <a:avLst>
              <a:gd name="adj" fmla="val 16667"/>
            </a:avLst>
          </a:prstGeom>
          <a:solidFill>
            <a:srgbClr val="FFA695"/>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nchor="ctr">
            <a:spAutoFit/>
          </a:bodyPr>
          <a:lstStyle/>
          <a:p>
            <a:pPr fontAlgn="base">
              <a:spcBef>
                <a:spcPct val="0"/>
              </a:spcBef>
              <a:spcAft>
                <a:spcPct val="0"/>
              </a:spcAft>
            </a:pPr>
            <a:endParaRPr lang="en-US" sz="1200">
              <a:solidFill>
                <a:srgbClr val="984807"/>
              </a:solidFill>
              <a:latin typeface="Calibri" charset="0"/>
              <a:ea typeface="ＭＳ Ｐゴシック" charset="0"/>
              <a:cs typeface="ＭＳ Ｐゴシック" charset="0"/>
            </a:endParaRPr>
          </a:p>
          <a:p>
            <a:pPr fontAlgn="base">
              <a:spcBef>
                <a:spcPct val="0"/>
              </a:spcBef>
              <a:spcAft>
                <a:spcPct val="0"/>
              </a:spcAft>
            </a:pPr>
            <a:r>
              <a:rPr lang="en-US" sz="1200">
                <a:solidFill>
                  <a:srgbClr val="984807"/>
                </a:solidFill>
                <a:latin typeface="Calibri" charset="0"/>
                <a:ea typeface="ＭＳ Ｐゴシック" charset="0"/>
                <a:cs typeface="ＭＳ Ｐゴシック" charset="0"/>
              </a:rPr>
              <a:t>Musculo-</a:t>
            </a:r>
          </a:p>
          <a:p>
            <a:pPr fontAlgn="base">
              <a:spcBef>
                <a:spcPct val="0"/>
              </a:spcBef>
              <a:spcAft>
                <a:spcPct val="0"/>
              </a:spcAft>
            </a:pPr>
            <a:r>
              <a:rPr lang="en-US" sz="1200">
                <a:solidFill>
                  <a:srgbClr val="984807"/>
                </a:solidFill>
                <a:latin typeface="Calibri" charset="0"/>
                <a:ea typeface="ＭＳ Ｐゴシック" charset="0"/>
                <a:cs typeface="ＭＳ Ｐゴシック" charset="0"/>
              </a:rPr>
              <a:t>skeletal</a:t>
            </a:r>
          </a:p>
          <a:p>
            <a:pPr fontAlgn="base">
              <a:spcBef>
                <a:spcPct val="0"/>
              </a:spcBef>
              <a:spcAft>
                <a:spcPct val="0"/>
              </a:spcAft>
            </a:pPr>
            <a:endParaRPr lang="en-US" sz="120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a:solidFill>
                <a:srgbClr val="984807"/>
              </a:solidFill>
              <a:latin typeface="Calibri" charset="0"/>
              <a:ea typeface="ＭＳ Ｐゴシック" charset="0"/>
              <a:cs typeface="ＭＳ Ｐゴシック" charset="0"/>
            </a:endParaRPr>
          </a:p>
        </p:txBody>
      </p:sp>
      <p:sp>
        <p:nvSpPr>
          <p:cNvPr id="17412" name="AutoShape 10"/>
          <p:cNvSpPr>
            <a:spLocks noChangeArrowheads="1"/>
          </p:cNvSpPr>
          <p:nvPr/>
        </p:nvSpPr>
        <p:spPr bwMode="auto">
          <a:xfrm>
            <a:off x="5246644" y="1267649"/>
            <a:ext cx="3659187" cy="1327150"/>
          </a:xfrm>
          <a:prstGeom prst="roundRect">
            <a:avLst>
              <a:gd name="adj" fmla="val 16667"/>
            </a:avLst>
          </a:prstGeom>
          <a:solidFill>
            <a:srgbClr val="FFFF00">
              <a:alpha val="26000"/>
            </a:srgbClr>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nchor="ctr">
            <a:spAutoFit/>
          </a:bodyPr>
          <a:lstStyle/>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r>
              <a:rPr lang="en-US" sz="1200" dirty="0">
                <a:solidFill>
                  <a:srgbClr val="984807"/>
                </a:solidFill>
                <a:latin typeface="Calibri" charset="0"/>
                <a:ea typeface="ＭＳ Ｐゴシック" charset="0"/>
                <a:cs typeface="ＭＳ Ｐゴシック" charset="0"/>
              </a:rPr>
              <a:t>Sensory</a:t>
            </a: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p:txBody>
      </p:sp>
      <p:sp>
        <p:nvSpPr>
          <p:cNvPr id="17414" name="AutoShape 10"/>
          <p:cNvSpPr>
            <a:spLocks noChangeArrowheads="1"/>
          </p:cNvSpPr>
          <p:nvPr/>
        </p:nvSpPr>
        <p:spPr bwMode="auto">
          <a:xfrm>
            <a:off x="1354014" y="5295507"/>
            <a:ext cx="3618547" cy="715963"/>
          </a:xfrm>
          <a:prstGeom prst="roundRect">
            <a:avLst>
              <a:gd name="adj" fmla="val 16667"/>
            </a:avLst>
          </a:prstGeom>
          <a:solidFill>
            <a:schemeClr val="accent6">
              <a:lumMod val="20000"/>
              <a:lumOff val="80000"/>
            </a:schemeClr>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wrap="square" anchor="ctr">
            <a:spAutoFit/>
          </a:bodyPr>
          <a:lstStyle/>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r>
              <a:rPr lang="en-US" sz="1200" dirty="0">
                <a:solidFill>
                  <a:srgbClr val="984807"/>
                </a:solidFill>
                <a:latin typeface="Calibri" charset="0"/>
                <a:ea typeface="ＭＳ Ｐゴシック" charset="0"/>
                <a:cs typeface="ＭＳ Ｐゴシック" charset="0"/>
              </a:rPr>
              <a:t>Cardiovascular</a:t>
            </a: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p:txBody>
      </p:sp>
      <p:sp>
        <p:nvSpPr>
          <p:cNvPr id="17415" name="AutoShape 10"/>
          <p:cNvSpPr>
            <a:spLocks noChangeArrowheads="1"/>
          </p:cNvSpPr>
          <p:nvPr/>
        </p:nvSpPr>
        <p:spPr bwMode="auto">
          <a:xfrm>
            <a:off x="1354014" y="3220580"/>
            <a:ext cx="3631247" cy="1932635"/>
          </a:xfrm>
          <a:prstGeom prst="roundRect">
            <a:avLst>
              <a:gd name="adj" fmla="val 16667"/>
            </a:avLst>
          </a:prstGeom>
          <a:solidFill>
            <a:schemeClr val="accent2">
              <a:lumMod val="40000"/>
              <a:lumOff val="60000"/>
            </a:schemeClr>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wrap="square" anchor="ctr">
            <a:spAutoFit/>
          </a:bodyPr>
          <a:lstStyle/>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r>
              <a:rPr lang="en-US" sz="1200" dirty="0">
                <a:solidFill>
                  <a:srgbClr val="984807"/>
                </a:solidFill>
                <a:latin typeface="Calibri" charset="0"/>
                <a:ea typeface="ＭＳ Ｐゴシック" charset="0"/>
                <a:cs typeface="ＭＳ Ｐゴシック" charset="0"/>
              </a:rPr>
              <a:t>Metabolism</a:t>
            </a: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p:txBody>
      </p:sp>
      <p:sp>
        <p:nvSpPr>
          <p:cNvPr id="17416" name="AutoShape 10"/>
          <p:cNvSpPr>
            <a:spLocks noChangeArrowheads="1"/>
          </p:cNvSpPr>
          <p:nvPr/>
        </p:nvSpPr>
        <p:spPr bwMode="auto">
          <a:xfrm>
            <a:off x="1354014" y="1267649"/>
            <a:ext cx="3659187" cy="1736646"/>
          </a:xfrm>
          <a:prstGeom prst="roundRect">
            <a:avLst>
              <a:gd name="adj" fmla="val 16667"/>
            </a:avLst>
          </a:prstGeom>
          <a:solidFill>
            <a:srgbClr val="735D4A">
              <a:alpha val="20000"/>
            </a:srgbClr>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wrap="square" anchor="ctr">
            <a:spAutoFit/>
          </a:bodyPr>
          <a:lstStyle/>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r>
              <a:rPr lang="en-US" sz="1200" dirty="0">
                <a:solidFill>
                  <a:srgbClr val="984807"/>
                </a:solidFill>
                <a:latin typeface="Calibri" charset="0"/>
                <a:ea typeface="ＭＳ Ｐゴシック" charset="0"/>
                <a:cs typeface="ＭＳ Ｐゴシック" charset="0"/>
              </a:rPr>
              <a:t>Neurological/</a:t>
            </a:r>
          </a:p>
          <a:p>
            <a:pPr fontAlgn="base">
              <a:spcBef>
                <a:spcPct val="0"/>
              </a:spcBef>
              <a:spcAft>
                <a:spcPct val="0"/>
              </a:spcAft>
            </a:pPr>
            <a:r>
              <a:rPr lang="en-US" sz="1200" dirty="0" err="1">
                <a:solidFill>
                  <a:srgbClr val="984807"/>
                </a:solidFill>
                <a:latin typeface="Calibri" charset="0"/>
                <a:ea typeface="ＭＳ Ｐゴシック" charset="0"/>
                <a:cs typeface="ＭＳ Ｐゴシック" charset="0"/>
              </a:rPr>
              <a:t>Behaviour</a:t>
            </a: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a:p>
            <a:pPr fontAlgn="base">
              <a:spcBef>
                <a:spcPct val="0"/>
              </a:spcBef>
              <a:spcAft>
                <a:spcPct val="0"/>
              </a:spcAft>
            </a:pPr>
            <a:endParaRPr lang="en-US" sz="1200" dirty="0">
              <a:solidFill>
                <a:srgbClr val="984807"/>
              </a:solidFill>
              <a:latin typeface="Calibri" charset="0"/>
              <a:ea typeface="ＭＳ Ｐゴシック" charset="0"/>
              <a:cs typeface="ＭＳ Ｐゴシック" charset="0"/>
            </a:endParaRPr>
          </a:p>
        </p:txBody>
      </p:sp>
      <p:sp>
        <p:nvSpPr>
          <p:cNvPr id="17417" name="AutoShape 9"/>
          <p:cNvSpPr>
            <a:spLocks noChangeArrowheads="1"/>
          </p:cNvSpPr>
          <p:nvPr/>
        </p:nvSpPr>
        <p:spPr bwMode="auto">
          <a:xfrm rot="10800000" flipV="1">
            <a:off x="2592642" y="1661146"/>
            <a:ext cx="2140134" cy="272415"/>
          </a:xfrm>
          <a:prstGeom prst="roundRect">
            <a:avLst>
              <a:gd name="adj" fmla="val 16667"/>
            </a:avLst>
          </a:prstGeom>
          <a:solidFill>
            <a:schemeClr val="accent5">
              <a:lumMod val="40000"/>
              <a:lumOff val="60000"/>
            </a:schemeClr>
          </a:solidFill>
          <a:ln w="3175" cmpd="sng">
            <a:solidFill>
              <a:schemeClr val="accent5">
                <a:lumMod val="75000"/>
              </a:schemeClr>
            </a:solidFill>
          </a:ln>
          <a:extLst/>
        </p:spPr>
        <p:txBody>
          <a:bodyPr wrap="square" anchor="ctr">
            <a:spAutoFit/>
          </a:bodyPr>
          <a:lstStyle/>
          <a:p>
            <a:pPr fontAlgn="base">
              <a:spcBef>
                <a:spcPct val="0"/>
              </a:spcBef>
              <a:spcAft>
                <a:spcPct val="0"/>
              </a:spcAft>
            </a:pPr>
            <a:r>
              <a:rPr lang="en-US" sz="1000" dirty="0">
                <a:latin typeface="Calibri" charset="0"/>
                <a:ea typeface="ＭＳ Ｐゴシック" charset="0"/>
                <a:cs typeface="ＭＳ Ｐゴシック" charset="0"/>
              </a:rPr>
              <a:t>Modified SHIRPA/</a:t>
            </a:r>
            <a:r>
              <a:rPr lang="en-US" sz="1000" dirty="0" err="1">
                <a:latin typeface="Calibri" charset="0"/>
                <a:ea typeface="ＭＳ Ｐゴシック" charset="0"/>
                <a:cs typeface="ＭＳ Ｐゴシック" charset="0"/>
              </a:rPr>
              <a:t>Dysmorphology</a:t>
            </a:r>
            <a:endParaRPr lang="en-US" sz="1000" dirty="0">
              <a:latin typeface="Calibri" charset="0"/>
              <a:ea typeface="ＭＳ Ｐゴシック" charset="0"/>
              <a:cs typeface="ＭＳ Ｐゴシック" charset="0"/>
            </a:endParaRPr>
          </a:p>
        </p:txBody>
      </p:sp>
      <p:sp>
        <p:nvSpPr>
          <p:cNvPr id="17418" name="AutoShape 11"/>
          <p:cNvSpPr>
            <a:spLocks noChangeArrowheads="1"/>
          </p:cNvSpPr>
          <p:nvPr/>
        </p:nvSpPr>
        <p:spPr bwMode="auto">
          <a:xfrm>
            <a:off x="2592642" y="2001573"/>
            <a:ext cx="925513"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Grip Strength</a:t>
            </a:r>
          </a:p>
        </p:txBody>
      </p:sp>
      <p:sp>
        <p:nvSpPr>
          <p:cNvPr id="62474" name="AutoShape 15"/>
          <p:cNvSpPr>
            <a:spLocks noChangeArrowheads="1"/>
          </p:cNvSpPr>
          <p:nvPr/>
        </p:nvSpPr>
        <p:spPr bwMode="auto">
          <a:xfrm>
            <a:off x="2592641" y="5359959"/>
            <a:ext cx="785812" cy="271462"/>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p:spPr>
        <p:txBody>
          <a:bodyPr wrap="none" anchor="ctr">
            <a:spAutoFit/>
          </a:bodyPr>
          <a:lstStyle/>
          <a:p>
            <a:pPr algn="ctr" fontAlgn="base">
              <a:spcBef>
                <a:spcPct val="0"/>
              </a:spcBef>
              <a:spcAft>
                <a:spcPct val="0"/>
              </a:spcAft>
              <a:defRPr/>
            </a:pPr>
            <a:r>
              <a:rPr lang="en-US" sz="1000" dirty="0">
                <a:latin typeface="Calibri" charset="0"/>
                <a:ea typeface="ＭＳ Ｐゴシック" charset="0"/>
                <a:cs typeface="ＭＳ Ｐゴシック" charset="0"/>
              </a:rPr>
              <a:t>ECG / Echo</a:t>
            </a:r>
          </a:p>
        </p:txBody>
      </p:sp>
      <p:sp>
        <p:nvSpPr>
          <p:cNvPr id="17420" name="AutoShape 16"/>
          <p:cNvSpPr>
            <a:spLocks noChangeArrowheads="1"/>
          </p:cNvSpPr>
          <p:nvPr/>
        </p:nvSpPr>
        <p:spPr bwMode="auto">
          <a:xfrm>
            <a:off x="2592642" y="4059002"/>
            <a:ext cx="2270125"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a:latin typeface="Calibri" charset="0"/>
                <a:ea typeface="ＭＳ Ｐゴシック" charset="0"/>
                <a:cs typeface="ＭＳ Ｐゴシック" charset="0"/>
              </a:rPr>
              <a:t>Intraperitoneal Glucose Tolerance Test</a:t>
            </a:r>
          </a:p>
        </p:txBody>
      </p:sp>
      <p:sp>
        <p:nvSpPr>
          <p:cNvPr id="17421" name="AutoShape 17"/>
          <p:cNvSpPr>
            <a:spLocks noChangeArrowheads="1"/>
          </p:cNvSpPr>
          <p:nvPr/>
        </p:nvSpPr>
        <p:spPr bwMode="auto">
          <a:xfrm>
            <a:off x="6445598" y="1326254"/>
            <a:ext cx="1833838"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Auditory Brain Stem Response</a:t>
            </a:r>
          </a:p>
        </p:txBody>
      </p:sp>
      <p:sp>
        <p:nvSpPr>
          <p:cNvPr id="17422" name="AutoShape 18"/>
          <p:cNvSpPr>
            <a:spLocks noChangeArrowheads="1"/>
          </p:cNvSpPr>
          <p:nvPr/>
        </p:nvSpPr>
        <p:spPr bwMode="auto">
          <a:xfrm>
            <a:off x="2592641" y="4381344"/>
            <a:ext cx="1573212" cy="271462"/>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a:latin typeface="Calibri" charset="0"/>
                <a:ea typeface="ＭＳ Ｐゴシック" charset="0"/>
                <a:cs typeface="ＭＳ Ｐゴシック" charset="0"/>
              </a:rPr>
              <a:t>Body Composition (DEXA)</a:t>
            </a:r>
          </a:p>
        </p:txBody>
      </p:sp>
      <p:sp>
        <p:nvSpPr>
          <p:cNvPr id="17423" name="AutoShape 19"/>
          <p:cNvSpPr>
            <a:spLocks noChangeArrowheads="1"/>
          </p:cNvSpPr>
          <p:nvPr/>
        </p:nvSpPr>
        <p:spPr bwMode="auto">
          <a:xfrm>
            <a:off x="6445599" y="3485387"/>
            <a:ext cx="1168643"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Whole body X-ray</a:t>
            </a:r>
          </a:p>
        </p:txBody>
      </p:sp>
      <p:sp>
        <p:nvSpPr>
          <p:cNvPr id="17424" name="AutoShape 20"/>
          <p:cNvSpPr>
            <a:spLocks noChangeArrowheads="1"/>
          </p:cNvSpPr>
          <p:nvPr/>
        </p:nvSpPr>
        <p:spPr bwMode="auto">
          <a:xfrm>
            <a:off x="6445598" y="1652711"/>
            <a:ext cx="1656194"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Slit Lamp/Ophthalmoscope</a:t>
            </a:r>
          </a:p>
        </p:txBody>
      </p:sp>
      <p:sp>
        <p:nvSpPr>
          <p:cNvPr id="17425" name="AutoShape 21"/>
          <p:cNvSpPr>
            <a:spLocks noChangeArrowheads="1"/>
          </p:cNvSpPr>
          <p:nvPr/>
        </p:nvSpPr>
        <p:spPr bwMode="auto">
          <a:xfrm>
            <a:off x="6445598" y="2305626"/>
            <a:ext cx="1273220"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err="1">
                <a:latin typeface="Calibri" charset="0"/>
                <a:ea typeface="ＭＳ Ｐゴシック" charset="0"/>
                <a:cs typeface="ＭＳ Ｐゴシック" charset="0"/>
              </a:rPr>
              <a:t>Electroretinography</a:t>
            </a:r>
            <a:endParaRPr lang="en-US" sz="1000" dirty="0">
              <a:latin typeface="Calibri" charset="0"/>
              <a:ea typeface="ＭＳ Ｐゴシック" charset="0"/>
              <a:cs typeface="ＭＳ Ｐゴシック" charset="0"/>
            </a:endParaRPr>
          </a:p>
        </p:txBody>
      </p:sp>
      <p:sp>
        <p:nvSpPr>
          <p:cNvPr id="17426" name="AutoShape 22"/>
          <p:cNvSpPr>
            <a:spLocks noChangeArrowheads="1"/>
          </p:cNvSpPr>
          <p:nvPr/>
        </p:nvSpPr>
        <p:spPr bwMode="auto">
          <a:xfrm>
            <a:off x="6445599" y="4105146"/>
            <a:ext cx="862013"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a:latin typeface="Calibri" charset="0"/>
                <a:ea typeface="ＭＳ Ｐゴシック" charset="0"/>
                <a:cs typeface="ＭＳ Ｐゴシック" charset="0"/>
              </a:rPr>
              <a:t>Hematology</a:t>
            </a:r>
          </a:p>
        </p:txBody>
      </p:sp>
      <p:sp>
        <p:nvSpPr>
          <p:cNvPr id="17427" name="AutoShape 24"/>
          <p:cNvSpPr>
            <a:spLocks noChangeArrowheads="1"/>
          </p:cNvSpPr>
          <p:nvPr/>
        </p:nvSpPr>
        <p:spPr bwMode="auto">
          <a:xfrm>
            <a:off x="2592642" y="4702099"/>
            <a:ext cx="1493837"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a:latin typeface="Calibri" charset="0"/>
                <a:ea typeface="ＭＳ Ｐゴシック" charset="0"/>
                <a:cs typeface="ＭＳ Ｐゴシック" charset="0"/>
              </a:rPr>
              <a:t>Clinical Blood Chemistry</a:t>
            </a:r>
          </a:p>
        </p:txBody>
      </p:sp>
      <p:sp>
        <p:nvSpPr>
          <p:cNvPr id="17429" name="AutoShape 27"/>
          <p:cNvSpPr>
            <a:spLocks noChangeArrowheads="1"/>
          </p:cNvSpPr>
          <p:nvPr/>
        </p:nvSpPr>
        <p:spPr bwMode="auto">
          <a:xfrm>
            <a:off x="6445599" y="5504528"/>
            <a:ext cx="2138371"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Gross Pathology &amp; Tissue Collection </a:t>
            </a:r>
          </a:p>
        </p:txBody>
      </p:sp>
      <p:sp>
        <p:nvSpPr>
          <p:cNvPr id="17431" name="AutoShape 29"/>
          <p:cNvSpPr>
            <a:spLocks noChangeArrowheads="1"/>
          </p:cNvSpPr>
          <p:nvPr/>
        </p:nvSpPr>
        <p:spPr bwMode="auto">
          <a:xfrm>
            <a:off x="6445599" y="5847269"/>
            <a:ext cx="2089815"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Tissue embedding &amp; Block Banking</a:t>
            </a:r>
          </a:p>
        </p:txBody>
      </p:sp>
      <p:sp>
        <p:nvSpPr>
          <p:cNvPr id="17432" name="AutoShape 30"/>
          <p:cNvSpPr>
            <a:spLocks noChangeArrowheads="1"/>
          </p:cNvSpPr>
          <p:nvPr/>
        </p:nvSpPr>
        <p:spPr bwMode="auto">
          <a:xfrm>
            <a:off x="2592642" y="5690159"/>
            <a:ext cx="923925"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Heart Weight</a:t>
            </a:r>
          </a:p>
        </p:txBody>
      </p:sp>
      <p:sp>
        <p:nvSpPr>
          <p:cNvPr id="17433" name="AutoShape 31"/>
          <p:cNvSpPr>
            <a:spLocks noChangeArrowheads="1"/>
          </p:cNvSpPr>
          <p:nvPr/>
        </p:nvSpPr>
        <p:spPr bwMode="auto">
          <a:xfrm>
            <a:off x="2592641" y="3736660"/>
            <a:ext cx="836612"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a:latin typeface="Calibri" charset="0"/>
                <a:ea typeface="ＭＳ Ｐゴシック" charset="0"/>
                <a:cs typeface="ＭＳ Ｐゴシック" charset="0"/>
              </a:rPr>
              <a:t>Calorimetry</a:t>
            </a:r>
          </a:p>
        </p:txBody>
      </p:sp>
      <p:sp>
        <p:nvSpPr>
          <p:cNvPr id="17435" name="AutoShape 51"/>
          <p:cNvSpPr>
            <a:spLocks noChangeArrowheads="1"/>
          </p:cNvSpPr>
          <p:nvPr/>
        </p:nvSpPr>
        <p:spPr bwMode="auto">
          <a:xfrm>
            <a:off x="2592642" y="2342636"/>
            <a:ext cx="1279525" cy="271462"/>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Acoustic Startle/PPI</a:t>
            </a:r>
          </a:p>
        </p:txBody>
      </p:sp>
      <p:sp>
        <p:nvSpPr>
          <p:cNvPr id="17436" name="AutoShape 28"/>
          <p:cNvSpPr>
            <a:spLocks noChangeArrowheads="1"/>
          </p:cNvSpPr>
          <p:nvPr/>
        </p:nvSpPr>
        <p:spPr bwMode="auto">
          <a:xfrm>
            <a:off x="6445598" y="6190011"/>
            <a:ext cx="1024850"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fontAlgn="base">
              <a:spcBef>
                <a:spcPct val="0"/>
              </a:spcBef>
              <a:spcAft>
                <a:spcPct val="0"/>
              </a:spcAft>
            </a:pPr>
            <a:r>
              <a:rPr lang="en-US" sz="1000" dirty="0">
                <a:latin typeface="Calibri" charset="0"/>
                <a:ea typeface="ＭＳ Ｐゴシック" charset="0"/>
                <a:cs typeface="ＭＳ Ｐゴシック" charset="0"/>
              </a:rPr>
              <a:t>Histopathology</a:t>
            </a:r>
          </a:p>
        </p:txBody>
      </p:sp>
      <p:sp>
        <p:nvSpPr>
          <p:cNvPr id="17439" name="AutoShape 25"/>
          <p:cNvSpPr>
            <a:spLocks noChangeArrowheads="1"/>
          </p:cNvSpPr>
          <p:nvPr/>
        </p:nvSpPr>
        <p:spPr bwMode="auto">
          <a:xfrm>
            <a:off x="6445599" y="4444871"/>
            <a:ext cx="1817687"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a:latin typeface="Calibri" charset="0"/>
                <a:ea typeface="ＭＳ Ｐゴシック" charset="0"/>
                <a:cs typeface="ＭＳ Ｐゴシック" charset="0"/>
              </a:rPr>
              <a:t>FACS analysis – blood/spleen</a:t>
            </a:r>
          </a:p>
        </p:txBody>
      </p:sp>
      <p:sp>
        <p:nvSpPr>
          <p:cNvPr id="17440" name="AutoShape 10"/>
          <p:cNvSpPr>
            <a:spLocks noChangeArrowheads="1"/>
          </p:cNvSpPr>
          <p:nvPr/>
        </p:nvSpPr>
        <p:spPr bwMode="auto">
          <a:xfrm>
            <a:off x="2592641" y="1320718"/>
            <a:ext cx="2220246"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squar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Open Field with Light/Dark Challenge</a:t>
            </a:r>
          </a:p>
        </p:txBody>
      </p:sp>
      <p:sp>
        <p:nvSpPr>
          <p:cNvPr id="17442" name="AutoShape 11"/>
          <p:cNvSpPr>
            <a:spLocks noChangeArrowheads="1"/>
          </p:cNvSpPr>
          <p:nvPr/>
        </p:nvSpPr>
        <p:spPr bwMode="auto">
          <a:xfrm>
            <a:off x="6445599" y="2808794"/>
            <a:ext cx="925513"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a:latin typeface="Calibri" charset="0"/>
                <a:ea typeface="ＭＳ Ｐゴシック" charset="0"/>
                <a:cs typeface="ＭＳ Ｐゴシック" charset="0"/>
              </a:rPr>
              <a:t>Grip Strength</a:t>
            </a:r>
          </a:p>
        </p:txBody>
      </p:sp>
      <p:sp>
        <p:nvSpPr>
          <p:cNvPr id="17443" name="AutoShape 18"/>
          <p:cNvSpPr>
            <a:spLocks noChangeArrowheads="1"/>
          </p:cNvSpPr>
          <p:nvPr/>
        </p:nvSpPr>
        <p:spPr bwMode="auto">
          <a:xfrm>
            <a:off x="6445598" y="3150106"/>
            <a:ext cx="1574800"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a:latin typeface="Calibri" charset="0"/>
                <a:ea typeface="ＭＳ Ｐゴシック" charset="0"/>
                <a:cs typeface="ＭＳ Ｐゴシック" charset="0"/>
              </a:rPr>
              <a:t>Body Composition (DEXA)</a:t>
            </a:r>
          </a:p>
        </p:txBody>
      </p:sp>
      <p:sp>
        <p:nvSpPr>
          <p:cNvPr id="17444" name="AutoShape 9"/>
          <p:cNvSpPr>
            <a:spLocks noChangeArrowheads="1"/>
          </p:cNvSpPr>
          <p:nvPr/>
        </p:nvSpPr>
        <p:spPr bwMode="auto">
          <a:xfrm rot="10800000" flipV="1">
            <a:off x="6445599" y="5161151"/>
            <a:ext cx="2003926"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square" anchor="ctr">
            <a:spAutoFit/>
          </a:bodyPr>
          <a:lstStyle/>
          <a:p>
            <a:pPr fontAlgn="base">
              <a:spcBef>
                <a:spcPct val="0"/>
              </a:spcBef>
              <a:spcAft>
                <a:spcPct val="0"/>
              </a:spcAft>
            </a:pPr>
            <a:r>
              <a:rPr lang="en-US" sz="1000">
                <a:latin typeface="Calibri" charset="0"/>
                <a:ea typeface="ＭＳ Ｐゴシック" charset="0"/>
                <a:cs typeface="ＭＳ Ｐゴシック" charset="0"/>
              </a:rPr>
              <a:t>Modified SHIRPA/Dysmorphology</a:t>
            </a:r>
          </a:p>
        </p:txBody>
      </p:sp>
      <p:sp>
        <p:nvSpPr>
          <p:cNvPr id="17445" name="AutoShape 31"/>
          <p:cNvSpPr>
            <a:spLocks noChangeArrowheads="1"/>
          </p:cNvSpPr>
          <p:nvPr/>
        </p:nvSpPr>
        <p:spPr bwMode="auto">
          <a:xfrm>
            <a:off x="2592642" y="3414954"/>
            <a:ext cx="624715"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a:latin typeface="Calibri" charset="0"/>
                <a:ea typeface="ＭＳ Ｐゴシック" charset="0"/>
                <a:cs typeface="ＭＳ Ｐゴシック" charset="0"/>
              </a:rPr>
              <a:t>Weight </a:t>
            </a:r>
          </a:p>
        </p:txBody>
      </p:sp>
      <p:sp>
        <p:nvSpPr>
          <p:cNvPr id="17446" name="AutoShape 10"/>
          <p:cNvSpPr>
            <a:spLocks noChangeArrowheads="1"/>
          </p:cNvSpPr>
          <p:nvPr/>
        </p:nvSpPr>
        <p:spPr bwMode="auto">
          <a:xfrm>
            <a:off x="1354014" y="6184791"/>
            <a:ext cx="3631247" cy="306467"/>
          </a:xfrm>
          <a:prstGeom prst="roundRect">
            <a:avLst>
              <a:gd name="adj" fmla="val 16667"/>
            </a:avLst>
          </a:prstGeom>
          <a:solidFill>
            <a:schemeClr val="bg1">
              <a:lumMod val="75000"/>
            </a:schemeClr>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wrap="square" anchor="ctr">
            <a:spAutoFit/>
          </a:bodyPr>
          <a:lstStyle/>
          <a:p>
            <a:pPr fontAlgn="base">
              <a:spcBef>
                <a:spcPct val="0"/>
              </a:spcBef>
              <a:spcAft>
                <a:spcPct val="0"/>
              </a:spcAft>
            </a:pPr>
            <a:r>
              <a:rPr lang="en-US" sz="1200" dirty="0">
                <a:solidFill>
                  <a:srgbClr val="984807"/>
                </a:solidFill>
                <a:latin typeface="Calibri" charset="0"/>
                <a:ea typeface="ＭＳ Ｐゴシック" charset="0"/>
                <a:cs typeface="ＭＳ Ｐゴシック" charset="0"/>
              </a:rPr>
              <a:t>Reproduction</a:t>
            </a:r>
          </a:p>
        </p:txBody>
      </p:sp>
      <p:sp>
        <p:nvSpPr>
          <p:cNvPr id="17447" name="AutoShape 30"/>
          <p:cNvSpPr>
            <a:spLocks noChangeArrowheads="1"/>
          </p:cNvSpPr>
          <p:nvPr/>
        </p:nvSpPr>
        <p:spPr bwMode="auto">
          <a:xfrm>
            <a:off x="2592642" y="6201499"/>
            <a:ext cx="620713" cy="273050"/>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Fertility</a:t>
            </a:r>
          </a:p>
        </p:txBody>
      </p:sp>
      <p:grpSp>
        <p:nvGrpSpPr>
          <p:cNvPr id="37" name="Group 9"/>
          <p:cNvGrpSpPr>
            <a:grpSpLocks/>
          </p:cNvGrpSpPr>
          <p:nvPr/>
        </p:nvGrpSpPr>
        <p:grpSpPr bwMode="auto">
          <a:xfrm>
            <a:off x="571500" y="915537"/>
            <a:ext cx="9144000" cy="73025"/>
            <a:chOff x="0" y="594764"/>
            <a:chExt cx="9144000" cy="73373"/>
          </a:xfrm>
        </p:grpSpPr>
        <p:cxnSp>
          <p:nvCxnSpPr>
            <p:cNvPr id="38" name="Straight Connector 37"/>
            <p:cNvCxnSpPr>
              <a:cxnSpLocks noChangeShapeType="1"/>
            </p:cNvCxnSpPr>
            <p:nvPr/>
          </p:nvCxnSpPr>
          <p:spPr bwMode="auto">
            <a:xfrm>
              <a:off x="0" y="631451"/>
              <a:ext cx="9144000" cy="0"/>
            </a:xfrm>
            <a:prstGeom prst="line">
              <a:avLst/>
            </a:prstGeom>
            <a:noFill/>
            <a:ln w="25400">
              <a:solidFill>
                <a:srgbClr val="2D517C"/>
              </a:solidFill>
              <a:round/>
              <a:headEnd/>
              <a:tailEnd/>
            </a:ln>
            <a:effectLst>
              <a:outerShdw blurRad="63500" dist="20000" dir="5400000" rotWithShape="0">
                <a:srgbClr val="000000">
                  <a:alpha val="37999"/>
                </a:srgbClr>
              </a:outerShdw>
            </a:effectLst>
          </p:spPr>
        </p:cxnSp>
        <p:cxnSp>
          <p:nvCxnSpPr>
            <p:cNvPr id="39" name="Straight Connector 38"/>
            <p:cNvCxnSpPr>
              <a:cxnSpLocks noChangeShapeType="1"/>
            </p:cNvCxnSpPr>
            <p:nvPr/>
          </p:nvCxnSpPr>
          <p:spPr bwMode="auto">
            <a:xfrm>
              <a:off x="0" y="594764"/>
              <a:ext cx="9144000" cy="1596"/>
            </a:xfrm>
            <a:prstGeom prst="line">
              <a:avLst/>
            </a:prstGeom>
            <a:noFill/>
            <a:ln w="25400">
              <a:solidFill>
                <a:srgbClr val="10253F"/>
              </a:solidFill>
              <a:round/>
              <a:headEnd/>
              <a:tailEnd/>
            </a:ln>
            <a:effectLst>
              <a:outerShdw blurRad="63500" dist="20000" dir="5400000" rotWithShape="0">
                <a:srgbClr val="000000">
                  <a:alpha val="37999"/>
                </a:srgbClr>
              </a:outerShdw>
            </a:effectLst>
          </p:spPr>
        </p:cxnSp>
        <p:cxnSp>
          <p:nvCxnSpPr>
            <p:cNvPr id="40" name="Straight Connector 39"/>
            <p:cNvCxnSpPr>
              <a:cxnSpLocks noChangeShapeType="1"/>
            </p:cNvCxnSpPr>
            <p:nvPr/>
          </p:nvCxnSpPr>
          <p:spPr bwMode="auto">
            <a:xfrm>
              <a:off x="0" y="666542"/>
              <a:ext cx="9144000" cy="1595"/>
            </a:xfrm>
            <a:prstGeom prst="line">
              <a:avLst/>
            </a:prstGeom>
            <a:noFill/>
            <a:ln w="25400">
              <a:solidFill>
                <a:srgbClr val="236072"/>
              </a:solidFill>
              <a:round/>
              <a:headEnd/>
              <a:tailEnd/>
            </a:ln>
            <a:effectLst>
              <a:outerShdw blurRad="63500" dist="20000" dir="5400000" rotWithShape="0">
                <a:srgbClr val="000000">
                  <a:alpha val="37999"/>
                </a:srgbClr>
              </a:outerShdw>
            </a:effectLst>
          </p:spPr>
        </p:cxnSp>
      </p:grpSp>
      <p:sp>
        <p:nvSpPr>
          <p:cNvPr id="2" name="TextBox 1"/>
          <p:cNvSpPr txBox="1"/>
          <p:nvPr/>
        </p:nvSpPr>
        <p:spPr>
          <a:xfrm>
            <a:off x="3394346" y="312307"/>
            <a:ext cx="6587853" cy="461665"/>
          </a:xfrm>
          <a:prstGeom prst="rect">
            <a:avLst/>
          </a:prstGeom>
          <a:noFill/>
        </p:spPr>
        <p:txBody>
          <a:bodyPr wrap="square" rtlCol="0">
            <a:spAutoFit/>
          </a:bodyPr>
          <a:lstStyle/>
          <a:p>
            <a:pPr lvl="0" algn="ctr"/>
            <a:r>
              <a:rPr lang="en-GB" sz="2400" dirty="0" err="1">
                <a:latin typeface="+mj-lt"/>
              </a:rPr>
              <a:t>Phenotyping</a:t>
            </a:r>
            <a:r>
              <a:rPr lang="en-GB" sz="2400" dirty="0">
                <a:latin typeface="+mj-lt"/>
              </a:rPr>
              <a:t> examines multiple systems</a:t>
            </a:r>
          </a:p>
        </p:txBody>
      </p:sp>
      <p:sp>
        <p:nvSpPr>
          <p:cNvPr id="43" name="AutoShape 21"/>
          <p:cNvSpPr>
            <a:spLocks noChangeArrowheads="1"/>
          </p:cNvSpPr>
          <p:nvPr/>
        </p:nvSpPr>
        <p:spPr bwMode="auto">
          <a:xfrm>
            <a:off x="6445599" y="1979168"/>
            <a:ext cx="1077139"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Eye morphology</a:t>
            </a:r>
          </a:p>
        </p:txBody>
      </p:sp>
      <p:sp>
        <p:nvSpPr>
          <p:cNvPr id="44" name="AutoShape 51"/>
          <p:cNvSpPr>
            <a:spLocks noChangeArrowheads="1"/>
          </p:cNvSpPr>
          <p:nvPr/>
        </p:nvSpPr>
        <p:spPr bwMode="auto">
          <a:xfrm>
            <a:off x="2592642" y="2682111"/>
            <a:ext cx="1142499" cy="272415"/>
          </a:xfrm>
          <a:prstGeom prst="roundRect">
            <a:avLst>
              <a:gd name="adj" fmla="val 16667"/>
            </a:avLst>
          </a:prstGeom>
          <a:solidFill>
            <a:schemeClr val="accent5">
              <a:lumMod val="40000"/>
              <a:lumOff val="60000"/>
            </a:schemeClr>
          </a:solidFill>
          <a:ln w="3175" cmpd="sng">
            <a:solidFill>
              <a:schemeClr val="accent5">
                <a:lumMod val="75000"/>
              </a:schemeClr>
            </a:solidFill>
            <a:round/>
            <a:headEnd/>
            <a:tailEnd/>
          </a:ln>
          <a:extLst/>
        </p:spPr>
        <p:txBody>
          <a:bodyPr wrap="none" anchor="ctr">
            <a:spAutoFit/>
          </a:bodyPr>
          <a:lstStyle/>
          <a:p>
            <a:pPr algn="ctr" fontAlgn="base">
              <a:spcBef>
                <a:spcPct val="0"/>
              </a:spcBef>
              <a:spcAft>
                <a:spcPct val="0"/>
              </a:spcAft>
            </a:pPr>
            <a:r>
              <a:rPr lang="en-US" sz="1000" dirty="0">
                <a:latin typeface="Calibri" charset="0"/>
                <a:ea typeface="ＭＳ Ｐゴシック" charset="0"/>
                <a:cs typeface="ＭＳ Ｐゴシック" charset="0"/>
              </a:rPr>
              <a:t>Fear conditioning</a:t>
            </a:r>
          </a:p>
        </p:txBody>
      </p:sp>
      <p:pic>
        <p:nvPicPr>
          <p:cNvPr id="46" name="Picture 45"/>
          <p:cNvPicPr>
            <a:picLocks noChangeAspect="1"/>
          </p:cNvPicPr>
          <p:nvPr/>
        </p:nvPicPr>
        <p:blipFill>
          <a:blip r:embed="rId3"/>
          <a:stretch>
            <a:fillRect/>
          </a:stretch>
        </p:blipFill>
        <p:spPr>
          <a:xfrm>
            <a:off x="753059" y="155404"/>
            <a:ext cx="2618992" cy="637289"/>
          </a:xfrm>
          <a:prstGeom prst="rect">
            <a:avLst/>
          </a:prstGeom>
        </p:spPr>
      </p:pic>
    </p:spTree>
    <p:extLst>
      <p:ext uri="{BB962C8B-B14F-4D97-AF65-F5344CB8AC3E}">
        <p14:creationId xmlns:p14="http://schemas.microsoft.com/office/powerpoint/2010/main" val="1160164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47700" y="-38100"/>
            <a:ext cx="9639300" cy="1143000"/>
          </a:xfrm>
          <a:prstGeom prst="rect">
            <a:avLst/>
          </a:prstGeom>
          <a:noFill/>
          <a:ln w="12700">
            <a:noFill/>
            <a:miter lim="800000"/>
            <a:headEnd/>
            <a:tailEnd/>
          </a:ln>
        </p:spPr>
        <p:txBody>
          <a:bodyPr lIns="90487" tIns="44450" rIns="90487" bIns="44450" anchor="ctr"/>
          <a:lstStyle/>
          <a:p>
            <a:pPr>
              <a:lnSpc>
                <a:spcPct val="90000"/>
              </a:lnSpc>
              <a:defRPr/>
            </a:pPr>
            <a:r>
              <a:rPr lang="en-US" sz="3600" b="0" i="1" kern="0" dirty="0" smtClean="0">
                <a:solidFill>
                  <a:srgbClr val="000000"/>
                </a:solidFill>
                <a:latin typeface="Trebuchet MS"/>
                <a:ea typeface="Gill Sans" charset="0"/>
                <a:cs typeface="Trebuchet MS"/>
              </a:rPr>
              <a:t>CMG/KOMP Collaboration: Rationale</a:t>
            </a:r>
            <a:endParaRPr lang="en-US" sz="3600" b="0" i="1" kern="0" dirty="0">
              <a:solidFill>
                <a:srgbClr val="000000"/>
              </a:solidFill>
              <a:latin typeface="Trebuchet MS"/>
              <a:ea typeface="Gill Sans" charset="0"/>
              <a:cs typeface="Trebuchet MS"/>
            </a:endParaRPr>
          </a:p>
        </p:txBody>
      </p:sp>
      <p:sp>
        <p:nvSpPr>
          <p:cNvPr id="95234" name="TextBox 4"/>
          <p:cNvSpPr txBox="1">
            <a:spLocks noChangeArrowheads="1"/>
          </p:cNvSpPr>
          <p:nvPr/>
        </p:nvSpPr>
        <p:spPr bwMode="auto">
          <a:xfrm>
            <a:off x="647700" y="1298384"/>
            <a:ext cx="9283700" cy="5593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ts val="4275"/>
              </a:lnSpc>
              <a:spcBef>
                <a:spcPts val="1200"/>
              </a:spcBef>
              <a:buClr>
                <a:srgbClr val="9BCD36"/>
              </a:buClr>
              <a:buFont typeface="Wingdings" charset="0"/>
              <a:buChar char="§"/>
            </a:pPr>
            <a:r>
              <a:rPr lang="en-US" sz="3200" b="0" dirty="0" smtClean="0">
                <a:latin typeface="Trebuchet MS" charset="0"/>
                <a:cs typeface="Gill Sans" charset="0"/>
              </a:rPr>
              <a:t> CMGs are generating large numbers of high 	quality candidate Mendelian disease genes 	and variants (tier 1 &amp; 2)</a:t>
            </a:r>
          </a:p>
          <a:p>
            <a:pPr>
              <a:lnSpc>
                <a:spcPts val="4275"/>
              </a:lnSpc>
              <a:spcBef>
                <a:spcPts val="2400"/>
              </a:spcBef>
              <a:buClr>
                <a:srgbClr val="9BCD36"/>
              </a:buClr>
              <a:buFont typeface="Wingdings" charset="0"/>
              <a:buChar char="§"/>
            </a:pPr>
            <a:r>
              <a:rPr lang="en-US" sz="3200" b="0" dirty="0">
                <a:solidFill>
                  <a:srgbClr val="000000"/>
                </a:solidFill>
                <a:latin typeface="Trebuchet MS" charset="0"/>
                <a:cs typeface="Gill Sans" charset="0"/>
              </a:rPr>
              <a:t> </a:t>
            </a:r>
            <a:r>
              <a:rPr lang="en-US" sz="3200" b="0" dirty="0" smtClean="0">
                <a:solidFill>
                  <a:srgbClr val="000000"/>
                </a:solidFill>
                <a:latin typeface="Trebuchet MS" charset="0"/>
                <a:cs typeface="Gill Sans" charset="0"/>
              </a:rPr>
              <a:t>KOMP Centers are producing </a:t>
            </a:r>
            <a:r>
              <a:rPr lang="en-US" sz="3200" b="0" dirty="0" err="1" smtClean="0">
                <a:solidFill>
                  <a:srgbClr val="000000"/>
                </a:solidFill>
                <a:latin typeface="Trebuchet MS" charset="0"/>
                <a:cs typeface="Gill Sans" charset="0"/>
              </a:rPr>
              <a:t>ko</a:t>
            </a:r>
            <a:r>
              <a:rPr lang="en-US" sz="3200" b="0" dirty="0" smtClean="0">
                <a:solidFill>
                  <a:srgbClr val="000000"/>
                </a:solidFill>
                <a:latin typeface="Trebuchet MS" charset="0"/>
                <a:cs typeface="Gill Sans" charset="0"/>
              </a:rPr>
              <a:t> mouse models 	for large numbers of genes and submitting  	the mice to standard phenotyping 	protocols</a:t>
            </a:r>
          </a:p>
          <a:p>
            <a:pPr marL="914400" lvl="1" indent="-457200">
              <a:lnSpc>
                <a:spcPts val="4275"/>
              </a:lnSpc>
              <a:spcBef>
                <a:spcPts val="1800"/>
              </a:spcBef>
              <a:buClr>
                <a:srgbClr val="9BCD36"/>
              </a:buClr>
              <a:buSzPct val="80000"/>
              <a:buFont typeface="Wingdings" charset="2"/>
              <a:buChar char="ü"/>
            </a:pPr>
            <a:r>
              <a:rPr lang="en-US" sz="3200" b="0" dirty="0" smtClean="0">
                <a:solidFill>
                  <a:srgbClr val="000000"/>
                </a:solidFill>
                <a:latin typeface="Trebuchet MS" charset="0"/>
                <a:cs typeface="Gill Sans" charset="0"/>
              </a:rPr>
              <a:t>Moreover, their own interests in specific genes and gene sets fall far short of their quotas</a:t>
            </a:r>
          </a:p>
        </p:txBody>
      </p:sp>
      <p:sp>
        <p:nvSpPr>
          <p:cNvPr id="7" name="Line 4"/>
          <p:cNvSpPr>
            <a:spLocks noChangeShapeType="1"/>
          </p:cNvSpPr>
          <p:nvPr/>
        </p:nvSpPr>
        <p:spPr bwMode="auto">
          <a:xfrm>
            <a:off x="714375" y="1028700"/>
            <a:ext cx="9572625" cy="0"/>
          </a:xfrm>
          <a:prstGeom prst="line">
            <a:avLst/>
          </a:prstGeom>
          <a:noFill/>
          <a:ln w="57150" cmpd="thickThin">
            <a:solidFill>
              <a:srgbClr val="34007E"/>
            </a:solidFill>
            <a:round/>
            <a:headEnd/>
            <a:tailEnd/>
          </a:ln>
          <a:effectLst>
            <a:outerShdw blurRad="50800" dist="38100" dir="2700000">
              <a:srgbClr val="000000">
                <a:alpha val="43000"/>
              </a:srgbClr>
            </a:outerShdw>
          </a:effectLst>
        </p:spPr>
        <p:txBody>
          <a:bodyPr wrap="none" anchor="ctr"/>
          <a:lstStyle/>
          <a:p>
            <a:pPr>
              <a:defRPr/>
            </a:pPr>
            <a:endParaRPr lang="en-US" b="0">
              <a:solidFill>
                <a:srgbClr val="000000"/>
              </a:solidFill>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1072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47700" y="-38100"/>
            <a:ext cx="9639300" cy="1143000"/>
          </a:xfrm>
          <a:prstGeom prst="rect">
            <a:avLst/>
          </a:prstGeom>
          <a:noFill/>
          <a:ln w="12700">
            <a:noFill/>
            <a:miter lim="800000"/>
            <a:headEnd/>
            <a:tailEnd/>
          </a:ln>
        </p:spPr>
        <p:txBody>
          <a:bodyPr lIns="90487" tIns="44450" rIns="90487" bIns="44450" anchor="ctr"/>
          <a:lstStyle/>
          <a:p>
            <a:pPr>
              <a:lnSpc>
                <a:spcPct val="90000"/>
              </a:lnSpc>
              <a:defRPr/>
            </a:pPr>
            <a:r>
              <a:rPr lang="en-US" sz="3600" b="0" i="1" kern="0" dirty="0" smtClean="0">
                <a:solidFill>
                  <a:srgbClr val="000000"/>
                </a:solidFill>
                <a:latin typeface="Trebuchet MS"/>
                <a:ea typeface="Gill Sans" charset="0"/>
                <a:cs typeface="Trebuchet MS"/>
              </a:rPr>
              <a:t>CMG/KOMP Collaboration: Rationale - 2</a:t>
            </a:r>
            <a:endParaRPr lang="en-US" sz="3600" b="0" i="1" kern="0" dirty="0">
              <a:solidFill>
                <a:srgbClr val="000000"/>
              </a:solidFill>
              <a:latin typeface="Trebuchet MS"/>
              <a:ea typeface="Gill Sans" charset="0"/>
              <a:cs typeface="Trebuchet MS"/>
            </a:endParaRPr>
          </a:p>
        </p:txBody>
      </p:sp>
      <p:sp>
        <p:nvSpPr>
          <p:cNvPr id="95234" name="TextBox 4"/>
          <p:cNvSpPr txBox="1">
            <a:spLocks noChangeArrowheads="1"/>
          </p:cNvSpPr>
          <p:nvPr/>
        </p:nvSpPr>
        <p:spPr bwMode="auto">
          <a:xfrm>
            <a:off x="647700" y="1298384"/>
            <a:ext cx="9283700" cy="5473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ts val="4275"/>
              </a:lnSpc>
              <a:spcBef>
                <a:spcPts val="1200"/>
              </a:spcBef>
              <a:buClr>
                <a:srgbClr val="9BCD36"/>
              </a:buClr>
              <a:buFont typeface="Wingdings" charset="0"/>
              <a:buChar char="§"/>
            </a:pPr>
            <a:r>
              <a:rPr lang="en-US" sz="3200" b="0" dirty="0" smtClean="0">
                <a:latin typeface="Trebuchet MS" charset="0"/>
                <a:cs typeface="Gill Sans" charset="0"/>
              </a:rPr>
              <a:t> Early access to </a:t>
            </a:r>
            <a:r>
              <a:rPr lang="en-US" sz="3200" b="0" dirty="0">
                <a:latin typeface="Trebuchet MS" charset="0"/>
                <a:cs typeface="Gill Sans" charset="0"/>
              </a:rPr>
              <a:t>CMG tier 1 &amp; 2 </a:t>
            </a:r>
            <a:r>
              <a:rPr lang="en-US" sz="3200" b="0" dirty="0" smtClean="0">
                <a:latin typeface="Trebuchet MS" charset="0"/>
                <a:cs typeface="Gill Sans" charset="0"/>
              </a:rPr>
              <a:t>candidates and 	will enable KOMP to incorporate these “high 	value” genes into their gene list</a:t>
            </a:r>
          </a:p>
          <a:p>
            <a:pPr>
              <a:lnSpc>
                <a:spcPts val="4275"/>
              </a:lnSpc>
              <a:spcBef>
                <a:spcPts val="1200"/>
              </a:spcBef>
              <a:buClr>
                <a:srgbClr val="9BCD36"/>
              </a:buClr>
              <a:buFont typeface="Wingdings" charset="0"/>
              <a:buChar char="§"/>
            </a:pPr>
            <a:r>
              <a:rPr lang="en-US" sz="3200" b="0" dirty="0">
                <a:latin typeface="Trebuchet MS" charset="0"/>
                <a:cs typeface="Gill Sans" charset="0"/>
              </a:rPr>
              <a:t> </a:t>
            </a:r>
            <a:r>
              <a:rPr lang="en-US" sz="3200" b="0" dirty="0" smtClean="0">
                <a:latin typeface="Trebuchet MS" charset="0"/>
                <a:cs typeface="Gill Sans" charset="0"/>
              </a:rPr>
              <a:t>This will help validate responsible genes and 	improve quality of CMG publications</a:t>
            </a:r>
          </a:p>
          <a:p>
            <a:pPr>
              <a:lnSpc>
                <a:spcPts val="4275"/>
              </a:lnSpc>
              <a:spcBef>
                <a:spcPts val="1200"/>
              </a:spcBef>
              <a:buClr>
                <a:srgbClr val="9BCD36"/>
              </a:buClr>
              <a:buFont typeface="Wingdings" charset="0"/>
              <a:buChar char="§"/>
            </a:pPr>
            <a:r>
              <a:rPr lang="en-US" sz="3200" b="0" dirty="0">
                <a:latin typeface="Trebuchet MS" charset="0"/>
                <a:cs typeface="Gill Sans" charset="0"/>
              </a:rPr>
              <a:t> </a:t>
            </a:r>
            <a:r>
              <a:rPr lang="en-US" sz="3200" b="0" dirty="0" smtClean="0">
                <a:latin typeface="Trebuchet MS" charset="0"/>
                <a:cs typeface="Gill Sans" charset="0"/>
              </a:rPr>
              <a:t> Interactions with CMG phenotype experts will 	help inform KOMP phenotyping</a:t>
            </a:r>
          </a:p>
          <a:p>
            <a:pPr>
              <a:lnSpc>
                <a:spcPts val="4275"/>
              </a:lnSpc>
              <a:spcBef>
                <a:spcPts val="1200"/>
              </a:spcBef>
              <a:buClr>
                <a:srgbClr val="9BCD36"/>
              </a:buClr>
              <a:buFont typeface="Wingdings" charset="0"/>
              <a:buChar char="§"/>
            </a:pPr>
            <a:r>
              <a:rPr lang="en-US" sz="3200" b="0" dirty="0">
                <a:solidFill>
                  <a:srgbClr val="000000"/>
                </a:solidFill>
                <a:latin typeface="Trebuchet MS" charset="0"/>
                <a:cs typeface="Gill Sans" charset="0"/>
              </a:rPr>
              <a:t> </a:t>
            </a:r>
            <a:r>
              <a:rPr lang="en-US" sz="3200" b="0" dirty="0" smtClean="0">
                <a:solidFill>
                  <a:srgbClr val="000000"/>
                </a:solidFill>
                <a:latin typeface="Trebuchet MS" charset="0"/>
                <a:cs typeface="Gill Sans" charset="0"/>
              </a:rPr>
              <a:t>Will also provide investigators early access to 	mouse models</a:t>
            </a:r>
          </a:p>
        </p:txBody>
      </p:sp>
      <p:sp>
        <p:nvSpPr>
          <p:cNvPr id="7" name="Line 4"/>
          <p:cNvSpPr>
            <a:spLocks noChangeShapeType="1"/>
          </p:cNvSpPr>
          <p:nvPr/>
        </p:nvSpPr>
        <p:spPr bwMode="auto">
          <a:xfrm>
            <a:off x="714375" y="1028700"/>
            <a:ext cx="9572625" cy="0"/>
          </a:xfrm>
          <a:prstGeom prst="line">
            <a:avLst/>
          </a:prstGeom>
          <a:noFill/>
          <a:ln w="57150" cmpd="thickThin">
            <a:solidFill>
              <a:srgbClr val="34007E"/>
            </a:solidFill>
            <a:round/>
            <a:headEnd/>
            <a:tailEnd/>
          </a:ln>
          <a:effectLst>
            <a:outerShdw blurRad="50800" dist="38100" dir="2700000">
              <a:srgbClr val="000000">
                <a:alpha val="43000"/>
              </a:srgbClr>
            </a:outerShdw>
          </a:effectLst>
        </p:spPr>
        <p:txBody>
          <a:bodyPr wrap="none" anchor="ctr"/>
          <a:lstStyle/>
          <a:p>
            <a:pPr>
              <a:defRPr/>
            </a:pPr>
            <a:endParaRPr lang="en-US" b="0">
              <a:solidFill>
                <a:srgbClr val="000000"/>
              </a:solidFill>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930002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47700" y="-38100"/>
            <a:ext cx="9639300" cy="1143000"/>
          </a:xfrm>
          <a:prstGeom prst="rect">
            <a:avLst/>
          </a:prstGeom>
          <a:noFill/>
          <a:ln w="12700">
            <a:noFill/>
            <a:miter lim="800000"/>
            <a:headEnd/>
            <a:tailEnd/>
          </a:ln>
        </p:spPr>
        <p:txBody>
          <a:bodyPr lIns="90487" tIns="44450" rIns="90487" bIns="44450" anchor="ctr"/>
          <a:lstStyle/>
          <a:p>
            <a:pPr>
              <a:lnSpc>
                <a:spcPct val="90000"/>
              </a:lnSpc>
              <a:defRPr/>
            </a:pPr>
            <a:r>
              <a:rPr lang="en-US" sz="3600" b="0" i="1" kern="0" dirty="0" smtClean="0">
                <a:solidFill>
                  <a:srgbClr val="000000"/>
                </a:solidFill>
                <a:latin typeface="Trebuchet MS"/>
                <a:ea typeface="Gill Sans" charset="0"/>
                <a:cs typeface="Trebuchet MS"/>
              </a:rPr>
              <a:t>CMG/KOMP Collaboration: Steps so far - 1</a:t>
            </a:r>
            <a:endParaRPr lang="en-US" sz="3600" b="0" i="1" kern="0" dirty="0">
              <a:solidFill>
                <a:srgbClr val="000000"/>
              </a:solidFill>
              <a:latin typeface="Trebuchet MS"/>
              <a:ea typeface="Gill Sans" charset="0"/>
              <a:cs typeface="Trebuchet MS"/>
            </a:endParaRPr>
          </a:p>
        </p:txBody>
      </p:sp>
      <p:sp>
        <p:nvSpPr>
          <p:cNvPr id="95234" name="TextBox 4"/>
          <p:cNvSpPr txBox="1">
            <a:spLocks noChangeArrowheads="1"/>
          </p:cNvSpPr>
          <p:nvPr/>
        </p:nvSpPr>
        <p:spPr bwMode="auto">
          <a:xfrm>
            <a:off x="647700" y="1298384"/>
            <a:ext cx="9639300" cy="55168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ts val="4275"/>
              </a:lnSpc>
              <a:spcBef>
                <a:spcPts val="1200"/>
              </a:spcBef>
              <a:buClr>
                <a:srgbClr val="9BCD36"/>
              </a:buClr>
              <a:buFont typeface="Wingdings" charset="0"/>
              <a:buChar char="§"/>
            </a:pPr>
            <a:r>
              <a:rPr lang="en-US" sz="3200" b="0" dirty="0" smtClean="0">
                <a:latin typeface="Trebuchet MS" charset="0"/>
                <a:cs typeface="Gill Sans" charset="0"/>
              </a:rPr>
              <a:t> Series of conference calls August </a:t>
            </a:r>
            <a:r>
              <a:rPr lang="mr-IN" sz="3200" b="0" dirty="0" smtClean="0">
                <a:latin typeface="Trebuchet MS" charset="0"/>
                <a:cs typeface="Gill Sans" charset="0"/>
              </a:rPr>
              <a:t>–</a:t>
            </a:r>
            <a:r>
              <a:rPr lang="en-US" sz="3200" b="0" dirty="0" smtClean="0">
                <a:latin typeface="Trebuchet MS" charset="0"/>
                <a:cs typeface="Gill Sans" charset="0"/>
              </a:rPr>
              <a:t> October, 2017</a:t>
            </a:r>
          </a:p>
          <a:p>
            <a:pPr>
              <a:lnSpc>
                <a:spcPts val="4275"/>
              </a:lnSpc>
              <a:spcBef>
                <a:spcPts val="1200"/>
              </a:spcBef>
              <a:buClr>
                <a:srgbClr val="9BCD36"/>
              </a:buClr>
              <a:buFont typeface="Wingdings" charset="0"/>
              <a:buChar char="§"/>
            </a:pPr>
            <a:r>
              <a:rPr lang="en-US" sz="3200" b="0" dirty="0">
                <a:solidFill>
                  <a:srgbClr val="000000"/>
                </a:solidFill>
                <a:latin typeface="Trebuchet MS" charset="0"/>
                <a:cs typeface="Gill Sans" charset="0"/>
              </a:rPr>
              <a:t> </a:t>
            </a:r>
            <a:r>
              <a:rPr lang="en-US" sz="3200" b="0" dirty="0" smtClean="0">
                <a:solidFill>
                  <a:srgbClr val="000000"/>
                </a:solidFill>
                <a:latin typeface="Trebuchet MS" charset="0"/>
                <a:cs typeface="Gill Sans" charset="0"/>
              </a:rPr>
              <a:t>Half day CMG/KOMP get acquainted meeting at 	ASHG (</a:t>
            </a:r>
            <a:r>
              <a:rPr lang="en-US" sz="3200" b="0" dirty="0" err="1" smtClean="0">
                <a:solidFill>
                  <a:srgbClr val="000000"/>
                </a:solidFill>
                <a:latin typeface="Trebuchet MS" charset="0"/>
                <a:cs typeface="Gill Sans" charset="0"/>
              </a:rPr>
              <a:t>Beaudet</a:t>
            </a:r>
            <a:r>
              <a:rPr lang="en-US" sz="3200" b="0" dirty="0" smtClean="0">
                <a:solidFill>
                  <a:srgbClr val="000000"/>
                </a:solidFill>
                <a:latin typeface="Trebuchet MS" charset="0"/>
                <a:cs typeface="Gill Sans" charset="0"/>
              </a:rPr>
              <a:t> and Valle, co-moderators)</a:t>
            </a:r>
          </a:p>
          <a:p>
            <a:pPr marL="914400" lvl="1" indent="-457200">
              <a:lnSpc>
                <a:spcPts val="4275"/>
              </a:lnSpc>
              <a:spcBef>
                <a:spcPts val="600"/>
              </a:spcBef>
              <a:buClr>
                <a:srgbClr val="9BCD36"/>
              </a:buClr>
              <a:buSzPct val="70000"/>
              <a:buFont typeface="Wingdings" charset="2"/>
              <a:buChar char="ü"/>
            </a:pPr>
            <a:r>
              <a:rPr lang="en-US" sz="2800" b="0" dirty="0" smtClean="0">
                <a:solidFill>
                  <a:srgbClr val="000000"/>
                </a:solidFill>
                <a:latin typeface="Trebuchet MS" charset="0"/>
                <a:cs typeface="Gill Sans" charset="0"/>
              </a:rPr>
              <a:t>Representatives of all 3 CMGS and all 3 KOMP centers</a:t>
            </a:r>
          </a:p>
          <a:p>
            <a:pPr marL="914400" lvl="1" indent="-457200">
              <a:lnSpc>
                <a:spcPts val="4275"/>
              </a:lnSpc>
              <a:spcBef>
                <a:spcPts val="600"/>
              </a:spcBef>
              <a:buClr>
                <a:srgbClr val="9BCD36"/>
              </a:buClr>
              <a:buSzPct val="70000"/>
              <a:buFont typeface="Wingdings" charset="2"/>
              <a:buChar char="ü"/>
            </a:pPr>
            <a:r>
              <a:rPr lang="en-US" sz="2800" b="0" dirty="0" smtClean="0">
                <a:solidFill>
                  <a:srgbClr val="000000"/>
                </a:solidFill>
                <a:latin typeface="Trebuchet MS" charset="0"/>
                <a:cs typeface="Gill Sans" charset="0"/>
              </a:rPr>
              <a:t>IMPC also well represented</a:t>
            </a:r>
          </a:p>
          <a:p>
            <a:pPr marL="914400" lvl="1" indent="-457200">
              <a:lnSpc>
                <a:spcPts val="4275"/>
              </a:lnSpc>
              <a:spcBef>
                <a:spcPts val="600"/>
              </a:spcBef>
              <a:buClr>
                <a:srgbClr val="9BCD36"/>
              </a:buClr>
              <a:buSzPct val="70000"/>
              <a:buFont typeface="Wingdings" charset="2"/>
              <a:buChar char="ü"/>
            </a:pPr>
            <a:r>
              <a:rPr lang="en-US" sz="2800" b="0" dirty="0" smtClean="0">
                <a:solidFill>
                  <a:srgbClr val="000000"/>
                </a:solidFill>
                <a:latin typeface="Trebuchet MS" charset="0"/>
                <a:cs typeface="Gill Sans" charset="0"/>
              </a:rPr>
              <a:t>Lu Wang, Colin Fletcher, Carolyn </a:t>
            </a:r>
            <a:r>
              <a:rPr lang="en-US" sz="2800" b="0" dirty="0" err="1" smtClean="0">
                <a:solidFill>
                  <a:srgbClr val="000000"/>
                </a:solidFill>
                <a:latin typeface="Trebuchet MS" charset="0"/>
                <a:cs typeface="Gill Sans" charset="0"/>
              </a:rPr>
              <a:t>Hutter</a:t>
            </a:r>
            <a:r>
              <a:rPr lang="en-US" sz="2800" b="0" dirty="0" smtClean="0">
                <a:solidFill>
                  <a:srgbClr val="000000"/>
                </a:solidFill>
                <a:latin typeface="Trebuchet MS" charset="0"/>
                <a:cs typeface="Gill Sans" charset="0"/>
              </a:rPr>
              <a:t> also attended</a:t>
            </a:r>
          </a:p>
          <a:p>
            <a:pPr marL="914400" lvl="1" indent="-457200">
              <a:lnSpc>
                <a:spcPts val="4275"/>
              </a:lnSpc>
              <a:spcBef>
                <a:spcPts val="600"/>
              </a:spcBef>
              <a:buClr>
                <a:srgbClr val="9BCD36"/>
              </a:buClr>
              <a:buSzPct val="70000"/>
              <a:buFont typeface="Wingdings" charset="2"/>
              <a:buChar char="ü"/>
            </a:pPr>
            <a:r>
              <a:rPr lang="en-US" sz="2800" b="0" dirty="0" smtClean="0">
                <a:solidFill>
                  <a:srgbClr val="000000"/>
                </a:solidFill>
                <a:latin typeface="Trebuchet MS" charset="0"/>
                <a:cs typeface="Gill Sans" charset="0"/>
              </a:rPr>
              <a:t>Exchanged lists of tier 1 &amp; 2 genes &amp; evaluated existing CMG/KOMP overlaps  </a:t>
            </a:r>
          </a:p>
        </p:txBody>
      </p:sp>
      <p:sp>
        <p:nvSpPr>
          <p:cNvPr id="7" name="Line 4"/>
          <p:cNvSpPr>
            <a:spLocks noChangeShapeType="1"/>
          </p:cNvSpPr>
          <p:nvPr/>
        </p:nvSpPr>
        <p:spPr bwMode="auto">
          <a:xfrm>
            <a:off x="714375" y="1028700"/>
            <a:ext cx="9572625" cy="0"/>
          </a:xfrm>
          <a:prstGeom prst="line">
            <a:avLst/>
          </a:prstGeom>
          <a:noFill/>
          <a:ln w="57150" cmpd="thickThin">
            <a:solidFill>
              <a:srgbClr val="34007E"/>
            </a:solidFill>
            <a:round/>
            <a:headEnd/>
            <a:tailEnd/>
          </a:ln>
          <a:effectLst>
            <a:outerShdw blurRad="50800" dist="38100" dir="2700000">
              <a:srgbClr val="000000">
                <a:alpha val="43000"/>
              </a:srgbClr>
            </a:outerShdw>
          </a:effectLst>
        </p:spPr>
        <p:txBody>
          <a:bodyPr wrap="none" anchor="ctr"/>
          <a:lstStyle/>
          <a:p>
            <a:pPr>
              <a:defRPr/>
            </a:pPr>
            <a:endParaRPr lang="en-US" b="0">
              <a:solidFill>
                <a:srgbClr val="000000"/>
              </a:solidFill>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115595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15725</TotalTime>
  <Words>664</Words>
  <Application>Microsoft Macintosh PowerPoint</Application>
  <PresentationFormat>35mm Slides</PresentationFormat>
  <Paragraphs>169</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Calibri</vt:lpstr>
      <vt:lpstr>Chalkboard</vt:lpstr>
      <vt:lpstr>Gill Sans</vt:lpstr>
      <vt:lpstr>HelveticaNeueLT Pro 35 Th</vt:lpstr>
      <vt:lpstr>HelveticaNeueLT Pro 45 Lt</vt:lpstr>
      <vt:lpstr>ＭＳ Ｐゴシック</vt:lpstr>
      <vt:lpstr>Times</vt:lpstr>
      <vt:lpstr>Times New Roman</vt:lpstr>
      <vt:lpstr>Trebuchet MS</vt:lpstr>
      <vt:lpstr>Wingdings</vt:lpstr>
      <vt:lpstr>ヒラギノ角ゴ Pro W3</vt:lpstr>
      <vt:lpstr>Arial</vt:lpstr>
      <vt:lpstr>6_Blank Presentation</vt:lpstr>
      <vt:lpstr>CMG/KOMP Collaboration</vt:lpstr>
      <vt:lpstr>PowerPoint Presentation</vt:lpstr>
      <vt:lpstr>International Mouse Phenotyping Consortium</vt:lpstr>
      <vt:lpstr>Progress to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Yeast Genome Array</dc:title>
  <cp:lastModifiedBy>David Valle</cp:lastModifiedBy>
  <cp:revision>1696</cp:revision>
  <dcterms:created xsi:type="dcterms:W3CDTF">2012-02-07T14:37:25Z</dcterms:created>
  <dcterms:modified xsi:type="dcterms:W3CDTF">2017-11-17T00:04:39Z</dcterms:modified>
</cp:coreProperties>
</file>