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97" r:id="rId2"/>
    <p:sldMasterId id="2147483809" r:id="rId3"/>
    <p:sldMasterId id="2147483833" r:id="rId4"/>
    <p:sldMasterId id="2147483845" r:id="rId5"/>
    <p:sldMasterId id="2147483857" r:id="rId6"/>
    <p:sldMasterId id="2147483869" r:id="rId7"/>
  </p:sldMasterIdLst>
  <p:notesMasterIdLst>
    <p:notesMasterId r:id="rId43"/>
  </p:notesMasterIdLst>
  <p:sldIdLst>
    <p:sldId id="309" r:id="rId8"/>
    <p:sldId id="342" r:id="rId9"/>
    <p:sldId id="346" r:id="rId10"/>
    <p:sldId id="343" r:id="rId11"/>
    <p:sldId id="339" r:id="rId12"/>
    <p:sldId id="326" r:id="rId13"/>
    <p:sldId id="336" r:id="rId14"/>
    <p:sldId id="337" r:id="rId15"/>
    <p:sldId id="338" r:id="rId16"/>
    <p:sldId id="340" r:id="rId17"/>
    <p:sldId id="335" r:id="rId18"/>
    <p:sldId id="371" r:id="rId19"/>
    <p:sldId id="359" r:id="rId20"/>
    <p:sldId id="361" r:id="rId21"/>
    <p:sldId id="362" r:id="rId22"/>
    <p:sldId id="363" r:id="rId23"/>
    <p:sldId id="364" r:id="rId24"/>
    <p:sldId id="365" r:id="rId25"/>
    <p:sldId id="367" r:id="rId26"/>
    <p:sldId id="372" r:id="rId27"/>
    <p:sldId id="368" r:id="rId28"/>
    <p:sldId id="369" r:id="rId29"/>
    <p:sldId id="370" r:id="rId30"/>
    <p:sldId id="347" r:id="rId31"/>
    <p:sldId id="374" r:id="rId32"/>
    <p:sldId id="375" r:id="rId33"/>
    <p:sldId id="376" r:id="rId34"/>
    <p:sldId id="373" r:id="rId35"/>
    <p:sldId id="348" r:id="rId36"/>
    <p:sldId id="349" r:id="rId37"/>
    <p:sldId id="350" r:id="rId38"/>
    <p:sldId id="377" r:id="rId39"/>
    <p:sldId id="351" r:id="rId40"/>
    <p:sldId id="352" r:id="rId41"/>
    <p:sldId id="378" r:id="rId42"/>
  </p:sldIdLst>
  <p:sldSz cx="12192000" cy="6858000"/>
  <p:notesSz cx="6858000" cy="9144000"/>
  <p:defaultText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7A"/>
    <a:srgbClr val="FF9933"/>
    <a:srgbClr val="0066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27"/>
    <p:restoredTop sz="94705"/>
  </p:normalViewPr>
  <p:slideViewPr>
    <p:cSldViewPr snapToGrid="0">
      <p:cViewPr varScale="1">
        <p:scale>
          <a:sx n="97" d="100"/>
          <a:sy n="97" d="100"/>
        </p:scale>
        <p:origin x="90" y="168"/>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dahamosh:Downloads:GeneMatcherStatistics%2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Sheet!$B$146</c:f>
              <c:strCache>
                <c:ptCount val="1"/>
                <c:pt idx="0">
                  <c:v>Gene Count</c:v>
                </c:pt>
              </c:strCache>
            </c:strRef>
          </c:tx>
          <c:invertIfNegative val="0"/>
          <c:cat>
            <c:strRef>
              <c:f>Sheet!$A$147:$A$194</c:f>
              <c:strCache>
                <c:ptCount val="48"/>
                <c:pt idx="0">
                  <c:v>December 1, 2013</c:v>
                </c:pt>
                <c:pt idx="1">
                  <c:v>January 1, 2014</c:v>
                </c:pt>
                <c:pt idx="2">
                  <c:v>February 1, 2014</c:v>
                </c:pt>
                <c:pt idx="3">
                  <c:v>March 1, 2014</c:v>
                </c:pt>
                <c:pt idx="4">
                  <c:v>April 1, 2014</c:v>
                </c:pt>
                <c:pt idx="5">
                  <c:v>May 1, 2014</c:v>
                </c:pt>
                <c:pt idx="6">
                  <c:v>June 1, 2014</c:v>
                </c:pt>
                <c:pt idx="7">
                  <c:v>July 1, 2014</c:v>
                </c:pt>
                <c:pt idx="8">
                  <c:v>August 1, 2014</c:v>
                </c:pt>
                <c:pt idx="9">
                  <c:v>September 1, 2014</c:v>
                </c:pt>
                <c:pt idx="10">
                  <c:v>October 1, 2014</c:v>
                </c:pt>
                <c:pt idx="11">
                  <c:v>November 1, 2014</c:v>
                </c:pt>
                <c:pt idx="12">
                  <c:v>December 1, 2014</c:v>
                </c:pt>
                <c:pt idx="13">
                  <c:v>January 1, 2015</c:v>
                </c:pt>
                <c:pt idx="14">
                  <c:v>February 1, 2015</c:v>
                </c:pt>
                <c:pt idx="15">
                  <c:v>March 1, 2015</c:v>
                </c:pt>
                <c:pt idx="16">
                  <c:v>April 1, 2015</c:v>
                </c:pt>
                <c:pt idx="17">
                  <c:v>May 1, 2015</c:v>
                </c:pt>
                <c:pt idx="18">
                  <c:v>June 1, 2015</c:v>
                </c:pt>
                <c:pt idx="19">
                  <c:v>July 1, 2015</c:v>
                </c:pt>
                <c:pt idx="20">
                  <c:v>August 1, 2015</c:v>
                </c:pt>
                <c:pt idx="21">
                  <c:v>September 1, 2015</c:v>
                </c:pt>
                <c:pt idx="22">
                  <c:v>October 1, 2015</c:v>
                </c:pt>
                <c:pt idx="23">
                  <c:v>November 1, 2015</c:v>
                </c:pt>
                <c:pt idx="24">
                  <c:v>December 1, 2015</c:v>
                </c:pt>
                <c:pt idx="25">
                  <c:v>January 1, 2016</c:v>
                </c:pt>
                <c:pt idx="26">
                  <c:v>February 1, 2016</c:v>
                </c:pt>
                <c:pt idx="27">
                  <c:v>March 1, 2016</c:v>
                </c:pt>
                <c:pt idx="28">
                  <c:v>April 1, 2016</c:v>
                </c:pt>
                <c:pt idx="29">
                  <c:v>May 1, 2016</c:v>
                </c:pt>
                <c:pt idx="30">
                  <c:v>June 1, 2016</c:v>
                </c:pt>
                <c:pt idx="31">
                  <c:v>July 1, 2016</c:v>
                </c:pt>
                <c:pt idx="32">
                  <c:v>August 1, 2016</c:v>
                </c:pt>
                <c:pt idx="33">
                  <c:v>September 1, 2016</c:v>
                </c:pt>
                <c:pt idx="34">
                  <c:v>October 1, 2016</c:v>
                </c:pt>
                <c:pt idx="35">
                  <c:v>November 1, 2016</c:v>
                </c:pt>
                <c:pt idx="36">
                  <c:v>December 1, 2016</c:v>
                </c:pt>
                <c:pt idx="37">
                  <c:v>January 1, 2017</c:v>
                </c:pt>
                <c:pt idx="38">
                  <c:v>February 1, 2017</c:v>
                </c:pt>
                <c:pt idx="39">
                  <c:v>March 1, 2017</c:v>
                </c:pt>
                <c:pt idx="40">
                  <c:v>April 1, 2017</c:v>
                </c:pt>
                <c:pt idx="41">
                  <c:v>May 1, 2017</c:v>
                </c:pt>
                <c:pt idx="42">
                  <c:v>June 1, 2017</c:v>
                </c:pt>
                <c:pt idx="43">
                  <c:v>July 1, 2017</c:v>
                </c:pt>
                <c:pt idx="44">
                  <c:v>August 1, 2017</c:v>
                </c:pt>
                <c:pt idx="45">
                  <c:v>September 1, 2017</c:v>
                </c:pt>
                <c:pt idx="46">
                  <c:v>October 1, 2017</c:v>
                </c:pt>
                <c:pt idx="47">
                  <c:v>November 1, 2017</c:v>
                </c:pt>
              </c:strCache>
            </c:strRef>
          </c:cat>
          <c:val>
            <c:numRef>
              <c:f>Sheet!$B$147:$B$194</c:f>
              <c:numCache>
                <c:formatCode>General</c:formatCode>
                <c:ptCount val="48"/>
                <c:pt idx="0">
                  <c:v>35</c:v>
                </c:pt>
                <c:pt idx="1">
                  <c:v>42</c:v>
                </c:pt>
                <c:pt idx="2">
                  <c:v>100</c:v>
                </c:pt>
                <c:pt idx="3">
                  <c:v>111</c:v>
                </c:pt>
                <c:pt idx="4">
                  <c:v>132</c:v>
                </c:pt>
                <c:pt idx="5">
                  <c:v>176</c:v>
                </c:pt>
                <c:pt idx="6">
                  <c:v>228</c:v>
                </c:pt>
                <c:pt idx="7">
                  <c:v>316</c:v>
                </c:pt>
                <c:pt idx="8">
                  <c:v>348</c:v>
                </c:pt>
                <c:pt idx="9">
                  <c:v>363</c:v>
                </c:pt>
                <c:pt idx="10">
                  <c:v>376</c:v>
                </c:pt>
                <c:pt idx="11">
                  <c:v>401</c:v>
                </c:pt>
                <c:pt idx="12">
                  <c:v>454</c:v>
                </c:pt>
                <c:pt idx="13">
                  <c:v>1186</c:v>
                </c:pt>
                <c:pt idx="14">
                  <c:v>1238</c:v>
                </c:pt>
                <c:pt idx="15">
                  <c:v>1433</c:v>
                </c:pt>
                <c:pt idx="16">
                  <c:v>1650</c:v>
                </c:pt>
                <c:pt idx="17">
                  <c:v>1783</c:v>
                </c:pt>
                <c:pt idx="18">
                  <c:v>1951</c:v>
                </c:pt>
                <c:pt idx="19">
                  <c:v>2195</c:v>
                </c:pt>
                <c:pt idx="20">
                  <c:v>2414</c:v>
                </c:pt>
                <c:pt idx="21">
                  <c:v>2611</c:v>
                </c:pt>
                <c:pt idx="22">
                  <c:v>2755</c:v>
                </c:pt>
                <c:pt idx="23">
                  <c:v>2922</c:v>
                </c:pt>
                <c:pt idx="24">
                  <c:v>3079</c:v>
                </c:pt>
                <c:pt idx="25">
                  <c:v>3213</c:v>
                </c:pt>
                <c:pt idx="26">
                  <c:v>3427</c:v>
                </c:pt>
                <c:pt idx="27">
                  <c:v>3692</c:v>
                </c:pt>
                <c:pt idx="28">
                  <c:v>3826</c:v>
                </c:pt>
                <c:pt idx="29">
                  <c:v>4046</c:v>
                </c:pt>
                <c:pt idx="30">
                  <c:v>4304</c:v>
                </c:pt>
                <c:pt idx="31">
                  <c:v>4476</c:v>
                </c:pt>
                <c:pt idx="32">
                  <c:v>4656</c:v>
                </c:pt>
                <c:pt idx="33">
                  <c:v>4875</c:v>
                </c:pt>
                <c:pt idx="34">
                  <c:v>5074</c:v>
                </c:pt>
                <c:pt idx="35">
                  <c:v>5251</c:v>
                </c:pt>
                <c:pt idx="36">
                  <c:v>5538</c:v>
                </c:pt>
                <c:pt idx="37">
                  <c:v>5785</c:v>
                </c:pt>
                <c:pt idx="38">
                  <c:v>5947</c:v>
                </c:pt>
                <c:pt idx="39">
                  <c:v>6186</c:v>
                </c:pt>
                <c:pt idx="40">
                  <c:v>6411</c:v>
                </c:pt>
                <c:pt idx="41">
                  <c:v>6596</c:v>
                </c:pt>
                <c:pt idx="42">
                  <c:v>6836</c:v>
                </c:pt>
                <c:pt idx="43">
                  <c:v>7194</c:v>
                </c:pt>
                <c:pt idx="44">
                  <c:v>7320</c:v>
                </c:pt>
                <c:pt idx="45">
                  <c:v>7500</c:v>
                </c:pt>
                <c:pt idx="46">
                  <c:v>7757</c:v>
                </c:pt>
                <c:pt idx="47">
                  <c:v>7907</c:v>
                </c:pt>
              </c:numCache>
            </c:numRef>
          </c:val>
          <c:extLst>
            <c:ext xmlns:c16="http://schemas.microsoft.com/office/drawing/2014/chart" uri="{C3380CC4-5D6E-409C-BE32-E72D297353CC}">
              <c16:uniqueId val="{00000000-06F9-4B6B-861E-C2C5911B69FE}"/>
            </c:ext>
          </c:extLst>
        </c:ser>
        <c:ser>
          <c:idx val="1"/>
          <c:order val="1"/>
          <c:tx>
            <c:strRef>
              <c:f>Sheet!$C$146</c:f>
              <c:strCache>
                <c:ptCount val="1"/>
                <c:pt idx="0">
                  <c:v>Match Count</c:v>
                </c:pt>
              </c:strCache>
            </c:strRef>
          </c:tx>
          <c:invertIfNegative val="0"/>
          <c:cat>
            <c:strRef>
              <c:f>Sheet!$A$147:$A$194</c:f>
              <c:strCache>
                <c:ptCount val="48"/>
                <c:pt idx="0">
                  <c:v>December 1, 2013</c:v>
                </c:pt>
                <c:pt idx="1">
                  <c:v>January 1, 2014</c:v>
                </c:pt>
                <c:pt idx="2">
                  <c:v>February 1, 2014</c:v>
                </c:pt>
                <c:pt idx="3">
                  <c:v>March 1, 2014</c:v>
                </c:pt>
                <c:pt idx="4">
                  <c:v>April 1, 2014</c:v>
                </c:pt>
                <c:pt idx="5">
                  <c:v>May 1, 2014</c:v>
                </c:pt>
                <c:pt idx="6">
                  <c:v>June 1, 2014</c:v>
                </c:pt>
                <c:pt idx="7">
                  <c:v>July 1, 2014</c:v>
                </c:pt>
                <c:pt idx="8">
                  <c:v>August 1, 2014</c:v>
                </c:pt>
                <c:pt idx="9">
                  <c:v>September 1, 2014</c:v>
                </c:pt>
                <c:pt idx="10">
                  <c:v>October 1, 2014</c:v>
                </c:pt>
                <c:pt idx="11">
                  <c:v>November 1, 2014</c:v>
                </c:pt>
                <c:pt idx="12">
                  <c:v>December 1, 2014</c:v>
                </c:pt>
                <c:pt idx="13">
                  <c:v>January 1, 2015</c:v>
                </c:pt>
                <c:pt idx="14">
                  <c:v>February 1, 2015</c:v>
                </c:pt>
                <c:pt idx="15">
                  <c:v>March 1, 2015</c:v>
                </c:pt>
                <c:pt idx="16">
                  <c:v>April 1, 2015</c:v>
                </c:pt>
                <c:pt idx="17">
                  <c:v>May 1, 2015</c:v>
                </c:pt>
                <c:pt idx="18">
                  <c:v>June 1, 2015</c:v>
                </c:pt>
                <c:pt idx="19">
                  <c:v>July 1, 2015</c:v>
                </c:pt>
                <c:pt idx="20">
                  <c:v>August 1, 2015</c:v>
                </c:pt>
                <c:pt idx="21">
                  <c:v>September 1, 2015</c:v>
                </c:pt>
                <c:pt idx="22">
                  <c:v>October 1, 2015</c:v>
                </c:pt>
                <c:pt idx="23">
                  <c:v>November 1, 2015</c:v>
                </c:pt>
                <c:pt idx="24">
                  <c:v>December 1, 2015</c:v>
                </c:pt>
                <c:pt idx="25">
                  <c:v>January 1, 2016</c:v>
                </c:pt>
                <c:pt idx="26">
                  <c:v>February 1, 2016</c:v>
                </c:pt>
                <c:pt idx="27">
                  <c:v>March 1, 2016</c:v>
                </c:pt>
                <c:pt idx="28">
                  <c:v>April 1, 2016</c:v>
                </c:pt>
                <c:pt idx="29">
                  <c:v>May 1, 2016</c:v>
                </c:pt>
                <c:pt idx="30">
                  <c:v>June 1, 2016</c:v>
                </c:pt>
                <c:pt idx="31">
                  <c:v>July 1, 2016</c:v>
                </c:pt>
                <c:pt idx="32">
                  <c:v>August 1, 2016</c:v>
                </c:pt>
                <c:pt idx="33">
                  <c:v>September 1, 2016</c:v>
                </c:pt>
                <c:pt idx="34">
                  <c:v>October 1, 2016</c:v>
                </c:pt>
                <c:pt idx="35">
                  <c:v>November 1, 2016</c:v>
                </c:pt>
                <c:pt idx="36">
                  <c:v>December 1, 2016</c:v>
                </c:pt>
                <c:pt idx="37">
                  <c:v>January 1, 2017</c:v>
                </c:pt>
                <c:pt idx="38">
                  <c:v>February 1, 2017</c:v>
                </c:pt>
                <c:pt idx="39">
                  <c:v>March 1, 2017</c:v>
                </c:pt>
                <c:pt idx="40">
                  <c:v>April 1, 2017</c:v>
                </c:pt>
                <c:pt idx="41">
                  <c:v>May 1, 2017</c:v>
                </c:pt>
                <c:pt idx="42">
                  <c:v>June 1, 2017</c:v>
                </c:pt>
                <c:pt idx="43">
                  <c:v>July 1, 2017</c:v>
                </c:pt>
                <c:pt idx="44">
                  <c:v>August 1, 2017</c:v>
                </c:pt>
                <c:pt idx="45">
                  <c:v>September 1, 2017</c:v>
                </c:pt>
                <c:pt idx="46">
                  <c:v>October 1, 2017</c:v>
                </c:pt>
                <c:pt idx="47">
                  <c:v>November 1, 2017</c:v>
                </c:pt>
              </c:strCache>
            </c:strRef>
          </c:cat>
          <c:val>
            <c:numRef>
              <c:f>Sheet!$C$147:$C$194</c:f>
              <c:numCache>
                <c:formatCode>General</c:formatCode>
                <c:ptCount val="48"/>
                <c:pt idx="0">
                  <c:v>0</c:v>
                </c:pt>
                <c:pt idx="1">
                  <c:v>0</c:v>
                </c:pt>
                <c:pt idx="2">
                  <c:v>2</c:v>
                </c:pt>
                <c:pt idx="3">
                  <c:v>2</c:v>
                </c:pt>
                <c:pt idx="4">
                  <c:v>3</c:v>
                </c:pt>
                <c:pt idx="5">
                  <c:v>6</c:v>
                </c:pt>
                <c:pt idx="6">
                  <c:v>6</c:v>
                </c:pt>
                <c:pt idx="7">
                  <c:v>8</c:v>
                </c:pt>
                <c:pt idx="8">
                  <c:v>8</c:v>
                </c:pt>
                <c:pt idx="9">
                  <c:v>8</c:v>
                </c:pt>
                <c:pt idx="10">
                  <c:v>8</c:v>
                </c:pt>
                <c:pt idx="11">
                  <c:v>8</c:v>
                </c:pt>
                <c:pt idx="12">
                  <c:v>9</c:v>
                </c:pt>
                <c:pt idx="13">
                  <c:v>123</c:v>
                </c:pt>
                <c:pt idx="14">
                  <c:v>145</c:v>
                </c:pt>
                <c:pt idx="15">
                  <c:v>241</c:v>
                </c:pt>
                <c:pt idx="16">
                  <c:v>297</c:v>
                </c:pt>
                <c:pt idx="17">
                  <c:v>366</c:v>
                </c:pt>
                <c:pt idx="18">
                  <c:v>473</c:v>
                </c:pt>
                <c:pt idx="19">
                  <c:v>717</c:v>
                </c:pt>
                <c:pt idx="20">
                  <c:v>940</c:v>
                </c:pt>
                <c:pt idx="21">
                  <c:v>1095</c:v>
                </c:pt>
                <c:pt idx="22">
                  <c:v>1446</c:v>
                </c:pt>
                <c:pt idx="23">
                  <c:v>1833</c:v>
                </c:pt>
                <c:pt idx="24">
                  <c:v>2120</c:v>
                </c:pt>
                <c:pt idx="25">
                  <c:v>2316</c:v>
                </c:pt>
                <c:pt idx="26">
                  <c:v>2855</c:v>
                </c:pt>
                <c:pt idx="27">
                  <c:v>3409</c:v>
                </c:pt>
                <c:pt idx="28">
                  <c:v>3992</c:v>
                </c:pt>
                <c:pt idx="29">
                  <c:v>4793</c:v>
                </c:pt>
                <c:pt idx="30">
                  <c:v>5634</c:v>
                </c:pt>
                <c:pt idx="31">
                  <c:v>6465</c:v>
                </c:pt>
                <c:pt idx="32">
                  <c:v>7349</c:v>
                </c:pt>
                <c:pt idx="33">
                  <c:v>8434</c:v>
                </c:pt>
                <c:pt idx="34">
                  <c:v>9400</c:v>
                </c:pt>
                <c:pt idx="35">
                  <c:v>10599</c:v>
                </c:pt>
                <c:pt idx="36">
                  <c:v>11917</c:v>
                </c:pt>
                <c:pt idx="37">
                  <c:v>13413</c:v>
                </c:pt>
                <c:pt idx="38">
                  <c:v>14650</c:v>
                </c:pt>
                <c:pt idx="39">
                  <c:v>16241</c:v>
                </c:pt>
                <c:pt idx="40">
                  <c:v>18039</c:v>
                </c:pt>
                <c:pt idx="41">
                  <c:v>19782</c:v>
                </c:pt>
                <c:pt idx="42">
                  <c:v>21748</c:v>
                </c:pt>
                <c:pt idx="43">
                  <c:v>25282</c:v>
                </c:pt>
                <c:pt idx="44">
                  <c:v>27769</c:v>
                </c:pt>
                <c:pt idx="45">
                  <c:v>30204</c:v>
                </c:pt>
                <c:pt idx="46">
                  <c:v>33326</c:v>
                </c:pt>
                <c:pt idx="47">
                  <c:v>36347</c:v>
                </c:pt>
              </c:numCache>
            </c:numRef>
          </c:val>
          <c:extLst>
            <c:ext xmlns:c16="http://schemas.microsoft.com/office/drawing/2014/chart" uri="{C3380CC4-5D6E-409C-BE32-E72D297353CC}">
              <c16:uniqueId val="{00000001-06F9-4B6B-861E-C2C5911B69FE}"/>
            </c:ext>
          </c:extLst>
        </c:ser>
        <c:ser>
          <c:idx val="2"/>
          <c:order val="2"/>
          <c:tx>
            <c:strRef>
              <c:f>Sheet!$D$146</c:f>
              <c:strCache>
                <c:ptCount val="1"/>
                <c:pt idx="0">
                  <c:v>Gene Match Count</c:v>
                </c:pt>
              </c:strCache>
            </c:strRef>
          </c:tx>
          <c:invertIfNegative val="0"/>
          <c:cat>
            <c:strRef>
              <c:f>Sheet!$A$147:$A$194</c:f>
              <c:strCache>
                <c:ptCount val="48"/>
                <c:pt idx="0">
                  <c:v>December 1, 2013</c:v>
                </c:pt>
                <c:pt idx="1">
                  <c:v>January 1, 2014</c:v>
                </c:pt>
                <c:pt idx="2">
                  <c:v>February 1, 2014</c:v>
                </c:pt>
                <c:pt idx="3">
                  <c:v>March 1, 2014</c:v>
                </c:pt>
                <c:pt idx="4">
                  <c:v>April 1, 2014</c:v>
                </c:pt>
                <c:pt idx="5">
                  <c:v>May 1, 2014</c:v>
                </c:pt>
                <c:pt idx="6">
                  <c:v>June 1, 2014</c:v>
                </c:pt>
                <c:pt idx="7">
                  <c:v>July 1, 2014</c:v>
                </c:pt>
                <c:pt idx="8">
                  <c:v>August 1, 2014</c:v>
                </c:pt>
                <c:pt idx="9">
                  <c:v>September 1, 2014</c:v>
                </c:pt>
                <c:pt idx="10">
                  <c:v>October 1, 2014</c:v>
                </c:pt>
                <c:pt idx="11">
                  <c:v>November 1, 2014</c:v>
                </c:pt>
                <c:pt idx="12">
                  <c:v>December 1, 2014</c:v>
                </c:pt>
                <c:pt idx="13">
                  <c:v>January 1, 2015</c:v>
                </c:pt>
                <c:pt idx="14">
                  <c:v>February 1, 2015</c:v>
                </c:pt>
                <c:pt idx="15">
                  <c:v>March 1, 2015</c:v>
                </c:pt>
                <c:pt idx="16">
                  <c:v>April 1, 2015</c:v>
                </c:pt>
                <c:pt idx="17">
                  <c:v>May 1, 2015</c:v>
                </c:pt>
                <c:pt idx="18">
                  <c:v>June 1, 2015</c:v>
                </c:pt>
                <c:pt idx="19">
                  <c:v>July 1, 2015</c:v>
                </c:pt>
                <c:pt idx="20">
                  <c:v>August 1, 2015</c:v>
                </c:pt>
                <c:pt idx="21">
                  <c:v>September 1, 2015</c:v>
                </c:pt>
                <c:pt idx="22">
                  <c:v>October 1, 2015</c:v>
                </c:pt>
                <c:pt idx="23">
                  <c:v>November 1, 2015</c:v>
                </c:pt>
                <c:pt idx="24">
                  <c:v>December 1, 2015</c:v>
                </c:pt>
                <c:pt idx="25">
                  <c:v>January 1, 2016</c:v>
                </c:pt>
                <c:pt idx="26">
                  <c:v>February 1, 2016</c:v>
                </c:pt>
                <c:pt idx="27">
                  <c:v>March 1, 2016</c:v>
                </c:pt>
                <c:pt idx="28">
                  <c:v>April 1, 2016</c:v>
                </c:pt>
                <c:pt idx="29">
                  <c:v>May 1, 2016</c:v>
                </c:pt>
                <c:pt idx="30">
                  <c:v>June 1, 2016</c:v>
                </c:pt>
                <c:pt idx="31">
                  <c:v>July 1, 2016</c:v>
                </c:pt>
                <c:pt idx="32">
                  <c:v>August 1, 2016</c:v>
                </c:pt>
                <c:pt idx="33">
                  <c:v>September 1, 2016</c:v>
                </c:pt>
                <c:pt idx="34">
                  <c:v>October 1, 2016</c:v>
                </c:pt>
                <c:pt idx="35">
                  <c:v>November 1, 2016</c:v>
                </c:pt>
                <c:pt idx="36">
                  <c:v>December 1, 2016</c:v>
                </c:pt>
                <c:pt idx="37">
                  <c:v>January 1, 2017</c:v>
                </c:pt>
                <c:pt idx="38">
                  <c:v>February 1, 2017</c:v>
                </c:pt>
                <c:pt idx="39">
                  <c:v>March 1, 2017</c:v>
                </c:pt>
                <c:pt idx="40">
                  <c:v>April 1, 2017</c:v>
                </c:pt>
                <c:pt idx="41">
                  <c:v>May 1, 2017</c:v>
                </c:pt>
                <c:pt idx="42">
                  <c:v>June 1, 2017</c:v>
                </c:pt>
                <c:pt idx="43">
                  <c:v>July 1, 2017</c:v>
                </c:pt>
                <c:pt idx="44">
                  <c:v>August 1, 2017</c:v>
                </c:pt>
                <c:pt idx="45">
                  <c:v>September 1, 2017</c:v>
                </c:pt>
                <c:pt idx="46">
                  <c:v>October 1, 2017</c:v>
                </c:pt>
                <c:pt idx="47">
                  <c:v>November 1, 2017</c:v>
                </c:pt>
              </c:strCache>
            </c:strRef>
          </c:cat>
          <c:val>
            <c:numRef>
              <c:f>Sheet!$D$147:$D$194</c:f>
              <c:numCache>
                <c:formatCode>General</c:formatCode>
                <c:ptCount val="48"/>
                <c:pt idx="0">
                  <c:v>0</c:v>
                </c:pt>
                <c:pt idx="1">
                  <c:v>0</c:v>
                </c:pt>
                <c:pt idx="2">
                  <c:v>0</c:v>
                </c:pt>
                <c:pt idx="3">
                  <c:v>0</c:v>
                </c:pt>
                <c:pt idx="4">
                  <c:v>0</c:v>
                </c:pt>
                <c:pt idx="5">
                  <c:v>1</c:v>
                </c:pt>
                <c:pt idx="6">
                  <c:v>1</c:v>
                </c:pt>
                <c:pt idx="7">
                  <c:v>3</c:v>
                </c:pt>
                <c:pt idx="8">
                  <c:v>3</c:v>
                </c:pt>
                <c:pt idx="9">
                  <c:v>4</c:v>
                </c:pt>
                <c:pt idx="10">
                  <c:v>4</c:v>
                </c:pt>
                <c:pt idx="11">
                  <c:v>4</c:v>
                </c:pt>
                <c:pt idx="12">
                  <c:v>7</c:v>
                </c:pt>
                <c:pt idx="13">
                  <c:v>75</c:v>
                </c:pt>
                <c:pt idx="14">
                  <c:v>90</c:v>
                </c:pt>
                <c:pt idx="15">
                  <c:v>125</c:v>
                </c:pt>
                <c:pt idx="16">
                  <c:v>156</c:v>
                </c:pt>
                <c:pt idx="17">
                  <c:v>190</c:v>
                </c:pt>
                <c:pt idx="18">
                  <c:v>242</c:v>
                </c:pt>
                <c:pt idx="19">
                  <c:v>305</c:v>
                </c:pt>
                <c:pt idx="20">
                  <c:v>374</c:v>
                </c:pt>
                <c:pt idx="21">
                  <c:v>431</c:v>
                </c:pt>
                <c:pt idx="22">
                  <c:v>464</c:v>
                </c:pt>
                <c:pt idx="23">
                  <c:v>538</c:v>
                </c:pt>
                <c:pt idx="24">
                  <c:v>597</c:v>
                </c:pt>
                <c:pt idx="25">
                  <c:v>642</c:v>
                </c:pt>
                <c:pt idx="26">
                  <c:v>757</c:v>
                </c:pt>
                <c:pt idx="27">
                  <c:v>857</c:v>
                </c:pt>
                <c:pt idx="28">
                  <c:v>942</c:v>
                </c:pt>
                <c:pt idx="29">
                  <c:v>1047</c:v>
                </c:pt>
                <c:pt idx="30">
                  <c:v>1175</c:v>
                </c:pt>
                <c:pt idx="31">
                  <c:v>1275</c:v>
                </c:pt>
                <c:pt idx="32">
                  <c:v>1392</c:v>
                </c:pt>
                <c:pt idx="33">
                  <c:v>1509</c:v>
                </c:pt>
                <c:pt idx="34">
                  <c:v>1619</c:v>
                </c:pt>
                <c:pt idx="35">
                  <c:v>1731</c:v>
                </c:pt>
                <c:pt idx="36">
                  <c:v>1878</c:v>
                </c:pt>
                <c:pt idx="37">
                  <c:v>2030</c:v>
                </c:pt>
                <c:pt idx="38">
                  <c:v>2154</c:v>
                </c:pt>
                <c:pt idx="39">
                  <c:v>2278</c:v>
                </c:pt>
                <c:pt idx="40">
                  <c:v>2434</c:v>
                </c:pt>
                <c:pt idx="41">
                  <c:v>2566</c:v>
                </c:pt>
                <c:pt idx="42">
                  <c:v>2712</c:v>
                </c:pt>
                <c:pt idx="43">
                  <c:v>2912</c:v>
                </c:pt>
                <c:pt idx="44">
                  <c:v>3010</c:v>
                </c:pt>
                <c:pt idx="45">
                  <c:v>3151</c:v>
                </c:pt>
                <c:pt idx="46">
                  <c:v>3319</c:v>
                </c:pt>
                <c:pt idx="47">
                  <c:v>3435</c:v>
                </c:pt>
              </c:numCache>
            </c:numRef>
          </c:val>
          <c:extLst>
            <c:ext xmlns:c16="http://schemas.microsoft.com/office/drawing/2014/chart" uri="{C3380CC4-5D6E-409C-BE32-E72D297353CC}">
              <c16:uniqueId val="{00000002-06F9-4B6B-861E-C2C5911B69FE}"/>
            </c:ext>
          </c:extLst>
        </c:ser>
        <c:dLbls>
          <c:showLegendKey val="0"/>
          <c:showVal val="0"/>
          <c:showCatName val="0"/>
          <c:showSerName val="0"/>
          <c:showPercent val="0"/>
          <c:showBubbleSize val="0"/>
        </c:dLbls>
        <c:gapWidth val="150"/>
        <c:axId val="-2107572232"/>
        <c:axId val="-2107574856"/>
      </c:barChart>
      <c:catAx>
        <c:axId val="-2107572232"/>
        <c:scaling>
          <c:orientation val="minMax"/>
        </c:scaling>
        <c:delete val="0"/>
        <c:axPos val="b"/>
        <c:numFmt formatCode="General" sourceLinked="0"/>
        <c:majorTickMark val="out"/>
        <c:minorTickMark val="none"/>
        <c:tickLblPos val="nextTo"/>
        <c:crossAx val="-2107574856"/>
        <c:crosses val="autoZero"/>
        <c:auto val="1"/>
        <c:lblAlgn val="ctr"/>
        <c:lblOffset val="100"/>
        <c:noMultiLvlLbl val="0"/>
      </c:catAx>
      <c:valAx>
        <c:axId val="-2107574856"/>
        <c:scaling>
          <c:orientation val="minMax"/>
        </c:scaling>
        <c:delete val="0"/>
        <c:axPos val="l"/>
        <c:majorGridlines/>
        <c:numFmt formatCode="General" sourceLinked="1"/>
        <c:majorTickMark val="out"/>
        <c:minorTickMark val="none"/>
        <c:tickLblPos val="nextTo"/>
        <c:crossAx val="-210757223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F5DDAD-C605-4134-9B5A-B3CD37119A3B}" type="datetimeFigureOut">
              <a:rPr lang="en-US" smtClean="0"/>
              <a:t>11/16/2017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9B323C-88DC-4555-8F34-F0AE1F27F665}" type="slidenum">
              <a:rPr lang="en-US" smtClean="0"/>
              <a:t>‹#›</a:t>
            </a:fld>
            <a:endParaRPr lang="en-US"/>
          </a:p>
        </p:txBody>
      </p:sp>
    </p:spTree>
    <p:extLst>
      <p:ext uri="{BB962C8B-B14F-4D97-AF65-F5344CB8AC3E}">
        <p14:creationId xmlns:p14="http://schemas.microsoft.com/office/powerpoint/2010/main" val="1368448122"/>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xfrm>
            <a:off x="381000" y="685800"/>
            <a:ext cx="6096000" cy="3429000"/>
          </a:xfrm>
          <a:ln/>
        </p:spPr>
      </p:sp>
      <p:sp>
        <p:nvSpPr>
          <p:cNvPr id="419843" name="Notes Placeholder 2"/>
          <p:cNvSpPr>
            <a:spLocks noGrp="1"/>
          </p:cNvSpPr>
          <p:nvPr>
            <p:ph type="body" idx="1"/>
            <p:custDataLst>
              <p:tags r:id="rId1"/>
            </p:custDataLst>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cs typeface="Arial" pitchFamily="34" charset="0"/>
            </a:endParaRPr>
          </a:p>
        </p:txBody>
      </p:sp>
      <p:sp>
        <p:nvSpPr>
          <p:cNvPr id="4" name="Slide Number Placeholder 3"/>
          <p:cNvSpPr>
            <a:spLocks noGrp="1"/>
          </p:cNvSpPr>
          <p:nvPr>
            <p:ph type="sldNum" sz="quarter" idx="5"/>
          </p:nvPr>
        </p:nvSpPr>
        <p:spPr/>
        <p:txBody>
          <a:bodyPr/>
          <a:lstStyle/>
          <a:p>
            <a:pPr>
              <a:defRPr/>
            </a:pPr>
            <a:fld id="{9F946A03-6FEF-4626-AF89-0F181A1B9EBA}" type="slidenum">
              <a:rPr lang="en-US">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Genetic data can be as simple as the name of a candidate gene, or a specific variant, as well as uploaded files like genetic test reports and VCFs containing exome or genome data.</a:t>
            </a:r>
          </a:p>
        </p:txBody>
      </p:sp>
    </p:spTree>
    <p:extLst>
      <p:ext uri="{BB962C8B-B14F-4D97-AF65-F5344CB8AC3E}">
        <p14:creationId xmlns:p14="http://schemas.microsoft.com/office/powerpoint/2010/main" val="187804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Currently,</a:t>
            </a:r>
            <a:r>
              <a:rPr lang="en-US" baseline="0" dirty="0"/>
              <a:t> MyGene2 contains over 1200 profiles submitted by a combination of families, clinicians, and researchers. These profiles share over 700 unique genes, some of which appear to be novel gene discoveries. There are 11 families sharing VCFs through MyGene2, many of whom are undiagnosed and waiting for an enterprising researcher to identify the genetic basis for their condition.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ctr" defTabSz="821531" hangingPunct="0"/>
            <a:fld id="{08A8016A-28CF-E24B-BB8A-564CE1BFCF10}" type="slidenum">
              <a:rPr lang="en-US" sz="5000" kern="0" smtClean="0">
                <a:solidFill>
                  <a:srgbClr val="000000"/>
                </a:solidFill>
                <a:latin typeface="Helvetica Light"/>
                <a:ea typeface="Helvetica Light"/>
                <a:cs typeface="Helvetica Light"/>
                <a:sym typeface="Helvetica Light"/>
              </a:rPr>
              <a:pPr algn="ctr" defTabSz="821531" hangingPunct="0"/>
              <a:t>17</a:t>
            </a:fld>
            <a:endParaRPr lang="en-US" sz="5000" kern="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48935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Match</a:t>
            </a:r>
            <a:r>
              <a:rPr lang="en-US" baseline="0" dirty="0"/>
              <a:t> reports also contain a table with basic information on the types and annotations of candidate variants in that gene. This enables viewers to quickly evaluate the strength of genetic evidence for a given match.</a:t>
            </a:r>
            <a:endParaRPr lang="en-US" dirty="0"/>
          </a:p>
        </p:txBody>
      </p:sp>
    </p:spTree>
    <p:extLst>
      <p:ext uri="{BB962C8B-B14F-4D97-AF65-F5344CB8AC3E}">
        <p14:creationId xmlns:p14="http://schemas.microsoft.com/office/powerpoint/2010/main" val="156544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Match</a:t>
            </a:r>
            <a:r>
              <a:rPr lang="en-US" baseline="0" dirty="0"/>
              <a:t> reports also contain a table with basic information on the types and annotations of candidate variants in that gene. This enables viewers to quickly evaluate the strength of genetic evidence for a given match.</a:t>
            </a:r>
            <a:endParaRPr lang="en-US" dirty="0"/>
          </a:p>
        </p:txBody>
      </p:sp>
    </p:spTree>
    <p:extLst>
      <p:ext uri="{BB962C8B-B14F-4D97-AF65-F5344CB8AC3E}">
        <p14:creationId xmlns:p14="http://schemas.microsoft.com/office/powerpoint/2010/main" val="175246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a:t>
            </a:r>
            <a:r>
              <a:rPr lang="en-US" baseline="0" dirty="0"/>
              <a:t> date, there have been 141 internal MyGene2 matches, 20% of which may be novel gene discoveries based on our manual review.</a:t>
            </a:r>
          </a:p>
          <a:p>
            <a:endParaRPr lang="en-US" baseline="0" dirty="0"/>
          </a:p>
          <a:p>
            <a:r>
              <a:rPr lang="en-US" baseline="0" dirty="0"/>
              <a:t>We are aware of 2 matches between investigators and a family and we know at least one manuscript is in progress.</a:t>
            </a:r>
            <a:endParaRPr lang="en-US" dirty="0"/>
          </a:p>
        </p:txBody>
      </p:sp>
    </p:spTree>
    <p:extLst>
      <p:ext uri="{BB962C8B-B14F-4D97-AF65-F5344CB8AC3E}">
        <p14:creationId xmlns:p14="http://schemas.microsoft.com/office/powerpoint/2010/main" val="921495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conclusion, MyGene2 makes it easier for families to obtain, share and study their own genetic data in a more</a:t>
            </a:r>
            <a:r>
              <a:rPr lang="en-US" baseline="0" dirty="0"/>
              <a:t> organized and efficient manner. </a:t>
            </a:r>
          </a:p>
          <a:p>
            <a:endParaRPr lang="en-US" baseline="0" dirty="0"/>
          </a:p>
          <a:p>
            <a:r>
              <a:rPr lang="en-US" baseline="0" dirty="0"/>
              <a:t>It gives researchers the opportunity to identify additional families in order to confirm a gene discovery or to recruit families for further studies. Clinicians can use match reports to provide families in clinic immediate information about their condition and </a:t>
            </a:r>
            <a:r>
              <a:rPr lang="en-US" baseline="0"/>
              <a:t>specific variant. By </a:t>
            </a:r>
            <a:r>
              <a:rPr lang="en-US" baseline="0" dirty="0"/>
              <a:t>providing free re-analysis as well as the ability to share VCFs, MyGene2 provides a </a:t>
            </a:r>
            <a:r>
              <a:rPr lang="en-US" baseline="0" dirty="0" err="1"/>
              <a:t>followup</a:t>
            </a:r>
            <a:r>
              <a:rPr lang="en-US" baseline="0" dirty="0"/>
              <a:t> option for families who were “mutation negative” after diagnostic testing. </a:t>
            </a:r>
            <a:br>
              <a:rPr lang="en-US" baseline="0" dirty="0"/>
            </a:br>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r>
              <a:rPr lang="en-US" baseline="0" dirty="0"/>
              <a:t>Our goal is to make family engagement a frequent part of the future of matchmaking and we hope that all researchers, clinicians, and diagnostic laboratories will join us in radically open data sharing to transform how, and how quickly, these critical discoveries are shared with the world.</a:t>
            </a:r>
          </a:p>
        </p:txBody>
      </p:sp>
    </p:spTree>
    <p:extLst>
      <p:ext uri="{BB962C8B-B14F-4D97-AF65-F5344CB8AC3E}">
        <p14:creationId xmlns:p14="http://schemas.microsoft.com/office/powerpoint/2010/main" val="1884816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41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B323C-88DC-4555-8F34-F0AE1F27F665}" type="slidenum">
              <a:rPr lang="en-US" smtClean="0"/>
              <a:t>3</a:t>
            </a:fld>
            <a:endParaRPr lang="en-US"/>
          </a:p>
        </p:txBody>
      </p:sp>
    </p:spTree>
    <p:extLst>
      <p:ext uri="{BB962C8B-B14F-4D97-AF65-F5344CB8AC3E}">
        <p14:creationId xmlns:p14="http://schemas.microsoft.com/office/powerpoint/2010/main" val="218323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95B8-87DF-4087-AC65-DFC0D5930B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25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79B323C-88DC-4555-8F34-F0AE1F27F66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6298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D3E9C-94D8-BD40-85DE-D41759ABAEFA}" type="slidenum">
              <a:rPr lang="en-US" smtClean="0"/>
              <a:t>7</a:t>
            </a:fld>
            <a:endParaRPr lang="en-US"/>
          </a:p>
        </p:txBody>
      </p:sp>
    </p:spTree>
    <p:extLst>
      <p:ext uri="{BB962C8B-B14F-4D97-AF65-F5344CB8AC3E}">
        <p14:creationId xmlns:p14="http://schemas.microsoft.com/office/powerpoint/2010/main" val="263960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D3E9C-94D8-BD40-85DE-D41759ABAEFA}" type="slidenum">
              <a:rPr lang="en-US" smtClean="0"/>
              <a:t>10</a:t>
            </a:fld>
            <a:endParaRPr lang="en-US"/>
          </a:p>
        </p:txBody>
      </p:sp>
    </p:spTree>
    <p:extLst>
      <p:ext uri="{BB962C8B-B14F-4D97-AF65-F5344CB8AC3E}">
        <p14:creationId xmlns:p14="http://schemas.microsoft.com/office/powerpoint/2010/main" val="50796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48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A number of families have</a:t>
            </a:r>
            <a:r>
              <a:rPr lang="en-US" baseline="0" dirty="0"/>
              <a:t> successfully linked up with researchers studying their families’ candidate genes by creating blogs or Facebook pages, however not all families have the resources or know-how to maintain a page, and even if they do, individual family pages are not easily indexed or discovered. Moreover, many families need guidance in figuring out what types of phenotypic and genetic data are most useful to share with researchers. </a:t>
            </a:r>
          </a:p>
          <a:p>
            <a:endParaRPr lang="en-US" dirty="0"/>
          </a:p>
        </p:txBody>
      </p:sp>
    </p:spTree>
    <p:extLst>
      <p:ext uri="{BB962C8B-B14F-4D97-AF65-F5344CB8AC3E}">
        <p14:creationId xmlns:p14="http://schemas.microsoft.com/office/powerpoint/2010/main" val="116903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baseline="0" dirty="0"/>
              <a:t>Researchers, clinicians, and diagnostic labs can share de-identified data, but have limited time or resources to follow-up on potential matches. Meanwhile, families with rare diseases are highly motivated to f</a:t>
            </a:r>
            <a:r>
              <a:rPr lang="en-US" dirty="0"/>
              <a:t>ind a diagnosis, help discover treatments, and share their</a:t>
            </a:r>
            <a:r>
              <a:rPr lang="en-US" baseline="0" dirty="0"/>
              <a:t> </a:t>
            </a:r>
            <a:r>
              <a:rPr lang="en-US" dirty="0"/>
              <a:t>experiences</a:t>
            </a:r>
            <a:r>
              <a:rPr lang="en-US" baseline="0" dirty="0"/>
              <a:t> with others. Most importantly, families </a:t>
            </a:r>
            <a:r>
              <a:rPr lang="en-US" dirty="0"/>
              <a:t>can and already</a:t>
            </a:r>
            <a:r>
              <a:rPr lang="en-US" baseline="0" dirty="0"/>
              <a:t> are </a:t>
            </a:r>
            <a:r>
              <a:rPr lang="en-US" dirty="0"/>
              <a:t>sharing</a:t>
            </a:r>
            <a:r>
              <a:rPr lang="en-US" baseline="0" dirty="0"/>
              <a:t> </a:t>
            </a:r>
            <a:r>
              <a:rPr lang="en-US" dirty="0"/>
              <a:t>identifiable data</a:t>
            </a:r>
            <a:r>
              <a:rPr lang="en-US" baseline="0" dirty="0"/>
              <a:t> through blogs and Facebook pages</a:t>
            </a:r>
            <a:r>
              <a:rPr lang="en-US" dirty="0"/>
              <a:t>.</a:t>
            </a:r>
            <a:r>
              <a:rPr lang="en-US" baseline="0" dirty="0"/>
              <a:t> So we are interested in casting a broader net, and including families directly in matchmaking.</a:t>
            </a:r>
            <a:endParaRPr lang="en-US" dirty="0"/>
          </a:p>
        </p:txBody>
      </p:sp>
    </p:spTree>
    <p:extLst>
      <p:ext uri="{BB962C8B-B14F-4D97-AF65-F5344CB8AC3E}">
        <p14:creationId xmlns:p14="http://schemas.microsoft.com/office/powerpoint/2010/main" val="131242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85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88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4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Content Placeholder 6"/>
          <p:cNvSpPr>
            <a:spLocks noGrp="1"/>
          </p:cNvSpPr>
          <p:nvPr>
            <p:ph sz="quarter" idx="10"/>
          </p:nvPr>
        </p:nvSpPr>
        <p:spPr>
          <a:xfrm>
            <a:off x="609600" y="1695453"/>
            <a:ext cx="10972800" cy="43966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686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92" y="3810008"/>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24" name="Rectangle 23"/>
          <p:cNvSpPr/>
          <p:nvPr/>
        </p:nvSpPr>
        <p:spPr>
          <a:xfrm flipV="1">
            <a:off x="7213621" y="3897011"/>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25" name="Rectangle 24"/>
          <p:cNvSpPr/>
          <p:nvPr/>
        </p:nvSpPr>
        <p:spPr>
          <a:xfrm flipV="1">
            <a:off x="721362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7" name="Rectangle 6"/>
          <p:cNvSpPr/>
          <p:nvPr/>
        </p:nvSpPr>
        <p:spPr>
          <a:xfrm>
            <a:off x="1" y="3649661"/>
            <a:ext cx="12192000" cy="24417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10" name="Rectangle 9"/>
          <p:cNvSpPr/>
          <p:nvPr/>
        </p:nvSpPr>
        <p:spPr>
          <a:xfrm>
            <a:off x="21" y="3675532"/>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11" name="Rectangle 10"/>
          <p:cNvSpPr/>
          <p:nvPr/>
        </p:nvSpPr>
        <p:spPr>
          <a:xfrm flipV="1">
            <a:off x="8552068" y="3643091"/>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19" name="Rectangle 18"/>
          <p:cNvSpPr/>
          <p:nvPr/>
        </p:nvSpPr>
        <p:spPr>
          <a:xfrm>
            <a:off x="0" y="2"/>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8" name="Title 7"/>
          <p:cNvSpPr>
            <a:spLocks noGrp="1"/>
          </p:cNvSpPr>
          <p:nvPr>
            <p:ph type="ctrTitle"/>
          </p:nvPr>
        </p:nvSpPr>
        <p:spPr>
          <a:xfrm>
            <a:off x="609600" y="2401892"/>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7"/>
            <a:ext cx="6604000" cy="1752600"/>
          </a:xfrm>
        </p:spPr>
        <p:txBody>
          <a:bodyPr/>
          <a:lstStyle>
            <a:lvl1pPr marL="63913" indent="0" algn="l">
              <a:buNone/>
              <a:defRPr sz="2400">
                <a:solidFill>
                  <a:schemeClr val="tx2"/>
                </a:solidFill>
              </a:defRPr>
            </a:lvl1pPr>
            <a:lvl2pPr marL="456527" indent="0" algn="ctr">
              <a:buNone/>
            </a:lvl2pPr>
            <a:lvl3pPr marL="913049" indent="0" algn="ctr">
              <a:buNone/>
            </a:lvl3pPr>
            <a:lvl4pPr marL="1369574" indent="0" algn="ctr">
              <a:buNone/>
            </a:lvl4pPr>
            <a:lvl5pPr marL="1826098" indent="0" algn="ctr">
              <a:buNone/>
            </a:lvl5pPr>
            <a:lvl6pPr marL="2282626" indent="0" algn="ctr">
              <a:buNone/>
            </a:lvl6pPr>
            <a:lvl7pPr marL="2739148" indent="0" algn="ctr">
              <a:buNone/>
            </a:lvl7pPr>
            <a:lvl8pPr marL="3195673" indent="0" algn="ctr">
              <a:buNone/>
            </a:lvl8pPr>
            <a:lvl9pPr marL="3652195"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2CE6D9DC-C316-402E-9CD0-5D058DB06644}" type="datetime1">
              <a:rPr lang="en-US" smtClean="0">
                <a:solidFill>
                  <a:srgbClr val="438086"/>
                </a:solidFill>
              </a:rPr>
              <a:pPr/>
              <a:t>11/16/2017</a:t>
            </a:fld>
            <a:endParaRPr lang="en-US">
              <a:solidFill>
                <a:srgbClr val="438086"/>
              </a:solidFill>
            </a:endParaRPr>
          </a:p>
        </p:txBody>
      </p:sp>
      <p:sp>
        <p:nvSpPr>
          <p:cNvPr id="17" name="Footer Placeholder 16"/>
          <p:cNvSpPr>
            <a:spLocks noGrp="1"/>
          </p:cNvSpPr>
          <p:nvPr>
            <p:ph type="ftr" sz="quarter" idx="11"/>
          </p:nvPr>
        </p:nvSpPr>
        <p:spPr>
          <a:xfrm>
            <a:off x="7213600" y="4205288"/>
            <a:ext cx="1727200" cy="457200"/>
          </a:xfrm>
        </p:spPr>
        <p:txBody>
          <a:bodyPr/>
          <a:lstStyle/>
          <a:p>
            <a:endParaRPr lang="en-US">
              <a:solidFill>
                <a:srgbClr val="438086"/>
              </a:solidFill>
            </a:endParaRPr>
          </a:p>
        </p:txBody>
      </p:sp>
      <p:sp>
        <p:nvSpPr>
          <p:cNvPr id="29" name="Slide Number Placeholder 28"/>
          <p:cNvSpPr>
            <a:spLocks noGrp="1"/>
          </p:cNvSpPr>
          <p:nvPr>
            <p:ph type="sldNum" sz="quarter" idx="12"/>
          </p:nvPr>
        </p:nvSpPr>
        <p:spPr>
          <a:xfrm>
            <a:off x="11093452" y="1136"/>
            <a:ext cx="996949" cy="365760"/>
          </a:xfrm>
        </p:spPr>
        <p:txBody>
          <a:bodyPr/>
          <a:lstStyle>
            <a:lvl1pPr algn="r">
              <a:defRPr sz="1900">
                <a:solidFill>
                  <a:schemeClr val="bg1"/>
                </a:solidFill>
              </a:defRPr>
            </a:lvl1pPr>
          </a:lstStyle>
          <a:p>
            <a:fld id="{3DD59916-8B61-4BDB-A781-783CECBF7EB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2377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533400"/>
            <a:ext cx="10972800" cy="609600"/>
          </a:xfrm>
        </p:spPr>
        <p:txBody>
          <a:bodyPr>
            <a:normAutofit/>
          </a:bodyPr>
          <a:lstStyle>
            <a:lvl1pPr>
              <a:defRPr sz="3100"/>
            </a:lvl1pPr>
          </a:lstStyle>
          <a:p>
            <a:r>
              <a:rPr kumimoji="0" lang="en-US" dirty="0"/>
              <a:t>Click to edit Master title style</a:t>
            </a:r>
          </a:p>
        </p:txBody>
      </p:sp>
      <p:sp>
        <p:nvSpPr>
          <p:cNvPr id="3" name="Content Placeholder 2"/>
          <p:cNvSpPr>
            <a:spLocks noGrp="1"/>
          </p:cNvSpPr>
          <p:nvPr>
            <p:ph idx="1"/>
          </p:nvPr>
        </p:nvSpPr>
        <p:spPr>
          <a:xfrm>
            <a:off x="304800" y="1447800"/>
            <a:ext cx="11582400" cy="5181600"/>
          </a:xfrm>
        </p:spPr>
        <p:txBody>
          <a:bodyPr>
            <a:normAutofit/>
          </a:bodyPr>
          <a:lstStyle>
            <a:lvl1pPr>
              <a:defRPr sz="2500"/>
            </a:lvl1pPr>
            <a:lvl2pPr>
              <a:defRPr sz="2500"/>
            </a:lvl2pPr>
            <a:lvl3pPr>
              <a:defRPr sz="2500"/>
            </a:lvl3pPr>
            <a:lvl4pPr>
              <a:defRPr sz="2500"/>
            </a:lvl4pPr>
            <a:lvl5pPr>
              <a:defRPr sz="25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69D69CAB-9158-4E5F-B874-ED68EB83083E}" type="datetime1">
              <a:rPr lang="en-US" smtClean="0">
                <a:solidFill>
                  <a:srgbClr val="438086"/>
                </a:solidFill>
              </a:rPr>
              <a:pPr/>
              <a:t>11/16/2017</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dirty="0">
              <a:solidFill>
                <a:srgbClr val="438086"/>
              </a:solidFill>
            </a:endParaRPr>
          </a:p>
        </p:txBody>
      </p:sp>
      <p:sp>
        <p:nvSpPr>
          <p:cNvPr id="6" name="Slide Number Placeholder 5"/>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1943658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1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654" indent="0">
              <a:buNone/>
              <a:defRPr sz="2100" b="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0798AD0-B459-4628-BA35-B87E692C73FB}" type="datetime1">
              <a:rPr lang="en-US" smtClean="0">
                <a:solidFill>
                  <a:srgbClr val="438086"/>
                </a:solidFill>
              </a:rPr>
              <a:pPr/>
              <a:t>11/16/2017</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3641262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37"/>
            <a:ext cx="5384800" cy="4525963"/>
          </a:xfrm>
        </p:spPr>
        <p:txBody>
          <a:bodyPr/>
          <a:lstStyle>
            <a:lvl1pPr>
              <a:defRPr sz="2000"/>
            </a:lvl1pPr>
            <a:lvl2pPr>
              <a:defRPr sz="1900"/>
            </a:lvl2pPr>
            <a:lvl3pPr>
              <a:defRPr sz="19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37"/>
            <a:ext cx="5384800" cy="4525963"/>
          </a:xfrm>
        </p:spPr>
        <p:txBody>
          <a:bodyPr/>
          <a:lstStyle>
            <a:lvl1pPr>
              <a:defRPr sz="2000"/>
            </a:lvl1pPr>
            <a:lvl2pPr>
              <a:defRPr sz="1900"/>
            </a:lvl2pPr>
            <a:lvl3pPr>
              <a:defRPr sz="19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B00C7FD-793C-47A7-8499-1DF9A364A496}" type="datetime1">
              <a:rPr lang="en-US" smtClean="0">
                <a:solidFill>
                  <a:srgbClr val="438086"/>
                </a:solidFill>
              </a:rPr>
              <a:pPr/>
              <a:t>11/16/2017</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1563460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1" y="2244971"/>
            <a:ext cx="5388864" cy="457200"/>
          </a:xfrm>
          <a:solidFill>
            <a:schemeClr val="accent2">
              <a:satMod val="150000"/>
              <a:alpha val="25000"/>
            </a:schemeClr>
          </a:solidFill>
          <a:ln w="12700">
            <a:solidFill>
              <a:schemeClr val="accent2"/>
            </a:solidFill>
          </a:ln>
        </p:spPr>
        <p:txBody>
          <a:bodyPr anchor="ctr">
            <a:noAutofit/>
          </a:bodyPr>
          <a:lstStyle>
            <a:lvl1pPr marL="45654"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88" y="2244971"/>
            <a:ext cx="5389033" cy="457200"/>
          </a:xfrm>
          <a:solidFill>
            <a:schemeClr val="accent2">
              <a:satMod val="150000"/>
              <a:alpha val="25000"/>
            </a:schemeClr>
          </a:solidFill>
          <a:ln w="12700">
            <a:solidFill>
              <a:schemeClr val="accent2"/>
            </a:solidFill>
          </a:ln>
        </p:spPr>
        <p:txBody>
          <a:bodyPr anchor="ctr">
            <a:noAutofit/>
          </a:bodyPr>
          <a:lstStyle>
            <a:lvl1pPr marL="45654" indent="0">
              <a:buNone/>
              <a:defRPr sz="1900" b="1">
                <a:solidFill>
                  <a:schemeClr val="tx1">
                    <a:tint val="95000"/>
                  </a:schemeClr>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1" y="2708519"/>
            <a:ext cx="5388864" cy="3886200"/>
          </a:xfrm>
        </p:spPr>
        <p:txBody>
          <a:bodyPr/>
          <a:lstStyle>
            <a:lvl1pPr>
              <a:defRPr sz="2000"/>
            </a:lvl1pPr>
            <a:lvl2pPr>
              <a:defRPr sz="2000"/>
            </a:lvl2pPr>
            <a:lvl3pPr>
              <a:defRPr sz="19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93" y="2708519"/>
            <a:ext cx="5389033" cy="3886200"/>
          </a:xfrm>
        </p:spPr>
        <p:txBody>
          <a:bodyPr/>
          <a:lstStyle>
            <a:lvl1pPr>
              <a:defRPr sz="2000"/>
            </a:lvl1pPr>
            <a:lvl2pPr>
              <a:defRPr sz="2000"/>
            </a:lvl2pPr>
            <a:lvl3pPr>
              <a:defRPr sz="19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C708EB4B-E435-4788-9993-3C5C77517986}" type="datetime1">
              <a:rPr lang="en-US" smtClean="0">
                <a:solidFill>
                  <a:srgbClr val="438086"/>
                </a:solidFill>
              </a:rPr>
              <a:pPr/>
              <a:t>11/16/2017</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fld id="{3DD59916-8B61-4BDB-A781-783CECBF7EB6}"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438086"/>
              </a:solidFill>
            </a:endParaRPr>
          </a:p>
        </p:txBody>
      </p:sp>
    </p:spTree>
    <p:extLst>
      <p:ext uri="{BB962C8B-B14F-4D97-AF65-F5344CB8AC3E}">
        <p14:creationId xmlns:p14="http://schemas.microsoft.com/office/powerpoint/2010/main" val="1247388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4A706EFF-544E-49DA-BB3C-E5EE7D8BD79C}" type="datetime1">
              <a:rPr lang="en-US" smtClean="0">
                <a:solidFill>
                  <a:srgbClr val="438086"/>
                </a:solidFill>
              </a:rPr>
              <a:pPr/>
              <a:t>11/16/2017</a:t>
            </a:fld>
            <a:endParaRPr lang="en-US">
              <a:solidFill>
                <a:srgbClr val="438086"/>
              </a:solidFill>
            </a:endParaRPr>
          </a:p>
        </p:txBody>
      </p:sp>
      <p:sp>
        <p:nvSpPr>
          <p:cNvPr id="4" name="Footer Placeholder 3"/>
          <p:cNvSpPr>
            <a:spLocks noGrp="1"/>
          </p:cNvSpPr>
          <p:nvPr>
            <p:ph type="ftr" sz="quarter" idx="11"/>
          </p:nvPr>
        </p:nvSpPr>
        <p:spPr>
          <a:xfrm>
            <a:off x="7010400" y="612648"/>
            <a:ext cx="1767840" cy="457200"/>
          </a:xfrm>
        </p:spPr>
        <p:txBody>
          <a:bodyPr/>
          <a:lstStyle/>
          <a:p>
            <a:endParaRPr lang="en-US">
              <a:solidFill>
                <a:srgbClr val="438086"/>
              </a:solidFill>
            </a:endParaRPr>
          </a:p>
        </p:txBody>
      </p:sp>
      <p:sp>
        <p:nvSpPr>
          <p:cNvPr id="5" name="Slide Number Placeholder 4"/>
          <p:cNvSpPr>
            <a:spLocks noGrp="1"/>
          </p:cNvSpPr>
          <p:nvPr>
            <p:ph type="sldNum" sz="quarter" idx="12"/>
          </p:nvPr>
        </p:nvSpPr>
        <p:spPr>
          <a:xfrm>
            <a:off x="10899648" y="2272"/>
            <a:ext cx="1016000" cy="365760"/>
          </a:xfrm>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3093938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303003-1A15-4DA9-811E-3430E996D023}" type="datetime1">
              <a:rPr lang="en-US" smtClean="0">
                <a:solidFill>
                  <a:srgbClr val="438086"/>
                </a:solidFill>
              </a:rPr>
              <a:pPr/>
              <a:t>11/16/2017</a:t>
            </a:fld>
            <a:endParaRPr lang="en-US">
              <a:solidFill>
                <a:srgbClr val="438086"/>
              </a:solidFill>
            </a:endParaRPr>
          </a:p>
        </p:txBody>
      </p:sp>
      <p:sp>
        <p:nvSpPr>
          <p:cNvPr id="3" name="Footer Placeholder 2"/>
          <p:cNvSpPr>
            <a:spLocks noGrp="1"/>
          </p:cNvSpPr>
          <p:nvPr>
            <p:ph type="ftr" sz="quarter" idx="11"/>
          </p:nvPr>
        </p:nvSpPr>
        <p:spPr/>
        <p:txBody>
          <a:bodyPr/>
          <a:lstStyle/>
          <a:p>
            <a:endParaRPr lang="en-US">
              <a:solidFill>
                <a:srgbClr val="438086"/>
              </a:solidFill>
            </a:endParaRPr>
          </a:p>
        </p:txBody>
      </p:sp>
      <p:sp>
        <p:nvSpPr>
          <p:cNvPr id="4" name="Slide Number Placeholder 3"/>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215600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37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1"/>
            <a:ext cx="4511040" cy="877824"/>
          </a:xfrm>
        </p:spPr>
        <p:txBody>
          <a:bodyPr anchor="b"/>
          <a:lstStyle>
            <a:lvl1pPr algn="l">
              <a:buNone/>
              <a:defRPr sz="19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32" indent="0">
              <a:buNone/>
              <a:defRPr sz="1500"/>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F365D68-7A54-4DE4-8D71-E0B60920E51C}" type="datetime1">
              <a:rPr lang="en-US" smtClean="0">
                <a:solidFill>
                  <a:srgbClr val="438086"/>
                </a:solidFill>
              </a:rPr>
              <a:pPr/>
              <a:t>11/16/2017</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3186219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31" y="1109172"/>
            <a:ext cx="782404" cy="4681637"/>
          </a:xfrm>
        </p:spPr>
        <p:txBody>
          <a:bodyPr vert="vert270" lIns="45654" tIns="0" rIns="45654"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25"/>
            <a:ext cx="3454400" cy="2516489"/>
          </a:xfrm>
        </p:spPr>
        <p:txBody>
          <a:bodyPr lIns="0" tIns="0" rIns="45654" anchor="t"/>
          <a:lstStyle>
            <a:lvl1pPr marL="0" indent="0">
              <a:lnSpc>
                <a:spcPct val="100000"/>
              </a:lnSpc>
              <a:spcBef>
                <a:spcPts val="0"/>
              </a:spcBef>
              <a:buFontTx/>
              <a:buNone/>
              <a:defRPr sz="1300"/>
            </a:lvl1pPr>
            <a:lvl2pPr>
              <a:buFontTx/>
              <a:buNone/>
              <a:defRPr sz="1200"/>
            </a:lvl2pPr>
            <a:lvl3pPr>
              <a:buFontTx/>
              <a:buNone/>
              <a:defRPr sz="11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C6DEB6C-7579-4F93-A132-7D2CF979C58E}" type="datetime1">
              <a:rPr lang="en-US" smtClean="0">
                <a:solidFill>
                  <a:srgbClr val="438086"/>
                </a:solidFill>
              </a:rPr>
              <a:pPr/>
              <a:t>11/16/2017</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3845128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EEBC25-808F-4250-8064-16266771F7AF}" type="datetime1">
              <a:rPr lang="en-US" smtClean="0">
                <a:solidFill>
                  <a:srgbClr val="438086"/>
                </a:solidFill>
              </a:rPr>
              <a:pPr/>
              <a:t>11/16/2017</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1882563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16CB6D-80EA-4697-AD1C-471153FC6523}" type="datetime1">
              <a:rPr lang="en-US" smtClean="0">
                <a:solidFill>
                  <a:srgbClr val="438086"/>
                </a:solidFill>
              </a:rPr>
              <a:pPr/>
              <a:t>11/16/2017</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3DD59916-8B61-4BDB-A781-783CECBF7EB6}" type="slidenum">
              <a:rPr lang="en-US" smtClean="0"/>
              <a:pPr/>
              <a:t>‹#›</a:t>
            </a:fld>
            <a:endParaRPr lang="en-US"/>
          </a:p>
        </p:txBody>
      </p:sp>
    </p:spTree>
    <p:extLst>
      <p:ext uri="{BB962C8B-B14F-4D97-AF65-F5344CB8AC3E}">
        <p14:creationId xmlns:p14="http://schemas.microsoft.com/office/powerpoint/2010/main" val="1812557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4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494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97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95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341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433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6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673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42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79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B3EC5-14A0-904E-BDE2-3832DF4C9D37}"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DDF15D-0323-DC42-ADFD-8D84C8332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668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8EE63E-E737-45EE-9556-2F65B5835C8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402362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EE63E-E737-45EE-9556-2F65B5835C8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255541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8EE63E-E737-45EE-9556-2F65B5835C8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3531772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8EE63E-E737-45EE-9556-2F65B5835C8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2431229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8EE63E-E737-45EE-9556-2F65B5835C8C}"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48020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032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8EE63E-E737-45EE-9556-2F65B5835C8C}"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807929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EE63E-E737-45EE-9556-2F65B5835C8C}"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351982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8A8EE63E-E737-45EE-9556-2F65B5835C8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651947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8A8EE63E-E737-45EE-9556-2F65B5835C8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089687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EE63E-E737-45EE-9556-2F65B5835C8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2613152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EE63E-E737-45EE-9556-2F65B5835C8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DAB47-1B91-4DB0-B733-B8B053C3431D}" type="slidenum">
              <a:rPr lang="en-US" smtClean="0"/>
              <a:t>‹#›</a:t>
            </a:fld>
            <a:endParaRPr lang="en-US"/>
          </a:p>
        </p:txBody>
      </p:sp>
    </p:spTree>
    <p:extLst>
      <p:ext uri="{BB962C8B-B14F-4D97-AF65-F5344CB8AC3E}">
        <p14:creationId xmlns:p14="http://schemas.microsoft.com/office/powerpoint/2010/main" val="194979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E4AE32-45FA-4144-919C-D01130CB21FD}" type="datetime1">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23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AB890A-B91F-4F80-B5A4-81A2F012FF01}" type="datetime1">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125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EE72EA-27E8-4E51-A4C7-99BC8500A6DB}" type="datetime1">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97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B0215A-246F-4AD0-ACA1-7683776DC9B4}" type="datetime1">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60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49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8AAAF1-FCCD-4318-B4E1-A1FD009A8B0C}" type="datetime1">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236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C8125D-A098-43B0-B687-A5A9A4C1E950}" type="datetime1">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6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57513-6C55-4FE7-ADA0-FA5300DC4DBD}" type="datetime1">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36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1FA5-4893-47EA-AF3C-800BE481B300}" type="datetime1">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7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D880C2-D05B-41CD-A305-A44E66B42EC5}" type="datetime1">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98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0A3535-27B3-4C3A-8A88-046FC3AC2EDB}" type="datetime1">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02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56BC0-932A-40AF-BFCD-352A45149253}" type="datetime1">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696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CDF6A7-3C58-E74E-9B4D-5E8A135866F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965354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DF6A7-3C58-E74E-9B4D-5E8A135866F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2787143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CDF6A7-3C58-E74E-9B4D-5E8A135866F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79451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875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DF6A7-3C58-E74E-9B4D-5E8A135866F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2369954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DF6A7-3C58-E74E-9B4D-5E8A135866FC}"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1902824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DF6A7-3C58-E74E-9B4D-5E8A135866FC}"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2752826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DF6A7-3C58-E74E-9B4D-5E8A135866FC}"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929459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DF6A7-3C58-E74E-9B4D-5E8A135866F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35752388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DF6A7-3C58-E74E-9B4D-5E8A135866FC}"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2724117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DF6A7-3C58-E74E-9B4D-5E8A135866F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3510451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DF6A7-3C58-E74E-9B4D-5E8A135866FC}"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5E5AF-037F-9241-AE2F-18EC10A12B2C}" type="slidenum">
              <a:rPr lang="en-US" smtClean="0"/>
              <a:t>‹#›</a:t>
            </a:fld>
            <a:endParaRPr lang="en-US"/>
          </a:p>
        </p:txBody>
      </p:sp>
    </p:spTree>
    <p:extLst>
      <p:ext uri="{BB962C8B-B14F-4D97-AF65-F5344CB8AC3E}">
        <p14:creationId xmlns:p14="http://schemas.microsoft.com/office/powerpoint/2010/main" val="7844567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765464" y="167168"/>
            <a:ext cx="10661904" cy="739177"/>
          </a:xfrm>
          <a:prstGeom prst="rect">
            <a:avLst/>
          </a:prstGeom>
        </p:spPr>
        <p:txBody>
          <a:bodyPr lIns="17858" tIns="17858" rIns="17858" bIns="17858"/>
          <a:lstStyle>
            <a:lvl1pPr>
              <a:defRPr b="0" i="0">
                <a:latin typeface="Helvetica" charset="-52"/>
                <a:ea typeface="Helvetica" charset="-52"/>
                <a:cs typeface="Helvetica" charset="-52"/>
              </a:defRPr>
            </a:lvl1pPr>
          </a:lstStyle>
          <a:p>
            <a:r>
              <a:rPr dirty="0"/>
              <a:t>Title Text</a:t>
            </a:r>
          </a:p>
        </p:txBody>
      </p:sp>
      <p:sp>
        <p:nvSpPr>
          <p:cNvPr id="132" name="Body Level One…"/>
          <p:cNvSpPr txBox="1">
            <a:spLocks noGrp="1"/>
          </p:cNvSpPr>
          <p:nvPr>
            <p:ph type="body" idx="1"/>
          </p:nvPr>
        </p:nvSpPr>
        <p:spPr>
          <a:xfrm>
            <a:off x="765468" y="1136062"/>
            <a:ext cx="10661073" cy="5341049"/>
          </a:xfrm>
          <a:prstGeom prst="rect">
            <a:avLst/>
          </a:prstGeom>
        </p:spPr>
        <p:txBody>
          <a:bodyPr anchor="t">
            <a:noAutofit/>
          </a:bodyPr>
          <a:lstStyle>
            <a:lvl1pPr marL="301603" indent="-301603">
              <a:spcBef>
                <a:spcPts val="951"/>
              </a:spcBef>
              <a:buClr>
                <a:srgbClr val="23AFE5"/>
              </a:buClr>
              <a:defRPr sz="2000">
                <a:solidFill>
                  <a:srgbClr val="424242"/>
                </a:solidFill>
              </a:defRPr>
            </a:lvl1pPr>
            <a:lvl2pPr marL="490325" indent="-268091">
              <a:spcBef>
                <a:spcPts val="951"/>
              </a:spcBef>
              <a:buClr>
                <a:srgbClr val="23AFE5"/>
              </a:buClr>
              <a:defRPr sz="2000">
                <a:solidFill>
                  <a:srgbClr val="424242"/>
                </a:solidFill>
              </a:defRPr>
            </a:lvl2pPr>
            <a:lvl3pPr marL="683798" indent="-239329">
              <a:spcBef>
                <a:spcPts val="951"/>
              </a:spcBef>
              <a:buClr>
                <a:srgbClr val="23AFE5"/>
              </a:buClr>
              <a:defRPr sz="1900">
                <a:solidFill>
                  <a:srgbClr val="424242"/>
                </a:solidFill>
              </a:defRPr>
            </a:lvl3pPr>
            <a:lvl4pPr marL="880703" indent="-214003">
              <a:spcBef>
                <a:spcPts val="951"/>
              </a:spcBef>
              <a:buClr>
                <a:srgbClr val="23AFE5"/>
              </a:buClr>
              <a:defRPr sz="1900">
                <a:solidFill>
                  <a:srgbClr val="424242"/>
                </a:solidFill>
              </a:defRPr>
            </a:lvl4pPr>
            <a:lvl5pPr marL="1086476" indent="-197542">
              <a:spcBef>
                <a:spcPts val="951"/>
              </a:spcBef>
              <a:buClr>
                <a:srgbClr val="23AFE5"/>
              </a:buClr>
              <a:defRPr sz="1900">
                <a:solidFill>
                  <a:srgbClr val="424242"/>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 name="Line"/>
          <p:cNvSpPr/>
          <p:nvPr/>
        </p:nvSpPr>
        <p:spPr>
          <a:xfrm flipV="1">
            <a:off x="1845469" y="919405"/>
            <a:ext cx="8518923" cy="1"/>
          </a:xfrm>
          <a:prstGeom prst="line">
            <a:avLst/>
          </a:prstGeom>
          <a:ln w="3175">
            <a:solidFill>
              <a:srgbClr val="929292"/>
            </a:solidFill>
            <a:miter lim="400000"/>
          </a:ln>
        </p:spPr>
        <p:txBody>
          <a:bodyPr lIns="35718" tIns="35718" rIns="35718" bIns="35718" anchor="ctr"/>
          <a:lstStyle/>
          <a:p>
            <a:pPr algn="ctr" defTabSz="410736" hangingPunct="0">
              <a:defRPr sz="3200"/>
            </a:pPr>
            <a:endParaRPr sz="1600" kern="0">
              <a:solidFill>
                <a:srgbClr val="000000"/>
              </a:solidFill>
              <a:sym typeface="Helvetica Light"/>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765468" y="167168"/>
            <a:ext cx="10661073" cy="739177"/>
          </a:xfrm>
          <a:prstGeom prst="rect">
            <a:avLst/>
          </a:prstGeom>
        </p:spPr>
        <p:txBody>
          <a:bodyPr lIns="17858" tIns="17858" rIns="17858" bIns="17858"/>
          <a:lstStyle>
            <a:lvl1pPr>
              <a:defRPr b="0" i="0">
                <a:latin typeface="Helvetica" charset="-52"/>
                <a:ea typeface="Helvetica" charset="-52"/>
                <a:cs typeface="Helvetica" charset="-52"/>
              </a:defRPr>
            </a:lvl1pPr>
          </a:lstStyle>
          <a:p>
            <a:r>
              <a:rPr dirty="0"/>
              <a:t>Title Text</a:t>
            </a:r>
          </a:p>
        </p:txBody>
      </p:sp>
      <p:sp>
        <p:nvSpPr>
          <p:cNvPr id="132" name="Body Level One…"/>
          <p:cNvSpPr txBox="1">
            <a:spLocks noGrp="1"/>
          </p:cNvSpPr>
          <p:nvPr>
            <p:ph type="body" idx="1"/>
          </p:nvPr>
        </p:nvSpPr>
        <p:spPr>
          <a:xfrm>
            <a:off x="6224095" y="1133860"/>
            <a:ext cx="5202444" cy="5341049"/>
          </a:xfrm>
          <a:prstGeom prst="rect">
            <a:avLst/>
          </a:prstGeom>
        </p:spPr>
        <p:txBody>
          <a:bodyPr anchor="t">
            <a:noAutofit/>
          </a:bodyPr>
          <a:lstStyle>
            <a:lvl1pPr marL="301603" indent="-301603">
              <a:spcBef>
                <a:spcPts val="951"/>
              </a:spcBef>
              <a:buClr>
                <a:srgbClr val="23AFE5"/>
              </a:buClr>
              <a:defRPr sz="2000">
                <a:solidFill>
                  <a:srgbClr val="424242"/>
                </a:solidFill>
              </a:defRPr>
            </a:lvl1pPr>
            <a:lvl2pPr marL="490325" indent="-268091">
              <a:spcBef>
                <a:spcPts val="951"/>
              </a:spcBef>
              <a:buClr>
                <a:srgbClr val="23AFE5"/>
              </a:buClr>
              <a:defRPr sz="2000">
                <a:solidFill>
                  <a:srgbClr val="424242"/>
                </a:solidFill>
              </a:defRPr>
            </a:lvl2pPr>
            <a:lvl3pPr marL="683798" indent="-239329">
              <a:spcBef>
                <a:spcPts val="951"/>
              </a:spcBef>
              <a:buClr>
                <a:srgbClr val="23AFE5"/>
              </a:buClr>
              <a:defRPr sz="1900">
                <a:solidFill>
                  <a:srgbClr val="424242"/>
                </a:solidFill>
              </a:defRPr>
            </a:lvl3pPr>
            <a:lvl4pPr marL="880703" indent="-214003">
              <a:spcBef>
                <a:spcPts val="951"/>
              </a:spcBef>
              <a:buClr>
                <a:srgbClr val="23AFE5"/>
              </a:buClr>
              <a:defRPr sz="1900">
                <a:solidFill>
                  <a:srgbClr val="424242"/>
                </a:solidFill>
              </a:defRPr>
            </a:lvl4pPr>
            <a:lvl5pPr marL="1086476" indent="-197542">
              <a:spcBef>
                <a:spcPts val="951"/>
              </a:spcBef>
              <a:buClr>
                <a:srgbClr val="23AFE5"/>
              </a:buClr>
              <a:defRPr sz="1900">
                <a:solidFill>
                  <a:srgbClr val="424242"/>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 name="Line"/>
          <p:cNvSpPr/>
          <p:nvPr/>
        </p:nvSpPr>
        <p:spPr>
          <a:xfrm flipV="1">
            <a:off x="1845469" y="919405"/>
            <a:ext cx="8518923" cy="1"/>
          </a:xfrm>
          <a:prstGeom prst="line">
            <a:avLst/>
          </a:prstGeom>
          <a:ln w="3175">
            <a:solidFill>
              <a:srgbClr val="929292"/>
            </a:solidFill>
            <a:miter lim="400000"/>
          </a:ln>
        </p:spPr>
        <p:txBody>
          <a:bodyPr lIns="35718" tIns="35718" rIns="35718" bIns="35718" anchor="ctr"/>
          <a:lstStyle/>
          <a:p>
            <a:pPr algn="ctr" defTabSz="410736" hangingPunct="0">
              <a:defRPr sz="3200"/>
            </a:pPr>
            <a:endParaRPr sz="1600" kern="0">
              <a:solidFill>
                <a:srgbClr val="000000"/>
              </a:solidFill>
              <a:sym typeface="Helvetica Light"/>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8" name="Body Level One…"/>
          <p:cNvSpPr txBox="1">
            <a:spLocks noGrp="1"/>
          </p:cNvSpPr>
          <p:nvPr>
            <p:ph type="body" idx="10"/>
          </p:nvPr>
        </p:nvSpPr>
        <p:spPr>
          <a:xfrm>
            <a:off x="841667" y="1133860"/>
            <a:ext cx="5202444" cy="5341049"/>
          </a:xfrm>
          <a:prstGeom prst="rect">
            <a:avLst/>
          </a:prstGeom>
        </p:spPr>
        <p:txBody>
          <a:bodyPr anchor="t">
            <a:noAutofit/>
          </a:bodyPr>
          <a:lstStyle>
            <a:lvl1pPr marL="301603" indent="-301603">
              <a:spcBef>
                <a:spcPts val="951"/>
              </a:spcBef>
              <a:buClr>
                <a:srgbClr val="23AFE5"/>
              </a:buClr>
              <a:defRPr sz="2000">
                <a:solidFill>
                  <a:srgbClr val="424242"/>
                </a:solidFill>
              </a:defRPr>
            </a:lvl1pPr>
            <a:lvl2pPr marL="490325" indent="-268091">
              <a:spcBef>
                <a:spcPts val="951"/>
              </a:spcBef>
              <a:buClr>
                <a:srgbClr val="23AFE5"/>
              </a:buClr>
              <a:defRPr sz="2000">
                <a:solidFill>
                  <a:srgbClr val="424242"/>
                </a:solidFill>
              </a:defRPr>
            </a:lvl2pPr>
            <a:lvl3pPr marL="683798" indent="-239329">
              <a:spcBef>
                <a:spcPts val="951"/>
              </a:spcBef>
              <a:buClr>
                <a:srgbClr val="23AFE5"/>
              </a:buClr>
              <a:defRPr sz="1900">
                <a:solidFill>
                  <a:srgbClr val="424242"/>
                </a:solidFill>
              </a:defRPr>
            </a:lvl3pPr>
            <a:lvl4pPr marL="880703" indent="-214003">
              <a:spcBef>
                <a:spcPts val="951"/>
              </a:spcBef>
              <a:buClr>
                <a:srgbClr val="23AFE5"/>
              </a:buClr>
              <a:defRPr sz="1900">
                <a:solidFill>
                  <a:srgbClr val="424242"/>
                </a:solidFill>
              </a:defRPr>
            </a:lvl4pPr>
            <a:lvl5pPr marL="1086476" indent="-197542">
              <a:spcBef>
                <a:spcPts val="951"/>
              </a:spcBef>
              <a:buClr>
                <a:srgbClr val="23AFE5"/>
              </a:buClr>
              <a:defRPr sz="1900">
                <a:solidFill>
                  <a:srgbClr val="424242"/>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01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836541" y="166689"/>
            <a:ext cx="8518923" cy="739379"/>
          </a:xfrm>
          <a:prstGeom prst="rect">
            <a:avLst/>
          </a:prstGeom>
        </p:spPr>
        <p:txBody>
          <a:bodyPr/>
          <a:lstStyle/>
          <a:p>
            <a:r>
              <a:rPr dirty="0"/>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2416973" y="2268144"/>
            <a:ext cx="7358063" cy="2321719"/>
          </a:xfrm>
          <a:prstGeom prst="rect">
            <a:avLst/>
          </a:prstGeom>
        </p:spPr>
        <p:txBody>
          <a:bodyPr/>
          <a:lstStyle>
            <a:lvl1pPr>
              <a:defRPr sz="5600">
                <a:solidFill>
                  <a:srgbClr val="000000"/>
                </a:solidFill>
                <a:latin typeface="+mn-lt"/>
                <a:ea typeface="+mn-ea"/>
                <a:cs typeface="+mn-cs"/>
                <a:sym typeface="Helvetica Light"/>
              </a:defRPr>
            </a:lvl1p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0" name="Image"/>
          <p:cNvSpPr>
            <a:spLocks noGrp="1"/>
          </p:cNvSpPr>
          <p:nvPr>
            <p:ph type="pic" sz="half" idx="13"/>
          </p:nvPr>
        </p:nvSpPr>
        <p:spPr>
          <a:xfrm>
            <a:off x="6247804" y="446487"/>
            <a:ext cx="3750469" cy="5786439"/>
          </a:xfrm>
          <a:prstGeom prst="rect">
            <a:avLst/>
          </a:prstGeom>
        </p:spPr>
        <p:txBody>
          <a:bodyPr lIns="91432" tIns="45718" rIns="91432" bIns="45718" anchor="t">
            <a:noAutofit/>
          </a:bodyPr>
          <a:lstStyle/>
          <a:p>
            <a:endParaRPr/>
          </a:p>
        </p:txBody>
      </p:sp>
      <p:sp>
        <p:nvSpPr>
          <p:cNvPr id="41" name="Title Text"/>
          <p:cNvSpPr txBox="1">
            <a:spLocks noGrp="1"/>
          </p:cNvSpPr>
          <p:nvPr>
            <p:ph type="title"/>
          </p:nvPr>
        </p:nvSpPr>
        <p:spPr>
          <a:xfrm>
            <a:off x="2193728" y="446485"/>
            <a:ext cx="3750469" cy="2803923"/>
          </a:xfrm>
          <a:prstGeom prst="rect">
            <a:avLst/>
          </a:prstGeom>
        </p:spPr>
        <p:txBody>
          <a:bodyPr anchor="b"/>
          <a:lstStyle>
            <a:lvl1pPr>
              <a:defRPr sz="4300">
                <a:solidFill>
                  <a:srgbClr val="000000"/>
                </a:solidFill>
                <a:latin typeface="+mn-lt"/>
                <a:ea typeface="+mn-ea"/>
                <a:cs typeface="+mn-cs"/>
                <a:sym typeface="Helvetica Light"/>
              </a:defRPr>
            </a:lvl1pPr>
          </a:lstStyle>
          <a:p>
            <a:r>
              <a:t>Title Text</a:t>
            </a:r>
          </a:p>
        </p:txBody>
      </p:sp>
      <p:sp>
        <p:nvSpPr>
          <p:cNvPr id="42" name="Body Level One…"/>
          <p:cNvSpPr txBox="1">
            <a:spLocks noGrp="1"/>
          </p:cNvSpPr>
          <p:nvPr>
            <p:ph type="body" sz="quarter" idx="1"/>
          </p:nvPr>
        </p:nvSpPr>
        <p:spPr>
          <a:xfrm>
            <a:off x="2193728" y="3348633"/>
            <a:ext cx="3750469" cy="2884291"/>
          </a:xfrm>
          <a:prstGeom prst="rect">
            <a:avLst/>
          </a:prstGeom>
        </p:spPr>
        <p:txBody>
          <a:bodyPr anchor="t"/>
          <a:lstStyle>
            <a:lvl1pPr marL="0" indent="0" algn="ctr">
              <a:spcBef>
                <a:spcPts val="0"/>
              </a:spcBef>
              <a:buSzTx/>
              <a:buNone/>
              <a:defRPr sz="2300"/>
            </a:lvl1pPr>
            <a:lvl2pPr marL="0" indent="114292" algn="ctr">
              <a:spcBef>
                <a:spcPts val="0"/>
              </a:spcBef>
              <a:buSzTx/>
              <a:buNone/>
              <a:defRPr sz="2300"/>
            </a:lvl2pPr>
            <a:lvl3pPr marL="0" indent="228584" algn="ctr">
              <a:spcBef>
                <a:spcPts val="0"/>
              </a:spcBef>
              <a:buSzTx/>
              <a:buNone/>
              <a:defRPr sz="2300"/>
            </a:lvl3pPr>
            <a:lvl4pPr marL="0" indent="342874" algn="ctr">
              <a:spcBef>
                <a:spcPts val="0"/>
              </a:spcBef>
              <a:buSzTx/>
              <a:buNone/>
              <a:defRPr sz="2300"/>
            </a:lvl4pPr>
            <a:lvl5pPr marL="0" indent="457167" algn="ctr">
              <a:spcBef>
                <a:spcPts val="0"/>
              </a:spcBef>
              <a:buSzTx/>
              <a:buNone/>
              <a:defRPr sz="23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8" name="Image"/>
          <p:cNvSpPr>
            <a:spLocks noGrp="1"/>
          </p:cNvSpPr>
          <p:nvPr>
            <p:ph type="pic" sz="half" idx="13"/>
          </p:nvPr>
        </p:nvSpPr>
        <p:spPr>
          <a:xfrm>
            <a:off x="5961920" y="1137999"/>
            <a:ext cx="4322185" cy="5094004"/>
          </a:xfrm>
          <a:prstGeom prst="rect">
            <a:avLst/>
          </a:prstGeom>
        </p:spPr>
        <p:txBody>
          <a:bodyPr lIns="91432" tIns="45718" rIns="91432" bIns="45718" anchor="t">
            <a:noAutofit/>
          </a:bodyPr>
          <a:lstStyle/>
          <a:p>
            <a:endParaRPr/>
          </a:p>
        </p:txBody>
      </p:sp>
      <p:sp>
        <p:nvSpPr>
          <p:cNvPr id="79" name="Title Text"/>
          <p:cNvSpPr txBox="1">
            <a:spLocks noGrp="1"/>
          </p:cNvSpPr>
          <p:nvPr>
            <p:ph type="title"/>
          </p:nvPr>
        </p:nvSpPr>
        <p:spPr>
          <a:xfrm>
            <a:off x="1845469" y="167165"/>
            <a:ext cx="8518923" cy="739379"/>
          </a:xfrm>
          <a:prstGeom prst="rect">
            <a:avLst/>
          </a:prstGeom>
        </p:spPr>
        <p:txBody>
          <a:bodyPr/>
          <a:lstStyle/>
          <a:p>
            <a:r>
              <a:t>Title Text</a:t>
            </a:r>
          </a:p>
        </p:txBody>
      </p:sp>
      <p:sp>
        <p:nvSpPr>
          <p:cNvPr id="80" name="Body Level One…"/>
          <p:cNvSpPr txBox="1">
            <a:spLocks noGrp="1"/>
          </p:cNvSpPr>
          <p:nvPr>
            <p:ph type="body" sz="half" idx="1"/>
          </p:nvPr>
        </p:nvSpPr>
        <p:spPr>
          <a:xfrm>
            <a:off x="1845473" y="1137999"/>
            <a:ext cx="4016407" cy="5381388"/>
          </a:xfrm>
          <a:prstGeom prst="rect">
            <a:avLst/>
          </a:prstGeom>
        </p:spPr>
        <p:txBody>
          <a:bodyPr anchor="t">
            <a:noAutofit/>
          </a:bodyPr>
          <a:lstStyle>
            <a:lvl1pPr marL="232666" indent="-232666">
              <a:spcBef>
                <a:spcPts val="951"/>
              </a:spcBef>
              <a:buClr>
                <a:srgbClr val="23AFE5"/>
              </a:buClr>
              <a:defRPr sz="1900">
                <a:solidFill>
                  <a:srgbClr val="424242"/>
                </a:solidFill>
              </a:defRPr>
            </a:lvl1pPr>
            <a:lvl2pPr marL="437340" indent="-265903">
              <a:spcBef>
                <a:spcPts val="951"/>
              </a:spcBef>
              <a:buClr>
                <a:srgbClr val="23AFE5"/>
              </a:buClr>
              <a:defRPr sz="1900">
                <a:solidFill>
                  <a:srgbClr val="424242"/>
                </a:solidFill>
              </a:defRPr>
            </a:lvl2pPr>
            <a:lvl3pPr marL="580248" indent="-237375">
              <a:spcBef>
                <a:spcPts val="951"/>
              </a:spcBef>
              <a:buClr>
                <a:srgbClr val="23AFE5"/>
              </a:buClr>
              <a:defRPr sz="1900">
                <a:solidFill>
                  <a:srgbClr val="424242"/>
                </a:solidFill>
              </a:defRPr>
            </a:lvl3pPr>
            <a:lvl4pPr marL="742895" indent="-228584">
              <a:spcBef>
                <a:spcPts val="951"/>
              </a:spcBef>
              <a:buClr>
                <a:srgbClr val="23AFE5"/>
              </a:buClr>
              <a:defRPr sz="1600">
                <a:solidFill>
                  <a:srgbClr val="424242"/>
                </a:solidFill>
              </a:defRPr>
            </a:lvl4pPr>
            <a:lvl5pPr marL="914332" indent="-228584">
              <a:spcBef>
                <a:spcPts val="951"/>
              </a:spcBef>
              <a:buClr>
                <a:srgbClr val="23AFE5"/>
              </a:buClr>
              <a:defRPr sz="1600">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81" name="Line"/>
          <p:cNvSpPr/>
          <p:nvPr/>
        </p:nvSpPr>
        <p:spPr>
          <a:xfrm>
            <a:off x="1845471" y="919405"/>
            <a:ext cx="8518924" cy="1"/>
          </a:xfrm>
          <a:prstGeom prst="line">
            <a:avLst/>
          </a:prstGeom>
          <a:ln w="3175">
            <a:solidFill>
              <a:srgbClr val="929292"/>
            </a:solidFill>
            <a:miter lim="400000"/>
          </a:ln>
        </p:spPr>
        <p:txBody>
          <a:bodyPr lIns="35718" tIns="35718" rIns="35718" bIns="35718" anchor="ctr"/>
          <a:lstStyle/>
          <a:p>
            <a:pPr algn="ctr" defTabSz="410736" hangingPunct="0">
              <a:defRPr sz="3200"/>
            </a:pPr>
            <a:endParaRPr sz="1600" kern="0">
              <a:solidFill>
                <a:srgbClr val="000000"/>
              </a:solidFill>
              <a:sym typeface="Helvetica Light"/>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2193729" y="892972"/>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6247804" y="3580809"/>
            <a:ext cx="3750469" cy="2652119"/>
          </a:xfrm>
          <a:prstGeom prst="rect">
            <a:avLst/>
          </a:prstGeom>
        </p:spPr>
        <p:txBody>
          <a:bodyPr lIns="91432" tIns="45718" rIns="91432" bIns="45718" anchor="t">
            <a:noAutofit/>
          </a:bodyPr>
          <a:lstStyle/>
          <a:p>
            <a:endParaRPr/>
          </a:p>
        </p:txBody>
      </p:sp>
      <p:sp>
        <p:nvSpPr>
          <p:cNvPr id="98" name="Image"/>
          <p:cNvSpPr>
            <a:spLocks noGrp="1"/>
          </p:cNvSpPr>
          <p:nvPr>
            <p:ph type="pic" sz="quarter" idx="14"/>
          </p:nvPr>
        </p:nvSpPr>
        <p:spPr>
          <a:xfrm>
            <a:off x="6252181" y="625080"/>
            <a:ext cx="3750471" cy="2652119"/>
          </a:xfrm>
          <a:prstGeom prst="rect">
            <a:avLst/>
          </a:prstGeom>
        </p:spPr>
        <p:txBody>
          <a:bodyPr lIns="91432" tIns="45718" rIns="91432" bIns="45718" anchor="t">
            <a:noAutofit/>
          </a:bodyPr>
          <a:lstStyle/>
          <a:p>
            <a:endParaRPr/>
          </a:p>
        </p:txBody>
      </p:sp>
      <p:sp>
        <p:nvSpPr>
          <p:cNvPr id="99" name="Image"/>
          <p:cNvSpPr>
            <a:spLocks noGrp="1"/>
          </p:cNvSpPr>
          <p:nvPr>
            <p:ph type="pic" sz="half" idx="15"/>
          </p:nvPr>
        </p:nvSpPr>
        <p:spPr>
          <a:xfrm>
            <a:off x="2193728" y="625079"/>
            <a:ext cx="3750469" cy="5607844"/>
          </a:xfrm>
          <a:prstGeom prst="rect">
            <a:avLst/>
          </a:prstGeom>
        </p:spPr>
        <p:txBody>
          <a:bodyPr lIns="91432" tIns="45718" rIns="91432" bIns="45718"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2416973" y="4473773"/>
            <a:ext cx="7358063" cy="338555"/>
          </a:xfrm>
          <a:prstGeom prst="rect">
            <a:avLst/>
          </a:prstGeom>
        </p:spPr>
        <p:txBody>
          <a:bodyPr anchor="t">
            <a:spAutoFit/>
          </a:bodyPr>
          <a:lstStyle>
            <a:lvl1pPr marL="0" indent="0" algn="ctr">
              <a:spcBef>
                <a:spcPts val="0"/>
              </a:spcBef>
              <a:buSzTx/>
              <a:buNone/>
              <a:defRPr sz="1600">
                <a:latin typeface="Helvetica"/>
                <a:ea typeface="Helvetica"/>
                <a:cs typeface="Helvetica"/>
                <a:sym typeface="Helvetica"/>
              </a:defRPr>
            </a:lvl1pPr>
          </a:lstStyle>
          <a:p>
            <a:r>
              <a:t>–Johnny Appleseed</a:t>
            </a:r>
          </a:p>
        </p:txBody>
      </p:sp>
      <p:sp>
        <p:nvSpPr>
          <p:cNvPr id="108" name="“Type a quote here.”"/>
          <p:cNvSpPr txBox="1">
            <a:spLocks noGrp="1"/>
          </p:cNvSpPr>
          <p:nvPr>
            <p:ph type="body" sz="quarter" idx="14"/>
          </p:nvPr>
        </p:nvSpPr>
        <p:spPr>
          <a:xfrm>
            <a:off x="2416973" y="3000180"/>
            <a:ext cx="7358063" cy="507829"/>
          </a:xfrm>
          <a:prstGeom prst="rect">
            <a:avLst/>
          </a:prstGeom>
        </p:spPr>
        <p:txBody>
          <a:bodyPr>
            <a:spAutoFit/>
          </a:bodyPr>
          <a:lstStyle>
            <a:lvl1pPr marL="0" indent="0" algn="ctr">
              <a:spcBef>
                <a:spcPts val="0"/>
              </a:spcBef>
              <a:buSzTx/>
              <a:buNone/>
              <a:defRPr sz="2700"/>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1524000" y="0"/>
            <a:ext cx="9144000" cy="6858000"/>
          </a:xfrm>
          <a:prstGeom prst="rect">
            <a:avLst/>
          </a:prstGeom>
        </p:spPr>
        <p:txBody>
          <a:bodyPr lIns="91432" tIns="45718" rIns="91432" bIns="45718"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6541" y="166689"/>
            <a:ext cx="8518923" cy="739379"/>
          </a:xfrm>
          <a:prstGeom prst="rect">
            <a:avLst/>
          </a:prstGeom>
        </p:spPr>
        <p:txBody>
          <a:bodyPr>
            <a:normAutofit/>
          </a:bodyPr>
          <a:lstStyle/>
          <a:p>
            <a:r>
              <a:rPr lang="en-US"/>
              <a:t>Click to edit Master title style</a:t>
            </a:r>
            <a:endParaRPr lang="en-US" dirty="0"/>
          </a:p>
        </p:txBody>
      </p:sp>
      <p:sp>
        <p:nvSpPr>
          <p:cNvPr id="3" name="Content Placeholder 2"/>
          <p:cNvSpPr>
            <a:spLocks noGrp="1"/>
          </p:cNvSpPr>
          <p:nvPr>
            <p:ph idx="1"/>
          </p:nvPr>
        </p:nvSpPr>
        <p:spPr>
          <a:xfrm>
            <a:off x="2193729" y="1830587"/>
            <a:ext cx="7804547" cy="44201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9084735" y="6382441"/>
            <a:ext cx="2844800" cy="323163"/>
          </a:xfrm>
          <a:prstGeom prst="rect">
            <a:avLst/>
          </a:prstGeom>
        </p:spPr>
        <p:txBody>
          <a:bodyPr vert="horz" wrap="square" lIns="91434" tIns="45718" rIns="91434" bIns="45718" numCol="1" anchor="b" anchorCtr="0" compatLnSpc="1">
            <a:prstTxWarp prst="textNoShape">
              <a:avLst/>
            </a:prstTxWarp>
          </a:bodyPr>
          <a:lstStyle>
            <a:lvl1pPr algn="r">
              <a:defRPr sz="1500">
                <a:solidFill>
                  <a:srgbClr val="525252"/>
                </a:solidFill>
                <a:latin typeface="Helvetica Neue" charset="0"/>
                <a:ea typeface="Helvetica Neue" charset="0"/>
                <a:cs typeface="Helvetica Neue" charset="0"/>
              </a:defRPr>
            </a:lvl1pPr>
          </a:lstStyle>
          <a:p>
            <a:fld id="{A811C422-8398-7A4A-9726-1000F50C6C46}" type="slidenum">
              <a:rPr lang="en-US" altLang="en-US" smtClean="0"/>
              <a:pPr/>
              <a:t>‹#›</a:t>
            </a:fld>
            <a:endParaRPr lang="en-US" altLang="en-US" dirty="0"/>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04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3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73EF0522-37E3-41A0-BC63-759635FFC4FA}"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A6E693D2-4501-4C0C-8FD6-612C3D7058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6960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35"/>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29" name="Rectangle 28"/>
          <p:cNvSpPr/>
          <p:nvPr/>
        </p:nvSpPr>
        <p:spPr>
          <a:xfrm>
            <a:off x="0" y="13"/>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0" name="Rectangle 29"/>
          <p:cNvSpPr/>
          <p:nvPr/>
        </p:nvSpPr>
        <p:spPr>
          <a:xfrm>
            <a:off x="21" y="308293"/>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1" name="Rectangle 30"/>
          <p:cNvSpPr/>
          <p:nvPr/>
        </p:nvSpPr>
        <p:spPr>
          <a:xfrm flipV="1">
            <a:off x="7213592" y="36025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2" name="Rectangle 31"/>
          <p:cNvSpPr/>
          <p:nvPr/>
        </p:nvSpPr>
        <p:spPr>
          <a:xfrm flipV="1">
            <a:off x="7213621" y="440116"/>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useBgFill="1">
        <p:nvSpPr>
          <p:cNvPr id="34" name="Rounded Rectangle 33"/>
          <p:cNvSpPr/>
          <p:nvPr/>
        </p:nvSpPr>
        <p:spPr bwMode="white">
          <a:xfrm>
            <a:off x="9831528" y="588947"/>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5" name="Rectangle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dirty="0">
              <a:solidFill>
                <a:prstClr val="white"/>
              </a:solidFill>
            </a:endParaRPr>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dirty="0">
              <a:solidFill>
                <a:prstClr val="white"/>
              </a:solidFill>
            </a:endParaRPr>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39" name="Rectangle 38"/>
          <p:cNvSpPr/>
          <p:nvPr/>
        </p:nvSpPr>
        <p:spPr bwMode="invGray">
          <a:xfrm>
            <a:off x="11887569" y="383"/>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a:solidFill>
                <a:prstClr val="white"/>
              </a:solidFill>
            </a:endParaRPr>
          </a:p>
        </p:txBody>
      </p:sp>
      <p:sp>
        <p:nvSpPr>
          <p:cNvPr id="40" name="Rectangle 39"/>
          <p:cNvSpPr/>
          <p:nvPr/>
        </p:nvSpPr>
        <p:spPr bwMode="invGray">
          <a:xfrm>
            <a:off x="11831300" y="383"/>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04" tIns="45654" rIns="91304" bIns="45654" anchor="ctr"/>
          <a:lstStyle/>
          <a:p>
            <a:pPr algn="ctr"/>
            <a:endParaRPr lang="en-US" sz="1900" dirty="0">
              <a:solidFill>
                <a:prstClr val="white"/>
              </a:solidFill>
            </a:endParaRPr>
          </a:p>
        </p:txBody>
      </p:sp>
      <p:sp>
        <p:nvSpPr>
          <p:cNvPr id="22" name="Title Placeholder 21"/>
          <p:cNvSpPr>
            <a:spLocks noGrp="1"/>
          </p:cNvSpPr>
          <p:nvPr>
            <p:ph type="title"/>
          </p:nvPr>
        </p:nvSpPr>
        <p:spPr>
          <a:xfrm>
            <a:off x="609600" y="1143000"/>
            <a:ext cx="10972800" cy="1066800"/>
          </a:xfrm>
          <a:prstGeom prst="rect">
            <a:avLst/>
          </a:prstGeom>
        </p:spPr>
        <p:txBody>
          <a:bodyPr vert="horz" lIns="91304" tIns="45654" rIns="91304" bIns="45654"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lIns="91304" tIns="45654" rIns="91304" bIns="45654">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lIns="91304" tIns="45654" rIns="91304" bIns="45654"/>
          <a:lstStyle>
            <a:lvl1pPr algn="l" eaLnBrk="1" latinLnBrk="0" hangingPunct="1">
              <a:defRPr kumimoji="0" sz="800">
                <a:solidFill>
                  <a:schemeClr val="accent2"/>
                </a:solidFill>
              </a:defRPr>
            </a:lvl1pPr>
          </a:lstStyle>
          <a:p>
            <a:fld id="{193AE769-4510-4E44-90AC-C400A3B270FE}" type="datetime1">
              <a:rPr lang="en-US" smtClean="0">
                <a:solidFill>
                  <a:srgbClr val="438086"/>
                </a:solidFill>
                <a:cs typeface="Arial" pitchFamily="34" charset="0"/>
              </a:rPr>
              <a:pPr/>
              <a:t>11/16/2017</a:t>
            </a:fld>
            <a:endParaRPr lang="en-US">
              <a:solidFill>
                <a:srgbClr val="438086"/>
              </a:solidFill>
              <a:cs typeface="Arial" pitchFamily="34" charset="0"/>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lIns="91304" tIns="45654" rIns="91304" bIns="45654"/>
          <a:lstStyle>
            <a:lvl1pPr algn="r" eaLnBrk="1" latinLnBrk="0" hangingPunct="1">
              <a:defRPr kumimoji="0" sz="800">
                <a:solidFill>
                  <a:schemeClr val="accent2"/>
                </a:solidFill>
              </a:defRPr>
            </a:lvl1pPr>
          </a:lstStyle>
          <a:p>
            <a:endParaRPr lang="en-US">
              <a:solidFill>
                <a:srgbClr val="438086"/>
              </a:solidFill>
              <a:cs typeface="Arial" pitchFamily="34" charset="0"/>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lIns="91304" tIns="45654" rIns="91304" bIns="45654" anchor="b"/>
          <a:lstStyle>
            <a:lvl1pPr algn="r" eaLnBrk="1" latinLnBrk="0" hangingPunct="1">
              <a:defRPr kumimoji="0" sz="1900">
                <a:solidFill>
                  <a:srgbClr val="FFFFFF"/>
                </a:solidFill>
              </a:defRPr>
            </a:lvl1pPr>
          </a:lstStyle>
          <a:p>
            <a:fld id="{3DD59916-8B61-4BDB-A781-783CECBF7EB6}" type="slidenum">
              <a:rPr lang="en-US" smtClean="0">
                <a:cs typeface="Arial" pitchFamily="34" charset="0"/>
              </a:rPr>
              <a:pPr/>
              <a:t>‹#›</a:t>
            </a:fld>
            <a:endParaRPr lang="en-US">
              <a:cs typeface="Arial" pitchFamily="34" charset="0"/>
            </a:endParaRPr>
          </a:p>
        </p:txBody>
      </p:sp>
    </p:spTree>
    <p:extLst>
      <p:ext uri="{BB962C8B-B14F-4D97-AF65-F5344CB8AC3E}">
        <p14:creationId xmlns:p14="http://schemas.microsoft.com/office/powerpoint/2010/main" val="139324167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222" indent="-255654"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7396" indent="-246523" algn="l" rtl="0" eaLnBrk="1" latinLnBrk="0" hangingPunct="1">
        <a:spcBef>
          <a:spcPts val="300"/>
        </a:spcBef>
        <a:buClr>
          <a:schemeClr val="accent2"/>
        </a:buClr>
        <a:buFont typeface="Georgia"/>
        <a:buChar char="▫"/>
        <a:defRPr kumimoji="0" sz="2700" kern="1200">
          <a:solidFill>
            <a:schemeClr val="accent2"/>
          </a:solidFill>
          <a:latin typeface="+mn-lt"/>
          <a:ea typeface="+mn-ea"/>
          <a:cs typeface="+mn-cs"/>
        </a:defRPr>
      </a:lvl2pPr>
      <a:lvl3pPr marL="922180" indent="-219128"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7835" indent="-200874" algn="l" rtl="0" eaLnBrk="1" latinLnBrk="0" hangingPunct="1">
        <a:spcBef>
          <a:spcPts val="300"/>
        </a:spcBef>
        <a:buClr>
          <a:schemeClr val="accent1"/>
        </a:buClr>
        <a:buFont typeface="Wingdings 2"/>
        <a:buChar char=""/>
        <a:defRPr kumimoji="0" sz="2300" kern="1200">
          <a:solidFill>
            <a:schemeClr val="accent1"/>
          </a:solidFill>
          <a:latin typeface="+mn-lt"/>
          <a:ea typeface="+mn-ea"/>
          <a:cs typeface="+mn-cs"/>
        </a:defRPr>
      </a:lvl4pPr>
      <a:lvl5pPr marL="1387835" indent="-18261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6968" indent="-182610" algn="l" rtl="0" eaLnBrk="1" latinLnBrk="0" hangingPunct="1">
        <a:spcBef>
          <a:spcPts val="300"/>
        </a:spcBef>
        <a:buClr>
          <a:schemeClr val="accent3"/>
        </a:buClr>
        <a:buFont typeface="Georgia"/>
        <a:buChar char="▫"/>
        <a:defRPr kumimoji="0" sz="1900" kern="1200">
          <a:solidFill>
            <a:schemeClr val="accent3"/>
          </a:solidFill>
          <a:latin typeface="+mn-lt"/>
          <a:ea typeface="+mn-ea"/>
          <a:cs typeface="+mn-cs"/>
        </a:defRPr>
      </a:lvl6pPr>
      <a:lvl7pPr marL="1826098" indent="-18261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6971" indent="-18261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6971" indent="-182610" algn="l" rtl="0" eaLnBrk="1" latinLnBrk="0" hangingPunct="1">
        <a:spcBef>
          <a:spcPts val="300"/>
        </a:spcBef>
        <a:buClr>
          <a:schemeClr val="accent3"/>
        </a:buClr>
        <a:buFont typeface="Georgia"/>
        <a:buChar char="◦"/>
        <a:defRPr kumimoji="0" sz="15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527" algn="l" rtl="0" eaLnBrk="1" latinLnBrk="0" hangingPunct="1">
        <a:defRPr kumimoji="0" kern="1200">
          <a:solidFill>
            <a:schemeClr val="tx1"/>
          </a:solidFill>
          <a:latin typeface="+mn-lt"/>
          <a:ea typeface="+mn-ea"/>
          <a:cs typeface="+mn-cs"/>
        </a:defRPr>
      </a:lvl2pPr>
      <a:lvl3pPr marL="913049" algn="l" rtl="0" eaLnBrk="1" latinLnBrk="0" hangingPunct="1">
        <a:defRPr kumimoji="0" kern="1200">
          <a:solidFill>
            <a:schemeClr val="tx1"/>
          </a:solidFill>
          <a:latin typeface="+mn-lt"/>
          <a:ea typeface="+mn-ea"/>
          <a:cs typeface="+mn-cs"/>
        </a:defRPr>
      </a:lvl3pPr>
      <a:lvl4pPr marL="1369574" algn="l" rtl="0" eaLnBrk="1" latinLnBrk="0" hangingPunct="1">
        <a:defRPr kumimoji="0" kern="1200">
          <a:solidFill>
            <a:schemeClr val="tx1"/>
          </a:solidFill>
          <a:latin typeface="+mn-lt"/>
          <a:ea typeface="+mn-ea"/>
          <a:cs typeface="+mn-cs"/>
        </a:defRPr>
      </a:lvl4pPr>
      <a:lvl5pPr marL="1826098" algn="l" rtl="0" eaLnBrk="1" latinLnBrk="0" hangingPunct="1">
        <a:defRPr kumimoji="0" kern="1200">
          <a:solidFill>
            <a:schemeClr val="tx1"/>
          </a:solidFill>
          <a:latin typeface="+mn-lt"/>
          <a:ea typeface="+mn-ea"/>
          <a:cs typeface="+mn-cs"/>
        </a:defRPr>
      </a:lvl5pPr>
      <a:lvl6pPr marL="2282626" algn="l" rtl="0" eaLnBrk="1" latinLnBrk="0" hangingPunct="1">
        <a:defRPr kumimoji="0" kern="1200">
          <a:solidFill>
            <a:schemeClr val="tx1"/>
          </a:solidFill>
          <a:latin typeface="+mn-lt"/>
          <a:ea typeface="+mn-ea"/>
          <a:cs typeface="+mn-cs"/>
        </a:defRPr>
      </a:lvl6pPr>
      <a:lvl7pPr marL="2739148" algn="l" rtl="0" eaLnBrk="1" latinLnBrk="0" hangingPunct="1">
        <a:defRPr kumimoji="0" kern="1200">
          <a:solidFill>
            <a:schemeClr val="tx1"/>
          </a:solidFill>
          <a:latin typeface="+mn-lt"/>
          <a:ea typeface="+mn-ea"/>
          <a:cs typeface="+mn-cs"/>
        </a:defRPr>
      </a:lvl7pPr>
      <a:lvl8pPr marL="3195673" algn="l" rtl="0" eaLnBrk="1" latinLnBrk="0" hangingPunct="1">
        <a:defRPr kumimoji="0" kern="1200">
          <a:solidFill>
            <a:schemeClr val="tx1"/>
          </a:solidFill>
          <a:latin typeface="+mn-lt"/>
          <a:ea typeface="+mn-ea"/>
          <a:cs typeface="+mn-cs"/>
        </a:defRPr>
      </a:lvl8pPr>
      <a:lvl9pPr marL="3652195"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457167"/>
            <a:fld id="{45FB3EC5-14A0-904E-BDE2-3832DF4C9D37}" type="datetimeFigureOut">
              <a:rPr lang="en-US" smtClean="0">
                <a:solidFill>
                  <a:prstClr val="black">
                    <a:tint val="75000"/>
                  </a:prstClr>
                </a:solidFill>
              </a:rPr>
              <a:pPr defTabSz="457167"/>
              <a:t>11/16/2017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45716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457167"/>
            <a:fld id="{85DDF15D-0323-DC42-ADFD-8D84C8332D8E}" type="slidenum">
              <a:rPr lang="en-US" smtClean="0">
                <a:solidFill>
                  <a:prstClr val="black">
                    <a:tint val="75000"/>
                  </a:prstClr>
                </a:solidFill>
              </a:rPr>
              <a:pPr defTabSz="457167"/>
              <a:t>‹#›</a:t>
            </a:fld>
            <a:endParaRPr lang="en-US">
              <a:solidFill>
                <a:prstClr val="black">
                  <a:tint val="75000"/>
                </a:prstClr>
              </a:solidFill>
            </a:endParaRPr>
          </a:p>
        </p:txBody>
      </p:sp>
    </p:spTree>
    <p:extLst>
      <p:ext uri="{BB962C8B-B14F-4D97-AF65-F5344CB8AC3E}">
        <p14:creationId xmlns:p14="http://schemas.microsoft.com/office/powerpoint/2010/main" val="327788101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457167"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7" rtl="0" eaLnBrk="1" latinLnBrk="0" hangingPunct="1">
        <a:spcBef>
          <a:spcPct val="20000"/>
        </a:spcBef>
        <a:buFont typeface="Arial"/>
        <a:buChar char="•"/>
        <a:defRPr sz="3200" kern="1200">
          <a:solidFill>
            <a:schemeClr val="tx1"/>
          </a:solidFill>
          <a:latin typeface="+mn-lt"/>
          <a:ea typeface="+mn-ea"/>
          <a:cs typeface="+mn-cs"/>
        </a:defRPr>
      </a:lvl1pPr>
      <a:lvl2pPr marL="742895" indent="-285730" algn="l" defTabSz="457167" rtl="0" eaLnBrk="1" latinLnBrk="0" hangingPunct="1">
        <a:spcBef>
          <a:spcPct val="20000"/>
        </a:spcBef>
        <a:buFont typeface="Arial"/>
        <a:buChar char="–"/>
        <a:defRPr sz="2800" kern="1200">
          <a:solidFill>
            <a:schemeClr val="tx1"/>
          </a:solidFill>
          <a:latin typeface="+mn-lt"/>
          <a:ea typeface="+mn-ea"/>
          <a:cs typeface="+mn-cs"/>
        </a:defRPr>
      </a:lvl2pPr>
      <a:lvl3pPr marL="1142914" indent="-228584" algn="l" defTabSz="457167" rtl="0" eaLnBrk="1" latinLnBrk="0" hangingPunct="1">
        <a:spcBef>
          <a:spcPct val="20000"/>
        </a:spcBef>
        <a:buFont typeface="Arial"/>
        <a:buChar char="•"/>
        <a:defRPr sz="2400" kern="1200">
          <a:solidFill>
            <a:schemeClr val="tx1"/>
          </a:solidFill>
          <a:latin typeface="+mn-lt"/>
          <a:ea typeface="+mn-ea"/>
          <a:cs typeface="+mn-cs"/>
        </a:defRPr>
      </a:lvl3pPr>
      <a:lvl4pPr marL="1600080" indent="-228584" algn="l" defTabSz="457167" rtl="0" eaLnBrk="1" latinLnBrk="0" hangingPunct="1">
        <a:spcBef>
          <a:spcPct val="20000"/>
        </a:spcBef>
        <a:buFont typeface="Arial"/>
        <a:buChar char="–"/>
        <a:defRPr sz="2000" kern="1200">
          <a:solidFill>
            <a:schemeClr val="tx1"/>
          </a:solidFill>
          <a:latin typeface="+mn-lt"/>
          <a:ea typeface="+mn-ea"/>
          <a:cs typeface="+mn-cs"/>
        </a:defRPr>
      </a:lvl4pPr>
      <a:lvl5pPr marL="2057247" indent="-228584" algn="l" defTabSz="457167" rtl="0" eaLnBrk="1" latinLnBrk="0" hangingPunct="1">
        <a:spcBef>
          <a:spcPct val="20000"/>
        </a:spcBef>
        <a:buFont typeface="Arial"/>
        <a:buChar char="»"/>
        <a:defRPr sz="2000" kern="1200">
          <a:solidFill>
            <a:schemeClr val="tx1"/>
          </a:solidFill>
          <a:latin typeface="+mn-lt"/>
          <a:ea typeface="+mn-ea"/>
          <a:cs typeface="+mn-cs"/>
        </a:defRPr>
      </a:lvl5pPr>
      <a:lvl6pPr marL="2514412" indent="-228584"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8A8EE63E-E737-45EE-9556-2F65B5835C8C}" type="datetimeFigureOut">
              <a:rPr lang="en-US" smtClean="0"/>
              <a:t>11/16/2017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0E6DAB47-1B91-4DB0-B733-B8B053C3431D}" type="slidenum">
              <a:rPr lang="en-US" smtClean="0"/>
              <a:t>‹#›</a:t>
            </a:fld>
            <a:endParaRPr lang="en-US"/>
          </a:p>
        </p:txBody>
      </p:sp>
    </p:spTree>
    <p:extLst>
      <p:ext uri="{BB962C8B-B14F-4D97-AF65-F5344CB8AC3E}">
        <p14:creationId xmlns:p14="http://schemas.microsoft.com/office/powerpoint/2010/main" val="206719487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BC5327D7-9ECD-48C0-B316-42BB145E642D}" type="datetime1">
              <a:rPr lang="en-US" smtClean="0">
                <a:solidFill>
                  <a:prstClr val="black">
                    <a:tint val="75000"/>
                  </a:prstClr>
                </a:solidFill>
                <a:cs typeface="Arial" pitchFamily="34" charset="0"/>
              </a:rPr>
              <a:pPr/>
              <a:t>11/16/2017</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A6E693D2-4501-4C0C-8FD6-612C3D7058BA}"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30971651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sldNum="0" hdr="0" ftr="0" dt="0"/>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68CDF6A7-3C58-E74E-9B4D-5E8A135866FC}" type="datetimeFigureOut">
              <a:rPr lang="en-US" smtClean="0"/>
              <a:t>11/16/2017</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7F85E5AF-037F-9241-AE2F-18EC10A12B2C}" type="slidenum">
              <a:rPr lang="en-US" smtClean="0"/>
              <a:t>‹#›</a:t>
            </a:fld>
            <a:endParaRPr lang="en-US"/>
          </a:p>
        </p:txBody>
      </p:sp>
    </p:spTree>
    <p:extLst>
      <p:ext uri="{BB962C8B-B14F-4D97-AF65-F5344CB8AC3E}">
        <p14:creationId xmlns:p14="http://schemas.microsoft.com/office/powerpoint/2010/main" val="4052038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457167"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7" rtl="0" eaLnBrk="1" latinLnBrk="0" hangingPunct="1">
        <a:spcBef>
          <a:spcPct val="20000"/>
        </a:spcBef>
        <a:buFont typeface="Arial"/>
        <a:buChar char="•"/>
        <a:defRPr sz="3200" kern="1200">
          <a:solidFill>
            <a:schemeClr val="tx1"/>
          </a:solidFill>
          <a:latin typeface="+mn-lt"/>
          <a:ea typeface="+mn-ea"/>
          <a:cs typeface="+mn-cs"/>
        </a:defRPr>
      </a:lvl1pPr>
      <a:lvl2pPr marL="742895" indent="-285730" algn="l" defTabSz="457167" rtl="0" eaLnBrk="1" latinLnBrk="0" hangingPunct="1">
        <a:spcBef>
          <a:spcPct val="20000"/>
        </a:spcBef>
        <a:buFont typeface="Arial"/>
        <a:buChar char="–"/>
        <a:defRPr sz="2800" kern="1200">
          <a:solidFill>
            <a:schemeClr val="tx1"/>
          </a:solidFill>
          <a:latin typeface="+mn-lt"/>
          <a:ea typeface="+mn-ea"/>
          <a:cs typeface="+mn-cs"/>
        </a:defRPr>
      </a:lvl2pPr>
      <a:lvl3pPr marL="1142914" indent="-228584" algn="l" defTabSz="457167" rtl="0" eaLnBrk="1" latinLnBrk="0" hangingPunct="1">
        <a:spcBef>
          <a:spcPct val="20000"/>
        </a:spcBef>
        <a:buFont typeface="Arial"/>
        <a:buChar char="•"/>
        <a:defRPr sz="2400" kern="1200">
          <a:solidFill>
            <a:schemeClr val="tx1"/>
          </a:solidFill>
          <a:latin typeface="+mn-lt"/>
          <a:ea typeface="+mn-ea"/>
          <a:cs typeface="+mn-cs"/>
        </a:defRPr>
      </a:lvl3pPr>
      <a:lvl4pPr marL="1600080" indent="-228584" algn="l" defTabSz="457167" rtl="0" eaLnBrk="1" latinLnBrk="0" hangingPunct="1">
        <a:spcBef>
          <a:spcPct val="20000"/>
        </a:spcBef>
        <a:buFont typeface="Arial"/>
        <a:buChar char="–"/>
        <a:defRPr sz="2000" kern="1200">
          <a:solidFill>
            <a:schemeClr val="tx1"/>
          </a:solidFill>
          <a:latin typeface="+mn-lt"/>
          <a:ea typeface="+mn-ea"/>
          <a:cs typeface="+mn-cs"/>
        </a:defRPr>
      </a:lvl4pPr>
      <a:lvl5pPr marL="2057247" indent="-228584" algn="l" defTabSz="457167" rtl="0" eaLnBrk="1" latinLnBrk="0" hangingPunct="1">
        <a:spcBef>
          <a:spcPct val="20000"/>
        </a:spcBef>
        <a:buFont typeface="Arial"/>
        <a:buChar char="»"/>
        <a:defRPr sz="2000" kern="1200">
          <a:solidFill>
            <a:schemeClr val="tx1"/>
          </a:solidFill>
          <a:latin typeface="+mn-lt"/>
          <a:ea typeface="+mn-ea"/>
          <a:cs typeface="+mn-cs"/>
        </a:defRPr>
      </a:lvl5pPr>
      <a:lvl6pPr marL="2514412" indent="-228584"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Line"/>
          <p:cNvSpPr/>
          <p:nvPr/>
        </p:nvSpPr>
        <p:spPr>
          <a:xfrm>
            <a:off x="1836541" y="916785"/>
            <a:ext cx="8518923" cy="1"/>
          </a:xfrm>
          <a:prstGeom prst="line">
            <a:avLst/>
          </a:prstGeom>
          <a:ln w="3175">
            <a:solidFill>
              <a:srgbClr val="929292"/>
            </a:solidFill>
            <a:miter lim="400000"/>
          </a:ln>
        </p:spPr>
        <p:txBody>
          <a:bodyPr lIns="35718" tIns="35718" rIns="35718" bIns="35718" anchor="ctr"/>
          <a:lstStyle/>
          <a:p>
            <a:pPr algn="ctr" defTabSz="410736" hangingPunct="0">
              <a:defRPr sz="3200"/>
            </a:pPr>
            <a:endParaRPr sz="1600" kern="0">
              <a:solidFill>
                <a:srgbClr val="000000"/>
              </a:solidFill>
              <a:sym typeface="Helvetica Light"/>
            </a:endParaRPr>
          </a:p>
        </p:txBody>
      </p:sp>
      <p:sp>
        <p:nvSpPr>
          <p:cNvPr id="5" name="Slide Number"/>
          <p:cNvSpPr txBox="1">
            <a:spLocks noGrp="1"/>
          </p:cNvSpPr>
          <p:nvPr>
            <p:ph type="sldNum" sz="quarter" idx="2"/>
          </p:nvPr>
        </p:nvSpPr>
        <p:spPr>
          <a:xfrm>
            <a:off x="5917613" y="6505281"/>
            <a:ext cx="347851" cy="328935"/>
          </a:xfrm>
          <a:prstGeom prst="rect">
            <a:avLst/>
          </a:prstGeom>
          <a:ln w="12700">
            <a:miter lim="400000"/>
          </a:ln>
        </p:spPr>
        <p:txBody>
          <a:bodyPr wrap="none" lIns="71433" tIns="71433" rIns="71433" bIns="71433">
            <a:spAutoFit/>
          </a:bodyPr>
          <a:lstStyle>
            <a:lvl1pPr>
              <a:defRPr sz="1200">
                <a:solidFill>
                  <a:srgbClr val="424242"/>
                </a:solidFill>
              </a:defRPr>
            </a:lvl1pPr>
          </a:lstStyle>
          <a:p>
            <a:pPr algn="ctr" defTabSz="410736" hangingPunct="0"/>
            <a:fld id="{86CB4B4D-7CA3-9044-876B-883B54F8677D}" type="slidenum">
              <a:rPr lang="uk-UA" kern="0" smtClean="0">
                <a:sym typeface="Helvetica Light"/>
              </a:rPr>
              <a:pPr algn="ctr" defTabSz="410736" hangingPunct="0"/>
              <a:t>‹#›</a:t>
            </a:fld>
            <a:endParaRPr lang="uk-UA" kern="0" dirty="0">
              <a:sym typeface="Helvetica Light"/>
            </a:endParaRPr>
          </a:p>
        </p:txBody>
      </p:sp>
      <p:sp>
        <p:nvSpPr>
          <p:cNvPr id="9" name="Title Placeholder 8"/>
          <p:cNvSpPr>
            <a:spLocks noGrp="1"/>
          </p:cNvSpPr>
          <p:nvPr>
            <p:ph type="title"/>
          </p:nvPr>
        </p:nvSpPr>
        <p:spPr>
          <a:xfrm>
            <a:off x="763524" y="169164"/>
            <a:ext cx="10661904" cy="740664"/>
          </a:xfrm>
          <a:prstGeom prst="rect">
            <a:avLst/>
          </a:prstGeom>
        </p:spPr>
        <p:txBody>
          <a:bodyPr vert="horz" lIns="91434" tIns="45718" rIns="91434" bIns="45718" rtlCol="0" anchor="ctr">
            <a:normAutofit/>
          </a:bodyPr>
          <a:lstStyle/>
          <a:p>
            <a:r>
              <a:rPr lang="en-US" dirty="0"/>
              <a:t>Click to edit Master title style</a:t>
            </a:r>
          </a:p>
        </p:txBody>
      </p:sp>
      <p:sp>
        <p:nvSpPr>
          <p:cNvPr id="10" name="Text Placeholder 9"/>
          <p:cNvSpPr>
            <a:spLocks noGrp="1"/>
          </p:cNvSpPr>
          <p:nvPr>
            <p:ph type="body" idx="1"/>
          </p:nvPr>
        </p:nvSpPr>
        <p:spPr>
          <a:xfrm>
            <a:off x="763524" y="1143017"/>
            <a:ext cx="10661904" cy="5033951"/>
          </a:xfrm>
          <a:prstGeom prst="rect">
            <a:avLst/>
          </a:prstGeom>
        </p:spPr>
        <p:txBody>
          <a:bodyPr vert="horz" lIns="91434" tIns="45718" rIns="9143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548840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spd="med"/>
  <p:txStyles>
    <p:titleStyle>
      <a:lvl1pPr marL="0" marR="0" indent="0"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1pPr>
      <a:lvl2pPr marL="0" marR="0" indent="114292"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2pPr>
      <a:lvl3pPr marL="0" marR="0" indent="228584"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3pPr>
      <a:lvl4pPr marL="0" marR="0" indent="342874"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4pPr>
      <a:lvl5pPr marL="0" marR="0" indent="457167"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5pPr>
      <a:lvl6pPr marL="0" marR="0" indent="571458"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6pPr>
      <a:lvl7pPr marL="0" marR="0" indent="685750"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7pPr>
      <a:lvl8pPr marL="0" marR="0" indent="800040"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8pPr>
      <a:lvl9pPr marL="0" marR="0" indent="914332" algn="ctr" defTabSz="410736" latinLnBrk="0">
        <a:lnSpc>
          <a:spcPct val="100000"/>
        </a:lnSpc>
        <a:spcBef>
          <a:spcPts val="0"/>
        </a:spcBef>
        <a:spcAft>
          <a:spcPts val="0"/>
        </a:spcAft>
        <a:buClrTx/>
        <a:buSzTx/>
        <a:buFontTx/>
        <a:buNone/>
        <a:tabLst/>
        <a:defRPr sz="3300" b="0" i="0" u="none" strike="noStrike" cap="none" spc="0" baseline="0">
          <a:ln>
            <a:noFill/>
          </a:ln>
          <a:solidFill>
            <a:srgbClr val="424242"/>
          </a:solidFill>
          <a:uFillTx/>
          <a:latin typeface="Helvetica"/>
          <a:ea typeface="Helvetica"/>
          <a:cs typeface="Helvetica"/>
          <a:sym typeface="Helvetica"/>
        </a:defRPr>
      </a:lvl9pPr>
    </p:titleStyle>
    <p:bodyStyle>
      <a:lvl1pPr marL="301728" marR="0" indent="-301728" algn="l" defTabSz="410736" rtl="0" eaLnBrk="1" fontAlgn="auto" latinLnBrk="0" hangingPunct="1">
        <a:lnSpc>
          <a:spcPct val="100000"/>
        </a:lnSpc>
        <a:spcBef>
          <a:spcPts val="951"/>
        </a:spcBef>
        <a:spcAft>
          <a:spcPts val="0"/>
        </a:spcAft>
        <a:buClr>
          <a:srgbClr val="23AFE5"/>
        </a:buClr>
        <a:buSzPct val="75000"/>
        <a:buFontTx/>
        <a:buChar char="•"/>
        <a:tabLst/>
        <a:defRPr sz="2000" b="0" i="0" u="none" strike="noStrike" cap="none" spc="0" baseline="0">
          <a:ln>
            <a:noFill/>
          </a:ln>
          <a:solidFill>
            <a:srgbClr val="424242"/>
          </a:solidFill>
          <a:uFillTx/>
          <a:latin typeface="+mn-lt"/>
          <a:ea typeface="+mn-ea"/>
          <a:cs typeface="+mn-cs"/>
          <a:sym typeface="Helvetica Light"/>
        </a:defRPr>
      </a:lvl1pPr>
      <a:lvl2pPr marL="489168" marR="0" indent="-269728" algn="l" defTabSz="410736" rtl="0" eaLnBrk="1" fontAlgn="auto" latinLnBrk="0" hangingPunct="1">
        <a:lnSpc>
          <a:spcPct val="100000"/>
        </a:lnSpc>
        <a:spcBef>
          <a:spcPts val="951"/>
        </a:spcBef>
        <a:spcAft>
          <a:spcPts val="0"/>
        </a:spcAft>
        <a:buClr>
          <a:srgbClr val="23AFE5"/>
        </a:buClr>
        <a:buSzPct val="75000"/>
        <a:buFontTx/>
        <a:buChar char="•"/>
        <a:tabLst/>
        <a:defRPr sz="2000" b="0" i="0" u="none" strike="noStrike" cap="none" spc="0" baseline="0">
          <a:ln>
            <a:noFill/>
          </a:ln>
          <a:solidFill>
            <a:srgbClr val="424242"/>
          </a:solidFill>
          <a:uFillTx/>
          <a:latin typeface="+mn-lt"/>
          <a:ea typeface="+mn-ea"/>
          <a:cs typeface="+mn-cs"/>
          <a:sym typeface="Helvetica Light"/>
        </a:defRPr>
      </a:lvl2pPr>
      <a:lvl3pPr marL="685750" marR="0" indent="-237727" algn="l" defTabSz="410736" rtl="0" eaLnBrk="1" fontAlgn="auto" latinLnBrk="0" hangingPunct="1">
        <a:lnSpc>
          <a:spcPct val="100000"/>
        </a:lnSpc>
        <a:spcBef>
          <a:spcPts val="951"/>
        </a:spcBef>
        <a:spcAft>
          <a:spcPts val="0"/>
        </a:spcAft>
        <a:buClr>
          <a:srgbClr val="23AFE5"/>
        </a:buClr>
        <a:buSzPct val="75000"/>
        <a:buFontTx/>
        <a:buChar char="•"/>
        <a:tabLst/>
        <a:defRPr sz="1900" b="0" i="0" u="none" strike="noStrike" cap="none" spc="0" baseline="0">
          <a:ln>
            <a:noFill/>
          </a:ln>
          <a:solidFill>
            <a:srgbClr val="424242"/>
          </a:solidFill>
          <a:uFillTx/>
          <a:latin typeface="+mn-lt"/>
          <a:ea typeface="+mn-ea"/>
          <a:cs typeface="+mn-cs"/>
          <a:sym typeface="Helvetica Light"/>
        </a:defRPr>
      </a:lvl3pPr>
      <a:lvl4pPr marL="882331" marR="0" indent="-214868" algn="l" defTabSz="410736" rtl="0" eaLnBrk="1" fontAlgn="auto" latinLnBrk="0" hangingPunct="1">
        <a:lnSpc>
          <a:spcPct val="100000"/>
        </a:lnSpc>
        <a:spcBef>
          <a:spcPts val="951"/>
        </a:spcBef>
        <a:spcAft>
          <a:spcPts val="0"/>
        </a:spcAft>
        <a:buClr>
          <a:srgbClr val="23AFE5"/>
        </a:buClr>
        <a:buSzPct val="75000"/>
        <a:buFontTx/>
        <a:buChar char="•"/>
        <a:tabLst/>
        <a:defRPr sz="1900" b="0" i="0" u="none" strike="noStrike" cap="none" spc="0" baseline="0">
          <a:ln>
            <a:noFill/>
          </a:ln>
          <a:solidFill>
            <a:srgbClr val="424242"/>
          </a:solidFill>
          <a:uFillTx/>
          <a:latin typeface="+mn-lt"/>
          <a:ea typeface="+mn-ea"/>
          <a:cs typeface="+mn-cs"/>
          <a:sym typeface="Helvetica Light"/>
        </a:defRPr>
      </a:lvl4pPr>
      <a:lvl5pPr marL="1088055" marR="0" indent="-196582" algn="l" defTabSz="410736" rtl="0" eaLnBrk="1" fontAlgn="auto" latinLnBrk="0" hangingPunct="1">
        <a:lnSpc>
          <a:spcPct val="100000"/>
        </a:lnSpc>
        <a:spcBef>
          <a:spcPts val="951"/>
        </a:spcBef>
        <a:spcAft>
          <a:spcPts val="0"/>
        </a:spcAft>
        <a:buClr>
          <a:srgbClr val="23AFE5"/>
        </a:buClr>
        <a:buSzPct val="75000"/>
        <a:buFontTx/>
        <a:buChar char="•"/>
        <a:tabLst/>
        <a:defRPr sz="1900" b="0" i="0" u="none" strike="noStrike" cap="none" spc="0" baseline="0">
          <a:ln>
            <a:noFill/>
          </a:ln>
          <a:solidFill>
            <a:srgbClr val="424242"/>
          </a:solidFill>
          <a:uFillTx/>
          <a:latin typeface="+mn-lt"/>
          <a:ea typeface="+mn-ea"/>
          <a:cs typeface="+mn-cs"/>
          <a:sym typeface="Helvetica Light"/>
        </a:defRPr>
      </a:lvl5pPr>
      <a:lvl6pPr marL="1419823" marR="0" indent="-308659" algn="l" defTabSz="410736" rtl="0" latinLnBrk="0">
        <a:lnSpc>
          <a:spcPct val="100000"/>
        </a:lnSpc>
        <a:spcBef>
          <a:spcPts val="2951"/>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1642058" marR="0" indent="-308659" algn="l" defTabSz="410736" rtl="0" latinLnBrk="0">
        <a:lnSpc>
          <a:spcPct val="100000"/>
        </a:lnSpc>
        <a:spcBef>
          <a:spcPts val="2951"/>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1864291" marR="0" indent="-308659" algn="l" defTabSz="410736" rtl="0" latinLnBrk="0">
        <a:lnSpc>
          <a:spcPct val="100000"/>
        </a:lnSpc>
        <a:spcBef>
          <a:spcPts val="2951"/>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086525" marR="0" indent="-308659" algn="l" defTabSz="410736" rtl="0" latinLnBrk="0">
        <a:lnSpc>
          <a:spcPct val="100000"/>
        </a:lnSpc>
        <a:spcBef>
          <a:spcPts val="2951"/>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92"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84"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74"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67"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58"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50"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40"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32" algn="ctr" defTabSz="41073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26.jp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8.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3.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hyperlink" Target="http://www.google.com/url?sa=i&amp;rct=j&amp;q=johns+hopkins+logo&amp;source=images&amp;cd=&amp;docid=eWUYjYQ2whMmzM&amp;tbnid=5yVO7Bm2aHvZBM:&amp;ved=0CAUQjRw&amp;url=http://www.jhsph.edu/research/centers-and-institutes/johns-hopkins-center-on-aging-and-health/oaic/JHU-UM%20OAIC%20Joint%20Symposia&amp;ei=O3gRUaSIKsfA2AWisIDQBA&amp;bvm=bv.41934586,d.b2I&amp;psig=AFQjCNE4x67VPH6sSFkK10pGWMxwN2MO8w&amp;ust=1360185774128812"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869" y="0"/>
            <a:ext cx="10989127" cy="2381181"/>
          </a:xfrm>
        </p:spPr>
        <p:txBody>
          <a:bodyPr rtlCol="0">
            <a:noAutofit/>
          </a:bodyPr>
          <a:lstStyle/>
          <a:p>
            <a:pPr>
              <a:defRPr/>
            </a:pPr>
            <a:r>
              <a:rPr lang="en-US" sz="4800" dirty="0">
                <a:solidFill>
                  <a:schemeClr val="tx1"/>
                </a:solidFill>
              </a:rPr>
              <a:t>Updates from the Matchmaker Exchange </a:t>
            </a:r>
            <a:br>
              <a:rPr lang="en-US" sz="4800" dirty="0">
                <a:solidFill>
                  <a:schemeClr val="tx1"/>
                </a:solidFill>
              </a:rPr>
            </a:br>
            <a:br>
              <a:rPr lang="en-US" i="1" dirty="0">
                <a:solidFill>
                  <a:schemeClr val="tx1"/>
                </a:solidFill>
                <a:latin typeface="Calibri" panose="020F0502020204030204" pitchFamily="34" charset="0"/>
                <a:ea typeface="ＭＳ Ｐゴシック" pitchFamily="-84" charset="-128"/>
                <a:cs typeface="Helvetica Neue Light"/>
              </a:rPr>
            </a:br>
            <a:endParaRPr lang="en-US" sz="1900" dirty="0">
              <a:solidFill>
                <a:schemeClr val="tx1"/>
              </a:solidFill>
              <a:latin typeface="Calibri" panose="020F0502020204030204" pitchFamily="34" charset="0"/>
              <a:ea typeface="ＭＳ Ｐゴシック" pitchFamily="-84" charset="-128"/>
              <a:cs typeface="Helvetica Neue Light"/>
            </a:endParaRPr>
          </a:p>
        </p:txBody>
      </p:sp>
      <p:pic>
        <p:nvPicPr>
          <p:cNvPr id="14" name="Shape 326"/>
          <p:cNvPicPr preferRelativeResize="0"/>
          <p:nvPr/>
        </p:nvPicPr>
        <p:blipFill>
          <a:blip r:embed="rId3">
            <a:alphaModFix/>
          </a:blip>
          <a:stretch>
            <a:fillRect/>
          </a:stretch>
        </p:blipFill>
        <p:spPr>
          <a:xfrm>
            <a:off x="4218179" y="1190589"/>
            <a:ext cx="3450276" cy="3485475"/>
          </a:xfrm>
          <a:prstGeom prst="rect">
            <a:avLst/>
          </a:prstGeom>
          <a:noFill/>
          <a:ln>
            <a:noFill/>
          </a:ln>
        </p:spPr>
      </p:pic>
      <p:sp>
        <p:nvSpPr>
          <p:cNvPr id="4" name="TextBox 3"/>
          <p:cNvSpPr txBox="1"/>
          <p:nvPr/>
        </p:nvSpPr>
        <p:spPr>
          <a:xfrm>
            <a:off x="2832730" y="5128593"/>
            <a:ext cx="6221178" cy="1384990"/>
          </a:xfrm>
          <a:prstGeom prst="rect">
            <a:avLst/>
          </a:prstGeom>
          <a:noFill/>
        </p:spPr>
        <p:txBody>
          <a:bodyPr wrap="none" lIns="91434" tIns="45718" rIns="91434" bIns="45718" rtlCol="0">
            <a:spAutoFit/>
          </a:bodyPr>
          <a:lstStyle/>
          <a:p>
            <a:pPr algn="ctr"/>
            <a:r>
              <a:rPr lang="en-US" sz="2800" dirty="0"/>
              <a:t>Heidi Rehm, Jessica Chong, </a:t>
            </a:r>
            <a:r>
              <a:rPr lang="en-US" sz="2800" dirty="0"/>
              <a:t>Ada Hamosh</a:t>
            </a:r>
            <a:endParaRPr lang="en-US" sz="2800" dirty="0"/>
          </a:p>
          <a:p>
            <a:pPr algn="ctr"/>
            <a:r>
              <a:rPr lang="en-US" sz="2800" dirty="0"/>
              <a:t>Genomic Sequencing Program</a:t>
            </a:r>
          </a:p>
          <a:p>
            <a:pPr algn="ctr"/>
            <a:r>
              <a:rPr lang="en-US" sz="2800" dirty="0"/>
              <a:t>November 17</a:t>
            </a:r>
            <a:r>
              <a:rPr lang="en-US" sz="2800" baseline="30000" dirty="0"/>
              <a:t>th</a:t>
            </a:r>
            <a:r>
              <a:rPr lang="en-US" sz="2800" dirty="0"/>
              <a:t>, 2017</a:t>
            </a:r>
          </a:p>
        </p:txBody>
      </p:sp>
    </p:spTree>
    <p:extLst>
      <p:ext uri="{BB962C8B-B14F-4D97-AF65-F5344CB8AC3E}">
        <p14:creationId xmlns:p14="http://schemas.microsoft.com/office/powerpoint/2010/main" val="165787455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274639"/>
            <a:ext cx="8229600" cy="1143000"/>
          </a:xfrm>
        </p:spPr>
        <p:txBody>
          <a:bodyPr>
            <a:normAutofit/>
          </a:bodyPr>
          <a:lstStyle/>
          <a:p>
            <a:r>
              <a:rPr lang="en-US" sz="4000" dirty="0"/>
              <a:t>Publications</a:t>
            </a:r>
          </a:p>
        </p:txBody>
      </p:sp>
      <p:pic>
        <p:nvPicPr>
          <p:cNvPr id="2" name="Picture 1" descr="matchbox-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953" y="274640"/>
            <a:ext cx="2219259" cy="1401637"/>
          </a:xfrm>
          <a:prstGeom prst="rect">
            <a:avLst/>
          </a:prstGeom>
        </p:spPr>
      </p:pic>
      <p:sp>
        <p:nvSpPr>
          <p:cNvPr id="5" name="Rectangle 4"/>
          <p:cNvSpPr/>
          <p:nvPr/>
        </p:nvSpPr>
        <p:spPr>
          <a:xfrm>
            <a:off x="1371605" y="2876217"/>
            <a:ext cx="9001103" cy="1846659"/>
          </a:xfrm>
          <a:prstGeom prst="rect">
            <a:avLst/>
          </a:prstGeom>
        </p:spPr>
        <p:txBody>
          <a:bodyPr wrap="square" lIns="91434" tIns="45718" rIns="91434" bIns="45718">
            <a:spAutoFit/>
          </a:bodyPr>
          <a:lstStyle/>
          <a:p>
            <a:pPr marL="342874" indent="-342874">
              <a:buAutoNum type="arabicPeriod"/>
            </a:pPr>
            <a:r>
              <a:rPr lang="en-US" sz="1600" b="1" i="1" dirty="0"/>
              <a:t>De novo mutations in HNRNPU result in a neurodevelopmental syndrome</a:t>
            </a:r>
            <a:r>
              <a:rPr lang="en-US" sz="1600" i="1" dirty="0"/>
              <a:t>. Yates TM et al. Am J Med Genet A. 2017 Sep 25. </a:t>
            </a:r>
            <a:r>
              <a:rPr lang="en-US" sz="1600" i="1" dirty="0" err="1"/>
              <a:t>doi</a:t>
            </a:r>
            <a:r>
              <a:rPr lang="en-US" sz="1600" i="1" dirty="0"/>
              <a:t>: 10.1002/ajmg.a.38492. [</a:t>
            </a:r>
            <a:r>
              <a:rPr lang="en-US" sz="1600" i="1" dirty="0" err="1"/>
              <a:t>Epub</a:t>
            </a:r>
            <a:r>
              <a:rPr lang="en-US" sz="1600" i="1" dirty="0"/>
              <a:t> ahead of print]</a:t>
            </a:r>
          </a:p>
          <a:p>
            <a:pPr marL="342874" indent="-342874">
              <a:buAutoNum type="arabicPeriod"/>
            </a:pPr>
            <a:endParaRPr lang="en-US" sz="1600" i="1" dirty="0"/>
          </a:p>
          <a:p>
            <a:pPr marL="342874" indent="-342874">
              <a:buFontTx/>
              <a:buAutoNum type="arabicPeriod"/>
            </a:pPr>
            <a:r>
              <a:rPr lang="en-US" sz="1600" b="1" i="1" dirty="0"/>
              <a:t>High Rate of Recurrent De Novo Mutations in Developmental and Epileptic </a:t>
            </a:r>
            <a:r>
              <a:rPr lang="en-US" sz="1600" b="1" i="1" dirty="0" err="1"/>
              <a:t>Encephalopathies</a:t>
            </a:r>
            <a:r>
              <a:rPr lang="en-US" sz="1600" b="1" i="1" dirty="0"/>
              <a:t>. </a:t>
            </a:r>
            <a:r>
              <a:rPr lang="en-US" sz="1600" i="1" dirty="0" err="1"/>
              <a:t>Hamdan</a:t>
            </a:r>
            <a:r>
              <a:rPr lang="en-US" sz="1600" i="1" dirty="0"/>
              <a:t> FF et al</a:t>
            </a:r>
            <a:r>
              <a:rPr lang="en-US" sz="1600" b="1" i="1" dirty="0"/>
              <a:t>. </a:t>
            </a:r>
            <a:r>
              <a:rPr lang="en-US" sz="1600" i="1" dirty="0"/>
              <a:t>Am J Hum Genet. 2017 Nov 2;101(5):664-685. </a:t>
            </a:r>
            <a:r>
              <a:rPr lang="en-US" sz="1600" i="1" dirty="0" err="1"/>
              <a:t>doi</a:t>
            </a:r>
            <a:r>
              <a:rPr lang="en-US" sz="1600" i="1" dirty="0"/>
              <a:t>: 10.1016/j.ajhg.2017.09.008</a:t>
            </a:r>
          </a:p>
          <a:p>
            <a:pPr marL="342874" indent="-342874">
              <a:buFontTx/>
              <a:buAutoNum type="arabicPeriod"/>
            </a:pPr>
            <a:endParaRPr lang="en-US" sz="1600" i="1" dirty="0"/>
          </a:p>
          <a:p>
            <a:pPr marL="342874" indent="-342874">
              <a:buAutoNum type="arabicPeriod"/>
            </a:pPr>
            <a:endParaRPr lang="en-US" i="1" dirty="0"/>
          </a:p>
        </p:txBody>
      </p:sp>
      <p:sp>
        <p:nvSpPr>
          <p:cNvPr id="7" name="Rectangle 6"/>
          <p:cNvSpPr/>
          <p:nvPr/>
        </p:nvSpPr>
        <p:spPr>
          <a:xfrm>
            <a:off x="1371600" y="2212424"/>
            <a:ext cx="8138621" cy="461665"/>
          </a:xfrm>
          <a:prstGeom prst="rect">
            <a:avLst/>
          </a:prstGeom>
        </p:spPr>
        <p:txBody>
          <a:bodyPr wrap="square" lIns="91434" tIns="45718" rIns="91434" bIns="45718">
            <a:spAutoFit/>
          </a:bodyPr>
          <a:lstStyle/>
          <a:p>
            <a:r>
              <a:rPr lang="en-US" sz="2400" dirty="0"/>
              <a:t>In our first year, we have two gene discovery publications: </a:t>
            </a:r>
          </a:p>
        </p:txBody>
      </p:sp>
      <p:sp>
        <p:nvSpPr>
          <p:cNvPr id="14" name="TextBox 13"/>
          <p:cNvSpPr txBox="1"/>
          <p:nvPr/>
        </p:nvSpPr>
        <p:spPr>
          <a:xfrm>
            <a:off x="5028585" y="4925009"/>
            <a:ext cx="5798427" cy="677107"/>
          </a:xfrm>
          <a:prstGeom prst="rect">
            <a:avLst/>
          </a:prstGeom>
          <a:noFill/>
        </p:spPr>
        <p:txBody>
          <a:bodyPr wrap="square" lIns="91434" tIns="45718" rIns="91434" bIns="45718" rtlCol="0">
            <a:spAutoFit/>
          </a:bodyPr>
          <a:lstStyle/>
          <a:p>
            <a:r>
              <a:rPr lang="en-US" dirty="0"/>
              <a:t>And many more matches with potential under discussions!</a:t>
            </a:r>
          </a:p>
        </p:txBody>
      </p:sp>
    </p:spTree>
    <p:extLst>
      <p:ext uri="{BB962C8B-B14F-4D97-AF65-F5344CB8AC3E}">
        <p14:creationId xmlns:p14="http://schemas.microsoft.com/office/powerpoint/2010/main" val="404072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matchbox</a:t>
            </a:r>
            <a:r>
              <a:rPr lang="en-US" dirty="0"/>
              <a:t> Acknowledgements</a:t>
            </a:r>
            <a:endParaRPr lang="en-US" i="1" dirty="0"/>
          </a:p>
        </p:txBody>
      </p:sp>
      <p:pic>
        <p:nvPicPr>
          <p:cNvPr id="1026" name="Picture 2" descr="Monica Wojc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50" y="4439267"/>
            <a:ext cx="1099887" cy="14665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949147" y="5905785"/>
            <a:ext cx="979884" cy="707887"/>
          </a:xfrm>
          <a:prstGeom prst="rect">
            <a:avLst/>
          </a:prstGeom>
        </p:spPr>
        <p:txBody>
          <a:bodyPr wrap="none" lIns="91434" tIns="45718" rIns="91434" bIns="45718">
            <a:spAutoFit/>
          </a:bodyPr>
          <a:lstStyle/>
          <a:p>
            <a:pPr algn="ctr"/>
            <a:r>
              <a:rPr lang="en-US" sz="2000" b="1" dirty="0">
                <a:solidFill>
                  <a:srgbClr val="141412"/>
                </a:solidFill>
              </a:rPr>
              <a:t>Monica</a:t>
            </a:r>
          </a:p>
          <a:p>
            <a:pPr algn="ctr"/>
            <a:r>
              <a:rPr lang="en-US" sz="2000" b="1" dirty="0" err="1">
                <a:solidFill>
                  <a:srgbClr val="141412"/>
                </a:solidFill>
              </a:rPr>
              <a:t>Wojcik</a:t>
            </a:r>
            <a:endParaRPr lang="en-US" sz="2000" dirty="0"/>
          </a:p>
        </p:txBody>
      </p:sp>
      <p:sp>
        <p:nvSpPr>
          <p:cNvPr id="4" name="AutoShape 4" descr="Image result for daniel macarthu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pic>
        <p:nvPicPr>
          <p:cNvPr id="13" name="Picture 4" descr="http://www.broadinstitute.org/collaboration/gcc/wp-content/uploads/2011/07/broad-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8397" y="765877"/>
            <a:ext cx="3007603" cy="754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rotWithShape="1">
          <a:blip r:embed="rId4"/>
          <a:srcRect l="1345" t="20215" r="45745" b="1506"/>
          <a:stretch/>
        </p:blipFill>
        <p:spPr>
          <a:xfrm>
            <a:off x="7541346" y="2772699"/>
            <a:ext cx="4395265" cy="3909364"/>
          </a:xfrm>
          <a:prstGeom prst="rect">
            <a:avLst/>
          </a:prstGeom>
        </p:spPr>
      </p:pic>
      <p:sp>
        <p:nvSpPr>
          <p:cNvPr id="12" name="Rectangle 11"/>
          <p:cNvSpPr/>
          <p:nvPr/>
        </p:nvSpPr>
        <p:spPr>
          <a:xfrm>
            <a:off x="7969309" y="2112630"/>
            <a:ext cx="4625443" cy="384719"/>
          </a:xfrm>
          <a:prstGeom prst="rect">
            <a:avLst/>
          </a:prstGeom>
        </p:spPr>
        <p:txBody>
          <a:bodyPr wrap="none" lIns="91434" tIns="45718" rIns="91434" bIns="45718">
            <a:spAutoFit/>
          </a:bodyPr>
          <a:lstStyle/>
          <a:p>
            <a:r>
              <a:rPr lang="en-US" b="1" dirty="0">
                <a:solidFill>
                  <a:schemeClr val="accent6">
                    <a:lumMod val="75000"/>
                  </a:schemeClr>
                </a:solidFill>
                <a:latin typeface="Oswald"/>
              </a:rPr>
              <a:t>Broad Center for Mendelian Genomics</a:t>
            </a:r>
            <a:endParaRPr lang="en-US" b="1" i="0" dirty="0">
              <a:solidFill>
                <a:schemeClr val="accent6">
                  <a:lumMod val="75000"/>
                </a:schemeClr>
              </a:solidFill>
              <a:effectLst/>
              <a:latin typeface="Oswald"/>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43" y="1358011"/>
            <a:ext cx="1905000" cy="2247900"/>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r="16071" b="17721"/>
          <a:stretch/>
        </p:blipFill>
        <p:spPr>
          <a:xfrm>
            <a:off x="3304151" y="4439267"/>
            <a:ext cx="1166172" cy="1466516"/>
          </a:xfrm>
          <a:prstGeom prst="rect">
            <a:avLst/>
          </a:prstGeom>
        </p:spPr>
      </p:pic>
      <p:sp>
        <p:nvSpPr>
          <p:cNvPr id="21" name="TextBox 20"/>
          <p:cNvSpPr txBox="1"/>
          <p:nvPr/>
        </p:nvSpPr>
        <p:spPr>
          <a:xfrm>
            <a:off x="2794891" y="2870001"/>
            <a:ext cx="2685948" cy="677107"/>
          </a:xfrm>
          <a:prstGeom prst="rect">
            <a:avLst/>
          </a:prstGeom>
          <a:noFill/>
        </p:spPr>
        <p:txBody>
          <a:bodyPr wrap="none" lIns="91434" tIns="45718" rIns="91434" bIns="45718" rtlCol="0">
            <a:spAutoFit/>
          </a:bodyPr>
          <a:lstStyle/>
          <a:p>
            <a:r>
              <a:rPr lang="en-US" b="1" dirty="0"/>
              <a:t>Harindra </a:t>
            </a:r>
            <a:r>
              <a:rPr lang="en-US" b="1" dirty="0" err="1"/>
              <a:t>Arachchi</a:t>
            </a:r>
            <a:r>
              <a:rPr lang="en-US" b="1" dirty="0"/>
              <a:t> </a:t>
            </a:r>
          </a:p>
          <a:p>
            <a:r>
              <a:rPr lang="en-US" dirty="0"/>
              <a:t>Senior Software Engineer</a:t>
            </a:r>
          </a:p>
        </p:txBody>
      </p:sp>
      <p:sp>
        <p:nvSpPr>
          <p:cNvPr id="23" name="Rectangle 22"/>
          <p:cNvSpPr/>
          <p:nvPr/>
        </p:nvSpPr>
        <p:spPr>
          <a:xfrm>
            <a:off x="3241433" y="5916633"/>
            <a:ext cx="1256307" cy="707887"/>
          </a:xfrm>
          <a:prstGeom prst="rect">
            <a:avLst/>
          </a:prstGeom>
        </p:spPr>
        <p:txBody>
          <a:bodyPr wrap="none" lIns="91434" tIns="45718" rIns="91434" bIns="45718">
            <a:spAutoFit/>
          </a:bodyPr>
          <a:lstStyle/>
          <a:p>
            <a:pPr algn="ctr"/>
            <a:r>
              <a:rPr lang="en-US" sz="2000" b="1" dirty="0"/>
              <a:t>Samantha</a:t>
            </a:r>
          </a:p>
          <a:p>
            <a:pPr algn="ctr"/>
            <a:r>
              <a:rPr lang="en-US" sz="2000" b="1" dirty="0"/>
              <a:t>Baxter</a:t>
            </a:r>
          </a:p>
        </p:txBody>
      </p:sp>
      <p:sp>
        <p:nvSpPr>
          <p:cNvPr id="24" name="TextBox 23"/>
          <p:cNvSpPr txBox="1"/>
          <p:nvPr/>
        </p:nvSpPr>
        <p:spPr>
          <a:xfrm>
            <a:off x="4757701" y="4341528"/>
            <a:ext cx="2526203" cy="830997"/>
          </a:xfrm>
          <a:prstGeom prst="rect">
            <a:avLst/>
          </a:prstGeom>
          <a:noFill/>
        </p:spPr>
        <p:txBody>
          <a:bodyPr wrap="none" lIns="91434" tIns="45718" rIns="91434" bIns="45718" rtlCol="0">
            <a:spAutoFit/>
          </a:bodyPr>
          <a:lstStyle/>
          <a:p>
            <a:r>
              <a:rPr lang="en-US" sz="2400" b="1" dirty="0"/>
              <a:t>And the entire </a:t>
            </a:r>
          </a:p>
          <a:p>
            <a:r>
              <a:rPr lang="en-US" sz="2400" b="1" dirty="0"/>
              <a:t>Broad CMG Team!</a:t>
            </a:r>
          </a:p>
        </p:txBody>
      </p:sp>
      <p:pic>
        <p:nvPicPr>
          <p:cNvPr id="5" name="Picture 2" descr="benweisburd">
            <a:extLst>
              <a:ext uri="{FF2B5EF4-FFF2-40B4-BE49-F238E27FC236}">
                <a16:creationId xmlns:a16="http://schemas.microsoft.com/office/drawing/2014/main" id="{9BD12F0B-911C-42AE-8DE4-39C4D20B75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94" r="6534" b="13228"/>
          <a:stretch/>
        </p:blipFill>
        <p:spPr bwMode="auto">
          <a:xfrm>
            <a:off x="467841" y="4439268"/>
            <a:ext cx="1099887" cy="146651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a:extLst>
              <a:ext uri="{FF2B5EF4-FFF2-40B4-BE49-F238E27FC236}">
                <a16:creationId xmlns:a16="http://schemas.microsoft.com/office/drawing/2014/main" id="{2CDC09BD-5847-4D6A-A7C0-0712A9C190E3}"/>
              </a:ext>
            </a:extLst>
          </p:cNvPr>
          <p:cNvSpPr/>
          <p:nvPr/>
        </p:nvSpPr>
        <p:spPr>
          <a:xfrm>
            <a:off x="413997" y="5905785"/>
            <a:ext cx="1204691" cy="707887"/>
          </a:xfrm>
          <a:prstGeom prst="rect">
            <a:avLst/>
          </a:prstGeom>
        </p:spPr>
        <p:txBody>
          <a:bodyPr wrap="none" lIns="91434" tIns="45718" rIns="91434" bIns="45718">
            <a:spAutoFit/>
          </a:bodyPr>
          <a:lstStyle/>
          <a:p>
            <a:pPr algn="ctr"/>
            <a:r>
              <a:rPr lang="en-US" sz="2000" b="1" dirty="0"/>
              <a:t>Ben</a:t>
            </a:r>
          </a:p>
          <a:p>
            <a:pPr algn="ctr"/>
            <a:r>
              <a:rPr lang="en-US" sz="2000" b="1" dirty="0" err="1"/>
              <a:t>Weisburd</a:t>
            </a:r>
            <a:endParaRPr lang="en-US" sz="2000" b="1" dirty="0"/>
          </a:p>
        </p:txBody>
      </p:sp>
    </p:spTree>
    <p:extLst>
      <p:ext uri="{BB962C8B-B14F-4D97-AF65-F5344CB8AC3E}">
        <p14:creationId xmlns:p14="http://schemas.microsoft.com/office/powerpoint/2010/main" val="1060840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35" y="602903"/>
            <a:ext cx="6054132" cy="6054132"/>
          </a:xfrm>
          <a:prstGeom prst="rect">
            <a:avLst/>
          </a:prstGeom>
        </p:spPr>
      </p:pic>
      <p:sp>
        <p:nvSpPr>
          <p:cNvPr id="8" name="Oval 7"/>
          <p:cNvSpPr/>
          <p:nvPr/>
        </p:nvSpPr>
        <p:spPr>
          <a:xfrm>
            <a:off x="2471117" y="2456508"/>
            <a:ext cx="2960795" cy="18292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Tree>
    <p:extLst>
      <p:ext uri="{BB962C8B-B14F-4D97-AF65-F5344CB8AC3E}">
        <p14:creationId xmlns:p14="http://schemas.microsoft.com/office/powerpoint/2010/main" val="68844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796" y="3"/>
            <a:ext cx="8278413" cy="7604887"/>
          </a:xfrm>
          <a:prstGeom prst="rect">
            <a:avLst/>
          </a:prstGeom>
        </p:spPr>
      </p:pic>
    </p:spTree>
    <p:extLst>
      <p:ext uri="{BB962C8B-B14F-4D97-AF65-F5344CB8AC3E}">
        <p14:creationId xmlns:p14="http://schemas.microsoft.com/office/powerpoint/2010/main" val="5335354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Families as citizen scientists"/>
          <p:cNvSpPr txBox="1">
            <a:spLocks noGrp="1"/>
          </p:cNvSpPr>
          <p:nvPr>
            <p:ph type="title"/>
          </p:nvPr>
        </p:nvSpPr>
        <p:spPr>
          <a:prstGeom prst="rect">
            <a:avLst/>
          </a:prstGeom>
        </p:spPr>
        <p:txBody>
          <a:bodyPr/>
          <a:lstStyle/>
          <a:p>
            <a:r>
              <a:t>Families as citizen scientists</a:t>
            </a:r>
          </a:p>
        </p:txBody>
      </p:sp>
      <p:pic>
        <p:nvPicPr>
          <p:cNvPr id="294" name="Screen Shot 2016-02-09 at 3.48.33 PM.png" descr="Screen Shot 2016-02-09 at 3.48.33 PM.png"/>
          <p:cNvPicPr>
            <a:picLocks noChangeAspect="1"/>
          </p:cNvPicPr>
          <p:nvPr/>
        </p:nvPicPr>
        <p:blipFill>
          <a:blip r:embed="rId3">
            <a:extLst/>
          </a:blip>
          <a:srcRect b="25526"/>
          <a:stretch>
            <a:fillRect/>
          </a:stretch>
        </p:blipFill>
        <p:spPr>
          <a:xfrm>
            <a:off x="294304" y="1246476"/>
            <a:ext cx="4855785" cy="4588765"/>
          </a:xfrm>
          <a:prstGeom prst="rect">
            <a:avLst/>
          </a:prstGeom>
          <a:ln w="6350">
            <a:solidFill>
              <a:schemeClr val="bg2">
                <a:lumMod val="10000"/>
              </a:schemeClr>
            </a:solidFill>
            <a:miter lim="400000"/>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34" r="3139" b="55550"/>
          <a:stretch/>
        </p:blipFill>
        <p:spPr>
          <a:xfrm>
            <a:off x="5486401" y="1750023"/>
            <a:ext cx="6482443" cy="3581668"/>
          </a:xfrm>
          <a:prstGeom prst="rect">
            <a:avLst/>
          </a:prstGeom>
          <a:ln>
            <a:solidFill>
              <a:schemeClr val="tx1">
                <a:lumMod val="95000"/>
                <a:lumOff val="5000"/>
              </a:schemeClr>
            </a:solidFill>
          </a:ln>
        </p:spPr>
      </p:pic>
      <p:sp>
        <p:nvSpPr>
          <p:cNvPr id="6" name="TextBox 5"/>
          <p:cNvSpPr txBox="1"/>
          <p:nvPr/>
        </p:nvSpPr>
        <p:spPr>
          <a:xfrm>
            <a:off x="1981200" y="6175650"/>
            <a:ext cx="8229600" cy="4568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098" rtlCol="0" anchor="ctr">
            <a:spAutoFit/>
          </a:bodyPr>
          <a:lstStyle/>
          <a:p>
            <a:pPr algn="ctr" defTabSz="410736" hangingPunct="0"/>
            <a:r>
              <a:rPr lang="en-US" sz="2500" kern="0" dirty="0">
                <a:solidFill>
                  <a:srgbClr val="000000"/>
                </a:solidFill>
                <a:sym typeface="Helvetica Light"/>
              </a:rPr>
              <a:t>Not so simple: 1.5 years + collaboration with researchers</a:t>
            </a:r>
          </a:p>
        </p:txBody>
      </p:sp>
      <p:sp>
        <p:nvSpPr>
          <p:cNvPr id="7" name="Right Arrow 6"/>
          <p:cNvSpPr/>
          <p:nvPr/>
        </p:nvSpPr>
        <p:spPr>
          <a:xfrm>
            <a:off x="4369037" y="3224657"/>
            <a:ext cx="1747159" cy="632403"/>
          </a:xfrm>
          <a:prstGeom prst="rightArrow">
            <a:avLst/>
          </a:prstGeom>
          <a:solidFill>
            <a:srgbClr val="EC207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098" rtlCol="0" anchor="ctr">
            <a:spAutoFit/>
          </a:bodyPr>
          <a:lstStyle/>
          <a:p>
            <a:pPr algn="ctr" defTabSz="410736" hangingPunct="0"/>
            <a:endParaRPr lang="en-US" sz="1600" kern="0">
              <a:solidFill>
                <a:srgbClr val="FFFFFF"/>
              </a:solidFill>
              <a:sym typeface="Helvetica Light"/>
            </a:endParaRPr>
          </a:p>
        </p:txBody>
      </p:sp>
    </p:spTree>
    <p:extLst>
      <p:ext uri="{BB962C8B-B14F-4D97-AF65-F5344CB8AC3E}">
        <p14:creationId xmlns:p14="http://schemas.microsoft.com/office/powerpoint/2010/main" val="11509224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Our solution: MyGene2"/>
          <p:cNvSpPr txBox="1">
            <a:spLocks noGrp="1"/>
          </p:cNvSpPr>
          <p:nvPr>
            <p:ph type="title"/>
          </p:nvPr>
        </p:nvSpPr>
        <p:spPr>
          <a:prstGeom prst="rect">
            <a:avLst/>
          </a:prstGeom>
        </p:spPr>
        <p:txBody>
          <a:bodyPr/>
          <a:lstStyle/>
          <a:p>
            <a:r>
              <a:rPr lang="en-US" dirty="0"/>
              <a:t>Expanding the gene discovery community: families</a:t>
            </a:r>
            <a:endParaRPr dirty="0"/>
          </a:p>
        </p:txBody>
      </p:sp>
      <p:grpSp>
        <p:nvGrpSpPr>
          <p:cNvPr id="3" name="Group 2"/>
          <p:cNvGrpSpPr/>
          <p:nvPr/>
        </p:nvGrpSpPr>
        <p:grpSpPr>
          <a:xfrm>
            <a:off x="8299931" y="5966012"/>
            <a:ext cx="2082632" cy="511096"/>
            <a:chOff x="14683365" y="9367797"/>
            <a:chExt cx="4165264" cy="1022191"/>
          </a:xfrm>
        </p:grpSpPr>
        <p:sp>
          <p:nvSpPr>
            <p:cNvPr id="280" name="@MyGene2"/>
            <p:cNvSpPr txBox="1"/>
            <p:nvPr/>
          </p:nvSpPr>
          <p:spPr>
            <a:xfrm>
              <a:off x="16191217" y="9367797"/>
              <a:ext cx="2657412" cy="10221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lgn="l" defTabSz="642937">
                <a:defRPr sz="3600">
                  <a:solidFill>
                    <a:srgbClr val="212121"/>
                  </a:solidFill>
                  <a:latin typeface="Helvetica"/>
                  <a:ea typeface="Helvetica"/>
                  <a:cs typeface="Helvetica"/>
                  <a:sym typeface="Helvetica"/>
                </a:defRPr>
              </a:lvl1pPr>
            </a:lstStyle>
            <a:p>
              <a:pPr hangingPunct="0"/>
              <a:r>
                <a:rPr sz="1900" kern="0" dirty="0">
                  <a:solidFill>
                    <a:srgbClr val="424242"/>
                  </a:solidFill>
                </a:rPr>
                <a:t>@MyGene2</a:t>
              </a:r>
            </a:p>
          </p:txBody>
        </p:sp>
        <p:grpSp>
          <p:nvGrpSpPr>
            <p:cNvPr id="285" name="Group"/>
            <p:cNvGrpSpPr/>
            <p:nvPr/>
          </p:nvGrpSpPr>
          <p:grpSpPr>
            <a:xfrm>
              <a:off x="14683365" y="9521704"/>
              <a:ext cx="1528782" cy="714376"/>
              <a:chOff x="0" y="0"/>
              <a:chExt cx="1528780" cy="714375"/>
            </a:xfrm>
          </p:grpSpPr>
          <p:pic>
            <p:nvPicPr>
              <p:cNvPr id="283" name="twitter_leadcolor.png" descr="twitter_leadcolor.png"/>
              <p:cNvPicPr>
                <a:picLocks noChangeAspect="1"/>
              </p:cNvPicPr>
              <p:nvPr/>
            </p:nvPicPr>
            <p:blipFill>
              <a:blip r:embed="rId3">
                <a:extLst/>
              </a:blip>
              <a:srcRect/>
              <a:stretch>
                <a:fillRect/>
              </a:stretch>
            </p:blipFill>
            <p:spPr>
              <a:xfrm>
                <a:off x="814405" y="0"/>
                <a:ext cx="714376" cy="714375"/>
              </a:xfrm>
              <a:prstGeom prst="rect">
                <a:avLst/>
              </a:prstGeom>
              <a:ln w="12700" cap="flat">
                <a:noFill/>
                <a:miter lim="400000"/>
              </a:ln>
              <a:effectLst/>
            </p:spPr>
          </p:pic>
          <p:pic>
            <p:nvPicPr>
              <p:cNvPr id="284" name="facebook.png" descr="facebook.png"/>
              <p:cNvPicPr>
                <a:picLocks noChangeAspect="1"/>
              </p:cNvPicPr>
              <p:nvPr/>
            </p:nvPicPr>
            <p:blipFill>
              <a:blip r:embed="rId4">
                <a:extLst/>
              </a:blip>
              <a:stretch>
                <a:fillRect/>
              </a:stretch>
            </p:blipFill>
            <p:spPr>
              <a:xfrm>
                <a:off x="0" y="0"/>
                <a:ext cx="571643" cy="714375"/>
              </a:xfrm>
              <a:prstGeom prst="rect">
                <a:avLst/>
              </a:prstGeom>
              <a:ln w="12700" cap="flat">
                <a:noFill/>
                <a:miter lim="400000"/>
              </a:ln>
              <a:effectLst/>
            </p:spPr>
          </p:pic>
        </p:grpSp>
      </p:grpSp>
      <p:grpSp>
        <p:nvGrpSpPr>
          <p:cNvPr id="4" name="Group 3"/>
          <p:cNvGrpSpPr/>
          <p:nvPr/>
        </p:nvGrpSpPr>
        <p:grpSpPr>
          <a:xfrm>
            <a:off x="6601301" y="2993295"/>
            <a:ext cx="5479903" cy="2840116"/>
            <a:chOff x="12832477" y="4402075"/>
            <a:chExt cx="10959805" cy="5680233"/>
          </a:xfrm>
        </p:grpSpPr>
        <p:sp>
          <p:nvSpPr>
            <p:cNvPr id="2" name="Rectangle 1"/>
            <p:cNvSpPr/>
            <p:nvPr/>
          </p:nvSpPr>
          <p:spPr>
            <a:xfrm>
              <a:off x="14751419" y="9189756"/>
              <a:ext cx="7121925" cy="892552"/>
            </a:xfrm>
            <a:prstGeom prst="rect">
              <a:avLst/>
            </a:prstGeom>
          </p:spPr>
          <p:txBody>
            <a:bodyPr wrap="none">
              <a:spAutoFit/>
            </a:bodyPr>
            <a:lstStyle/>
            <a:p>
              <a:pPr algn="ctr" defTabSz="410736" hangingPunct="0"/>
              <a:r>
                <a:rPr lang="en-US" sz="2300" u="sng" kern="0" dirty="0">
                  <a:solidFill>
                    <a:srgbClr val="23AFE5"/>
                  </a:solidFill>
                  <a:sym typeface="Helvetica Light"/>
                </a:rPr>
                <a:t>https://www.mygene2.org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2477" y="4402075"/>
              <a:ext cx="10959805" cy="4791275"/>
            </a:xfrm>
            <a:prstGeom prst="rect">
              <a:avLst/>
            </a:prstGeom>
          </p:spPr>
        </p:pic>
      </p:grpSp>
      <p:sp>
        <p:nvSpPr>
          <p:cNvPr id="287" name="researchers, clinicians, industry can share de-identified data…"/>
          <p:cNvSpPr txBox="1">
            <a:spLocks noGrp="1"/>
          </p:cNvSpPr>
          <p:nvPr>
            <p:ph type="body" idx="1"/>
          </p:nvPr>
        </p:nvSpPr>
        <p:spPr>
          <a:xfrm>
            <a:off x="765467" y="1136062"/>
            <a:ext cx="7670324" cy="5341049"/>
          </a:xfrm>
          <a:prstGeom prst="rect">
            <a:avLst/>
          </a:prstGeom>
        </p:spPr>
        <p:txBody>
          <a:bodyPr/>
          <a:lstStyle/>
          <a:p>
            <a:r>
              <a:rPr dirty="0"/>
              <a:t>researchers, clinicians, industry can share de-identified data </a:t>
            </a:r>
          </a:p>
          <a:p>
            <a:pPr lvl="1"/>
            <a:r>
              <a:rPr lang="en-US" dirty="0"/>
              <a:t>limited ability to follow-up </a:t>
            </a:r>
            <a:r>
              <a:rPr lang="mr-IN" dirty="0"/>
              <a:t>–</a:t>
            </a:r>
            <a:r>
              <a:rPr lang="en-US" dirty="0"/>
              <a:t> time, resources</a:t>
            </a:r>
          </a:p>
          <a:p>
            <a:r>
              <a:rPr dirty="0"/>
              <a:t>families outnumber us</a:t>
            </a:r>
            <a:endParaRPr lang="en-US" dirty="0"/>
          </a:p>
          <a:p>
            <a:pPr lvl="1"/>
            <a:r>
              <a:rPr lang="en-US" dirty="0"/>
              <a:t>What do they want?</a:t>
            </a:r>
          </a:p>
          <a:p>
            <a:pPr lvl="2"/>
            <a:r>
              <a:rPr lang="en-US" sz="1600" dirty="0"/>
              <a:t>find a diagnosis (gene discovery)</a:t>
            </a:r>
            <a:endParaRPr sz="1600" dirty="0"/>
          </a:p>
          <a:p>
            <a:pPr lvl="2"/>
            <a:r>
              <a:rPr lang="en-US" sz="1600" dirty="0"/>
              <a:t>know what to expect given diagnosis/mutation (genotype-phenotype relationships)</a:t>
            </a:r>
          </a:p>
          <a:p>
            <a:pPr lvl="2"/>
            <a:r>
              <a:rPr sz="1600" dirty="0"/>
              <a:t>help discover treatments</a:t>
            </a:r>
          </a:p>
          <a:p>
            <a:pPr lvl="2"/>
            <a:r>
              <a:rPr sz="1600" dirty="0"/>
              <a:t>share experiences</a:t>
            </a:r>
          </a:p>
          <a:p>
            <a:pPr lvl="1"/>
            <a:r>
              <a:rPr dirty="0"/>
              <a:t>can share</a:t>
            </a:r>
            <a:r>
              <a:rPr lang="en-US" dirty="0"/>
              <a:t> all</a:t>
            </a:r>
            <a:r>
              <a:rPr dirty="0"/>
              <a:t> data</a:t>
            </a:r>
            <a:r>
              <a:rPr lang="en-US" dirty="0"/>
              <a:t> (identifiable and not)</a:t>
            </a:r>
          </a:p>
          <a:p>
            <a:pPr lvl="1"/>
            <a:r>
              <a:rPr lang="en-US" dirty="0"/>
              <a:t>need: </a:t>
            </a:r>
          </a:p>
          <a:p>
            <a:pPr lvl="2"/>
            <a:r>
              <a:rPr lang="en-US" dirty="0"/>
              <a:t>guidance (to research/gene discovery process)</a:t>
            </a:r>
          </a:p>
          <a:p>
            <a:pPr lvl="2"/>
            <a:r>
              <a:rPr lang="en-US" dirty="0"/>
              <a:t>support (answers to questions)</a:t>
            </a:r>
          </a:p>
          <a:p>
            <a:pPr lvl="2"/>
            <a:r>
              <a:rPr lang="en-US" dirty="0"/>
              <a:t>structure (knowing what to share)</a:t>
            </a:r>
          </a:p>
        </p:txBody>
      </p:sp>
    </p:spTree>
    <p:extLst>
      <p:ext uri="{BB962C8B-B14F-4D97-AF65-F5344CB8AC3E}">
        <p14:creationId xmlns:p14="http://schemas.microsoft.com/office/powerpoint/2010/main" val="567390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634873" y="4635503"/>
            <a:ext cx="5138031" cy="1943100"/>
          </a:xfrm>
          <a:prstGeom prst="rect">
            <a:avLst/>
          </a:prstGeom>
        </p:spPr>
      </p:pic>
      <p:sp>
        <p:nvSpPr>
          <p:cNvPr id="15" name="Title 14"/>
          <p:cNvSpPr>
            <a:spLocks noGrp="1"/>
          </p:cNvSpPr>
          <p:nvPr>
            <p:ph type="title"/>
          </p:nvPr>
        </p:nvSpPr>
        <p:spPr/>
        <p:txBody>
          <a:bodyPr/>
          <a:lstStyle/>
          <a:p>
            <a:r>
              <a:rPr lang="en-US" dirty="0"/>
              <a:t>Our solution: MyGene2</a:t>
            </a:r>
          </a:p>
        </p:txBody>
      </p:sp>
      <p:sp>
        <p:nvSpPr>
          <p:cNvPr id="5" name="Text Placeholder 4"/>
          <p:cNvSpPr>
            <a:spLocks noGrp="1"/>
          </p:cNvSpPr>
          <p:nvPr>
            <p:ph type="body" idx="1"/>
          </p:nvPr>
        </p:nvSpPr>
        <p:spPr>
          <a:xfrm>
            <a:off x="765468" y="1136061"/>
            <a:ext cx="10661073" cy="5442543"/>
          </a:xfrm>
        </p:spPr>
        <p:txBody>
          <a:bodyPr/>
          <a:lstStyle/>
          <a:p>
            <a:r>
              <a:rPr lang="en-US" dirty="0"/>
              <a:t>web platform for radically open data sharing </a:t>
            </a:r>
            <a:r>
              <a:rPr lang="mr-IN" dirty="0"/>
              <a:t>–</a:t>
            </a:r>
            <a:r>
              <a:rPr lang="en-US" dirty="0"/>
              <a:t> </a:t>
            </a:r>
            <a:r>
              <a:rPr lang="en-US" b="1" dirty="0"/>
              <a:t>rapid data release</a:t>
            </a:r>
            <a:r>
              <a:rPr lang="en-US" dirty="0"/>
              <a:t>, </a:t>
            </a:r>
            <a:r>
              <a:rPr lang="en-US" b="1" dirty="0"/>
              <a:t>public</a:t>
            </a:r>
            <a:r>
              <a:rPr lang="en-US" dirty="0"/>
              <a:t>, </a:t>
            </a:r>
            <a:r>
              <a:rPr lang="en-US" b="1" dirty="0"/>
              <a:t>searchable</a:t>
            </a:r>
          </a:p>
          <a:p>
            <a:pPr lvl="2"/>
            <a:r>
              <a:rPr lang="en-US" dirty="0"/>
              <a:t>removes barriers to access</a:t>
            </a:r>
          </a:p>
          <a:p>
            <a:pPr lvl="2"/>
            <a:r>
              <a:rPr lang="en-US" dirty="0"/>
              <a:t>democratizes gene discovery, genotype-phenotype relationships</a:t>
            </a:r>
          </a:p>
          <a:p>
            <a:endParaRPr lang="en-US" dirty="0"/>
          </a:p>
          <a:p>
            <a:r>
              <a:rPr lang="en-US" dirty="0"/>
              <a:t>share with families, clinicians, and researchers </a:t>
            </a:r>
            <a:r>
              <a:rPr lang="mr-IN" dirty="0"/>
              <a:t>–</a:t>
            </a:r>
            <a:r>
              <a:rPr lang="en-US" dirty="0"/>
              <a:t> equal access</a:t>
            </a:r>
          </a:p>
          <a:p>
            <a:r>
              <a:rPr lang="en-US" dirty="0"/>
              <a:t>users share clinical findings and genetic data</a:t>
            </a:r>
          </a:p>
          <a:p>
            <a:pPr lvl="1"/>
            <a:r>
              <a:rPr lang="en-US" dirty="0"/>
              <a:t>health data: </a:t>
            </a:r>
          </a:p>
          <a:p>
            <a:pPr lvl="2"/>
            <a:r>
              <a:rPr lang="en-US" dirty="0"/>
              <a:t>free text descriptions converted to standardized vocabulary (HPO terms)</a:t>
            </a:r>
          </a:p>
          <a:p>
            <a:pPr lvl="1"/>
            <a:r>
              <a:rPr lang="en-US" dirty="0"/>
              <a:t>genetic data: </a:t>
            </a:r>
          </a:p>
          <a:p>
            <a:pPr lvl="2"/>
            <a:r>
              <a:rPr lang="en-US" dirty="0"/>
              <a:t>candidate gene/variants</a:t>
            </a:r>
          </a:p>
          <a:p>
            <a:pPr lvl="2"/>
            <a:r>
              <a:rPr lang="en-US" dirty="0"/>
              <a:t>genetic test reports</a:t>
            </a:r>
          </a:p>
          <a:p>
            <a:pPr lvl="2"/>
            <a:r>
              <a:rPr lang="en-US" dirty="0"/>
              <a:t>VCF/BAM files</a:t>
            </a:r>
          </a:p>
        </p:txBody>
      </p:sp>
    </p:spTree>
    <p:extLst>
      <p:ext uri="{BB962C8B-B14F-4D97-AF65-F5344CB8AC3E}">
        <p14:creationId xmlns:p14="http://schemas.microsoft.com/office/powerpoint/2010/main" val="10656121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Data in MyGene2</a:t>
            </a:r>
            <a:endParaRPr lang="en-US" dirty="0"/>
          </a:p>
        </p:txBody>
      </p:sp>
      <p:sp>
        <p:nvSpPr>
          <p:cNvPr id="6" name="Text Placeholder 5"/>
          <p:cNvSpPr>
            <a:spLocks noGrp="1"/>
          </p:cNvSpPr>
          <p:nvPr>
            <p:ph type="body" idx="1"/>
          </p:nvPr>
        </p:nvSpPr>
        <p:spPr/>
        <p:txBody>
          <a:bodyPr/>
          <a:lstStyle/>
          <a:p>
            <a:r>
              <a:rPr lang="en-US" dirty="0"/>
              <a:t>Submissions</a:t>
            </a:r>
          </a:p>
          <a:p>
            <a:pPr lvl="1"/>
            <a:r>
              <a:rPr lang="en-US" dirty="0"/>
              <a:t>1,241 profiles</a:t>
            </a:r>
          </a:p>
          <a:p>
            <a:pPr lvl="2"/>
            <a:r>
              <a:rPr lang="en-US" dirty="0"/>
              <a:t>~30% submitted by families</a:t>
            </a:r>
          </a:p>
          <a:p>
            <a:pPr lvl="2"/>
            <a:r>
              <a:rPr lang="en-US" dirty="0"/>
              <a:t>~70% submitted by clinicians or researchers</a:t>
            </a:r>
          </a:p>
          <a:p>
            <a:pPr lvl="3"/>
            <a:r>
              <a:rPr lang="en-US" sz="1600" dirty="0"/>
              <a:t>UW-CMG posts all candidate genes in MyGene2 within 7 months of data release </a:t>
            </a:r>
          </a:p>
          <a:p>
            <a:pPr lvl="2"/>
            <a:endParaRPr lang="en-US" dirty="0"/>
          </a:p>
          <a:p>
            <a:r>
              <a:rPr lang="en-US" dirty="0"/>
              <a:t>Genes</a:t>
            </a:r>
          </a:p>
          <a:p>
            <a:pPr lvl="1"/>
            <a:r>
              <a:rPr lang="en-US" dirty="0"/>
              <a:t>748 unique genes</a:t>
            </a:r>
          </a:p>
          <a:p>
            <a:pPr lvl="2"/>
            <a:r>
              <a:rPr lang="en-US" dirty="0"/>
              <a:t>301 genes submitted by families</a:t>
            </a:r>
          </a:p>
          <a:p>
            <a:pPr lvl="2"/>
            <a:r>
              <a:rPr lang="en-US" dirty="0"/>
              <a:t>340 genes submitted by clinicians or researchers</a:t>
            </a:r>
          </a:p>
          <a:p>
            <a:endParaRPr lang="en-US" dirty="0"/>
          </a:p>
          <a:p>
            <a:r>
              <a:rPr lang="en-US" dirty="0"/>
              <a:t>Disorders + features</a:t>
            </a:r>
          </a:p>
          <a:p>
            <a:pPr lvl="1"/>
            <a:r>
              <a:rPr lang="en-US" dirty="0"/>
              <a:t>1,318 unique HPO terms</a:t>
            </a:r>
          </a:p>
          <a:p>
            <a:endParaRPr lang="en-US" dirty="0"/>
          </a:p>
        </p:txBody>
      </p:sp>
    </p:spTree>
    <p:extLst>
      <p:ext uri="{BB962C8B-B14F-4D97-AF65-F5344CB8AC3E}">
        <p14:creationId xmlns:p14="http://schemas.microsoft.com/office/powerpoint/2010/main" val="60177246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31879" y="2274369"/>
            <a:ext cx="8128244" cy="4271937"/>
            <a:chOff x="4410644" y="4978656"/>
            <a:chExt cx="15274843" cy="802795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854" r="13889"/>
            <a:stretch/>
          </p:blipFill>
          <p:spPr>
            <a:xfrm>
              <a:off x="4410644" y="4978656"/>
              <a:ext cx="14759099" cy="8027953"/>
            </a:xfrm>
            <a:prstGeom prst="rect">
              <a:avLst/>
            </a:prstGeom>
          </p:spPr>
        </p:pic>
        <p:cxnSp>
          <p:nvCxnSpPr>
            <p:cNvPr id="8" name="Straight Arrow Connector 7"/>
            <p:cNvCxnSpPr/>
            <p:nvPr/>
          </p:nvCxnSpPr>
          <p:spPr>
            <a:xfrm flipH="1" flipV="1">
              <a:off x="17866848" y="11970243"/>
              <a:ext cx="1818639" cy="708376"/>
            </a:xfrm>
            <a:prstGeom prst="straightConnector1">
              <a:avLst/>
            </a:prstGeom>
            <a:noFill/>
            <a:ln w="152400" cap="flat">
              <a:solidFill>
                <a:srgbClr val="EC207A"/>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2" name="Title 1"/>
          <p:cNvSpPr>
            <a:spLocks noGrp="1"/>
          </p:cNvSpPr>
          <p:nvPr>
            <p:ph type="title"/>
          </p:nvPr>
        </p:nvSpPr>
        <p:spPr/>
        <p:txBody>
          <a:bodyPr/>
          <a:lstStyle/>
          <a:p>
            <a:r>
              <a:rPr lang="en-US"/>
              <a:t>Automated reporting of gene discoveries</a:t>
            </a:r>
            <a:endParaRPr lang="en-US" dirty="0"/>
          </a:p>
        </p:txBody>
      </p:sp>
      <p:sp>
        <p:nvSpPr>
          <p:cNvPr id="3" name="Text Placeholder 2"/>
          <p:cNvSpPr>
            <a:spLocks noGrp="1"/>
          </p:cNvSpPr>
          <p:nvPr>
            <p:ph type="body" idx="1"/>
          </p:nvPr>
        </p:nvSpPr>
        <p:spPr>
          <a:xfrm>
            <a:off x="765468" y="1136061"/>
            <a:ext cx="10661073" cy="2276615"/>
          </a:xfrm>
        </p:spPr>
        <p:txBody>
          <a:bodyPr/>
          <a:lstStyle/>
          <a:p>
            <a:r>
              <a:rPr lang="en-US" dirty="0"/>
              <a:t>all matches in MyGene2 made public in real-time</a:t>
            </a:r>
          </a:p>
          <a:p>
            <a:r>
              <a:rPr lang="en-US" dirty="0"/>
              <a:t>putative novel discoveries publicly highlighted</a:t>
            </a:r>
          </a:p>
        </p:txBody>
      </p:sp>
      <p:sp>
        <p:nvSpPr>
          <p:cNvPr id="7" name="TextBox 6"/>
          <p:cNvSpPr txBox="1"/>
          <p:nvPr/>
        </p:nvSpPr>
        <p:spPr>
          <a:xfrm>
            <a:off x="8049990" y="6495616"/>
            <a:ext cx="4142015" cy="3645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098" rtlCol="0" anchor="ctr">
            <a:spAutoFit/>
          </a:bodyPr>
          <a:lstStyle/>
          <a:p>
            <a:pPr algn="r" defTabSz="410736" hangingPunct="0"/>
            <a:r>
              <a:rPr lang="en-US" u="sng" kern="0" dirty="0">
                <a:solidFill>
                  <a:srgbClr val="23AFE5"/>
                </a:solidFill>
                <a:sym typeface="Helvetica Light"/>
              </a:rPr>
              <a:t>https://mygene2.org/MyGene2/genes</a:t>
            </a:r>
          </a:p>
        </p:txBody>
      </p:sp>
    </p:spTree>
    <p:extLst>
      <p:ext uri="{BB962C8B-B14F-4D97-AF65-F5344CB8AC3E}">
        <p14:creationId xmlns:p14="http://schemas.microsoft.com/office/powerpoint/2010/main" val="5897773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WDR37</a:t>
            </a:r>
            <a:r>
              <a:rPr lang="en-US" dirty="0"/>
              <a:t> Match Report: Novel gene discovery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892" y="990348"/>
            <a:ext cx="9830225" cy="5867653"/>
          </a:xfrm>
          <a:prstGeom prst="rect">
            <a:avLst/>
          </a:prstGeom>
        </p:spPr>
      </p:pic>
      <p:sp>
        <p:nvSpPr>
          <p:cNvPr id="6" name="Rectangle 5"/>
          <p:cNvSpPr/>
          <p:nvPr/>
        </p:nvSpPr>
        <p:spPr>
          <a:xfrm flipV="1">
            <a:off x="1180892" y="1306289"/>
            <a:ext cx="9830225" cy="391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410736" hangingPunct="0"/>
            <a:endParaRPr lang="en-US" sz="2500" kern="0">
              <a:solidFill>
                <a:srgbClr val="FFFFFF"/>
              </a:solidFill>
              <a:sym typeface="Helvetica Light"/>
            </a:endParaRPr>
          </a:p>
        </p:txBody>
      </p:sp>
      <p:sp>
        <p:nvSpPr>
          <p:cNvPr id="7" name="Rectangle 6"/>
          <p:cNvSpPr/>
          <p:nvPr/>
        </p:nvSpPr>
        <p:spPr>
          <a:xfrm flipV="1">
            <a:off x="1180892" y="2016750"/>
            <a:ext cx="9830225" cy="391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410736" hangingPunct="0"/>
            <a:endParaRPr lang="en-US" sz="2500" kern="0">
              <a:solidFill>
                <a:srgbClr val="FFFFFF"/>
              </a:solidFill>
              <a:sym typeface="Helvetica Light"/>
            </a:endParaRPr>
          </a:p>
        </p:txBody>
      </p:sp>
      <p:sp>
        <p:nvSpPr>
          <p:cNvPr id="8" name="Rectangle 7"/>
          <p:cNvSpPr/>
          <p:nvPr/>
        </p:nvSpPr>
        <p:spPr>
          <a:xfrm flipV="1">
            <a:off x="1180892" y="2654505"/>
            <a:ext cx="9830225" cy="391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410736" hangingPunct="0"/>
            <a:endParaRPr lang="en-US" sz="2500" kern="0">
              <a:solidFill>
                <a:srgbClr val="FFFFFF"/>
              </a:solidFill>
              <a:sym typeface="Helvetica Light"/>
            </a:endParaRPr>
          </a:p>
        </p:txBody>
      </p:sp>
    </p:spTree>
    <p:extLst>
      <p:ext uri="{BB962C8B-B14F-4D97-AF65-F5344CB8AC3E}">
        <p14:creationId xmlns:p14="http://schemas.microsoft.com/office/powerpoint/2010/main" val="17057371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ME2.tiff"/>
          <p:cNvPicPr>
            <a:picLocks noChangeAspect="1"/>
          </p:cNvPicPr>
          <p:nvPr/>
        </p:nvPicPr>
        <p:blipFill rotWithShape="1">
          <a:blip r:embed="rId2">
            <a:extLst>
              <a:ext uri="{28A0092B-C50C-407E-A947-70E740481C1C}">
                <a14:useLocalDpi xmlns:a14="http://schemas.microsoft.com/office/drawing/2010/main" val="0"/>
              </a:ext>
            </a:extLst>
          </a:blip>
          <a:srcRect l="6840" r="6528"/>
          <a:stretch/>
        </p:blipFill>
        <p:spPr>
          <a:xfrm>
            <a:off x="3" y="3"/>
            <a:ext cx="6333788" cy="6858001"/>
          </a:xfrm>
          <a:prstGeom prst="rect">
            <a:avLst/>
          </a:prstGeom>
        </p:spPr>
      </p:pic>
      <p:sp>
        <p:nvSpPr>
          <p:cNvPr id="3" name="TextBox 2"/>
          <p:cNvSpPr txBox="1">
            <a:spLocks noChangeArrowheads="1"/>
          </p:cNvSpPr>
          <p:nvPr/>
        </p:nvSpPr>
        <p:spPr bwMode="auto">
          <a:xfrm>
            <a:off x="7114294" y="360700"/>
            <a:ext cx="39905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8" rIns="91434" bIns="45718">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2400" b="1" i="1" dirty="0">
                <a:solidFill>
                  <a:prstClr val="black"/>
                </a:solidFill>
              </a:rPr>
              <a:t>MME is a Federated Network</a:t>
            </a:r>
          </a:p>
        </p:txBody>
      </p:sp>
      <p:sp>
        <p:nvSpPr>
          <p:cNvPr id="45" name="Rectangle 44"/>
          <p:cNvSpPr/>
          <p:nvPr/>
        </p:nvSpPr>
        <p:spPr>
          <a:xfrm>
            <a:off x="5708341" y="5861755"/>
            <a:ext cx="6483659" cy="1015663"/>
          </a:xfrm>
          <a:prstGeom prst="rect">
            <a:avLst/>
          </a:prstGeom>
        </p:spPr>
        <p:txBody>
          <a:bodyPr wrap="square" lIns="91434" tIns="45718" rIns="91434" bIns="45718">
            <a:spAutoFit/>
          </a:bodyPr>
          <a:lstStyle/>
          <a:p>
            <a:pPr defTabSz="685934" fontAlgn="base">
              <a:spcBef>
                <a:spcPct val="0"/>
              </a:spcBef>
              <a:spcAft>
                <a:spcPct val="0"/>
              </a:spcAft>
              <a:defRPr/>
            </a:pPr>
            <a:r>
              <a:rPr lang="en-US" sz="1200" dirty="0" err="1">
                <a:solidFill>
                  <a:prstClr val="black"/>
                </a:solidFill>
                <a:latin typeface="Calibri"/>
                <a:cs typeface="Arial" pitchFamily="34" charset="0"/>
              </a:rPr>
              <a:t>Philippakis</a:t>
            </a:r>
            <a:r>
              <a:rPr lang="en-US" sz="1200" dirty="0">
                <a:solidFill>
                  <a:prstClr val="black"/>
                </a:solidFill>
                <a:latin typeface="Calibri"/>
                <a:cs typeface="Arial" pitchFamily="34" charset="0"/>
              </a:rPr>
              <a:t> et al. </a:t>
            </a:r>
            <a:r>
              <a:rPr lang="en-US" sz="1200" b="1" dirty="0">
                <a:solidFill>
                  <a:prstClr val="black"/>
                </a:solidFill>
                <a:latin typeface="Calibri"/>
                <a:cs typeface="Arial" pitchFamily="34" charset="0"/>
              </a:rPr>
              <a:t>The Matchmaker Exchange: A Platform for Rare Disease Gene Discovery.</a:t>
            </a:r>
            <a:r>
              <a:rPr lang="en-US" sz="1200" dirty="0">
                <a:solidFill>
                  <a:prstClr val="black"/>
                </a:solidFill>
                <a:latin typeface="Calibri"/>
                <a:cs typeface="Arial" pitchFamily="34" charset="0"/>
              </a:rPr>
              <a:t> Hum </a:t>
            </a:r>
            <a:r>
              <a:rPr lang="en-US" sz="1200" dirty="0" err="1">
                <a:solidFill>
                  <a:prstClr val="black"/>
                </a:solidFill>
                <a:latin typeface="Calibri"/>
                <a:cs typeface="Arial" pitchFamily="34" charset="0"/>
              </a:rPr>
              <a:t>Mutat</a:t>
            </a:r>
            <a:r>
              <a:rPr lang="en-US" sz="1200" dirty="0">
                <a:solidFill>
                  <a:prstClr val="black"/>
                </a:solidFill>
                <a:latin typeface="Calibri"/>
                <a:cs typeface="Arial" pitchFamily="34" charset="0"/>
              </a:rPr>
              <a:t>. 2015;36(10):915-21.</a:t>
            </a:r>
          </a:p>
          <a:p>
            <a:pPr defTabSz="685934" fontAlgn="base">
              <a:spcBef>
                <a:spcPct val="0"/>
              </a:spcBef>
              <a:spcAft>
                <a:spcPct val="0"/>
              </a:spcAft>
              <a:defRPr/>
            </a:pPr>
            <a:endParaRPr lang="en-US" sz="1200" dirty="0">
              <a:solidFill>
                <a:prstClr val="black"/>
              </a:solidFill>
              <a:latin typeface="Calibri"/>
              <a:cs typeface="Arial" pitchFamily="34" charset="0"/>
            </a:endParaRPr>
          </a:p>
          <a:p>
            <a:pPr defTabSz="685934" fontAlgn="base">
              <a:spcBef>
                <a:spcPct val="0"/>
              </a:spcBef>
              <a:spcAft>
                <a:spcPct val="0"/>
              </a:spcAft>
              <a:defRPr/>
            </a:pPr>
            <a:r>
              <a:rPr lang="en-US" sz="1200" dirty="0" err="1">
                <a:solidFill>
                  <a:prstClr val="black"/>
                </a:solidFill>
                <a:latin typeface="Calibri"/>
                <a:cs typeface="Arial" pitchFamily="34" charset="0"/>
              </a:rPr>
              <a:t>Buske</a:t>
            </a:r>
            <a:r>
              <a:rPr lang="en-US" sz="1200" dirty="0">
                <a:solidFill>
                  <a:prstClr val="black"/>
                </a:solidFill>
                <a:latin typeface="Calibri"/>
                <a:cs typeface="Arial" pitchFamily="34" charset="0"/>
              </a:rPr>
              <a:t> et al. </a:t>
            </a:r>
            <a:r>
              <a:rPr lang="en-US" sz="1200" b="1" dirty="0">
                <a:solidFill>
                  <a:prstClr val="black"/>
                </a:solidFill>
                <a:latin typeface="Calibri"/>
                <a:cs typeface="Arial" pitchFamily="34" charset="0"/>
              </a:rPr>
              <a:t>The Matchmaker Exchange API: automating patient matching through the exchange of structured phenotypic and genotypic profiles. </a:t>
            </a:r>
            <a:r>
              <a:rPr lang="en-US" sz="1200" dirty="0">
                <a:solidFill>
                  <a:prstClr val="black"/>
                </a:solidFill>
                <a:latin typeface="Calibri"/>
                <a:cs typeface="Arial" pitchFamily="34" charset="0"/>
              </a:rPr>
              <a:t>Hum </a:t>
            </a:r>
            <a:r>
              <a:rPr lang="en-US" sz="1200" dirty="0" err="1">
                <a:solidFill>
                  <a:prstClr val="black"/>
                </a:solidFill>
                <a:latin typeface="Calibri"/>
                <a:cs typeface="Arial" pitchFamily="34" charset="0"/>
              </a:rPr>
              <a:t>Mutat</a:t>
            </a:r>
            <a:r>
              <a:rPr lang="en-US" sz="1200" dirty="0">
                <a:solidFill>
                  <a:prstClr val="black"/>
                </a:solidFill>
                <a:latin typeface="Calibri"/>
                <a:cs typeface="Arial" pitchFamily="34" charset="0"/>
              </a:rPr>
              <a:t>. 2015;36(10):922-7</a:t>
            </a:r>
            <a:endParaRPr lang="en-US" sz="1200" b="1" dirty="0">
              <a:solidFill>
                <a:srgbClr val="000000"/>
              </a:solidFill>
              <a:latin typeface="Calibri"/>
              <a:cs typeface="Arial" pitchFamily="34" charset="0"/>
            </a:endParaRPr>
          </a:p>
        </p:txBody>
      </p:sp>
      <p:pic>
        <p:nvPicPr>
          <p:cNvPr id="85" name="Picture 84"/>
          <p:cNvPicPr>
            <a:picLocks noChangeAspect="1"/>
          </p:cNvPicPr>
          <p:nvPr/>
        </p:nvPicPr>
        <p:blipFill>
          <a:blip r:embed="rId3"/>
          <a:stretch>
            <a:fillRect/>
          </a:stretch>
        </p:blipFill>
        <p:spPr>
          <a:xfrm>
            <a:off x="10104717" y="868088"/>
            <a:ext cx="1823471" cy="1651065"/>
          </a:xfrm>
          <a:prstGeom prst="rect">
            <a:avLst/>
          </a:prstGeom>
        </p:spPr>
      </p:pic>
      <p:sp>
        <p:nvSpPr>
          <p:cNvPr id="86" name="TextBox 1"/>
          <p:cNvSpPr txBox="1">
            <a:spLocks noChangeArrowheads="1"/>
          </p:cNvSpPr>
          <p:nvPr/>
        </p:nvSpPr>
        <p:spPr bwMode="auto">
          <a:xfrm>
            <a:off x="7114291" y="958292"/>
            <a:ext cx="4422340" cy="19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8" rIns="91434" bIns="4571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934">
              <a:spcBef>
                <a:spcPts val="0"/>
              </a:spcBef>
              <a:buNone/>
              <a:defRPr/>
            </a:pPr>
            <a:r>
              <a:rPr lang="en-US" sz="1900" b="1" i="1" dirty="0">
                <a:solidFill>
                  <a:prstClr val="black"/>
                </a:solidFill>
              </a:rPr>
              <a:t>API Fields</a:t>
            </a:r>
          </a:p>
          <a:p>
            <a:pPr defTabSz="685934">
              <a:spcBef>
                <a:spcPts val="0"/>
              </a:spcBef>
              <a:buNone/>
              <a:defRPr/>
            </a:pPr>
            <a:r>
              <a:rPr lang="en-US" sz="1500" dirty="0">
                <a:solidFill>
                  <a:prstClr val="black"/>
                </a:solidFill>
              </a:rPr>
              <a:t>ID (Mandatory) +/- Label </a:t>
            </a:r>
          </a:p>
          <a:p>
            <a:pPr defTabSz="685934">
              <a:spcBef>
                <a:spcPts val="0"/>
              </a:spcBef>
              <a:buNone/>
              <a:defRPr/>
            </a:pPr>
            <a:r>
              <a:rPr lang="en-US" sz="1500" dirty="0">
                <a:solidFill>
                  <a:prstClr val="black"/>
                </a:solidFill>
              </a:rPr>
              <a:t>Submitter (Mandatory) </a:t>
            </a:r>
          </a:p>
          <a:p>
            <a:pPr defTabSz="685934">
              <a:spcBef>
                <a:spcPts val="0"/>
              </a:spcBef>
              <a:buNone/>
              <a:defRPr/>
            </a:pPr>
            <a:r>
              <a:rPr lang="en-US" sz="1500" dirty="0">
                <a:solidFill>
                  <a:prstClr val="black"/>
                </a:solidFill>
              </a:rPr>
              <a:t>Phenotypic Features and/or </a:t>
            </a:r>
          </a:p>
          <a:p>
            <a:pPr defTabSz="685934">
              <a:spcBef>
                <a:spcPts val="0"/>
              </a:spcBef>
              <a:buNone/>
              <a:defRPr/>
            </a:pPr>
            <a:r>
              <a:rPr lang="en-US" sz="1500" dirty="0">
                <a:solidFill>
                  <a:prstClr val="black"/>
                </a:solidFill>
              </a:rPr>
              <a:t>	Gene Names (Mandatory) </a:t>
            </a:r>
          </a:p>
          <a:p>
            <a:pPr defTabSz="685934">
              <a:spcBef>
                <a:spcPts val="0"/>
              </a:spcBef>
              <a:buNone/>
              <a:defRPr/>
            </a:pPr>
            <a:r>
              <a:rPr lang="en-US" sz="1500" dirty="0">
                <a:solidFill>
                  <a:prstClr val="black"/>
                </a:solidFill>
              </a:rPr>
              <a:t>Disorders (Optional) - OMIM or </a:t>
            </a:r>
            <a:r>
              <a:rPr lang="en-US" sz="1500" dirty="0" err="1">
                <a:solidFill>
                  <a:prstClr val="black"/>
                </a:solidFill>
              </a:rPr>
              <a:t>OrphaNet</a:t>
            </a:r>
            <a:r>
              <a:rPr lang="en-US" sz="1500" dirty="0">
                <a:solidFill>
                  <a:prstClr val="black"/>
                </a:solidFill>
              </a:rPr>
              <a:t> </a:t>
            </a:r>
          </a:p>
          <a:p>
            <a:pPr defTabSz="685934">
              <a:spcBef>
                <a:spcPts val="0"/>
              </a:spcBef>
              <a:buNone/>
              <a:defRPr/>
            </a:pPr>
            <a:r>
              <a:rPr lang="en-US" sz="1500" dirty="0">
                <a:solidFill>
                  <a:prstClr val="black"/>
                </a:solidFill>
              </a:rPr>
              <a:t>Sex, Age of Onset, Inheritance (Optional)</a:t>
            </a:r>
          </a:p>
          <a:p>
            <a:pPr marL="742895" lvl="1" indent="-285730" defTabSz="685934">
              <a:spcBef>
                <a:spcPts val="0"/>
              </a:spcBef>
              <a:spcAft>
                <a:spcPts val="900"/>
              </a:spcAft>
              <a:defRPr/>
            </a:pPr>
            <a:endParaRPr lang="en-US" sz="900" dirty="0">
              <a:solidFill>
                <a:prstClr val="black"/>
              </a:solidFill>
            </a:endParaRPr>
          </a:p>
        </p:txBody>
      </p:sp>
      <p:sp>
        <p:nvSpPr>
          <p:cNvPr id="87" name="TextBox 86"/>
          <p:cNvSpPr txBox="1"/>
          <p:nvPr/>
        </p:nvSpPr>
        <p:spPr>
          <a:xfrm>
            <a:off x="7114292" y="2997817"/>
            <a:ext cx="5077709" cy="2539155"/>
          </a:xfrm>
          <a:prstGeom prst="rect">
            <a:avLst/>
          </a:prstGeom>
          <a:noFill/>
        </p:spPr>
        <p:txBody>
          <a:bodyPr wrap="square" lIns="91434" tIns="45718" rIns="91434" bIns="45718" rtlCol="0">
            <a:spAutoFit/>
          </a:bodyPr>
          <a:lstStyle/>
          <a:p>
            <a:pPr>
              <a:defRPr/>
            </a:pPr>
            <a:r>
              <a:rPr lang="en-US" b="1" i="1" dirty="0">
                <a:solidFill>
                  <a:prstClr val="black"/>
                </a:solidFill>
                <a:latin typeface="Calibri" panose="020F0502020204030204"/>
              </a:rPr>
              <a:t>Matching typically on gene with phenotype used for ranking</a:t>
            </a:r>
          </a:p>
          <a:p>
            <a:pPr marL="385837" indent="-385837" defTabSz="685934">
              <a:buClr>
                <a:srgbClr val="A04DA3"/>
              </a:buClr>
              <a:defRPr/>
            </a:pPr>
            <a:r>
              <a:rPr lang="en-US" sz="1500" dirty="0">
                <a:solidFill>
                  <a:prstClr val="black"/>
                </a:solidFill>
                <a:latin typeface="Calibri Light" panose="020F0302020204030204"/>
              </a:rPr>
              <a:t>Supported today:</a:t>
            </a:r>
          </a:p>
          <a:p>
            <a:pPr marL="685934" lvl="1" indent="-385837" defTabSz="685934">
              <a:buClr>
                <a:srgbClr val="438086"/>
              </a:buClr>
              <a:defRPr/>
            </a:pPr>
            <a:r>
              <a:rPr lang="en-US" sz="1500" dirty="0">
                <a:solidFill>
                  <a:srgbClr val="438086"/>
                </a:solidFill>
                <a:latin typeface="Calibri Light" panose="020F0302020204030204"/>
              </a:rPr>
              <a:t>Match on Gene (rank by Phenotype)</a:t>
            </a:r>
          </a:p>
          <a:p>
            <a:pPr marL="986026" lvl="2" indent="-385837" defTabSz="685934">
              <a:buClr>
                <a:srgbClr val="53548A"/>
              </a:buClr>
              <a:defRPr/>
            </a:pPr>
            <a:r>
              <a:rPr lang="en-US" sz="1500" dirty="0">
                <a:solidFill>
                  <a:srgbClr val="53548A"/>
                </a:solidFill>
                <a:latin typeface="Calibri Light" panose="020F0302020204030204"/>
              </a:rPr>
              <a:t>1 strong candidate gene (e.g. </a:t>
            </a:r>
            <a:r>
              <a:rPr lang="en-US" sz="1500" i="1" dirty="0">
                <a:solidFill>
                  <a:srgbClr val="53548A"/>
                </a:solidFill>
                <a:latin typeface="Calibri Light" panose="020F0302020204030204"/>
              </a:rPr>
              <a:t>de novo </a:t>
            </a:r>
            <a:r>
              <a:rPr lang="en-US" sz="1500" dirty="0">
                <a:solidFill>
                  <a:srgbClr val="53548A"/>
                </a:solidFill>
                <a:latin typeface="Calibri Light" panose="020F0302020204030204"/>
              </a:rPr>
              <a:t>variant in GUS)</a:t>
            </a:r>
          </a:p>
          <a:p>
            <a:pPr marL="986026" lvl="2" indent="-385837" defTabSz="685934">
              <a:buClr>
                <a:srgbClr val="53548A"/>
              </a:buClr>
              <a:defRPr/>
            </a:pPr>
            <a:r>
              <a:rPr lang="en-US" sz="1500" dirty="0">
                <a:solidFill>
                  <a:srgbClr val="53548A"/>
                </a:solidFill>
                <a:latin typeface="Calibri Light" panose="020F0302020204030204"/>
              </a:rPr>
              <a:t>10 candidate genes each with rare variant</a:t>
            </a:r>
          </a:p>
          <a:p>
            <a:pPr marL="685934" lvl="1" indent="-385837" defTabSz="685934">
              <a:buClr>
                <a:srgbClr val="438086"/>
              </a:buClr>
              <a:defRPr/>
            </a:pPr>
            <a:r>
              <a:rPr lang="en-US" sz="1500" dirty="0">
                <a:solidFill>
                  <a:srgbClr val="438086"/>
                </a:solidFill>
                <a:latin typeface="Calibri Light" panose="020F0302020204030204"/>
              </a:rPr>
              <a:t>Match on phenotype only</a:t>
            </a:r>
          </a:p>
          <a:p>
            <a:pPr marL="685934" lvl="1" indent="-385837" defTabSz="685934">
              <a:buClr>
                <a:srgbClr val="438086"/>
              </a:buClr>
              <a:defRPr/>
            </a:pPr>
            <a:r>
              <a:rPr lang="en-US" sz="1500" dirty="0">
                <a:solidFill>
                  <a:srgbClr val="438086"/>
                </a:solidFill>
                <a:latin typeface="Calibri Light" panose="020F0302020204030204"/>
              </a:rPr>
              <a:t>Match case to non-human models</a:t>
            </a:r>
          </a:p>
          <a:p>
            <a:pPr marL="685934" lvl="1" indent="-385837" defTabSz="685934">
              <a:buClr>
                <a:srgbClr val="438086"/>
              </a:buClr>
              <a:defRPr/>
            </a:pPr>
            <a:r>
              <a:rPr lang="en-US" sz="1500" dirty="0">
                <a:solidFill>
                  <a:srgbClr val="438086"/>
                </a:solidFill>
                <a:latin typeface="Calibri Light" panose="020F0302020204030204"/>
              </a:rPr>
              <a:t>Patient-initiated matching</a:t>
            </a:r>
            <a:endParaRPr lang="en-US" sz="1500" dirty="0">
              <a:solidFill>
                <a:prstClr val="black"/>
              </a:solidFill>
              <a:latin typeface="Calibri Light" panose="020F0302020204030204"/>
            </a:endParaRPr>
          </a:p>
          <a:p>
            <a:pPr>
              <a:defRPr/>
            </a:pPr>
            <a:endParaRPr lang="en-US" sz="800" b="1" i="1" dirty="0">
              <a:solidFill>
                <a:prstClr val="black"/>
              </a:solidFill>
              <a:latin typeface="Calibri Light" panose="020F0302020204030204"/>
            </a:endParaRPr>
          </a:p>
          <a:p>
            <a:pPr>
              <a:defRPr/>
            </a:pPr>
            <a:endParaRPr lang="en-US" sz="800" b="1" i="1" dirty="0">
              <a:solidFill>
                <a:prstClr val="black"/>
              </a:solidFill>
              <a:latin typeface="Calibri Light" panose="020F0302020204030204"/>
            </a:endParaRPr>
          </a:p>
        </p:txBody>
      </p:sp>
      <p:sp>
        <p:nvSpPr>
          <p:cNvPr id="88" name="Content Placeholder 7"/>
          <p:cNvSpPr txBox="1">
            <a:spLocks/>
          </p:cNvSpPr>
          <p:nvPr/>
        </p:nvSpPr>
        <p:spPr>
          <a:xfrm>
            <a:off x="1773503" y="2057045"/>
            <a:ext cx="8895692" cy="3772883"/>
          </a:xfrm>
          <a:prstGeom prst="rect">
            <a:avLst/>
          </a:prstGeom>
        </p:spPr>
        <p:txBody>
          <a:bodyPr lIns="91434" tIns="45718" rIns="91434" bIns="45718">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85837" indent="-385837" defTabSz="685934">
              <a:buClr>
                <a:srgbClr val="A04DA3"/>
              </a:buClr>
              <a:defRPr/>
            </a:pPr>
            <a:endParaRPr lang="en-US" sz="2100" dirty="0">
              <a:solidFill>
                <a:prstClr val="black"/>
              </a:solidFill>
              <a:latin typeface="Cambria"/>
            </a:endParaRPr>
          </a:p>
          <a:p>
            <a:pPr marL="385837" indent="-385837" defTabSz="685934">
              <a:buClr>
                <a:srgbClr val="A04DA3"/>
              </a:buClr>
              <a:defRPr/>
            </a:pPr>
            <a:endParaRPr lang="en-US" sz="2100" dirty="0">
              <a:solidFill>
                <a:prstClr val="black"/>
              </a:solidFill>
              <a:latin typeface="Cambria"/>
            </a:endParaRPr>
          </a:p>
        </p:txBody>
      </p:sp>
    </p:spTree>
    <p:extLst>
      <p:ext uri="{BB962C8B-B14F-4D97-AF65-F5344CB8AC3E}">
        <p14:creationId xmlns:p14="http://schemas.microsoft.com/office/powerpoint/2010/main" val="221408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189" y="166689"/>
            <a:ext cx="10059627" cy="739379"/>
          </a:xfrm>
        </p:spPr>
        <p:txBody>
          <a:bodyPr>
            <a:normAutofit fontScale="90000"/>
          </a:bodyPr>
          <a:lstStyle/>
          <a:p>
            <a:r>
              <a:rPr lang="en-US" i="1" dirty="0"/>
              <a:t>PIEZO2 </a:t>
            </a:r>
            <a:r>
              <a:rPr lang="en-US" dirty="0"/>
              <a:t>Match Report: Genotype-phenotype relationships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374" b="9674"/>
          <a:stretch/>
        </p:blipFill>
        <p:spPr>
          <a:xfrm>
            <a:off x="1509517" y="1109061"/>
            <a:ext cx="9172971" cy="5551715"/>
          </a:xfrm>
          <a:prstGeom prst="rect">
            <a:avLst/>
          </a:prstGeom>
        </p:spPr>
      </p:pic>
    </p:spTree>
    <p:extLst>
      <p:ext uri="{BB962C8B-B14F-4D97-AF65-F5344CB8AC3E}">
        <p14:creationId xmlns:p14="http://schemas.microsoft.com/office/powerpoint/2010/main" val="17472745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sharing and matchmaking via MyGene2</a:t>
            </a:r>
          </a:p>
        </p:txBody>
      </p:sp>
      <p:sp>
        <p:nvSpPr>
          <p:cNvPr id="6" name="Content Placeholder 5"/>
          <p:cNvSpPr>
            <a:spLocks noGrp="1"/>
          </p:cNvSpPr>
          <p:nvPr>
            <p:ph type="body" idx="1"/>
          </p:nvPr>
        </p:nvSpPr>
        <p:spPr>
          <a:xfrm>
            <a:off x="765467" y="1136062"/>
            <a:ext cx="6268383" cy="5341049"/>
          </a:xfrm>
        </p:spPr>
        <p:txBody>
          <a:bodyPr/>
          <a:lstStyle/>
          <a:p>
            <a:r>
              <a:rPr lang="en-US" dirty="0"/>
              <a:t>141 automated match reports</a:t>
            </a:r>
          </a:p>
          <a:p>
            <a:pPr lvl="1"/>
            <a:r>
              <a:rPr lang="en-US" dirty="0"/>
              <a:t>20% (N=28) potential novel discoveries to date</a:t>
            </a:r>
          </a:p>
          <a:p>
            <a:pPr lvl="1"/>
            <a:r>
              <a:rPr lang="en-US" dirty="0"/>
              <a:t>3 matches - clinician/researcher + family</a:t>
            </a:r>
          </a:p>
          <a:p>
            <a:pPr lvl="3"/>
            <a:r>
              <a:rPr lang="en-US" sz="1600" dirty="0"/>
              <a:t>2 manuscripts in progress</a:t>
            </a:r>
          </a:p>
          <a:p>
            <a:pPr lvl="2"/>
            <a:endParaRPr lang="en-US" dirty="0"/>
          </a:p>
          <a:p>
            <a:r>
              <a:rPr lang="en-US" dirty="0"/>
              <a:t>novel candidate genes not yet matched:</a:t>
            </a:r>
          </a:p>
          <a:p>
            <a:pPr lvl="1"/>
            <a:r>
              <a:rPr lang="en-US" sz="1600" dirty="0"/>
              <a:t>14+ novel genes shared by a </a:t>
            </a:r>
            <a:r>
              <a:rPr lang="en-US" sz="1600"/>
              <a:t>MyGene2 family</a:t>
            </a:r>
            <a:endParaRPr lang="en-US" sz="1600" dirty="0"/>
          </a:p>
          <a:p>
            <a:pPr lvl="1"/>
            <a:r>
              <a:rPr lang="en-US" sz="1600" dirty="0"/>
              <a:t>hundreds posted by investigators</a:t>
            </a:r>
          </a:p>
          <a:p>
            <a:endParaRPr lang="en-US" dirty="0"/>
          </a:p>
          <a:p>
            <a:r>
              <a:rPr lang="en-US" dirty="0"/>
              <a:t>outlet for known variants/VUS in known genes</a:t>
            </a:r>
          </a:p>
          <a:p>
            <a:pPr lvl="1"/>
            <a:r>
              <a:rPr lang="en-US" sz="1600" dirty="0"/>
              <a:t>facilitates genotype-phenotype studies</a:t>
            </a:r>
          </a:p>
          <a:p>
            <a:pPr lvl="1"/>
            <a:r>
              <a:rPr lang="en-US" sz="1600" dirty="0"/>
              <a:t>makes information available to families </a:t>
            </a:r>
          </a:p>
          <a:p>
            <a:pPr lvl="1"/>
            <a:endParaRPr lang="en-US" dirty="0"/>
          </a:p>
        </p:txBody>
      </p:sp>
      <p:sp>
        <p:nvSpPr>
          <p:cNvPr id="14" name="Novel, unpublished candidate genes shared by families:…"/>
          <p:cNvSpPr txBox="1"/>
          <p:nvPr/>
        </p:nvSpPr>
        <p:spPr>
          <a:xfrm>
            <a:off x="9663800" y="1085259"/>
            <a:ext cx="2301373" cy="2534348"/>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p>
            <a:pPr algn="ctr" defTabSz="410736" hangingPunct="0">
              <a:defRPr sz="3200"/>
            </a:pPr>
            <a:r>
              <a:rPr lang="en-US" sz="2000" kern="0" dirty="0">
                <a:solidFill>
                  <a:srgbClr val="000000">
                    <a:lumMod val="65000"/>
                    <a:lumOff val="35000"/>
                  </a:srgbClr>
                </a:solidFill>
                <a:sym typeface="Helvetica Light"/>
              </a:rPr>
              <a:t>Posted by family to MyGene2 before publication:</a:t>
            </a:r>
          </a:p>
          <a:p>
            <a:pPr algn="ctr" defTabSz="410736" hangingPunct="0">
              <a:defRPr sz="3200"/>
            </a:pPr>
            <a:endParaRPr lang="en-US" sz="2000" kern="0" dirty="0">
              <a:solidFill>
                <a:srgbClr val="000000">
                  <a:lumMod val="65000"/>
                  <a:lumOff val="35000"/>
                </a:srgbClr>
              </a:solidFill>
              <a:sym typeface="Helvetica Light"/>
            </a:endParaRPr>
          </a:p>
          <a:p>
            <a:pPr algn="ctr" defTabSz="410736" hangingPunct="0">
              <a:defRPr sz="3200"/>
            </a:pPr>
            <a:r>
              <a:rPr lang="en-US" sz="2000" i="1" kern="0" dirty="0">
                <a:solidFill>
                  <a:srgbClr val="000000">
                    <a:lumMod val="65000"/>
                    <a:lumOff val="35000"/>
                  </a:srgbClr>
                </a:solidFill>
                <a:sym typeface="Helvetica Light"/>
              </a:rPr>
              <a:t>KMT2B</a:t>
            </a:r>
          </a:p>
          <a:p>
            <a:pPr algn="ctr" defTabSz="410736" hangingPunct="0">
              <a:defRPr sz="3200"/>
            </a:pPr>
            <a:r>
              <a:rPr lang="en-US" sz="2000" i="1" kern="0" dirty="0">
                <a:solidFill>
                  <a:srgbClr val="000000">
                    <a:lumMod val="65000"/>
                    <a:lumOff val="35000"/>
                  </a:srgbClr>
                </a:solidFill>
                <a:sym typeface="Helvetica Light"/>
              </a:rPr>
              <a:t>QRICH1</a:t>
            </a:r>
          </a:p>
          <a:p>
            <a:pPr algn="ctr" defTabSz="410736" hangingPunct="0">
              <a:defRPr sz="3200"/>
            </a:pPr>
            <a:r>
              <a:rPr lang="en-US" sz="2000" i="1" kern="0" dirty="0">
                <a:solidFill>
                  <a:srgbClr val="000000">
                    <a:lumMod val="65000"/>
                    <a:lumOff val="35000"/>
                  </a:srgbClr>
                </a:solidFill>
                <a:sym typeface="Helvetica Light"/>
              </a:rPr>
              <a:t>SLC12A2</a:t>
            </a:r>
          </a:p>
          <a:p>
            <a:pPr algn="ctr" defTabSz="410736" hangingPunct="0">
              <a:defRPr sz="3200"/>
            </a:pPr>
            <a:r>
              <a:rPr lang="en-US" sz="2000" i="1" kern="0" dirty="0">
                <a:solidFill>
                  <a:srgbClr val="000000">
                    <a:lumMod val="65000"/>
                    <a:lumOff val="35000"/>
                  </a:srgbClr>
                </a:solidFill>
                <a:sym typeface="Helvetica Light"/>
              </a:rPr>
              <a:t>ZNF462</a:t>
            </a:r>
            <a:endParaRPr sz="2000" i="1" kern="0" dirty="0">
              <a:solidFill>
                <a:srgbClr val="000000">
                  <a:lumMod val="65000"/>
                  <a:lumOff val="35000"/>
                </a:srgbClr>
              </a:solidFill>
              <a:sym typeface="Helvetica Light"/>
            </a:endParaRPr>
          </a:p>
        </p:txBody>
      </p:sp>
      <p:sp>
        <p:nvSpPr>
          <p:cNvPr id="15" name="Novel, unpublished candidate genes shared by families:…"/>
          <p:cNvSpPr txBox="1"/>
          <p:nvPr/>
        </p:nvSpPr>
        <p:spPr>
          <a:xfrm>
            <a:off x="7366001" y="1085257"/>
            <a:ext cx="2297800" cy="5612115"/>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p>
            <a:pPr algn="ctr" defTabSz="410736" hangingPunct="0">
              <a:defRPr sz="3200"/>
            </a:pPr>
            <a:r>
              <a:rPr sz="2000" kern="0" dirty="0">
                <a:solidFill>
                  <a:srgbClr val="000000">
                    <a:lumMod val="65000"/>
                    <a:lumOff val="35000"/>
                  </a:srgbClr>
                </a:solidFill>
                <a:sym typeface="Helvetica Light"/>
              </a:rPr>
              <a:t>Novel, unpublished candidate genes shared by families:</a:t>
            </a:r>
          </a:p>
          <a:p>
            <a:pPr algn="ctr" defTabSz="410736" hangingPunct="0">
              <a:defRPr sz="3200"/>
            </a:pPr>
            <a:endParaRPr sz="2000" kern="0" dirty="0">
              <a:solidFill>
                <a:srgbClr val="000000">
                  <a:lumMod val="65000"/>
                  <a:lumOff val="35000"/>
                </a:srgbClr>
              </a:solidFill>
              <a:sym typeface="Helvetica Light"/>
            </a:endParaRPr>
          </a:p>
          <a:p>
            <a:pPr algn="ctr" defTabSz="410736" hangingPunct="0">
              <a:defRPr sz="3200"/>
            </a:pPr>
            <a:r>
              <a:rPr sz="2000" i="1" kern="0" dirty="0">
                <a:solidFill>
                  <a:srgbClr val="000000">
                    <a:lumMod val="65000"/>
                    <a:lumOff val="35000"/>
                  </a:srgbClr>
                </a:solidFill>
                <a:sym typeface="Helvetica Light"/>
              </a:rPr>
              <a:t>ARF1</a:t>
            </a:r>
          </a:p>
          <a:p>
            <a:pPr algn="ctr" defTabSz="410736" hangingPunct="0">
              <a:defRPr sz="3200"/>
            </a:pPr>
            <a:r>
              <a:rPr sz="2000" i="1" kern="0" dirty="0">
                <a:solidFill>
                  <a:srgbClr val="000000">
                    <a:lumMod val="65000"/>
                    <a:lumOff val="35000"/>
                  </a:srgbClr>
                </a:solidFill>
                <a:sym typeface="Helvetica Light"/>
              </a:rPr>
              <a:t>ATAD3B</a:t>
            </a:r>
          </a:p>
          <a:p>
            <a:pPr algn="ctr" defTabSz="410736" hangingPunct="0">
              <a:defRPr sz="3200"/>
            </a:pPr>
            <a:r>
              <a:rPr sz="2000" i="1" kern="0" dirty="0">
                <a:solidFill>
                  <a:srgbClr val="000000">
                    <a:lumMod val="65000"/>
                    <a:lumOff val="35000"/>
                  </a:srgbClr>
                </a:solidFill>
                <a:sym typeface="Helvetica Light"/>
              </a:rPr>
              <a:t>ATG4D</a:t>
            </a:r>
            <a:endParaRPr lang="en-US" sz="2000" i="1" kern="0" dirty="0">
              <a:solidFill>
                <a:srgbClr val="000000">
                  <a:lumMod val="65000"/>
                  <a:lumOff val="35000"/>
                </a:srgbClr>
              </a:solidFill>
              <a:sym typeface="Helvetica Light"/>
            </a:endParaRPr>
          </a:p>
          <a:p>
            <a:pPr algn="ctr" defTabSz="410736" hangingPunct="0">
              <a:defRPr sz="3200"/>
            </a:pPr>
            <a:r>
              <a:rPr lang="en-US" sz="2000" i="1" kern="0" dirty="0">
                <a:solidFill>
                  <a:srgbClr val="000000">
                    <a:lumMod val="65000"/>
                    <a:lumOff val="35000"/>
                  </a:srgbClr>
                </a:solidFill>
                <a:sym typeface="Helvetica Light"/>
              </a:rPr>
              <a:t>B3GAT2</a:t>
            </a:r>
          </a:p>
          <a:p>
            <a:pPr algn="ctr" defTabSz="410736" hangingPunct="0">
              <a:defRPr sz="3200"/>
            </a:pPr>
            <a:r>
              <a:rPr lang="en-US" sz="2000" i="1" kern="0" dirty="0">
                <a:solidFill>
                  <a:srgbClr val="000000">
                    <a:lumMod val="65000"/>
                    <a:lumOff val="35000"/>
                  </a:srgbClr>
                </a:solidFill>
                <a:sym typeface="Helvetica Light"/>
              </a:rPr>
              <a:t>COPB2</a:t>
            </a:r>
            <a:endParaRPr sz="2000" i="1" kern="0" dirty="0">
              <a:solidFill>
                <a:srgbClr val="000000">
                  <a:lumMod val="65000"/>
                  <a:lumOff val="35000"/>
                </a:srgbClr>
              </a:solidFill>
              <a:sym typeface="Helvetica Light"/>
            </a:endParaRPr>
          </a:p>
          <a:p>
            <a:pPr algn="ctr" defTabSz="410736" hangingPunct="0">
              <a:defRPr sz="3200"/>
            </a:pPr>
            <a:r>
              <a:rPr sz="2000" i="1" kern="0" dirty="0">
                <a:solidFill>
                  <a:srgbClr val="000000">
                    <a:lumMod val="65000"/>
                    <a:lumOff val="35000"/>
                  </a:srgbClr>
                </a:solidFill>
                <a:sym typeface="Helvetica Light"/>
              </a:rPr>
              <a:t>H3F3B</a:t>
            </a:r>
          </a:p>
          <a:p>
            <a:pPr algn="ctr" defTabSz="410736" hangingPunct="0">
              <a:defRPr sz="3200"/>
            </a:pPr>
            <a:r>
              <a:rPr sz="2000" i="1" kern="0" dirty="0">
                <a:solidFill>
                  <a:srgbClr val="000000">
                    <a:lumMod val="65000"/>
                    <a:lumOff val="35000"/>
                  </a:srgbClr>
                </a:solidFill>
                <a:sym typeface="Helvetica Light"/>
              </a:rPr>
              <a:t>KMT2E</a:t>
            </a:r>
            <a:endParaRPr lang="en-US" sz="2000" i="1" kern="0" dirty="0">
              <a:solidFill>
                <a:srgbClr val="000000">
                  <a:lumMod val="65000"/>
                  <a:lumOff val="35000"/>
                </a:srgbClr>
              </a:solidFill>
              <a:sym typeface="Helvetica Light"/>
            </a:endParaRPr>
          </a:p>
          <a:p>
            <a:pPr algn="ctr" defTabSz="410736" hangingPunct="0">
              <a:defRPr sz="3200"/>
            </a:pPr>
            <a:r>
              <a:rPr lang="en-US" sz="2000" i="1" kern="0" dirty="0">
                <a:solidFill>
                  <a:srgbClr val="000000">
                    <a:lumMod val="65000"/>
                    <a:lumOff val="35000"/>
                  </a:srgbClr>
                </a:solidFill>
                <a:sym typeface="Helvetica Light"/>
              </a:rPr>
              <a:t>KMT2C</a:t>
            </a:r>
          </a:p>
          <a:p>
            <a:pPr algn="ctr" defTabSz="410736" hangingPunct="0">
              <a:defRPr sz="3200"/>
            </a:pPr>
            <a:r>
              <a:rPr lang="en-US" sz="2000" i="1" kern="0" dirty="0">
                <a:solidFill>
                  <a:srgbClr val="000000">
                    <a:lumMod val="65000"/>
                    <a:lumOff val="35000"/>
                  </a:srgbClr>
                </a:solidFill>
                <a:sym typeface="Helvetica Light"/>
              </a:rPr>
              <a:t>MSRA</a:t>
            </a:r>
            <a:endParaRPr sz="2000" i="1" kern="0" dirty="0">
              <a:solidFill>
                <a:srgbClr val="000000">
                  <a:lumMod val="65000"/>
                  <a:lumOff val="35000"/>
                </a:srgbClr>
              </a:solidFill>
              <a:sym typeface="Helvetica Light"/>
            </a:endParaRPr>
          </a:p>
          <a:p>
            <a:pPr algn="ctr" defTabSz="410736" hangingPunct="0">
              <a:defRPr sz="3200"/>
            </a:pPr>
            <a:r>
              <a:rPr sz="2000" i="1" kern="0" dirty="0">
                <a:solidFill>
                  <a:srgbClr val="000000">
                    <a:lumMod val="65000"/>
                    <a:lumOff val="35000"/>
                  </a:srgbClr>
                </a:solidFill>
                <a:sym typeface="Helvetica Light"/>
              </a:rPr>
              <a:t>NUP188</a:t>
            </a:r>
          </a:p>
          <a:p>
            <a:pPr algn="ctr" defTabSz="410736" hangingPunct="0">
              <a:defRPr sz="3200"/>
            </a:pPr>
            <a:r>
              <a:rPr sz="2000" i="1" kern="0" dirty="0">
                <a:solidFill>
                  <a:srgbClr val="000000">
                    <a:lumMod val="65000"/>
                    <a:lumOff val="35000"/>
                  </a:srgbClr>
                </a:solidFill>
                <a:sym typeface="Helvetica Light"/>
              </a:rPr>
              <a:t>SPRK3</a:t>
            </a:r>
          </a:p>
          <a:p>
            <a:pPr algn="ctr" defTabSz="410736" hangingPunct="0">
              <a:defRPr sz="3200"/>
            </a:pPr>
            <a:r>
              <a:rPr sz="2000" i="1" kern="0" dirty="0">
                <a:solidFill>
                  <a:srgbClr val="000000">
                    <a:lumMod val="65000"/>
                    <a:lumOff val="35000"/>
                  </a:srgbClr>
                </a:solidFill>
                <a:sym typeface="Helvetica Light"/>
              </a:rPr>
              <a:t>WDR37</a:t>
            </a:r>
          </a:p>
          <a:p>
            <a:pPr algn="ctr" defTabSz="410736" hangingPunct="0">
              <a:defRPr sz="3200"/>
            </a:pPr>
            <a:r>
              <a:rPr sz="2000" i="1" kern="0" dirty="0">
                <a:solidFill>
                  <a:srgbClr val="000000">
                    <a:lumMod val="65000"/>
                    <a:lumOff val="35000"/>
                  </a:srgbClr>
                </a:solidFill>
                <a:sym typeface="Helvetica Light"/>
              </a:rPr>
              <a:t>ZMYND8</a:t>
            </a:r>
          </a:p>
          <a:p>
            <a:pPr algn="ctr" defTabSz="410736" hangingPunct="0">
              <a:defRPr sz="3200"/>
            </a:pPr>
            <a:r>
              <a:rPr sz="2000" i="1" kern="0" dirty="0">
                <a:solidFill>
                  <a:srgbClr val="000000">
                    <a:lumMod val="65000"/>
                    <a:lumOff val="35000"/>
                  </a:srgbClr>
                </a:solidFill>
                <a:sym typeface="Helvetica Light"/>
              </a:rPr>
              <a:t>ZNF292</a:t>
            </a:r>
          </a:p>
        </p:txBody>
      </p:sp>
      <p:sp>
        <p:nvSpPr>
          <p:cNvPr id="2" name="Rectangle 1"/>
          <p:cNvSpPr/>
          <p:nvPr/>
        </p:nvSpPr>
        <p:spPr>
          <a:xfrm>
            <a:off x="7224765" y="3572959"/>
            <a:ext cx="4740408" cy="636712"/>
          </a:xfrm>
          <a:prstGeom prst="rect">
            <a:avLst/>
          </a:prstGeom>
          <a:noFill/>
          <a:ln w="12700" cap="flat">
            <a:solidFill>
              <a:srgbClr val="EC207A"/>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3" tIns="71433" rIns="71433" bIns="71433" numCol="1" spcCol="38098" rtlCol="0" anchor="ctr">
            <a:spAutoFit/>
          </a:bodyPr>
          <a:lstStyle/>
          <a:p>
            <a:pPr algn="ctr" defTabSz="821470" hangingPunct="0"/>
            <a:endParaRPr lang="en-US" sz="3200">
              <a:solidFill>
                <a:srgbClr val="FFFFFF"/>
              </a:solidFill>
              <a:sym typeface="Helvetica Light"/>
            </a:endParaRPr>
          </a:p>
        </p:txBody>
      </p:sp>
    </p:spTree>
    <p:extLst>
      <p:ext uri="{BB962C8B-B14F-4D97-AF65-F5344CB8AC3E}">
        <p14:creationId xmlns:p14="http://schemas.microsoft.com/office/powerpoint/2010/main" val="16287794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ummary"/>
          <p:cNvSpPr txBox="1">
            <a:spLocks noGrp="1"/>
          </p:cNvSpPr>
          <p:nvPr>
            <p:ph type="title"/>
          </p:nvPr>
        </p:nvSpPr>
        <p:spPr>
          <a:prstGeom prst="rect">
            <a:avLst/>
          </a:prstGeom>
        </p:spPr>
        <p:txBody>
          <a:bodyPr/>
          <a:lstStyle/>
          <a:p>
            <a:r>
              <a:rPr dirty="0"/>
              <a:t>Summary</a:t>
            </a:r>
            <a:r>
              <a:rPr lang="en-US" dirty="0"/>
              <a:t>: Benefits of MyGene2</a:t>
            </a:r>
            <a:endParaRPr dirty="0"/>
          </a:p>
        </p:txBody>
      </p:sp>
      <p:sp>
        <p:nvSpPr>
          <p:cNvPr id="382" name="families are already acting as Citizen Scientists…"/>
          <p:cNvSpPr txBox="1">
            <a:spLocks noGrp="1"/>
          </p:cNvSpPr>
          <p:nvPr>
            <p:ph type="body" idx="1"/>
          </p:nvPr>
        </p:nvSpPr>
        <p:spPr>
          <a:xfrm>
            <a:off x="765468" y="1097959"/>
            <a:ext cx="10661073" cy="5341049"/>
          </a:xfrm>
          <a:prstGeom prst="rect">
            <a:avLst/>
          </a:prstGeom>
        </p:spPr>
        <p:txBody>
          <a:bodyPr/>
          <a:lstStyle/>
          <a:p>
            <a:pPr marL="281890" indent="-248378"/>
            <a:r>
              <a:rPr lang="en-US" dirty="0"/>
              <a:t>families</a:t>
            </a:r>
          </a:p>
          <a:p>
            <a:pPr lvl="1"/>
            <a:r>
              <a:rPr lang="en-US" dirty="0"/>
              <a:t>obtain candidate genes via re-analysis, research sequencing</a:t>
            </a:r>
          </a:p>
          <a:p>
            <a:pPr lvl="1"/>
            <a:r>
              <a:rPr lang="en-US" dirty="0"/>
              <a:t>easier to share and study genetic data in a more organized, efficient, and scientifically-fruitful manner</a:t>
            </a:r>
          </a:p>
          <a:p>
            <a:pPr lvl="2"/>
            <a:endParaRPr lang="en-US" dirty="0"/>
          </a:p>
          <a:p>
            <a:pPr marL="281890" indent="-248378"/>
            <a:r>
              <a:rPr lang="en-US" dirty="0"/>
              <a:t>clinicians and researchers</a:t>
            </a:r>
          </a:p>
          <a:p>
            <a:pPr marL="470611" lvl="1" indent="-248378"/>
            <a:r>
              <a:rPr lang="en-US" dirty="0"/>
              <a:t>identify additional cases to confirm a discovery or conduct genotype-phenotype studies</a:t>
            </a:r>
          </a:p>
          <a:p>
            <a:pPr marL="470611" lvl="1" indent="-248378"/>
            <a:r>
              <a:rPr lang="en-US" dirty="0"/>
              <a:t>provide options for families that were “mutation negative” after sequencing</a:t>
            </a:r>
          </a:p>
          <a:p>
            <a:pPr marL="470611" lvl="1" indent="-248378"/>
            <a:r>
              <a:rPr lang="en-US" dirty="0"/>
              <a:t>provide families in clinic immediate access to detailed data about their condition</a:t>
            </a:r>
          </a:p>
          <a:p>
            <a:pPr marL="470611" lvl="1" indent="-248378"/>
            <a:endParaRPr lang="en-US" dirty="0"/>
          </a:p>
          <a:p>
            <a:pPr marL="248378" indent="-248378"/>
            <a:r>
              <a:rPr lang="en-US" dirty="0"/>
              <a:t>real-time, public reporting of gene discoveries and genotype-phenotype relationships</a:t>
            </a:r>
          </a:p>
        </p:txBody>
      </p:sp>
    </p:spTree>
    <p:extLst>
      <p:ext uri="{BB962C8B-B14F-4D97-AF65-F5344CB8AC3E}">
        <p14:creationId xmlns:p14="http://schemas.microsoft.com/office/powerpoint/2010/main" val="20713152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Acknowledgements"/>
          <p:cNvSpPr txBox="1">
            <a:spLocks noGrp="1"/>
          </p:cNvSpPr>
          <p:nvPr>
            <p:ph type="title"/>
          </p:nvPr>
        </p:nvSpPr>
        <p:spPr>
          <a:prstGeom prst="rect">
            <a:avLst/>
          </a:prstGeom>
        </p:spPr>
        <p:txBody>
          <a:bodyPr/>
          <a:lstStyle/>
          <a:p>
            <a:r>
              <a:t>Acknowledgements</a:t>
            </a:r>
          </a:p>
        </p:txBody>
      </p:sp>
      <p:sp>
        <p:nvSpPr>
          <p:cNvPr id="385" name="Debbie Nickerson…"/>
          <p:cNvSpPr txBox="1">
            <a:spLocks noGrp="1"/>
          </p:cNvSpPr>
          <p:nvPr>
            <p:ph type="body" idx="1"/>
          </p:nvPr>
        </p:nvSpPr>
        <p:spPr>
          <a:xfrm>
            <a:off x="765465" y="1122984"/>
            <a:ext cx="5005299" cy="5354125"/>
          </a:xfrm>
          <a:prstGeom prst="rect">
            <a:avLst/>
          </a:prstGeom>
        </p:spPr>
        <p:txBody>
          <a:bodyPr vert="horz" lIns="0" tIns="0" rIns="0" bIns="0" numCol="1" spcCol="472140" rtlCol="0" anchor="t">
            <a:noAutofit/>
          </a:bodyPr>
          <a:lstStyle/>
          <a:p>
            <a:pPr marL="0" indent="0">
              <a:spcBef>
                <a:spcPts val="0"/>
              </a:spcBef>
              <a:buNone/>
              <a:defRPr sz="3200">
                <a:solidFill>
                  <a:srgbClr val="424242"/>
                </a:solidFill>
              </a:defRPr>
            </a:pPr>
            <a:r>
              <a:rPr lang="en-US" sz="1600" dirty="0"/>
              <a:t>MyGene2 community </a:t>
            </a:r>
            <a:r>
              <a:rPr lang="mr-IN" sz="1600" dirty="0"/>
              <a:t>–</a:t>
            </a:r>
            <a:r>
              <a:rPr lang="en-US" sz="1600" dirty="0"/>
              <a:t> families, clinicians, researchers</a:t>
            </a:r>
          </a:p>
          <a:p>
            <a:pPr marL="0" indent="0">
              <a:spcBef>
                <a:spcPts val="0"/>
              </a:spcBef>
              <a:buNone/>
              <a:defRPr sz="3200">
                <a:solidFill>
                  <a:srgbClr val="424242"/>
                </a:solidFill>
              </a:defRPr>
            </a:pPr>
            <a:endParaRPr lang="en-US" sz="1600" dirty="0"/>
          </a:p>
          <a:p>
            <a:pPr marL="0" indent="0">
              <a:spcBef>
                <a:spcPts val="0"/>
              </a:spcBef>
              <a:buNone/>
              <a:defRPr sz="3200">
                <a:solidFill>
                  <a:srgbClr val="424242"/>
                </a:solidFill>
              </a:defRPr>
            </a:pPr>
            <a:r>
              <a:rPr lang="en-US" sz="1600" dirty="0"/>
              <a:t>MyGene2 team</a:t>
            </a:r>
          </a:p>
          <a:p>
            <a:pPr>
              <a:spcBef>
                <a:spcPts val="0"/>
              </a:spcBef>
              <a:defRPr sz="2400">
                <a:solidFill>
                  <a:srgbClr val="424242"/>
                </a:solidFill>
              </a:defRPr>
            </a:pPr>
            <a:r>
              <a:rPr lang="en-US" sz="1500" dirty="0"/>
              <a:t>Project team leaders</a:t>
            </a:r>
          </a:p>
          <a:p>
            <a:pPr marL="466255" lvl="1" indent="-244021">
              <a:spcBef>
                <a:spcPts val="0"/>
              </a:spcBef>
              <a:defRPr sz="2400">
                <a:solidFill>
                  <a:srgbClr val="424242"/>
                </a:solidFill>
              </a:defRPr>
            </a:pPr>
            <a:r>
              <a:rPr lang="en-US" sz="1500" dirty="0"/>
              <a:t>Mike Bamshad</a:t>
            </a:r>
          </a:p>
          <a:p>
            <a:pPr marL="466255" lvl="1" indent="-244021">
              <a:spcBef>
                <a:spcPts val="0"/>
              </a:spcBef>
              <a:defRPr sz="2400">
                <a:solidFill>
                  <a:srgbClr val="424242"/>
                </a:solidFill>
              </a:defRPr>
            </a:pPr>
            <a:r>
              <a:rPr lang="en-US" sz="1500" dirty="0"/>
              <a:t>Jessica Chong</a:t>
            </a:r>
          </a:p>
          <a:p>
            <a:pPr>
              <a:spcBef>
                <a:spcPts val="0"/>
              </a:spcBef>
              <a:defRPr sz="2400">
                <a:solidFill>
                  <a:srgbClr val="424242"/>
                </a:solidFill>
              </a:defRPr>
            </a:pPr>
            <a:r>
              <a:rPr lang="en-US" sz="1500" dirty="0"/>
              <a:t>Collaborators</a:t>
            </a:r>
          </a:p>
          <a:p>
            <a:pPr marL="466255" lvl="1" indent="-244021">
              <a:spcBef>
                <a:spcPts val="0"/>
              </a:spcBef>
              <a:defRPr sz="2400">
                <a:solidFill>
                  <a:srgbClr val="424242"/>
                </a:solidFill>
              </a:defRPr>
            </a:pPr>
            <a:r>
              <a:rPr lang="en-US" sz="1500" dirty="0"/>
              <a:t>Tudor </a:t>
            </a:r>
            <a:r>
              <a:rPr lang="en-US" sz="1500" dirty="0" err="1"/>
              <a:t>Groza</a:t>
            </a:r>
            <a:r>
              <a:rPr lang="en-US" sz="1500" dirty="0"/>
              <a:t> (KCCG </a:t>
            </a:r>
            <a:r>
              <a:rPr lang="en-US" sz="1500" dirty="0" err="1"/>
              <a:t>Phenomics</a:t>
            </a:r>
            <a:r>
              <a:rPr lang="en-US" sz="1500" dirty="0"/>
              <a:t> team)</a:t>
            </a:r>
          </a:p>
          <a:p>
            <a:pPr>
              <a:spcBef>
                <a:spcPts val="0"/>
              </a:spcBef>
              <a:defRPr sz="2400">
                <a:solidFill>
                  <a:srgbClr val="424242"/>
                </a:solidFill>
              </a:defRPr>
            </a:pPr>
            <a:r>
              <a:rPr lang="en-US" sz="1500" dirty="0"/>
              <a:t>Family Advisory Committee</a:t>
            </a:r>
          </a:p>
          <a:p>
            <a:pPr marL="466255" lvl="1" indent="-244021">
              <a:spcBef>
                <a:spcPts val="0"/>
              </a:spcBef>
              <a:defRPr sz="2400">
                <a:solidFill>
                  <a:srgbClr val="424242"/>
                </a:solidFill>
              </a:defRPr>
            </a:pPr>
            <a:r>
              <a:rPr lang="en-US" sz="1500" dirty="0"/>
              <a:t>Peter </a:t>
            </a:r>
            <a:r>
              <a:rPr lang="en-US" sz="1500" dirty="0" err="1"/>
              <a:t>Lorentzen</a:t>
            </a:r>
            <a:endParaRPr lang="en-US" sz="1500" dirty="0"/>
          </a:p>
          <a:p>
            <a:pPr marL="466255" lvl="1" indent="-244021">
              <a:spcBef>
                <a:spcPts val="0"/>
              </a:spcBef>
              <a:defRPr sz="2400">
                <a:solidFill>
                  <a:srgbClr val="424242"/>
                </a:solidFill>
              </a:defRPr>
            </a:pPr>
            <a:r>
              <a:rPr lang="en-US" sz="1500" dirty="0"/>
              <a:t>Cristina Might</a:t>
            </a:r>
          </a:p>
          <a:p>
            <a:pPr marL="466255" lvl="1" indent="-244021">
              <a:spcBef>
                <a:spcPts val="0"/>
              </a:spcBef>
              <a:defRPr sz="2400">
                <a:solidFill>
                  <a:srgbClr val="424242"/>
                </a:solidFill>
              </a:defRPr>
            </a:pPr>
            <a:r>
              <a:rPr lang="en-US" sz="1500" dirty="0"/>
              <a:t>Matthew Might</a:t>
            </a:r>
          </a:p>
          <a:p>
            <a:pPr marL="466255" lvl="1" indent="-244021">
              <a:spcBef>
                <a:spcPts val="0"/>
              </a:spcBef>
              <a:defRPr sz="2400">
                <a:solidFill>
                  <a:srgbClr val="424242"/>
                </a:solidFill>
              </a:defRPr>
            </a:pPr>
            <a:r>
              <a:rPr lang="en-US" sz="1500" dirty="0"/>
              <a:t>Karen Park</a:t>
            </a:r>
          </a:p>
          <a:p>
            <a:pPr marL="466255" lvl="1" indent="-244021">
              <a:spcBef>
                <a:spcPts val="0"/>
              </a:spcBef>
              <a:defRPr sz="2400">
                <a:solidFill>
                  <a:srgbClr val="424242"/>
                </a:solidFill>
              </a:defRPr>
            </a:pPr>
            <a:r>
              <a:rPr lang="en-US" sz="1500" dirty="0"/>
              <a:t>Gina </a:t>
            </a:r>
            <a:r>
              <a:rPr lang="en-US" sz="1500" dirty="0" err="1"/>
              <a:t>Szajnuk</a:t>
            </a:r>
            <a:endParaRPr lang="en-US" sz="1500" dirty="0"/>
          </a:p>
          <a:p>
            <a:pPr>
              <a:spcBef>
                <a:spcPts val="0"/>
              </a:spcBef>
              <a:defRPr sz="2400">
                <a:solidFill>
                  <a:srgbClr val="424242"/>
                </a:solidFill>
              </a:defRPr>
            </a:pPr>
            <a:r>
              <a:rPr lang="en-US" sz="1500" dirty="0"/>
              <a:t>Scientific and Bioethics Advisory Committee</a:t>
            </a:r>
          </a:p>
          <a:p>
            <a:pPr marL="466255" lvl="1" indent="-244021">
              <a:spcBef>
                <a:spcPts val="0"/>
              </a:spcBef>
              <a:defRPr sz="2400">
                <a:solidFill>
                  <a:srgbClr val="424242"/>
                </a:solidFill>
              </a:defRPr>
            </a:pPr>
            <a:r>
              <a:rPr lang="en-US" sz="1500" dirty="0"/>
              <a:t>Kyle Brothers</a:t>
            </a:r>
          </a:p>
          <a:p>
            <a:pPr marL="466255" lvl="1" indent="-244021">
              <a:spcBef>
                <a:spcPts val="0"/>
              </a:spcBef>
              <a:defRPr sz="2400">
                <a:solidFill>
                  <a:srgbClr val="424242"/>
                </a:solidFill>
              </a:defRPr>
            </a:pPr>
            <a:r>
              <a:rPr lang="en-US" sz="1500" dirty="0"/>
              <a:t>Karin Dent</a:t>
            </a:r>
          </a:p>
          <a:p>
            <a:pPr marL="466255" lvl="1" indent="-244021">
              <a:spcBef>
                <a:spcPts val="0"/>
              </a:spcBef>
              <a:defRPr sz="2400">
                <a:solidFill>
                  <a:srgbClr val="424242"/>
                </a:solidFill>
              </a:defRPr>
            </a:pPr>
            <a:r>
              <a:rPr lang="en-US" sz="1500" dirty="0"/>
              <a:t>Pilar </a:t>
            </a:r>
            <a:r>
              <a:rPr lang="en-US" sz="1500" dirty="0" err="1"/>
              <a:t>Magoulas</a:t>
            </a:r>
            <a:endParaRPr lang="en-US" sz="1500" dirty="0"/>
          </a:p>
          <a:p>
            <a:pPr marL="466255" lvl="1" indent="-244021">
              <a:spcBef>
                <a:spcPts val="0"/>
              </a:spcBef>
              <a:defRPr sz="2400">
                <a:solidFill>
                  <a:srgbClr val="424242"/>
                </a:solidFill>
              </a:defRPr>
            </a:pPr>
            <a:r>
              <a:rPr lang="en-US" sz="1500" dirty="0" err="1"/>
              <a:t>Joon</a:t>
            </a:r>
            <a:r>
              <a:rPr lang="en-US" sz="1500" dirty="0"/>
              <a:t>-Ho Yu</a:t>
            </a:r>
          </a:p>
          <a:p>
            <a:pPr>
              <a:spcBef>
                <a:spcPts val="0"/>
              </a:spcBef>
              <a:defRPr sz="2400">
                <a:solidFill>
                  <a:srgbClr val="424242"/>
                </a:solidFill>
              </a:defRPr>
            </a:pPr>
            <a:r>
              <a:rPr lang="en-US" sz="1500" dirty="0"/>
              <a:t>Data collection, processing, and analysis</a:t>
            </a:r>
          </a:p>
          <a:p>
            <a:pPr marL="466255" lvl="1" indent="-244021">
              <a:spcBef>
                <a:spcPts val="0"/>
              </a:spcBef>
              <a:defRPr sz="2400">
                <a:solidFill>
                  <a:srgbClr val="424242"/>
                </a:solidFill>
              </a:defRPr>
            </a:pPr>
            <a:r>
              <a:rPr lang="en-US" sz="1500" dirty="0"/>
              <a:t>Rodolfo Cornejo</a:t>
            </a:r>
          </a:p>
          <a:p>
            <a:pPr marL="466255" lvl="1" indent="-244021">
              <a:spcBef>
                <a:spcPts val="0"/>
              </a:spcBef>
              <a:defRPr sz="2400">
                <a:solidFill>
                  <a:srgbClr val="424242"/>
                </a:solidFill>
              </a:defRPr>
            </a:pPr>
            <a:r>
              <a:rPr lang="en-US" sz="1500" dirty="0"/>
              <a:t>Jennifer Chin</a:t>
            </a:r>
          </a:p>
          <a:p>
            <a:pPr marL="466255" lvl="1" indent="-244021">
              <a:spcBef>
                <a:spcPts val="0"/>
              </a:spcBef>
              <a:defRPr sz="2400">
                <a:solidFill>
                  <a:srgbClr val="424242"/>
                </a:solidFill>
              </a:defRPr>
            </a:pPr>
            <a:r>
              <a:rPr lang="en-US" sz="1500" dirty="0"/>
              <a:t>Colby Marvin</a:t>
            </a:r>
          </a:p>
          <a:p>
            <a:pPr marL="466255" lvl="1" indent="-244021">
              <a:spcBef>
                <a:spcPts val="0"/>
              </a:spcBef>
              <a:defRPr sz="2400">
                <a:solidFill>
                  <a:srgbClr val="424242"/>
                </a:solidFill>
              </a:defRPr>
            </a:pPr>
            <a:r>
              <a:rPr lang="en-US" sz="1500" dirty="0"/>
              <a:t>Daniel </a:t>
            </a:r>
            <a:r>
              <a:rPr lang="en-US" sz="1500" dirty="0" err="1"/>
              <a:t>McGoldrick</a:t>
            </a:r>
            <a:endParaRPr lang="en-US" sz="1500" dirty="0"/>
          </a:p>
          <a:p>
            <a:pPr marL="466255" lvl="1" indent="-244021">
              <a:spcBef>
                <a:spcPts val="0"/>
              </a:spcBef>
              <a:defRPr sz="2400">
                <a:solidFill>
                  <a:srgbClr val="424242"/>
                </a:solidFill>
              </a:defRPr>
            </a:pPr>
            <a:r>
              <a:rPr lang="en-US" sz="1500" dirty="0" err="1"/>
              <a:t>Karynne</a:t>
            </a:r>
            <a:r>
              <a:rPr lang="en-US" sz="1500" dirty="0"/>
              <a:t> Patterson</a:t>
            </a:r>
          </a:p>
        </p:txBody>
      </p:sp>
      <p:sp>
        <p:nvSpPr>
          <p:cNvPr id="387" name="Funding:…"/>
          <p:cNvSpPr txBox="1"/>
          <p:nvPr/>
        </p:nvSpPr>
        <p:spPr>
          <a:xfrm>
            <a:off x="6123199" y="1122983"/>
            <a:ext cx="5104300" cy="10746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410736" hangingPunct="0">
              <a:defRPr sz="2400">
                <a:solidFill>
                  <a:srgbClr val="424242"/>
                </a:solidFill>
              </a:defRPr>
            </a:pPr>
            <a:r>
              <a:rPr sz="1600" kern="0" dirty="0">
                <a:solidFill>
                  <a:srgbClr val="424242"/>
                </a:solidFill>
                <a:sym typeface="Helvetica Light"/>
              </a:rPr>
              <a:t>Funding:</a:t>
            </a:r>
          </a:p>
          <a:p>
            <a:pPr marL="156387" indent="-156387" defTabSz="410736" hangingPunct="0">
              <a:buClr>
                <a:srgbClr val="23AFE6"/>
              </a:buClr>
              <a:buSzPct val="75000"/>
              <a:buFontTx/>
              <a:buChar char="•"/>
              <a:defRPr sz="2400">
                <a:solidFill>
                  <a:srgbClr val="424242"/>
                </a:solidFill>
              </a:defRPr>
            </a:pPr>
            <a:r>
              <a:rPr sz="1500" kern="0" dirty="0">
                <a:solidFill>
                  <a:srgbClr val="424242"/>
                </a:solidFill>
                <a:sym typeface="Helvetica Light"/>
              </a:rPr>
              <a:t>University of Washington Center for Mendelian Genomics - NHGRI and NHLBI - HG006493-05</a:t>
            </a:r>
          </a:p>
          <a:p>
            <a:pPr marL="156387" indent="-156387" defTabSz="410736" hangingPunct="0">
              <a:buClr>
                <a:srgbClr val="23AFE6"/>
              </a:buClr>
              <a:buSzPct val="75000"/>
              <a:buFontTx/>
              <a:buChar char="•"/>
              <a:defRPr sz="2400">
                <a:solidFill>
                  <a:srgbClr val="424242"/>
                </a:solidFill>
              </a:defRPr>
            </a:pPr>
            <a:r>
              <a:rPr sz="1500" kern="0" dirty="0">
                <a:solidFill>
                  <a:srgbClr val="424242"/>
                </a:solidFill>
                <a:sym typeface="Helvetica Light"/>
              </a:rPr>
              <a:t>Open Science Prize - Wellcome Trust, U.S. National Institutes of Health, Howard Hughes Medical Institute</a:t>
            </a:r>
          </a:p>
        </p:txBody>
      </p:sp>
      <p:sp>
        <p:nvSpPr>
          <p:cNvPr id="388" name="University of Washington Center for Mendelian Genomics"/>
          <p:cNvSpPr txBox="1"/>
          <p:nvPr/>
        </p:nvSpPr>
        <p:spPr>
          <a:xfrm>
            <a:off x="6317052" y="3042941"/>
            <a:ext cx="4652229" cy="5592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a:defRPr sz="2400">
                <a:solidFill>
                  <a:srgbClr val="424242"/>
                </a:solidFill>
              </a:defRPr>
            </a:lvl1pPr>
          </a:lstStyle>
          <a:p>
            <a:pPr algn="ctr" defTabSz="410736" hangingPunct="0"/>
            <a:r>
              <a:rPr sz="1500" kern="0" dirty="0">
                <a:sym typeface="Helvetica Light"/>
              </a:rPr>
              <a:t>University of Washington Center for Mendelian Genomics</a:t>
            </a:r>
            <a:endParaRPr lang="en-US" sz="1500" kern="0" dirty="0">
              <a:sym typeface="Helvetica Light"/>
            </a:endParaRPr>
          </a:p>
          <a:p>
            <a:pPr algn="ctr" defTabSz="410736" hangingPunct="0"/>
            <a:r>
              <a:rPr lang="en-US" sz="1500" kern="0" dirty="0">
                <a:sym typeface="Helvetica Light"/>
              </a:rPr>
              <a:t>Debbie Nickerson, Mike </a:t>
            </a:r>
            <a:r>
              <a:rPr lang="en-US" sz="1500" kern="0" dirty="0" err="1">
                <a:sym typeface="Helvetica Light"/>
              </a:rPr>
              <a:t>Bamshad</a:t>
            </a:r>
            <a:r>
              <a:rPr lang="en-US" sz="1500" kern="0" dirty="0">
                <a:sym typeface="Helvetica Light"/>
              </a:rPr>
              <a:t>, Suzanne Leal</a:t>
            </a:r>
            <a:endParaRPr sz="1500" kern="0" dirty="0">
              <a:sym typeface="Helvetica Light"/>
            </a:endParaRPr>
          </a:p>
        </p:txBody>
      </p:sp>
      <p:sp>
        <p:nvSpPr>
          <p:cNvPr id="390" name="MyGene2 Partners"/>
          <p:cNvSpPr txBox="1"/>
          <p:nvPr/>
        </p:nvSpPr>
        <p:spPr>
          <a:xfrm>
            <a:off x="6123201" y="3671576"/>
            <a:ext cx="1784143" cy="318357"/>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l">
              <a:defRPr sz="2800">
                <a:solidFill>
                  <a:srgbClr val="424242"/>
                </a:solidFill>
              </a:defRPr>
            </a:lvl1pPr>
          </a:lstStyle>
          <a:p>
            <a:pPr defTabSz="410736" hangingPunct="0"/>
            <a:r>
              <a:rPr sz="1600" kern="0" dirty="0">
                <a:sym typeface="Helvetica Light"/>
              </a:rPr>
              <a:t>MyGene2 Partners</a:t>
            </a:r>
          </a:p>
        </p:txBody>
      </p:sp>
      <p:sp>
        <p:nvSpPr>
          <p:cNvPr id="391" name="MyGene2 Memberships"/>
          <p:cNvSpPr txBox="1"/>
          <p:nvPr/>
        </p:nvSpPr>
        <p:spPr>
          <a:xfrm>
            <a:off x="6123197" y="5716760"/>
            <a:ext cx="2273059" cy="318357"/>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l">
              <a:defRPr sz="2800">
                <a:solidFill>
                  <a:srgbClr val="424242"/>
                </a:solidFill>
              </a:defRPr>
            </a:lvl1pPr>
          </a:lstStyle>
          <a:p>
            <a:pPr defTabSz="410736" hangingPunct="0"/>
            <a:r>
              <a:rPr sz="1600" kern="0" dirty="0">
                <a:sym typeface="Helvetica Light"/>
              </a:rPr>
              <a:t>MyGene2 Memberships</a:t>
            </a:r>
          </a:p>
        </p:txBody>
      </p:sp>
      <p:grpSp>
        <p:nvGrpSpPr>
          <p:cNvPr id="395" name="Group"/>
          <p:cNvGrpSpPr/>
          <p:nvPr/>
        </p:nvGrpSpPr>
        <p:grpSpPr>
          <a:xfrm>
            <a:off x="6462385" y="5837035"/>
            <a:ext cx="5443783" cy="978423"/>
            <a:chOff x="0" y="0"/>
            <a:chExt cx="8606216" cy="1546813"/>
          </a:xfrm>
        </p:grpSpPr>
        <p:pic>
          <p:nvPicPr>
            <p:cNvPr id="392" name="logo_ga.png" descr="logo_ga.png"/>
            <p:cNvPicPr>
              <a:picLocks noChangeAspect="1"/>
            </p:cNvPicPr>
            <p:nvPr/>
          </p:nvPicPr>
          <p:blipFill>
            <a:blip r:embed="rId3">
              <a:extLst/>
            </a:blip>
            <a:stretch>
              <a:fillRect/>
            </a:stretch>
          </p:blipFill>
          <p:spPr>
            <a:xfrm>
              <a:off x="0" y="494122"/>
              <a:ext cx="3814241" cy="874098"/>
            </a:xfrm>
            <a:prstGeom prst="rect">
              <a:avLst/>
            </a:prstGeom>
            <a:ln w="12700" cap="flat">
              <a:noFill/>
              <a:miter lim="400000"/>
            </a:ln>
            <a:effectLst/>
          </p:spPr>
        </p:pic>
        <p:pic>
          <p:nvPicPr>
            <p:cNvPr id="393" name="matchmaker_0.png" descr="matchmaker_0.png"/>
            <p:cNvPicPr>
              <a:picLocks noChangeAspect="1"/>
            </p:cNvPicPr>
            <p:nvPr/>
          </p:nvPicPr>
          <p:blipFill>
            <a:blip r:embed="rId4">
              <a:extLst/>
            </a:blip>
            <a:stretch>
              <a:fillRect/>
            </a:stretch>
          </p:blipFill>
          <p:spPr>
            <a:xfrm>
              <a:off x="7059403" y="0"/>
              <a:ext cx="1546814" cy="1546814"/>
            </a:xfrm>
            <a:prstGeom prst="rect">
              <a:avLst/>
            </a:prstGeom>
            <a:ln w="12700" cap="flat">
              <a:noFill/>
              <a:miter lim="400000"/>
            </a:ln>
            <a:effectLst/>
          </p:spPr>
        </p:pic>
        <p:pic>
          <p:nvPicPr>
            <p:cNvPr id="394" name="beacon-network-logo-dark-small.png" descr="beacon-network-logo-dark-small.png"/>
            <p:cNvPicPr>
              <a:picLocks noChangeAspect="1"/>
            </p:cNvPicPr>
            <p:nvPr/>
          </p:nvPicPr>
          <p:blipFill>
            <a:blip r:embed="rId5">
              <a:extLst/>
            </a:blip>
            <a:stretch>
              <a:fillRect/>
            </a:stretch>
          </p:blipFill>
          <p:spPr>
            <a:xfrm>
              <a:off x="4134410" y="674507"/>
              <a:ext cx="2616434" cy="693714"/>
            </a:xfrm>
            <a:prstGeom prst="rect">
              <a:avLst/>
            </a:prstGeom>
            <a:ln w="12700" cap="flat">
              <a:noFill/>
              <a:miter lim="400000"/>
            </a:ln>
            <a:effectLst/>
          </p:spPr>
        </p:pic>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7055" y="3930401"/>
            <a:ext cx="4457543" cy="1689175"/>
          </a:xfrm>
          <a:prstGeom prst="rect">
            <a:avLst/>
          </a:prstGeom>
        </p:spPr>
      </p:pic>
      <p:pic>
        <p:nvPicPr>
          <p:cNvPr id="15" name="uw-cmg_multicolor_logo.pdf"/>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566281" y="2421242"/>
            <a:ext cx="2153771" cy="669327"/>
          </a:xfrm>
          <a:prstGeom prst="rect">
            <a:avLst/>
          </a:prstGeom>
          <a:ln w="12700">
            <a:miter lim="400000"/>
          </a:ln>
        </p:spPr>
      </p:pic>
      <p:sp>
        <p:nvSpPr>
          <p:cNvPr id="14" name="Debbie Nickerson…"/>
          <p:cNvSpPr txBox="1">
            <a:spLocks/>
          </p:cNvSpPr>
          <p:nvPr/>
        </p:nvSpPr>
        <p:spPr>
          <a:xfrm>
            <a:off x="3098245" y="5524937"/>
            <a:ext cx="3112249" cy="952175"/>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472140" anchor="t">
            <a:noAutofit/>
          </a:bodyPr>
          <a:lstStyle>
            <a:lvl1pPr marL="603250" marR="0" indent="-603250" algn="l" defTabSz="821531" rtl="0" latinLnBrk="0">
              <a:lnSpc>
                <a:spcPct val="100000"/>
              </a:lnSpc>
              <a:spcBef>
                <a:spcPts val="1900"/>
              </a:spcBef>
              <a:spcAft>
                <a:spcPts val="0"/>
              </a:spcAft>
              <a:buClr>
                <a:srgbClr val="23AFE5"/>
              </a:buClr>
              <a:buSzPct val="75000"/>
              <a:buFontTx/>
              <a:buChar char="•"/>
              <a:tabLst/>
              <a:defRPr sz="4000" b="0" i="0" u="none" strike="noStrike" cap="none" spc="0" baseline="0">
                <a:ln>
                  <a:noFill/>
                </a:ln>
                <a:solidFill>
                  <a:srgbClr val="424242"/>
                </a:solidFill>
                <a:uFillTx/>
                <a:latin typeface="+mn-lt"/>
                <a:ea typeface="+mn-ea"/>
                <a:cs typeface="+mn-cs"/>
                <a:sym typeface="Helvetica Light"/>
              </a:defRPr>
            </a:lvl1pPr>
            <a:lvl2pPr marL="980722" marR="0" indent="-536222" algn="l" defTabSz="821531" rtl="0" latinLnBrk="0">
              <a:lnSpc>
                <a:spcPct val="100000"/>
              </a:lnSpc>
              <a:spcBef>
                <a:spcPts val="1900"/>
              </a:spcBef>
              <a:spcAft>
                <a:spcPts val="0"/>
              </a:spcAft>
              <a:buClr>
                <a:srgbClr val="23AFE5"/>
              </a:buClr>
              <a:buSzPct val="75000"/>
              <a:buFontTx/>
              <a:buChar char="•"/>
              <a:tabLst/>
              <a:defRPr sz="4000" b="0" i="0" u="none" strike="noStrike" cap="none" spc="0" baseline="0">
                <a:ln>
                  <a:noFill/>
                </a:ln>
                <a:solidFill>
                  <a:srgbClr val="424242"/>
                </a:solidFill>
                <a:uFillTx/>
                <a:latin typeface="+mn-lt"/>
                <a:ea typeface="+mn-ea"/>
                <a:cs typeface="+mn-cs"/>
                <a:sym typeface="Helvetica Light"/>
              </a:defRPr>
            </a:lvl2pPr>
            <a:lvl3pPr marL="1367692" marR="0" indent="-478692" algn="l" defTabSz="821531" rtl="0" latinLnBrk="0">
              <a:lnSpc>
                <a:spcPct val="100000"/>
              </a:lnSpc>
              <a:spcBef>
                <a:spcPts val="1900"/>
              </a:spcBef>
              <a:spcAft>
                <a:spcPts val="0"/>
              </a:spcAft>
              <a:buClr>
                <a:srgbClr val="23AFE5"/>
              </a:buClr>
              <a:buSzPct val="75000"/>
              <a:buFontTx/>
              <a:buChar char="•"/>
              <a:tabLst/>
              <a:defRPr sz="3600" b="0" i="0" u="none" strike="noStrike" cap="none" spc="0" baseline="0">
                <a:ln>
                  <a:noFill/>
                </a:ln>
                <a:solidFill>
                  <a:srgbClr val="424242"/>
                </a:solidFill>
                <a:uFillTx/>
                <a:latin typeface="+mn-lt"/>
                <a:ea typeface="+mn-ea"/>
                <a:cs typeface="+mn-cs"/>
                <a:sym typeface="Helvetica Light"/>
              </a:defRPr>
            </a:lvl3pPr>
            <a:lvl4pPr marL="1761537" marR="0" indent="-428037" algn="l" defTabSz="821531" rtl="0" latinLnBrk="0">
              <a:lnSpc>
                <a:spcPct val="100000"/>
              </a:lnSpc>
              <a:spcBef>
                <a:spcPts val="1900"/>
              </a:spcBef>
              <a:spcAft>
                <a:spcPts val="0"/>
              </a:spcAft>
              <a:buClr>
                <a:srgbClr val="23AFE5"/>
              </a:buClr>
              <a:buSzPct val="75000"/>
              <a:buFontTx/>
              <a:buChar char="•"/>
              <a:tabLst/>
              <a:defRPr sz="3600" b="0" i="0" u="none" strike="noStrike" cap="none" spc="0" baseline="0">
                <a:ln>
                  <a:noFill/>
                </a:ln>
                <a:solidFill>
                  <a:srgbClr val="424242"/>
                </a:solidFill>
                <a:uFillTx/>
                <a:latin typeface="+mn-lt"/>
                <a:ea typeface="+mn-ea"/>
                <a:cs typeface="+mn-cs"/>
                <a:sym typeface="Helvetica Light"/>
              </a:defRPr>
            </a:lvl4pPr>
            <a:lvl5pPr marL="2173111" marR="0" indent="-395111" algn="l" defTabSz="821531" rtl="0" latinLnBrk="0">
              <a:lnSpc>
                <a:spcPct val="100000"/>
              </a:lnSpc>
              <a:spcBef>
                <a:spcPts val="1900"/>
              </a:spcBef>
              <a:spcAft>
                <a:spcPts val="0"/>
              </a:spcAft>
              <a:buClr>
                <a:srgbClr val="23AFE5"/>
              </a:buClr>
              <a:buSzPct val="75000"/>
              <a:buFontTx/>
              <a:buChar char="•"/>
              <a:tabLst/>
              <a:defRPr sz="3600" b="0" i="0" u="none" strike="noStrike" cap="none" spc="0" baseline="0">
                <a:ln>
                  <a:noFill/>
                </a:ln>
                <a:solidFill>
                  <a:srgbClr val="424242"/>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a:lstStyle>
          <a:p>
            <a:pPr marL="466255" lvl="1" indent="-244021">
              <a:spcBef>
                <a:spcPts val="0"/>
              </a:spcBef>
              <a:defRPr sz="2400">
                <a:solidFill>
                  <a:srgbClr val="424242"/>
                </a:solidFill>
              </a:defRPr>
            </a:pPr>
            <a:r>
              <a:rPr lang="en-US" sz="1500" kern="0" dirty="0"/>
              <a:t>Josh Smith</a:t>
            </a:r>
          </a:p>
          <a:p>
            <a:pPr marL="466255" lvl="1" indent="-244021">
              <a:spcBef>
                <a:spcPts val="0"/>
              </a:spcBef>
              <a:defRPr sz="2400">
                <a:solidFill>
                  <a:srgbClr val="424242"/>
                </a:solidFill>
              </a:defRPr>
            </a:pPr>
            <a:r>
              <a:rPr lang="en-US" sz="1500" kern="0" dirty="0"/>
              <a:t>Alice Tattersall</a:t>
            </a:r>
          </a:p>
          <a:p>
            <a:pPr marL="466255" lvl="1" indent="-244021">
              <a:spcBef>
                <a:spcPts val="0"/>
              </a:spcBef>
              <a:defRPr sz="2400">
                <a:solidFill>
                  <a:srgbClr val="424242"/>
                </a:solidFill>
              </a:defRPr>
            </a:pPr>
            <a:r>
              <a:rPr lang="en-US" sz="1500" kern="0" dirty="0"/>
              <a:t>Marsha Wheeler</a:t>
            </a:r>
          </a:p>
          <a:p>
            <a:pPr marL="466255" lvl="1" indent="-244021">
              <a:spcBef>
                <a:spcPts val="0"/>
              </a:spcBef>
              <a:defRPr sz="2400">
                <a:solidFill>
                  <a:srgbClr val="424242"/>
                </a:solidFill>
              </a:defRPr>
            </a:pPr>
            <a:r>
              <a:rPr lang="en-US" sz="1500" kern="0" dirty="0"/>
              <a:t>Qian Yi</a:t>
            </a:r>
          </a:p>
        </p:txBody>
      </p:sp>
    </p:spTree>
    <p:extLst>
      <p:ext uri="{BB962C8B-B14F-4D97-AF65-F5344CB8AC3E}">
        <p14:creationId xmlns:p14="http://schemas.microsoft.com/office/powerpoint/2010/main" val="58131930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p:nvPr/>
        </p:nvSpPr>
        <p:spPr>
          <a:xfrm>
            <a:off x="6192358" y="5754127"/>
            <a:ext cx="3967649" cy="475612"/>
          </a:xfrm>
          <a:prstGeom prst="rect">
            <a:avLst/>
          </a:prstGeom>
          <a:solidFill>
            <a:srgbClr val="93CDDD"/>
          </a:solidFill>
          <a:ln w="28575">
            <a:solidFill>
              <a:srgbClr val="FF8000"/>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p>
            <a:pPr algn="ctr">
              <a:defRPr sz="2400" b="1">
                <a:solidFill>
                  <a:srgbClr val="0D0A10"/>
                </a:solidFill>
              </a:defRPr>
            </a:pPr>
            <a:r>
              <a:rPr sz="2400" b="1" kern="0" dirty="0">
                <a:solidFill>
                  <a:srgbClr val="0D0A10"/>
                </a:solidFill>
                <a:latin typeface="Arial" charset="0"/>
                <a:ea typeface="Arial" charset="0"/>
                <a:cs typeface="Arial" charset="0"/>
              </a:rPr>
              <a:t>http://genematcher</a:t>
            </a:r>
            <a:r>
              <a:rPr sz="2400" b="1" kern="0" dirty="0">
                <a:solidFill>
                  <a:srgbClr val="000000"/>
                </a:solidFill>
                <a:latin typeface="Arial" charset="0"/>
                <a:ea typeface="Arial" charset="0"/>
                <a:cs typeface="Arial" charset="0"/>
              </a:rPr>
              <a:t>.org</a:t>
            </a:r>
          </a:p>
        </p:txBody>
      </p:sp>
      <p:pic>
        <p:nvPicPr>
          <p:cNvPr id="309" name="image5.png"/>
          <p:cNvPicPr>
            <a:picLocks noChangeAspect="1"/>
          </p:cNvPicPr>
          <p:nvPr/>
        </p:nvPicPr>
        <p:blipFill>
          <a:blip r:embed="rId2">
            <a:extLst/>
          </a:blip>
          <a:stretch>
            <a:fillRect/>
          </a:stretch>
        </p:blipFill>
        <p:spPr>
          <a:xfrm>
            <a:off x="1524000" y="2343414"/>
            <a:ext cx="9144000" cy="3128851"/>
          </a:xfrm>
          <a:prstGeom prst="rect">
            <a:avLst/>
          </a:prstGeom>
          <a:ln w="12700">
            <a:miter lim="400000"/>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47181"/>
            <a:ext cx="9144000" cy="1855304"/>
          </a:xfrm>
          <a:prstGeom prst="rect">
            <a:avLst/>
          </a:prstGeom>
        </p:spPr>
      </p:pic>
      <p:sp>
        <p:nvSpPr>
          <p:cNvPr id="3" name="TextBox 2"/>
          <p:cNvSpPr txBox="1"/>
          <p:nvPr/>
        </p:nvSpPr>
        <p:spPr>
          <a:xfrm>
            <a:off x="1574803" y="6432941"/>
            <a:ext cx="5536300" cy="384719"/>
          </a:xfrm>
          <a:prstGeom prst="rect">
            <a:avLst/>
          </a:prstGeom>
          <a:noFill/>
        </p:spPr>
        <p:txBody>
          <a:bodyPr wrap="none" lIns="91434" tIns="45718" rIns="91434" bIns="45718" rtlCol="0">
            <a:spAutoFit/>
          </a:bodyPr>
          <a:lstStyle/>
          <a:p>
            <a:r>
              <a:rPr lang="en-US" kern="0" dirty="0">
                <a:solidFill>
                  <a:sysClr val="windowText" lastClr="000000"/>
                </a:solidFill>
              </a:rPr>
              <a:t>At least 84 citations, including &gt;65 new disease genes.</a:t>
            </a:r>
          </a:p>
        </p:txBody>
      </p:sp>
    </p:spTree>
    <p:extLst>
      <p:ext uri="{BB962C8B-B14F-4D97-AF65-F5344CB8AC3E}">
        <p14:creationId xmlns:p14="http://schemas.microsoft.com/office/powerpoint/2010/main" val="240868676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08"/>
                                        </p:tgtEl>
                                        <p:attrNameLst>
                                          <p:attrName>style.visibility</p:attrName>
                                        </p:attrNameLst>
                                      </p:cBhvr>
                                      <p:to>
                                        <p:strVal val="visible"/>
                                      </p:to>
                                    </p:set>
                                    <p:animEffect transition="in" filter="wipe(up)">
                                      <p:cBhvr>
                                        <p:cTn id="7"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1"/>
          <p:cNvSpPr txBox="1">
            <a:spLocks/>
          </p:cNvSpPr>
          <p:nvPr/>
        </p:nvSpPr>
        <p:spPr>
          <a:xfrm>
            <a:off x="178234" y="213786"/>
            <a:ext cx="8130201" cy="1524001"/>
          </a:xfrm>
          <a:prstGeom prst="rect">
            <a:avLst/>
          </a:prstGeom>
        </p:spPr>
        <p:txBody>
          <a:bodyPr lIns="121914" tIns="60957" rIns="121914" bIns="60957"/>
          <a:lstStyle>
            <a:lvl1pPr algn="ctr" defTabSz="896020" rtl="0" eaLnBrk="1" latinLnBrk="0" hangingPunct="1">
              <a:spcBef>
                <a:spcPct val="0"/>
              </a:spcBef>
              <a:buNone/>
              <a:defRPr sz="4300" i="1" kern="1200">
                <a:solidFill>
                  <a:schemeClr val="tx1"/>
                </a:solidFill>
                <a:latin typeface="+mj-lt"/>
                <a:ea typeface="+mj-ea"/>
                <a:cs typeface="+mj-cs"/>
              </a:defRPr>
            </a:lvl1pPr>
          </a:lstStyle>
          <a:p>
            <a:r>
              <a:rPr lang="en-US" dirty="0" err="1">
                <a:latin typeface="Arial" charset="0"/>
                <a:ea typeface="Arial" charset="0"/>
                <a:cs typeface="Arial" charset="0"/>
              </a:rPr>
              <a:t>GeneMatcher</a:t>
            </a:r>
            <a:r>
              <a:rPr lang="en-US" dirty="0">
                <a:latin typeface="Arial" charset="0"/>
                <a:ea typeface="Arial" charset="0"/>
                <a:cs typeface="Arial" charset="0"/>
              </a:rPr>
              <a:t> overview</a:t>
            </a:r>
          </a:p>
        </p:txBody>
      </p:sp>
      <p:sp>
        <p:nvSpPr>
          <p:cNvPr id="3" name="Shape 312"/>
          <p:cNvSpPr txBox="1">
            <a:spLocks/>
          </p:cNvSpPr>
          <p:nvPr/>
        </p:nvSpPr>
        <p:spPr>
          <a:xfrm>
            <a:off x="491066" y="657609"/>
            <a:ext cx="11565467" cy="6606761"/>
          </a:xfrm>
          <a:prstGeom prst="rect">
            <a:avLst/>
          </a:prstGeom>
        </p:spPr>
        <p:txBody>
          <a:bodyPr lIns="121914" tIns="60957" rIns="121914" bIns="6095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054764">
              <a:spcBef>
                <a:spcPts val="0"/>
              </a:spcBef>
              <a:spcAft>
                <a:spcPts val="800"/>
              </a:spcAft>
              <a:buNone/>
              <a:defRPr sz="2800"/>
            </a:pPr>
            <a:endParaRPr lang="en-US" sz="3700" dirty="0"/>
          </a:p>
          <a:p>
            <a:pPr marL="395533" indent="-395533" defTabSz="1054764">
              <a:lnSpc>
                <a:spcPct val="120000"/>
              </a:lnSpc>
              <a:spcBef>
                <a:spcPts val="0"/>
              </a:spcBef>
              <a:spcAft>
                <a:spcPts val="800"/>
              </a:spcAft>
              <a:buClr>
                <a:srgbClr val="FF0000"/>
              </a:buClr>
              <a:buFont typeface="Wingdings"/>
              <a:buChar char="❑"/>
              <a:defRPr sz="2800"/>
            </a:pPr>
            <a:r>
              <a:rPr lang="en-US" sz="3700" dirty="0"/>
              <a:t> </a:t>
            </a:r>
            <a:r>
              <a:rPr lang="en-US" sz="3700" dirty="0">
                <a:latin typeface="Arial" charset="0"/>
                <a:ea typeface="Arial" charset="0"/>
                <a:cs typeface="Arial" charset="0"/>
              </a:rPr>
              <a:t>Intended to find other patients/animal models for a novel candidate disease gene </a:t>
            </a:r>
          </a:p>
          <a:p>
            <a:pPr marL="395533" indent="-395533" defTabSz="1054764">
              <a:lnSpc>
                <a:spcPct val="120000"/>
              </a:lnSpc>
              <a:spcBef>
                <a:spcPts val="0"/>
              </a:spcBef>
              <a:spcAft>
                <a:spcPts val="800"/>
              </a:spcAft>
              <a:buClr>
                <a:srgbClr val="FF0000"/>
              </a:buClr>
              <a:buFont typeface="Wingdings"/>
              <a:buChar char="❑"/>
              <a:defRPr sz="2800"/>
            </a:pPr>
            <a:r>
              <a:rPr lang="en-US" sz="3700" dirty="0">
                <a:latin typeface="Arial" charset="0"/>
                <a:ea typeface="Arial" charset="0"/>
                <a:cs typeface="Arial" charset="0"/>
              </a:rPr>
              <a:t> Only </a:t>
            </a:r>
            <a:r>
              <a:rPr lang="en-US" sz="3700" dirty="0" err="1">
                <a:latin typeface="Arial" charset="0"/>
                <a:ea typeface="Arial" charset="0"/>
                <a:cs typeface="Arial" charset="0"/>
              </a:rPr>
              <a:t>deidentified</a:t>
            </a:r>
            <a:r>
              <a:rPr lang="en-US" sz="3700" dirty="0">
                <a:latin typeface="Arial" charset="0"/>
                <a:ea typeface="Arial" charset="0"/>
                <a:cs typeface="Arial" charset="0"/>
              </a:rPr>
              <a:t> data and genes</a:t>
            </a:r>
          </a:p>
          <a:p>
            <a:pPr marL="395533" indent="-395533" defTabSz="1054764">
              <a:lnSpc>
                <a:spcPct val="120000"/>
              </a:lnSpc>
              <a:spcBef>
                <a:spcPts val="0"/>
              </a:spcBef>
              <a:spcAft>
                <a:spcPts val="800"/>
              </a:spcAft>
              <a:buClr>
                <a:srgbClr val="FF0000"/>
              </a:buClr>
              <a:buFont typeface="Wingdings"/>
              <a:buChar char="❑"/>
              <a:defRPr sz="2800"/>
            </a:pPr>
            <a:r>
              <a:rPr lang="en-US" sz="3700" dirty="0">
                <a:latin typeface="Arial" charset="0"/>
                <a:ea typeface="Arial" charset="0"/>
                <a:cs typeface="Arial" charset="0"/>
              </a:rPr>
              <a:t> Automated matching</a:t>
            </a:r>
          </a:p>
          <a:p>
            <a:pPr marL="395533" indent="-395533" defTabSz="1054764">
              <a:lnSpc>
                <a:spcPct val="120000"/>
              </a:lnSpc>
              <a:spcBef>
                <a:spcPts val="0"/>
              </a:spcBef>
              <a:spcAft>
                <a:spcPts val="800"/>
              </a:spcAft>
              <a:buClr>
                <a:srgbClr val="FF0000"/>
              </a:buClr>
              <a:buFont typeface="Wingdings"/>
              <a:buChar char="❑"/>
              <a:defRPr sz="2800"/>
            </a:pPr>
            <a:r>
              <a:rPr lang="en-US" sz="3700" dirty="0">
                <a:latin typeface="Arial" charset="0"/>
                <a:ea typeface="Arial" charset="0"/>
                <a:cs typeface="Arial" charset="0"/>
              </a:rPr>
              <a:t> Submitters choose to follow up at their discretion</a:t>
            </a:r>
          </a:p>
          <a:p>
            <a:pPr marL="395533" indent="-395533" defTabSz="1054764">
              <a:lnSpc>
                <a:spcPct val="120000"/>
              </a:lnSpc>
              <a:spcBef>
                <a:spcPts val="0"/>
              </a:spcBef>
              <a:spcAft>
                <a:spcPts val="800"/>
              </a:spcAft>
              <a:buClr>
                <a:srgbClr val="FF0000"/>
              </a:buClr>
              <a:buFont typeface="Wingdings"/>
              <a:buChar char="❑"/>
              <a:defRPr sz="2800"/>
            </a:pPr>
            <a:r>
              <a:rPr lang="en-US" sz="3700" dirty="0">
                <a:latin typeface="Arial" charset="0"/>
                <a:ea typeface="Arial" charset="0"/>
                <a:cs typeface="Arial" charset="0"/>
              </a:rPr>
              <a:t> Also matches on phenotypic features, OMIM phenotype number and  genomic location</a:t>
            </a:r>
          </a:p>
        </p:txBody>
      </p:sp>
      <p:sp>
        <p:nvSpPr>
          <p:cNvPr id="4" name="Shape 313"/>
          <p:cNvSpPr/>
          <p:nvPr/>
        </p:nvSpPr>
        <p:spPr>
          <a:xfrm>
            <a:off x="524937" y="1148760"/>
            <a:ext cx="11477961" cy="16933"/>
          </a:xfrm>
          <a:prstGeom prst="line">
            <a:avLst/>
          </a:prstGeom>
          <a:ln w="38100">
            <a:solidFill>
              <a:srgbClr val="FF0000"/>
            </a:solidFill>
          </a:ln>
        </p:spPr>
        <p:txBody>
          <a:bodyPr lIns="60954" tIns="60954" rIns="60954" bIns="60954"/>
          <a:lstStyle/>
          <a:p>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249" y="102371"/>
            <a:ext cx="3554376" cy="878140"/>
          </a:xfrm>
          <a:prstGeom prst="rect">
            <a:avLst/>
          </a:prstGeom>
        </p:spPr>
      </p:pic>
    </p:spTree>
    <p:extLst>
      <p:ext uri="{BB962C8B-B14F-4D97-AF65-F5344CB8AC3E}">
        <p14:creationId xmlns:p14="http://schemas.microsoft.com/office/powerpoint/2010/main" val="224164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p:cNvPicPr>
            <a:picLocks noChangeAspect="1"/>
          </p:cNvPicPr>
          <p:nvPr/>
        </p:nvPicPr>
        <p:blipFill>
          <a:blip r:embed="rId2">
            <a:extLst/>
          </a:blip>
          <a:stretch>
            <a:fillRect/>
          </a:stretch>
        </p:blipFill>
        <p:spPr>
          <a:xfrm>
            <a:off x="-22277" y="2190673"/>
            <a:ext cx="5529937" cy="4613507"/>
          </a:xfrm>
          <a:prstGeom prst="rect">
            <a:avLst/>
          </a:prstGeom>
          <a:ln w="12700">
            <a:miter lim="400000"/>
          </a:ln>
        </p:spPr>
      </p:pic>
      <p:pic>
        <p:nvPicPr>
          <p:cNvPr id="3" name="image3.png"/>
          <p:cNvPicPr>
            <a:picLocks noChangeAspect="1"/>
          </p:cNvPicPr>
          <p:nvPr/>
        </p:nvPicPr>
        <p:blipFill>
          <a:blip r:embed="rId3">
            <a:extLst/>
          </a:blip>
          <a:stretch>
            <a:fillRect/>
          </a:stretch>
        </p:blipFill>
        <p:spPr>
          <a:xfrm>
            <a:off x="5681063" y="2453355"/>
            <a:ext cx="6528236" cy="4271836"/>
          </a:xfrm>
          <a:prstGeom prst="rect">
            <a:avLst/>
          </a:prstGeom>
          <a:ln/>
        </p:spPr>
        <p:style>
          <a:lnRef idx="2">
            <a:schemeClr val="dk1"/>
          </a:lnRef>
          <a:fillRef idx="1">
            <a:schemeClr val="lt1"/>
          </a:fillRef>
          <a:effectRef idx="0">
            <a:schemeClr val="dk1"/>
          </a:effectRef>
          <a:fontRef idx="minor">
            <a:schemeClr val="dk1"/>
          </a:fontRef>
        </p:style>
      </p:pic>
      <p:sp>
        <p:nvSpPr>
          <p:cNvPr id="4" name="Rectangle 3"/>
          <p:cNvSpPr/>
          <p:nvPr/>
        </p:nvSpPr>
        <p:spPr>
          <a:xfrm>
            <a:off x="7500132" y="1578334"/>
            <a:ext cx="3399816" cy="615553"/>
          </a:xfrm>
          <a:prstGeom prst="rect">
            <a:avLst/>
          </a:prstGeom>
        </p:spPr>
        <p:txBody>
          <a:bodyPr wrap="none" lIns="121914" tIns="60957" rIns="121914" bIns="60957">
            <a:spAutoFit/>
          </a:bodyPr>
          <a:lstStyle/>
          <a:p>
            <a:r>
              <a:rPr lang="en-US" sz="3200" i="1" u="sng" dirty="0">
                <a:latin typeface="Arial" charset="0"/>
                <a:ea typeface="Arial" charset="0"/>
                <a:cs typeface="Arial" charset="0"/>
              </a:rPr>
              <a:t>email notification</a:t>
            </a:r>
            <a:endParaRPr lang="en-US" sz="3200" i="1" u="sng" dirty="0"/>
          </a:p>
        </p:txBody>
      </p:sp>
      <p:sp>
        <p:nvSpPr>
          <p:cNvPr id="5" name="Rectangle 4"/>
          <p:cNvSpPr/>
          <p:nvPr/>
        </p:nvSpPr>
        <p:spPr>
          <a:xfrm>
            <a:off x="1187195" y="1578334"/>
            <a:ext cx="3450189" cy="615553"/>
          </a:xfrm>
          <a:prstGeom prst="rect">
            <a:avLst/>
          </a:prstGeom>
        </p:spPr>
        <p:txBody>
          <a:bodyPr wrap="none" lIns="121914" tIns="60957" rIns="121914" bIns="60957">
            <a:spAutoFit/>
          </a:bodyPr>
          <a:lstStyle/>
          <a:p>
            <a:r>
              <a:rPr lang="en-US" sz="3200" i="1" u="sng" dirty="0">
                <a:latin typeface="Arial"/>
                <a:cs typeface="Arial"/>
              </a:rPr>
              <a:t>matching options</a:t>
            </a:r>
          </a:p>
        </p:txBody>
      </p:sp>
      <p:sp>
        <p:nvSpPr>
          <p:cNvPr id="6" name="Shape 313"/>
          <p:cNvSpPr/>
          <p:nvPr/>
        </p:nvSpPr>
        <p:spPr>
          <a:xfrm>
            <a:off x="524937" y="1018004"/>
            <a:ext cx="11477961" cy="16933"/>
          </a:xfrm>
          <a:prstGeom prst="line">
            <a:avLst/>
          </a:prstGeom>
          <a:ln w="38100">
            <a:solidFill>
              <a:srgbClr val="FF0000"/>
            </a:solidFill>
          </a:ln>
        </p:spPr>
        <p:txBody>
          <a:bodyPr lIns="60954" tIns="60954" rIns="60954" bIns="60954"/>
          <a:lstStyle/>
          <a:p>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821" y="180913"/>
            <a:ext cx="2878667" cy="711200"/>
          </a:xfrm>
          <a:prstGeom prst="rect">
            <a:avLst/>
          </a:prstGeom>
        </p:spPr>
      </p:pic>
      <p:sp>
        <p:nvSpPr>
          <p:cNvPr id="8" name="Rectangle 7"/>
          <p:cNvSpPr/>
          <p:nvPr/>
        </p:nvSpPr>
        <p:spPr>
          <a:xfrm>
            <a:off x="452609" y="174439"/>
            <a:ext cx="4556825" cy="943848"/>
          </a:xfrm>
          <a:prstGeom prst="rect">
            <a:avLst/>
          </a:prstGeom>
        </p:spPr>
        <p:txBody>
          <a:bodyPr wrap="none" lIns="121914" tIns="60957" rIns="121914" bIns="60957">
            <a:spAutoFit/>
          </a:bodyPr>
          <a:lstStyle/>
          <a:p>
            <a:r>
              <a:rPr lang="en-US" sz="5300" i="1" dirty="0" err="1">
                <a:latin typeface="Arial"/>
                <a:cs typeface="Arial"/>
              </a:rPr>
              <a:t>GeneMatcher</a:t>
            </a:r>
            <a:endParaRPr lang="en-US" sz="5300" i="1" dirty="0">
              <a:latin typeface="Arial"/>
              <a:cs typeface="Arial"/>
            </a:endParaRPr>
          </a:p>
        </p:txBody>
      </p:sp>
    </p:spTree>
    <p:extLst>
      <p:ext uri="{BB962C8B-B14F-4D97-AF65-F5344CB8AC3E}">
        <p14:creationId xmlns:p14="http://schemas.microsoft.com/office/powerpoint/2010/main" val="72738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40500" y="18004"/>
            <a:ext cx="11514667" cy="1524009"/>
          </a:xfrm>
          <a:prstGeom prst="rect">
            <a:avLst/>
          </a:prstGeom>
        </p:spPr>
        <p:txBody>
          <a:bodyPr lIns="121914" tIns="60957" rIns="121914" bIns="60957"/>
          <a:lstStyle>
            <a:lvl1pPr algn="l" defTabSz="452627" rtl="0" eaLnBrk="1" latinLnBrk="0" hangingPunct="1">
              <a:spcBef>
                <a:spcPct val="0"/>
              </a:spcBef>
              <a:buNone/>
              <a:defRPr sz="4400" i="1" kern="1200">
                <a:solidFill>
                  <a:schemeClr val="tx1"/>
                </a:solidFill>
                <a:latin typeface="Arial"/>
                <a:ea typeface="Arial"/>
                <a:cs typeface="Arial"/>
                <a:sym typeface="Arial"/>
              </a:defRPr>
            </a:lvl1pPr>
          </a:lstStyle>
          <a:p>
            <a:r>
              <a:rPr lang="en-US" sz="4800" dirty="0"/>
              <a:t>Match outcome tracking system</a:t>
            </a:r>
          </a:p>
        </p:txBody>
      </p:sp>
      <p:sp>
        <p:nvSpPr>
          <p:cNvPr id="3" name="Shape 319"/>
          <p:cNvSpPr/>
          <p:nvPr/>
        </p:nvSpPr>
        <p:spPr>
          <a:xfrm>
            <a:off x="5" y="848089"/>
            <a:ext cx="12138081" cy="35"/>
          </a:xfrm>
          <a:prstGeom prst="line">
            <a:avLst/>
          </a:prstGeom>
          <a:ln w="38100">
            <a:solidFill>
              <a:srgbClr val="FF0000"/>
            </a:solidFill>
          </a:ln>
        </p:spPr>
        <p:txBody>
          <a:bodyPr lIns="60954" tIns="60954" rIns="60954" bIns="60954"/>
          <a:lstStyle/>
          <a:p>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668" y="46063"/>
            <a:ext cx="2878667" cy="711200"/>
          </a:xfrm>
          <a:prstGeom prst="rect">
            <a:avLst/>
          </a:prstGeom>
        </p:spPr>
      </p:pic>
      <p:pic>
        <p:nvPicPr>
          <p:cNvPr id="5" name="image3.png"/>
          <p:cNvPicPr>
            <a:picLocks noChangeAspect="1"/>
          </p:cNvPicPr>
          <p:nvPr/>
        </p:nvPicPr>
        <p:blipFill>
          <a:blip r:embed="rId3">
            <a:extLst/>
          </a:blip>
          <a:stretch>
            <a:fillRect/>
          </a:stretch>
        </p:blipFill>
        <p:spPr>
          <a:xfrm>
            <a:off x="59982" y="935993"/>
            <a:ext cx="5286903" cy="2981519"/>
          </a:xfrm>
          <a:prstGeom prst="rect">
            <a:avLst/>
          </a:prstGeom>
          <a:ln w="12700">
            <a:miter lim="400000"/>
          </a:ln>
        </p:spPr>
      </p:pic>
      <p:grpSp>
        <p:nvGrpSpPr>
          <p:cNvPr id="11" name="Group 10"/>
          <p:cNvGrpSpPr/>
          <p:nvPr/>
        </p:nvGrpSpPr>
        <p:grpSpPr>
          <a:xfrm>
            <a:off x="945656" y="1560838"/>
            <a:ext cx="1061757" cy="692316"/>
            <a:chOff x="722753" y="1238173"/>
            <a:chExt cx="796318" cy="519237"/>
          </a:xfrm>
        </p:grpSpPr>
        <p:sp>
          <p:nvSpPr>
            <p:cNvPr id="6" name="Shape 321"/>
            <p:cNvSpPr/>
            <p:nvPr/>
          </p:nvSpPr>
          <p:spPr>
            <a:xfrm>
              <a:off x="722753" y="1500576"/>
              <a:ext cx="796318" cy="256834"/>
            </a:xfrm>
            <a:prstGeom prst="rect">
              <a:avLst/>
            </a:prstGeom>
            <a:ln w="25400">
              <a:solidFill>
                <a:srgbClr val="FF0000"/>
              </a:solidFill>
            </a:ln>
          </p:spPr>
          <p:txBody>
            <a:bodyPr lIns="45718" tIns="45718" rIns="45718" bIns="45718" anchor="ctr"/>
            <a:lstStyle/>
            <a:p>
              <a:endParaRPr/>
            </a:p>
          </p:txBody>
        </p:sp>
        <p:sp>
          <p:nvSpPr>
            <p:cNvPr id="7" name="Shape 322"/>
            <p:cNvSpPr/>
            <p:nvPr/>
          </p:nvSpPr>
          <p:spPr>
            <a:xfrm flipH="1">
              <a:off x="1273862" y="1238173"/>
              <a:ext cx="245209" cy="204870"/>
            </a:xfrm>
            <a:prstGeom prst="line">
              <a:avLst/>
            </a:prstGeom>
            <a:ln w="25400">
              <a:solidFill>
                <a:srgbClr val="FF0000"/>
              </a:solidFill>
              <a:tailEnd type="triangle"/>
            </a:ln>
            <a:effectLst>
              <a:outerShdw blurRad="38100" dist="23000" dir="5400000" rotWithShape="0">
                <a:srgbClr val="000000">
                  <a:alpha val="35000"/>
                </a:srgbClr>
              </a:outerShdw>
            </a:effectLst>
          </p:spPr>
          <p:txBody>
            <a:bodyPr lIns="45718" tIns="45718" rIns="45718" bIns="45718"/>
            <a:lstStyle/>
            <a:p>
              <a:endParaRPr/>
            </a:p>
          </p:txBody>
        </p:sp>
      </p:grpSp>
      <p:pic>
        <p:nvPicPr>
          <p:cNvPr id="9" name="image4.png"/>
          <p:cNvPicPr>
            <a:picLocks noChangeAspect="1"/>
          </p:cNvPicPr>
          <p:nvPr/>
        </p:nvPicPr>
        <p:blipFill>
          <a:blip r:embed="rId4">
            <a:extLst/>
          </a:blip>
          <a:stretch>
            <a:fillRect/>
          </a:stretch>
        </p:blipFill>
        <p:spPr>
          <a:xfrm>
            <a:off x="3382137" y="2651867"/>
            <a:ext cx="7472944" cy="4225388"/>
          </a:xfrm>
          <a:prstGeom prst="rect">
            <a:avLst/>
          </a:prstGeom>
          <a:ln w="12700">
            <a:miter lim="400000"/>
          </a:ln>
        </p:spPr>
      </p:pic>
      <p:pic>
        <p:nvPicPr>
          <p:cNvPr id="10" name="image5.png"/>
          <p:cNvPicPr>
            <a:picLocks noChangeAspect="1"/>
          </p:cNvPicPr>
          <p:nvPr/>
        </p:nvPicPr>
        <p:blipFill>
          <a:blip r:embed="rId5">
            <a:extLst/>
          </a:blip>
          <a:stretch>
            <a:fillRect/>
          </a:stretch>
        </p:blipFill>
        <p:spPr>
          <a:xfrm>
            <a:off x="2161035" y="1457940"/>
            <a:ext cx="8675380" cy="5435376"/>
          </a:xfrm>
          <a:prstGeom prst="rect">
            <a:avLst/>
          </a:prstGeom>
          <a:ln w="12700">
            <a:miter lim="400000"/>
          </a:ln>
        </p:spPr>
      </p:pic>
    </p:spTree>
    <p:extLst>
      <p:ext uri="{BB962C8B-B14F-4D97-AF65-F5344CB8AC3E}">
        <p14:creationId xmlns:p14="http://schemas.microsoft.com/office/powerpoint/2010/main" val="429024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32"/>
          <p:cNvSpPr txBox="1">
            <a:spLocks/>
          </p:cNvSpPr>
          <p:nvPr/>
        </p:nvSpPr>
        <p:spPr>
          <a:xfrm>
            <a:off x="-113202" y="-61861"/>
            <a:ext cx="10972801" cy="1524001"/>
          </a:xfrm>
          <a:prstGeom prst="rect">
            <a:avLst/>
          </a:prstGeom>
        </p:spPr>
        <p:txBody>
          <a:bodyPr lIns="121912" tIns="60956" rIns="121912" bIns="60956"/>
          <a:lstStyle>
            <a:lvl1pPr algn="l" defTabSz="457200" rtl="0" eaLnBrk="1" latinLnBrk="0" hangingPunct="1">
              <a:spcBef>
                <a:spcPct val="0"/>
              </a:spcBef>
              <a:buNone/>
              <a:defRPr sz="4400" i="1" kern="1200">
                <a:solidFill>
                  <a:schemeClr val="tx1"/>
                </a:solidFill>
                <a:latin typeface="+mj-lt"/>
                <a:ea typeface="+mj-ea"/>
                <a:cs typeface="+mj-cs"/>
              </a:defRPr>
            </a:lvl1pPr>
          </a:lstStyle>
          <a:p>
            <a:r>
              <a:rPr lang="en-US" sz="5300" dirty="0" err="1">
                <a:latin typeface="Arial" charset="0"/>
                <a:ea typeface="Arial" charset="0"/>
                <a:cs typeface="Arial" charset="0"/>
              </a:rPr>
              <a:t>GeneMatcher</a:t>
            </a:r>
            <a:r>
              <a:rPr lang="en-US" sz="5300" dirty="0">
                <a:latin typeface="Arial" charset="0"/>
                <a:ea typeface="Arial" charset="0"/>
                <a:cs typeface="Arial" charset="0"/>
              </a:rPr>
              <a:t> Publications - 85</a:t>
            </a:r>
          </a:p>
        </p:txBody>
      </p:sp>
      <p:sp>
        <p:nvSpPr>
          <p:cNvPr id="4" name="Shape 333"/>
          <p:cNvSpPr/>
          <p:nvPr/>
        </p:nvSpPr>
        <p:spPr>
          <a:xfrm>
            <a:off x="5555" y="872550"/>
            <a:ext cx="12186452" cy="7775"/>
          </a:xfrm>
          <a:prstGeom prst="line">
            <a:avLst/>
          </a:prstGeom>
          <a:ln w="38100">
            <a:solidFill>
              <a:srgbClr val="FF0000"/>
            </a:solidFill>
          </a:ln>
        </p:spPr>
        <p:txBody>
          <a:bodyPr lIns="60953" tIns="60953" rIns="60953" bIns="60953"/>
          <a:lstStyle/>
          <a:p>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501" y="21861"/>
            <a:ext cx="2447193" cy="604601"/>
          </a:xfrm>
          <a:prstGeom prst="rect">
            <a:avLst/>
          </a:prstGeom>
        </p:spPr>
      </p:pic>
      <p:pic>
        <p:nvPicPr>
          <p:cNvPr id="7" name="Picture 6"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101" y="901827"/>
            <a:ext cx="7651323" cy="5956175"/>
          </a:xfrm>
          <a:prstGeom prst="rect">
            <a:avLst/>
          </a:prstGeom>
        </p:spPr>
        <p:style>
          <a:lnRef idx="2">
            <a:schemeClr val="dk1"/>
          </a:lnRef>
          <a:fillRef idx="1">
            <a:schemeClr val="lt1"/>
          </a:fillRef>
          <a:effectRef idx="0">
            <a:schemeClr val="dk1"/>
          </a:effectRef>
          <a:fontRef idx="minor">
            <a:schemeClr val="dk1"/>
          </a:fontRef>
        </p:style>
      </p:pic>
      <p:sp>
        <p:nvSpPr>
          <p:cNvPr id="6" name="Oval 5"/>
          <p:cNvSpPr/>
          <p:nvPr/>
        </p:nvSpPr>
        <p:spPr>
          <a:xfrm>
            <a:off x="4574960" y="889479"/>
            <a:ext cx="1113933" cy="41724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a:endParaRPr lang="en-US"/>
          </a:p>
        </p:txBody>
      </p:sp>
      <p:sp>
        <p:nvSpPr>
          <p:cNvPr id="8" name="TextBox 7"/>
          <p:cNvSpPr txBox="1"/>
          <p:nvPr/>
        </p:nvSpPr>
        <p:spPr>
          <a:xfrm>
            <a:off x="2724362" y="2779089"/>
            <a:ext cx="6513623"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36" tIns="45718" rIns="91436" bIns="45718" rtlCol="0">
            <a:spAutoFit/>
          </a:bodyPr>
          <a:lstStyle/>
          <a:p>
            <a:r>
              <a:rPr lang="en-US" sz="3600" dirty="0">
                <a:solidFill>
                  <a:srgbClr val="FF0000"/>
                </a:solidFill>
              </a:rPr>
              <a:t>62 describing novel disease genes</a:t>
            </a:r>
          </a:p>
        </p:txBody>
      </p:sp>
    </p:spTree>
    <p:extLst>
      <p:ext uri="{BB962C8B-B14F-4D97-AF65-F5344CB8AC3E}">
        <p14:creationId xmlns:p14="http://schemas.microsoft.com/office/powerpoint/2010/main" val="135212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nvPr>
        </p:nvGraphicFramePr>
        <p:xfrm>
          <a:off x="2578103" y="762000"/>
          <a:ext cx="7835900" cy="553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8"/>
          <p:cNvSpPr>
            <a:spLocks noGrp="1"/>
          </p:cNvSpPr>
          <p:nvPr>
            <p:ph type="title"/>
          </p:nvPr>
        </p:nvSpPr>
        <p:spPr>
          <a:xfrm>
            <a:off x="1524000" y="0"/>
            <a:ext cx="9144000" cy="762000"/>
          </a:xfrm>
        </p:spPr>
        <p:txBody>
          <a:bodyPr>
            <a:noAutofit/>
          </a:bodyPr>
          <a:lstStyle/>
          <a:p>
            <a:r>
              <a:rPr lang="en-US" sz="3200" i="1" dirty="0" err="1">
                <a:latin typeface="Arial"/>
                <a:cs typeface="Arial"/>
              </a:rPr>
              <a:t>GeneMatcher</a:t>
            </a:r>
            <a:r>
              <a:rPr lang="en-US" sz="3200" i="1" dirty="0">
                <a:latin typeface="Arial"/>
                <a:cs typeface="Arial"/>
              </a:rPr>
              <a:t> genes and matches over time</a:t>
            </a:r>
          </a:p>
        </p:txBody>
      </p:sp>
      <p:sp>
        <p:nvSpPr>
          <p:cNvPr id="6" name="TextBox 5"/>
          <p:cNvSpPr txBox="1"/>
          <p:nvPr/>
        </p:nvSpPr>
        <p:spPr>
          <a:xfrm rot="16200000">
            <a:off x="1283192" y="3522540"/>
            <a:ext cx="1232429" cy="461665"/>
          </a:xfrm>
          <a:prstGeom prst="rect">
            <a:avLst/>
          </a:prstGeom>
          <a:noFill/>
        </p:spPr>
        <p:txBody>
          <a:bodyPr wrap="none" lIns="91434" tIns="45718" rIns="91434" bIns="45718" rtlCol="0">
            <a:spAutoFit/>
          </a:bodyPr>
          <a:lstStyle/>
          <a:p>
            <a:r>
              <a:rPr lang="en-US" sz="2400" kern="0" dirty="0">
                <a:solidFill>
                  <a:sysClr val="windowText" lastClr="000000"/>
                </a:solidFill>
                <a:latin typeface="Calibri"/>
                <a:cs typeface="Calibri"/>
              </a:rPr>
              <a:t>Number</a:t>
            </a:r>
          </a:p>
        </p:txBody>
      </p:sp>
      <p:sp>
        <p:nvSpPr>
          <p:cNvPr id="7" name="TextBox 6"/>
          <p:cNvSpPr txBox="1"/>
          <p:nvPr/>
        </p:nvSpPr>
        <p:spPr>
          <a:xfrm>
            <a:off x="5867403" y="6437845"/>
            <a:ext cx="777677" cy="461665"/>
          </a:xfrm>
          <a:prstGeom prst="rect">
            <a:avLst/>
          </a:prstGeom>
          <a:noFill/>
        </p:spPr>
        <p:txBody>
          <a:bodyPr wrap="none" lIns="91434" tIns="45718" rIns="91434" bIns="45718" rtlCol="0">
            <a:spAutoFit/>
          </a:bodyPr>
          <a:lstStyle/>
          <a:p>
            <a:r>
              <a:rPr lang="en-US" sz="2400" kern="0" dirty="0">
                <a:solidFill>
                  <a:sysClr val="windowText" lastClr="000000"/>
                </a:solidFill>
                <a:latin typeface="Calibri"/>
                <a:cs typeface="Calibri"/>
              </a:rPr>
              <a:t>Date</a:t>
            </a:r>
          </a:p>
        </p:txBody>
      </p:sp>
      <p:sp>
        <p:nvSpPr>
          <p:cNvPr id="14" name="Rectangle 13"/>
          <p:cNvSpPr/>
          <p:nvPr/>
        </p:nvSpPr>
        <p:spPr>
          <a:xfrm>
            <a:off x="7874000" y="1699944"/>
            <a:ext cx="152400" cy="384717"/>
          </a:xfrm>
          <a:prstGeom prst="rect">
            <a:avLst/>
          </a:prstGeom>
          <a:solidFill>
            <a:srgbClr val="6B9FE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16" name="Rectangle 15"/>
          <p:cNvSpPr/>
          <p:nvPr/>
        </p:nvSpPr>
        <p:spPr>
          <a:xfrm>
            <a:off x="6489700" y="2601644"/>
            <a:ext cx="152400" cy="384717"/>
          </a:xfrm>
          <a:prstGeom prst="rect">
            <a:avLst/>
          </a:prstGeom>
          <a:solidFill>
            <a:srgbClr val="BAE173"/>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17" name="Line 4"/>
          <p:cNvSpPr>
            <a:spLocks noChangeShapeType="1"/>
          </p:cNvSpPr>
          <p:nvPr/>
        </p:nvSpPr>
        <p:spPr bwMode="auto">
          <a:xfrm>
            <a:off x="2032003" y="647700"/>
            <a:ext cx="8636001" cy="0"/>
          </a:xfrm>
          <a:prstGeom prst="line">
            <a:avLst/>
          </a:prstGeom>
          <a:noFill/>
          <a:ln w="57150" cmpd="thickThin">
            <a:solidFill>
              <a:srgbClr val="34007E"/>
            </a:solidFill>
            <a:round/>
            <a:headEnd/>
            <a:tailEnd/>
          </a:ln>
          <a:effectLst>
            <a:outerShdw blurRad="50800" dist="38100" dir="2700000">
              <a:srgbClr val="000000">
                <a:alpha val="43000"/>
              </a:srgbClr>
            </a:outerShdw>
          </a:effectLst>
        </p:spPr>
        <p:txBody>
          <a:bodyPr wrap="none" lIns="91434" tIns="45718" rIns="91434" bIns="45718" anchor="ctr"/>
          <a:lstStyle/>
          <a:p>
            <a:pPr>
              <a:defRPr/>
            </a:pPr>
            <a:endParaRPr lang="en-US" kern="0" dirty="0">
              <a:solidFill>
                <a:srgbClr val="000000"/>
              </a:solidFill>
              <a:latin typeface="Arial" pitchFamily="-108" charset="0"/>
              <a:ea typeface="ＭＳ Ｐゴシック" pitchFamily="-108" charset="-128"/>
              <a:cs typeface="ＭＳ Ｐゴシック" pitchFamily="-108" charset="-128"/>
            </a:endParaRPr>
          </a:p>
        </p:txBody>
      </p:sp>
      <p:sp>
        <p:nvSpPr>
          <p:cNvPr id="18" name="Rectangle 17"/>
          <p:cNvSpPr/>
          <p:nvPr/>
        </p:nvSpPr>
        <p:spPr>
          <a:xfrm>
            <a:off x="8051800" y="1687244"/>
            <a:ext cx="152400" cy="384717"/>
          </a:xfrm>
          <a:prstGeom prst="rect">
            <a:avLst/>
          </a:prstGeom>
          <a:solidFill>
            <a:srgbClr val="6B9FE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19" name="Rectangle 18"/>
          <p:cNvSpPr/>
          <p:nvPr/>
        </p:nvSpPr>
        <p:spPr>
          <a:xfrm>
            <a:off x="5981700" y="2169843"/>
            <a:ext cx="152400" cy="384717"/>
          </a:xfrm>
          <a:prstGeom prst="rect">
            <a:avLst/>
          </a:prstGeom>
          <a:solidFill>
            <a:srgbClr val="E7706D"/>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20" name="Rectangle 19"/>
          <p:cNvSpPr/>
          <p:nvPr/>
        </p:nvSpPr>
        <p:spPr>
          <a:xfrm>
            <a:off x="7442200" y="2614344"/>
            <a:ext cx="152400" cy="384717"/>
          </a:xfrm>
          <a:prstGeom prst="rect">
            <a:avLst/>
          </a:prstGeom>
          <a:solidFill>
            <a:srgbClr val="BAE173"/>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23" name="Rectangle 22"/>
          <p:cNvSpPr/>
          <p:nvPr/>
        </p:nvSpPr>
        <p:spPr>
          <a:xfrm>
            <a:off x="6019800" y="2525444"/>
            <a:ext cx="152400" cy="384717"/>
          </a:xfrm>
          <a:prstGeom prst="rect">
            <a:avLst/>
          </a:prstGeom>
          <a:solidFill>
            <a:srgbClr val="E7706D"/>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26" name="TextBox 25"/>
          <p:cNvSpPr txBox="1"/>
          <p:nvPr/>
        </p:nvSpPr>
        <p:spPr>
          <a:xfrm>
            <a:off x="3416349" y="1130304"/>
            <a:ext cx="5143455" cy="22467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t">
            <a:spAutoFit/>
          </a:bodyPr>
          <a:lstStyle/>
          <a:p>
            <a:pPr defTabSz="914241" hangingPunct="0">
              <a:spcBef>
                <a:spcPts val="600"/>
              </a:spcBef>
            </a:pPr>
            <a:r>
              <a:rPr lang="en-US" sz="2400" kern="0" dirty="0">
                <a:solidFill>
                  <a:srgbClr val="000000"/>
                </a:solidFill>
                <a:latin typeface="+mj-lt"/>
                <a:ea typeface="+mj-ea"/>
                <a:cs typeface="+mj-cs"/>
                <a:sym typeface="Calibri"/>
              </a:rPr>
              <a:t>As of 1 November 2017</a:t>
            </a:r>
          </a:p>
          <a:p>
            <a:pPr marL="342874" indent="-342874" defTabSz="914241">
              <a:spcBef>
                <a:spcPts val="600"/>
              </a:spcBef>
              <a:buFont typeface="Wingdings" charset="2"/>
              <a:buChar char="§"/>
            </a:pPr>
            <a:r>
              <a:rPr lang="en-US" sz="2400" kern="0" dirty="0">
                <a:solidFill>
                  <a:srgbClr val="000000"/>
                </a:solidFill>
                <a:latin typeface="+mj-lt"/>
                <a:ea typeface="+mj-ea"/>
                <a:cs typeface="+mj-cs"/>
                <a:sym typeface="Calibri"/>
              </a:rPr>
              <a:t>7,907 genes    in 16,963 submissions from </a:t>
            </a:r>
            <a:r>
              <a:rPr lang="en-US" sz="2400" kern="0" dirty="0">
                <a:solidFill>
                  <a:srgbClr val="000000"/>
                </a:solidFill>
                <a:latin typeface="+mj-lt"/>
                <a:sym typeface="Calibri"/>
              </a:rPr>
              <a:t>4,177 submitters</a:t>
            </a:r>
            <a:endParaRPr lang="en-US" sz="2400" kern="0" dirty="0">
              <a:solidFill>
                <a:srgbClr val="000000"/>
              </a:solidFill>
              <a:latin typeface="+mj-lt"/>
              <a:ea typeface="+mj-ea"/>
              <a:cs typeface="+mj-cs"/>
              <a:sym typeface="Calibri"/>
            </a:endParaRPr>
          </a:p>
          <a:p>
            <a:pPr marL="342874" indent="-342874" defTabSz="914241" hangingPunct="0">
              <a:spcBef>
                <a:spcPts val="600"/>
              </a:spcBef>
              <a:buFont typeface="Wingdings" charset="2"/>
              <a:buChar char="§"/>
            </a:pPr>
            <a:r>
              <a:rPr lang="en-US" sz="2400" kern="0" dirty="0">
                <a:solidFill>
                  <a:srgbClr val="000000"/>
                </a:solidFill>
                <a:latin typeface="+mj-lt"/>
                <a:ea typeface="+mj-ea"/>
                <a:cs typeface="+mj-cs"/>
                <a:sym typeface="Calibri"/>
              </a:rPr>
              <a:t>36,347 matches </a:t>
            </a:r>
          </a:p>
          <a:p>
            <a:pPr marL="342874" indent="-342874" defTabSz="914241" hangingPunct="0">
              <a:spcBef>
                <a:spcPts val="600"/>
              </a:spcBef>
              <a:buFont typeface="Wingdings" charset="2"/>
              <a:buChar char="§"/>
            </a:pPr>
            <a:r>
              <a:rPr lang="en-US" sz="2400" kern="0" dirty="0">
                <a:solidFill>
                  <a:srgbClr val="000000"/>
                </a:solidFill>
                <a:latin typeface="+mj-lt"/>
                <a:ea typeface="+mj-ea"/>
                <a:cs typeface="+mj-cs"/>
                <a:sym typeface="Calibri"/>
              </a:rPr>
              <a:t>3,435 (43%) matched genes  </a:t>
            </a:r>
          </a:p>
        </p:txBody>
      </p:sp>
      <p:sp>
        <p:nvSpPr>
          <p:cNvPr id="24" name="Rectangle 23"/>
          <p:cNvSpPr/>
          <p:nvPr/>
        </p:nvSpPr>
        <p:spPr>
          <a:xfrm>
            <a:off x="7315200" y="2881044"/>
            <a:ext cx="152400" cy="384717"/>
          </a:xfrm>
          <a:prstGeom prst="rect">
            <a:avLst/>
          </a:prstGeom>
          <a:solidFill>
            <a:srgbClr val="BAE173"/>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22" name="Rectangle 21"/>
          <p:cNvSpPr/>
          <p:nvPr/>
        </p:nvSpPr>
        <p:spPr>
          <a:xfrm>
            <a:off x="5334000" y="1623744"/>
            <a:ext cx="152400" cy="384717"/>
          </a:xfrm>
          <a:prstGeom prst="rect">
            <a:avLst/>
          </a:prstGeom>
          <a:solidFill>
            <a:srgbClr val="6B9FE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
        <p:nvSpPr>
          <p:cNvPr id="15" name="Rectangle 14"/>
          <p:cNvSpPr/>
          <p:nvPr/>
        </p:nvSpPr>
        <p:spPr>
          <a:xfrm>
            <a:off x="5803900" y="2436544"/>
            <a:ext cx="152400" cy="384717"/>
          </a:xfrm>
          <a:prstGeom prst="rect">
            <a:avLst/>
          </a:prstGeom>
          <a:solidFill>
            <a:srgbClr val="E7706D"/>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8" rtlCol="0" anchor="ctr">
            <a:spAutoFit/>
          </a:bodyPr>
          <a:lstStyle/>
          <a:p>
            <a:pPr defTabSz="914241" hangingPunct="0"/>
            <a:endParaRPr lang="en-US" kern="0">
              <a:solidFill>
                <a:srgbClr val="000000"/>
              </a:solidFill>
              <a:latin typeface="+mj-lt"/>
              <a:ea typeface="+mj-ea"/>
              <a:cs typeface="+mj-cs"/>
              <a:sym typeface="Calibri"/>
            </a:endParaRPr>
          </a:p>
        </p:txBody>
      </p:sp>
    </p:spTree>
    <p:extLst>
      <p:ext uri="{BB962C8B-B14F-4D97-AF65-F5344CB8AC3E}">
        <p14:creationId xmlns:p14="http://schemas.microsoft.com/office/powerpoint/2010/main" val="167823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00F6A0B-6FAE-4BDE-9AB6-8A44508E42B1}"/>
              </a:ext>
            </a:extLst>
          </p:cNvPr>
          <p:cNvGraphicFramePr>
            <a:graphicFrameLocks noGrp="1"/>
          </p:cNvGraphicFramePr>
          <p:nvPr>
            <p:extLst>
              <p:ext uri="{D42A27DB-BD31-4B8C-83A1-F6EECF244321}">
                <p14:modId xmlns:p14="http://schemas.microsoft.com/office/powerpoint/2010/main" val="2552470434"/>
              </p:ext>
            </p:extLst>
          </p:nvPr>
        </p:nvGraphicFramePr>
        <p:xfrm>
          <a:off x="438136" y="663247"/>
          <a:ext cx="7420407" cy="5859140"/>
        </p:xfrm>
        <a:graphic>
          <a:graphicData uri="http://schemas.openxmlformats.org/drawingml/2006/table">
            <a:tbl>
              <a:tblPr firstRow="1" firstCol="1" bandRow="1">
                <a:tableStyleId>{5C22544A-7EE6-4342-B048-85BDC9FD1C3A}</a:tableStyleId>
              </a:tblPr>
              <a:tblGrid>
                <a:gridCol w="3007433">
                  <a:extLst>
                    <a:ext uri="{9D8B030D-6E8A-4147-A177-3AD203B41FA5}">
                      <a16:colId xmlns:a16="http://schemas.microsoft.com/office/drawing/2014/main" val="1031979473"/>
                    </a:ext>
                  </a:extLst>
                </a:gridCol>
                <a:gridCol w="4412975">
                  <a:extLst>
                    <a:ext uri="{9D8B030D-6E8A-4147-A177-3AD203B41FA5}">
                      <a16:colId xmlns:a16="http://schemas.microsoft.com/office/drawing/2014/main" val="3675870198"/>
                    </a:ext>
                  </a:extLst>
                </a:gridCol>
              </a:tblGrid>
              <a:tr h="418511">
                <a:tc gridSpan="2">
                  <a:txBody>
                    <a:bodyPr/>
                    <a:lstStyle/>
                    <a:p>
                      <a:pPr marL="0" marR="0">
                        <a:spcBef>
                          <a:spcPts val="0"/>
                        </a:spcBef>
                        <a:spcAft>
                          <a:spcPts val="0"/>
                        </a:spcAft>
                      </a:pPr>
                      <a:r>
                        <a:rPr lang="en-US" sz="2400" dirty="0">
                          <a:effectLst/>
                        </a:rPr>
                        <a:t>Patients/cases</a:t>
                      </a:r>
                    </a:p>
                  </a:txBody>
                  <a:tcPr marL="26375" marR="26375" marT="26375" marB="26375"/>
                </a:tc>
                <a:tc hMerge="1">
                  <a:txBody>
                    <a:bodyPr/>
                    <a:lstStyle/>
                    <a:p>
                      <a:endParaRPr lang="en-US"/>
                    </a:p>
                  </a:txBody>
                  <a:tcPr/>
                </a:tc>
                <a:extLst>
                  <a:ext uri="{0D108BD9-81ED-4DB2-BD59-A6C34878D82A}">
                    <a16:rowId xmlns:a16="http://schemas.microsoft.com/office/drawing/2014/main" val="1258228366"/>
                  </a:ext>
                </a:extLst>
              </a:tr>
              <a:tr h="418511">
                <a:tc>
                  <a:txBody>
                    <a:bodyPr/>
                    <a:lstStyle/>
                    <a:p>
                      <a:pPr marL="0" marR="0">
                        <a:spcBef>
                          <a:spcPts val="0"/>
                        </a:spcBef>
                        <a:spcAft>
                          <a:spcPts val="0"/>
                        </a:spcAft>
                      </a:pPr>
                      <a:r>
                        <a:rPr lang="en-US" sz="2400" b="0" dirty="0" err="1">
                          <a:solidFill>
                            <a:schemeClr val="tx1"/>
                          </a:solidFill>
                          <a:effectLst/>
                        </a:rPr>
                        <a:t>MyGene</a:t>
                      </a:r>
                      <a:r>
                        <a:rPr lang="en-US" sz="2400" b="0" dirty="0">
                          <a:solidFill>
                            <a:schemeClr val="tx1"/>
                          </a:solidFill>
                          <a:effectLst/>
                        </a:rPr>
                        <a:t> 2</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dirty="0">
                          <a:solidFill>
                            <a:schemeClr val="tx1"/>
                          </a:solidFill>
                          <a:effectLst/>
                        </a:rPr>
                        <a:t>1241 (311 in MME)</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4010160054"/>
                  </a:ext>
                </a:extLst>
              </a:tr>
              <a:tr h="418511">
                <a:tc>
                  <a:txBody>
                    <a:bodyPr/>
                    <a:lstStyle/>
                    <a:p>
                      <a:pPr marL="0" marR="0">
                        <a:spcBef>
                          <a:spcPts val="0"/>
                        </a:spcBef>
                        <a:spcAft>
                          <a:spcPts val="0"/>
                        </a:spcAft>
                      </a:pPr>
                      <a:r>
                        <a:rPr lang="en-US" sz="2400" b="0" dirty="0" err="1">
                          <a:solidFill>
                            <a:schemeClr val="tx1"/>
                          </a:solidFill>
                          <a:effectLst/>
                        </a:rPr>
                        <a:t>GeneMatcher</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dirty="0">
                          <a:solidFill>
                            <a:schemeClr val="tx1"/>
                          </a:solidFill>
                          <a:effectLst/>
                        </a:rPr>
                        <a:t>17,237 (all open to query by MME)</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1521992749"/>
                  </a:ext>
                </a:extLst>
              </a:tr>
              <a:tr h="418511">
                <a:tc>
                  <a:txBody>
                    <a:bodyPr/>
                    <a:lstStyle/>
                    <a:p>
                      <a:pPr marL="0" marR="0">
                        <a:spcBef>
                          <a:spcPts val="0"/>
                        </a:spcBef>
                        <a:spcAft>
                          <a:spcPts val="0"/>
                        </a:spcAft>
                      </a:pPr>
                      <a:r>
                        <a:rPr lang="en-US" sz="2400" b="0" dirty="0">
                          <a:solidFill>
                            <a:schemeClr val="tx1"/>
                          </a:solidFill>
                          <a:effectLst/>
                        </a:rPr>
                        <a:t>DECIPHER</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a:solidFill>
                            <a:schemeClr val="tx1"/>
                          </a:solidFill>
                          <a:effectLst/>
                        </a:rPr>
                        <a:t>67,105 (24,745 in MME)</a:t>
                      </a:r>
                      <a:endParaRPr lang="en-US" sz="2400" b="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3752523577"/>
                  </a:ext>
                </a:extLst>
              </a:tr>
              <a:tr h="418511">
                <a:tc>
                  <a:txBody>
                    <a:bodyPr/>
                    <a:lstStyle/>
                    <a:p>
                      <a:pPr marL="0" marR="0">
                        <a:spcBef>
                          <a:spcPts val="0"/>
                        </a:spcBef>
                        <a:spcAft>
                          <a:spcPts val="0"/>
                        </a:spcAft>
                      </a:pPr>
                      <a:r>
                        <a:rPr lang="en-US" sz="2400" b="0" i="1" dirty="0">
                          <a:solidFill>
                            <a:schemeClr val="tx1"/>
                          </a:solidFill>
                          <a:effectLst/>
                        </a:rPr>
                        <a:t>seqr/matchbox</a:t>
                      </a:r>
                      <a:endParaRPr lang="en-US" sz="2400" b="0" i="1"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a:solidFill>
                            <a:schemeClr val="tx1"/>
                          </a:solidFill>
                          <a:effectLst/>
                        </a:rPr>
                        <a:t>17,120 (91 in MME)</a:t>
                      </a:r>
                      <a:endParaRPr lang="en-US" sz="2400" b="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3629898085"/>
                  </a:ext>
                </a:extLst>
              </a:tr>
              <a:tr h="418511">
                <a:tc>
                  <a:txBody>
                    <a:bodyPr/>
                    <a:lstStyle/>
                    <a:p>
                      <a:pPr marL="0" marR="0">
                        <a:spcBef>
                          <a:spcPts val="0"/>
                        </a:spcBef>
                        <a:spcAft>
                          <a:spcPts val="0"/>
                        </a:spcAft>
                      </a:pPr>
                      <a:r>
                        <a:rPr lang="en-US" sz="2400" b="0" dirty="0" err="1">
                          <a:solidFill>
                            <a:schemeClr val="tx1"/>
                          </a:solidFill>
                          <a:effectLst/>
                        </a:rPr>
                        <a:t>PhenomeCentral</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a:solidFill>
                            <a:schemeClr val="tx1"/>
                          </a:solidFill>
                          <a:effectLst/>
                        </a:rPr>
                        <a:t>3968 (3017 in MME)</a:t>
                      </a:r>
                      <a:endParaRPr lang="en-US" sz="2400" b="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3251973185"/>
                  </a:ext>
                </a:extLst>
              </a:tr>
              <a:tr h="418511">
                <a:tc>
                  <a:txBody>
                    <a:bodyPr/>
                    <a:lstStyle/>
                    <a:p>
                      <a:pPr marL="0" marR="0">
                        <a:spcBef>
                          <a:spcPts val="0"/>
                        </a:spcBef>
                        <a:spcAft>
                          <a:spcPts val="0"/>
                        </a:spcAft>
                      </a:pPr>
                      <a:r>
                        <a:rPr lang="en-US" sz="2400" b="0" dirty="0">
                          <a:solidFill>
                            <a:schemeClr val="tx1"/>
                          </a:solidFill>
                          <a:effectLst/>
                        </a:rPr>
                        <a:t>AGHA Patient Archive</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b="0" dirty="0">
                          <a:solidFill>
                            <a:schemeClr val="tx1"/>
                          </a:solidFill>
                          <a:effectLst/>
                        </a:rPr>
                        <a:t>67 (9)</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739776974"/>
                  </a:ext>
                </a:extLst>
              </a:tr>
              <a:tr h="418511">
                <a:tc gridSpan="2">
                  <a:txBody>
                    <a:bodyPr/>
                    <a:lstStyle/>
                    <a:p>
                      <a:pPr marL="0" marR="0">
                        <a:spcBef>
                          <a:spcPts val="0"/>
                        </a:spcBef>
                        <a:spcAft>
                          <a:spcPts val="0"/>
                        </a:spcAft>
                      </a:pPr>
                      <a:r>
                        <a:rPr lang="en-US" sz="2400" dirty="0">
                          <a:effectLst/>
                        </a:rPr>
                        <a:t>Unique genes </a:t>
                      </a:r>
                    </a:p>
                  </a:txBody>
                  <a:tcPr marL="26375" marR="26375" marT="26375" marB="26375"/>
                </a:tc>
                <a:tc hMerge="1">
                  <a:txBody>
                    <a:bodyPr/>
                    <a:lstStyle/>
                    <a:p>
                      <a:endParaRPr lang="en-US"/>
                    </a:p>
                  </a:txBody>
                  <a:tcPr/>
                </a:tc>
                <a:extLst>
                  <a:ext uri="{0D108BD9-81ED-4DB2-BD59-A6C34878D82A}">
                    <a16:rowId xmlns:a16="http://schemas.microsoft.com/office/drawing/2014/main" val="392499711"/>
                  </a:ext>
                </a:extLst>
              </a:tr>
              <a:tr h="418511">
                <a:tc>
                  <a:txBody>
                    <a:bodyPr/>
                    <a:lstStyle/>
                    <a:p>
                      <a:pPr marL="0" marR="0">
                        <a:spcBef>
                          <a:spcPts val="0"/>
                        </a:spcBef>
                        <a:spcAft>
                          <a:spcPts val="0"/>
                        </a:spcAft>
                      </a:pPr>
                      <a:r>
                        <a:rPr lang="en-US" sz="2400" b="0" dirty="0" err="1">
                          <a:solidFill>
                            <a:schemeClr val="tx1"/>
                          </a:solidFill>
                          <a:effectLst/>
                        </a:rPr>
                        <a:t>MyGene</a:t>
                      </a:r>
                      <a:r>
                        <a:rPr lang="en-US" sz="2400" b="0" dirty="0">
                          <a:solidFill>
                            <a:schemeClr val="tx1"/>
                          </a:solidFill>
                          <a:effectLst/>
                        </a:rPr>
                        <a:t> 2</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dirty="0">
                          <a:effectLst/>
                        </a:rPr>
                        <a:t>748</a:t>
                      </a:r>
                      <a:endParaRPr lang="en-US" sz="2400" dirty="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2764539465"/>
                  </a:ext>
                </a:extLst>
              </a:tr>
              <a:tr h="418511">
                <a:tc>
                  <a:txBody>
                    <a:bodyPr/>
                    <a:lstStyle/>
                    <a:p>
                      <a:pPr marL="0" marR="0">
                        <a:spcBef>
                          <a:spcPts val="0"/>
                        </a:spcBef>
                        <a:spcAft>
                          <a:spcPts val="0"/>
                        </a:spcAft>
                      </a:pPr>
                      <a:r>
                        <a:rPr lang="en-US" sz="2400" b="0" dirty="0" err="1">
                          <a:solidFill>
                            <a:schemeClr val="tx1"/>
                          </a:solidFill>
                          <a:effectLst/>
                        </a:rPr>
                        <a:t>GeneMatcher</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a:effectLst/>
                        </a:rPr>
                        <a:t>7,907</a:t>
                      </a:r>
                      <a:endParaRPr lang="en-US" sz="240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897865725"/>
                  </a:ext>
                </a:extLst>
              </a:tr>
              <a:tr h="418511">
                <a:tc>
                  <a:txBody>
                    <a:bodyPr/>
                    <a:lstStyle/>
                    <a:p>
                      <a:pPr marL="0" marR="0">
                        <a:spcBef>
                          <a:spcPts val="0"/>
                        </a:spcBef>
                        <a:spcAft>
                          <a:spcPts val="0"/>
                        </a:spcAft>
                      </a:pPr>
                      <a:r>
                        <a:rPr lang="en-US" sz="2400" b="0" dirty="0">
                          <a:solidFill>
                            <a:schemeClr val="tx1"/>
                          </a:solidFill>
                          <a:effectLst/>
                        </a:rPr>
                        <a:t>DECIPHER</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dirty="0">
                          <a:effectLst/>
                        </a:rPr>
                        <a:t>6,100 (includes genes in CNVs)</a:t>
                      </a:r>
                      <a:endParaRPr lang="en-US" sz="2400" dirty="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1037489620"/>
                  </a:ext>
                </a:extLst>
              </a:tr>
              <a:tr h="418511">
                <a:tc>
                  <a:txBody>
                    <a:bodyPr/>
                    <a:lstStyle/>
                    <a:p>
                      <a:pPr marL="0" marR="0">
                        <a:spcBef>
                          <a:spcPts val="0"/>
                        </a:spcBef>
                        <a:spcAft>
                          <a:spcPts val="0"/>
                        </a:spcAft>
                      </a:pPr>
                      <a:r>
                        <a:rPr lang="en-US" sz="2400" b="0" i="1" dirty="0">
                          <a:solidFill>
                            <a:schemeClr val="tx1"/>
                          </a:solidFill>
                          <a:effectLst/>
                        </a:rPr>
                        <a:t>matchbox</a:t>
                      </a:r>
                      <a:endParaRPr lang="en-US" sz="2400" b="0" i="1"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dirty="0">
                          <a:effectLst/>
                        </a:rPr>
                        <a:t>122</a:t>
                      </a:r>
                      <a:endParaRPr lang="en-US" sz="2400" dirty="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3105728265"/>
                  </a:ext>
                </a:extLst>
              </a:tr>
              <a:tr h="418511">
                <a:tc>
                  <a:txBody>
                    <a:bodyPr/>
                    <a:lstStyle/>
                    <a:p>
                      <a:pPr marL="0" marR="0">
                        <a:spcBef>
                          <a:spcPts val="0"/>
                        </a:spcBef>
                        <a:spcAft>
                          <a:spcPts val="0"/>
                        </a:spcAft>
                      </a:pPr>
                      <a:r>
                        <a:rPr lang="en-US" sz="2400" b="0" dirty="0" err="1">
                          <a:solidFill>
                            <a:schemeClr val="tx1"/>
                          </a:solidFill>
                          <a:effectLst/>
                        </a:rPr>
                        <a:t>PhenomeCentral</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dirty="0">
                          <a:effectLst/>
                        </a:rPr>
                        <a:t>1128</a:t>
                      </a:r>
                      <a:endParaRPr lang="en-US" sz="2400" dirty="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4014328691"/>
                  </a:ext>
                </a:extLst>
              </a:tr>
              <a:tr h="418511">
                <a:tc>
                  <a:txBody>
                    <a:bodyPr/>
                    <a:lstStyle/>
                    <a:p>
                      <a:pPr marL="0" marR="0">
                        <a:spcBef>
                          <a:spcPts val="0"/>
                        </a:spcBef>
                        <a:spcAft>
                          <a:spcPts val="0"/>
                        </a:spcAft>
                      </a:pPr>
                      <a:r>
                        <a:rPr lang="en-US" sz="2400" b="0" dirty="0">
                          <a:solidFill>
                            <a:schemeClr val="tx1"/>
                          </a:solidFill>
                          <a:effectLst/>
                        </a:rPr>
                        <a:t>AGHA Patient Archive</a:t>
                      </a:r>
                      <a:endParaRPr lang="en-US" sz="2400" b="0" dirty="0">
                        <a:solidFill>
                          <a:schemeClr val="tx1"/>
                        </a:solidFill>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tc>
                  <a:txBody>
                    <a:bodyPr/>
                    <a:lstStyle/>
                    <a:p>
                      <a:pPr marL="0" marR="0">
                        <a:spcBef>
                          <a:spcPts val="0"/>
                        </a:spcBef>
                        <a:spcAft>
                          <a:spcPts val="0"/>
                        </a:spcAft>
                      </a:pPr>
                      <a:r>
                        <a:rPr lang="en-US" sz="2400" dirty="0">
                          <a:effectLst/>
                        </a:rPr>
                        <a:t>9</a:t>
                      </a:r>
                      <a:endParaRPr lang="en-US" sz="2400" dirty="0">
                        <a:effectLst/>
                        <a:latin typeface="Times New Roman" panose="02020603050405020304" pitchFamily="18" charset="0"/>
                        <a:ea typeface="Calibri" panose="020F0502020204030204" pitchFamily="34" charset="0"/>
                      </a:endParaRPr>
                    </a:p>
                  </a:txBody>
                  <a:tcPr marL="26375" marR="26375" marT="26375" marB="26375">
                    <a:solidFill>
                      <a:schemeClr val="accent1">
                        <a:lumMod val="20000"/>
                        <a:lumOff val="80000"/>
                      </a:schemeClr>
                    </a:solidFill>
                  </a:tcPr>
                </a:tc>
                <a:extLst>
                  <a:ext uri="{0D108BD9-81ED-4DB2-BD59-A6C34878D82A}">
                    <a16:rowId xmlns:a16="http://schemas.microsoft.com/office/drawing/2014/main" val="4246423193"/>
                  </a:ext>
                </a:extLst>
              </a:tr>
            </a:tbl>
          </a:graphicData>
        </a:graphic>
      </p:graphicFrame>
      <p:sp>
        <p:nvSpPr>
          <p:cNvPr id="6" name="TextBox 5">
            <a:extLst>
              <a:ext uri="{FF2B5EF4-FFF2-40B4-BE49-F238E27FC236}">
                <a16:creationId xmlns:a16="http://schemas.microsoft.com/office/drawing/2014/main" id="{B86281B6-E39A-4C92-9571-2842037FB228}"/>
              </a:ext>
            </a:extLst>
          </p:cNvPr>
          <p:cNvSpPr txBox="1"/>
          <p:nvPr/>
        </p:nvSpPr>
        <p:spPr>
          <a:xfrm>
            <a:off x="4886727" y="6488671"/>
            <a:ext cx="2209343" cy="384719"/>
          </a:xfrm>
          <a:prstGeom prst="rect">
            <a:avLst/>
          </a:prstGeom>
          <a:noFill/>
        </p:spPr>
        <p:txBody>
          <a:bodyPr wrap="none" lIns="91434" tIns="45718" rIns="91434" bIns="45718" rtlCol="0">
            <a:spAutoFit/>
          </a:bodyPr>
          <a:lstStyle/>
          <a:p>
            <a:r>
              <a:rPr lang="en-US" dirty="0"/>
              <a:t>Stats from Nov 2017</a:t>
            </a:r>
          </a:p>
        </p:txBody>
      </p:sp>
      <p:sp>
        <p:nvSpPr>
          <p:cNvPr id="2" name="TextBox 1"/>
          <p:cNvSpPr txBox="1"/>
          <p:nvPr/>
        </p:nvSpPr>
        <p:spPr>
          <a:xfrm>
            <a:off x="438138" y="3"/>
            <a:ext cx="5517921" cy="584775"/>
          </a:xfrm>
          <a:prstGeom prst="rect">
            <a:avLst/>
          </a:prstGeom>
          <a:noFill/>
        </p:spPr>
        <p:txBody>
          <a:bodyPr wrap="none" lIns="91434" tIns="45718" rIns="91434" bIns="45718" rtlCol="0">
            <a:spAutoFit/>
          </a:bodyPr>
          <a:lstStyle/>
          <a:p>
            <a:r>
              <a:rPr lang="en-US" sz="3200" dirty="0"/>
              <a:t>Matchmaker Exchange Statistics</a:t>
            </a:r>
          </a:p>
        </p:txBody>
      </p:sp>
      <p:sp>
        <p:nvSpPr>
          <p:cNvPr id="7" name="Shape 321"/>
          <p:cNvSpPr txBox="1"/>
          <p:nvPr/>
        </p:nvSpPr>
        <p:spPr>
          <a:xfrm>
            <a:off x="7973323" y="5285439"/>
            <a:ext cx="3372279" cy="684800"/>
          </a:xfrm>
          <a:prstGeom prst="rect">
            <a:avLst/>
          </a:prstGeom>
          <a:noFill/>
          <a:ln>
            <a:noFill/>
          </a:ln>
        </p:spPr>
        <p:txBody>
          <a:bodyPr wrap="square" lIns="121892" tIns="121892" rIns="121892" bIns="121892" anchor="t" anchorCtr="0">
            <a:noAutofit/>
          </a:bodyPr>
          <a:lstStyle/>
          <a:p>
            <a:pPr algn="ctr"/>
            <a:endParaRPr lang="en" sz="2700" dirty="0">
              <a:latin typeface="Helvetica Neue Light"/>
              <a:ea typeface="Helvetica Neue Light"/>
              <a:cs typeface="Helvetica Neue Light"/>
              <a:sym typeface="Helvetica Neue Light"/>
            </a:endParaRPr>
          </a:p>
        </p:txBody>
      </p:sp>
      <p:sp>
        <p:nvSpPr>
          <p:cNvPr id="8" name="Shape 322"/>
          <p:cNvSpPr txBox="1"/>
          <p:nvPr/>
        </p:nvSpPr>
        <p:spPr>
          <a:xfrm>
            <a:off x="7973320" y="14805"/>
            <a:ext cx="3681757" cy="5955439"/>
          </a:xfrm>
          <a:prstGeom prst="rect">
            <a:avLst/>
          </a:prstGeom>
          <a:noFill/>
          <a:ln>
            <a:noFill/>
          </a:ln>
        </p:spPr>
        <p:txBody>
          <a:bodyPr wrap="square" lIns="121892" tIns="121892" rIns="121892" bIns="121892" anchor="t" anchorCtr="0">
            <a:noAutofit/>
          </a:bodyPr>
          <a:lstStyle/>
          <a:p>
            <a:pPr algn="ctr"/>
            <a:r>
              <a:rPr lang="en" sz="3200" dirty="0">
                <a:ea typeface="Oswald"/>
                <a:cs typeface="Oswald"/>
                <a:sym typeface="Oswald"/>
              </a:rPr>
              <a:t>Data from </a:t>
            </a:r>
            <a:r>
              <a:rPr lang="en" sz="5300" b="1" dirty="0">
                <a:ea typeface="Oswald"/>
                <a:cs typeface="Oswald"/>
                <a:sym typeface="Oswald"/>
              </a:rPr>
              <a:t>&gt;100,000</a:t>
            </a:r>
          </a:p>
          <a:p>
            <a:pPr algn="ctr"/>
            <a:r>
              <a:rPr lang="en-US" sz="3200" dirty="0">
                <a:ea typeface="Oswald"/>
                <a:cs typeface="Oswald"/>
                <a:sym typeface="Oswald"/>
              </a:rPr>
              <a:t>patients</a:t>
            </a:r>
          </a:p>
          <a:p>
            <a:pPr algn="ctr"/>
            <a:endParaRPr lang="en-US" dirty="0">
              <a:ea typeface="Oswald"/>
              <a:cs typeface="Oswald"/>
              <a:sym typeface="Oswald"/>
            </a:endParaRPr>
          </a:p>
          <a:p>
            <a:pPr algn="ctr"/>
            <a:r>
              <a:rPr lang="en-US" sz="3200" dirty="0">
                <a:ea typeface="Oswald"/>
                <a:cs typeface="Oswald"/>
                <a:sym typeface="Oswald"/>
              </a:rPr>
              <a:t>From </a:t>
            </a:r>
            <a:r>
              <a:rPr lang="en-US" sz="5500" b="1" dirty="0">
                <a:ea typeface="Oswald"/>
                <a:cs typeface="Oswald"/>
                <a:sym typeface="Oswald"/>
              </a:rPr>
              <a:t>&gt;4000 </a:t>
            </a:r>
            <a:r>
              <a:rPr lang="en-US" sz="3200" dirty="0">
                <a:ea typeface="Oswald"/>
                <a:cs typeface="Oswald"/>
                <a:sym typeface="Oswald"/>
              </a:rPr>
              <a:t>contributors from 69 countries</a:t>
            </a:r>
          </a:p>
          <a:p>
            <a:pPr algn="ctr"/>
            <a:endParaRPr lang="en-US" sz="2000" dirty="0">
              <a:ea typeface="Oswald"/>
              <a:cs typeface="Oswald"/>
              <a:sym typeface="Oswald"/>
            </a:endParaRPr>
          </a:p>
          <a:p>
            <a:pPr algn="ctr"/>
            <a:r>
              <a:rPr lang="en" sz="5500" b="1" dirty="0">
                <a:ea typeface="Oswald"/>
                <a:cs typeface="Oswald"/>
                <a:sym typeface="Oswald"/>
              </a:rPr>
              <a:t>7 papers</a:t>
            </a:r>
          </a:p>
          <a:p>
            <a:pPr algn="ctr"/>
            <a:r>
              <a:rPr lang="en-US" sz="3200" dirty="0">
                <a:ea typeface="Helvetica Neue Light"/>
                <a:cs typeface="Helvetica Neue Light"/>
                <a:sym typeface="Helvetica Neue Light"/>
              </a:rPr>
              <a:t>a</a:t>
            </a:r>
            <a:r>
              <a:rPr lang="en" sz="3200" dirty="0">
                <a:ea typeface="Helvetica Neue Light"/>
                <a:cs typeface="Helvetica Neue Light"/>
                <a:sym typeface="Helvetica Neue Light"/>
              </a:rPr>
              <a:t>cross MME </a:t>
            </a:r>
          </a:p>
          <a:p>
            <a:pPr algn="ctr"/>
            <a:r>
              <a:rPr lang="en" sz="3200" dirty="0">
                <a:ea typeface="Helvetica Neue Light"/>
                <a:cs typeface="Helvetica Neue Light"/>
                <a:sym typeface="Helvetica Neue Light"/>
              </a:rPr>
              <a:t>(21 in prep)</a:t>
            </a:r>
          </a:p>
          <a:p>
            <a:pPr algn="ctr"/>
            <a:endParaRPr lang="en-US" sz="3200" dirty="0">
              <a:ea typeface="Oswald"/>
              <a:cs typeface="Oswald"/>
              <a:sym typeface="Oswald"/>
            </a:endParaRPr>
          </a:p>
          <a:p>
            <a:pPr algn="ctr"/>
            <a:endParaRPr lang="en" sz="5300" b="1" dirty="0">
              <a:latin typeface="Oswald"/>
              <a:ea typeface="Oswald"/>
              <a:cs typeface="Oswald"/>
              <a:sym typeface="Oswald"/>
            </a:endParaRPr>
          </a:p>
        </p:txBody>
      </p:sp>
      <p:sp>
        <p:nvSpPr>
          <p:cNvPr id="3" name="Rectangle 2"/>
          <p:cNvSpPr/>
          <p:nvPr/>
        </p:nvSpPr>
        <p:spPr>
          <a:xfrm>
            <a:off x="7364188" y="6165506"/>
            <a:ext cx="4827813" cy="384719"/>
          </a:xfrm>
          <a:prstGeom prst="rect">
            <a:avLst/>
          </a:prstGeom>
        </p:spPr>
        <p:txBody>
          <a:bodyPr wrap="square" lIns="91434" tIns="45718" rIns="91434" bIns="45718">
            <a:spAutoFit/>
          </a:bodyPr>
          <a:lstStyle/>
          <a:p>
            <a:pPr algn="ctr" defTabSz="1219080"/>
            <a:r>
              <a:rPr lang="en-US" kern="0" dirty="0">
                <a:solidFill>
                  <a:srgbClr val="000000"/>
                </a:solidFill>
                <a:latin typeface="Calibri" panose="020F0502020204030204" pitchFamily="34" charset="0"/>
                <a:ea typeface="Oswald"/>
                <a:cs typeface="Calibri" panose="020F0502020204030204" pitchFamily="34" charset="0"/>
                <a:sym typeface="Oswald"/>
              </a:rPr>
              <a:t>and</a:t>
            </a:r>
            <a:r>
              <a:rPr lang="en-US" b="1" kern="0" dirty="0">
                <a:solidFill>
                  <a:srgbClr val="000000"/>
                </a:solidFill>
                <a:latin typeface="Calibri" panose="020F0502020204030204" pitchFamily="34" charset="0"/>
                <a:ea typeface="Oswald"/>
                <a:cs typeface="Calibri" panose="020F0502020204030204" pitchFamily="34" charset="0"/>
                <a:sym typeface="Oswald"/>
              </a:rPr>
              <a:t> 100s </a:t>
            </a:r>
            <a:r>
              <a:rPr lang="en-US" kern="0" dirty="0">
                <a:solidFill>
                  <a:srgbClr val="000000"/>
                </a:solidFill>
                <a:latin typeface="Calibri" panose="020F0502020204030204" pitchFamily="34" charset="0"/>
                <a:ea typeface="Oswald"/>
                <a:cs typeface="Calibri" panose="020F0502020204030204" pitchFamily="34" charset="0"/>
                <a:sym typeface="Oswald"/>
              </a:rPr>
              <a:t>of gene discoveries within sites</a:t>
            </a:r>
          </a:p>
        </p:txBody>
      </p:sp>
    </p:spTree>
    <p:extLst>
      <p:ext uri="{BB962C8B-B14F-4D97-AF65-F5344CB8AC3E}">
        <p14:creationId xmlns:p14="http://schemas.microsoft.com/office/powerpoint/2010/main" val="841046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xfrm>
            <a:off x="1954389" y="110324"/>
            <a:ext cx="8451947" cy="1143001"/>
          </a:xfrm>
          <a:prstGeom prst="rect">
            <a:avLst/>
          </a:prstGeom>
        </p:spPr>
        <p:txBody>
          <a:bodyPr>
            <a:noAutofit/>
          </a:bodyPr>
          <a:lstStyle>
            <a:lvl1pPr algn="l" defTabSz="905165">
              <a:defRPr i="1">
                <a:latin typeface="Arial"/>
                <a:ea typeface="Arial"/>
                <a:cs typeface="Arial"/>
                <a:sym typeface="Arial"/>
              </a:defRPr>
            </a:lvl1pPr>
          </a:lstStyle>
          <a:p>
            <a:r>
              <a:rPr lang="en-US" sz="3200" dirty="0"/>
              <a:t>GeneMatcher Investigators </a:t>
            </a:r>
            <a:r>
              <a:rPr lang="en-US" sz="3200"/>
              <a:t>in </a:t>
            </a:r>
            <a:r>
              <a:rPr sz="3200"/>
              <a:t>6</a:t>
            </a:r>
            <a:r>
              <a:rPr lang="en-US" sz="3200" dirty="0"/>
              <a:t>9</a:t>
            </a:r>
            <a:r>
              <a:rPr sz="3200"/>
              <a:t> </a:t>
            </a:r>
            <a:r>
              <a:rPr sz="3200" dirty="0"/>
              <a:t>Countries </a:t>
            </a:r>
          </a:p>
        </p:txBody>
      </p:sp>
      <p:sp>
        <p:nvSpPr>
          <p:cNvPr id="5" name="Line 4"/>
          <p:cNvSpPr>
            <a:spLocks noChangeShapeType="1"/>
          </p:cNvSpPr>
          <p:nvPr/>
        </p:nvSpPr>
        <p:spPr bwMode="auto">
          <a:xfrm>
            <a:off x="1986847" y="1079500"/>
            <a:ext cx="8681156" cy="0"/>
          </a:xfrm>
          <a:prstGeom prst="line">
            <a:avLst/>
          </a:prstGeom>
          <a:noFill/>
          <a:ln w="57150" cmpd="thickThin">
            <a:solidFill>
              <a:srgbClr val="34007E"/>
            </a:solidFill>
            <a:round/>
            <a:headEnd/>
            <a:tailEnd/>
          </a:ln>
          <a:effectLst>
            <a:outerShdw blurRad="50800" dist="38100" dir="2700000">
              <a:srgbClr val="000000">
                <a:alpha val="43000"/>
              </a:srgbClr>
            </a:outerShdw>
          </a:effectLst>
        </p:spPr>
        <p:txBody>
          <a:bodyPr wrap="none" lIns="91434" tIns="45718" rIns="91434" bIns="45718" anchor="ctr"/>
          <a:lstStyle/>
          <a:p>
            <a:pPr>
              <a:defRPr/>
            </a:pPr>
            <a:endParaRPr lang="en-US" kern="0" dirty="0">
              <a:solidFill>
                <a:srgbClr val="000000"/>
              </a:solidFill>
              <a:latin typeface="Arial" pitchFamily="-108" charset="0"/>
              <a:ea typeface="ＭＳ Ｐゴシック" pitchFamily="-108" charset="-128"/>
              <a:cs typeface="ＭＳ Ｐゴシック" pitchFamily="-108" charset="-128"/>
            </a:endParaRPr>
          </a:p>
        </p:txBody>
      </p:sp>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386360"/>
            <a:ext cx="7442200" cy="5285189"/>
          </a:xfrm>
          <a:prstGeom prst="rect">
            <a:avLst/>
          </a:prstGeom>
        </p:spPr>
      </p:pic>
    </p:spTree>
    <p:extLst>
      <p:ext uri="{BB962C8B-B14F-4D97-AF65-F5344CB8AC3E}">
        <p14:creationId xmlns:p14="http://schemas.microsoft.com/office/powerpoint/2010/main" val="243584739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981200" y="114303"/>
            <a:ext cx="8229600" cy="546100"/>
          </a:xfrm>
        </p:spPr>
        <p:txBody>
          <a:bodyPr>
            <a:noAutofit/>
          </a:bodyPr>
          <a:lstStyle/>
          <a:p>
            <a:r>
              <a:rPr lang="en-US" sz="3600" dirty="0"/>
              <a:t>Matches per Gene November 1, 2017 </a:t>
            </a:r>
          </a:p>
        </p:txBody>
      </p:sp>
      <p:graphicFrame>
        <p:nvGraphicFramePr>
          <p:cNvPr id="10" name="Content Placeholder 9"/>
          <p:cNvGraphicFramePr>
            <a:graphicFrameLocks noGrp="1"/>
          </p:cNvGraphicFramePr>
          <p:nvPr>
            <p:ph idx="1"/>
            <p:extLst/>
          </p:nvPr>
        </p:nvGraphicFramePr>
        <p:xfrm>
          <a:off x="1866900" y="720501"/>
          <a:ext cx="8229602" cy="5821680"/>
        </p:xfrm>
        <a:graphic>
          <a:graphicData uri="http://schemas.openxmlformats.org/drawingml/2006/table">
            <a:tbl>
              <a:tblPr firstRow="1" bandRow="1" bandCol="1">
                <a:tableStyleId>{5C22544A-7EE6-4342-B048-85BDC9FD1C3A}</a:tableStyleId>
              </a:tblPr>
              <a:tblGrid>
                <a:gridCol w="2178051">
                  <a:extLst>
                    <a:ext uri="{9D8B030D-6E8A-4147-A177-3AD203B41FA5}">
                      <a16:colId xmlns:a16="http://schemas.microsoft.com/office/drawing/2014/main" val="20000"/>
                    </a:ext>
                  </a:extLst>
                </a:gridCol>
                <a:gridCol w="1936751">
                  <a:extLst>
                    <a:ext uri="{9D8B030D-6E8A-4147-A177-3AD203B41FA5}">
                      <a16:colId xmlns:a16="http://schemas.microsoft.com/office/drawing/2014/main" val="20001"/>
                    </a:ext>
                  </a:extLst>
                </a:gridCol>
                <a:gridCol w="1673481">
                  <a:extLst>
                    <a:ext uri="{9D8B030D-6E8A-4147-A177-3AD203B41FA5}">
                      <a16:colId xmlns:a16="http://schemas.microsoft.com/office/drawing/2014/main" val="20002"/>
                    </a:ext>
                  </a:extLst>
                </a:gridCol>
                <a:gridCol w="2441319">
                  <a:extLst>
                    <a:ext uri="{9D8B030D-6E8A-4147-A177-3AD203B41FA5}">
                      <a16:colId xmlns:a16="http://schemas.microsoft.com/office/drawing/2014/main" val="20003"/>
                    </a:ext>
                  </a:extLst>
                </a:gridCol>
              </a:tblGrid>
              <a:tr h="960120">
                <a:tc>
                  <a:txBody>
                    <a:bodyPr/>
                    <a:lstStyle/>
                    <a:p>
                      <a:r>
                        <a:rPr lang="en-US" sz="1900" dirty="0"/>
                        <a:t>Number of</a:t>
                      </a:r>
                      <a:r>
                        <a:rPr lang="en-US" sz="1900" baseline="0" dirty="0"/>
                        <a:t> Genes</a:t>
                      </a:r>
                      <a:endParaRPr lang="en-US" sz="1900" dirty="0"/>
                    </a:p>
                  </a:txBody>
                  <a:tcPr/>
                </a:tc>
                <a:tc>
                  <a:txBody>
                    <a:bodyPr/>
                    <a:lstStyle/>
                    <a:p>
                      <a:r>
                        <a:rPr lang="en-US" sz="1900" dirty="0"/>
                        <a:t>Number of</a:t>
                      </a:r>
                      <a:r>
                        <a:rPr lang="en-US" sz="1900" baseline="0" dirty="0"/>
                        <a:t> Submission Matches</a:t>
                      </a:r>
                      <a:endParaRPr lang="en-US" sz="1900" dirty="0"/>
                    </a:p>
                  </a:txBody>
                  <a:tcPr>
                    <a:lnR w="38100" cap="flat" cmpd="sng" algn="ctr">
                      <a:solidFill>
                        <a:scrgbClr r="0" g="0" b="0"/>
                      </a:solidFill>
                      <a:prstDash val="solid"/>
                      <a:round/>
                      <a:headEnd type="none" w="med" len="med"/>
                      <a:tailEnd type="none" w="med" len="med"/>
                    </a:lnR>
                  </a:tcPr>
                </a:tc>
                <a:tc>
                  <a:txBody>
                    <a:bodyPr/>
                    <a:lstStyle/>
                    <a:p>
                      <a:r>
                        <a:rPr lang="en-US" sz="1900" dirty="0"/>
                        <a:t>Number</a:t>
                      </a:r>
                      <a:r>
                        <a:rPr lang="en-US" sz="1900" baseline="0" dirty="0"/>
                        <a:t> of Genes</a:t>
                      </a:r>
                      <a:endParaRPr lang="en-US" sz="1900" dirty="0"/>
                    </a:p>
                  </a:txBody>
                  <a:tcPr>
                    <a:lnL w="38100" cap="flat" cmpd="sng" algn="ctr">
                      <a:solidFill>
                        <a:scrgbClr r="0" g="0" b="0"/>
                      </a:solidFill>
                      <a:prstDash val="solid"/>
                      <a:round/>
                      <a:headEnd type="none" w="med" len="med"/>
                      <a:tailEnd type="none" w="med" len="med"/>
                    </a:lnL>
                  </a:tcPr>
                </a:tc>
                <a:tc>
                  <a:txBody>
                    <a:bodyPr/>
                    <a:lstStyle/>
                    <a:p>
                      <a:r>
                        <a:rPr lang="en-US" sz="1900" dirty="0"/>
                        <a:t>Number of Submission Matches</a:t>
                      </a:r>
                    </a:p>
                  </a:txBody>
                  <a:tcPr/>
                </a:tc>
                <a:extLst>
                  <a:ext uri="{0D108BD9-81ED-4DB2-BD59-A6C34878D82A}">
                    <a16:rowId xmlns:a16="http://schemas.microsoft.com/office/drawing/2014/main" val="10000"/>
                  </a:ext>
                </a:extLst>
              </a:tr>
              <a:tr h="381000">
                <a:tc>
                  <a:txBody>
                    <a:bodyPr/>
                    <a:lstStyle/>
                    <a:p>
                      <a:r>
                        <a:rPr lang="en-US" sz="1900" dirty="0"/>
                        <a:t>4,097</a:t>
                      </a:r>
                    </a:p>
                  </a:txBody>
                  <a:tcPr/>
                </a:tc>
                <a:tc>
                  <a:txBody>
                    <a:bodyPr/>
                    <a:lstStyle/>
                    <a:p>
                      <a:r>
                        <a:rPr lang="en-US" sz="1900" dirty="0"/>
                        <a:t>0</a:t>
                      </a:r>
                    </a:p>
                  </a:txBody>
                  <a:tcPr>
                    <a:lnR w="38100" cap="flat" cmpd="sng" algn="ctr">
                      <a:solidFill>
                        <a:scrgbClr r="0" g="0" b="0"/>
                      </a:solidFill>
                      <a:prstDash val="solid"/>
                      <a:round/>
                      <a:headEnd type="none" w="med" len="med"/>
                      <a:tailEnd type="none" w="med" len="med"/>
                    </a:lnR>
                  </a:tcPr>
                </a:tc>
                <a:tc>
                  <a:txBody>
                    <a:bodyPr/>
                    <a:lstStyle/>
                    <a:p>
                      <a:r>
                        <a:rPr lang="en-US" sz="1900" dirty="0"/>
                        <a:t>16</a:t>
                      </a:r>
                    </a:p>
                  </a:txBody>
                  <a:tcPr>
                    <a:lnL w="38100" cap="flat" cmpd="sng" algn="ctr">
                      <a:solidFill>
                        <a:scrgbClr r="0" g="0" b="0"/>
                      </a:solidFill>
                      <a:prstDash val="solid"/>
                      <a:round/>
                      <a:headEnd type="none" w="med" len="med"/>
                      <a:tailEnd type="none" w="med" len="med"/>
                    </a:lnL>
                  </a:tcPr>
                </a:tc>
                <a:tc>
                  <a:txBody>
                    <a:bodyPr/>
                    <a:lstStyle/>
                    <a:p>
                      <a:r>
                        <a:rPr lang="en-US" sz="1900" dirty="0"/>
                        <a:t>12</a:t>
                      </a:r>
                    </a:p>
                  </a:txBody>
                  <a:tcPr/>
                </a:tc>
                <a:extLst>
                  <a:ext uri="{0D108BD9-81ED-4DB2-BD59-A6C34878D82A}">
                    <a16:rowId xmlns:a16="http://schemas.microsoft.com/office/drawing/2014/main" val="10001"/>
                  </a:ext>
                </a:extLst>
              </a:tr>
              <a:tr h="381000">
                <a:tc>
                  <a:txBody>
                    <a:bodyPr/>
                    <a:lstStyle/>
                    <a:p>
                      <a:r>
                        <a:rPr lang="en-US" sz="1900" dirty="0"/>
                        <a:t>1,703</a:t>
                      </a:r>
                    </a:p>
                  </a:txBody>
                  <a:tcPr/>
                </a:tc>
                <a:tc>
                  <a:txBody>
                    <a:bodyPr/>
                    <a:lstStyle/>
                    <a:p>
                      <a:r>
                        <a:rPr lang="en-US" sz="1900" dirty="0"/>
                        <a:t>1</a:t>
                      </a:r>
                    </a:p>
                  </a:txBody>
                  <a:tcPr>
                    <a:lnR w="38100" cap="flat" cmpd="sng" algn="ctr">
                      <a:solidFill>
                        <a:scrgbClr r="0" g="0" b="0"/>
                      </a:solidFill>
                      <a:prstDash val="solid"/>
                      <a:round/>
                      <a:headEnd type="none" w="med" len="med"/>
                      <a:tailEnd type="none" w="med" len="med"/>
                    </a:lnR>
                  </a:tcPr>
                </a:tc>
                <a:tc>
                  <a:txBody>
                    <a:bodyPr/>
                    <a:lstStyle/>
                    <a:p>
                      <a:r>
                        <a:rPr lang="en-US" sz="1900" dirty="0"/>
                        <a:t>14</a:t>
                      </a:r>
                    </a:p>
                  </a:txBody>
                  <a:tcPr>
                    <a:lnL w="38100" cap="flat" cmpd="sng" algn="ctr">
                      <a:solidFill>
                        <a:scrgbClr r="0" g="0" b="0"/>
                      </a:solidFill>
                      <a:prstDash val="solid"/>
                      <a:round/>
                      <a:headEnd type="none" w="med" len="med"/>
                      <a:tailEnd type="none" w="med" len="med"/>
                    </a:lnL>
                  </a:tcPr>
                </a:tc>
                <a:tc>
                  <a:txBody>
                    <a:bodyPr/>
                    <a:lstStyle/>
                    <a:p>
                      <a:r>
                        <a:rPr lang="en-US" sz="1900" dirty="0"/>
                        <a:t>13</a:t>
                      </a:r>
                    </a:p>
                  </a:txBody>
                  <a:tcPr/>
                </a:tc>
                <a:extLst>
                  <a:ext uri="{0D108BD9-81ED-4DB2-BD59-A6C34878D82A}">
                    <a16:rowId xmlns:a16="http://schemas.microsoft.com/office/drawing/2014/main" val="10002"/>
                  </a:ext>
                </a:extLst>
              </a:tr>
              <a:tr h="381000">
                <a:tc>
                  <a:txBody>
                    <a:bodyPr/>
                    <a:lstStyle/>
                    <a:p>
                      <a:r>
                        <a:rPr lang="en-US" sz="1900" dirty="0"/>
                        <a:t>765</a:t>
                      </a:r>
                    </a:p>
                  </a:txBody>
                  <a:tcPr/>
                </a:tc>
                <a:tc>
                  <a:txBody>
                    <a:bodyPr/>
                    <a:lstStyle/>
                    <a:p>
                      <a:r>
                        <a:rPr lang="en-US" sz="1900" dirty="0"/>
                        <a:t>2</a:t>
                      </a:r>
                    </a:p>
                  </a:txBody>
                  <a:tcPr>
                    <a:lnR w="38100" cap="flat" cmpd="sng" algn="ctr">
                      <a:solidFill>
                        <a:scrgbClr r="0" g="0" b="0"/>
                      </a:solidFill>
                      <a:prstDash val="solid"/>
                      <a:round/>
                      <a:headEnd type="none" w="med" len="med"/>
                      <a:tailEnd type="none" w="med" len="med"/>
                    </a:lnR>
                  </a:tcPr>
                </a:tc>
                <a:tc>
                  <a:txBody>
                    <a:bodyPr/>
                    <a:lstStyle/>
                    <a:p>
                      <a:r>
                        <a:rPr lang="en-US" sz="1900" dirty="0"/>
                        <a:t>9</a:t>
                      </a:r>
                    </a:p>
                  </a:txBody>
                  <a:tcPr>
                    <a:lnL w="38100" cap="flat" cmpd="sng" algn="ctr">
                      <a:solidFill>
                        <a:scrgbClr r="0" g="0" b="0"/>
                      </a:solidFill>
                      <a:prstDash val="solid"/>
                      <a:round/>
                      <a:headEnd type="none" w="med" len="med"/>
                      <a:tailEnd type="none" w="med" len="med"/>
                    </a:lnL>
                  </a:tcPr>
                </a:tc>
                <a:tc>
                  <a:txBody>
                    <a:bodyPr/>
                    <a:lstStyle/>
                    <a:p>
                      <a:r>
                        <a:rPr lang="en-US" sz="1900" dirty="0"/>
                        <a:t>14</a:t>
                      </a:r>
                    </a:p>
                  </a:txBody>
                  <a:tcPr/>
                </a:tc>
                <a:extLst>
                  <a:ext uri="{0D108BD9-81ED-4DB2-BD59-A6C34878D82A}">
                    <a16:rowId xmlns:a16="http://schemas.microsoft.com/office/drawing/2014/main" val="10003"/>
                  </a:ext>
                </a:extLst>
              </a:tr>
              <a:tr h="381000">
                <a:tc>
                  <a:txBody>
                    <a:bodyPr/>
                    <a:lstStyle/>
                    <a:p>
                      <a:r>
                        <a:rPr lang="en-US" sz="1900" dirty="0"/>
                        <a:t>421</a:t>
                      </a:r>
                    </a:p>
                  </a:txBody>
                  <a:tcPr/>
                </a:tc>
                <a:tc>
                  <a:txBody>
                    <a:bodyPr/>
                    <a:lstStyle/>
                    <a:p>
                      <a:r>
                        <a:rPr lang="en-US" sz="1900" dirty="0"/>
                        <a:t>3</a:t>
                      </a:r>
                    </a:p>
                  </a:txBody>
                  <a:tcPr>
                    <a:lnR w="38100" cap="flat" cmpd="sng" algn="ctr">
                      <a:solidFill>
                        <a:scrgbClr r="0" g="0" b="0"/>
                      </a:solidFill>
                      <a:prstDash val="solid"/>
                      <a:round/>
                      <a:headEnd type="none" w="med" len="med"/>
                      <a:tailEnd type="none" w="med" len="med"/>
                    </a:lnR>
                  </a:tcPr>
                </a:tc>
                <a:tc>
                  <a:txBody>
                    <a:bodyPr/>
                    <a:lstStyle/>
                    <a:p>
                      <a:r>
                        <a:rPr lang="en-US" sz="1900" dirty="0"/>
                        <a:t>10</a:t>
                      </a:r>
                    </a:p>
                  </a:txBody>
                  <a:tcPr>
                    <a:lnL w="38100" cap="flat" cmpd="sng" algn="ctr">
                      <a:solidFill>
                        <a:scrgbClr r="0" g="0" b="0"/>
                      </a:solidFill>
                      <a:prstDash val="solid"/>
                      <a:round/>
                      <a:headEnd type="none" w="med" len="med"/>
                      <a:tailEnd type="none" w="med" len="med"/>
                    </a:lnL>
                  </a:tcPr>
                </a:tc>
                <a:tc>
                  <a:txBody>
                    <a:bodyPr/>
                    <a:lstStyle/>
                    <a:p>
                      <a:r>
                        <a:rPr lang="en-US" sz="1900" dirty="0"/>
                        <a:t>15</a:t>
                      </a:r>
                    </a:p>
                  </a:txBody>
                  <a:tcPr/>
                </a:tc>
                <a:extLst>
                  <a:ext uri="{0D108BD9-81ED-4DB2-BD59-A6C34878D82A}">
                    <a16:rowId xmlns:a16="http://schemas.microsoft.com/office/drawing/2014/main" val="10004"/>
                  </a:ext>
                </a:extLst>
              </a:tr>
              <a:tr h="381000">
                <a:tc>
                  <a:txBody>
                    <a:bodyPr/>
                    <a:lstStyle/>
                    <a:p>
                      <a:r>
                        <a:rPr lang="en-US" sz="1900" dirty="0"/>
                        <a:t>221</a:t>
                      </a:r>
                    </a:p>
                  </a:txBody>
                  <a:tcPr/>
                </a:tc>
                <a:tc>
                  <a:txBody>
                    <a:bodyPr/>
                    <a:lstStyle/>
                    <a:p>
                      <a:r>
                        <a:rPr lang="en-US" sz="1900" dirty="0"/>
                        <a:t>4</a:t>
                      </a:r>
                    </a:p>
                  </a:txBody>
                  <a:tcPr>
                    <a:lnR w="38100" cap="flat" cmpd="sng" algn="ctr">
                      <a:solidFill>
                        <a:scrgbClr r="0" g="0" b="0"/>
                      </a:solidFill>
                      <a:prstDash val="solid"/>
                      <a:round/>
                      <a:headEnd type="none" w="med" len="med"/>
                      <a:tailEnd type="none" w="med" len="med"/>
                    </a:lnR>
                  </a:tcPr>
                </a:tc>
                <a:tc>
                  <a:txBody>
                    <a:bodyPr/>
                    <a:lstStyle/>
                    <a:p>
                      <a:r>
                        <a:rPr lang="en-US" sz="1900" dirty="0"/>
                        <a:t>11</a:t>
                      </a:r>
                    </a:p>
                  </a:txBody>
                  <a:tcPr>
                    <a:lnL w="38100" cap="flat" cmpd="sng" algn="ctr">
                      <a:solidFill>
                        <a:scrgbClr r="0" g="0" b="0"/>
                      </a:solidFill>
                      <a:prstDash val="solid"/>
                      <a:round/>
                      <a:headEnd type="none" w="med" len="med"/>
                      <a:tailEnd type="none" w="med" len="med"/>
                    </a:lnL>
                  </a:tcPr>
                </a:tc>
                <a:tc>
                  <a:txBody>
                    <a:bodyPr/>
                    <a:lstStyle/>
                    <a:p>
                      <a:r>
                        <a:rPr lang="en-US" sz="1900" dirty="0"/>
                        <a:t>16</a:t>
                      </a:r>
                    </a:p>
                  </a:txBody>
                  <a:tcPr/>
                </a:tc>
                <a:extLst>
                  <a:ext uri="{0D108BD9-81ED-4DB2-BD59-A6C34878D82A}">
                    <a16:rowId xmlns:a16="http://schemas.microsoft.com/office/drawing/2014/main" val="10005"/>
                  </a:ext>
                </a:extLst>
              </a:tr>
              <a:tr h="381000">
                <a:tc>
                  <a:txBody>
                    <a:bodyPr/>
                    <a:lstStyle/>
                    <a:p>
                      <a:r>
                        <a:rPr lang="en-US" sz="1900" dirty="0"/>
                        <a:t>162</a:t>
                      </a:r>
                    </a:p>
                  </a:txBody>
                  <a:tcPr/>
                </a:tc>
                <a:tc>
                  <a:txBody>
                    <a:bodyPr/>
                    <a:lstStyle/>
                    <a:p>
                      <a:r>
                        <a:rPr lang="en-US" sz="1900" dirty="0"/>
                        <a:t>5</a:t>
                      </a:r>
                    </a:p>
                  </a:txBody>
                  <a:tcPr>
                    <a:lnR w="38100" cap="flat" cmpd="sng" algn="ctr">
                      <a:solidFill>
                        <a:scrgbClr r="0" g="0" b="0"/>
                      </a:solidFill>
                      <a:prstDash val="solid"/>
                      <a:round/>
                      <a:headEnd type="none" w="med" len="med"/>
                      <a:tailEnd type="none" w="med" len="med"/>
                    </a:lnR>
                  </a:tcPr>
                </a:tc>
                <a:tc>
                  <a:txBody>
                    <a:bodyPr/>
                    <a:lstStyle/>
                    <a:p>
                      <a:r>
                        <a:rPr lang="en-US" sz="1900" dirty="0"/>
                        <a:t>12</a:t>
                      </a:r>
                    </a:p>
                  </a:txBody>
                  <a:tcPr>
                    <a:lnL w="38100" cap="flat" cmpd="sng" algn="ctr">
                      <a:solidFill>
                        <a:scrgbClr r="0" g="0" b="0"/>
                      </a:solidFill>
                      <a:prstDash val="solid"/>
                      <a:round/>
                      <a:headEnd type="none" w="med" len="med"/>
                      <a:tailEnd type="none" w="med" len="med"/>
                    </a:ln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baseline="0" dirty="0"/>
                        <a:t>17</a:t>
                      </a:r>
                      <a:endParaRPr lang="en-US" sz="1900" dirty="0"/>
                    </a:p>
                  </a:txBody>
                  <a:tcPr/>
                </a:tc>
                <a:extLst>
                  <a:ext uri="{0D108BD9-81ED-4DB2-BD59-A6C34878D82A}">
                    <a16:rowId xmlns:a16="http://schemas.microsoft.com/office/drawing/2014/main" val="10006"/>
                  </a:ext>
                </a:extLst>
              </a:tr>
              <a:tr h="381000">
                <a:tc>
                  <a:txBody>
                    <a:bodyPr/>
                    <a:lstStyle/>
                    <a:p>
                      <a:r>
                        <a:rPr lang="en-US" sz="1900" dirty="0"/>
                        <a:t>113</a:t>
                      </a:r>
                    </a:p>
                  </a:txBody>
                  <a:tcPr/>
                </a:tc>
                <a:tc>
                  <a:txBody>
                    <a:bodyPr/>
                    <a:lstStyle/>
                    <a:p>
                      <a:r>
                        <a:rPr lang="en-US" sz="1900" dirty="0"/>
                        <a:t>6</a:t>
                      </a:r>
                    </a:p>
                  </a:txBody>
                  <a:tcPr>
                    <a:lnR w="38100" cap="flat" cmpd="sng" algn="ctr">
                      <a:solidFill>
                        <a:scrgbClr r="0" g="0" b="0"/>
                      </a:solidFill>
                      <a:prstDash val="solid"/>
                      <a:round/>
                      <a:headEnd type="none" w="med" len="med"/>
                      <a:tailEnd type="none" w="med" len="med"/>
                    </a:lnR>
                  </a:tcPr>
                </a:tc>
                <a:tc>
                  <a:txBody>
                    <a:bodyPr/>
                    <a:lstStyle/>
                    <a:p>
                      <a:r>
                        <a:rPr lang="en-US" sz="1900" dirty="0"/>
                        <a:t>9</a:t>
                      </a:r>
                    </a:p>
                  </a:txBody>
                  <a:tcPr>
                    <a:lnL w="38100" cap="flat" cmpd="sng" algn="ctr">
                      <a:solidFill>
                        <a:scrgbClr r="0" g="0" b="0"/>
                      </a:solidFill>
                      <a:prstDash val="solid"/>
                      <a:round/>
                      <a:headEnd type="none" w="med" len="med"/>
                      <a:tailEnd type="none" w="med" len="med"/>
                    </a:lnL>
                  </a:tcPr>
                </a:tc>
                <a:tc>
                  <a:txBody>
                    <a:bodyPr/>
                    <a:lstStyle/>
                    <a:p>
                      <a:r>
                        <a:rPr lang="en-US" sz="1900" dirty="0"/>
                        <a:t>18</a:t>
                      </a:r>
                    </a:p>
                  </a:txBody>
                  <a:tcPr/>
                </a:tc>
                <a:extLst>
                  <a:ext uri="{0D108BD9-81ED-4DB2-BD59-A6C34878D82A}">
                    <a16:rowId xmlns:a16="http://schemas.microsoft.com/office/drawing/2014/main" val="10007"/>
                  </a:ext>
                </a:extLst>
              </a:tr>
              <a:tr h="381000">
                <a:tc>
                  <a:txBody>
                    <a:bodyPr/>
                    <a:lstStyle/>
                    <a:p>
                      <a:r>
                        <a:rPr lang="en-US" sz="1900" dirty="0"/>
                        <a:t>66</a:t>
                      </a:r>
                    </a:p>
                  </a:txBody>
                  <a:tcPr/>
                </a:tc>
                <a:tc>
                  <a:txBody>
                    <a:bodyPr/>
                    <a:lstStyle/>
                    <a:p>
                      <a:r>
                        <a:rPr lang="en-US" sz="1900" dirty="0"/>
                        <a:t>7</a:t>
                      </a:r>
                    </a:p>
                  </a:txBody>
                  <a:tcPr>
                    <a:lnR w="38100" cap="flat" cmpd="sng" algn="ctr">
                      <a:solidFill>
                        <a:scrgbClr r="0" g="0" b="0"/>
                      </a:solidFill>
                      <a:prstDash val="solid"/>
                      <a:round/>
                      <a:headEnd type="none" w="med" len="med"/>
                      <a:tailEnd type="none" w="med" len="med"/>
                    </a:lnR>
                  </a:tcPr>
                </a:tc>
                <a:tc>
                  <a:txBody>
                    <a:bodyPr/>
                    <a:lstStyle/>
                    <a:p>
                      <a:r>
                        <a:rPr lang="en-US" sz="1900" dirty="0"/>
                        <a:t>5</a:t>
                      </a:r>
                    </a:p>
                  </a:txBody>
                  <a:tcPr>
                    <a:lnL w="38100" cap="flat" cmpd="sng" algn="ctr">
                      <a:solidFill>
                        <a:scrgbClr r="0" g="0" b="0"/>
                      </a:solidFill>
                      <a:prstDash val="solid"/>
                      <a:round/>
                      <a:headEnd type="none" w="med" len="med"/>
                      <a:tailEnd type="none" w="med" len="med"/>
                    </a:lnL>
                  </a:tcPr>
                </a:tc>
                <a:tc>
                  <a:txBody>
                    <a:bodyPr/>
                    <a:lstStyle/>
                    <a:p>
                      <a:r>
                        <a:rPr lang="en-US" sz="1900" dirty="0"/>
                        <a:t>19</a:t>
                      </a:r>
                    </a:p>
                  </a:txBody>
                  <a:tcPr/>
                </a:tc>
                <a:extLst>
                  <a:ext uri="{0D108BD9-81ED-4DB2-BD59-A6C34878D82A}">
                    <a16:rowId xmlns:a16="http://schemas.microsoft.com/office/drawing/2014/main" val="10008"/>
                  </a:ext>
                </a:extLst>
              </a:tr>
              <a:tr h="381000">
                <a:tc>
                  <a:txBody>
                    <a:bodyPr/>
                    <a:lstStyle/>
                    <a:p>
                      <a:r>
                        <a:rPr lang="en-US" sz="1900" dirty="0"/>
                        <a:t>44</a:t>
                      </a:r>
                    </a:p>
                  </a:txBody>
                  <a:tcPr/>
                </a:tc>
                <a:tc>
                  <a:txBody>
                    <a:bodyPr/>
                    <a:lstStyle/>
                    <a:p>
                      <a:r>
                        <a:rPr lang="en-US" sz="1900" dirty="0"/>
                        <a:t>8</a:t>
                      </a:r>
                    </a:p>
                  </a:txBody>
                  <a:tcPr>
                    <a:lnR w="38100" cap="flat" cmpd="sng" algn="ctr">
                      <a:solidFill>
                        <a:scrgbClr r="0" g="0" b="0"/>
                      </a:solidFill>
                      <a:prstDash val="solid"/>
                      <a:round/>
                      <a:headEnd type="none" w="med" len="med"/>
                      <a:tailEnd type="none" w="med" len="med"/>
                    </a:lnR>
                  </a:tcPr>
                </a:tc>
                <a:tc>
                  <a:txBody>
                    <a:bodyPr/>
                    <a:lstStyle/>
                    <a:p>
                      <a:r>
                        <a:rPr lang="en-US" sz="1900" dirty="0"/>
                        <a:t>9</a:t>
                      </a:r>
                    </a:p>
                  </a:txBody>
                  <a:tcPr>
                    <a:lnL w="38100" cap="flat" cmpd="sng" algn="ctr">
                      <a:solidFill>
                        <a:scrgbClr r="0" g="0" b="0"/>
                      </a:solidFill>
                      <a:prstDash val="solid"/>
                      <a:round/>
                      <a:headEnd type="none" w="med" len="med"/>
                      <a:tailEnd type="none" w="med" len="med"/>
                    </a:lnL>
                  </a:tcPr>
                </a:tc>
                <a:tc>
                  <a:txBody>
                    <a:bodyPr/>
                    <a:lstStyle/>
                    <a:p>
                      <a:r>
                        <a:rPr lang="en-US" sz="1900" dirty="0"/>
                        <a:t>20</a:t>
                      </a:r>
                    </a:p>
                  </a:txBody>
                  <a:tcPr/>
                </a:tc>
                <a:extLst>
                  <a:ext uri="{0D108BD9-81ED-4DB2-BD59-A6C34878D82A}">
                    <a16:rowId xmlns:a16="http://schemas.microsoft.com/office/drawing/2014/main" val="10009"/>
                  </a:ext>
                </a:extLst>
              </a:tr>
              <a:tr h="381000">
                <a:tc>
                  <a:txBody>
                    <a:bodyPr/>
                    <a:lstStyle/>
                    <a:p>
                      <a:r>
                        <a:rPr lang="en-US" sz="1900" dirty="0"/>
                        <a:t>44</a:t>
                      </a:r>
                    </a:p>
                  </a:txBody>
                  <a:tcPr/>
                </a:tc>
                <a:tc>
                  <a:txBody>
                    <a:bodyPr/>
                    <a:lstStyle/>
                    <a:p>
                      <a:r>
                        <a:rPr lang="en-US" sz="1900" dirty="0"/>
                        <a:t>9</a:t>
                      </a:r>
                    </a:p>
                  </a:txBody>
                  <a:tcPr>
                    <a:lnR w="38100" cap="flat" cmpd="sng" algn="ctr">
                      <a:solidFill>
                        <a:scrgbClr r="0" g="0" b="0"/>
                      </a:solidFill>
                      <a:prstDash val="solid"/>
                      <a:round/>
                      <a:headEnd type="none" w="med" len="med"/>
                      <a:tailEnd type="none" w="med" len="med"/>
                    </a:lnR>
                  </a:tcPr>
                </a:tc>
                <a:tc>
                  <a:txBody>
                    <a:bodyPr/>
                    <a:lstStyle/>
                    <a:p>
                      <a:r>
                        <a:rPr lang="en-US" sz="1900" dirty="0"/>
                        <a:t>3</a:t>
                      </a:r>
                    </a:p>
                  </a:txBody>
                  <a:tcPr>
                    <a:lnL w="38100" cap="flat" cmpd="sng" algn="ctr">
                      <a:solidFill>
                        <a:scrgbClr r="0" g="0" b="0"/>
                      </a:solidFill>
                      <a:prstDash val="solid"/>
                      <a:round/>
                      <a:headEnd type="none" w="med" len="med"/>
                      <a:tailEnd type="none" w="med" len="med"/>
                    </a:lnL>
                  </a:tcPr>
                </a:tc>
                <a:tc>
                  <a:txBody>
                    <a:bodyPr/>
                    <a:lstStyle/>
                    <a:p>
                      <a:r>
                        <a:rPr lang="en-US" sz="1900" baseline="0" dirty="0"/>
                        <a:t>25, 29*</a:t>
                      </a:r>
                      <a:endParaRPr lang="en-US" sz="1900" dirty="0"/>
                    </a:p>
                  </a:txBody>
                  <a:tcPr/>
                </a:tc>
                <a:extLst>
                  <a:ext uri="{0D108BD9-81ED-4DB2-BD59-A6C34878D82A}">
                    <a16:rowId xmlns:a16="http://schemas.microsoft.com/office/drawing/2014/main" val="10010"/>
                  </a:ext>
                </a:extLst>
              </a:tr>
              <a:tr h="381000">
                <a:tc>
                  <a:txBody>
                    <a:bodyPr/>
                    <a:lstStyle/>
                    <a:p>
                      <a:r>
                        <a:rPr lang="en-US" sz="1900" dirty="0"/>
                        <a:t>32</a:t>
                      </a:r>
                    </a:p>
                  </a:txBody>
                  <a:tcPr/>
                </a:tc>
                <a:tc>
                  <a:txBody>
                    <a:bodyPr/>
                    <a:lstStyle/>
                    <a:p>
                      <a:r>
                        <a:rPr lang="en-US" sz="1900" dirty="0"/>
                        <a:t>10</a:t>
                      </a:r>
                    </a:p>
                  </a:txBody>
                  <a:tcPr>
                    <a:lnR w="38100" cap="flat" cmpd="sng" algn="ctr">
                      <a:solidFill>
                        <a:scrgbClr r="0" g="0" b="0"/>
                      </a:solidFill>
                      <a:prstDash val="solid"/>
                      <a:round/>
                      <a:headEnd type="none" w="med" len="med"/>
                      <a:tailEnd type="none" w="med" len="med"/>
                    </a:lnR>
                  </a:tcPr>
                </a:tc>
                <a:tc>
                  <a:txBody>
                    <a:bodyPr/>
                    <a:lstStyle/>
                    <a:p>
                      <a:r>
                        <a:rPr lang="en-US" sz="1900" dirty="0"/>
                        <a:t>2</a:t>
                      </a:r>
                    </a:p>
                  </a:txBody>
                  <a:tcPr>
                    <a:lnL w="38100" cap="flat" cmpd="sng" algn="ctr">
                      <a:solidFill>
                        <a:scrgbClr r="0" g="0" b="0"/>
                      </a:solidFill>
                      <a:prstDash val="solid"/>
                      <a:round/>
                      <a:headEnd type="none" w="med" len="med"/>
                      <a:tailEnd type="none" w="med" len="med"/>
                    </a:lnL>
                  </a:tcPr>
                </a:tc>
                <a:tc>
                  <a:txBody>
                    <a:bodyPr/>
                    <a:lstStyle/>
                    <a:p>
                      <a:r>
                        <a:rPr lang="en-US" sz="1900" dirty="0"/>
                        <a:t>24,</a:t>
                      </a:r>
                      <a:r>
                        <a:rPr lang="en-US" sz="1900" baseline="0" dirty="0"/>
                        <a:t> 32, 53**</a:t>
                      </a:r>
                      <a:endParaRPr lang="en-US" sz="1900" dirty="0"/>
                    </a:p>
                  </a:txBody>
                  <a:tcPr/>
                </a:tc>
                <a:extLst>
                  <a:ext uri="{0D108BD9-81ED-4DB2-BD59-A6C34878D82A}">
                    <a16:rowId xmlns:a16="http://schemas.microsoft.com/office/drawing/2014/main" val="10011"/>
                  </a:ext>
                </a:extLst>
              </a:tr>
              <a:tr h="670560">
                <a:tc>
                  <a:txBody>
                    <a:bodyPr/>
                    <a:lstStyle/>
                    <a:p>
                      <a:r>
                        <a:rPr lang="en-US" sz="1900" dirty="0"/>
                        <a:t>29</a:t>
                      </a:r>
                    </a:p>
                  </a:txBody>
                  <a:tcPr/>
                </a:tc>
                <a:tc>
                  <a:txBody>
                    <a:bodyPr/>
                    <a:lstStyle/>
                    <a:p>
                      <a:r>
                        <a:rPr lang="en-US" sz="1900" dirty="0"/>
                        <a:t>11</a:t>
                      </a:r>
                    </a:p>
                  </a:txBody>
                  <a:tcPr>
                    <a:lnR w="38100" cap="flat" cmpd="sng" algn="ctr">
                      <a:solidFill>
                        <a:scrgbClr r="0" g="0" b="0"/>
                      </a:solidFill>
                      <a:prstDash val="solid"/>
                      <a:round/>
                      <a:headEnd type="none" w="med" len="med"/>
                      <a:tailEnd type="none" w="med" len="med"/>
                    </a:lnR>
                  </a:tcPr>
                </a:tc>
                <a:tc>
                  <a:txBody>
                    <a:bodyPr/>
                    <a:lstStyle/>
                    <a:p>
                      <a:r>
                        <a:rPr lang="en-US" sz="1900" dirty="0"/>
                        <a:t>1</a:t>
                      </a:r>
                    </a:p>
                  </a:txBody>
                  <a:tcPr>
                    <a:lnL w="38100" cap="flat" cmpd="sng" algn="ctr">
                      <a:solidFill>
                        <a:scrgbClr r="0" g="0" b="0"/>
                      </a:solidFill>
                      <a:prstDash val="solid"/>
                      <a:round/>
                      <a:headEnd type="none" w="med" len="med"/>
                      <a:tailEnd type="none" w="med" len="med"/>
                    </a:lnL>
                  </a:tcPr>
                </a:tc>
                <a:tc>
                  <a:txBody>
                    <a:bodyPr/>
                    <a:lstStyle/>
                    <a:p>
                      <a:r>
                        <a:rPr lang="en-US" sz="1900" dirty="0"/>
                        <a:t>23, 26, 30, 35, 36, 38, 39***</a:t>
                      </a:r>
                    </a:p>
                  </a:txBody>
                  <a:tcPr/>
                </a:tc>
                <a:extLst>
                  <a:ext uri="{0D108BD9-81ED-4DB2-BD59-A6C34878D82A}">
                    <a16:rowId xmlns:a16="http://schemas.microsoft.com/office/drawing/2014/main" val="10012"/>
                  </a:ext>
                </a:extLst>
              </a:tr>
            </a:tbl>
          </a:graphicData>
        </a:graphic>
      </p:graphicFrame>
      <p:sp>
        <p:nvSpPr>
          <p:cNvPr id="2" name="TextBox 1"/>
          <p:cNvSpPr txBox="1"/>
          <p:nvPr/>
        </p:nvSpPr>
        <p:spPr>
          <a:xfrm>
            <a:off x="1558253" y="6317567"/>
            <a:ext cx="8758975" cy="553996"/>
          </a:xfrm>
          <a:prstGeom prst="rect">
            <a:avLst/>
          </a:prstGeom>
          <a:noFill/>
        </p:spPr>
        <p:txBody>
          <a:bodyPr wrap="none" lIns="91434" tIns="45718" rIns="91434" bIns="45718" rtlCol="0">
            <a:spAutoFit/>
          </a:bodyPr>
          <a:lstStyle/>
          <a:p>
            <a:r>
              <a:rPr lang="en-US" sz="1500" kern="0" dirty="0">
                <a:solidFill>
                  <a:sysClr val="windowText" lastClr="000000"/>
                </a:solidFill>
              </a:rPr>
              <a:t>* There are three genes each with 25 &amp; 29 matches; **There are two genes each with 24, 32 and 53 matches;</a:t>
            </a:r>
          </a:p>
          <a:p>
            <a:r>
              <a:rPr lang="en-US" sz="1500" kern="0" dirty="0">
                <a:solidFill>
                  <a:sysClr val="windowText" lastClr="000000"/>
                </a:solidFill>
              </a:rPr>
              <a:t>***There is one gene each with 23, 26, 30, 35, 36, 38 &amp; 39 matches </a:t>
            </a:r>
          </a:p>
        </p:txBody>
      </p:sp>
    </p:spTree>
    <p:extLst>
      <p:ext uri="{BB962C8B-B14F-4D97-AF65-F5344CB8AC3E}">
        <p14:creationId xmlns:p14="http://schemas.microsoft.com/office/powerpoint/2010/main" val="1651474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7.png"/>
          <p:cNvPicPr>
            <a:picLocks noChangeAspect="1"/>
          </p:cNvPicPr>
          <p:nvPr/>
        </p:nvPicPr>
        <p:blipFill>
          <a:blip r:embed="rId2">
            <a:extLst/>
          </a:blip>
          <a:stretch>
            <a:fillRect/>
          </a:stretch>
        </p:blipFill>
        <p:spPr>
          <a:xfrm>
            <a:off x="1470394" y="895747"/>
            <a:ext cx="9512991" cy="5912104"/>
          </a:xfrm>
          <a:prstGeom prst="rect">
            <a:avLst/>
          </a:prstGeom>
          <a:ln w="12700">
            <a:miter lim="400000"/>
          </a:ln>
        </p:spPr>
      </p:pic>
      <p:sp>
        <p:nvSpPr>
          <p:cNvPr id="3" name="Shape 321"/>
          <p:cNvSpPr/>
          <p:nvPr/>
        </p:nvSpPr>
        <p:spPr>
          <a:xfrm>
            <a:off x="219418" y="13581"/>
            <a:ext cx="12152485" cy="677100"/>
          </a:xfrm>
          <a:prstGeom prst="rect">
            <a:avLst/>
          </a:prstGeom>
          <a:ln w="12700">
            <a:miter lim="400000"/>
          </a:ln>
          <a:extLst>
            <a:ext uri="{C572A759-6A51-4108-AA02-DFA0A04FC94B}">
              <ma14:wrappingTextBoxFlag xmlns:ma14="http://schemas.microsoft.com/office/mac/drawingml/2011/main" xmlns="" val="1"/>
            </a:ext>
          </a:extLst>
        </p:spPr>
        <p:txBody>
          <a:bodyPr lIns="60956" tIns="60956" rIns="60956" bIns="60956">
            <a:spAutoFit/>
          </a:bodyPr>
          <a:lstStyle>
            <a:lvl1pPr>
              <a:defRPr sz="3600" i="1">
                <a:latin typeface="Arial"/>
                <a:ea typeface="Arial"/>
                <a:cs typeface="Arial"/>
                <a:sym typeface="Arial"/>
              </a:defRPr>
            </a:lvl1pPr>
          </a:lstStyle>
          <a:p>
            <a:r>
              <a:rPr dirty="0"/>
              <a:t>GeneMatcher options for MME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333" y="-27824"/>
            <a:ext cx="2878667" cy="711200"/>
          </a:xfrm>
          <a:prstGeom prst="rect">
            <a:avLst/>
          </a:prstGeom>
        </p:spPr>
      </p:pic>
      <p:sp>
        <p:nvSpPr>
          <p:cNvPr id="5" name="Shape 320"/>
          <p:cNvSpPr/>
          <p:nvPr/>
        </p:nvSpPr>
        <p:spPr>
          <a:xfrm>
            <a:off x="276455" y="776441"/>
            <a:ext cx="11915548" cy="1"/>
          </a:xfrm>
          <a:prstGeom prst="line">
            <a:avLst/>
          </a:prstGeom>
          <a:ln w="38100">
            <a:solidFill>
              <a:srgbClr val="FF0000"/>
            </a:solidFill>
          </a:ln>
        </p:spPr>
        <p:txBody>
          <a:bodyPr lIns="60956" tIns="60956" rIns="60956" bIns="60956"/>
          <a:lstStyle/>
          <a:p>
            <a:endParaRPr/>
          </a:p>
        </p:txBody>
      </p:sp>
    </p:spTree>
    <p:extLst>
      <p:ext uri="{BB962C8B-B14F-4D97-AF65-F5344CB8AC3E}">
        <p14:creationId xmlns:p14="http://schemas.microsoft.com/office/powerpoint/2010/main" val="851057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7201" y="6146801"/>
            <a:ext cx="6770763" cy="677107"/>
          </a:xfrm>
          <a:prstGeom prst="rect">
            <a:avLst/>
          </a:prstGeom>
          <a:noFill/>
        </p:spPr>
        <p:txBody>
          <a:bodyPr wrap="none" lIns="91434" tIns="45718" rIns="91434" bIns="45718" rtlCol="0">
            <a:spAutoFit/>
          </a:bodyPr>
          <a:lstStyle/>
          <a:p>
            <a:r>
              <a:rPr lang="en-US" kern="0" dirty="0">
                <a:solidFill>
                  <a:sysClr val="windowText" lastClr="000000"/>
                </a:solidFill>
              </a:rPr>
              <a:t>Outbound: number of requests sent out by </a:t>
            </a:r>
            <a:r>
              <a:rPr lang="en-US" kern="0" dirty="0" err="1">
                <a:solidFill>
                  <a:sysClr val="windowText" lastClr="000000"/>
                </a:solidFill>
              </a:rPr>
              <a:t>GeneMatcher</a:t>
            </a:r>
            <a:r>
              <a:rPr lang="en-US" kern="0" dirty="0">
                <a:solidFill>
                  <a:sysClr val="windowText" lastClr="000000"/>
                </a:solidFill>
              </a:rPr>
              <a:t> = 22,448</a:t>
            </a:r>
          </a:p>
          <a:p>
            <a:r>
              <a:rPr lang="en-US" kern="0" dirty="0">
                <a:solidFill>
                  <a:sysClr val="windowText" lastClr="000000"/>
                </a:solidFill>
              </a:rPr>
              <a:t>Inbound: number of requests received by </a:t>
            </a:r>
            <a:r>
              <a:rPr lang="en-US" kern="0" dirty="0" err="1">
                <a:solidFill>
                  <a:sysClr val="windowText" lastClr="000000"/>
                </a:solidFill>
              </a:rPr>
              <a:t>GeneMatcher</a:t>
            </a:r>
            <a:r>
              <a:rPr lang="en-US" kern="0" dirty="0">
                <a:solidFill>
                  <a:sysClr val="windowText" lastClr="000000"/>
                </a:solidFill>
              </a:rPr>
              <a:t>    =  4,768</a:t>
            </a:r>
          </a:p>
        </p:txBody>
      </p:sp>
      <p:sp>
        <p:nvSpPr>
          <p:cNvPr id="7" name="TextBox 6"/>
          <p:cNvSpPr txBox="1"/>
          <p:nvPr/>
        </p:nvSpPr>
        <p:spPr>
          <a:xfrm>
            <a:off x="1587503" y="76203"/>
            <a:ext cx="9436100" cy="523220"/>
          </a:xfrm>
          <a:prstGeom prst="rect">
            <a:avLst/>
          </a:prstGeom>
          <a:noFill/>
        </p:spPr>
        <p:txBody>
          <a:bodyPr wrap="square" lIns="91434" tIns="45718" rIns="91434" bIns="45718" rtlCol="0">
            <a:spAutoFit/>
          </a:bodyPr>
          <a:lstStyle/>
          <a:p>
            <a:r>
              <a:rPr lang="en-US" sz="2800" i="1" kern="0" dirty="0" err="1">
                <a:solidFill>
                  <a:sysClr val="windowText" lastClr="000000"/>
                </a:solidFill>
              </a:rPr>
              <a:t>GeneMatcher</a:t>
            </a:r>
            <a:r>
              <a:rPr lang="en-US" sz="2800" i="1" kern="0" dirty="0">
                <a:solidFill>
                  <a:sysClr val="windowText" lastClr="000000"/>
                </a:solidFill>
              </a:rPr>
              <a:t> Activity on the Matchmaker Exchange over time</a:t>
            </a:r>
          </a:p>
        </p:txBody>
      </p:sp>
      <p:sp>
        <p:nvSpPr>
          <p:cNvPr id="8" name="Line 4"/>
          <p:cNvSpPr>
            <a:spLocks noChangeShapeType="1"/>
          </p:cNvSpPr>
          <p:nvPr/>
        </p:nvSpPr>
        <p:spPr bwMode="auto">
          <a:xfrm flipV="1">
            <a:off x="1727205" y="584203"/>
            <a:ext cx="8940801" cy="15220"/>
          </a:xfrm>
          <a:prstGeom prst="line">
            <a:avLst/>
          </a:prstGeom>
          <a:noFill/>
          <a:ln w="57150" cmpd="thickThin">
            <a:solidFill>
              <a:srgbClr val="34007E"/>
            </a:solidFill>
            <a:round/>
            <a:headEnd/>
            <a:tailEnd/>
          </a:ln>
          <a:effectLst>
            <a:outerShdw blurRad="50800" dist="38100" dir="2700000">
              <a:srgbClr val="000000">
                <a:alpha val="43000"/>
              </a:srgbClr>
            </a:outerShdw>
          </a:effectLst>
        </p:spPr>
        <p:txBody>
          <a:bodyPr wrap="none" lIns="91434" tIns="45718" rIns="91434" bIns="45718" anchor="ctr"/>
          <a:lstStyle/>
          <a:p>
            <a:pPr>
              <a:defRPr/>
            </a:pPr>
            <a:endParaRPr lang="en-US" kern="0" dirty="0">
              <a:solidFill>
                <a:srgbClr val="000000"/>
              </a:solidFill>
              <a:latin typeface="Arial" pitchFamily="-108" charset="0"/>
              <a:ea typeface="ＭＳ Ｐゴシック" pitchFamily="-108" charset="-128"/>
              <a:cs typeface="ＭＳ Ｐゴシック" pitchFamily="-108" charset="-128"/>
            </a:endParaRPr>
          </a:p>
        </p:txBody>
      </p:sp>
      <p:pic>
        <p:nvPicPr>
          <p:cNvPr id="3" name="Picture 2"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977" y="698503"/>
            <a:ext cx="8464323" cy="5448300"/>
          </a:xfrm>
          <a:prstGeom prst="rect">
            <a:avLst/>
          </a:prstGeom>
        </p:spPr>
      </p:pic>
    </p:spTree>
    <p:extLst>
      <p:ext uri="{BB962C8B-B14F-4D97-AF65-F5344CB8AC3E}">
        <p14:creationId xmlns:p14="http://schemas.microsoft.com/office/powerpoint/2010/main" val="198943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1703" y="406405"/>
            <a:ext cx="8560932" cy="1200329"/>
          </a:xfrm>
          <a:prstGeom prst="rect">
            <a:avLst/>
          </a:prstGeom>
          <a:noFill/>
        </p:spPr>
        <p:txBody>
          <a:bodyPr wrap="none" lIns="91434" tIns="45718" rIns="91434" bIns="45718" rtlCol="0">
            <a:spAutoFit/>
          </a:bodyPr>
          <a:lstStyle/>
          <a:p>
            <a:r>
              <a:rPr lang="en-US" sz="3600" i="1" kern="0" dirty="0" err="1">
                <a:solidFill>
                  <a:sysClr val="windowText" lastClr="000000"/>
                </a:solidFill>
              </a:rPr>
              <a:t>GeneMatcher</a:t>
            </a:r>
            <a:r>
              <a:rPr lang="en-US" sz="3600" i="1" kern="0" dirty="0">
                <a:solidFill>
                  <a:sysClr val="windowText" lastClr="000000"/>
                </a:solidFill>
              </a:rPr>
              <a:t> on the Matchmaker Exchange</a:t>
            </a:r>
          </a:p>
          <a:p>
            <a:r>
              <a:rPr lang="en-US" sz="3600" i="1" kern="0" dirty="0">
                <a:solidFill>
                  <a:sysClr val="windowText" lastClr="000000"/>
                </a:solidFill>
              </a:rPr>
              <a:t>As of November 1, 2017</a:t>
            </a:r>
          </a:p>
        </p:txBody>
      </p:sp>
      <p:sp>
        <p:nvSpPr>
          <p:cNvPr id="4" name="Line 4"/>
          <p:cNvSpPr>
            <a:spLocks noChangeShapeType="1"/>
          </p:cNvSpPr>
          <p:nvPr/>
        </p:nvSpPr>
        <p:spPr bwMode="auto">
          <a:xfrm>
            <a:off x="1986847" y="1041400"/>
            <a:ext cx="8681156" cy="0"/>
          </a:xfrm>
          <a:prstGeom prst="line">
            <a:avLst/>
          </a:prstGeom>
          <a:noFill/>
          <a:ln w="57150" cmpd="thickThin">
            <a:solidFill>
              <a:srgbClr val="34007E"/>
            </a:solidFill>
            <a:round/>
            <a:headEnd/>
            <a:tailEnd/>
          </a:ln>
          <a:effectLst>
            <a:outerShdw blurRad="50800" dist="38100" dir="2700000">
              <a:srgbClr val="000000">
                <a:alpha val="43000"/>
              </a:srgbClr>
            </a:outerShdw>
          </a:effectLst>
        </p:spPr>
        <p:txBody>
          <a:bodyPr wrap="none" lIns="91434" tIns="45718" rIns="91434" bIns="45718" anchor="ctr"/>
          <a:lstStyle/>
          <a:p>
            <a:pPr>
              <a:defRPr/>
            </a:pPr>
            <a:endParaRPr lang="en-US" kern="0" dirty="0">
              <a:solidFill>
                <a:srgbClr val="000000"/>
              </a:solidFill>
              <a:latin typeface="Arial" pitchFamily="-108" charset="0"/>
              <a:ea typeface="ＭＳ Ｐゴシック" pitchFamily="-108" charset="-128"/>
              <a:cs typeface="ＭＳ Ｐゴシック" pitchFamily="-108" charset="-128"/>
            </a:endParaRPr>
          </a:p>
        </p:txBody>
      </p:sp>
      <p:sp>
        <p:nvSpPr>
          <p:cNvPr id="5" name="TextBox 4"/>
          <p:cNvSpPr txBox="1"/>
          <p:nvPr/>
        </p:nvSpPr>
        <p:spPr>
          <a:xfrm>
            <a:off x="1727201" y="6146801"/>
            <a:ext cx="4692307" cy="677107"/>
          </a:xfrm>
          <a:prstGeom prst="rect">
            <a:avLst/>
          </a:prstGeom>
          <a:noFill/>
        </p:spPr>
        <p:txBody>
          <a:bodyPr wrap="none" lIns="91434" tIns="45718" rIns="91434" bIns="45718" rtlCol="0">
            <a:spAutoFit/>
          </a:bodyPr>
          <a:lstStyle/>
          <a:p>
            <a:r>
              <a:rPr lang="en-US" kern="0" dirty="0">
                <a:solidFill>
                  <a:sysClr val="windowText" lastClr="000000"/>
                </a:solidFill>
              </a:rPr>
              <a:t>Outbound: number sent out by </a:t>
            </a:r>
            <a:r>
              <a:rPr lang="en-US" kern="0" dirty="0" err="1">
                <a:solidFill>
                  <a:sysClr val="windowText" lastClr="000000"/>
                </a:solidFill>
              </a:rPr>
              <a:t>GeneMatcher</a:t>
            </a:r>
            <a:r>
              <a:rPr lang="en-US" kern="0" dirty="0">
                <a:solidFill>
                  <a:sysClr val="windowText" lastClr="000000"/>
                </a:solidFill>
              </a:rPr>
              <a:t> </a:t>
            </a:r>
          </a:p>
          <a:p>
            <a:r>
              <a:rPr lang="en-US" kern="0" dirty="0">
                <a:solidFill>
                  <a:sysClr val="windowText" lastClr="000000"/>
                </a:solidFill>
              </a:rPr>
              <a:t>Inbound: number received by </a:t>
            </a:r>
            <a:r>
              <a:rPr lang="en-US" kern="0" dirty="0" err="1">
                <a:solidFill>
                  <a:sysClr val="windowText" lastClr="000000"/>
                </a:solidFill>
              </a:rPr>
              <a:t>GeneMatcher</a:t>
            </a:r>
            <a:endParaRPr lang="en-US" kern="0" dirty="0">
              <a:solidFill>
                <a:sysClr val="windowText" lastClr="000000"/>
              </a:solidFill>
            </a:endParaRPr>
          </a:p>
        </p:txBody>
      </p:sp>
      <p:graphicFrame>
        <p:nvGraphicFramePr>
          <p:cNvPr id="2" name="Table 1"/>
          <p:cNvGraphicFramePr>
            <a:graphicFrameLocks noGrp="1"/>
          </p:cNvGraphicFramePr>
          <p:nvPr>
            <p:extLst/>
          </p:nvPr>
        </p:nvGraphicFramePr>
        <p:xfrm>
          <a:off x="1986851" y="2006600"/>
          <a:ext cx="8211255" cy="3849368"/>
        </p:xfrm>
        <a:graphic>
          <a:graphicData uri="http://schemas.openxmlformats.org/drawingml/2006/table">
            <a:tbl>
              <a:tblPr firstRow="1" bandRow="1">
                <a:tableStyleId>{775DCB02-9BB8-47FD-8907-85C794F793BA}</a:tableStyleId>
              </a:tblPr>
              <a:tblGrid>
                <a:gridCol w="2737085">
                  <a:extLst>
                    <a:ext uri="{9D8B030D-6E8A-4147-A177-3AD203B41FA5}">
                      <a16:colId xmlns:a16="http://schemas.microsoft.com/office/drawing/2014/main" val="20000"/>
                    </a:ext>
                  </a:extLst>
                </a:gridCol>
                <a:gridCol w="2737085">
                  <a:extLst>
                    <a:ext uri="{9D8B030D-6E8A-4147-A177-3AD203B41FA5}">
                      <a16:colId xmlns:a16="http://schemas.microsoft.com/office/drawing/2014/main" val="20001"/>
                    </a:ext>
                  </a:extLst>
                </a:gridCol>
                <a:gridCol w="2737085">
                  <a:extLst>
                    <a:ext uri="{9D8B030D-6E8A-4147-A177-3AD203B41FA5}">
                      <a16:colId xmlns:a16="http://schemas.microsoft.com/office/drawing/2014/main" val="20002"/>
                    </a:ext>
                  </a:extLst>
                </a:gridCol>
              </a:tblGrid>
              <a:tr h="641984">
                <a:tc>
                  <a:txBody>
                    <a:bodyPr/>
                    <a:lstStyle/>
                    <a:p>
                      <a:endParaRPr lang="en-US" sz="1900" dirty="0"/>
                    </a:p>
                  </a:txBody>
                  <a:tcPr/>
                </a:tc>
                <a:tc>
                  <a:txBody>
                    <a:bodyPr/>
                    <a:lstStyle/>
                    <a:p>
                      <a:r>
                        <a:rPr lang="en-US" sz="1900" dirty="0"/>
                        <a:t>Outbound</a:t>
                      </a:r>
                    </a:p>
                  </a:txBody>
                  <a:tcPr/>
                </a:tc>
                <a:tc>
                  <a:txBody>
                    <a:bodyPr/>
                    <a:lstStyle/>
                    <a:p>
                      <a:r>
                        <a:rPr lang="en-US" sz="1900" dirty="0"/>
                        <a:t>Inbound</a:t>
                      </a:r>
                    </a:p>
                  </a:txBody>
                  <a:tcPr/>
                </a:tc>
                <a:extLst>
                  <a:ext uri="{0D108BD9-81ED-4DB2-BD59-A6C34878D82A}">
                    <a16:rowId xmlns:a16="http://schemas.microsoft.com/office/drawing/2014/main" val="10000"/>
                  </a:ext>
                </a:extLst>
              </a:tr>
              <a:tr h="641984">
                <a:tc>
                  <a:txBody>
                    <a:bodyPr/>
                    <a:lstStyle/>
                    <a:p>
                      <a:r>
                        <a:rPr lang="en-US" sz="1900" dirty="0"/>
                        <a:t>Requests</a:t>
                      </a:r>
                    </a:p>
                  </a:txBody>
                  <a:tcPr/>
                </a:tc>
                <a:tc>
                  <a:txBody>
                    <a:bodyPr/>
                    <a:lstStyle/>
                    <a:p>
                      <a:r>
                        <a:rPr lang="en-US" sz="1900" dirty="0"/>
                        <a:t>22,448</a:t>
                      </a:r>
                    </a:p>
                  </a:txBody>
                  <a:tcPr/>
                </a:tc>
                <a:tc>
                  <a:txBody>
                    <a:bodyPr/>
                    <a:lstStyle/>
                    <a:p>
                      <a:r>
                        <a:rPr lang="en-US" sz="1900" dirty="0"/>
                        <a:t>4,786</a:t>
                      </a:r>
                    </a:p>
                  </a:txBody>
                  <a:tcPr/>
                </a:tc>
                <a:extLst>
                  <a:ext uri="{0D108BD9-81ED-4DB2-BD59-A6C34878D82A}">
                    <a16:rowId xmlns:a16="http://schemas.microsoft.com/office/drawing/2014/main" val="10001"/>
                  </a:ext>
                </a:extLst>
              </a:tr>
              <a:tr h="641984">
                <a:tc>
                  <a:txBody>
                    <a:bodyPr/>
                    <a:lstStyle/>
                    <a:p>
                      <a:r>
                        <a:rPr lang="en-US" sz="1900" dirty="0"/>
                        <a:t>Submissions</a:t>
                      </a:r>
                    </a:p>
                  </a:txBody>
                  <a:tcPr/>
                </a:tc>
                <a:tc>
                  <a:txBody>
                    <a:bodyPr/>
                    <a:lstStyle/>
                    <a:p>
                      <a:r>
                        <a:rPr lang="en-US" sz="1900" dirty="0"/>
                        <a:t>2,403</a:t>
                      </a:r>
                    </a:p>
                  </a:txBody>
                  <a:tcPr/>
                </a:tc>
                <a:tc>
                  <a:txBody>
                    <a:bodyPr/>
                    <a:lstStyle/>
                    <a:p>
                      <a:r>
                        <a:rPr lang="en-US" sz="1900" dirty="0"/>
                        <a:t>1,832</a:t>
                      </a:r>
                    </a:p>
                  </a:txBody>
                  <a:tcPr/>
                </a:tc>
                <a:extLst>
                  <a:ext uri="{0D108BD9-81ED-4DB2-BD59-A6C34878D82A}">
                    <a16:rowId xmlns:a16="http://schemas.microsoft.com/office/drawing/2014/main" val="10002"/>
                  </a:ext>
                </a:extLst>
              </a:tr>
              <a:tr h="639448">
                <a:tc>
                  <a:txBody>
                    <a:bodyPr/>
                    <a:lstStyle/>
                    <a:p>
                      <a:r>
                        <a:rPr lang="en-US" sz="1900" dirty="0"/>
                        <a:t>Submission Matches</a:t>
                      </a:r>
                    </a:p>
                  </a:txBody>
                  <a:tcPr/>
                </a:tc>
                <a:tc>
                  <a:txBody>
                    <a:bodyPr/>
                    <a:lstStyle/>
                    <a:p>
                      <a:r>
                        <a:rPr lang="en-US" sz="1900" dirty="0"/>
                        <a:t>10,046</a:t>
                      </a:r>
                    </a:p>
                  </a:txBody>
                  <a:tcPr/>
                </a:tc>
                <a:tc>
                  <a:txBody>
                    <a:bodyPr/>
                    <a:lstStyle/>
                    <a:p>
                      <a:r>
                        <a:rPr lang="en-US" sz="1900" dirty="0"/>
                        <a:t>4,109</a:t>
                      </a:r>
                    </a:p>
                  </a:txBody>
                  <a:tcPr/>
                </a:tc>
                <a:extLst>
                  <a:ext uri="{0D108BD9-81ED-4DB2-BD59-A6C34878D82A}">
                    <a16:rowId xmlns:a16="http://schemas.microsoft.com/office/drawing/2014/main" val="10003"/>
                  </a:ext>
                </a:extLst>
              </a:tr>
              <a:tr h="641984">
                <a:tc>
                  <a:txBody>
                    <a:bodyPr/>
                    <a:lstStyle/>
                    <a:p>
                      <a:r>
                        <a:rPr lang="en-US" sz="1900" dirty="0"/>
                        <a:t>Unique Genes</a:t>
                      </a:r>
                    </a:p>
                  </a:txBody>
                  <a:tcPr/>
                </a:tc>
                <a:tc>
                  <a:txBody>
                    <a:bodyPr/>
                    <a:lstStyle/>
                    <a:p>
                      <a:r>
                        <a:rPr lang="en-US" sz="1900" dirty="0"/>
                        <a:t>3,133</a:t>
                      </a:r>
                    </a:p>
                  </a:txBody>
                  <a:tcPr/>
                </a:tc>
                <a:tc>
                  <a:txBody>
                    <a:bodyPr/>
                    <a:lstStyle/>
                    <a:p>
                      <a:r>
                        <a:rPr lang="en-US" sz="1900" dirty="0"/>
                        <a:t>1,557</a:t>
                      </a:r>
                    </a:p>
                  </a:txBody>
                  <a:tcPr/>
                </a:tc>
                <a:extLst>
                  <a:ext uri="{0D108BD9-81ED-4DB2-BD59-A6C34878D82A}">
                    <a16:rowId xmlns:a16="http://schemas.microsoft.com/office/drawing/2014/main" val="10004"/>
                  </a:ext>
                </a:extLst>
              </a:tr>
              <a:tr h="641984">
                <a:tc>
                  <a:txBody>
                    <a:bodyPr/>
                    <a:lstStyle/>
                    <a:p>
                      <a:r>
                        <a:rPr lang="en-US" sz="1900" dirty="0"/>
                        <a:t>Unique Gene Matches</a:t>
                      </a:r>
                    </a:p>
                  </a:txBody>
                  <a:tcPr/>
                </a:tc>
                <a:tc>
                  <a:txBody>
                    <a:bodyPr/>
                    <a:lstStyle/>
                    <a:p>
                      <a:r>
                        <a:rPr lang="en-US" sz="1900" dirty="0"/>
                        <a:t>1,096</a:t>
                      </a:r>
                    </a:p>
                  </a:txBody>
                  <a:tcPr/>
                </a:tc>
                <a:tc>
                  <a:txBody>
                    <a:bodyPr/>
                    <a:lstStyle/>
                    <a:p>
                      <a:r>
                        <a:rPr lang="en-US" sz="1900" dirty="0"/>
                        <a:t>601</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8968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15609"/>
            <a:ext cx="8502375" cy="1143000"/>
          </a:xfrm>
        </p:spPr>
        <p:txBody>
          <a:bodyPr>
            <a:normAutofit/>
          </a:bodyPr>
          <a:lstStyle/>
          <a:p>
            <a:r>
              <a:rPr lang="en-US" sz="4800" i="1" dirty="0"/>
              <a:t>Acknowledgements</a:t>
            </a:r>
          </a:p>
        </p:txBody>
      </p:sp>
      <p:sp>
        <p:nvSpPr>
          <p:cNvPr id="3" name="Text Placeholder 2"/>
          <p:cNvSpPr>
            <a:spLocks noGrp="1"/>
          </p:cNvSpPr>
          <p:nvPr>
            <p:ph type="body" idx="1"/>
          </p:nvPr>
        </p:nvSpPr>
        <p:spPr>
          <a:xfrm>
            <a:off x="3" y="1199090"/>
            <a:ext cx="7062335" cy="4862249"/>
          </a:xfrm>
        </p:spPr>
        <p:txBody>
          <a:bodyPr>
            <a:noAutofit/>
          </a:bodyPr>
          <a:lstStyle/>
          <a:p>
            <a:r>
              <a:rPr lang="en-US" sz="2700" dirty="0">
                <a:solidFill>
                  <a:srgbClr val="000000"/>
                </a:solidFill>
              </a:rPr>
              <a:t>Nara </a:t>
            </a:r>
            <a:r>
              <a:rPr lang="en-US" sz="2700" dirty="0" err="1">
                <a:solidFill>
                  <a:srgbClr val="000000"/>
                </a:solidFill>
              </a:rPr>
              <a:t>Sobreira</a:t>
            </a:r>
            <a:r>
              <a:rPr lang="en-US" sz="2700" dirty="0">
                <a:solidFill>
                  <a:srgbClr val="000000"/>
                </a:solidFill>
              </a:rPr>
              <a:t>, François </a:t>
            </a:r>
            <a:r>
              <a:rPr lang="en-US" sz="2700" dirty="0" err="1">
                <a:solidFill>
                  <a:srgbClr val="000000"/>
                </a:solidFill>
              </a:rPr>
              <a:t>Schiettecatte</a:t>
            </a:r>
            <a:r>
              <a:rPr lang="en-US" sz="2700" dirty="0">
                <a:solidFill>
                  <a:srgbClr val="000000"/>
                </a:solidFill>
              </a:rPr>
              <a:t>, Corinne Boehm, David Valle at JHU</a:t>
            </a:r>
          </a:p>
          <a:p>
            <a:r>
              <a:rPr lang="en-US" sz="2700" dirty="0">
                <a:solidFill>
                  <a:srgbClr val="000000"/>
                </a:solidFill>
              </a:rPr>
              <a:t>V. Reid Sutton, Jennifer Posey, James </a:t>
            </a:r>
            <a:r>
              <a:rPr lang="en-US" sz="2700" dirty="0" err="1">
                <a:solidFill>
                  <a:srgbClr val="000000"/>
                </a:solidFill>
              </a:rPr>
              <a:t>Lupski</a:t>
            </a:r>
            <a:r>
              <a:rPr lang="en-US" sz="2700" dirty="0">
                <a:solidFill>
                  <a:srgbClr val="000000"/>
                </a:solidFill>
              </a:rPr>
              <a:t>, and other colleagues at BCM</a:t>
            </a:r>
          </a:p>
          <a:p>
            <a:r>
              <a:rPr lang="en-US" sz="2700" dirty="0">
                <a:solidFill>
                  <a:srgbClr val="000000"/>
                </a:solidFill>
              </a:rPr>
              <a:t>Heidi </a:t>
            </a:r>
            <a:r>
              <a:rPr lang="en-US" sz="2700" dirty="0" err="1">
                <a:solidFill>
                  <a:srgbClr val="000000"/>
                </a:solidFill>
              </a:rPr>
              <a:t>Rehm</a:t>
            </a:r>
            <a:r>
              <a:rPr lang="en-US" sz="2700" dirty="0">
                <a:solidFill>
                  <a:srgbClr val="000000"/>
                </a:solidFill>
              </a:rPr>
              <a:t>, Kym Boycott, Danielle </a:t>
            </a:r>
            <a:r>
              <a:rPr lang="en-US" sz="2700" dirty="0" err="1">
                <a:solidFill>
                  <a:srgbClr val="000000"/>
                </a:solidFill>
              </a:rPr>
              <a:t>Azzariti</a:t>
            </a:r>
            <a:r>
              <a:rPr lang="en-US" sz="2700" dirty="0">
                <a:solidFill>
                  <a:srgbClr val="000000"/>
                </a:solidFill>
              </a:rPr>
              <a:t>, Orion </a:t>
            </a:r>
            <a:r>
              <a:rPr lang="en-US" sz="2700" dirty="0" err="1">
                <a:solidFill>
                  <a:srgbClr val="000000"/>
                </a:solidFill>
              </a:rPr>
              <a:t>Buske</a:t>
            </a:r>
            <a:r>
              <a:rPr lang="en-US" sz="2700" dirty="0">
                <a:solidFill>
                  <a:srgbClr val="000000"/>
                </a:solidFill>
              </a:rPr>
              <a:t>, Michael </a:t>
            </a:r>
            <a:r>
              <a:rPr lang="en-US" sz="2700" dirty="0" err="1">
                <a:solidFill>
                  <a:srgbClr val="000000"/>
                </a:solidFill>
              </a:rPr>
              <a:t>Brudno</a:t>
            </a:r>
            <a:r>
              <a:rPr lang="en-US" sz="2700" dirty="0">
                <a:solidFill>
                  <a:srgbClr val="000000"/>
                </a:solidFill>
              </a:rPr>
              <a:t>, Ben Hutton, Matt </a:t>
            </a:r>
            <a:r>
              <a:rPr lang="en-US" sz="2700" dirty="0" err="1">
                <a:solidFill>
                  <a:srgbClr val="000000"/>
                </a:solidFill>
              </a:rPr>
              <a:t>Hurles</a:t>
            </a:r>
            <a:r>
              <a:rPr lang="en-US" sz="2700" dirty="0">
                <a:solidFill>
                  <a:srgbClr val="000000"/>
                </a:solidFill>
              </a:rPr>
              <a:t>, </a:t>
            </a:r>
            <a:r>
              <a:rPr lang="en-US" sz="2700" dirty="0" err="1">
                <a:solidFill>
                  <a:srgbClr val="000000"/>
                </a:solidFill>
              </a:rPr>
              <a:t>Harindra</a:t>
            </a:r>
            <a:r>
              <a:rPr lang="en-US" sz="2700" dirty="0">
                <a:solidFill>
                  <a:srgbClr val="000000"/>
                </a:solidFill>
              </a:rPr>
              <a:t> </a:t>
            </a:r>
            <a:r>
              <a:rPr lang="en-US" sz="2700" dirty="0" err="1">
                <a:solidFill>
                  <a:srgbClr val="000000"/>
                </a:solidFill>
              </a:rPr>
              <a:t>Arachchi</a:t>
            </a:r>
            <a:r>
              <a:rPr lang="en-US" sz="2700" dirty="0">
                <a:solidFill>
                  <a:srgbClr val="000000"/>
                </a:solidFill>
              </a:rPr>
              <a:t>, Tudor </a:t>
            </a:r>
            <a:r>
              <a:rPr lang="en-US" sz="2700" dirty="0" err="1">
                <a:solidFill>
                  <a:srgbClr val="000000"/>
                </a:solidFill>
              </a:rPr>
              <a:t>Groza</a:t>
            </a:r>
            <a:r>
              <a:rPr lang="en-US" sz="2700" dirty="0">
                <a:solidFill>
                  <a:srgbClr val="000000"/>
                </a:solidFill>
              </a:rPr>
              <a:t>, and others in the MME</a:t>
            </a:r>
          </a:p>
          <a:p>
            <a:r>
              <a:rPr lang="en-US" sz="2700" dirty="0">
                <a:solidFill>
                  <a:srgbClr val="000000"/>
                </a:solidFill>
              </a:rPr>
              <a:t>Patients, Families, Clinicians and Researchers who have submitted and shared their data!</a:t>
            </a:r>
          </a:p>
          <a:p>
            <a:endParaRPr lang="en-US" sz="2700" dirty="0">
              <a:solidFill>
                <a:srgbClr val="000000"/>
              </a:solidFill>
            </a:endParaRPr>
          </a:p>
        </p:txBody>
      </p:sp>
      <p:sp>
        <p:nvSpPr>
          <p:cNvPr id="4" name="TextBox 3"/>
          <p:cNvSpPr txBox="1"/>
          <p:nvPr/>
        </p:nvSpPr>
        <p:spPr>
          <a:xfrm>
            <a:off x="8220828" y="1871883"/>
            <a:ext cx="2811508" cy="2077488"/>
          </a:xfrm>
          <a:prstGeom prst="rect">
            <a:avLst/>
          </a:prstGeom>
          <a:noFill/>
        </p:spPr>
        <p:txBody>
          <a:bodyPr wrap="none" lIns="121917" tIns="60958" rIns="121917" bIns="60958" rtlCol="0">
            <a:spAutoFit/>
          </a:bodyPr>
          <a:lstStyle/>
          <a:p>
            <a:r>
              <a:rPr lang="en-US" sz="3200" b="1" dirty="0"/>
              <a:t>Funders</a:t>
            </a:r>
            <a:r>
              <a:rPr lang="en-US" dirty="0"/>
              <a:t> </a:t>
            </a:r>
          </a:p>
          <a:p>
            <a:endParaRPr lang="en-US" dirty="0"/>
          </a:p>
          <a:p>
            <a:r>
              <a:rPr lang="en-US" dirty="0"/>
              <a:t>NHGRI GSPCC </a:t>
            </a:r>
          </a:p>
          <a:p>
            <a:r>
              <a:rPr lang="en-US" dirty="0"/>
              <a:t>CMG projects</a:t>
            </a:r>
          </a:p>
          <a:p>
            <a:r>
              <a:rPr lang="en-US" dirty="0"/>
              <a:t>BHCMG </a:t>
            </a:r>
          </a:p>
          <a:p>
            <a:r>
              <a:rPr lang="en-US" dirty="0"/>
              <a:t>the </a:t>
            </a:r>
            <a:r>
              <a:rPr lang="en-US" dirty="0" err="1"/>
              <a:t>Sutland-Pakula</a:t>
            </a:r>
            <a:r>
              <a:rPr lang="en-US" dirty="0"/>
              <a:t> Family</a:t>
            </a:r>
          </a:p>
        </p:txBody>
      </p:sp>
      <p:sp>
        <p:nvSpPr>
          <p:cNvPr id="5" name="Shape 313"/>
          <p:cNvSpPr/>
          <p:nvPr/>
        </p:nvSpPr>
        <p:spPr>
          <a:xfrm>
            <a:off x="2361539" y="722961"/>
            <a:ext cx="9797308" cy="0"/>
          </a:xfrm>
          <a:prstGeom prst="line">
            <a:avLst/>
          </a:prstGeom>
          <a:ln w="38100">
            <a:solidFill>
              <a:srgbClr val="FF0000"/>
            </a:solidFill>
          </a:ln>
        </p:spPr>
        <p:txBody>
          <a:bodyPr lIns="60956" tIns="60956" rIns="60956" bIns="60956"/>
          <a:lstStyle/>
          <a:p>
            <a:endParaRPr/>
          </a:p>
        </p:txBody>
      </p:sp>
    </p:spTree>
    <p:extLst>
      <p:ext uri="{BB962C8B-B14F-4D97-AF65-F5344CB8AC3E}">
        <p14:creationId xmlns:p14="http://schemas.microsoft.com/office/powerpoint/2010/main" val="396683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4"/>
            <a:ext cx="12192000" cy="1305232"/>
          </a:xfrm>
        </p:spPr>
        <p:txBody>
          <a:bodyPr rtlCol="0">
            <a:normAutofit/>
          </a:bodyPr>
          <a:lstStyle/>
          <a:p>
            <a:pPr>
              <a:defRPr/>
            </a:pPr>
            <a:r>
              <a:rPr lang="en-US" b="1" dirty="0"/>
              <a:t>Guidance on Use of the Matchmaker Exchange</a:t>
            </a:r>
            <a:br>
              <a:rPr lang="en-US" b="1" dirty="0"/>
            </a:br>
            <a:endParaRPr lang="en-US" sz="2800" i="1" dirty="0"/>
          </a:p>
        </p:txBody>
      </p:sp>
      <p:pic>
        <p:nvPicPr>
          <p:cNvPr id="5" name="Picture 2"/>
          <p:cNvPicPr>
            <a:picLocks noChangeAspect="1" noChangeArrowheads="1"/>
          </p:cNvPicPr>
          <p:nvPr/>
        </p:nvPicPr>
        <p:blipFill>
          <a:blip r:embed="rId3" cstate="print"/>
          <a:srcRect/>
          <a:stretch>
            <a:fillRect/>
          </a:stretch>
        </p:blipFill>
        <p:spPr bwMode="auto">
          <a:xfrm>
            <a:off x="540118" y="1695817"/>
            <a:ext cx="7391401" cy="439472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07" t="9841" r="20268" b="85397"/>
          <a:stretch/>
        </p:blipFill>
        <p:spPr bwMode="auto">
          <a:xfrm>
            <a:off x="540118" y="1371603"/>
            <a:ext cx="7391401" cy="326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1749791" y="6090542"/>
            <a:ext cx="3743327" cy="400111"/>
          </a:xfrm>
          <a:prstGeom prst="rect">
            <a:avLst/>
          </a:prstGeom>
        </p:spPr>
        <p:txBody>
          <a:bodyPr wrap="square" lIns="91434" tIns="45718" rIns="91434" bIns="45718">
            <a:spAutoFit/>
          </a:bodyPr>
          <a:lstStyle/>
          <a:p>
            <a:pPr fontAlgn="base">
              <a:spcBef>
                <a:spcPct val="0"/>
              </a:spcBef>
              <a:spcAft>
                <a:spcPct val="0"/>
              </a:spcAft>
              <a:defRPr/>
            </a:pPr>
            <a:r>
              <a:rPr lang="en-US" sz="2000" dirty="0">
                <a:solidFill>
                  <a:prstClr val="black"/>
                </a:solidFill>
                <a:latin typeface="Calibri"/>
                <a:cs typeface="Arial" pitchFamily="34" charset="0"/>
              </a:rPr>
              <a:t>www.matchmakerexchange.org</a:t>
            </a:r>
          </a:p>
        </p:txBody>
      </p:sp>
      <p:grpSp>
        <p:nvGrpSpPr>
          <p:cNvPr id="11" name="Group 10"/>
          <p:cNvGrpSpPr/>
          <p:nvPr/>
        </p:nvGrpSpPr>
        <p:grpSpPr>
          <a:xfrm>
            <a:off x="1213215" y="1695822"/>
            <a:ext cx="6792548" cy="4146183"/>
            <a:chOff x="1587500" y="1695817"/>
            <a:chExt cx="6792548" cy="4146183"/>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833" t="12963" r="62188" b="72778"/>
            <a:stretch/>
          </p:blipFill>
          <p:spPr bwMode="auto">
            <a:xfrm>
              <a:off x="1587500" y="1695817"/>
              <a:ext cx="1460499" cy="97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Straight Connector 5"/>
            <p:cNvCxnSpPr/>
            <p:nvPr/>
          </p:nvCxnSpPr>
          <p:spPr>
            <a:xfrm>
              <a:off x="3047999" y="1698172"/>
              <a:ext cx="5332049" cy="91876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587500" y="2674451"/>
              <a:ext cx="1767252" cy="316754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833" t="12963" r="62188" b="73424"/>
            <a:stretch/>
          </p:blipFill>
          <p:spPr bwMode="auto">
            <a:xfrm>
              <a:off x="3354752" y="2616934"/>
              <a:ext cx="5025296" cy="3212366"/>
            </a:xfrm>
            <a:prstGeom prst="rect">
              <a:avLst/>
            </a:prstGeom>
            <a:ln w="38100">
              <a:solidFill>
                <a:srgbClr val="FF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grpSp>
      <p:pic>
        <p:nvPicPr>
          <p:cNvPr id="10" name="Picture 9"/>
          <p:cNvPicPr>
            <a:picLocks noChangeAspect="1"/>
          </p:cNvPicPr>
          <p:nvPr/>
        </p:nvPicPr>
        <p:blipFill rotWithShape="1">
          <a:blip r:embed="rId6"/>
          <a:srcRect l="31863" t="41421" r="46016" b="37626"/>
          <a:stretch/>
        </p:blipFill>
        <p:spPr>
          <a:xfrm>
            <a:off x="8575952" y="2135327"/>
            <a:ext cx="3086997" cy="1757852"/>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8424311" y="1365613"/>
            <a:ext cx="3390287" cy="584775"/>
          </a:xfrm>
          <a:prstGeom prst="rect">
            <a:avLst/>
          </a:prstGeom>
          <a:noFill/>
        </p:spPr>
        <p:txBody>
          <a:bodyPr wrap="none" lIns="91434" tIns="45718" rIns="91434" bIns="45718" rtlCol="0">
            <a:spAutoFit/>
          </a:bodyPr>
          <a:lstStyle/>
          <a:p>
            <a:r>
              <a:rPr lang="en-US" sz="1600" dirty="0">
                <a:solidFill>
                  <a:srgbClr val="FF0000"/>
                </a:solidFill>
              </a:rPr>
              <a:t>Current Protocols in Human Genetics</a:t>
            </a:r>
          </a:p>
          <a:p>
            <a:r>
              <a:rPr lang="en-US" sz="1600" dirty="0">
                <a:solidFill>
                  <a:srgbClr val="FF0000"/>
                </a:solidFill>
              </a:rPr>
              <a:t>MME Unit Published October 18, 2017</a:t>
            </a:r>
          </a:p>
        </p:txBody>
      </p:sp>
    </p:spTree>
    <p:extLst>
      <p:ext uri="{BB962C8B-B14F-4D97-AF65-F5344CB8AC3E}">
        <p14:creationId xmlns:p14="http://schemas.microsoft.com/office/powerpoint/2010/main" val="4763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9809" y="95"/>
            <a:ext cx="1640139" cy="1692088"/>
          </a:xfrm>
          <a:prstGeom prst="rect">
            <a:avLst/>
          </a:prstGeom>
        </p:spPr>
      </p:pic>
      <p:sp>
        <p:nvSpPr>
          <p:cNvPr id="6" name="Title 1"/>
          <p:cNvSpPr>
            <a:spLocks noGrp="1"/>
          </p:cNvSpPr>
          <p:nvPr>
            <p:ph type="title"/>
          </p:nvPr>
        </p:nvSpPr>
        <p:spPr>
          <a:xfrm>
            <a:off x="1667679" y="0"/>
            <a:ext cx="8229600" cy="1143000"/>
          </a:xfrm>
        </p:spPr>
        <p:txBody>
          <a:bodyPr>
            <a:normAutofit/>
          </a:bodyPr>
          <a:lstStyle/>
          <a:p>
            <a:r>
              <a:rPr lang="en-US" sz="2800" dirty="0"/>
              <a:t>New additions to Matchmaker Exchange</a:t>
            </a:r>
          </a:p>
        </p:txBody>
      </p:sp>
      <p:sp>
        <p:nvSpPr>
          <p:cNvPr id="8" name="TextBox 7"/>
          <p:cNvSpPr txBox="1"/>
          <p:nvPr/>
        </p:nvSpPr>
        <p:spPr>
          <a:xfrm>
            <a:off x="7134717" y="1536176"/>
            <a:ext cx="4603675" cy="4262701"/>
          </a:xfrm>
          <a:prstGeom prst="rect">
            <a:avLst/>
          </a:prstGeom>
          <a:noFill/>
        </p:spPr>
        <p:txBody>
          <a:bodyPr wrap="square" lIns="91434" tIns="45718" rIns="91434" bIns="45718" rtlCol="0">
            <a:spAutoFit/>
          </a:bodyPr>
          <a:lstStyle/>
          <a:p>
            <a:r>
              <a:rPr lang="en-US" sz="2400" dirty="0"/>
              <a:t>New centers joining from:</a:t>
            </a:r>
          </a:p>
          <a:p>
            <a:endParaRPr lang="en-US" dirty="0"/>
          </a:p>
          <a:p>
            <a:r>
              <a:rPr lang="en-US" b="1" dirty="0"/>
              <a:t>Seoul National University gene matching system in Korea</a:t>
            </a:r>
            <a:r>
              <a:rPr lang="en-US" dirty="0"/>
              <a:t>,  </a:t>
            </a:r>
          </a:p>
          <a:p>
            <a:r>
              <a:rPr lang="en-US" dirty="0"/>
              <a:t>PI: </a:t>
            </a:r>
            <a:r>
              <a:rPr lang="en-US" dirty="0" err="1"/>
              <a:t>Murim</a:t>
            </a:r>
            <a:r>
              <a:rPr lang="en-US" dirty="0"/>
              <a:t> Choi</a:t>
            </a:r>
          </a:p>
          <a:p>
            <a:r>
              <a:rPr lang="en-US" dirty="0"/>
              <a:t>Testing: </a:t>
            </a:r>
            <a:r>
              <a:rPr lang="en-US" i="1" dirty="0"/>
              <a:t>matchbox</a:t>
            </a:r>
            <a:endParaRPr lang="en-US" dirty="0"/>
          </a:p>
          <a:p>
            <a:endParaRPr lang="en-US" dirty="0"/>
          </a:p>
          <a:p>
            <a:r>
              <a:rPr lang="en-US" b="1" dirty="0"/>
              <a:t>Japanese IRUD Initiative for Rare and Undiagnosed Diseases Program</a:t>
            </a:r>
          </a:p>
          <a:p>
            <a:r>
              <a:rPr lang="en-US" dirty="0"/>
              <a:t>PI: </a:t>
            </a:r>
            <a:r>
              <a:rPr lang="en-US" dirty="0" err="1"/>
              <a:t>Kenjiro</a:t>
            </a:r>
            <a:r>
              <a:rPr lang="en-US" dirty="0"/>
              <a:t> </a:t>
            </a:r>
            <a:r>
              <a:rPr lang="en-US" dirty="0" err="1"/>
              <a:t>Kosaki</a:t>
            </a:r>
            <a:r>
              <a:rPr lang="en-US" dirty="0"/>
              <a:t>, Keio University, Japan</a:t>
            </a:r>
          </a:p>
          <a:p>
            <a:r>
              <a:rPr lang="en-US" dirty="0"/>
              <a:t>Testing: Patient Archive</a:t>
            </a:r>
          </a:p>
          <a:p>
            <a:endParaRPr lang="en-US" dirty="0"/>
          </a:p>
          <a:p>
            <a:r>
              <a:rPr lang="en-US" b="1" dirty="0"/>
              <a:t>Other open data sources in progress as well.</a:t>
            </a:r>
          </a:p>
        </p:txBody>
      </p:sp>
      <p:pic>
        <p:nvPicPr>
          <p:cNvPr id="10" name="Picture 9" descr="MME2.tiff"/>
          <p:cNvPicPr>
            <a:picLocks noChangeAspect="1"/>
          </p:cNvPicPr>
          <p:nvPr/>
        </p:nvPicPr>
        <p:blipFill rotWithShape="1">
          <a:blip r:embed="rId3">
            <a:extLst>
              <a:ext uri="{28A0092B-C50C-407E-A947-70E740481C1C}">
                <a14:useLocalDpi xmlns:a14="http://schemas.microsoft.com/office/drawing/2010/main" val="0"/>
              </a:ext>
            </a:extLst>
          </a:blip>
          <a:srcRect l="6840" t="7923" r="6528" b="3382"/>
          <a:stretch/>
        </p:blipFill>
        <p:spPr>
          <a:xfrm>
            <a:off x="556591" y="1143000"/>
            <a:ext cx="5804452" cy="5574392"/>
          </a:xfrm>
          <a:prstGeom prst="rect">
            <a:avLst/>
          </a:prstGeom>
        </p:spPr>
      </p:pic>
    </p:spTree>
    <p:extLst>
      <p:ext uri="{BB962C8B-B14F-4D97-AF65-F5344CB8AC3E}">
        <p14:creationId xmlns:p14="http://schemas.microsoft.com/office/powerpoint/2010/main" val="93182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cstate="print"/>
          <a:srcRect/>
          <a:stretch>
            <a:fillRect/>
          </a:stretch>
        </p:blipFill>
        <p:spPr bwMode="auto">
          <a:xfrm>
            <a:off x="7653341" y="5806105"/>
            <a:ext cx="1262063" cy="652463"/>
          </a:xfrm>
          <a:prstGeom prst="rect">
            <a:avLst/>
          </a:prstGeom>
          <a:noFill/>
          <a:ln w="9525">
            <a:noFill/>
            <a:miter lim="800000"/>
            <a:headEnd/>
            <a:tailEnd/>
          </a:ln>
        </p:spPr>
      </p:pic>
      <p:pic>
        <p:nvPicPr>
          <p:cNvPr id="1033" name="Picture 9" descr="Image result for broad institute"/>
          <p:cNvPicPr>
            <a:picLocks noChangeAspect="1" noChangeArrowheads="1"/>
          </p:cNvPicPr>
          <p:nvPr/>
        </p:nvPicPr>
        <p:blipFill>
          <a:blip r:embed="rId4" cstate="print"/>
          <a:srcRect/>
          <a:stretch>
            <a:fillRect/>
          </a:stretch>
        </p:blipFill>
        <p:spPr bwMode="auto">
          <a:xfrm>
            <a:off x="8991600" y="4181000"/>
            <a:ext cx="1295400" cy="355205"/>
          </a:xfrm>
          <a:prstGeom prst="rect">
            <a:avLst/>
          </a:prstGeom>
          <a:noFill/>
        </p:spPr>
      </p:pic>
      <p:pic>
        <p:nvPicPr>
          <p:cNvPr id="3" name="Picture 3" descr="a03e9044-4348-4ed5-bf2c-3e680349e3ad@ohsu"/>
          <p:cNvPicPr>
            <a:picLocks noChangeAspect="1" noChangeArrowheads="1"/>
          </p:cNvPicPr>
          <p:nvPr/>
        </p:nvPicPr>
        <p:blipFill>
          <a:blip r:embed="rId5" cstate="print"/>
          <a:srcRect/>
          <a:stretch>
            <a:fillRect/>
          </a:stretch>
        </p:blipFill>
        <p:spPr bwMode="auto">
          <a:xfrm>
            <a:off x="3705797" y="5750573"/>
            <a:ext cx="1085851" cy="917281"/>
          </a:xfrm>
          <a:prstGeom prst="rect">
            <a:avLst/>
          </a:prstGeom>
          <a:noFill/>
          <a:ln w="9525">
            <a:noFill/>
            <a:miter lim="800000"/>
            <a:headEnd/>
            <a:tailEnd/>
          </a:ln>
        </p:spPr>
      </p:pic>
      <p:pic>
        <p:nvPicPr>
          <p:cNvPr id="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35938" t="24074" r="54897" b="70926"/>
          <a:stretch>
            <a:fillRect/>
          </a:stretch>
        </p:blipFill>
        <p:spPr bwMode="auto">
          <a:xfrm>
            <a:off x="7943851" y="1599077"/>
            <a:ext cx="1524000" cy="4670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7145" t="15964" r="69646" b="62839"/>
          <a:stretch>
            <a:fillRect/>
          </a:stretch>
        </p:blipFill>
        <p:spPr bwMode="auto">
          <a:xfrm>
            <a:off x="2286003" y="1980073"/>
            <a:ext cx="881063" cy="7953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7751" t="71484" r="80441" b="20607"/>
          <a:stretch>
            <a:fillRect/>
          </a:stretch>
        </p:blipFill>
        <p:spPr bwMode="auto">
          <a:xfrm>
            <a:off x="2822577" y="2145177"/>
            <a:ext cx="1071563" cy="403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3" descr="Screen shot 2014-02-19 at 10.19.07 PM.png"/>
          <p:cNvPicPr>
            <a:picLocks noChangeAspect="1"/>
          </p:cNvPicPr>
          <p:nvPr/>
        </p:nvPicPr>
        <p:blipFill rotWithShape="1">
          <a:blip r:embed="rId8" cstate="print">
            <a:extLst>
              <a:ext uri="{28A0092B-C50C-407E-A947-70E740481C1C}">
                <a14:useLocalDpi xmlns:a14="http://schemas.microsoft.com/office/drawing/2010/main" val="0"/>
              </a:ext>
            </a:extLst>
          </a:blip>
          <a:srcRect l="29166" t="77301" r="27500" b="14996"/>
          <a:stretch/>
        </p:blipFill>
        <p:spPr>
          <a:xfrm>
            <a:off x="4696545" y="760873"/>
            <a:ext cx="2789403" cy="306515"/>
          </a:xfrm>
          <a:prstGeom prst="rect">
            <a:avLst/>
          </a:prstGeom>
        </p:spPr>
      </p:pic>
      <p:pic>
        <p:nvPicPr>
          <p:cNvPr id="26" name="Picture 2" descr="http://t2.gstatic.com/images?q=tbn:ANd9GcTB6e1_nv3lKI21LvBtR2DrjoiiJIaGex3_yjfJU4ipfKAiU6Xv8Q">
            <a:hlinkClick r:id="rId9" invalidUrl="http://www.google.com/url?sa=i&amp;rct=j&amp;q=johns+hopkins+logo&amp;source=images&amp;cd=&amp;docid=eWUYjYQ2whMmzM&amp;tbnid=5yVO7Bm2aHvZBM:&amp;ved=0CAUQjRw&amp;url=http://www.jhsph.edu/research/centers-and-institutes/johns-hopkins-center-on-aging-and-health/oaic/JHU-UM OAIC Joint Symposia&amp;ei=O3gRUaSIKsfA2AWisIDQBA&amp;bvm=bv.41934586,d.b2I&amp;psig=AFQjCNE4x67VPH6sSFkK10pGWMxwN2MO8w&amp;ust=1360185774128812"/>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5069" y="1076433"/>
            <a:ext cx="1294607" cy="287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 descr="http://blogs-images.forbes.com/sap/files/2011/01/BCM_Logo_RGB_119170835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0271" y="1113301"/>
            <a:ext cx="620712" cy="26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Connector 15"/>
          <p:cNvCxnSpPr/>
          <p:nvPr/>
        </p:nvCxnSpPr>
        <p:spPr>
          <a:xfrm flipV="1">
            <a:off x="4563327" y="4071141"/>
            <a:ext cx="1025428" cy="109863"/>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20545" y="3961273"/>
            <a:ext cx="980839" cy="164795"/>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7" idx="4"/>
          </p:cNvCxnSpPr>
          <p:nvPr/>
        </p:nvCxnSpPr>
        <p:spPr>
          <a:xfrm flipH="1" flipV="1">
            <a:off x="6096005" y="2522091"/>
            <a:ext cx="1" cy="909415"/>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9" idx="3"/>
          </p:cNvCxnSpPr>
          <p:nvPr/>
        </p:nvCxnSpPr>
        <p:spPr>
          <a:xfrm flipV="1">
            <a:off x="6496605" y="3101241"/>
            <a:ext cx="677923" cy="571891"/>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363573" y="4466919"/>
            <a:ext cx="368475" cy="548324"/>
          </a:xfrm>
          <a:prstGeom prst="line">
            <a:avLst/>
          </a:prstGeom>
          <a:ln w="3810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6" name="Picture 2" descr="C:\Users\drm23\Dropbox\Matchmaker Exchange\Logos and Images\Matchmaker-Logo-with-words-02.png"/>
          <p:cNvPicPr>
            <a:picLocks noChangeAspect="1" noChangeArrowheads="1"/>
          </p:cNvPicPr>
          <p:nvPr/>
        </p:nvPicPr>
        <p:blipFill>
          <a:blip r:embed="rId12" cstate="print"/>
          <a:srcRect l="28476" t="18374" r="28809" b="40285"/>
          <a:stretch>
            <a:fillRect/>
          </a:stretch>
        </p:blipFill>
        <p:spPr bwMode="auto">
          <a:xfrm>
            <a:off x="5505897" y="3365281"/>
            <a:ext cx="1180215" cy="1191987"/>
          </a:xfrm>
          <a:prstGeom prst="rect">
            <a:avLst/>
          </a:prstGeom>
          <a:noFill/>
        </p:spPr>
      </p:pic>
      <p:sp>
        <p:nvSpPr>
          <p:cNvPr id="5" name="Oval 4"/>
          <p:cNvSpPr/>
          <p:nvPr/>
        </p:nvSpPr>
        <p:spPr>
          <a:xfrm>
            <a:off x="3932276" y="2083813"/>
            <a:ext cx="1245781" cy="1191987"/>
          </a:xfrm>
          <a:prstGeom prst="ellipse">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Phenome Central</a:t>
            </a:r>
          </a:p>
        </p:txBody>
      </p:sp>
      <p:sp>
        <p:nvSpPr>
          <p:cNvPr id="6" name="Oval 5"/>
          <p:cNvSpPr/>
          <p:nvPr/>
        </p:nvSpPr>
        <p:spPr>
          <a:xfrm>
            <a:off x="7601380" y="3687585"/>
            <a:ext cx="1245781" cy="1191987"/>
          </a:xfrm>
          <a:prstGeom prst="ellipse">
            <a:avLst/>
          </a:prstGeom>
          <a:solidFill>
            <a:schemeClr val="accent1"/>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i="1" dirty="0">
                <a:solidFill>
                  <a:prstClr val="white"/>
                </a:solidFill>
              </a:rPr>
              <a:t>matchbox</a:t>
            </a:r>
          </a:p>
        </p:txBody>
      </p:sp>
      <p:sp>
        <p:nvSpPr>
          <p:cNvPr id="7" name="Oval 6"/>
          <p:cNvSpPr/>
          <p:nvPr/>
        </p:nvSpPr>
        <p:spPr>
          <a:xfrm>
            <a:off x="5473112" y="1330100"/>
            <a:ext cx="1245781" cy="1191987"/>
          </a:xfrm>
          <a:prstGeom prst="ellipse">
            <a:avLst/>
          </a:prstGeom>
          <a:solidFill>
            <a:schemeClr val="accent5"/>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Gene Matcher</a:t>
            </a:r>
          </a:p>
        </p:txBody>
      </p:sp>
      <p:sp>
        <p:nvSpPr>
          <p:cNvPr id="8" name="Oval 7"/>
          <p:cNvSpPr/>
          <p:nvPr/>
        </p:nvSpPr>
        <p:spPr>
          <a:xfrm>
            <a:off x="6364292" y="5058169"/>
            <a:ext cx="1245781" cy="1191987"/>
          </a:xfrm>
          <a:prstGeom prst="ellipse">
            <a:avLst/>
          </a:prstGeom>
          <a:solidFill>
            <a:schemeClr val="accent4">
              <a:lumMod val="75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Patient Archives</a:t>
            </a:r>
          </a:p>
        </p:txBody>
      </p:sp>
      <p:sp>
        <p:nvSpPr>
          <p:cNvPr id="9" name="Oval 8"/>
          <p:cNvSpPr/>
          <p:nvPr/>
        </p:nvSpPr>
        <p:spPr>
          <a:xfrm>
            <a:off x="6992092" y="2083813"/>
            <a:ext cx="1245781" cy="1191987"/>
          </a:xfrm>
          <a:prstGeom prst="ellipse">
            <a:avLst/>
          </a:prstGeom>
          <a:solidFill>
            <a:schemeClr val="accent3"/>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DECIPHER</a:t>
            </a:r>
          </a:p>
        </p:txBody>
      </p:sp>
      <p:sp>
        <p:nvSpPr>
          <p:cNvPr id="10" name="Oval 9"/>
          <p:cNvSpPr/>
          <p:nvPr/>
        </p:nvSpPr>
        <p:spPr>
          <a:xfrm>
            <a:off x="3344841" y="3687585"/>
            <a:ext cx="1245781" cy="1191987"/>
          </a:xfrm>
          <a:prstGeom prst="ellipse">
            <a:avLst/>
          </a:prstGeom>
          <a:solidFill>
            <a:schemeClr val="accent6"/>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MyGene2</a:t>
            </a:r>
          </a:p>
        </p:txBody>
      </p:sp>
      <p:sp>
        <p:nvSpPr>
          <p:cNvPr id="11" name="Oval 10"/>
          <p:cNvSpPr/>
          <p:nvPr/>
        </p:nvSpPr>
        <p:spPr>
          <a:xfrm>
            <a:off x="4459108" y="5015241"/>
            <a:ext cx="1245781" cy="1191987"/>
          </a:xfrm>
          <a:prstGeom prst="ellipse">
            <a:avLst/>
          </a:prstGeom>
          <a:solidFill>
            <a:srgbClr val="008080"/>
          </a:solidFill>
          <a:ln>
            <a:solidFill>
              <a:srgbClr val="0066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1200" dirty="0">
                <a:solidFill>
                  <a:prstClr val="white"/>
                </a:solidFill>
              </a:rPr>
              <a:t>Monarch Initiative</a:t>
            </a:r>
          </a:p>
        </p:txBody>
      </p:sp>
      <p:cxnSp>
        <p:nvCxnSpPr>
          <p:cNvPr id="38" name="Straight Connector 37"/>
          <p:cNvCxnSpPr>
            <a:endCxn id="5" idx="5"/>
          </p:cNvCxnSpPr>
          <p:nvPr/>
        </p:nvCxnSpPr>
        <p:spPr>
          <a:xfrm flipH="1" flipV="1">
            <a:off x="4995615" y="3101241"/>
            <a:ext cx="709272" cy="571891"/>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7" name="Picture 3" descr="C:\Users\drm23\Dropbox\Matchmaker Exchange\Logos and Images\Matchmaker-Logo-with-words-02.png"/>
          <p:cNvPicPr>
            <a:picLocks noChangeAspect="1" noChangeArrowheads="1"/>
          </p:cNvPicPr>
          <p:nvPr/>
        </p:nvPicPr>
        <p:blipFill>
          <a:blip r:embed="rId13" cstate="print"/>
          <a:srcRect l="7210" t="59587" b="11226"/>
          <a:stretch>
            <a:fillRect/>
          </a:stretch>
        </p:blipFill>
        <p:spPr bwMode="auto">
          <a:xfrm>
            <a:off x="376465" y="229677"/>
            <a:ext cx="3048000" cy="990600"/>
          </a:xfrm>
          <a:prstGeom prst="rect">
            <a:avLst/>
          </a:prstGeom>
          <a:noFill/>
        </p:spPr>
      </p:pic>
      <p:pic>
        <p:nvPicPr>
          <p:cNvPr id="2" name="BEF83667-1A50-4391-8403-CA888B533D47" descr="DC83781F-D353-40AD-9804-1212BDD65C2C@dhcp4"/>
          <p:cNvPicPr>
            <a:picLocks noChangeAspect="1" noChangeArrowheads="1"/>
          </p:cNvPicPr>
          <p:nvPr/>
        </p:nvPicPr>
        <p:blipFill>
          <a:blip r:embed="rId14" cstate="print"/>
          <a:srcRect/>
          <a:stretch>
            <a:fillRect/>
          </a:stretch>
        </p:blipFill>
        <p:spPr bwMode="auto">
          <a:xfrm>
            <a:off x="2057405" y="3797807"/>
            <a:ext cx="1171575" cy="971551"/>
          </a:xfrm>
          <a:prstGeom prst="rect">
            <a:avLst/>
          </a:prstGeom>
          <a:noFill/>
          <a:ln w="9525">
            <a:noFill/>
            <a:miter lim="800000"/>
            <a:headEnd/>
            <a:tailEnd/>
          </a:ln>
        </p:spPr>
      </p:pic>
      <p:sp>
        <p:nvSpPr>
          <p:cNvPr id="1029" name="AutoShape 5" descr="Image result for broad institute"/>
          <p:cNvSpPr>
            <a:spLocks noChangeAspect="1" noChangeArrowheads="1"/>
          </p:cNvSpPr>
          <p:nvPr/>
        </p:nvSpPr>
        <p:spPr bwMode="auto">
          <a:xfrm>
            <a:off x="1679575" y="-144461"/>
            <a:ext cx="304800" cy="304801"/>
          </a:xfrm>
          <a:prstGeom prst="rect">
            <a:avLst/>
          </a:prstGeom>
          <a:noFill/>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sp>
        <p:nvSpPr>
          <p:cNvPr id="1031" name="AutoShape 7" descr="Image result for broad institute"/>
          <p:cNvSpPr>
            <a:spLocks noChangeAspect="1" noChangeArrowheads="1"/>
          </p:cNvSpPr>
          <p:nvPr/>
        </p:nvSpPr>
        <p:spPr bwMode="auto">
          <a:xfrm>
            <a:off x="1679575" y="-144461"/>
            <a:ext cx="304800" cy="304801"/>
          </a:xfrm>
          <a:prstGeom prst="rect">
            <a:avLst/>
          </a:prstGeom>
          <a:noFill/>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cxnSp>
        <p:nvCxnSpPr>
          <p:cNvPr id="43" name="Straight Connector 42"/>
          <p:cNvCxnSpPr/>
          <p:nvPr/>
        </p:nvCxnSpPr>
        <p:spPr>
          <a:xfrm>
            <a:off x="6292949" y="4466917"/>
            <a:ext cx="407327" cy="659491"/>
          </a:xfrm>
          <a:prstGeom prst="line">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435005" y="3370908"/>
            <a:ext cx="2960795" cy="18292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4" name="TextBox 3"/>
          <p:cNvSpPr txBox="1"/>
          <p:nvPr/>
        </p:nvSpPr>
        <p:spPr>
          <a:xfrm>
            <a:off x="8570602" y="3029879"/>
            <a:ext cx="2149737" cy="384719"/>
          </a:xfrm>
          <a:prstGeom prst="rect">
            <a:avLst/>
          </a:prstGeom>
          <a:noFill/>
        </p:spPr>
        <p:txBody>
          <a:bodyPr wrap="none" lIns="91434" tIns="45718" rIns="91434" bIns="45718" rtlCol="0">
            <a:spAutoFit/>
          </a:bodyPr>
          <a:lstStyle/>
          <a:p>
            <a:r>
              <a:rPr lang="en-US" dirty="0">
                <a:solidFill>
                  <a:srgbClr val="FF0000"/>
                </a:solidFill>
              </a:rPr>
              <a:t>Launched Sept 14th</a:t>
            </a:r>
          </a:p>
        </p:txBody>
      </p:sp>
    </p:spTree>
    <p:extLst>
      <p:ext uri="{BB962C8B-B14F-4D97-AF65-F5344CB8AC3E}">
        <p14:creationId xmlns:p14="http://schemas.microsoft.com/office/powerpoint/2010/main" val="269131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21149" y="141020"/>
            <a:ext cx="3292411" cy="1143000"/>
          </a:xfrm>
        </p:spPr>
        <p:txBody>
          <a:bodyPr>
            <a:normAutofit/>
          </a:bodyPr>
          <a:lstStyle/>
          <a:p>
            <a:r>
              <a:rPr lang="en-US" i="1" dirty="0"/>
              <a:t>matchbox</a:t>
            </a:r>
          </a:p>
        </p:txBody>
      </p:sp>
      <p:pic>
        <p:nvPicPr>
          <p:cNvPr id="2" name="Picture 1" descr="matchbox-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25" y="293104"/>
            <a:ext cx="2219259" cy="1401637"/>
          </a:xfrm>
          <a:prstGeom prst="rect">
            <a:avLst/>
          </a:prstGeom>
        </p:spPr>
      </p:pic>
      <p:sp>
        <p:nvSpPr>
          <p:cNvPr id="24" name="TextBox 23"/>
          <p:cNvSpPr txBox="1"/>
          <p:nvPr/>
        </p:nvSpPr>
        <p:spPr>
          <a:xfrm>
            <a:off x="3669301" y="1154521"/>
            <a:ext cx="5755023" cy="461665"/>
          </a:xfrm>
          <a:prstGeom prst="rect">
            <a:avLst/>
          </a:prstGeom>
          <a:noFill/>
        </p:spPr>
        <p:txBody>
          <a:bodyPr wrap="square" lIns="91434" tIns="45718" rIns="91434" bIns="45718" rtlCol="0">
            <a:spAutoFit/>
          </a:bodyPr>
          <a:lstStyle/>
          <a:p>
            <a:r>
              <a:rPr lang="en-US" sz="2400" i="1" dirty="0"/>
              <a:t>Our bridge to the Matchmaker Exchange</a:t>
            </a:r>
            <a:endParaRPr lang="en-US" i="1" dirty="0"/>
          </a:p>
        </p:txBody>
      </p:sp>
      <p:sp>
        <p:nvSpPr>
          <p:cNvPr id="4" name="TextBox 3"/>
          <p:cNvSpPr txBox="1"/>
          <p:nvPr/>
        </p:nvSpPr>
        <p:spPr>
          <a:xfrm>
            <a:off x="460725" y="2135995"/>
            <a:ext cx="11390299" cy="1092605"/>
          </a:xfrm>
          <a:prstGeom prst="rect">
            <a:avLst/>
          </a:prstGeom>
          <a:noFill/>
        </p:spPr>
        <p:txBody>
          <a:bodyPr wrap="square" lIns="91434" tIns="45718" rIns="91434" bIns="45718" rtlCol="0">
            <a:spAutoFit/>
          </a:bodyPr>
          <a:lstStyle/>
          <a:p>
            <a:pPr algn="just"/>
            <a:r>
              <a:rPr lang="en-US" i="1" dirty="0"/>
              <a:t>matchbox</a:t>
            </a:r>
            <a:r>
              <a:rPr lang="en-US" dirty="0"/>
              <a:t> is an atomic piece of software that can be installed anywhere in the world. Our goal was to reduce barriers to entry to the Matchmaker Exchange by building this software </a:t>
            </a:r>
            <a:r>
              <a:rPr lang="en-US" sz="2300" u="sng" dirty="0"/>
              <a:t>distinct from Broad</a:t>
            </a:r>
            <a:r>
              <a:rPr lang="en-US" dirty="0"/>
              <a:t>, and making it </a:t>
            </a:r>
            <a:r>
              <a:rPr lang="en-US" sz="2300" u="sng" dirty="0"/>
              <a:t>freely available</a:t>
            </a:r>
            <a:r>
              <a:rPr lang="en-US" dirty="0"/>
              <a:t>.</a:t>
            </a:r>
          </a:p>
        </p:txBody>
      </p:sp>
      <p:sp>
        <p:nvSpPr>
          <p:cNvPr id="18" name="Cloud 17"/>
          <p:cNvSpPr/>
          <p:nvPr/>
        </p:nvSpPr>
        <p:spPr>
          <a:xfrm>
            <a:off x="7858631" y="4693089"/>
            <a:ext cx="2352172" cy="1845379"/>
          </a:xfrm>
          <a:prstGeom prst="cloud">
            <a:avLst/>
          </a:prstGeom>
        </p:spPr>
        <p:style>
          <a:lnRef idx="1">
            <a:schemeClr val="accent1"/>
          </a:lnRef>
          <a:fillRef idx="3">
            <a:schemeClr val="accent1"/>
          </a:fillRef>
          <a:effectRef idx="2">
            <a:schemeClr val="accent1"/>
          </a:effectRef>
          <a:fontRef idx="minor">
            <a:schemeClr val="lt1"/>
          </a:fontRef>
        </p:style>
        <p:txBody>
          <a:bodyPr lIns="91434" tIns="45718" rIns="91434" bIns="45718" rtlCol="0" anchor="ctr"/>
          <a:lstStyle/>
          <a:p>
            <a:pPr algn="ctr"/>
            <a:r>
              <a:rPr lang="en-US" dirty="0"/>
              <a:t>Other Matchmaker Exchange nodes</a:t>
            </a:r>
          </a:p>
        </p:txBody>
      </p:sp>
      <p:grpSp>
        <p:nvGrpSpPr>
          <p:cNvPr id="12" name="Group 11"/>
          <p:cNvGrpSpPr/>
          <p:nvPr/>
        </p:nvGrpSpPr>
        <p:grpSpPr>
          <a:xfrm>
            <a:off x="3808264" y="3677845"/>
            <a:ext cx="3157299" cy="2416611"/>
            <a:chOff x="1897224" y="3677841"/>
            <a:chExt cx="3157298" cy="2416611"/>
          </a:xfrm>
        </p:grpSpPr>
        <p:sp>
          <p:nvSpPr>
            <p:cNvPr id="3" name="Rectangle 2"/>
            <p:cNvSpPr/>
            <p:nvPr/>
          </p:nvSpPr>
          <p:spPr>
            <a:xfrm>
              <a:off x="1897224" y="3677841"/>
              <a:ext cx="3157298" cy="241661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7-10-31 at 1.22.2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615" y="3883115"/>
              <a:ext cx="993085" cy="410549"/>
            </a:xfrm>
            <a:prstGeom prst="rect">
              <a:avLst/>
            </a:prstGeom>
          </p:spPr>
        </p:pic>
        <p:grpSp>
          <p:nvGrpSpPr>
            <p:cNvPr id="5" name="Group 4"/>
            <p:cNvGrpSpPr/>
            <p:nvPr/>
          </p:nvGrpSpPr>
          <p:grpSpPr>
            <a:xfrm>
              <a:off x="3604534" y="5230265"/>
              <a:ext cx="1305650" cy="759692"/>
              <a:chOff x="2327909" y="5239799"/>
              <a:chExt cx="1305650" cy="759692"/>
            </a:xfrm>
          </p:grpSpPr>
          <p:sp>
            <p:nvSpPr>
              <p:cNvPr id="11" name="Rectangle 10"/>
              <p:cNvSpPr/>
              <p:nvPr/>
            </p:nvSpPr>
            <p:spPr>
              <a:xfrm>
                <a:off x="2327909" y="5239799"/>
                <a:ext cx="1305650" cy="75969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pic>
            <p:nvPicPr>
              <p:cNvPr id="13" name="Picture 12" descr="matchbox-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4842" y="5373287"/>
                <a:ext cx="804302" cy="507980"/>
              </a:xfrm>
              <a:prstGeom prst="rect">
                <a:avLst/>
              </a:prstGeom>
            </p:spPr>
          </p:pic>
        </p:grpSp>
        <p:sp>
          <p:nvSpPr>
            <p:cNvPr id="16" name="Multidocument 15"/>
            <p:cNvSpPr/>
            <p:nvPr/>
          </p:nvSpPr>
          <p:spPr>
            <a:xfrm>
              <a:off x="3557056" y="3883115"/>
              <a:ext cx="1353128" cy="661250"/>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Databases</a:t>
              </a:r>
            </a:p>
          </p:txBody>
        </p:sp>
        <p:grpSp>
          <p:nvGrpSpPr>
            <p:cNvPr id="7" name="Group 6"/>
            <p:cNvGrpSpPr/>
            <p:nvPr/>
          </p:nvGrpSpPr>
          <p:grpSpPr>
            <a:xfrm>
              <a:off x="2129554" y="5231466"/>
              <a:ext cx="1305650" cy="759692"/>
              <a:chOff x="3604534" y="5239799"/>
              <a:chExt cx="1305650" cy="759692"/>
            </a:xfrm>
          </p:grpSpPr>
          <p:sp>
            <p:nvSpPr>
              <p:cNvPr id="21" name="Rectangle 20"/>
              <p:cNvSpPr/>
              <p:nvPr/>
            </p:nvSpPr>
            <p:spPr>
              <a:xfrm>
                <a:off x="3604534" y="5239799"/>
                <a:ext cx="1305650" cy="75969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pic>
            <p:nvPicPr>
              <p:cNvPr id="25" name="Picture 24" descr="Screen Shot 2017-10-31 at 1.25.10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913" y="5563634"/>
                <a:ext cx="910136" cy="182331"/>
              </a:xfrm>
              <a:prstGeom prst="rect">
                <a:avLst/>
              </a:prstGeom>
            </p:spPr>
          </p:pic>
        </p:grpSp>
      </p:grpSp>
      <p:cxnSp>
        <p:nvCxnSpPr>
          <p:cNvPr id="26" name="Straight Arrow Connector 25"/>
          <p:cNvCxnSpPr>
            <a:stCxn id="11" idx="3"/>
            <a:endCxn id="18" idx="2"/>
          </p:cNvCxnSpPr>
          <p:nvPr/>
        </p:nvCxnSpPr>
        <p:spPr>
          <a:xfrm>
            <a:off x="6821227" y="5610116"/>
            <a:ext cx="1044700" cy="566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942665" y="4003387"/>
            <a:ext cx="1163563" cy="384719"/>
          </a:xfrm>
          <a:prstGeom prst="rect">
            <a:avLst/>
          </a:prstGeom>
          <a:noFill/>
        </p:spPr>
        <p:txBody>
          <a:bodyPr wrap="square" lIns="91434" tIns="45718" rIns="91434" bIns="45718" rtlCol="0">
            <a:spAutoFit/>
          </a:bodyPr>
          <a:lstStyle/>
          <a:p>
            <a:r>
              <a:rPr lang="en-US" dirty="0"/>
              <a:t>Variants</a:t>
            </a:r>
          </a:p>
        </p:txBody>
      </p:sp>
      <p:sp>
        <p:nvSpPr>
          <p:cNvPr id="29" name="TextBox 28"/>
          <p:cNvSpPr txBox="1"/>
          <p:nvPr/>
        </p:nvSpPr>
        <p:spPr>
          <a:xfrm>
            <a:off x="1942669" y="4744429"/>
            <a:ext cx="1507067" cy="384719"/>
          </a:xfrm>
          <a:prstGeom prst="rect">
            <a:avLst/>
          </a:prstGeom>
          <a:noFill/>
        </p:spPr>
        <p:txBody>
          <a:bodyPr wrap="square" lIns="91434" tIns="45718" rIns="91434" bIns="45718" rtlCol="0">
            <a:spAutoFit/>
          </a:bodyPr>
          <a:lstStyle/>
          <a:p>
            <a:r>
              <a:rPr lang="en-US" dirty="0"/>
              <a:t>Phenotypes</a:t>
            </a:r>
          </a:p>
        </p:txBody>
      </p:sp>
      <p:sp>
        <p:nvSpPr>
          <p:cNvPr id="30" name="TextBox 29"/>
          <p:cNvSpPr txBox="1"/>
          <p:nvPr/>
        </p:nvSpPr>
        <p:spPr>
          <a:xfrm>
            <a:off x="1942669" y="5434843"/>
            <a:ext cx="1507067" cy="384719"/>
          </a:xfrm>
          <a:prstGeom prst="rect">
            <a:avLst/>
          </a:prstGeom>
          <a:noFill/>
        </p:spPr>
        <p:txBody>
          <a:bodyPr wrap="square" lIns="91434" tIns="45718" rIns="91434" bIns="45718" rtlCol="0">
            <a:spAutoFit/>
          </a:bodyPr>
          <a:lstStyle/>
          <a:p>
            <a:r>
              <a:rPr lang="en-US" dirty="0"/>
              <a:t>Annotations</a:t>
            </a:r>
          </a:p>
        </p:txBody>
      </p:sp>
      <p:cxnSp>
        <p:nvCxnSpPr>
          <p:cNvPr id="32" name="Straight Arrow Connector 31"/>
          <p:cNvCxnSpPr/>
          <p:nvPr/>
        </p:nvCxnSpPr>
        <p:spPr>
          <a:xfrm flipV="1">
            <a:off x="3331038" y="5610113"/>
            <a:ext cx="477231" cy="93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331038" y="4940037"/>
            <a:ext cx="477231" cy="93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331038" y="4234349"/>
            <a:ext cx="477231" cy="93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487675" y="3359269"/>
            <a:ext cx="3172900" cy="323163"/>
          </a:xfrm>
          <a:prstGeom prst="rect">
            <a:avLst/>
          </a:prstGeom>
          <a:noFill/>
        </p:spPr>
        <p:txBody>
          <a:bodyPr wrap="square" lIns="91434" tIns="45718" rIns="91434" bIns="45718" rtlCol="0">
            <a:spAutoFit/>
          </a:bodyPr>
          <a:lstStyle/>
          <a:p>
            <a:r>
              <a:rPr lang="en-US" sz="1500" i="1" dirty="0" err="1"/>
              <a:t>seqr</a:t>
            </a:r>
            <a:r>
              <a:rPr lang="en-US" sz="1500" dirty="0"/>
              <a:t> is our main analysis platform</a:t>
            </a:r>
          </a:p>
        </p:txBody>
      </p:sp>
      <p:pic>
        <p:nvPicPr>
          <p:cNvPr id="28" name="Picture 27">
            <a:extLst>
              <a:ext uri="{FF2B5EF4-FFF2-40B4-BE49-F238E27FC236}">
                <a16:creationId xmlns:a16="http://schemas.microsoft.com/office/drawing/2014/main" id="{4C20D34C-35BC-471F-9812-FAD2F27CD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3637" y="5317"/>
            <a:ext cx="1663995" cy="1963515"/>
          </a:xfrm>
          <a:prstGeom prst="ellipse">
            <a:avLst/>
          </a:prstGeom>
          <a:ln>
            <a:noFill/>
          </a:ln>
          <a:effectLst>
            <a:softEdge rad="112500"/>
          </a:effectLst>
        </p:spPr>
      </p:pic>
      <p:sp>
        <p:nvSpPr>
          <p:cNvPr id="31" name="TextBox 30">
            <a:extLst>
              <a:ext uri="{FF2B5EF4-FFF2-40B4-BE49-F238E27FC236}">
                <a16:creationId xmlns:a16="http://schemas.microsoft.com/office/drawing/2014/main" id="{10143DA4-370A-4AFD-97AB-0F235C6CA2BB}"/>
              </a:ext>
            </a:extLst>
          </p:cNvPr>
          <p:cNvSpPr txBox="1"/>
          <p:nvPr/>
        </p:nvSpPr>
        <p:spPr>
          <a:xfrm>
            <a:off x="7927885" y="66189"/>
            <a:ext cx="2688071" cy="677107"/>
          </a:xfrm>
          <a:prstGeom prst="rect">
            <a:avLst/>
          </a:prstGeom>
          <a:noFill/>
        </p:spPr>
        <p:txBody>
          <a:bodyPr wrap="none" lIns="91434" tIns="45718" rIns="91434" bIns="45718" rtlCol="0">
            <a:spAutoFit/>
          </a:bodyPr>
          <a:lstStyle/>
          <a:p>
            <a:pPr algn="r"/>
            <a:r>
              <a:rPr lang="en-US" b="1" dirty="0"/>
              <a:t>Harindra </a:t>
            </a:r>
            <a:r>
              <a:rPr lang="en-US" b="1" dirty="0" err="1"/>
              <a:t>Arachchi</a:t>
            </a:r>
            <a:r>
              <a:rPr lang="en-US" b="1" dirty="0"/>
              <a:t> </a:t>
            </a:r>
          </a:p>
          <a:p>
            <a:pPr algn="r"/>
            <a:r>
              <a:rPr lang="en-US" dirty="0"/>
              <a:t>Senior Software Engineer</a:t>
            </a:r>
          </a:p>
        </p:txBody>
      </p:sp>
    </p:spTree>
    <p:extLst>
      <p:ext uri="{BB962C8B-B14F-4D97-AF65-F5344CB8AC3E}">
        <p14:creationId xmlns:p14="http://schemas.microsoft.com/office/powerpoint/2010/main" val="79619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mily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3" y="-4670"/>
            <a:ext cx="5071305" cy="6873979"/>
          </a:xfrm>
          <a:prstGeom prst="rect">
            <a:avLst/>
          </a:prstGeom>
        </p:spPr>
      </p:pic>
      <p:sp>
        <p:nvSpPr>
          <p:cNvPr id="4" name="Oval 3"/>
          <p:cNvSpPr/>
          <p:nvPr/>
        </p:nvSpPr>
        <p:spPr>
          <a:xfrm>
            <a:off x="3009421" y="952528"/>
            <a:ext cx="1507432" cy="1151408"/>
          </a:xfrm>
          <a:prstGeom prst="ellipse">
            <a:avLst/>
          </a:prstGeom>
          <a:noFill/>
        </p:spPr>
        <p:style>
          <a:lnRef idx="1">
            <a:schemeClr val="accent2"/>
          </a:lnRef>
          <a:fillRef idx="3">
            <a:schemeClr val="accent2"/>
          </a:fillRef>
          <a:effectRef idx="2">
            <a:schemeClr val="accent2"/>
          </a:effectRef>
          <a:fontRef idx="minor">
            <a:schemeClr val="lt1"/>
          </a:fontRef>
        </p:style>
        <p:txBody>
          <a:bodyPr lIns="91434" tIns="45718" rIns="91434" bIns="45718" rtlCol="0" anchor="ctr"/>
          <a:lstStyle/>
          <a:p>
            <a:pPr algn="ctr"/>
            <a:endParaRPr lang="en-US"/>
          </a:p>
        </p:txBody>
      </p:sp>
      <p:sp>
        <p:nvSpPr>
          <p:cNvPr id="5" name="TextBox 4"/>
          <p:cNvSpPr txBox="1"/>
          <p:nvPr/>
        </p:nvSpPr>
        <p:spPr>
          <a:xfrm>
            <a:off x="6853427" y="1685569"/>
            <a:ext cx="4708944" cy="969495"/>
          </a:xfrm>
          <a:prstGeom prst="rect">
            <a:avLst/>
          </a:prstGeom>
          <a:noFill/>
        </p:spPr>
        <p:txBody>
          <a:bodyPr wrap="square" lIns="91434" tIns="45718" rIns="91434" bIns="45718" rtlCol="0">
            <a:spAutoFit/>
          </a:bodyPr>
          <a:lstStyle/>
          <a:p>
            <a:r>
              <a:rPr lang="en-US" dirty="0"/>
              <a:t>[1.] Users search for variants and annotate them for submission to Matchmaker Exchange (MME)</a:t>
            </a:r>
          </a:p>
        </p:txBody>
      </p:sp>
      <p:cxnSp>
        <p:nvCxnSpPr>
          <p:cNvPr id="7" name="Straight Arrow Connector 6"/>
          <p:cNvCxnSpPr>
            <a:cxnSpLocks/>
            <a:stCxn id="5" idx="1"/>
            <a:endCxn id="4" idx="6"/>
          </p:cNvCxnSpPr>
          <p:nvPr/>
        </p:nvCxnSpPr>
        <p:spPr>
          <a:xfrm flipH="1" flipV="1">
            <a:off x="4516855" y="1528233"/>
            <a:ext cx="2336575" cy="64208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6853429" y="3053593"/>
            <a:ext cx="4874287" cy="677107"/>
          </a:xfrm>
          <a:prstGeom prst="rect">
            <a:avLst/>
          </a:prstGeom>
          <a:noFill/>
        </p:spPr>
        <p:txBody>
          <a:bodyPr wrap="square" lIns="91434" tIns="45718" rIns="91434" bIns="45718" rtlCol="0">
            <a:spAutoFit/>
          </a:bodyPr>
          <a:lstStyle/>
          <a:p>
            <a:r>
              <a:rPr lang="en-US" dirty="0"/>
              <a:t>[2.] Users add phenotypes for submission to MME </a:t>
            </a:r>
          </a:p>
        </p:txBody>
      </p:sp>
      <p:sp>
        <p:nvSpPr>
          <p:cNvPr id="10" name="Oval 9"/>
          <p:cNvSpPr/>
          <p:nvPr/>
        </p:nvSpPr>
        <p:spPr>
          <a:xfrm>
            <a:off x="3591334" y="2385115"/>
            <a:ext cx="771521" cy="546028"/>
          </a:xfrm>
          <a:prstGeom prst="ellipse">
            <a:avLst/>
          </a:prstGeom>
          <a:noFill/>
        </p:spPr>
        <p:style>
          <a:lnRef idx="1">
            <a:schemeClr val="accent2"/>
          </a:lnRef>
          <a:fillRef idx="3">
            <a:schemeClr val="accent2"/>
          </a:fillRef>
          <a:effectRef idx="2">
            <a:schemeClr val="accent2"/>
          </a:effectRef>
          <a:fontRef idx="minor">
            <a:schemeClr val="lt1"/>
          </a:fontRef>
        </p:style>
        <p:txBody>
          <a:bodyPr lIns="91434" tIns="45718" rIns="91434" bIns="45718" rtlCol="0" anchor="ctr"/>
          <a:lstStyle/>
          <a:p>
            <a:pPr algn="ctr"/>
            <a:endParaRPr lang="en-US"/>
          </a:p>
        </p:txBody>
      </p:sp>
      <p:cxnSp>
        <p:nvCxnSpPr>
          <p:cNvPr id="11" name="Straight Arrow Connector 10"/>
          <p:cNvCxnSpPr>
            <a:cxnSpLocks/>
            <a:stCxn id="9" idx="1"/>
            <a:endCxn id="10" idx="6"/>
          </p:cNvCxnSpPr>
          <p:nvPr/>
        </p:nvCxnSpPr>
        <p:spPr>
          <a:xfrm flipH="1" flipV="1">
            <a:off x="4362855" y="2658128"/>
            <a:ext cx="2490573" cy="7340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Oval 16"/>
          <p:cNvSpPr/>
          <p:nvPr/>
        </p:nvSpPr>
        <p:spPr>
          <a:xfrm>
            <a:off x="159492" y="3371136"/>
            <a:ext cx="4742121" cy="1376941"/>
          </a:xfrm>
          <a:prstGeom prst="ellipse">
            <a:avLst/>
          </a:prstGeom>
          <a:noFill/>
        </p:spPr>
        <p:style>
          <a:lnRef idx="1">
            <a:schemeClr val="accent2"/>
          </a:lnRef>
          <a:fillRef idx="3">
            <a:schemeClr val="accent2"/>
          </a:fillRef>
          <a:effectRef idx="2">
            <a:schemeClr val="accent2"/>
          </a:effectRef>
          <a:fontRef idx="minor">
            <a:schemeClr val="lt1"/>
          </a:fontRef>
        </p:style>
        <p:txBody>
          <a:bodyPr lIns="91434" tIns="45718" rIns="91434" bIns="45718" rtlCol="0" anchor="ctr"/>
          <a:lstStyle/>
          <a:p>
            <a:pPr algn="ctr"/>
            <a:endParaRPr lang="en-US"/>
          </a:p>
        </p:txBody>
      </p:sp>
      <p:sp>
        <p:nvSpPr>
          <p:cNvPr id="18" name="TextBox 17"/>
          <p:cNvSpPr txBox="1"/>
          <p:nvPr/>
        </p:nvSpPr>
        <p:spPr>
          <a:xfrm>
            <a:off x="6853429" y="3955317"/>
            <a:ext cx="5179087" cy="1261883"/>
          </a:xfrm>
          <a:prstGeom prst="rect">
            <a:avLst/>
          </a:prstGeom>
          <a:noFill/>
        </p:spPr>
        <p:txBody>
          <a:bodyPr wrap="square" lIns="91434" tIns="45718" rIns="91434" bIns="45718" rtlCol="0">
            <a:spAutoFit/>
          </a:bodyPr>
          <a:lstStyle/>
          <a:p>
            <a:r>
              <a:rPr lang="en-US" dirty="0"/>
              <a:t>[3.] Summary-view (with a link to detailed-view) show </a:t>
            </a:r>
            <a:r>
              <a:rPr lang="en-US" b="1" dirty="0"/>
              <a:t>other matched patients</a:t>
            </a:r>
            <a:r>
              <a:rPr lang="en-US" dirty="0"/>
              <a:t> around the world with similar profiles found automatically by </a:t>
            </a:r>
            <a:r>
              <a:rPr lang="en-US" i="1" dirty="0"/>
              <a:t>matchbox</a:t>
            </a:r>
          </a:p>
        </p:txBody>
      </p:sp>
      <p:cxnSp>
        <p:nvCxnSpPr>
          <p:cNvPr id="19" name="Straight Arrow Connector 18"/>
          <p:cNvCxnSpPr>
            <a:cxnSpLocks/>
            <a:stCxn id="18" idx="1"/>
            <a:endCxn id="17" idx="6"/>
          </p:cNvCxnSpPr>
          <p:nvPr/>
        </p:nvCxnSpPr>
        <p:spPr>
          <a:xfrm flipH="1" flipV="1">
            <a:off x="4901611" y="4059608"/>
            <a:ext cx="1951816" cy="5266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6853427" y="5627101"/>
            <a:ext cx="5118140" cy="677107"/>
          </a:xfrm>
          <a:prstGeom prst="rect">
            <a:avLst/>
          </a:prstGeom>
          <a:noFill/>
        </p:spPr>
        <p:txBody>
          <a:bodyPr wrap="square" lIns="91434" tIns="45718" rIns="91434" bIns="45718" rtlCol="0">
            <a:spAutoFit/>
          </a:bodyPr>
          <a:lstStyle/>
          <a:p>
            <a:r>
              <a:rPr lang="en-US" dirty="0"/>
              <a:t>[4.] We also show results of a search in Monarch Initiative</a:t>
            </a:r>
          </a:p>
        </p:txBody>
      </p:sp>
      <p:sp>
        <p:nvSpPr>
          <p:cNvPr id="23" name="Oval 22"/>
          <p:cNvSpPr/>
          <p:nvPr/>
        </p:nvSpPr>
        <p:spPr>
          <a:xfrm>
            <a:off x="220435" y="4825547"/>
            <a:ext cx="4872560" cy="1670948"/>
          </a:xfrm>
          <a:prstGeom prst="ellipse">
            <a:avLst/>
          </a:prstGeom>
          <a:noFill/>
        </p:spPr>
        <p:style>
          <a:lnRef idx="1">
            <a:schemeClr val="accent2"/>
          </a:lnRef>
          <a:fillRef idx="3">
            <a:schemeClr val="accent2"/>
          </a:fillRef>
          <a:effectRef idx="2">
            <a:schemeClr val="accent2"/>
          </a:effectRef>
          <a:fontRef idx="minor">
            <a:schemeClr val="lt1"/>
          </a:fontRef>
        </p:style>
        <p:txBody>
          <a:bodyPr lIns="91434" tIns="45718" rIns="91434" bIns="45718" rtlCol="0" anchor="ctr"/>
          <a:lstStyle/>
          <a:p>
            <a:pPr algn="ctr"/>
            <a:endParaRPr lang="en-US"/>
          </a:p>
        </p:txBody>
      </p:sp>
      <p:cxnSp>
        <p:nvCxnSpPr>
          <p:cNvPr id="25" name="Straight Arrow Connector 24"/>
          <p:cNvCxnSpPr>
            <a:cxnSpLocks/>
            <a:stCxn id="22" idx="1"/>
          </p:cNvCxnSpPr>
          <p:nvPr/>
        </p:nvCxnSpPr>
        <p:spPr>
          <a:xfrm flipH="1" flipV="1">
            <a:off x="5092995" y="5792331"/>
            <a:ext cx="1760432" cy="1733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4498383" y="-41709"/>
            <a:ext cx="7671928" cy="789956"/>
          </a:xfrm>
          <a:solidFill>
            <a:schemeClr val="bg1"/>
          </a:solidFill>
        </p:spPr>
        <p:txBody>
          <a:bodyPr>
            <a:normAutofit/>
          </a:bodyPr>
          <a:lstStyle/>
          <a:p>
            <a:r>
              <a:rPr lang="en-US" dirty="0"/>
              <a:t>User Interface</a:t>
            </a:r>
          </a:p>
        </p:txBody>
      </p:sp>
    </p:spTree>
    <p:extLst>
      <p:ext uri="{BB962C8B-B14F-4D97-AF65-F5344CB8AC3E}">
        <p14:creationId xmlns:p14="http://schemas.microsoft.com/office/powerpoint/2010/main" val="323432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tailed_mme_pag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
            <a:ext cx="9133367" cy="8257435"/>
          </a:xfrm>
          <a:prstGeom prst="rect">
            <a:avLst/>
          </a:prstGeom>
        </p:spPr>
      </p:pic>
      <p:sp>
        <p:nvSpPr>
          <p:cNvPr id="20" name="TextBox 19"/>
          <p:cNvSpPr txBox="1"/>
          <p:nvPr/>
        </p:nvSpPr>
        <p:spPr>
          <a:xfrm>
            <a:off x="7811809" y="1645334"/>
            <a:ext cx="4011595" cy="2139043"/>
          </a:xfrm>
          <a:prstGeom prst="rect">
            <a:avLst/>
          </a:prstGeom>
          <a:noFill/>
        </p:spPr>
        <p:txBody>
          <a:bodyPr wrap="square" lIns="91434" tIns="45718" rIns="91434" bIns="45718" rtlCol="0">
            <a:spAutoFit/>
          </a:bodyPr>
          <a:lstStyle/>
          <a:p>
            <a:r>
              <a:rPr lang="en-US" dirty="0"/>
              <a:t>Detailed MME search result page allows recording of information related to matches for tracking and quality control. These are updated by the user.</a:t>
            </a:r>
          </a:p>
          <a:p>
            <a:endParaRPr lang="en-US" dirty="0"/>
          </a:p>
          <a:p>
            <a:r>
              <a:rPr lang="en-US" dirty="0"/>
              <a:t>It also allows updating of submissions.</a:t>
            </a:r>
          </a:p>
        </p:txBody>
      </p:sp>
      <p:sp>
        <p:nvSpPr>
          <p:cNvPr id="2" name="Title 1"/>
          <p:cNvSpPr>
            <a:spLocks noGrp="1"/>
          </p:cNvSpPr>
          <p:nvPr>
            <p:ph type="title"/>
          </p:nvPr>
        </p:nvSpPr>
        <p:spPr>
          <a:xfrm>
            <a:off x="7506590" y="3"/>
            <a:ext cx="4373735" cy="1286540"/>
          </a:xfrm>
          <a:solidFill>
            <a:schemeClr val="bg1"/>
          </a:solidFill>
        </p:spPr>
        <p:txBody>
          <a:bodyPr>
            <a:normAutofit/>
          </a:bodyPr>
          <a:lstStyle/>
          <a:p>
            <a:r>
              <a:rPr lang="en-US" dirty="0"/>
              <a:t>Tracking matches</a:t>
            </a:r>
          </a:p>
        </p:txBody>
      </p:sp>
    </p:spTree>
    <p:extLst>
      <p:ext uri="{BB962C8B-B14F-4D97-AF65-F5344CB8AC3E}">
        <p14:creationId xmlns:p14="http://schemas.microsoft.com/office/powerpoint/2010/main" val="2949221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3028</TotalTime>
  <Words>2035</Words>
  <Application>Microsoft Office PowerPoint</Application>
  <PresentationFormat>Widescreen</PresentationFormat>
  <Paragraphs>390</Paragraphs>
  <Slides>35</Slides>
  <Notes>16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35</vt:i4>
      </vt:variant>
    </vt:vector>
  </HeadingPairs>
  <TitlesOfParts>
    <vt:vector size="56" baseType="lpstr">
      <vt:lpstr>ＭＳ Ｐゴシック</vt:lpstr>
      <vt:lpstr>Arial</vt:lpstr>
      <vt:lpstr>Calibri</vt:lpstr>
      <vt:lpstr>Calibri Light</vt:lpstr>
      <vt:lpstr>Cambria</vt:lpstr>
      <vt:lpstr>Georgia</vt:lpstr>
      <vt:lpstr>Helvetica</vt:lpstr>
      <vt:lpstr>Helvetica Light</vt:lpstr>
      <vt:lpstr>Helvetica Neue</vt:lpstr>
      <vt:lpstr>Helvetica Neue Light</vt:lpstr>
      <vt:lpstr>Oswald</vt:lpstr>
      <vt:lpstr>Times New Roman</vt:lpstr>
      <vt:lpstr>Wingdings</vt:lpstr>
      <vt:lpstr>Wingdings 2</vt:lpstr>
      <vt:lpstr>Office Theme</vt:lpstr>
      <vt:lpstr>6_Urban</vt:lpstr>
      <vt:lpstr>1_Office Theme</vt:lpstr>
      <vt:lpstr>2_Office Theme</vt:lpstr>
      <vt:lpstr>11_Office Theme</vt:lpstr>
      <vt:lpstr>3_Office Theme</vt:lpstr>
      <vt:lpstr>White</vt:lpstr>
      <vt:lpstr>Updates from the Matchmaker Exchange   </vt:lpstr>
      <vt:lpstr>PowerPoint Presentation</vt:lpstr>
      <vt:lpstr>PowerPoint Presentation</vt:lpstr>
      <vt:lpstr>Guidance on Use of the Matchmaker Exchange </vt:lpstr>
      <vt:lpstr>New additions to Matchmaker Exchange</vt:lpstr>
      <vt:lpstr>PowerPoint Presentation</vt:lpstr>
      <vt:lpstr>matchbox</vt:lpstr>
      <vt:lpstr>User Interface</vt:lpstr>
      <vt:lpstr>Tracking matches</vt:lpstr>
      <vt:lpstr>Publications</vt:lpstr>
      <vt:lpstr>matchbox Acknowledgements</vt:lpstr>
      <vt:lpstr>PowerPoint Presentation</vt:lpstr>
      <vt:lpstr>PowerPoint Presentation</vt:lpstr>
      <vt:lpstr>Families as citizen scientists</vt:lpstr>
      <vt:lpstr>Expanding the gene discovery community: families</vt:lpstr>
      <vt:lpstr>Our solution: MyGene2</vt:lpstr>
      <vt:lpstr>Data in MyGene2</vt:lpstr>
      <vt:lpstr>Automated reporting of gene discoveries</vt:lpstr>
      <vt:lpstr>WDR37 Match Report: Novel gene discovery</vt:lpstr>
      <vt:lpstr>PIEZO2 Match Report: Genotype-phenotype relationships</vt:lpstr>
      <vt:lpstr>Data sharing and matchmaking via MyGene2</vt:lpstr>
      <vt:lpstr>Summary: Benefits of MyGene2</vt:lpstr>
      <vt:lpstr>Acknowledgements</vt:lpstr>
      <vt:lpstr>PowerPoint Presentation</vt:lpstr>
      <vt:lpstr>PowerPoint Presentation</vt:lpstr>
      <vt:lpstr>PowerPoint Presentation</vt:lpstr>
      <vt:lpstr>PowerPoint Presentation</vt:lpstr>
      <vt:lpstr>PowerPoint Presentation</vt:lpstr>
      <vt:lpstr>GeneMatcher genes and matches over time</vt:lpstr>
      <vt:lpstr>GeneMatcher Investigators in 69 Countries </vt:lpstr>
      <vt:lpstr>Matches per Gene November 1, 2017 </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Matchmaker Needed!</dc:title>
  <dc:creator>Heidi Rehm</dc:creator>
  <cp:lastModifiedBy>Rehm, Heidi,Ph.D.</cp:lastModifiedBy>
  <cp:revision>94</cp:revision>
  <dcterms:created xsi:type="dcterms:W3CDTF">2016-04-03T18:41:33Z</dcterms:created>
  <dcterms:modified xsi:type="dcterms:W3CDTF">2017-11-16T11:24:14Z</dcterms:modified>
</cp:coreProperties>
</file>