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87" r:id="rId3"/>
    <p:sldId id="312" r:id="rId4"/>
    <p:sldId id="275" r:id="rId5"/>
    <p:sldId id="277" r:id="rId6"/>
    <p:sldId id="302" r:id="rId7"/>
    <p:sldId id="259" r:id="rId8"/>
    <p:sldId id="291" r:id="rId9"/>
    <p:sldId id="297" r:id="rId10"/>
    <p:sldId id="280" r:id="rId11"/>
    <p:sldId id="281" r:id="rId12"/>
    <p:sldId id="284" r:id="rId13"/>
    <p:sldId id="305" r:id="rId14"/>
    <p:sldId id="310" r:id="rId15"/>
    <p:sldId id="311" r:id="rId16"/>
    <p:sldId id="301" r:id="rId17"/>
    <p:sldId id="282" r:id="rId18"/>
    <p:sldId id="306" r:id="rId19"/>
    <p:sldId id="313" r:id="rId20"/>
    <p:sldId id="271" r:id="rId21"/>
    <p:sldId id="309" r:id="rId22"/>
    <p:sldId id="272" r:id="rId2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izabeth Blue" initials="EB" lastIdx="34" clrIdx="0"/>
  <p:cmAuthor id="7" name="Jessica X. Chong" initials="JXC [3]" lastIdx="1" clrIdx="7">
    <p:extLst/>
  </p:cmAuthor>
  <p:cmAuthor id="1" name="Debbie Nickerson" initials="" lastIdx="1" clrIdx="1"/>
  <p:cmAuthor id="8" name="Jessica X. Chong" initials="JXC [4]" lastIdx="1" clrIdx="8">
    <p:extLst/>
  </p:cmAuthor>
  <p:cmAuthor id="2" name="MICHAEL J. BAMSHAD" initials="MJB" lastIdx="1" clrIdx="2">
    <p:extLst/>
  </p:cmAuthor>
  <p:cmAuthor id="9" name="Jessica X. Chong" initials="JXC [5]" lastIdx="1" clrIdx="9">
    <p:extLst/>
  </p:cmAuthor>
  <p:cmAuthor id="3" name="MICHAEL J. BAMSHAD" initials="MJB [2]" lastIdx="1" clrIdx="3">
    <p:extLst/>
  </p:cmAuthor>
  <p:cmAuthor id="10" name="Jessica X. Chong" initials="JXC [6]" lastIdx="1" clrIdx="10">
    <p:extLst/>
  </p:cmAuthor>
  <p:cmAuthor id="4" name="MICHAEL J. BAMSHAD" initials="MJB [3]" lastIdx="1" clrIdx="4">
    <p:extLst/>
  </p:cmAuthor>
  <p:cmAuthor id="5" name="Jessica X. Chong" initials="JXC" lastIdx="1" clrIdx="5">
    <p:extLst/>
  </p:cmAuthor>
  <p:cmAuthor id="6" name="Jessica X. Chong" initials="JXC [2]" lastIdx="1"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68"/>
    <p:restoredTop sz="79267" autoAdjust="0"/>
  </p:normalViewPr>
  <p:slideViewPr>
    <p:cSldViewPr>
      <p:cViewPr>
        <p:scale>
          <a:sx n="90" d="100"/>
          <a:sy n="90" d="100"/>
        </p:scale>
        <p:origin x="-1392"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9" name="Shape 119"/>
          <p:cNvSpPr>
            <a:spLocks noGrp="1" noRot="1" noChangeAspect="1"/>
          </p:cNvSpPr>
          <p:nvPr>
            <p:ph type="sldImg"/>
          </p:nvPr>
        </p:nvSpPr>
        <p:spPr>
          <a:xfrm>
            <a:off x="1143000" y="685800"/>
            <a:ext cx="4572000" cy="3429000"/>
          </a:xfrm>
          <a:prstGeom prst="rect">
            <a:avLst/>
          </a:prstGeom>
        </p:spPr>
        <p:txBody>
          <a:bodyPr/>
          <a:lstStyle/>
          <a:p>
            <a:endParaRPr/>
          </a:p>
        </p:txBody>
      </p:sp>
      <p:sp>
        <p:nvSpPr>
          <p:cNvPr id="120" name="Shape 12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05974391"/>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fontAlgn="t">
              <a:lnSpc>
                <a:spcPct val="100000"/>
              </a:lnSpc>
              <a:spcBef>
                <a:spcPts val="600"/>
              </a:spcBef>
            </a:pPr>
            <a:r>
              <a:rPr lang="en-US" dirty="0" smtClean="0"/>
              <a:t>Too  many candidates</a:t>
            </a:r>
            <a:r>
              <a:rPr lang="en-US" baseline="0" dirty="0" smtClean="0"/>
              <a:t> means we need</a:t>
            </a:r>
            <a:r>
              <a:rPr lang="en-US" dirty="0" smtClean="0"/>
              <a:t>:</a:t>
            </a:r>
          </a:p>
          <a:p>
            <a:pPr lvl="1" fontAlgn="t">
              <a:lnSpc>
                <a:spcPct val="100000"/>
              </a:lnSpc>
              <a:spcBef>
                <a:spcPts val="600"/>
              </a:spcBef>
            </a:pPr>
            <a:r>
              <a:rPr lang="en-US" sz="2400" dirty="0" smtClean="0"/>
              <a:t>More detailed phenotype information</a:t>
            </a:r>
          </a:p>
          <a:p>
            <a:pPr lvl="1" fontAlgn="t">
              <a:lnSpc>
                <a:spcPct val="100000"/>
              </a:lnSpc>
              <a:spcBef>
                <a:spcPts val="600"/>
              </a:spcBef>
            </a:pPr>
            <a:r>
              <a:rPr lang="en-US" sz="2400" dirty="0" smtClean="0"/>
              <a:t>Validation of variants, evidence for co-segregation</a:t>
            </a:r>
          </a:p>
          <a:p>
            <a:pPr lvl="1" fontAlgn="t">
              <a:lnSpc>
                <a:spcPct val="100000"/>
              </a:lnSpc>
              <a:spcBef>
                <a:spcPts val="600"/>
              </a:spcBef>
            </a:pPr>
            <a:r>
              <a:rPr lang="en-US" sz="2400" dirty="0" smtClean="0"/>
              <a:t>Another family with same gene/phenotype relationship</a:t>
            </a:r>
          </a:p>
          <a:p>
            <a:pPr fontAlgn="t">
              <a:lnSpc>
                <a:spcPct val="100000"/>
              </a:lnSpc>
              <a:spcBef>
                <a:spcPts val="600"/>
              </a:spcBef>
            </a:pPr>
            <a:r>
              <a:rPr lang="en-US" dirty="0" smtClean="0"/>
              <a:t>No candidates: missing vs.</a:t>
            </a:r>
            <a:r>
              <a:rPr lang="en-US" baseline="0" dirty="0" smtClean="0"/>
              <a:t> missed data</a:t>
            </a:r>
            <a:endParaRPr lang="en-US" dirty="0" smtClean="0"/>
          </a:p>
          <a:p>
            <a:pPr lvl="1" fontAlgn="t">
              <a:lnSpc>
                <a:spcPct val="100000"/>
              </a:lnSpc>
              <a:spcBef>
                <a:spcPts val="600"/>
              </a:spcBef>
            </a:pPr>
            <a:r>
              <a:rPr lang="en-US" sz="2400" dirty="0" smtClean="0"/>
              <a:t>Variant wasn't called (ex., SVs, repeats)</a:t>
            </a:r>
          </a:p>
          <a:p>
            <a:pPr lvl="1" fontAlgn="t">
              <a:lnSpc>
                <a:spcPct val="100000"/>
              </a:lnSpc>
              <a:spcBef>
                <a:spcPts val="600"/>
              </a:spcBef>
            </a:pPr>
            <a:r>
              <a:rPr lang="en-US" sz="2400" dirty="0" smtClean="0"/>
              <a:t>Wrong mode of inheritance</a:t>
            </a:r>
          </a:p>
          <a:p>
            <a:pPr lvl="1" fontAlgn="t">
              <a:lnSpc>
                <a:spcPct val="100000"/>
              </a:lnSpc>
              <a:spcBef>
                <a:spcPts val="600"/>
              </a:spcBef>
            </a:pPr>
            <a:r>
              <a:rPr lang="en-US" sz="2400" dirty="0" smtClean="0"/>
              <a:t>Wrong variant model</a:t>
            </a:r>
            <a:endParaRPr lang="en-US" dirty="0" smtClean="0"/>
          </a:p>
        </p:txBody>
      </p:sp>
    </p:spTree>
    <p:extLst>
      <p:ext uri="{BB962C8B-B14F-4D97-AF65-F5344CB8AC3E}">
        <p14:creationId xmlns:p14="http://schemas.microsoft.com/office/powerpoint/2010/main" val="2854433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Don't see higher value of</a:t>
            </a:r>
            <a:r>
              <a:rPr lang="en-US" baseline="0" dirty="0"/>
              <a:t> F for the CAKUT offspring (CK505) relative to parents (CK506 and CK507</a:t>
            </a:r>
            <a:r>
              <a:rPr lang="en-US" baseline="0" dirty="0" smtClean="0"/>
              <a:t>).</a:t>
            </a:r>
            <a:endParaRPr lang="en-US" baseline="0" dirty="0"/>
          </a:p>
          <a:p>
            <a:r>
              <a:rPr lang="en-US" baseline="0" dirty="0"/>
              <a:t>Expect something around 0.125 for offspring of avuncular marriage</a:t>
            </a:r>
          </a:p>
          <a:p>
            <a:r>
              <a:rPr lang="en-US" baseline="0" dirty="0"/>
              <a:t>Something looks off for NS71: sample quality or consanguinity? NS71 was a ratio outlier (</a:t>
            </a:r>
            <a:r>
              <a:rPr lang="en-US" baseline="0" dirty="0" err="1"/>
              <a:t>fxn</a:t>
            </a:r>
            <a:r>
              <a:rPr lang="en-US" baseline="0" dirty="0"/>
              <a:t> of </a:t>
            </a:r>
            <a:r>
              <a:rPr lang="en-US" baseline="0" dirty="0" err="1"/>
              <a:t>heterozygosity</a:t>
            </a:r>
            <a:r>
              <a:rPr lang="en-US" baseline="0" dirty="0"/>
              <a:t> and read depth)</a:t>
            </a:r>
          </a:p>
          <a:p>
            <a:r>
              <a:rPr lang="en-US" baseline="0" dirty="0"/>
              <a:t>KING estimates of kinship look appropriate: PO relationships near 0.25, others near zero.</a:t>
            </a:r>
            <a:endParaRPr lang="en-US" dirty="0"/>
          </a:p>
        </p:txBody>
      </p:sp>
    </p:spTree>
    <p:extLst>
      <p:ext uri="{BB962C8B-B14F-4D97-AF65-F5344CB8AC3E}">
        <p14:creationId xmlns:p14="http://schemas.microsoft.com/office/powerpoint/2010/main" val="1223001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baseline="0" dirty="0" smtClean="0">
                <a:effectLst/>
                <a:latin typeface="+mj-lt"/>
                <a:ea typeface="+mj-ea"/>
                <a:cs typeface="+mj-cs"/>
                <a:sym typeface="Calibri"/>
              </a:rPr>
              <a:t>That NPSH1 </a:t>
            </a:r>
            <a:r>
              <a:rPr lang="en-US" sz="1200" baseline="0" dirty="0" err="1" smtClean="0">
                <a:effectLst/>
                <a:latin typeface="+mj-lt"/>
                <a:ea typeface="+mj-ea"/>
                <a:cs typeface="+mj-cs"/>
                <a:sym typeface="Calibri"/>
              </a:rPr>
              <a:t>inframe</a:t>
            </a:r>
            <a:r>
              <a:rPr lang="en-US" sz="1200" baseline="0" dirty="0" smtClean="0">
                <a:effectLst/>
                <a:latin typeface="+mj-lt"/>
                <a:ea typeface="+mj-ea"/>
                <a:cs typeface="+mj-cs"/>
                <a:sym typeface="Calibri"/>
              </a:rPr>
              <a:t> deletion is already in </a:t>
            </a:r>
            <a:r>
              <a:rPr lang="en-US" sz="1200" baseline="0" dirty="0" err="1" smtClean="0">
                <a:effectLst/>
                <a:latin typeface="+mj-lt"/>
                <a:ea typeface="+mj-ea"/>
                <a:cs typeface="+mj-cs"/>
                <a:sym typeface="Calibri"/>
              </a:rPr>
              <a:t>ClinVar</a:t>
            </a:r>
            <a:r>
              <a:rPr lang="en-US" sz="1200" baseline="0" dirty="0" smtClean="0">
                <a:effectLst/>
                <a:latin typeface="+mj-lt"/>
                <a:ea typeface="+mj-ea"/>
                <a:cs typeface="+mj-cs"/>
                <a:sym typeface="Calibri"/>
              </a:rPr>
              <a:t> as 'likely pathogenic' for Finnish congenital nephrotic syndrome. In the UW-CMG, we would consider this almost certainly solved and a Tier 1 gene discovery given that it’s a known pathogenic variant in </a:t>
            </a:r>
            <a:r>
              <a:rPr lang="en-US" sz="1200" baseline="0" dirty="0" err="1" smtClean="0">
                <a:effectLst/>
                <a:latin typeface="+mj-lt"/>
                <a:ea typeface="+mj-ea"/>
                <a:cs typeface="+mj-cs"/>
                <a:sym typeface="Calibri"/>
              </a:rPr>
              <a:t>ClinVar</a:t>
            </a:r>
            <a:r>
              <a:rPr lang="en-US" sz="1200" baseline="0" dirty="0" smtClean="0">
                <a:effectLst/>
                <a:latin typeface="+mj-lt"/>
                <a:ea typeface="+mj-ea"/>
                <a:cs typeface="+mj-cs"/>
                <a:sym typeface="Calibri"/>
              </a:rPr>
              <a:t> and the patient’s phenotype matches with the phenotype reported for this variant.</a:t>
            </a:r>
          </a:p>
          <a:p>
            <a:endParaRPr lang="en-US" sz="1200" baseline="0" dirty="0" smtClean="0">
              <a:effectLst/>
              <a:latin typeface="+mj-lt"/>
              <a:ea typeface="+mj-ea"/>
              <a:cs typeface="+mj-cs"/>
              <a:sym typeface="Calibri"/>
            </a:endParaRPr>
          </a:p>
          <a:p>
            <a:r>
              <a:rPr lang="en-US" sz="1200" baseline="0" dirty="0" smtClean="0">
                <a:effectLst/>
                <a:latin typeface="+mj-lt"/>
                <a:ea typeface="+mj-ea"/>
                <a:cs typeface="+mj-cs"/>
                <a:sym typeface="Calibri"/>
              </a:rPr>
              <a:t>Depending on what the investigator says about the phenotype in these patients, we might consider the other two variants Tier 2 candidates (even though they are known gene/known phenotype):</a:t>
            </a:r>
          </a:p>
          <a:p>
            <a:r>
              <a:rPr lang="en-US" sz="1200" baseline="0" dirty="0" smtClean="0">
                <a:effectLst/>
                <a:latin typeface="+mj-lt"/>
                <a:ea typeface="+mj-ea"/>
                <a:cs typeface="+mj-cs"/>
                <a:sym typeface="Calibri"/>
              </a:rPr>
              <a:t>Patient NS14 is homozygous for a rare missense variant in LAMB2 for which no homozygotes have been reported in </a:t>
            </a:r>
            <a:r>
              <a:rPr lang="en-US" sz="1200" baseline="0" dirty="0" err="1" smtClean="0">
                <a:effectLst/>
                <a:latin typeface="+mj-lt"/>
                <a:ea typeface="+mj-ea"/>
                <a:cs typeface="+mj-cs"/>
                <a:sym typeface="Calibri"/>
              </a:rPr>
              <a:t>gnomAD</a:t>
            </a:r>
            <a:r>
              <a:rPr lang="en-US" sz="1200" baseline="0" dirty="0" smtClean="0">
                <a:effectLst/>
                <a:latin typeface="+mj-lt"/>
                <a:ea typeface="+mj-ea"/>
                <a:cs typeface="+mj-cs"/>
                <a:sym typeface="Calibri"/>
              </a:rPr>
              <a:t>; rare missense variants in LAMB2 cause </a:t>
            </a:r>
            <a:r>
              <a:rPr lang="en-US" sz="1200" baseline="0" dirty="0" err="1" smtClean="0">
                <a:effectLst/>
                <a:latin typeface="+mj-lt"/>
                <a:ea typeface="+mj-ea"/>
                <a:cs typeface="+mj-cs"/>
                <a:sym typeface="Calibri"/>
              </a:rPr>
              <a:t>nephrotic</a:t>
            </a:r>
            <a:r>
              <a:rPr lang="en-US" sz="1200" baseline="0" dirty="0" smtClean="0">
                <a:effectLst/>
                <a:latin typeface="+mj-lt"/>
                <a:ea typeface="+mj-ea"/>
                <a:cs typeface="+mj-cs"/>
                <a:sym typeface="Calibri"/>
              </a:rPr>
              <a:t> syndrome type 5.</a:t>
            </a:r>
          </a:p>
          <a:p>
            <a:r>
              <a:rPr lang="en-US" sz="1200" baseline="0" dirty="0" smtClean="0">
                <a:effectLst/>
                <a:latin typeface="+mj-lt"/>
                <a:ea typeface="+mj-ea"/>
                <a:cs typeface="+mj-cs"/>
                <a:sym typeface="Calibri"/>
              </a:rPr>
              <a:t>Patient NS227 is homozygous for a rare splice region variant in PTPRO for which no homozygotes have been reported in </a:t>
            </a:r>
            <a:r>
              <a:rPr lang="en-US" sz="1200" baseline="0" dirty="0" err="1" smtClean="0">
                <a:effectLst/>
                <a:latin typeface="+mj-lt"/>
                <a:ea typeface="+mj-ea"/>
                <a:cs typeface="+mj-cs"/>
                <a:sym typeface="Calibri"/>
              </a:rPr>
              <a:t>gnomAD</a:t>
            </a:r>
            <a:r>
              <a:rPr lang="en-US" sz="1200" baseline="0" dirty="0" smtClean="0">
                <a:effectLst/>
                <a:latin typeface="+mj-lt"/>
                <a:ea typeface="+mj-ea"/>
                <a:cs typeface="+mj-cs"/>
                <a:sym typeface="Calibri"/>
              </a:rPr>
              <a:t>; rare splice variants in PTPTRO have previously been reported to cause nephrotic syndrome type 6. They are also heterozygous for a rare missense variant in UMOD, in which dominant variants have been implicated in both medullary cystic kidney disease and familial juvenile </a:t>
            </a:r>
            <a:r>
              <a:rPr lang="en-US" sz="1200" baseline="0" dirty="0" err="1" smtClean="0">
                <a:effectLst/>
                <a:latin typeface="+mj-lt"/>
                <a:ea typeface="+mj-ea"/>
                <a:cs typeface="+mj-cs"/>
                <a:sym typeface="Calibri"/>
              </a:rPr>
              <a:t>hyperuricemic</a:t>
            </a:r>
            <a:r>
              <a:rPr lang="en-US" sz="1200" baseline="0" dirty="0" smtClean="0">
                <a:effectLst/>
                <a:latin typeface="+mj-lt"/>
                <a:ea typeface="+mj-ea"/>
                <a:cs typeface="+mj-cs"/>
                <a:sym typeface="Calibri"/>
              </a:rPr>
              <a:t> nephropathy; note that </a:t>
            </a:r>
            <a:r>
              <a:rPr lang="en-US" sz="1200" baseline="0" dirty="0" err="1" smtClean="0">
                <a:effectLst/>
                <a:latin typeface="+mj-lt"/>
                <a:ea typeface="+mj-ea"/>
                <a:cs typeface="+mj-cs"/>
                <a:sym typeface="Calibri"/>
              </a:rPr>
              <a:t>nephronophthisis</a:t>
            </a:r>
            <a:r>
              <a:rPr lang="en-US" sz="1200" baseline="0" dirty="0" smtClean="0">
                <a:effectLst/>
                <a:latin typeface="+mj-lt"/>
                <a:ea typeface="+mj-ea"/>
                <a:cs typeface="+mj-cs"/>
                <a:sym typeface="Calibri"/>
              </a:rPr>
              <a:t> is a medullary cystic kidney disease. </a:t>
            </a:r>
          </a:p>
          <a:p>
            <a:endParaRPr lang="en-US" sz="1200" baseline="0" dirty="0">
              <a:effectLst/>
              <a:latin typeface="+mj-lt"/>
              <a:ea typeface="+mj-ea"/>
              <a:cs typeface="+mj-cs"/>
              <a:sym typeface="Calibri"/>
            </a:endParaRPr>
          </a:p>
        </p:txBody>
      </p:sp>
    </p:spTree>
    <p:extLst>
      <p:ext uri="{BB962C8B-B14F-4D97-AF65-F5344CB8AC3E}">
        <p14:creationId xmlns:p14="http://schemas.microsoft.com/office/powerpoint/2010/main" val="2757533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baseline="0" dirty="0" smtClean="0">
                <a:effectLst/>
                <a:latin typeface="+mj-lt"/>
                <a:ea typeface="+mj-ea"/>
                <a:cs typeface="+mj-cs"/>
                <a:sym typeface="Calibri"/>
              </a:rPr>
              <a:t>PKD1 and FN1: patients </a:t>
            </a:r>
            <a:r>
              <a:rPr lang="en-US" sz="1200" baseline="0" dirty="0" smtClean="0">
                <a:effectLst/>
                <a:latin typeface="+mj-lt"/>
                <a:ea typeface="+mj-ea"/>
                <a:cs typeface="+mj-cs"/>
                <a:sym typeface="Calibri"/>
              </a:rPr>
              <a:t>have two heterozygous (only one of which needs to be pathogenic to explain the phenotype) missense </a:t>
            </a:r>
            <a:r>
              <a:rPr lang="en-US" sz="1200" baseline="0" dirty="0" smtClean="0">
                <a:effectLst/>
                <a:latin typeface="+mj-lt"/>
                <a:ea typeface="+mj-ea"/>
                <a:cs typeface="+mj-cs"/>
                <a:sym typeface="Calibri"/>
              </a:rPr>
              <a:t>variants. </a:t>
            </a:r>
            <a:r>
              <a:rPr lang="en-US" sz="1200" baseline="0" dirty="0" smtClean="0">
                <a:effectLst/>
                <a:latin typeface="+mj-lt"/>
                <a:ea typeface="+mj-ea"/>
                <a:cs typeface="+mj-cs"/>
                <a:sym typeface="Calibri"/>
              </a:rPr>
              <a:t>Dominant/de novo variants in these genes are known to cause </a:t>
            </a:r>
            <a:r>
              <a:rPr lang="en-US" sz="1200" baseline="0" dirty="0" smtClean="0">
                <a:effectLst/>
                <a:latin typeface="+mj-lt"/>
                <a:ea typeface="+mj-ea"/>
                <a:cs typeface="+mj-cs"/>
                <a:sym typeface="Calibri"/>
              </a:rPr>
              <a:t>renal phenotypes</a:t>
            </a:r>
            <a:r>
              <a:rPr lang="en-US" sz="1200" baseline="0" dirty="0" smtClean="0">
                <a:effectLst/>
                <a:latin typeface="+mj-lt"/>
                <a:ea typeface="+mj-ea"/>
                <a:cs typeface="+mj-cs"/>
                <a:sym typeface="Calibri"/>
              </a:rPr>
              <a:t>. The observed rare missense variants are mostly conserved (GERP &gt;4, </a:t>
            </a:r>
            <a:r>
              <a:rPr lang="en-US" sz="1200" baseline="0" dirty="0" err="1" smtClean="0">
                <a:effectLst/>
                <a:latin typeface="+mj-lt"/>
                <a:ea typeface="+mj-ea"/>
                <a:cs typeface="+mj-cs"/>
                <a:sym typeface="Calibri"/>
              </a:rPr>
              <a:t>CADD_phred</a:t>
            </a:r>
            <a:r>
              <a:rPr lang="en-US" sz="1200" baseline="0" dirty="0" smtClean="0">
                <a:effectLst/>
                <a:latin typeface="+mj-lt"/>
                <a:ea typeface="+mj-ea"/>
                <a:cs typeface="+mj-cs"/>
                <a:sym typeface="Calibri"/>
              </a:rPr>
              <a:t> &gt;15) and predicted to be pathogenic (SIFT/</a:t>
            </a:r>
            <a:r>
              <a:rPr lang="en-US" sz="1200" baseline="0" dirty="0" err="1" smtClean="0">
                <a:effectLst/>
                <a:latin typeface="+mj-lt"/>
                <a:ea typeface="+mj-ea"/>
                <a:cs typeface="+mj-cs"/>
                <a:sym typeface="Calibri"/>
              </a:rPr>
              <a:t>Polyphen</a:t>
            </a:r>
            <a:r>
              <a:rPr lang="en-US" sz="1200" baseline="0" dirty="0" smtClean="0">
                <a:effectLst/>
                <a:latin typeface="+mj-lt"/>
                <a:ea typeface="+mj-ea"/>
                <a:cs typeface="+mj-cs"/>
                <a:sym typeface="Calibri"/>
              </a:rPr>
              <a:t>/</a:t>
            </a:r>
            <a:r>
              <a:rPr lang="en-US" sz="1200" baseline="0" dirty="0" err="1" smtClean="0">
                <a:effectLst/>
                <a:latin typeface="+mj-lt"/>
                <a:ea typeface="+mj-ea"/>
                <a:cs typeface="+mj-cs"/>
                <a:sym typeface="Calibri"/>
              </a:rPr>
              <a:t>Condel</a:t>
            </a:r>
            <a:r>
              <a:rPr lang="en-US" sz="1200" baseline="0" dirty="0" smtClean="0">
                <a:effectLst/>
                <a:latin typeface="+mj-lt"/>
                <a:ea typeface="+mj-ea"/>
                <a:cs typeface="+mj-cs"/>
                <a:sym typeface="Calibri"/>
              </a:rPr>
              <a:t>). The exception, p.Arg2121His in PKD1, is one of two </a:t>
            </a:r>
            <a:r>
              <a:rPr lang="en-US" sz="1200" baseline="0" dirty="0" smtClean="0">
                <a:effectLst/>
                <a:latin typeface="+mj-lt"/>
                <a:ea typeface="+mj-ea"/>
                <a:cs typeface="+mj-cs"/>
                <a:sym typeface="Calibri"/>
              </a:rPr>
              <a:t>missense variants </a:t>
            </a:r>
            <a:r>
              <a:rPr lang="en-US" sz="1200" baseline="0" dirty="0" smtClean="0">
                <a:effectLst/>
                <a:latin typeface="+mj-lt"/>
                <a:ea typeface="+mj-ea"/>
                <a:cs typeface="+mj-cs"/>
                <a:sym typeface="Calibri"/>
              </a:rPr>
              <a:t>observed in PKD1 in NP231. Note that dominant missense variants in PKD1 cause polycystic kidney disease and this patient was diagnosed with </a:t>
            </a:r>
            <a:r>
              <a:rPr lang="en-US" sz="1200" baseline="0" dirty="0" err="1" smtClean="0">
                <a:effectLst/>
                <a:latin typeface="+mj-lt"/>
                <a:ea typeface="+mj-ea"/>
                <a:cs typeface="+mj-cs"/>
                <a:sym typeface="Calibri"/>
              </a:rPr>
              <a:t>nephronophthsis</a:t>
            </a:r>
            <a:r>
              <a:rPr lang="en-US" sz="1200" baseline="0" dirty="0" smtClean="0">
                <a:effectLst/>
                <a:latin typeface="+mj-lt"/>
                <a:ea typeface="+mj-ea"/>
                <a:cs typeface="+mj-cs"/>
                <a:sym typeface="Calibri"/>
              </a:rPr>
              <a:t>, a medullary cystic kidney disease.</a:t>
            </a:r>
          </a:p>
          <a:p>
            <a:endParaRPr lang="en-US" sz="1200" baseline="0" dirty="0" smtClean="0">
              <a:effectLst/>
              <a:latin typeface="+mj-lt"/>
              <a:ea typeface="+mj-ea"/>
              <a:cs typeface="+mj-cs"/>
              <a:sym typeface="Calibri"/>
            </a:endParaRPr>
          </a:p>
          <a:p>
            <a:r>
              <a:rPr lang="en-US" sz="1200" baseline="0" dirty="0" smtClean="0">
                <a:effectLst/>
                <a:latin typeface="+mj-lt"/>
                <a:ea typeface="+mj-ea"/>
                <a:cs typeface="+mj-cs"/>
                <a:sym typeface="Calibri"/>
              </a:rPr>
              <a:t>Patient NS71 has two heterozygous missense variants in FN1; dominant variants in FN1 cause </a:t>
            </a:r>
            <a:r>
              <a:rPr lang="en-US" sz="1200" baseline="0" dirty="0" err="1" smtClean="0">
                <a:effectLst/>
                <a:latin typeface="+mj-lt"/>
                <a:ea typeface="+mj-ea"/>
                <a:cs typeface="+mj-cs"/>
                <a:sym typeface="Calibri"/>
              </a:rPr>
              <a:t>glomerulopathy</a:t>
            </a:r>
            <a:r>
              <a:rPr lang="en-US" sz="1200" baseline="0" dirty="0" smtClean="0">
                <a:effectLst/>
                <a:latin typeface="+mj-lt"/>
                <a:ea typeface="+mj-ea"/>
                <a:cs typeface="+mj-cs"/>
                <a:sym typeface="Calibri"/>
              </a:rPr>
              <a:t> with </a:t>
            </a:r>
            <a:r>
              <a:rPr lang="en-US" sz="1200" baseline="0" dirty="0" err="1" smtClean="0">
                <a:effectLst/>
                <a:latin typeface="+mj-lt"/>
                <a:ea typeface="+mj-ea"/>
                <a:cs typeface="+mj-cs"/>
                <a:sym typeface="Calibri"/>
              </a:rPr>
              <a:t>fibronectin</a:t>
            </a:r>
            <a:r>
              <a:rPr lang="en-US" sz="1200" baseline="0" dirty="0" smtClean="0">
                <a:effectLst/>
                <a:latin typeface="+mj-lt"/>
                <a:ea typeface="+mj-ea"/>
                <a:cs typeface="+mj-cs"/>
                <a:sym typeface="Calibri"/>
              </a:rPr>
              <a:t> deposits, which includes </a:t>
            </a:r>
            <a:r>
              <a:rPr lang="en-US" sz="1200" baseline="0" dirty="0" err="1" smtClean="0">
                <a:effectLst/>
                <a:latin typeface="+mj-lt"/>
                <a:ea typeface="+mj-ea"/>
                <a:cs typeface="+mj-cs"/>
                <a:sym typeface="Calibri"/>
              </a:rPr>
              <a:t>nephrotic</a:t>
            </a:r>
            <a:r>
              <a:rPr lang="en-US" sz="1200" baseline="0" dirty="0" smtClean="0">
                <a:effectLst/>
                <a:latin typeface="+mj-lt"/>
                <a:ea typeface="+mj-ea"/>
                <a:cs typeface="+mj-cs"/>
                <a:sym typeface="Calibri"/>
              </a:rPr>
              <a:t> syndrome as a phenotype and this patient was </a:t>
            </a:r>
            <a:r>
              <a:rPr lang="en-US" sz="1200" baseline="0" dirty="0" smtClean="0">
                <a:effectLst/>
                <a:latin typeface="+mj-lt"/>
                <a:ea typeface="+mj-ea"/>
                <a:cs typeface="+mj-cs"/>
                <a:sym typeface="Calibri"/>
              </a:rPr>
              <a:t>diagnosed with </a:t>
            </a:r>
            <a:r>
              <a:rPr lang="en-US" sz="1200" baseline="0" dirty="0" err="1" smtClean="0">
                <a:effectLst/>
                <a:latin typeface="+mj-lt"/>
                <a:ea typeface="+mj-ea"/>
                <a:cs typeface="+mj-cs"/>
                <a:sym typeface="Calibri"/>
              </a:rPr>
              <a:t>nephrotic</a:t>
            </a:r>
            <a:r>
              <a:rPr lang="en-US" sz="1200" baseline="0" dirty="0" smtClean="0">
                <a:effectLst/>
                <a:latin typeface="+mj-lt"/>
                <a:ea typeface="+mj-ea"/>
                <a:cs typeface="+mj-cs"/>
                <a:sym typeface="Calibri"/>
              </a:rPr>
              <a:t> syndrome.</a:t>
            </a:r>
          </a:p>
          <a:p>
            <a:endParaRPr lang="en-US" sz="1200" baseline="0" dirty="0" smtClean="0">
              <a:effectLst/>
              <a:latin typeface="+mj-lt"/>
              <a:ea typeface="+mj-ea"/>
              <a:cs typeface="+mj-cs"/>
              <a:sym typeface="Calibri"/>
            </a:endParaRPr>
          </a:p>
          <a:p>
            <a:pPr marL="0" marR="0" indent="0" defTabSz="914400" eaLnBrk="1" fontAlgn="auto" latinLnBrk="0" hangingPunct="1">
              <a:lnSpc>
                <a:spcPct val="100000"/>
              </a:lnSpc>
              <a:spcBef>
                <a:spcPts val="0"/>
              </a:spcBef>
              <a:spcAft>
                <a:spcPts val="0"/>
              </a:spcAft>
              <a:buClrTx/>
              <a:buSzTx/>
              <a:buFontTx/>
              <a:buNone/>
              <a:tabLst/>
              <a:defRPr/>
            </a:pPr>
            <a:r>
              <a:rPr lang="en-US" sz="1200" baseline="0" dirty="0" smtClean="0">
                <a:effectLst/>
                <a:latin typeface="+mj-lt"/>
                <a:ea typeface="+mj-ea"/>
                <a:cs typeface="+mj-cs"/>
                <a:sym typeface="Calibri"/>
              </a:rPr>
              <a:t>Patient NS43 is homozygous for a missense variant in ACE. This particular </a:t>
            </a:r>
            <a:r>
              <a:rPr lang="en-US" sz="1200" dirty="0" smtClean="0">
                <a:effectLst/>
                <a:latin typeface="+mj-lt"/>
                <a:ea typeface="+mj-ea"/>
                <a:cs typeface="+mj-cs"/>
                <a:sym typeface="Calibri"/>
              </a:rPr>
              <a:t>variant is a</a:t>
            </a:r>
            <a:r>
              <a:rPr lang="en-US" sz="1200" baseline="0" dirty="0" smtClean="0">
                <a:effectLst/>
                <a:latin typeface="+mj-lt"/>
                <a:ea typeface="+mj-ea"/>
                <a:cs typeface="+mj-cs"/>
                <a:sym typeface="Calibri"/>
              </a:rPr>
              <a:t> VUS in </a:t>
            </a:r>
            <a:r>
              <a:rPr lang="en-US" sz="1200" baseline="0" dirty="0" err="1" smtClean="0">
                <a:effectLst/>
                <a:latin typeface="+mj-lt"/>
                <a:ea typeface="+mj-ea"/>
                <a:cs typeface="+mj-cs"/>
                <a:sym typeface="Calibri"/>
              </a:rPr>
              <a:t>ClinVar</a:t>
            </a:r>
            <a:r>
              <a:rPr lang="en-US" sz="1200" baseline="0" dirty="0" smtClean="0">
                <a:effectLst/>
                <a:latin typeface="+mj-lt"/>
                <a:ea typeface="+mj-ea"/>
                <a:cs typeface="+mj-cs"/>
                <a:sym typeface="Calibri"/>
              </a:rPr>
              <a:t> for renal dysplasia.</a:t>
            </a:r>
          </a:p>
          <a:p>
            <a:endParaRPr lang="en-US" sz="1200" baseline="0" dirty="0" smtClean="0">
              <a:effectLst/>
              <a:latin typeface="+mj-lt"/>
              <a:ea typeface="+mj-ea"/>
              <a:cs typeface="+mj-cs"/>
              <a:sym typeface="Calibri"/>
            </a:endParaRPr>
          </a:p>
          <a:p>
            <a:r>
              <a:rPr lang="en-US" sz="1200" baseline="0" dirty="0" smtClean="0">
                <a:effectLst/>
                <a:latin typeface="+mj-lt"/>
                <a:ea typeface="+mj-ea"/>
                <a:cs typeface="+mj-cs"/>
                <a:sym typeface="Calibri"/>
              </a:rPr>
              <a:t>I’m not as certain about the causality of the variants in these genes -- if this was a typical UW-CMG project, we’d wait to hear back from the investigator before classifying these as discoveries</a:t>
            </a:r>
            <a:r>
              <a:rPr lang="en-US" sz="1200" baseline="0" dirty="0" smtClean="0">
                <a:effectLst/>
                <a:latin typeface="+mj-lt"/>
                <a:ea typeface="+mj-ea"/>
                <a:cs typeface="+mj-cs"/>
                <a:sym typeface="Calibri"/>
              </a:rPr>
              <a:t>.</a:t>
            </a:r>
            <a:endParaRPr lang="en-US" sz="1200" baseline="0" dirty="0" smtClean="0">
              <a:effectLst/>
              <a:latin typeface="+mj-lt"/>
              <a:ea typeface="+mj-ea"/>
              <a:cs typeface="+mj-cs"/>
              <a:sym typeface="Calibri"/>
            </a:endParaRPr>
          </a:p>
        </p:txBody>
      </p:sp>
    </p:spTree>
    <p:extLst>
      <p:ext uri="{BB962C8B-B14F-4D97-AF65-F5344CB8AC3E}">
        <p14:creationId xmlns:p14="http://schemas.microsoft.com/office/powerpoint/2010/main" val="2935215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2" indent="0" defTabSz="914400" eaLnBrk="1" fontAlgn="auto" latinLnBrk="0" hangingPunct="1">
              <a:lnSpc>
                <a:spcPct val="100000"/>
              </a:lnSpc>
              <a:spcBef>
                <a:spcPts val="0"/>
              </a:spcBef>
              <a:spcAft>
                <a:spcPts val="0"/>
              </a:spcAft>
              <a:buClrTx/>
              <a:buSzTx/>
              <a:buFontTx/>
              <a:buNone/>
              <a:tabLst/>
              <a:defRPr/>
            </a:pPr>
            <a:r>
              <a:rPr lang="en-US" sz="1200" dirty="0" smtClean="0">
                <a:effectLst/>
                <a:latin typeface="+mj-lt"/>
                <a:ea typeface="+mj-ea"/>
                <a:cs typeface="+mj-cs"/>
                <a:sym typeface="Calibri"/>
              </a:rPr>
              <a:t>Both variants have marginally interesting CADD scores, while the missense variant is conserved (GERP &gt;4).</a:t>
            </a:r>
          </a:p>
          <a:p>
            <a:pPr marL="0" marR="0" lvl="2" indent="0" defTabSz="914400" eaLnBrk="1" fontAlgn="auto" latinLnBrk="0" hangingPunct="1">
              <a:lnSpc>
                <a:spcPct val="100000"/>
              </a:lnSpc>
              <a:spcBef>
                <a:spcPts val="0"/>
              </a:spcBef>
              <a:spcAft>
                <a:spcPts val="0"/>
              </a:spcAft>
              <a:buClrTx/>
              <a:buSzTx/>
              <a:buFontTx/>
              <a:buNone/>
              <a:tabLst/>
              <a:defRPr/>
            </a:pPr>
            <a:endParaRPr lang="en-US" sz="1200" dirty="0" smtClean="0">
              <a:effectLst/>
              <a:latin typeface="+mj-lt"/>
              <a:ea typeface="+mj-ea"/>
              <a:cs typeface="+mj-cs"/>
              <a:sym typeface="Calibri"/>
            </a:endParaRPr>
          </a:p>
          <a:p>
            <a:pPr marL="0" marR="0" lvl="2" indent="0" defTabSz="914400" eaLnBrk="1" fontAlgn="auto" latinLnBrk="0" hangingPunct="1">
              <a:lnSpc>
                <a:spcPct val="100000"/>
              </a:lnSpc>
              <a:spcBef>
                <a:spcPts val="0"/>
              </a:spcBef>
              <a:spcAft>
                <a:spcPts val="0"/>
              </a:spcAft>
              <a:buClrTx/>
              <a:buSzTx/>
              <a:buFontTx/>
              <a:buNone/>
              <a:tabLst/>
              <a:defRPr/>
            </a:pPr>
            <a:r>
              <a:rPr lang="en-US" sz="1200" dirty="0" smtClean="0">
                <a:effectLst/>
                <a:latin typeface="+mj-lt"/>
                <a:ea typeface="+mj-ea"/>
                <a:cs typeface="+mj-cs"/>
                <a:sym typeface="Calibri"/>
              </a:rPr>
              <a:t>This gene is a novel Mendelian gene, but GWAS (PMID:27333618, PMID:21323541), clinical case studies </a:t>
            </a:r>
            <a:r>
              <a:rPr lang="en-US" sz="1200" dirty="0" smtClean="0">
                <a:effectLst/>
                <a:latin typeface="+mj-lt"/>
                <a:ea typeface="+mj-ea"/>
                <a:cs typeface="+mj-cs"/>
                <a:sym typeface="Calibri"/>
              </a:rPr>
              <a:t>(ex. PMID:20818871</a:t>
            </a:r>
            <a:r>
              <a:rPr lang="en-US" sz="1200" dirty="0" smtClean="0">
                <a:effectLst/>
                <a:latin typeface="+mj-lt"/>
                <a:ea typeface="+mj-ea"/>
                <a:cs typeface="+mj-cs"/>
                <a:sym typeface="Calibri"/>
              </a:rPr>
              <a:t>), and biomarker/functional studies (ex. PMID:29114041)  have previously implicated PLA2R1 with membranous nephropathy, a major cause of nephrotic syndrome in adults; this provides support for PLA2R1 being a biologically-sensible candidate for a novel form of nephrotic syndrome. Depending on the investigator’s feedback on the phenotype, this </a:t>
            </a:r>
            <a:r>
              <a:rPr lang="en-US" sz="1200" dirty="0" smtClean="0">
                <a:effectLst/>
                <a:latin typeface="+mj-lt"/>
                <a:ea typeface="+mj-ea"/>
                <a:cs typeface="+mj-cs"/>
                <a:sym typeface="Calibri"/>
              </a:rPr>
              <a:t>could be </a:t>
            </a:r>
            <a:r>
              <a:rPr lang="en-US" sz="1200" dirty="0" smtClean="0">
                <a:effectLst/>
                <a:latin typeface="+mj-lt"/>
                <a:ea typeface="+mj-ea"/>
                <a:cs typeface="+mj-cs"/>
                <a:sym typeface="Calibri"/>
              </a:rPr>
              <a:t>considered a Tier 1 gene discovery (novel gene + new phenotype gene discovery which is found in N=2 </a:t>
            </a:r>
            <a:r>
              <a:rPr lang="en-US" sz="1200" dirty="0" err="1" smtClean="0">
                <a:effectLst/>
                <a:latin typeface="+mj-lt"/>
                <a:ea typeface="+mj-ea"/>
                <a:cs typeface="+mj-cs"/>
                <a:sym typeface="Calibri"/>
              </a:rPr>
              <a:t>kindreds</a:t>
            </a:r>
            <a:r>
              <a:rPr lang="en-US" sz="1200" dirty="0" smtClean="0">
                <a:effectLst/>
                <a:latin typeface="+mj-lt"/>
                <a:ea typeface="+mj-ea"/>
                <a:cs typeface="+mj-cs"/>
                <a:sym typeface="Calibri"/>
              </a:rPr>
              <a:t>).</a:t>
            </a:r>
          </a:p>
          <a:p>
            <a:pPr marL="0" marR="0" lvl="2" indent="0" defTabSz="914400" eaLnBrk="1" fontAlgn="auto" latinLnBrk="0" hangingPunct="1">
              <a:lnSpc>
                <a:spcPct val="100000"/>
              </a:lnSpc>
              <a:spcBef>
                <a:spcPts val="0"/>
              </a:spcBef>
              <a:spcAft>
                <a:spcPts val="0"/>
              </a:spcAft>
              <a:buClrTx/>
              <a:buSzTx/>
              <a:buFontTx/>
              <a:buNone/>
              <a:tabLst/>
              <a:defRPr/>
            </a:pPr>
            <a:endParaRPr lang="en-US" sz="1200" dirty="0">
              <a:effectLst/>
              <a:latin typeface="+mj-lt"/>
              <a:ea typeface="+mj-ea"/>
              <a:cs typeface="+mj-cs"/>
              <a:sym typeface="Calibri"/>
            </a:endParaRPr>
          </a:p>
        </p:txBody>
      </p:sp>
    </p:spTree>
    <p:extLst>
      <p:ext uri="{BB962C8B-B14F-4D97-AF65-F5344CB8AC3E}">
        <p14:creationId xmlns:p14="http://schemas.microsoft.com/office/powerpoint/2010/main" val="1515275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Fractions are </a:t>
            </a:r>
            <a:r>
              <a:rPr lang="en-US" baseline="0" dirty="0" smtClean="0"/>
              <a:t>number of families in that bin/number of families in that project</a:t>
            </a:r>
            <a:endParaRPr lang="en-US" dirty="0"/>
          </a:p>
        </p:txBody>
      </p:sp>
    </p:spTree>
    <p:extLst>
      <p:ext uri="{BB962C8B-B14F-4D97-AF65-F5344CB8AC3E}">
        <p14:creationId xmlns:p14="http://schemas.microsoft.com/office/powerpoint/2010/main" val="470231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WES misses</a:t>
            </a:r>
            <a:r>
              <a:rPr lang="en-US" baseline="0" dirty="0" smtClean="0"/>
              <a:t> a lot of genes on the X, but WGS does a better job. We've already done WGS for corneal dystrophy, but could WGS the others</a:t>
            </a:r>
          </a:p>
          <a:p>
            <a:endParaRPr lang="en-US" dirty="0"/>
          </a:p>
        </p:txBody>
      </p:sp>
    </p:spTree>
    <p:extLst>
      <p:ext uri="{BB962C8B-B14F-4D97-AF65-F5344CB8AC3E}">
        <p14:creationId xmlns:p14="http://schemas.microsoft.com/office/powerpoint/2010/main" val="470231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1" indent="0" defTabSz="914400" eaLnBrk="1" fontAlgn="auto" latinLnBrk="0" hangingPunct="1">
              <a:lnSpc>
                <a:spcPct val="100000"/>
              </a:lnSpc>
              <a:spcBef>
                <a:spcPts val="0"/>
              </a:spcBef>
              <a:spcAft>
                <a:spcPts val="0"/>
              </a:spcAft>
              <a:buClrTx/>
              <a:buSzTx/>
              <a:buFontTx/>
              <a:buNone/>
              <a:tabLst/>
              <a:defRPr/>
            </a:pPr>
            <a:r>
              <a:rPr lang="en-US" sz="2400" dirty="0" smtClean="0"/>
              <a:t>These would represent between 75% to 100% of </a:t>
            </a:r>
            <a:r>
              <a:rPr lang="en-US" sz="2400" dirty="0" err="1" smtClean="0"/>
              <a:t>probands</a:t>
            </a:r>
            <a:r>
              <a:rPr lang="en-US" sz="2400" dirty="0" smtClean="0"/>
              <a:t> from 2/16 unsolved projects. </a:t>
            </a:r>
          </a:p>
          <a:p>
            <a:endParaRPr lang="en-US" dirty="0"/>
          </a:p>
        </p:txBody>
      </p:sp>
    </p:spTree>
    <p:extLst>
      <p:ext uri="{BB962C8B-B14F-4D97-AF65-F5344CB8AC3E}">
        <p14:creationId xmlns:p14="http://schemas.microsoft.com/office/powerpoint/2010/main" val="1223001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23001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16 projects include: 2 UW, 9BH, 2 Broad, 3 Yale</a:t>
            </a:r>
          </a:p>
          <a:p>
            <a:r>
              <a:rPr lang="en-US" dirty="0" smtClean="0"/>
              <a:t>Variety</a:t>
            </a:r>
            <a:r>
              <a:rPr lang="en-US" baseline="0" dirty="0" smtClean="0"/>
              <a:t> of data shared: some </a:t>
            </a:r>
            <a:r>
              <a:rPr lang="en-US" baseline="0" dirty="0" err="1" smtClean="0"/>
              <a:t>probands</a:t>
            </a:r>
            <a:r>
              <a:rPr lang="en-US" baseline="0" dirty="0" smtClean="0"/>
              <a:t>, trios, and subsets of larger pedigrees</a:t>
            </a:r>
            <a:endParaRPr lang="en-US" dirty="0" smtClean="0"/>
          </a:p>
          <a:p>
            <a:endParaRPr lang="en-US" dirty="0"/>
          </a:p>
        </p:txBody>
      </p:sp>
    </p:spTree>
    <p:extLst>
      <p:ext uri="{BB962C8B-B14F-4D97-AF65-F5344CB8AC3E}">
        <p14:creationId xmlns:p14="http://schemas.microsoft.com/office/powerpoint/2010/main" val="4239787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noRot="1" noChangeAspect="1"/>
          </p:cNvSpPr>
          <p:nvPr>
            <p:ph type="sldImg"/>
          </p:nvPr>
        </p:nvSpPr>
        <p:spPr>
          <a:xfrm>
            <a:off x="381000" y="685800"/>
            <a:ext cx="6096000" cy="3429000"/>
          </a:xfrm>
          <a:prstGeom prst="rect">
            <a:avLst/>
          </a:prstGeom>
        </p:spPr>
        <p:txBody>
          <a:bodyPr/>
          <a:lstStyle/>
          <a:p>
            <a:endParaRPr/>
          </a:p>
        </p:txBody>
      </p:sp>
      <p:sp>
        <p:nvSpPr>
          <p:cNvPr id="133" name="Shape 133"/>
          <p:cNvSpPr>
            <a:spLocks noGrp="1"/>
          </p:cNvSpPr>
          <p:nvPr>
            <p:ph type="body" sz="quarter" idx="1"/>
          </p:nvPr>
        </p:nvSpPr>
        <p:spPr>
          <a:prstGeom prst="rect">
            <a:avLst/>
          </a:prstGeom>
        </p:spPr>
        <p:txBody>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a:t>Not all groups have accessed all projects. Yale is listed as analyzing</a:t>
            </a:r>
            <a:r>
              <a:rPr lang="en-US" baseline="0" dirty="0"/>
              <a:t> the Yale-contributed projects because the projects were originally analyzed by the submitting investigator.</a:t>
            </a:r>
            <a:endParaRPr lang="en-US" dirty="0"/>
          </a:p>
          <a:p>
            <a:r>
              <a:rPr lang="en-US" dirty="0"/>
              <a:t>Note that some of these are very specific, nov</a:t>
            </a:r>
            <a:r>
              <a:rPr lang="en-US" baseline="0" dirty="0"/>
              <a:t>el conditions (ex, BH) while others are more general (ex. NS</a:t>
            </a:r>
            <a:r>
              <a:rPr lang="en-US" baseline="0" dirty="0" smtClean="0"/>
              <a:t>)</a:t>
            </a:r>
          </a:p>
          <a:p>
            <a:endParaRPr dirty="0"/>
          </a:p>
        </p:txBody>
      </p:sp>
    </p:spTree>
    <p:extLst>
      <p:ext uri="{BB962C8B-B14F-4D97-AF65-F5344CB8AC3E}">
        <p14:creationId xmlns:p14="http://schemas.microsoft.com/office/powerpoint/2010/main" val="3339411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Wingdings"/>
              <a:buNone/>
            </a:pPr>
            <a:r>
              <a:rPr lang="en-US" dirty="0" smtClean="0">
                <a:solidFill>
                  <a:schemeClr val="tx1"/>
                </a:solidFill>
              </a:rPr>
              <a:t>All </a:t>
            </a:r>
            <a:r>
              <a:rPr lang="en-US" dirty="0" smtClean="0">
                <a:solidFill>
                  <a:schemeClr val="tx1"/>
                </a:solidFill>
              </a:rPr>
              <a:t>groups evaluate the quality of sample sequence data using in-house QC dashboards and metrics. For example, </a:t>
            </a:r>
            <a:r>
              <a:rPr lang="en-US" sz="2400" dirty="0" smtClean="0">
                <a:solidFill>
                  <a:schemeClr val="tx1"/>
                </a:solidFill>
              </a:rPr>
              <a:t>GATK filters are comparable, with some variation in </a:t>
            </a:r>
            <a:r>
              <a:rPr lang="en-US" sz="2400" dirty="0" err="1" smtClean="0">
                <a:solidFill>
                  <a:schemeClr val="tx1"/>
                </a:solidFill>
              </a:rPr>
              <a:t>minDP</a:t>
            </a:r>
            <a:r>
              <a:rPr lang="en-US" sz="2400" dirty="0" smtClean="0">
                <a:solidFill>
                  <a:schemeClr val="tx1"/>
                </a:solidFill>
              </a:rPr>
              <a:t> and MQ</a:t>
            </a:r>
          </a:p>
          <a:p>
            <a:pPr marL="0" marR="0" indent="0" defTabSz="914400" eaLnBrk="1" fontAlgn="auto" latinLnBrk="0" hangingPunct="1">
              <a:lnSpc>
                <a:spcPct val="100000"/>
              </a:lnSpc>
              <a:spcBef>
                <a:spcPts val="0"/>
              </a:spcBef>
              <a:spcAft>
                <a:spcPts val="0"/>
              </a:spcAft>
              <a:buClrTx/>
              <a:buSzTx/>
              <a:buFontTx/>
              <a:buNone/>
              <a:tabLst/>
              <a:defRPr/>
            </a:pPr>
            <a:endParaRPr lang="en-US" dirty="0" smtClean="0">
              <a:solidFill>
                <a:schemeClr val="tx1"/>
              </a:solidFill>
            </a:endParaRPr>
          </a:p>
          <a:p>
            <a:r>
              <a:rPr lang="en-US" baseline="0" dirty="0" smtClean="0"/>
              <a:t>Baylor</a:t>
            </a:r>
            <a:r>
              <a:rPr lang="en-US" baseline="0" dirty="0" smtClean="0"/>
              <a:t>: "</a:t>
            </a:r>
            <a:r>
              <a:rPr lang="en-US" sz="1200" b="1" dirty="0" smtClean="0">
                <a:solidFill>
                  <a:schemeClr val="tx1"/>
                </a:solidFill>
              </a:rPr>
              <a:t>For</a:t>
            </a:r>
            <a:r>
              <a:rPr lang="en-US" sz="1200" b="1" baseline="0" dirty="0" smtClean="0">
                <a:solidFill>
                  <a:schemeClr val="tx1"/>
                </a:solidFill>
              </a:rPr>
              <a:t> sex check, we are using our in-house tool. We are using </a:t>
            </a:r>
            <a:r>
              <a:rPr lang="en-US" sz="1200" b="1" baseline="0" dirty="0" err="1" smtClean="0">
                <a:solidFill>
                  <a:schemeClr val="tx1"/>
                </a:solidFill>
              </a:rPr>
              <a:t>peddy</a:t>
            </a:r>
            <a:r>
              <a:rPr lang="en-US" sz="1200" b="1" baseline="0" dirty="0" smtClean="0">
                <a:solidFill>
                  <a:schemeClr val="tx1"/>
                </a:solidFill>
              </a:rPr>
              <a:t> to confirm </a:t>
            </a:r>
            <a:r>
              <a:rPr lang="en-US" sz="1200" b="1" dirty="0" smtClean="0">
                <a:latin typeface="+mj-lt"/>
              </a:rPr>
              <a:t>Parent-Offspring/Full-Sib relationships, other </a:t>
            </a:r>
            <a:r>
              <a:rPr lang="en-US" sz="1200" b="1" baseline="0" dirty="0" smtClean="0">
                <a:latin typeface="+mj-lt"/>
              </a:rPr>
              <a:t>relationships within families,</a:t>
            </a:r>
            <a:r>
              <a:rPr lang="en-US" sz="1200" b="1" dirty="0" smtClean="0">
                <a:latin typeface="+mj-lt"/>
              </a:rPr>
              <a:t> cryptic</a:t>
            </a:r>
            <a:r>
              <a:rPr lang="en-US" sz="1200" b="1" baseline="0" dirty="0" smtClean="0">
                <a:latin typeface="+mj-lt"/>
              </a:rPr>
              <a:t> relationships across families. </a:t>
            </a:r>
            <a:r>
              <a:rPr lang="en-US" sz="1200" b="1" dirty="0" smtClean="0">
                <a:latin typeface="+mj-lt"/>
              </a:rPr>
              <a:t>For</a:t>
            </a:r>
            <a:r>
              <a:rPr lang="en-US" sz="1200" b="1" baseline="0" dirty="0" smtClean="0">
                <a:latin typeface="+mj-lt"/>
              </a:rPr>
              <a:t> consanguinity check, w</a:t>
            </a:r>
            <a:r>
              <a:rPr lang="en-US" sz="1200" b="1" dirty="0" smtClean="0">
                <a:latin typeface="+mj-lt"/>
              </a:rPr>
              <a:t>e are calculating</a:t>
            </a:r>
            <a:r>
              <a:rPr lang="en-US" sz="1200" b="1" baseline="0" dirty="0" smtClean="0">
                <a:latin typeface="+mj-lt"/>
              </a:rPr>
              <a:t> B-allele frequency from WES data to check the number of base pairs covered by AOH regions in order to calculate the consanguinity rate. Data Quality and contamination is always checked by our genome center through internal measures and concordance to SNP-arrays, respectively."</a:t>
            </a:r>
            <a:endParaRPr lang="en-US" sz="1200" b="1" dirty="0" smtClean="0">
              <a:latin typeface="+mj-lt"/>
            </a:endParaRPr>
          </a:p>
          <a:p>
            <a:pPr marL="0" marR="0" indent="0" defTabSz="914400" eaLnBrk="1" fontAlgn="auto" latinLnBrk="0" hangingPunct="1">
              <a:lnSpc>
                <a:spcPct val="100000"/>
              </a:lnSpc>
              <a:spcBef>
                <a:spcPts val="0"/>
              </a:spcBef>
              <a:spcAft>
                <a:spcPts val="0"/>
              </a:spcAft>
              <a:buClrTx/>
              <a:buSzTx/>
              <a:buFontTx/>
              <a:buNone/>
              <a:tabLst/>
              <a:defRPr/>
            </a:pPr>
            <a:r>
              <a:rPr lang="en-US" baseline="0" dirty="0" smtClean="0"/>
              <a:t>Broad is using PCA for ancestry, said used PLINK for relatedness during a call.</a:t>
            </a:r>
          </a:p>
          <a:p>
            <a:pPr marL="0" marR="0" indent="0" defTabSz="914400" eaLnBrk="1" fontAlgn="auto" latinLnBrk="0" hangingPunct="1">
              <a:lnSpc>
                <a:spcPct val="100000"/>
              </a:lnSpc>
              <a:spcBef>
                <a:spcPts val="0"/>
              </a:spcBef>
              <a:spcAft>
                <a:spcPts val="0"/>
              </a:spcAft>
              <a:buClrTx/>
              <a:buSzTx/>
              <a:buFontTx/>
              <a:buNone/>
              <a:tabLst/>
              <a:defRPr/>
            </a:pPr>
            <a:r>
              <a:rPr lang="en-US" dirty="0" smtClean="0">
                <a:solidFill>
                  <a:schemeClr val="tx1"/>
                </a:solidFill>
              </a:rPr>
              <a:t>Hopkins:</a:t>
            </a:r>
            <a:r>
              <a:rPr lang="en-US" baseline="0" dirty="0" smtClean="0">
                <a:solidFill>
                  <a:schemeClr val="tx1"/>
                </a:solidFill>
              </a:rPr>
              <a:t> "</a:t>
            </a:r>
            <a:r>
              <a:rPr lang="en-US" dirty="0" smtClean="0">
                <a:solidFill>
                  <a:schemeClr val="tx1"/>
                </a:solidFill>
              </a:rPr>
              <a:t>However, 'check for cryptic relationships across families' is only performed by batch of samples sequenced together. Also, 'consanguinity' is noted when allele sharing is greater than expected but we do not calculate the percentage for every sample. </a:t>
            </a:r>
            <a:r>
              <a:rPr lang="en-US" baseline="0" dirty="0" smtClean="0"/>
              <a:t>Contamination: </a:t>
            </a:r>
            <a:r>
              <a:rPr lang="en-US" baseline="0" dirty="0" err="1" smtClean="0"/>
              <a:t>VerifyID</a:t>
            </a:r>
            <a:r>
              <a:rPr lang="en-US" baseline="0" dirty="0" smtClean="0"/>
              <a:t> (</a:t>
            </a:r>
            <a:r>
              <a:rPr lang="en-US" baseline="0" dirty="0" err="1" smtClean="0"/>
              <a:t>Freemix</a:t>
            </a:r>
            <a:r>
              <a:rPr lang="en-US" baseline="0" dirty="0" smtClean="0"/>
              <a:t>), Ancestry: </a:t>
            </a:r>
            <a:r>
              <a:rPr lang="en-US" baseline="0" dirty="0" err="1" smtClean="0"/>
              <a:t>SmartPCA</a:t>
            </a:r>
            <a:r>
              <a:rPr lang="en-US" baseline="0" dirty="0" smtClean="0"/>
              <a:t>, Relatedness: KING, Consanguinity: </a:t>
            </a:r>
            <a:r>
              <a:rPr lang="en-US" baseline="0" dirty="0" err="1" smtClean="0"/>
              <a:t>GWASTools</a:t>
            </a:r>
            <a:r>
              <a:rPr lang="en-US" baseline="0" dirty="0" smtClean="0"/>
              <a:t>"</a:t>
            </a:r>
          </a:p>
          <a:p>
            <a:pPr marL="0" marR="0" indent="0" defTabSz="914400" eaLnBrk="1" fontAlgn="auto" latinLnBrk="0" hangingPunct="1">
              <a:lnSpc>
                <a:spcPct val="100000"/>
              </a:lnSpc>
              <a:spcBef>
                <a:spcPts val="0"/>
              </a:spcBef>
              <a:spcAft>
                <a:spcPts val="0"/>
              </a:spcAft>
              <a:buClrTx/>
              <a:buSzTx/>
              <a:buFontTx/>
              <a:buNone/>
              <a:tabLst/>
              <a:defRPr/>
            </a:pPr>
            <a:r>
              <a:rPr lang="en-US" baseline="0" dirty="0" smtClean="0"/>
              <a:t>Yale: "There are larger in-house scripts for these analyses, but the relatedness scripts are built on top of plink and </a:t>
            </a:r>
            <a:r>
              <a:rPr lang="en-US" baseline="0" dirty="0" err="1" smtClean="0"/>
              <a:t>vcftools</a:t>
            </a:r>
            <a:r>
              <a:rPr lang="en-US" baseline="0" dirty="0" smtClean="0"/>
              <a:t>, and the ancestry script is built on top of </a:t>
            </a:r>
            <a:r>
              <a:rPr lang="en-US" baseline="0" dirty="0" err="1" smtClean="0"/>
              <a:t>Eigenstrat</a:t>
            </a:r>
            <a:r>
              <a:rPr lang="en-US" baseline="0" dirty="0" smtClean="0"/>
              <a:t>."</a:t>
            </a:r>
          </a:p>
          <a:p>
            <a:pPr marL="0" marR="0" indent="0" defTabSz="91440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UW-CMG uses </a:t>
            </a:r>
            <a:r>
              <a:rPr lang="en-US" sz="1200" dirty="0" err="1" smtClean="0">
                <a:solidFill>
                  <a:schemeClr val="tx1"/>
                </a:solidFill>
              </a:rPr>
              <a:t>peddy</a:t>
            </a:r>
            <a:r>
              <a:rPr lang="en-US" sz="1200" dirty="0" smtClean="0">
                <a:solidFill>
                  <a:schemeClr val="tx1"/>
                </a:solidFill>
              </a:rPr>
              <a:t> to go into more detail (sex, relationships,</a:t>
            </a:r>
            <a:r>
              <a:rPr lang="en-US" sz="1200" baseline="0" dirty="0" smtClean="0">
                <a:solidFill>
                  <a:schemeClr val="tx1"/>
                </a:solidFill>
              </a:rPr>
              <a:t> consanguinity, ancestry, quality) and uses </a:t>
            </a:r>
            <a:r>
              <a:rPr lang="en-US" sz="1200" baseline="0" dirty="0" err="1" smtClean="0">
                <a:solidFill>
                  <a:schemeClr val="tx1"/>
                </a:solidFill>
              </a:rPr>
              <a:t>FreeMix</a:t>
            </a:r>
            <a:r>
              <a:rPr lang="en-US" sz="1200" baseline="0" dirty="0" smtClean="0">
                <a:solidFill>
                  <a:schemeClr val="tx1"/>
                </a:solidFill>
              </a:rPr>
              <a:t> to evaluate evidence for contamination.</a:t>
            </a:r>
            <a:endParaRPr lang="en-US" sz="1200" dirty="0" smtClean="0">
              <a:solidFill>
                <a:schemeClr val="tx1"/>
              </a:solidFill>
            </a:endParaRPr>
          </a:p>
          <a:p>
            <a:endParaRPr lang="en-US" baseline="0" dirty="0"/>
          </a:p>
        </p:txBody>
      </p:sp>
    </p:spTree>
    <p:extLst>
      <p:ext uri="{BB962C8B-B14F-4D97-AF65-F5344CB8AC3E}">
        <p14:creationId xmlns:p14="http://schemas.microsoft.com/office/powerpoint/2010/main" val="2933843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defTabSz="914400" eaLnBrk="1" fontAlgn="auto" latinLnBrk="0" hangingPunct="1">
              <a:lnSpc>
                <a:spcPct val="100000"/>
              </a:lnSpc>
              <a:spcBef>
                <a:spcPts val="0"/>
              </a:spcBef>
              <a:spcAft>
                <a:spcPts val="0"/>
              </a:spcAft>
              <a:buClrTx/>
              <a:buSzTx/>
              <a:buFontTx/>
              <a:buNone/>
              <a:tabLst/>
              <a:defRPr/>
            </a:pPr>
            <a:r>
              <a:rPr lang="en-US" baseline="0" dirty="0" smtClean="0"/>
              <a:t>Baylor: "Baylor-CMG is using XHMM, Conifer and </a:t>
            </a:r>
            <a:r>
              <a:rPr lang="en-US" baseline="0" dirty="0" err="1" smtClean="0"/>
              <a:t>CoNVex</a:t>
            </a:r>
            <a:r>
              <a:rPr lang="en-US" baseline="0" dirty="0" smtClean="0"/>
              <a:t>/</a:t>
            </a:r>
            <a:r>
              <a:rPr lang="en-US" baseline="0" dirty="0" err="1" smtClean="0"/>
              <a:t>HMZDelFinder</a:t>
            </a:r>
            <a:r>
              <a:rPr lang="en-US" baseline="0" dirty="0" smtClean="0"/>
              <a:t>(Other callers) to detect CNVs from WES data."</a:t>
            </a:r>
            <a:endParaRPr lang="en-US" baseline="0" dirty="0"/>
          </a:p>
        </p:txBody>
      </p:sp>
    </p:spTree>
    <p:extLst>
      <p:ext uri="{BB962C8B-B14F-4D97-AF65-F5344CB8AC3E}">
        <p14:creationId xmlns:p14="http://schemas.microsoft.com/office/powerpoint/2010/main" val="2933843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All use OMIM, multiple pathogenicity predictors, and both </a:t>
            </a:r>
            <a:r>
              <a:rPr lang="en-US" dirty="0" err="1" smtClean="0"/>
              <a:t>gnomAD</a:t>
            </a:r>
            <a:r>
              <a:rPr lang="en-US" dirty="0" smtClean="0"/>
              <a:t> and internal databases for allele </a:t>
            </a:r>
            <a:r>
              <a:rPr lang="en-US" dirty="0" smtClean="0"/>
              <a:t>frequencies. </a:t>
            </a:r>
          </a:p>
          <a:p>
            <a:r>
              <a:rPr lang="en-US" baseline="0" dirty="0" smtClean="0"/>
              <a:t>The </a:t>
            </a:r>
            <a:r>
              <a:rPr lang="en-US" baseline="0" dirty="0" smtClean="0"/>
              <a:t>list of pathogenicity predictors is extensive, including things like </a:t>
            </a:r>
            <a:r>
              <a:rPr lang="en-US" baseline="0" dirty="0" err="1" smtClean="0"/>
              <a:t>PolyPhen</a:t>
            </a:r>
            <a:r>
              <a:rPr lang="en-US" baseline="0" dirty="0" smtClean="0"/>
              <a:t>, CADD, </a:t>
            </a:r>
            <a:r>
              <a:rPr lang="en-US" baseline="0" dirty="0" err="1" smtClean="0"/>
              <a:t>pLI</a:t>
            </a:r>
            <a:r>
              <a:rPr lang="en-US" baseline="0" dirty="0" smtClean="0"/>
              <a:t>, GERP, etc. </a:t>
            </a:r>
            <a:r>
              <a:rPr lang="en-US" b="1" baseline="0" dirty="0" smtClean="0"/>
              <a:t>Baylor-CMG is using Cassandra annotation pipeline for the variants.</a:t>
            </a:r>
          </a:p>
          <a:p>
            <a:endParaRPr lang="en-US" baseline="0" dirty="0"/>
          </a:p>
        </p:txBody>
      </p:sp>
    </p:spTree>
    <p:extLst>
      <p:ext uri="{BB962C8B-B14F-4D97-AF65-F5344CB8AC3E}">
        <p14:creationId xmlns:p14="http://schemas.microsoft.com/office/powerpoint/2010/main" val="2933843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a:t>All groups </a:t>
            </a:r>
            <a:r>
              <a:rPr lang="en-US" baseline="0" dirty="0" smtClean="0"/>
              <a:t>analyze both </a:t>
            </a:r>
            <a:r>
              <a:rPr lang="en-US" baseline="0" dirty="0"/>
              <a:t>families and cohorts. Ex. </a:t>
            </a:r>
            <a:r>
              <a:rPr lang="en-US" baseline="0" dirty="0" smtClean="0"/>
              <a:t>BH/Broad/UW </a:t>
            </a:r>
            <a:r>
              <a:rPr lang="en-US" baseline="0" dirty="0"/>
              <a:t>will do association testing if enough cases.</a:t>
            </a:r>
          </a:p>
        </p:txBody>
      </p:sp>
    </p:spTree>
    <p:extLst>
      <p:ext uri="{BB962C8B-B14F-4D97-AF65-F5344CB8AC3E}">
        <p14:creationId xmlns:p14="http://schemas.microsoft.com/office/powerpoint/2010/main" val="2933843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32785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1" indent="0" defTabSz="914400" eaLnBrk="1" fontAlgn="auto" latinLnBrk="0" hangingPunct="1">
              <a:lnSpc>
                <a:spcPct val="100000"/>
              </a:lnSpc>
              <a:spcBef>
                <a:spcPts val="600"/>
              </a:spcBef>
              <a:spcAft>
                <a:spcPts val="0"/>
              </a:spcAft>
              <a:buClrTx/>
              <a:buSzTx/>
              <a:buFontTx/>
              <a:buNone/>
              <a:tabLst/>
              <a:defRPr/>
            </a:pPr>
            <a:r>
              <a:rPr lang="en-US" sz="2000" dirty="0" smtClean="0">
                <a:effectLst/>
                <a:latin typeface="+mj-lt"/>
                <a:ea typeface="+mj-ea"/>
                <a:cs typeface="+mj-cs"/>
                <a:sym typeface="Calibri"/>
              </a:rPr>
              <a:t>All</a:t>
            </a:r>
            <a:r>
              <a:rPr lang="en-US" sz="2000" baseline="0" dirty="0" smtClean="0">
                <a:effectLst/>
                <a:latin typeface="+mj-lt"/>
                <a:ea typeface="+mj-ea"/>
                <a:cs typeface="+mj-cs"/>
                <a:sym typeface="Calibri"/>
              </a:rPr>
              <a:t> CMGs analyzed at least 2/3 of the projects submitted by Yale-CMG.</a:t>
            </a:r>
          </a:p>
          <a:p>
            <a:pPr marL="0" marR="0" lvl="1" indent="0" defTabSz="914400" eaLnBrk="1" fontAlgn="auto" latinLnBrk="0" hangingPunct="1">
              <a:lnSpc>
                <a:spcPct val="100000"/>
              </a:lnSpc>
              <a:spcBef>
                <a:spcPts val="600"/>
              </a:spcBef>
              <a:spcAft>
                <a:spcPts val="0"/>
              </a:spcAft>
              <a:buClrTx/>
              <a:buSzTx/>
              <a:buFontTx/>
              <a:buNone/>
              <a:tabLst/>
              <a:defRPr/>
            </a:pPr>
            <a:r>
              <a:rPr lang="en-US" sz="2000" dirty="0" smtClean="0">
                <a:effectLst/>
                <a:latin typeface="+mj-lt"/>
                <a:ea typeface="+mj-ea"/>
                <a:cs typeface="+mj-cs"/>
                <a:sym typeface="Calibri"/>
              </a:rPr>
              <a:t>Analysis </a:t>
            </a:r>
            <a:r>
              <a:rPr lang="en-US" sz="2000" dirty="0" smtClean="0">
                <a:effectLst/>
                <a:latin typeface="+mj-lt"/>
                <a:ea typeface="+mj-ea"/>
                <a:cs typeface="+mj-cs"/>
                <a:sym typeface="Calibri"/>
              </a:rPr>
              <a:t>focused on AD, AR, XLD</a:t>
            </a:r>
            <a:r>
              <a:rPr lang="en-US" sz="2000" baseline="0" dirty="0" smtClean="0">
                <a:effectLst/>
                <a:latin typeface="+mj-lt"/>
                <a:ea typeface="+mj-ea"/>
                <a:cs typeface="+mj-cs"/>
                <a:sym typeface="Calibri"/>
              </a:rPr>
              <a:t>, and XLR models for NP and NS because matches with what we know from known genes for these phenotypes, while analysis in CAKUT trio focused on de novo, AR, and XLR models.</a:t>
            </a:r>
          </a:p>
          <a:p>
            <a:pPr lvl="1" indent="0">
              <a:spcBef>
                <a:spcPts val="600"/>
              </a:spcBef>
            </a:pPr>
            <a:r>
              <a:rPr lang="en-US" sz="2000" dirty="0" smtClean="0"/>
              <a:t>Tier 1: Multiple </a:t>
            </a:r>
            <a:r>
              <a:rPr lang="en-US" sz="2000" dirty="0" err="1" smtClean="0"/>
              <a:t>kindreds</a:t>
            </a:r>
            <a:r>
              <a:rPr lang="en-US" sz="2000" dirty="0" smtClean="0"/>
              <a:t> with mutations in same gene OR single family with significant LOD AND functional validation AND/OR animal model with phenotype</a:t>
            </a:r>
          </a:p>
          <a:p>
            <a:pPr lvl="1" indent="0">
              <a:spcBef>
                <a:spcPts val="600"/>
              </a:spcBef>
            </a:pPr>
            <a:r>
              <a:rPr lang="en-US" sz="2000" dirty="0" smtClean="0"/>
              <a:t>Tier 2: Probably solved, but does not strictly meet Tier 1 </a:t>
            </a:r>
            <a:r>
              <a:rPr lang="en-US" sz="2000" dirty="0" smtClean="0"/>
              <a:t>criteria (only one Tier2 candidate per </a:t>
            </a:r>
            <a:r>
              <a:rPr lang="en-US" sz="2000" dirty="0" err="1" smtClean="0"/>
              <a:t>proband</a:t>
            </a:r>
            <a:r>
              <a:rPr lang="en-US" sz="2000" baseline="0" dirty="0" smtClean="0"/>
              <a:t> per CMG)</a:t>
            </a:r>
            <a:endParaRPr lang="en-US" sz="2000" dirty="0" smtClean="0"/>
          </a:p>
          <a:p>
            <a:endParaRPr lang="en-US" dirty="0"/>
          </a:p>
        </p:txBody>
      </p:sp>
    </p:spTree>
    <p:extLst>
      <p:ext uri="{BB962C8B-B14F-4D97-AF65-F5344CB8AC3E}">
        <p14:creationId xmlns:p14="http://schemas.microsoft.com/office/powerpoint/2010/main" val="12230014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Shape 11"/>
          <p:cNvSpPr>
            <a:spLocks noGrp="1"/>
          </p:cNvSpPr>
          <p:nvPr>
            <p:ph type="title"/>
          </p:nvPr>
        </p:nvSpPr>
        <p:spPr>
          <a:xfrm>
            <a:off x="1524000" y="1122362"/>
            <a:ext cx="9144000" cy="2387601"/>
          </a:xfrm>
          <a:prstGeom prst="rect">
            <a:avLst/>
          </a:prstGeom>
        </p:spPr>
        <p:txBody>
          <a:bodyPr anchor="b"/>
          <a:lstStyle>
            <a:lvl1pPr algn="ctr">
              <a:defRPr sz="6000"/>
            </a:lvl1pPr>
          </a:lstStyle>
          <a:p>
            <a:r>
              <a:t>Click to edit Master title style</a:t>
            </a:r>
          </a:p>
        </p:txBody>
      </p:sp>
      <p:sp>
        <p:nvSpPr>
          <p:cNvPr id="12" name="Shape 12"/>
          <p:cNvSpPr>
            <a:spLocks noGrp="1"/>
          </p:cNvSpPr>
          <p:nvPr>
            <p:ph type="body" sz="quarter" idx="1"/>
          </p:nvPr>
        </p:nvSpPr>
        <p:spPr>
          <a:xfrm>
            <a:off x="1524000" y="3602037"/>
            <a:ext cx="9144000" cy="1655766"/>
          </a:xfrm>
          <a:prstGeom prst="rect">
            <a:avLst/>
          </a:prstGeom>
        </p:spPr>
        <p:txBody>
          <a:bodyPr/>
          <a:lstStyle>
            <a:lvl1pPr marL="0" indent="0" algn="ctr">
              <a:buSzTx/>
              <a:buFontTx/>
              <a:buNone/>
              <a:defRPr sz="2400"/>
            </a:lvl1pPr>
          </a:lstStyle>
          <a:p>
            <a:r>
              <a:t>Click to edit Master subtitle style</a:t>
            </a:r>
          </a:p>
        </p:txBody>
      </p:sp>
      <p:sp>
        <p:nvSpPr>
          <p:cNvPr id="13" name="Shape 13"/>
          <p:cNvSpPr>
            <a:spLocks noGrp="1"/>
          </p:cNvSpPr>
          <p:nvPr>
            <p:ph type="sldNum" sz="quarter" idx="2"/>
          </p:nvPr>
        </p:nvSpPr>
        <p:spPr>
          <a:xfrm>
            <a:off x="11078731" y="6400415"/>
            <a:ext cx="275071" cy="276995"/>
          </a:xfrm>
          <a:prstGeom prst="rect">
            <a:avLst/>
          </a:prstGeom>
        </p:spPr>
        <p:txBody>
          <a:bodyPr/>
          <a:lstStyle/>
          <a:p>
            <a:fld id="{510E45AC-B4F3-4CE7-8F2E-1768FA25366C}" type="slidenum">
              <a:rPr lang="en-US" smtClean="0"/>
              <a:t>‹#›</a:t>
            </a:fld>
            <a:endParaRPr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6275772"/>
            <a:ext cx="1649412"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Click to edit Master title style</a:t>
            </a:r>
          </a:p>
        </p:txBody>
      </p:sp>
      <p:sp>
        <p:nvSpPr>
          <p:cNvPr id="21" name="Shape 21"/>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6275772"/>
            <a:ext cx="1649412"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Click to edit Master title style</a:t>
            </a:r>
          </a:p>
        </p:txBody>
      </p:sp>
      <p:sp>
        <p:nvSpPr>
          <p:cNvPr id="39" name="Shape 39"/>
          <p:cNvSpPr>
            <a:spLocks noGrp="1"/>
          </p:cNvSpPr>
          <p:nvPr>
            <p:ph type="body" sz="half" idx="1"/>
          </p:nvPr>
        </p:nvSpPr>
        <p:spPr>
          <a:xfrm>
            <a:off x="838200" y="1825625"/>
            <a:ext cx="5181600" cy="4351338"/>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Click to edit Master title style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hape 6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Shape 72"/>
          <p:cNvSpPr>
            <a:spLocks noGrp="1"/>
          </p:cNvSpPr>
          <p:nvPr>
            <p:ph type="title"/>
          </p:nvPr>
        </p:nvSpPr>
        <p:spPr>
          <a:xfrm>
            <a:off x="839787" y="457200"/>
            <a:ext cx="3932240" cy="1600200"/>
          </a:xfrm>
          <a:prstGeom prst="rect">
            <a:avLst/>
          </a:prstGeom>
        </p:spPr>
        <p:txBody>
          <a:bodyPr anchor="b"/>
          <a:lstStyle>
            <a:lvl1pPr>
              <a:defRPr sz="3200"/>
            </a:lvl1pPr>
          </a:lstStyle>
          <a:p>
            <a:r>
              <a:t>Click to edit Master title style</a:t>
            </a:r>
          </a:p>
        </p:txBody>
      </p:sp>
      <p:sp>
        <p:nvSpPr>
          <p:cNvPr id="73" name="Shape 73"/>
          <p:cNvSpPr>
            <a:spLocks noGrp="1"/>
          </p:cNvSpPr>
          <p:nvPr>
            <p:ph type="body" sz="half" idx="1"/>
          </p:nvPr>
        </p:nvSpPr>
        <p:spPr>
          <a:xfrm>
            <a:off x="5183187" y="987425"/>
            <a:ext cx="6172204"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Click to edit Master text styles</a:t>
            </a:r>
          </a:p>
          <a:p>
            <a:pPr lvl="1"/>
            <a:r>
              <a:t>Second level</a:t>
            </a:r>
          </a:p>
          <a:p>
            <a:pPr lvl="2"/>
            <a:r>
              <a:t>Third level</a:t>
            </a:r>
          </a:p>
          <a:p>
            <a:pPr lvl="3"/>
            <a:r>
              <a:t>Fourth level</a:t>
            </a:r>
          </a:p>
          <a:p>
            <a:pPr lvl="4"/>
            <a:r>
              <a:t>Fifth level</a:t>
            </a:r>
          </a:p>
        </p:txBody>
      </p:sp>
      <p:sp>
        <p:nvSpPr>
          <p:cNvPr id="74" name="Shape 74"/>
          <p:cNvSpPr>
            <a:spLocks noGrp="1"/>
          </p:cNvSpPr>
          <p:nvPr>
            <p:ph type="body" sz="quarter" idx="13"/>
          </p:nvPr>
        </p:nvSpPr>
        <p:spPr>
          <a:xfrm>
            <a:off x="839785" y="2057400"/>
            <a:ext cx="3932244" cy="3811588"/>
          </a:xfrm>
          <a:prstGeom prst="rect">
            <a:avLst/>
          </a:prstGeom>
        </p:spPr>
        <p:txBody>
          <a:bodyPr/>
          <a:lstStyle/>
          <a:p>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839787" y="457200"/>
            <a:ext cx="3932240" cy="1600200"/>
          </a:xfrm>
          <a:prstGeom prst="rect">
            <a:avLst/>
          </a:prstGeom>
        </p:spPr>
        <p:txBody>
          <a:bodyPr anchor="b"/>
          <a:lstStyle>
            <a:lvl1pPr>
              <a:defRPr sz="3200"/>
            </a:lvl1pPr>
          </a:lstStyle>
          <a:p>
            <a:r>
              <a:t>Click to edit Master title style</a:t>
            </a:r>
          </a:p>
        </p:txBody>
      </p:sp>
      <p:sp>
        <p:nvSpPr>
          <p:cNvPr id="83" name="Shape 83"/>
          <p:cNvSpPr>
            <a:spLocks noGrp="1"/>
          </p:cNvSpPr>
          <p:nvPr>
            <p:ph type="pic" sz="half" idx="13"/>
          </p:nvPr>
        </p:nvSpPr>
        <p:spPr>
          <a:xfrm>
            <a:off x="5183187" y="987425"/>
            <a:ext cx="6172204" cy="4873625"/>
          </a:xfrm>
          <a:prstGeom prst="rect">
            <a:avLst/>
          </a:prstGeom>
        </p:spPr>
        <p:txBody>
          <a:bodyPr lIns="91439" tIns="45719" rIns="91439" bIns="45719">
            <a:noAutofit/>
          </a:bodyPr>
          <a:lstStyle/>
          <a:p>
            <a:endParaRPr/>
          </a:p>
        </p:txBody>
      </p:sp>
      <p:sp>
        <p:nvSpPr>
          <p:cNvPr id="84" name="Shape 84"/>
          <p:cNvSpPr>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stStyle>
          <a:p>
            <a:r>
              <a:t>Click to edit Master text styles</a:t>
            </a:r>
          </a:p>
        </p:txBody>
      </p:sp>
      <p:sp>
        <p:nvSpPr>
          <p:cNvPr id="85" name="Shape 8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t>Click to edit Master title style</a:t>
            </a:r>
          </a:p>
        </p:txBody>
      </p:sp>
      <p:sp>
        <p:nvSpPr>
          <p:cNvPr id="93" name="Shape 93"/>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Shape 101"/>
          <p:cNvSpPr>
            <a:spLocks noGrp="1"/>
          </p:cNvSpPr>
          <p:nvPr>
            <p:ph type="title"/>
          </p:nvPr>
        </p:nvSpPr>
        <p:spPr>
          <a:xfrm>
            <a:off x="8724900" y="365125"/>
            <a:ext cx="2628900" cy="5811838"/>
          </a:xfrm>
          <a:prstGeom prst="rect">
            <a:avLst/>
          </a:prstGeom>
        </p:spPr>
        <p:txBody>
          <a:bodyPr/>
          <a:lstStyle/>
          <a:p>
            <a:r>
              <a:t>Click to edit Master title style</a:t>
            </a:r>
          </a:p>
        </p:txBody>
      </p:sp>
      <p:sp>
        <p:nvSpPr>
          <p:cNvPr id="102" name="Shape 102"/>
          <p:cNvSpPr>
            <a:spLocks noGrp="1"/>
          </p:cNvSpPr>
          <p:nvPr>
            <p:ph type="body" idx="1"/>
          </p:nvPr>
        </p:nvSpPr>
        <p:spPr>
          <a:xfrm>
            <a:off x="838200" y="365125"/>
            <a:ext cx="7734300" cy="5811838"/>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normAutofit/>
          </a:bodyPr>
          <a:lstStyle/>
          <a:p>
            <a:r>
              <a:t>Click to edit Master title style</a:t>
            </a:r>
          </a:p>
        </p:txBody>
      </p:sp>
      <p:sp>
        <p:nvSpPr>
          <p:cNvPr id="3" name="Shape 3"/>
          <p:cNvSpPr>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Click to edit Master text styles</a:t>
            </a:r>
          </a:p>
          <a:p>
            <a:pPr lvl="1"/>
            <a:r>
              <a:t>Second level</a:t>
            </a:r>
          </a:p>
          <a:p>
            <a:pPr lvl="2"/>
            <a:r>
              <a:t>Third level</a:t>
            </a:r>
          </a:p>
          <a:p>
            <a:pPr lvl="3"/>
            <a:r>
              <a:t>Fourth level</a:t>
            </a:r>
          </a:p>
          <a:p>
            <a:pPr lvl="4"/>
            <a:r>
              <a:t>Fifth level</a:t>
            </a:r>
          </a:p>
        </p:txBody>
      </p:sp>
      <p:sp>
        <p:nvSpPr>
          <p:cNvPr id="4" name="Shape 4"/>
          <p:cNvSpPr>
            <a:spLocks noGrp="1"/>
          </p:cNvSpPr>
          <p:nvPr>
            <p:ph type="sldNum" sz="quarter" idx="2"/>
          </p:nvPr>
        </p:nvSpPr>
        <p:spPr>
          <a:xfrm>
            <a:off x="11089823" y="6404294"/>
            <a:ext cx="263979" cy="269237"/>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 id="2147483657" r:id="rId7"/>
    <p:sldLayoutId id="2147483658" r:id="rId8"/>
    <p:sldLayoutId id="2147483659" r:id="rId9"/>
  </p:sldLayoutIdLst>
  <p:transition spd="med"/>
  <p:hf hdr="0" ftr="0" dt="0"/>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ctrTitle"/>
          </p:nvPr>
        </p:nvSpPr>
        <p:spPr>
          <a:xfrm>
            <a:off x="1524000" y="1122362"/>
            <a:ext cx="9144000" cy="2387601"/>
          </a:xfrm>
          <a:prstGeom prst="rect">
            <a:avLst/>
          </a:prstGeom>
        </p:spPr>
        <p:txBody>
          <a:bodyPr/>
          <a:lstStyle/>
          <a:p>
            <a:r>
              <a:rPr dirty="0">
                <a:solidFill>
                  <a:srgbClr val="006699"/>
                </a:solidFill>
              </a:rPr>
              <a:t>Unsolved Cases</a:t>
            </a:r>
            <a:br>
              <a:rPr dirty="0">
                <a:solidFill>
                  <a:srgbClr val="006699"/>
                </a:solidFill>
              </a:rPr>
            </a:br>
            <a:r>
              <a:rPr sz="4400" dirty="0">
                <a:solidFill>
                  <a:srgbClr val="006699"/>
                </a:solidFill>
              </a:rPr>
              <a:t>Centers for Mendelian Genomics</a:t>
            </a:r>
          </a:p>
        </p:txBody>
      </p:sp>
      <p:sp>
        <p:nvSpPr>
          <p:cNvPr id="123" name="Shape 123"/>
          <p:cNvSpPr>
            <a:spLocks noGrp="1"/>
          </p:cNvSpPr>
          <p:nvPr>
            <p:ph type="subTitle" sz="quarter" idx="1"/>
          </p:nvPr>
        </p:nvSpPr>
        <p:spPr>
          <a:xfrm>
            <a:off x="1524000" y="4059238"/>
            <a:ext cx="9144000" cy="1655762"/>
          </a:xfrm>
          <a:prstGeom prst="rect">
            <a:avLst/>
          </a:prstGeom>
        </p:spPr>
        <p:txBody>
          <a:bodyPr>
            <a:normAutofit/>
          </a:bodyPr>
          <a:lstStyle/>
          <a:p>
            <a:r>
              <a:rPr dirty="0"/>
              <a:t>Liz Blue</a:t>
            </a:r>
          </a:p>
          <a:p>
            <a:pPr>
              <a:lnSpc>
                <a:spcPct val="100000"/>
              </a:lnSpc>
              <a:spcBef>
                <a:spcPts val="600"/>
              </a:spcBef>
            </a:pPr>
            <a:r>
              <a:rPr sz="2000" dirty="0"/>
              <a:t>Division of Medical Genetics</a:t>
            </a:r>
          </a:p>
          <a:p>
            <a:pPr>
              <a:lnSpc>
                <a:spcPct val="100000"/>
              </a:lnSpc>
              <a:spcBef>
                <a:spcPts val="600"/>
              </a:spcBef>
            </a:pPr>
            <a:r>
              <a:rPr sz="2000" dirty="0"/>
              <a:t>University of </a:t>
            </a:r>
            <a:r>
              <a:rPr sz="2000" dirty="0" smtClean="0"/>
              <a:t>Washington</a:t>
            </a:r>
            <a:endParaRPr lang="en-US" sz="2000" dirty="0" smtClean="0"/>
          </a:p>
          <a:p>
            <a:pPr>
              <a:lnSpc>
                <a:spcPct val="100000"/>
              </a:lnSpc>
              <a:spcBef>
                <a:spcPts val="600"/>
              </a:spcBef>
            </a:pPr>
            <a:r>
              <a:rPr lang="en-US" sz="2000" dirty="0" smtClean="0"/>
              <a:t>November 17, 2017</a:t>
            </a:r>
            <a:endParaRPr sz="2000" dirty="0"/>
          </a:p>
        </p:txBody>
      </p:sp>
      <p:sp>
        <p:nvSpPr>
          <p:cNvPr id="2" name="Rectangle 1"/>
          <p:cNvSpPr/>
          <p:nvPr/>
        </p:nvSpPr>
        <p:spPr>
          <a:xfrm>
            <a:off x="160176" y="6134100"/>
            <a:ext cx="1752600" cy="548640"/>
          </a:xfrm>
          <a:prstGeom prst="rect">
            <a:avLst/>
          </a:prstGeom>
          <a:solidFill>
            <a:srgbClr val="FFFFFF"/>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574" y="5638800"/>
            <a:ext cx="3755179"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6699"/>
                </a:solidFill>
              </a:rPr>
              <a:t>Trends in the results</a:t>
            </a:r>
            <a:endParaRPr lang="en-US" dirty="0"/>
          </a:p>
        </p:txBody>
      </p:sp>
      <p:sp>
        <p:nvSpPr>
          <p:cNvPr id="3" name="Text Placeholder 2"/>
          <p:cNvSpPr>
            <a:spLocks noGrp="1"/>
          </p:cNvSpPr>
          <p:nvPr>
            <p:ph type="body" idx="1"/>
          </p:nvPr>
        </p:nvSpPr>
        <p:spPr/>
        <p:txBody>
          <a:bodyPr>
            <a:normAutofit/>
          </a:bodyPr>
          <a:lstStyle/>
          <a:p>
            <a:r>
              <a:rPr lang="en-US" dirty="0"/>
              <a:t>Found new potential solutions for families in </a:t>
            </a:r>
            <a:r>
              <a:rPr lang="en-US" dirty="0">
                <a:solidFill>
                  <a:srgbClr val="00B050"/>
                </a:solidFill>
              </a:rPr>
              <a:t>2/16</a:t>
            </a:r>
            <a:r>
              <a:rPr lang="en-US" dirty="0"/>
              <a:t> projects</a:t>
            </a:r>
          </a:p>
          <a:p>
            <a:r>
              <a:rPr lang="en-US" dirty="0"/>
              <a:t>Most candidate variants nominated by a CMG were called, but not necessarily prioritized, by multiple CMGs</a:t>
            </a:r>
          </a:p>
          <a:p>
            <a:pPr lvl="1"/>
            <a:r>
              <a:rPr lang="en-US" sz="2400" dirty="0" smtClean="0"/>
              <a:t>Yale-CMG's initial protocol rejected many candidate variants nominated by other CMGs; re-analysis with modified protocol supported the variants</a:t>
            </a:r>
          </a:p>
          <a:p>
            <a:pPr lvl="1"/>
            <a:r>
              <a:rPr lang="en-US" sz="2400" dirty="0" smtClean="0"/>
              <a:t>Next steps include:</a:t>
            </a:r>
            <a:endParaRPr lang="en-US" sz="2400" dirty="0"/>
          </a:p>
          <a:p>
            <a:pPr lvl="2"/>
            <a:r>
              <a:rPr lang="en-US" sz="2000" dirty="0"/>
              <a:t>In-depth review of examples by each CMG</a:t>
            </a:r>
          </a:p>
          <a:p>
            <a:pPr lvl="2"/>
            <a:r>
              <a:rPr lang="en-US" sz="2000" dirty="0"/>
              <a:t>Pursue validation where DNA resources </a:t>
            </a:r>
            <a:r>
              <a:rPr lang="en-US" sz="2000" dirty="0" smtClean="0"/>
              <a:t>available</a:t>
            </a:r>
            <a:endParaRPr lang="en-US" sz="2000" dirty="0"/>
          </a:p>
        </p:txBody>
      </p:sp>
      <p:sp>
        <p:nvSpPr>
          <p:cNvPr id="4" name="Slide Number Placeholder 3"/>
          <p:cNvSpPr>
            <a:spLocks noGrp="1"/>
          </p:cNvSpPr>
          <p:nvPr>
            <p:ph type="sldNum" sz="quarter" idx="2"/>
          </p:nvPr>
        </p:nvSpPr>
        <p:spPr/>
        <p:txBody>
          <a:bodyPr/>
          <a:lstStyle/>
          <a:p>
            <a:fld id="{86CB4B4D-7CA3-9044-876B-883B54F8677D}" type="slidenum">
              <a:rPr lang="en-US" smtClean="0"/>
              <a:t>10</a:t>
            </a:fld>
            <a:endParaRPr lang="en-US"/>
          </a:p>
        </p:txBody>
      </p:sp>
    </p:spTree>
    <p:extLst>
      <p:ext uri="{BB962C8B-B14F-4D97-AF65-F5344CB8AC3E}">
        <p14:creationId xmlns:p14="http://schemas.microsoft.com/office/powerpoint/2010/main" val="2560100059"/>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6699"/>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85800" y="2743200"/>
            <a:ext cx="10515600" cy="1325563"/>
          </a:xfrm>
        </p:spPr>
        <p:txBody>
          <a:bodyPr>
            <a:normAutofit/>
          </a:bodyPr>
          <a:lstStyle/>
          <a:p>
            <a:r>
              <a:rPr lang="en-US" dirty="0">
                <a:solidFill>
                  <a:schemeClr val="bg1"/>
                </a:solidFill>
              </a:rPr>
              <a:t>New candidates identified by </a:t>
            </a:r>
            <a:r>
              <a:rPr lang="en-US" dirty="0" smtClean="0">
                <a:solidFill>
                  <a:schemeClr val="bg1"/>
                </a:solidFill>
              </a:rPr>
              <a:t>re-analysis</a:t>
            </a:r>
            <a:endParaRPr lang="en-US" sz="3600" dirty="0">
              <a:solidFill>
                <a:schemeClr val="bg1"/>
              </a:solidFill>
            </a:endParaRPr>
          </a:p>
        </p:txBody>
      </p:sp>
      <p:sp>
        <p:nvSpPr>
          <p:cNvPr id="4" name="Slide Number Placeholder 3"/>
          <p:cNvSpPr>
            <a:spLocks noGrp="1"/>
          </p:cNvSpPr>
          <p:nvPr>
            <p:ph type="sldNum" sz="quarter" idx="2"/>
          </p:nvPr>
        </p:nvSpPr>
        <p:spPr/>
        <p:txBody>
          <a:bodyPr/>
          <a:lstStyle/>
          <a:p>
            <a:fld id="{86CB4B4D-7CA3-9044-876B-883B54F8677D}" type="slidenum">
              <a:rPr lang="en-US" smtClean="0"/>
              <a:t>11</a:t>
            </a:fld>
            <a:endParaRPr lang="en-US"/>
          </a:p>
        </p:txBody>
      </p:sp>
    </p:spTree>
    <p:extLst>
      <p:ext uri="{BB962C8B-B14F-4D97-AF65-F5344CB8AC3E}">
        <p14:creationId xmlns:p14="http://schemas.microsoft.com/office/powerpoint/2010/main" val="1210629118"/>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Shape 221"/>
          <p:cNvSpPr>
            <a:spLocks noGrp="1"/>
          </p:cNvSpPr>
          <p:nvPr>
            <p:ph type="title"/>
          </p:nvPr>
        </p:nvSpPr>
        <p:spPr>
          <a:prstGeom prst="rect">
            <a:avLst/>
          </a:prstGeom>
        </p:spPr>
        <p:txBody>
          <a:bodyPr/>
          <a:lstStyle/>
          <a:p>
            <a:r>
              <a:rPr lang="en-US" dirty="0" smtClean="0">
                <a:solidFill>
                  <a:srgbClr val="006699"/>
                </a:solidFill>
              </a:rPr>
              <a:t>Overview: cases </a:t>
            </a:r>
            <a:r>
              <a:rPr lang="en-US" dirty="0">
                <a:solidFill>
                  <a:srgbClr val="006699"/>
                </a:solidFill>
              </a:rPr>
              <a:t>submitted by Yale-CMG</a:t>
            </a:r>
            <a:endParaRPr dirty="0">
              <a:solidFill>
                <a:srgbClr val="006699"/>
              </a:solidFill>
            </a:endParaRPr>
          </a:p>
        </p:txBody>
      </p:sp>
      <p:sp>
        <p:nvSpPr>
          <p:cNvPr id="222" name="Shape 222"/>
          <p:cNvSpPr>
            <a:spLocks noGrp="1"/>
          </p:cNvSpPr>
          <p:nvPr>
            <p:ph type="body" idx="1"/>
          </p:nvPr>
        </p:nvSpPr>
        <p:spPr>
          <a:xfrm>
            <a:off x="838200" y="1825625"/>
            <a:ext cx="10210800" cy="4351338"/>
          </a:xfrm>
          <a:prstGeom prst="rect">
            <a:avLst/>
          </a:prstGeom>
        </p:spPr>
        <p:txBody>
          <a:bodyPr>
            <a:normAutofit/>
          </a:bodyPr>
          <a:lstStyle/>
          <a:p>
            <a:r>
              <a:rPr lang="en-US" dirty="0" smtClean="0"/>
              <a:t>Three </a:t>
            </a:r>
            <a:r>
              <a:rPr lang="en-US" dirty="0"/>
              <a:t>projects involving kidney </a:t>
            </a:r>
            <a:r>
              <a:rPr lang="en-US" dirty="0" smtClean="0"/>
              <a:t>phenotypes </a:t>
            </a:r>
            <a:endParaRPr lang="en-US" dirty="0"/>
          </a:p>
          <a:p>
            <a:pPr lvl="1">
              <a:spcBef>
                <a:spcPts val="600"/>
              </a:spcBef>
            </a:pPr>
            <a:r>
              <a:rPr lang="en-US" sz="2000" dirty="0" smtClean="0"/>
              <a:t>Single trio with CAKUT [MIM: PS610805]</a:t>
            </a:r>
          </a:p>
          <a:p>
            <a:pPr lvl="1">
              <a:spcBef>
                <a:spcPts val="600"/>
              </a:spcBef>
            </a:pPr>
            <a:r>
              <a:rPr lang="en-US" sz="2000" dirty="0" smtClean="0"/>
              <a:t>3 </a:t>
            </a:r>
            <a:r>
              <a:rPr lang="en-US" sz="2000" dirty="0" err="1" smtClean="0"/>
              <a:t>probands</a:t>
            </a:r>
            <a:r>
              <a:rPr lang="en-US" sz="2000" dirty="0" smtClean="0"/>
              <a:t> with </a:t>
            </a:r>
            <a:r>
              <a:rPr lang="en-US" sz="2000" dirty="0" err="1" smtClean="0"/>
              <a:t>nephronophthisis</a:t>
            </a:r>
            <a:r>
              <a:rPr lang="en-US" sz="2000" dirty="0" smtClean="0"/>
              <a:t> (NP) [MIM: PS256100]</a:t>
            </a:r>
          </a:p>
          <a:p>
            <a:pPr lvl="1">
              <a:spcBef>
                <a:spcPts val="600"/>
              </a:spcBef>
            </a:pPr>
            <a:r>
              <a:rPr lang="en-US" sz="2000" dirty="0" smtClean="0"/>
              <a:t>8 </a:t>
            </a:r>
            <a:r>
              <a:rPr lang="en-US" sz="2000" dirty="0" err="1" smtClean="0"/>
              <a:t>probands</a:t>
            </a:r>
            <a:r>
              <a:rPr lang="en-US" sz="2000" dirty="0" smtClean="0"/>
              <a:t> with </a:t>
            </a:r>
            <a:r>
              <a:rPr lang="en-US" sz="2000" dirty="0" err="1" smtClean="0"/>
              <a:t>nephrotic</a:t>
            </a:r>
            <a:r>
              <a:rPr lang="en-US" sz="2000" dirty="0" smtClean="0"/>
              <a:t> </a:t>
            </a:r>
            <a:r>
              <a:rPr lang="en-US" sz="2000" dirty="0"/>
              <a:t>syndrome </a:t>
            </a:r>
            <a:r>
              <a:rPr lang="en-US" sz="2000" dirty="0" smtClean="0"/>
              <a:t>(NS) [MIM: PS256300]</a:t>
            </a:r>
          </a:p>
          <a:p>
            <a:pPr lvl="2">
              <a:spcBef>
                <a:spcPts val="600"/>
              </a:spcBef>
            </a:pPr>
            <a:r>
              <a:rPr lang="en-US" sz="1800" dirty="0" smtClean="0"/>
              <a:t>Note: BH-CMG didn't analyze the NS data</a:t>
            </a:r>
          </a:p>
          <a:p>
            <a:pPr lvl="1">
              <a:spcBef>
                <a:spcPts val="600"/>
              </a:spcBef>
            </a:pPr>
            <a:r>
              <a:rPr lang="en-US" sz="2000" dirty="0" smtClean="0"/>
              <a:t>Yale ascertained samples for reported consanguinity</a:t>
            </a:r>
          </a:p>
        </p:txBody>
      </p:sp>
      <p:sp>
        <p:nvSpPr>
          <p:cNvPr id="2" name="Slide Number Placeholder 1"/>
          <p:cNvSpPr>
            <a:spLocks noGrp="1"/>
          </p:cNvSpPr>
          <p:nvPr>
            <p:ph type="sldNum" sz="quarter" idx="2"/>
          </p:nvPr>
        </p:nvSpPr>
        <p:spPr/>
        <p:txBody>
          <a:bodyPr/>
          <a:lstStyle/>
          <a:p>
            <a:fld id="{86CB4B4D-7CA3-9044-876B-883B54F8677D}" type="slidenum">
              <a:rPr lang="en-US" smtClean="0"/>
              <a:t>12</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2926495812"/>
              </p:ext>
            </p:extLst>
          </p:nvPr>
        </p:nvGraphicFramePr>
        <p:xfrm>
          <a:off x="427782" y="4267200"/>
          <a:ext cx="11230818" cy="1493520"/>
        </p:xfrm>
        <a:graphic>
          <a:graphicData uri="http://schemas.openxmlformats.org/drawingml/2006/table">
            <a:tbl>
              <a:tblPr firstRow="1" bandRow="1">
                <a:tableStyleId>{5940675A-B579-460E-94D1-54222C63F5DA}</a:tableStyleId>
              </a:tblPr>
              <a:tblGrid>
                <a:gridCol w="5553641">
                  <a:extLst>
                    <a:ext uri="{9D8B030D-6E8A-4147-A177-3AD203B41FA5}">
                      <a16:colId xmlns="" xmlns:a16="http://schemas.microsoft.com/office/drawing/2014/main" val="20000"/>
                    </a:ext>
                  </a:extLst>
                </a:gridCol>
                <a:gridCol w="1280759">
                  <a:extLst>
                    <a:ext uri="{9D8B030D-6E8A-4147-A177-3AD203B41FA5}">
                      <a16:colId xmlns="" xmlns:a16="http://schemas.microsoft.com/office/drawing/2014/main" val="20001"/>
                    </a:ext>
                  </a:extLst>
                </a:gridCol>
                <a:gridCol w="1630643">
                  <a:extLst>
                    <a:ext uri="{9D8B030D-6E8A-4147-A177-3AD203B41FA5}">
                      <a16:colId xmlns="" xmlns:a16="http://schemas.microsoft.com/office/drawing/2014/main" val="20002"/>
                    </a:ext>
                  </a:extLst>
                </a:gridCol>
                <a:gridCol w="1335607">
                  <a:extLst>
                    <a:ext uri="{9D8B030D-6E8A-4147-A177-3AD203B41FA5}">
                      <a16:colId xmlns="" xmlns:a16="http://schemas.microsoft.com/office/drawing/2014/main" val="20003"/>
                    </a:ext>
                  </a:extLst>
                </a:gridCol>
                <a:gridCol w="1430168">
                  <a:extLst>
                    <a:ext uri="{9D8B030D-6E8A-4147-A177-3AD203B41FA5}">
                      <a16:colId xmlns="" xmlns:a16="http://schemas.microsoft.com/office/drawing/2014/main" val="20004"/>
                    </a:ext>
                  </a:extLst>
                </a:gridCol>
              </a:tblGrid>
              <a:tr h="381000">
                <a:tc>
                  <a:txBody>
                    <a:bodyPr/>
                    <a:lstStyle/>
                    <a:p>
                      <a:pPr algn="ctr"/>
                      <a:r>
                        <a:rPr lang="en-US" sz="1800" b="1" dirty="0" smtClean="0">
                          <a:solidFill>
                            <a:schemeClr val="bg1"/>
                          </a:solidFill>
                          <a:latin typeface="+mj-lt"/>
                        </a:rPr>
                        <a:t>Observations</a:t>
                      </a:r>
                      <a:endParaRPr lang="en-US" sz="1800" b="1" dirty="0">
                        <a:solidFill>
                          <a:schemeClr val="bg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a:r>
                        <a:rPr lang="en-US" sz="1800" b="1" dirty="0" smtClean="0">
                          <a:solidFill>
                            <a:schemeClr val="bg1"/>
                          </a:solidFill>
                          <a:latin typeface="+mj-lt"/>
                        </a:rPr>
                        <a:t>BH-CMG</a:t>
                      </a:r>
                      <a:endParaRPr lang="en-US" sz="1800" b="1" dirty="0">
                        <a:solidFill>
                          <a:schemeClr val="bg1"/>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a:r>
                        <a:rPr lang="en-US" sz="1800" b="1" dirty="0" smtClean="0">
                          <a:solidFill>
                            <a:schemeClr val="bg1"/>
                          </a:solidFill>
                          <a:latin typeface="+mj-lt"/>
                        </a:rPr>
                        <a:t>Broad-CMG</a:t>
                      </a:r>
                      <a:endParaRPr lang="en-US" sz="1800" b="1" dirty="0">
                        <a:solidFill>
                          <a:schemeClr val="bg1"/>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a:r>
                        <a:rPr lang="en-US" sz="1800" b="1" dirty="0" smtClean="0">
                          <a:solidFill>
                            <a:schemeClr val="bg1"/>
                          </a:solidFill>
                          <a:latin typeface="+mj-lt"/>
                        </a:rPr>
                        <a:t>UW-CMG</a:t>
                      </a:r>
                      <a:endParaRPr lang="en-US" sz="1800" b="1" dirty="0">
                        <a:solidFill>
                          <a:schemeClr val="bg1"/>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a:r>
                        <a:rPr lang="en-US" sz="1800" b="1" dirty="0" smtClean="0">
                          <a:solidFill>
                            <a:schemeClr val="bg1"/>
                          </a:solidFill>
                          <a:latin typeface="+mj-lt"/>
                        </a:rPr>
                        <a:t>Yale-CMG</a:t>
                      </a:r>
                      <a:endParaRPr lang="en-US" sz="1800" b="1" dirty="0">
                        <a:solidFill>
                          <a:schemeClr val="bg1"/>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extLst>
                  <a:ext uri="{0D108BD9-81ED-4DB2-BD59-A6C34878D82A}">
                    <a16:rowId xmlns="" xmlns:a16="http://schemas.microsoft.com/office/drawing/2014/main" val="10000"/>
                  </a:ext>
                </a:extLst>
              </a:tr>
              <a:tr h="370840">
                <a:tc>
                  <a:txBody>
                    <a:bodyPr/>
                    <a:lstStyle/>
                    <a:p>
                      <a:pPr algn="l"/>
                      <a:r>
                        <a:rPr lang="en-US" sz="1800" dirty="0" smtClean="0">
                          <a:latin typeface="+mj-lt"/>
                        </a:rPr>
                        <a:t>Identified</a:t>
                      </a:r>
                      <a:r>
                        <a:rPr lang="en-US" sz="1800" baseline="0" dirty="0" smtClean="0">
                          <a:latin typeface="+mj-lt"/>
                        </a:rPr>
                        <a:t> </a:t>
                      </a:r>
                      <a:r>
                        <a:rPr lang="en-US" sz="1800" baseline="0" smtClean="0">
                          <a:latin typeface="+mj-lt"/>
                        </a:rPr>
                        <a:t>s</a:t>
                      </a:r>
                      <a:r>
                        <a:rPr lang="en-US" sz="1800" smtClean="0">
                          <a:latin typeface="+mj-lt"/>
                        </a:rPr>
                        <a:t>ample</a:t>
                      </a:r>
                      <a:r>
                        <a:rPr lang="en-US" sz="1800" baseline="0" smtClean="0">
                          <a:latin typeface="+mj-lt"/>
                        </a:rPr>
                        <a:t> QC/relatedness </a:t>
                      </a:r>
                      <a:r>
                        <a:rPr lang="en-US" sz="1800" baseline="0" dirty="0" smtClean="0">
                          <a:latin typeface="+mj-lt"/>
                        </a:rPr>
                        <a:t>errors</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solidFill>
                            <a:schemeClr val="tx1"/>
                          </a:solidFill>
                          <a:latin typeface="+mj-lt"/>
                        </a:rPr>
                        <a:t>N</a:t>
                      </a:r>
                      <a:endParaRPr lang="en-US" sz="18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solidFill>
                            <a:schemeClr val="tx1"/>
                          </a:solidFill>
                          <a:latin typeface="+mj-lt"/>
                        </a:rPr>
                        <a:t>N</a:t>
                      </a:r>
                      <a:endParaRPr lang="en-US" sz="1800" b="0" dirty="0">
                        <a:solidFill>
                          <a:schemeClr val="tx1"/>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mj-lt"/>
                        </a:rPr>
                        <a:t>N</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370840">
                <a:tc>
                  <a:txBody>
                    <a:bodyPr/>
                    <a:lstStyle/>
                    <a:p>
                      <a:pPr algn="l"/>
                      <a:r>
                        <a:rPr lang="en-US" sz="1800" dirty="0" smtClean="0">
                          <a:latin typeface="+mj-lt"/>
                        </a:rPr>
                        <a:t>Identified</a:t>
                      </a:r>
                      <a:r>
                        <a:rPr lang="en-US" sz="1800" baseline="0" dirty="0" smtClean="0">
                          <a:latin typeface="+mj-lt"/>
                        </a:rPr>
                        <a:t> new </a:t>
                      </a:r>
                      <a:r>
                        <a:rPr lang="en-US" sz="1800" dirty="0" smtClean="0">
                          <a:latin typeface="+mj-lt"/>
                        </a:rPr>
                        <a:t>Tier 1 candidate gene in</a:t>
                      </a:r>
                      <a:r>
                        <a:rPr lang="en-US" sz="1800" baseline="0" dirty="0" smtClean="0">
                          <a:latin typeface="+mj-lt"/>
                        </a:rPr>
                        <a:t> X families</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solidFill>
                            <a:schemeClr val="tx1"/>
                          </a:solidFill>
                          <a:latin typeface="+mj-lt"/>
                        </a:rPr>
                        <a:t>0</a:t>
                      </a:r>
                      <a:endParaRPr lang="en-US" sz="18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1</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2</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mj-lt"/>
                        </a:rPr>
                        <a:t>0</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370840">
                <a:tc>
                  <a:txBody>
                    <a:bodyPr/>
                    <a:lstStyle/>
                    <a:p>
                      <a:pPr algn="l"/>
                      <a:r>
                        <a:rPr lang="en-US" sz="1800" dirty="0" smtClean="0">
                          <a:latin typeface="+mj-lt"/>
                        </a:rPr>
                        <a:t>Identified new Tier 2 candidate gene in X families</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2</a:t>
                      </a:r>
                      <a:endParaRPr lang="en-US" sz="1800" b="1" dirty="0">
                        <a:solidFill>
                          <a:srgbClr val="00B050"/>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4</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6</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1</a:t>
                      </a:r>
                      <a:endParaRPr lang="en-US" sz="1800" b="1" dirty="0">
                        <a:solidFill>
                          <a:srgbClr val="00B050"/>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539709330"/>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Shape 221"/>
          <p:cNvSpPr>
            <a:spLocks noGrp="1"/>
          </p:cNvSpPr>
          <p:nvPr>
            <p:ph type="title"/>
          </p:nvPr>
        </p:nvSpPr>
        <p:spPr>
          <a:xfrm>
            <a:off x="838200" y="365125"/>
            <a:ext cx="10515600" cy="1325563"/>
          </a:xfrm>
          <a:prstGeom prst="rect">
            <a:avLst/>
          </a:prstGeom>
        </p:spPr>
        <p:txBody>
          <a:bodyPr/>
          <a:lstStyle/>
          <a:p>
            <a:r>
              <a:rPr lang="en-US" dirty="0">
                <a:solidFill>
                  <a:srgbClr val="006699"/>
                </a:solidFill>
              </a:rPr>
              <a:t>Consanguinity?</a:t>
            </a:r>
            <a:endParaRPr dirty="0">
              <a:solidFill>
                <a:srgbClr val="006699"/>
              </a:solidFill>
            </a:endParaRPr>
          </a:p>
        </p:txBody>
      </p:sp>
      <p:sp>
        <p:nvSpPr>
          <p:cNvPr id="222" name="Shape 222"/>
          <p:cNvSpPr>
            <a:spLocks noGrp="1"/>
          </p:cNvSpPr>
          <p:nvPr>
            <p:ph type="body" idx="1"/>
          </p:nvPr>
        </p:nvSpPr>
        <p:spPr>
          <a:xfrm>
            <a:off x="838200" y="1825625"/>
            <a:ext cx="5181600" cy="4351338"/>
          </a:xfrm>
          <a:prstGeom prst="rect">
            <a:avLst/>
          </a:prstGeom>
        </p:spPr>
        <p:txBody>
          <a:bodyPr>
            <a:normAutofit/>
          </a:bodyPr>
          <a:lstStyle/>
          <a:p>
            <a:r>
              <a:rPr lang="en-US" sz="2400" dirty="0" smtClean="0"/>
              <a:t>UW-CMG</a:t>
            </a:r>
            <a:r>
              <a:rPr lang="en-US" sz="2400" dirty="0"/>
              <a:t>: Although the samples were ascertained for consanguinity, several samples do not show evidence of elevated inbreeding coefficients</a:t>
            </a:r>
          </a:p>
          <a:p>
            <a:pPr lvl="1"/>
            <a:r>
              <a:rPr lang="en-US" sz="2000" dirty="0">
                <a:solidFill>
                  <a:schemeClr val="accent2"/>
                </a:solidFill>
              </a:rPr>
              <a:t>Expected </a:t>
            </a:r>
            <a:r>
              <a:rPr lang="en-US" sz="2000" dirty="0"/>
              <a:t>F statistic for offspring of first-cousin marriage = 0.0625</a:t>
            </a:r>
          </a:p>
          <a:p>
            <a:pPr lvl="1">
              <a:spcBef>
                <a:spcPts val="600"/>
              </a:spcBef>
            </a:pPr>
            <a:r>
              <a:rPr lang="en-US" sz="2000" dirty="0"/>
              <a:t>Investigator assumed homozygous recessive </a:t>
            </a:r>
            <a:r>
              <a:rPr lang="en-US" sz="2000" dirty="0" smtClean="0"/>
              <a:t>model; however, </a:t>
            </a:r>
            <a:r>
              <a:rPr lang="en-US" sz="2000" dirty="0"/>
              <a:t>since no consanguinity observed in </a:t>
            </a:r>
            <a:r>
              <a:rPr lang="en-US" sz="2000" dirty="0" smtClean="0"/>
              <a:t>half the </a:t>
            </a:r>
            <a:r>
              <a:rPr lang="en-US" sz="2000" dirty="0" err="1"/>
              <a:t>probands</a:t>
            </a:r>
            <a:r>
              <a:rPr lang="en-US" sz="2000" dirty="0"/>
              <a:t>, </a:t>
            </a:r>
            <a:r>
              <a:rPr lang="en-US" sz="2000" dirty="0" smtClean="0"/>
              <a:t>other models become more </a:t>
            </a:r>
            <a:r>
              <a:rPr lang="en-US" sz="2000" dirty="0"/>
              <a:t>likely</a:t>
            </a:r>
          </a:p>
        </p:txBody>
      </p:sp>
      <p:sp>
        <p:nvSpPr>
          <p:cNvPr id="2" name="Slide Number Placeholder 1"/>
          <p:cNvSpPr>
            <a:spLocks noGrp="1"/>
          </p:cNvSpPr>
          <p:nvPr>
            <p:ph type="sldNum" sz="quarter" idx="2"/>
          </p:nvPr>
        </p:nvSpPr>
        <p:spPr/>
        <p:txBody>
          <a:bodyPr/>
          <a:lstStyle/>
          <a:p>
            <a:fld id="{86CB4B4D-7CA3-9044-876B-883B54F8677D}" type="slidenum">
              <a:rPr lang="en-US" smtClean="0"/>
              <a:t>13</a:t>
            </a:fld>
            <a:endParaRPr lang="en-US"/>
          </a:p>
        </p:txBody>
      </p:sp>
      <p:grpSp>
        <p:nvGrpSpPr>
          <p:cNvPr id="7" name="Group 6"/>
          <p:cNvGrpSpPr>
            <a:grpSpLocks noChangeAspect="1"/>
          </p:cNvGrpSpPr>
          <p:nvPr/>
        </p:nvGrpSpPr>
        <p:grpSpPr>
          <a:xfrm>
            <a:off x="6553200" y="990600"/>
            <a:ext cx="5029200" cy="5196840"/>
            <a:chOff x="7620000" y="1447800"/>
            <a:chExt cx="4572000" cy="472440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0" y="1447800"/>
              <a:ext cx="4572000" cy="4572000"/>
            </a:xfrm>
            <a:prstGeom prst="rect">
              <a:avLst/>
            </a:prstGeom>
          </p:spPr>
        </p:pic>
        <p:cxnSp>
          <p:nvCxnSpPr>
            <p:cNvPr id="5" name="Straight Connector 4"/>
            <p:cNvCxnSpPr/>
            <p:nvPr/>
          </p:nvCxnSpPr>
          <p:spPr>
            <a:xfrm>
              <a:off x="8305800" y="4038600"/>
              <a:ext cx="3200400" cy="0"/>
            </a:xfrm>
            <a:prstGeom prst="line">
              <a:avLst/>
            </a:prstGeom>
            <a:noFill/>
            <a:ln w="25400" cap="flat">
              <a:solidFill>
                <a:schemeClr val="accent2"/>
              </a:solidFill>
              <a:prstDash val="sysDash"/>
              <a:round/>
            </a:ln>
            <a:effectLst/>
            <a:sp3d/>
          </p:spPr>
          <p:style>
            <a:lnRef idx="0">
              <a:scrgbClr r="0" g="0" b="0"/>
            </a:lnRef>
            <a:fillRef idx="0">
              <a:scrgbClr r="0" g="0" b="0"/>
            </a:fillRef>
            <a:effectRef idx="0">
              <a:scrgbClr r="0" g="0" b="0"/>
            </a:effectRef>
            <a:fontRef idx="none"/>
          </p:style>
        </p:cxnSp>
        <p:sp>
          <p:nvSpPr>
            <p:cNvPr id="6" name="TextBox 5"/>
            <p:cNvSpPr txBox="1"/>
            <p:nvPr/>
          </p:nvSpPr>
          <p:spPr>
            <a:xfrm>
              <a:off x="7620000" y="3730827"/>
              <a:ext cx="799254" cy="3077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vert270"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1" i="0" u="none" strike="noStrike" cap="none" spc="0" normalizeH="0" baseline="0" dirty="0">
                  <a:ln>
                    <a:noFill/>
                  </a:ln>
                  <a:solidFill>
                    <a:srgbClr val="000000"/>
                  </a:solidFill>
                  <a:effectLst/>
                  <a:uFillTx/>
                  <a:latin typeface="+mj-lt"/>
                  <a:ea typeface="+mj-ea"/>
                  <a:cs typeface="+mj-cs"/>
                  <a:sym typeface="Calibri"/>
                </a:rPr>
                <a:t>F statistic</a:t>
              </a:r>
            </a:p>
          </p:txBody>
        </p:sp>
        <p:sp>
          <p:nvSpPr>
            <p:cNvPr id="9" name="TextBox 8"/>
            <p:cNvSpPr txBox="1"/>
            <p:nvPr/>
          </p:nvSpPr>
          <p:spPr>
            <a:xfrm>
              <a:off x="9584920" y="5864427"/>
              <a:ext cx="642159" cy="3077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1" i="0" u="none" strike="noStrike" cap="none" spc="0" normalizeH="0" baseline="0" dirty="0">
                  <a:ln>
                    <a:noFill/>
                  </a:ln>
                  <a:solidFill>
                    <a:srgbClr val="000000"/>
                  </a:solidFill>
                  <a:effectLst/>
                  <a:uFillTx/>
                  <a:latin typeface="+mj-lt"/>
                  <a:ea typeface="+mj-ea"/>
                  <a:cs typeface="+mj-cs"/>
                  <a:sym typeface="Calibri"/>
                </a:rPr>
                <a:t>Sample</a:t>
              </a:r>
            </a:p>
          </p:txBody>
        </p:sp>
      </p:grpSp>
    </p:spTree>
    <p:extLst>
      <p:ext uri="{BB962C8B-B14F-4D97-AF65-F5344CB8AC3E}">
        <p14:creationId xmlns:p14="http://schemas.microsoft.com/office/powerpoint/2010/main" val="3702501555"/>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Shape 221"/>
          <p:cNvSpPr>
            <a:spLocks noGrp="1"/>
          </p:cNvSpPr>
          <p:nvPr>
            <p:ph type="title"/>
          </p:nvPr>
        </p:nvSpPr>
        <p:spPr>
          <a:xfrm>
            <a:off x="838200" y="365125"/>
            <a:ext cx="10515600" cy="1325563"/>
          </a:xfrm>
          <a:prstGeom prst="rect">
            <a:avLst/>
          </a:prstGeom>
        </p:spPr>
        <p:txBody>
          <a:bodyPr>
            <a:normAutofit/>
          </a:bodyPr>
          <a:lstStyle/>
          <a:p>
            <a:r>
              <a:rPr lang="en-US" sz="4000" dirty="0">
                <a:solidFill>
                  <a:srgbClr val="006699"/>
                </a:solidFill>
              </a:rPr>
              <a:t>“Unsolved Cases” that may be solved by homozygous variants in known genes</a:t>
            </a:r>
            <a:endParaRPr sz="4000" dirty="0">
              <a:solidFill>
                <a:srgbClr val="006699"/>
              </a:solidFill>
            </a:endParaRPr>
          </a:p>
        </p:txBody>
      </p:sp>
      <p:sp>
        <p:nvSpPr>
          <p:cNvPr id="222" name="Shape 222"/>
          <p:cNvSpPr>
            <a:spLocks noGrp="1"/>
          </p:cNvSpPr>
          <p:nvPr>
            <p:ph type="body" idx="1"/>
          </p:nvPr>
        </p:nvSpPr>
        <p:spPr>
          <a:xfrm>
            <a:off x="838200" y="1904999"/>
            <a:ext cx="10591800" cy="1143001"/>
          </a:xfrm>
          <a:prstGeom prst="rect">
            <a:avLst/>
          </a:prstGeom>
        </p:spPr>
        <p:txBody>
          <a:bodyPr>
            <a:noAutofit/>
          </a:bodyPr>
          <a:lstStyle/>
          <a:p>
            <a:r>
              <a:rPr lang="en-US" dirty="0" err="1"/>
              <a:t>Nephronophthisis</a:t>
            </a:r>
            <a:r>
              <a:rPr lang="en-US" dirty="0"/>
              <a:t> (2/3 </a:t>
            </a:r>
            <a:r>
              <a:rPr lang="en-US" dirty="0" err="1"/>
              <a:t>probands</a:t>
            </a:r>
            <a:r>
              <a:rPr lang="en-US" dirty="0"/>
              <a:t>)</a:t>
            </a:r>
          </a:p>
          <a:p>
            <a:r>
              <a:rPr lang="en-US" dirty="0" err="1"/>
              <a:t>Nephrotic</a:t>
            </a:r>
            <a:r>
              <a:rPr lang="en-US" dirty="0"/>
              <a:t> </a:t>
            </a:r>
            <a:r>
              <a:rPr lang="en-US" dirty="0" smtClean="0"/>
              <a:t>syndrome </a:t>
            </a:r>
            <a:r>
              <a:rPr lang="en-US" dirty="0" smtClean="0"/>
              <a:t>(2/8 </a:t>
            </a:r>
            <a:r>
              <a:rPr lang="en-US" dirty="0" err="1"/>
              <a:t>probands</a:t>
            </a:r>
            <a:r>
              <a:rPr lang="en-US" dirty="0"/>
              <a:t>)</a:t>
            </a:r>
          </a:p>
          <a:p>
            <a:pPr lvl="1"/>
            <a:r>
              <a:rPr lang="en-US" sz="2400" i="1" dirty="0" smtClean="0"/>
              <a:t>NPHS1</a:t>
            </a:r>
            <a:r>
              <a:rPr lang="en-US" sz="2400" dirty="0" smtClean="0"/>
              <a:t>: this is </a:t>
            </a:r>
            <a:r>
              <a:rPr lang="en-US" sz="2400" dirty="0" smtClean="0"/>
              <a:t>a known </a:t>
            </a:r>
            <a:r>
              <a:rPr lang="en-US" sz="2400" dirty="0" smtClean="0"/>
              <a:t>variant </a:t>
            </a:r>
            <a:r>
              <a:rPr lang="en-US" sz="2400" dirty="0" smtClean="0"/>
              <a:t>for Finnish congenital </a:t>
            </a:r>
            <a:r>
              <a:rPr lang="en-US" sz="2400" dirty="0" err="1" smtClean="0"/>
              <a:t>nephrotic</a:t>
            </a:r>
            <a:r>
              <a:rPr lang="en-US" sz="2400" dirty="0" smtClean="0"/>
              <a:t> </a:t>
            </a:r>
            <a:r>
              <a:rPr lang="en-US" sz="2400" dirty="0" smtClean="0"/>
              <a:t>syndrome (</a:t>
            </a:r>
            <a:r>
              <a:rPr lang="en-US" sz="2400" dirty="0" err="1" smtClean="0"/>
              <a:t>ClinVar</a:t>
            </a:r>
            <a:r>
              <a:rPr lang="en-US" sz="2400" dirty="0" smtClean="0"/>
              <a:t>).</a:t>
            </a:r>
            <a:endParaRPr lang="en-US" sz="2400" dirty="0" smtClean="0"/>
          </a:p>
          <a:p>
            <a:pPr marL="0" indent="0">
              <a:buNone/>
            </a:pPr>
            <a:endParaRPr lang="en-US" sz="2400" dirty="0"/>
          </a:p>
        </p:txBody>
      </p:sp>
      <p:sp>
        <p:nvSpPr>
          <p:cNvPr id="2" name="Slide Number Placeholder 1"/>
          <p:cNvSpPr>
            <a:spLocks noGrp="1"/>
          </p:cNvSpPr>
          <p:nvPr>
            <p:ph type="sldNum" sz="quarter" idx="2"/>
          </p:nvPr>
        </p:nvSpPr>
        <p:spPr/>
        <p:txBody>
          <a:bodyPr/>
          <a:lstStyle/>
          <a:p>
            <a:fld id="{86CB4B4D-7CA3-9044-876B-883B54F8677D}" type="slidenum">
              <a:rPr lang="en-US" smtClean="0"/>
              <a:t>14</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505180626"/>
              </p:ext>
            </p:extLst>
          </p:nvPr>
        </p:nvGraphicFramePr>
        <p:xfrm>
          <a:off x="228600" y="3970651"/>
          <a:ext cx="11744644" cy="2089154"/>
        </p:xfrm>
        <a:graphic>
          <a:graphicData uri="http://schemas.openxmlformats.org/drawingml/2006/table">
            <a:tbl>
              <a:tblPr>
                <a:tableStyleId>{5940675A-B579-460E-94D1-54222C63F5DA}</a:tableStyleId>
              </a:tblPr>
              <a:tblGrid>
                <a:gridCol w="996315">
                  <a:extLst>
                    <a:ext uri="{9D8B030D-6E8A-4147-A177-3AD203B41FA5}">
                      <a16:colId xmlns="" xmlns:a16="http://schemas.microsoft.com/office/drawing/2014/main" val="2304090099"/>
                    </a:ext>
                  </a:extLst>
                </a:gridCol>
                <a:gridCol w="702628">
                  <a:extLst>
                    <a:ext uri="{9D8B030D-6E8A-4147-A177-3AD203B41FA5}">
                      <a16:colId xmlns="" xmlns:a16="http://schemas.microsoft.com/office/drawing/2014/main" val="1358050398"/>
                    </a:ext>
                  </a:extLst>
                </a:gridCol>
                <a:gridCol w="1869440">
                  <a:extLst>
                    <a:ext uri="{9D8B030D-6E8A-4147-A177-3AD203B41FA5}">
                      <a16:colId xmlns="" xmlns:a16="http://schemas.microsoft.com/office/drawing/2014/main" val="2740868498"/>
                    </a:ext>
                  </a:extLst>
                </a:gridCol>
                <a:gridCol w="747078">
                  <a:extLst>
                    <a:ext uri="{9D8B030D-6E8A-4147-A177-3AD203B41FA5}">
                      <a16:colId xmlns="" xmlns:a16="http://schemas.microsoft.com/office/drawing/2014/main" val="955016509"/>
                    </a:ext>
                  </a:extLst>
                </a:gridCol>
                <a:gridCol w="731520">
                  <a:extLst>
                    <a:ext uri="{9D8B030D-6E8A-4147-A177-3AD203B41FA5}">
                      <a16:colId xmlns="" xmlns:a16="http://schemas.microsoft.com/office/drawing/2014/main" val="1481021053"/>
                    </a:ext>
                  </a:extLst>
                </a:gridCol>
                <a:gridCol w="2990215">
                  <a:extLst>
                    <a:ext uri="{9D8B030D-6E8A-4147-A177-3AD203B41FA5}">
                      <a16:colId xmlns="" xmlns:a16="http://schemas.microsoft.com/office/drawing/2014/main" val="349694173"/>
                    </a:ext>
                  </a:extLst>
                </a:gridCol>
                <a:gridCol w="1532890">
                  <a:extLst>
                    <a:ext uri="{9D8B030D-6E8A-4147-A177-3AD203B41FA5}">
                      <a16:colId xmlns="" xmlns:a16="http://schemas.microsoft.com/office/drawing/2014/main" val="967819484"/>
                    </a:ext>
                  </a:extLst>
                </a:gridCol>
                <a:gridCol w="1077278">
                  <a:extLst>
                    <a:ext uri="{9D8B030D-6E8A-4147-A177-3AD203B41FA5}">
                      <a16:colId xmlns="" xmlns:a16="http://schemas.microsoft.com/office/drawing/2014/main" val="3810505501"/>
                    </a:ext>
                  </a:extLst>
                </a:gridCol>
                <a:gridCol w="1097280">
                  <a:extLst>
                    <a:ext uri="{9D8B030D-6E8A-4147-A177-3AD203B41FA5}">
                      <a16:colId xmlns="" xmlns:a16="http://schemas.microsoft.com/office/drawing/2014/main" val="2611904313"/>
                    </a:ext>
                  </a:extLst>
                </a:gridCol>
              </a:tblGrid>
              <a:tr h="290286">
                <a:tc>
                  <a:txBody>
                    <a:bodyPr/>
                    <a:lstStyle/>
                    <a:p>
                      <a:pPr marL="91440" algn="ctr" fontAlgn="b">
                        <a:spcBef>
                          <a:spcPts val="600"/>
                        </a:spcBef>
                      </a:pPr>
                      <a:endParaRPr lang="en-US" sz="1800" b="0" i="0" u="none" strike="noStrike" dirty="0">
                        <a:solidFill>
                          <a:schemeClr val="bg1"/>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gridSpan="2">
                  <a:txBody>
                    <a:bodyPr/>
                    <a:lstStyle/>
                    <a:p>
                      <a:pPr marL="91440" algn="ctr" fontAlgn="b">
                        <a:spcBef>
                          <a:spcPts val="600"/>
                        </a:spcBef>
                      </a:pPr>
                      <a:r>
                        <a:rPr lang="en-US" sz="1800" u="none" strike="noStrike" dirty="0" smtClean="0">
                          <a:solidFill>
                            <a:schemeClr val="bg1"/>
                          </a:solidFill>
                          <a:effectLst/>
                          <a:latin typeface="+mj-lt"/>
                        </a:rPr>
                        <a:t>Sample</a:t>
                      </a:r>
                      <a:endParaRPr lang="en-US" sz="1800" b="0" i="0" u="none" strike="noStrike" dirty="0">
                        <a:solidFill>
                          <a:schemeClr val="bg1"/>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hMerge="1">
                  <a:txBody>
                    <a:bodyPr/>
                    <a:lstStyle/>
                    <a:p>
                      <a:pPr algn="ctr" fontAlgn="b"/>
                      <a:endParaRPr lang="en-US" sz="1800" b="0" i="0" u="none" strike="noStrike" dirty="0">
                        <a:solidFill>
                          <a:srgbClr val="000000"/>
                        </a:solidFill>
                        <a:effectLst/>
                        <a:latin typeface="+mj-lt"/>
                      </a:endParaRPr>
                    </a:p>
                  </a:txBody>
                  <a:tcPr marL="9525" marR="9525" marT="9525" marB="0" anchor="b"/>
                </a:tc>
                <a:tc gridSpan="3">
                  <a:txBody>
                    <a:bodyPr/>
                    <a:lstStyle/>
                    <a:p>
                      <a:pPr marL="91440" algn="ctr" fontAlgn="b">
                        <a:spcBef>
                          <a:spcPts val="600"/>
                        </a:spcBef>
                      </a:pPr>
                      <a:r>
                        <a:rPr lang="en-US" sz="1800" u="none" strike="noStrike" dirty="0" smtClean="0">
                          <a:solidFill>
                            <a:schemeClr val="bg1"/>
                          </a:solidFill>
                          <a:effectLst/>
                          <a:latin typeface="+mj-lt"/>
                        </a:rPr>
                        <a:t>Candidate Gene</a:t>
                      </a:r>
                      <a:endParaRPr lang="en-US" sz="1800" b="0" i="0" u="none" strike="noStrike" dirty="0">
                        <a:solidFill>
                          <a:schemeClr val="bg1"/>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hMerge="1">
                  <a:txBody>
                    <a:bodyPr/>
                    <a:lstStyle/>
                    <a:p>
                      <a:endParaRPr lang="en-US"/>
                    </a:p>
                  </a:txBody>
                  <a:tcPr/>
                </a:tc>
                <a:tc hMerge="1">
                  <a:txBody>
                    <a:bodyPr/>
                    <a:lstStyle/>
                    <a:p>
                      <a:pPr algn="ctr" fontAlgn="b"/>
                      <a:endParaRPr lang="en-US" sz="1800" b="0" i="0" u="none" strike="noStrike">
                        <a:solidFill>
                          <a:srgbClr val="000000"/>
                        </a:solidFill>
                        <a:effectLst/>
                        <a:latin typeface="+mj-lt"/>
                      </a:endParaRPr>
                    </a:p>
                  </a:txBody>
                  <a:tcPr marL="9525" marR="9525" marT="9525" marB="0" anchor="b"/>
                </a:tc>
                <a:tc gridSpan="2">
                  <a:txBody>
                    <a:bodyPr/>
                    <a:lstStyle/>
                    <a:p>
                      <a:pPr marL="91440" algn="ctr" fontAlgn="b">
                        <a:spcBef>
                          <a:spcPts val="600"/>
                        </a:spcBef>
                      </a:pPr>
                      <a:r>
                        <a:rPr lang="en-US" sz="1800" u="none" strike="noStrike" dirty="0" smtClean="0">
                          <a:solidFill>
                            <a:schemeClr val="bg1"/>
                          </a:solidFill>
                          <a:effectLst/>
                          <a:latin typeface="+mj-lt"/>
                        </a:rPr>
                        <a:t>Candidate Variant</a:t>
                      </a:r>
                      <a:endParaRPr lang="en-US" sz="1800" b="0" i="0" u="none" strike="noStrike" dirty="0">
                        <a:solidFill>
                          <a:schemeClr val="bg1"/>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hMerge="1">
                  <a:txBody>
                    <a:bodyPr/>
                    <a:lstStyle/>
                    <a:p>
                      <a:pPr algn="ctr" fontAlgn="b"/>
                      <a:endParaRPr lang="en-US" sz="1800" b="0"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b="0" i="0" u="none" strike="noStrike" dirty="0" smtClean="0">
                          <a:solidFill>
                            <a:schemeClr val="bg1"/>
                          </a:solidFill>
                          <a:effectLst/>
                          <a:latin typeface="+mj-lt"/>
                        </a:rPr>
                        <a:t>Analyzing</a:t>
                      </a:r>
                      <a:endParaRPr lang="en-US" sz="1800" b="0" i="0" u="none" strike="noStrike" dirty="0">
                        <a:solidFill>
                          <a:schemeClr val="bg1"/>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extLst>
                  <a:ext uri="{0D108BD9-81ED-4DB2-BD59-A6C34878D82A}">
                    <a16:rowId xmlns="" xmlns:a16="http://schemas.microsoft.com/office/drawing/2014/main" val="752305408"/>
                  </a:ext>
                </a:extLst>
              </a:tr>
              <a:tr h="288203">
                <a:tc>
                  <a:txBody>
                    <a:bodyPr/>
                    <a:lstStyle/>
                    <a:p>
                      <a:pPr marL="91440" algn="ctr" fontAlgn="b">
                        <a:spcBef>
                          <a:spcPts val="600"/>
                        </a:spcBef>
                      </a:pPr>
                      <a:r>
                        <a:rPr lang="en-US" sz="1800" b="0" i="0" u="none" strike="noStrike" dirty="0" smtClean="0">
                          <a:solidFill>
                            <a:schemeClr val="bg1"/>
                          </a:solidFill>
                          <a:effectLst/>
                          <a:latin typeface="+mj-lt"/>
                        </a:rPr>
                        <a:t>Evidence</a:t>
                      </a:r>
                      <a:endParaRPr lang="en-US" sz="1800" b="0" i="0" u="none" strike="noStrike" dirty="0">
                        <a:solidFill>
                          <a:schemeClr val="bg1"/>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a:solidFill>
                            <a:schemeClr val="bg1"/>
                          </a:solidFill>
                          <a:effectLst/>
                          <a:latin typeface="+mj-lt"/>
                        </a:rPr>
                        <a:t>ID</a:t>
                      </a:r>
                      <a:endParaRPr lang="en-US" sz="1800" b="0" i="0" u="none" strike="noStrike" dirty="0">
                        <a:solidFill>
                          <a:schemeClr val="bg1"/>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a:solidFill>
                            <a:schemeClr val="bg1"/>
                          </a:solidFill>
                          <a:effectLst/>
                          <a:latin typeface="+mj-lt"/>
                        </a:rPr>
                        <a:t>Phenotype</a:t>
                      </a:r>
                      <a:endParaRPr lang="en-US" sz="1800" b="0" i="0" u="none" strike="noStrike" dirty="0">
                        <a:solidFill>
                          <a:schemeClr val="bg1"/>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i="0" u="none" strike="noStrike" dirty="0">
                          <a:solidFill>
                            <a:schemeClr val="bg1"/>
                          </a:solidFill>
                          <a:effectLst/>
                          <a:latin typeface="+mj-lt"/>
                        </a:rPr>
                        <a:t>ID</a:t>
                      </a:r>
                      <a:r>
                        <a:rPr lang="en-US" sz="1800" i="1" u="none" strike="noStrike" dirty="0">
                          <a:solidFill>
                            <a:schemeClr val="bg1"/>
                          </a:solidFill>
                          <a:effectLst/>
                          <a:latin typeface="+mj-lt"/>
                        </a:rPr>
                        <a:t> </a:t>
                      </a:r>
                      <a:endParaRPr lang="en-US" sz="1800" b="0" i="1" u="none" strike="noStrike" dirty="0">
                        <a:solidFill>
                          <a:schemeClr val="bg1"/>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a:solidFill>
                            <a:schemeClr val="bg1"/>
                          </a:solidFill>
                          <a:effectLst/>
                          <a:latin typeface="+mj-lt"/>
                        </a:rPr>
                        <a:t>Model</a:t>
                      </a:r>
                      <a:endParaRPr lang="en-US" sz="1800" b="0" i="0" u="none" strike="noStrike" dirty="0">
                        <a:solidFill>
                          <a:schemeClr val="bg1"/>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b="0" i="0" u="none" strike="noStrike" dirty="0" smtClean="0">
                          <a:solidFill>
                            <a:schemeClr val="bg1"/>
                          </a:solidFill>
                          <a:effectLst/>
                          <a:latin typeface="+mj-lt"/>
                        </a:rPr>
                        <a:t>Support</a:t>
                      </a:r>
                      <a:endParaRPr lang="en-US" sz="1800" b="0" i="0" u="none" strike="noStrike" dirty="0">
                        <a:solidFill>
                          <a:schemeClr val="bg1"/>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smtClean="0">
                          <a:solidFill>
                            <a:schemeClr val="bg1"/>
                          </a:solidFill>
                          <a:effectLst/>
                          <a:latin typeface="+mj-lt"/>
                        </a:rPr>
                        <a:t>Consequence</a:t>
                      </a:r>
                      <a:endParaRPr lang="en-US" sz="1800" b="0" i="0" u="none" strike="noStrike" dirty="0">
                        <a:solidFill>
                          <a:schemeClr val="bg1"/>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smtClean="0">
                          <a:solidFill>
                            <a:schemeClr val="bg1"/>
                          </a:solidFill>
                          <a:effectLst/>
                          <a:latin typeface="+mj-lt"/>
                        </a:rPr>
                        <a:t>Genotype</a:t>
                      </a: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smtClean="0">
                          <a:solidFill>
                            <a:schemeClr val="bg1"/>
                          </a:solidFill>
                          <a:effectLst/>
                          <a:latin typeface="+mj-lt"/>
                        </a:rPr>
                        <a:t>CMG</a:t>
                      </a:r>
                      <a:endParaRPr lang="en-US" sz="1800" b="0" i="0" u="none" strike="noStrike" dirty="0">
                        <a:solidFill>
                          <a:schemeClr val="bg1"/>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extLst>
                  <a:ext uri="{0D108BD9-81ED-4DB2-BD59-A6C34878D82A}">
                    <a16:rowId xmlns="" xmlns:a16="http://schemas.microsoft.com/office/drawing/2014/main" val="4237338985"/>
                  </a:ext>
                </a:extLst>
              </a:tr>
              <a:tr h="0">
                <a:tc>
                  <a:txBody>
                    <a:bodyPr/>
                    <a:lstStyle/>
                    <a:p>
                      <a:pPr marL="91440" algn="l" fontAlgn="b">
                        <a:spcBef>
                          <a:spcPts val="600"/>
                        </a:spcBef>
                      </a:pPr>
                      <a:r>
                        <a:rPr lang="en-US" sz="1600" u="none" strike="noStrike" dirty="0">
                          <a:effectLst/>
                          <a:latin typeface="+mj-lt"/>
                        </a:rPr>
                        <a:t>Tier 1</a:t>
                      </a:r>
                      <a:endParaRPr lang="en-US" sz="1600" b="0" i="0"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NS42</a:t>
                      </a:r>
                      <a:endParaRPr lang="en-US" sz="1600" b="0" i="0"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err="1">
                          <a:effectLst/>
                          <a:latin typeface="+mj-lt"/>
                        </a:rPr>
                        <a:t>Nephrotic</a:t>
                      </a:r>
                      <a:r>
                        <a:rPr lang="en-US" sz="1600" u="none" strike="noStrike" dirty="0">
                          <a:effectLst/>
                          <a:latin typeface="+mj-lt"/>
                        </a:rPr>
                        <a:t> </a:t>
                      </a:r>
                      <a:r>
                        <a:rPr lang="en-US" sz="1600" u="none" strike="noStrike" dirty="0" smtClean="0">
                          <a:effectLst/>
                          <a:latin typeface="+mj-lt"/>
                        </a:rPr>
                        <a:t>syndrome</a:t>
                      </a:r>
                      <a:endParaRPr lang="en-US" sz="1600" b="0"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i="1" u="none" strike="noStrike" dirty="0">
                          <a:effectLst/>
                          <a:latin typeface="+mj-lt"/>
                        </a:rPr>
                        <a:t>NPHS1</a:t>
                      </a:r>
                      <a:endParaRPr lang="en-US" sz="1600" b="0" i="1"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AR</a:t>
                      </a:r>
                      <a:endParaRPr lang="en-US" sz="1600" b="0"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smtClean="0">
                          <a:effectLst/>
                          <a:latin typeface="+mj-lt"/>
                        </a:rPr>
                        <a:t>Known gene, </a:t>
                      </a:r>
                      <a:r>
                        <a:rPr lang="en-US" sz="1600" u="none" strike="noStrike" dirty="0" err="1" smtClean="0">
                          <a:effectLst/>
                          <a:latin typeface="+mj-lt"/>
                        </a:rPr>
                        <a:t>Nephrotic</a:t>
                      </a:r>
                      <a:r>
                        <a:rPr lang="en-US" sz="1600" u="none" strike="noStrike" dirty="0" smtClean="0">
                          <a:effectLst/>
                          <a:latin typeface="+mj-lt"/>
                        </a:rPr>
                        <a:t> </a:t>
                      </a:r>
                      <a:r>
                        <a:rPr lang="en-US" sz="1600" u="none" strike="noStrike" dirty="0" smtClean="0">
                          <a:effectLst/>
                          <a:latin typeface="+mj-lt"/>
                        </a:rPr>
                        <a:t>syndrome</a:t>
                      </a:r>
                      <a:endParaRPr lang="en-US" sz="1600" b="0"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err="1">
                          <a:effectLst/>
                          <a:latin typeface="+mj-lt"/>
                        </a:rPr>
                        <a:t>inframe</a:t>
                      </a:r>
                      <a:r>
                        <a:rPr lang="en-US" sz="1600" u="none" strike="noStrike" dirty="0">
                          <a:effectLst/>
                          <a:latin typeface="+mj-lt"/>
                        </a:rPr>
                        <a:t> deletion</a:t>
                      </a:r>
                      <a:endParaRPr lang="en-US" sz="1600" b="0" i="0"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smtClean="0">
                          <a:effectLst/>
                          <a:latin typeface="+mj-lt"/>
                        </a:rPr>
                        <a:t>1/1</a:t>
                      </a:r>
                      <a:endParaRPr lang="en-US" sz="1600" b="0"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Broad, UW</a:t>
                      </a:r>
                      <a:endParaRPr lang="en-US" sz="1600" b="0" i="0"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883378799"/>
                  </a:ext>
                </a:extLst>
              </a:tr>
              <a:tr h="0">
                <a:tc>
                  <a:txBody>
                    <a:bodyPr/>
                    <a:lstStyle/>
                    <a:p>
                      <a:pPr marL="91440" algn="l" fontAlgn="b">
                        <a:spcBef>
                          <a:spcPts val="600"/>
                        </a:spcBef>
                      </a:pPr>
                      <a:r>
                        <a:rPr lang="en-US" sz="1600" u="none" strike="noStrike" dirty="0">
                          <a:effectLst/>
                          <a:latin typeface="+mj-lt"/>
                        </a:rPr>
                        <a:t>Tier 2</a:t>
                      </a:r>
                      <a:endParaRPr lang="en-US" sz="1600" b="0" i="0"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NP225</a:t>
                      </a:r>
                      <a:endParaRPr lang="en-US" sz="1600" b="0" i="0"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err="1">
                          <a:effectLst/>
                          <a:latin typeface="+mj-lt"/>
                        </a:rPr>
                        <a:t>Nephronophthisis</a:t>
                      </a:r>
                      <a:endParaRPr lang="en-US" sz="1600" b="0"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i="1" u="none" strike="noStrike" dirty="0">
                          <a:effectLst/>
                          <a:latin typeface="+mj-lt"/>
                        </a:rPr>
                        <a:t>DSTYK</a:t>
                      </a:r>
                      <a:endParaRPr lang="en-US" sz="1600" b="0" i="1"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AD</a:t>
                      </a:r>
                      <a:endParaRPr lang="en-US" sz="1600" b="0"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smtClean="0">
                          <a:effectLst/>
                          <a:latin typeface="+mj-lt"/>
                        </a:rPr>
                        <a:t>Known gene, CAKUT</a:t>
                      </a:r>
                      <a:endParaRPr lang="en-US" sz="1600" b="0"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smtClean="0">
                          <a:effectLst/>
                          <a:latin typeface="+mj-lt"/>
                        </a:rPr>
                        <a:t>missense</a:t>
                      </a:r>
                      <a:endParaRPr lang="en-US" sz="1600" b="0" i="0"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smtClean="0">
                          <a:effectLst/>
                          <a:latin typeface="+mj-lt"/>
                        </a:rPr>
                        <a:t>0/1</a:t>
                      </a:r>
                      <a:endParaRPr lang="en-US" sz="1600" b="0"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BH, UW</a:t>
                      </a:r>
                      <a:endParaRPr lang="en-US" sz="1600" b="0" i="0"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91440" algn="l" fontAlgn="b">
                        <a:spcBef>
                          <a:spcPts val="600"/>
                        </a:spcBef>
                      </a:pPr>
                      <a:r>
                        <a:rPr lang="en-US" sz="1600" u="none" strike="noStrike" dirty="0">
                          <a:effectLst/>
                          <a:latin typeface="+mj-lt"/>
                        </a:rPr>
                        <a:t>Tier 2</a:t>
                      </a:r>
                      <a:endParaRPr lang="en-US" sz="1600" b="0" i="0"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NP227</a:t>
                      </a:r>
                      <a:endParaRPr lang="en-US" sz="1600" b="0" i="0"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err="1">
                          <a:effectLst/>
                          <a:latin typeface="+mj-lt"/>
                        </a:rPr>
                        <a:t>Nephronophthisis</a:t>
                      </a:r>
                      <a:endParaRPr lang="en-US" sz="1600" b="0"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i="1" u="none" strike="noStrike" dirty="0">
                          <a:effectLst/>
                          <a:latin typeface="+mj-lt"/>
                        </a:rPr>
                        <a:t>PTPRO</a:t>
                      </a:r>
                      <a:endParaRPr lang="en-US" sz="1600" b="0" i="1"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AR</a:t>
                      </a:r>
                      <a:endParaRPr lang="en-US" sz="1600" b="0"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smtClean="0">
                          <a:effectLst/>
                          <a:latin typeface="+mj-lt"/>
                        </a:rPr>
                        <a:t>Known gene, </a:t>
                      </a:r>
                      <a:r>
                        <a:rPr lang="en-US" sz="1600" u="none" strike="noStrike" dirty="0" err="1" smtClean="0">
                          <a:effectLst/>
                          <a:latin typeface="+mj-lt"/>
                        </a:rPr>
                        <a:t>Nephrotic</a:t>
                      </a:r>
                      <a:r>
                        <a:rPr lang="en-US" sz="1600" u="none" strike="noStrike" dirty="0" smtClean="0">
                          <a:effectLst/>
                          <a:latin typeface="+mj-lt"/>
                        </a:rPr>
                        <a:t> </a:t>
                      </a:r>
                      <a:r>
                        <a:rPr lang="en-US" sz="1600" u="none" strike="noStrike" dirty="0" smtClean="0">
                          <a:effectLst/>
                          <a:latin typeface="+mj-lt"/>
                        </a:rPr>
                        <a:t>syndrome</a:t>
                      </a:r>
                      <a:endParaRPr lang="en-US" sz="1600" b="0"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splice region </a:t>
                      </a:r>
                      <a:endParaRPr lang="en-US" sz="1600" b="0" i="0"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b="0" i="0" u="none" strike="noStrike" dirty="0" smtClean="0">
                          <a:solidFill>
                            <a:schemeClr val="tx1"/>
                          </a:solidFill>
                          <a:effectLst/>
                          <a:latin typeface="+mj-lt"/>
                        </a:rPr>
                        <a:t>1/1</a:t>
                      </a: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UW</a:t>
                      </a:r>
                      <a:endParaRPr lang="en-US" sz="1600" b="0" i="0"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440570501"/>
                  </a:ext>
                </a:extLst>
              </a:tr>
              <a:tr h="0">
                <a:tc>
                  <a:txBody>
                    <a:bodyPr/>
                    <a:lstStyle/>
                    <a:p>
                      <a:pPr marL="91440" algn="l" fontAlgn="b">
                        <a:spcBef>
                          <a:spcPts val="600"/>
                        </a:spcBef>
                      </a:pPr>
                      <a:r>
                        <a:rPr lang="en-US" sz="1600" u="none" strike="noStrike" dirty="0">
                          <a:effectLst/>
                          <a:latin typeface="+mj-lt"/>
                        </a:rPr>
                        <a:t>Tier 2</a:t>
                      </a:r>
                      <a:endParaRPr lang="en-US" sz="1600" b="0" i="0" u="none" strike="noStrike" dirty="0">
                        <a:solidFill>
                          <a:srgbClr val="000000"/>
                        </a:solidFill>
                        <a:effectLst/>
                        <a:latin typeface="+mj-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NP227</a:t>
                      </a:r>
                      <a:endParaRPr lang="en-US" sz="1600" b="0" i="0" u="none" strike="noStrike" dirty="0">
                        <a:solidFill>
                          <a:srgbClr val="000000"/>
                        </a:solidFill>
                        <a:effectLst/>
                        <a:latin typeface="+mj-lt"/>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err="1">
                          <a:effectLst/>
                          <a:latin typeface="+mj-lt"/>
                        </a:rPr>
                        <a:t>Nephronophthisis</a:t>
                      </a:r>
                      <a:endParaRPr lang="en-US" sz="1600" b="0" i="0" u="none" strike="noStrike" dirty="0">
                        <a:solidFill>
                          <a:srgbClr val="000000"/>
                        </a:solidFill>
                        <a:effectLst/>
                        <a:latin typeface="+mj-lt"/>
                      </a:endParaRPr>
                    </a:p>
                  </a:txBody>
                  <a:tcPr marL="9525" marR="9525" marT="9525"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b="0" i="1" u="none" strike="noStrike" dirty="0" smtClean="0">
                          <a:solidFill>
                            <a:srgbClr val="000000"/>
                          </a:solidFill>
                          <a:effectLst/>
                          <a:latin typeface="+mj-lt"/>
                        </a:rPr>
                        <a:t>UMOD</a:t>
                      </a:r>
                      <a:endParaRPr lang="en-US" sz="1600" b="0" i="1" u="none" strike="noStrike" dirty="0">
                        <a:solidFill>
                          <a:srgbClr val="000000"/>
                        </a:solidFill>
                        <a:effectLst/>
                        <a:latin typeface="+mj-lt"/>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b="0" i="0" u="none" strike="noStrike" dirty="0" smtClean="0">
                          <a:solidFill>
                            <a:srgbClr val="000000"/>
                          </a:solidFill>
                          <a:effectLst/>
                          <a:latin typeface="+mj-lt"/>
                        </a:rPr>
                        <a:t>AD</a:t>
                      </a:r>
                      <a:endParaRPr lang="en-US" sz="1600" b="0" i="0" u="none" strike="noStrike" dirty="0">
                        <a:solidFill>
                          <a:srgbClr val="000000"/>
                        </a:solidFill>
                        <a:effectLst/>
                        <a:latin typeface="+mj-lt"/>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b="0" i="0" u="none" strike="noStrike" dirty="0" smtClean="0">
                          <a:solidFill>
                            <a:srgbClr val="000000"/>
                          </a:solidFill>
                          <a:effectLst/>
                          <a:latin typeface="+mj-lt"/>
                        </a:rPr>
                        <a:t>Known gene,</a:t>
                      </a:r>
                      <a:r>
                        <a:rPr lang="en-US" sz="1600" b="0" i="0" u="none" strike="noStrike" baseline="0" dirty="0" smtClean="0">
                          <a:solidFill>
                            <a:srgbClr val="000000"/>
                          </a:solidFill>
                          <a:effectLst/>
                          <a:latin typeface="+mj-lt"/>
                        </a:rPr>
                        <a:t> Medullary cystic kidney disease</a:t>
                      </a:r>
                      <a:endParaRPr lang="en-US" sz="1600" b="0" i="0" u="none" strike="noStrike" dirty="0">
                        <a:solidFill>
                          <a:srgbClr val="000000"/>
                        </a:solidFill>
                        <a:effectLst/>
                        <a:latin typeface="+mj-lt"/>
                      </a:endParaRPr>
                    </a:p>
                  </a:txBody>
                  <a:tcPr marL="9525" marR="9525" marT="9525"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b="0" i="0" u="none" strike="noStrike" dirty="0" smtClean="0">
                          <a:solidFill>
                            <a:srgbClr val="000000"/>
                          </a:solidFill>
                          <a:effectLst/>
                          <a:latin typeface="+mj-lt"/>
                        </a:rPr>
                        <a:t>missense</a:t>
                      </a:r>
                      <a:endParaRPr lang="en-US" sz="1600" b="0" i="0" u="none" strike="noStrike" dirty="0">
                        <a:solidFill>
                          <a:srgbClr val="000000"/>
                        </a:solidFill>
                        <a:effectLst/>
                        <a:latin typeface="+mj-lt"/>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b="0" i="0" u="none" strike="noStrike" dirty="0" smtClean="0">
                          <a:solidFill>
                            <a:srgbClr val="000000"/>
                          </a:solidFill>
                          <a:effectLst/>
                          <a:latin typeface="+mj-lt"/>
                        </a:rPr>
                        <a:t>0/1</a:t>
                      </a:r>
                      <a:endParaRPr lang="en-US" sz="1600" b="0" i="0" u="none" strike="noStrike" dirty="0">
                        <a:solidFill>
                          <a:srgbClr val="000000"/>
                        </a:solidFill>
                        <a:effectLst/>
                        <a:latin typeface="+mj-lt"/>
                      </a:endParaRPr>
                    </a:p>
                  </a:txBody>
                  <a:tcPr marL="9525" marR="9525" marT="9525"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b="0" i="0" u="none" strike="noStrike" dirty="0" smtClean="0">
                          <a:solidFill>
                            <a:srgbClr val="000000"/>
                          </a:solidFill>
                          <a:effectLst/>
                          <a:latin typeface="+mj-lt"/>
                        </a:rPr>
                        <a:t>BH</a:t>
                      </a:r>
                      <a:endParaRPr lang="en-US" sz="1600" b="0" i="0" u="none" strike="noStrike" dirty="0">
                        <a:solidFill>
                          <a:srgbClr val="000000"/>
                        </a:solidFill>
                        <a:effectLst/>
                        <a:latin typeface="+mj-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91440" algn="l" fontAlgn="b">
                        <a:spcBef>
                          <a:spcPts val="600"/>
                        </a:spcBef>
                      </a:pPr>
                      <a:r>
                        <a:rPr lang="en-US" sz="1600" u="none" strike="noStrike" dirty="0">
                          <a:effectLst/>
                          <a:latin typeface="+mj-lt"/>
                        </a:rPr>
                        <a:t>Tier 2</a:t>
                      </a:r>
                      <a:endParaRPr lang="en-US" sz="1600" b="0" i="0"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NS14</a:t>
                      </a:r>
                      <a:endParaRPr lang="en-US" sz="1600" b="0" i="0"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err="1">
                          <a:effectLst/>
                          <a:latin typeface="+mj-lt"/>
                        </a:rPr>
                        <a:t>Nephrotic</a:t>
                      </a:r>
                      <a:r>
                        <a:rPr lang="en-US" sz="1600" u="none" strike="noStrike" dirty="0">
                          <a:effectLst/>
                          <a:latin typeface="+mj-lt"/>
                        </a:rPr>
                        <a:t> </a:t>
                      </a:r>
                      <a:r>
                        <a:rPr lang="en-US" sz="1600" u="none" strike="noStrike" dirty="0" smtClean="0">
                          <a:effectLst/>
                          <a:latin typeface="+mj-lt"/>
                        </a:rPr>
                        <a:t>syndrome</a:t>
                      </a:r>
                      <a:endParaRPr lang="en-US" sz="1600" b="0"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i="1" u="none" strike="noStrike" dirty="0">
                          <a:effectLst/>
                          <a:latin typeface="+mj-lt"/>
                        </a:rPr>
                        <a:t>LAMB2</a:t>
                      </a:r>
                      <a:endParaRPr lang="en-US" sz="1600" b="0" i="1"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AR</a:t>
                      </a:r>
                      <a:endParaRPr lang="en-US" sz="1600" b="0"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smtClean="0">
                          <a:effectLst/>
                          <a:latin typeface="+mj-lt"/>
                        </a:rPr>
                        <a:t>Known gene, </a:t>
                      </a:r>
                      <a:r>
                        <a:rPr lang="en-US" sz="1600" u="none" strike="noStrike" dirty="0" err="1" smtClean="0">
                          <a:effectLst/>
                          <a:latin typeface="+mj-lt"/>
                        </a:rPr>
                        <a:t>Nephrotic</a:t>
                      </a:r>
                      <a:r>
                        <a:rPr lang="en-US" sz="1600" u="none" strike="noStrike" dirty="0" smtClean="0">
                          <a:effectLst/>
                          <a:latin typeface="+mj-lt"/>
                        </a:rPr>
                        <a:t> </a:t>
                      </a:r>
                      <a:r>
                        <a:rPr lang="en-US" sz="1600" u="none" strike="noStrike" dirty="0" smtClean="0">
                          <a:effectLst/>
                          <a:latin typeface="+mj-lt"/>
                        </a:rPr>
                        <a:t>syndrome</a:t>
                      </a:r>
                      <a:endParaRPr lang="en-US" sz="1600" b="0"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smtClean="0">
                          <a:effectLst/>
                          <a:latin typeface="+mj-lt"/>
                        </a:rPr>
                        <a:t>missense</a:t>
                      </a:r>
                      <a:endParaRPr lang="en-US" sz="1600" b="0" i="0"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smtClean="0">
                          <a:effectLst/>
                          <a:latin typeface="+mj-lt"/>
                        </a:rPr>
                        <a:t>1/1</a:t>
                      </a:r>
                      <a:endParaRPr lang="en-US" sz="1600" b="0"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Broad, UW</a:t>
                      </a:r>
                      <a:endParaRPr lang="en-US" sz="1600" b="0" i="0" u="none" strike="noStrike" dirty="0">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482582740"/>
                  </a:ext>
                </a:extLst>
              </a:tr>
            </a:tbl>
          </a:graphicData>
        </a:graphic>
      </p:graphicFrame>
    </p:spTree>
    <p:extLst>
      <p:ext uri="{BB962C8B-B14F-4D97-AF65-F5344CB8AC3E}">
        <p14:creationId xmlns:p14="http://schemas.microsoft.com/office/powerpoint/2010/main" val="4182313751"/>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Shape 221"/>
          <p:cNvSpPr>
            <a:spLocks noGrp="1"/>
          </p:cNvSpPr>
          <p:nvPr>
            <p:ph type="title"/>
          </p:nvPr>
        </p:nvSpPr>
        <p:spPr>
          <a:xfrm>
            <a:off x="838200" y="365125"/>
            <a:ext cx="10515600" cy="1325563"/>
          </a:xfrm>
          <a:prstGeom prst="rect">
            <a:avLst/>
          </a:prstGeom>
        </p:spPr>
        <p:txBody>
          <a:bodyPr>
            <a:normAutofit/>
          </a:bodyPr>
          <a:lstStyle/>
          <a:p>
            <a:r>
              <a:rPr lang="en-US" sz="4000" dirty="0">
                <a:solidFill>
                  <a:srgbClr val="006699"/>
                </a:solidFill>
              </a:rPr>
              <a:t>“Unsolved Cases” that may be solved by other renal disease genes</a:t>
            </a:r>
            <a:endParaRPr sz="4000" dirty="0">
              <a:solidFill>
                <a:srgbClr val="006699"/>
              </a:solidFill>
            </a:endParaRPr>
          </a:p>
        </p:txBody>
      </p:sp>
      <p:sp>
        <p:nvSpPr>
          <p:cNvPr id="222" name="Shape 222"/>
          <p:cNvSpPr>
            <a:spLocks noGrp="1"/>
          </p:cNvSpPr>
          <p:nvPr>
            <p:ph type="body" idx="1"/>
          </p:nvPr>
        </p:nvSpPr>
        <p:spPr>
          <a:xfrm>
            <a:off x="838200" y="1825625"/>
            <a:ext cx="10896600" cy="2212975"/>
          </a:xfrm>
          <a:prstGeom prst="rect">
            <a:avLst/>
          </a:prstGeom>
        </p:spPr>
        <p:txBody>
          <a:bodyPr>
            <a:normAutofit/>
          </a:bodyPr>
          <a:lstStyle/>
          <a:p>
            <a:r>
              <a:rPr lang="en-US" dirty="0" err="1" smtClean="0"/>
              <a:t>Nephronophthisis</a:t>
            </a:r>
            <a:r>
              <a:rPr lang="en-US" dirty="0" smtClean="0"/>
              <a:t> (1/3 </a:t>
            </a:r>
            <a:r>
              <a:rPr lang="en-US" dirty="0" err="1"/>
              <a:t>probands</a:t>
            </a:r>
            <a:r>
              <a:rPr lang="en-US" dirty="0" smtClean="0"/>
              <a:t>)</a:t>
            </a:r>
          </a:p>
          <a:p>
            <a:r>
              <a:rPr lang="en-US" dirty="0" err="1" smtClean="0"/>
              <a:t>Nephrotic</a:t>
            </a:r>
            <a:r>
              <a:rPr lang="en-US" dirty="0" smtClean="0"/>
              <a:t> syndrome </a:t>
            </a:r>
            <a:r>
              <a:rPr lang="en-US" dirty="0"/>
              <a:t>(2/8 </a:t>
            </a:r>
            <a:r>
              <a:rPr lang="en-US" dirty="0" err="1"/>
              <a:t>probands</a:t>
            </a:r>
            <a:r>
              <a:rPr lang="en-US" dirty="0" smtClean="0"/>
              <a:t>)</a:t>
            </a:r>
          </a:p>
          <a:p>
            <a:pPr lvl="1"/>
            <a:r>
              <a:rPr lang="en-US" sz="2000" i="1" dirty="0" smtClean="0"/>
              <a:t>ACE:</a:t>
            </a:r>
            <a:r>
              <a:rPr lang="en-US" sz="2000" dirty="0" smtClean="0"/>
              <a:t> </a:t>
            </a:r>
            <a:r>
              <a:rPr lang="en-US" sz="2000" i="1" dirty="0" smtClean="0"/>
              <a:t>ACE</a:t>
            </a:r>
            <a:r>
              <a:rPr lang="en-US" sz="2000" dirty="0" smtClean="0"/>
              <a:t> </a:t>
            </a:r>
            <a:r>
              <a:rPr lang="en-US" sz="2000" dirty="0" smtClean="0"/>
              <a:t>inhibitors </a:t>
            </a:r>
            <a:r>
              <a:rPr lang="en-US" sz="2000" dirty="0" smtClean="0"/>
              <a:t>are used </a:t>
            </a:r>
            <a:r>
              <a:rPr lang="en-US" sz="2000" dirty="0" smtClean="0"/>
              <a:t>to treat </a:t>
            </a:r>
            <a:r>
              <a:rPr lang="en-US" sz="2000" dirty="0" err="1" smtClean="0"/>
              <a:t>nephrotic</a:t>
            </a:r>
            <a:r>
              <a:rPr lang="en-US" sz="2000" dirty="0" smtClean="0"/>
              <a:t> syndrome; variant </a:t>
            </a:r>
            <a:r>
              <a:rPr lang="en-US" sz="2000" dirty="0" smtClean="0"/>
              <a:t>is </a:t>
            </a:r>
            <a:r>
              <a:rPr lang="en-US" sz="2000" dirty="0" smtClean="0"/>
              <a:t>a VUS </a:t>
            </a:r>
            <a:r>
              <a:rPr lang="en-US" sz="2000" dirty="0" smtClean="0"/>
              <a:t>for renal </a:t>
            </a:r>
            <a:r>
              <a:rPr lang="en-US" sz="2000" dirty="0" smtClean="0"/>
              <a:t>dysplasia (</a:t>
            </a:r>
            <a:r>
              <a:rPr lang="en-US" sz="2000" dirty="0" err="1" smtClean="0"/>
              <a:t>ClinVar</a:t>
            </a:r>
            <a:r>
              <a:rPr lang="en-US" sz="2000" dirty="0" smtClean="0"/>
              <a:t>)</a:t>
            </a:r>
          </a:p>
          <a:p>
            <a:pPr lvl="1"/>
            <a:r>
              <a:rPr lang="en-US" sz="2000" i="1" dirty="0" smtClean="0"/>
              <a:t>FN1</a:t>
            </a:r>
            <a:r>
              <a:rPr lang="en-US" sz="2000" dirty="0" smtClean="0"/>
              <a:t>: </a:t>
            </a:r>
            <a:r>
              <a:rPr lang="en-US" sz="2000" dirty="0" err="1" smtClean="0"/>
              <a:t>Glomerulopathy</a:t>
            </a:r>
            <a:r>
              <a:rPr lang="en-US" sz="2000" dirty="0" smtClean="0"/>
              <a:t> </a:t>
            </a:r>
            <a:r>
              <a:rPr lang="en-US" sz="2000" dirty="0" smtClean="0"/>
              <a:t>is a common cause of </a:t>
            </a:r>
            <a:r>
              <a:rPr lang="en-US" sz="2000" dirty="0" err="1" smtClean="0"/>
              <a:t>nephrotic</a:t>
            </a:r>
            <a:r>
              <a:rPr lang="en-US" sz="2000" dirty="0" smtClean="0"/>
              <a:t> syndrome </a:t>
            </a:r>
            <a:r>
              <a:rPr lang="en-US" sz="2000" dirty="0" smtClean="0"/>
              <a:t>in adults</a:t>
            </a:r>
            <a:endParaRPr lang="en-US" sz="2000" dirty="0"/>
          </a:p>
        </p:txBody>
      </p:sp>
      <p:sp>
        <p:nvSpPr>
          <p:cNvPr id="2" name="Slide Number Placeholder 1"/>
          <p:cNvSpPr>
            <a:spLocks noGrp="1"/>
          </p:cNvSpPr>
          <p:nvPr>
            <p:ph type="sldNum" sz="quarter" idx="2"/>
          </p:nvPr>
        </p:nvSpPr>
        <p:spPr/>
        <p:txBody>
          <a:bodyPr/>
          <a:lstStyle/>
          <a:p>
            <a:fld id="{86CB4B4D-7CA3-9044-876B-883B54F8677D}" type="slidenum">
              <a:rPr lang="en-US" smtClean="0"/>
              <a:t>15</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397272436"/>
              </p:ext>
            </p:extLst>
          </p:nvPr>
        </p:nvGraphicFramePr>
        <p:xfrm>
          <a:off x="327288" y="4038600"/>
          <a:ext cx="11407512" cy="2004618"/>
        </p:xfrm>
        <a:graphic>
          <a:graphicData uri="http://schemas.openxmlformats.org/drawingml/2006/table">
            <a:tbl>
              <a:tblPr>
                <a:tableStyleId>{5940675A-B579-460E-94D1-54222C63F5DA}</a:tableStyleId>
              </a:tblPr>
              <a:tblGrid>
                <a:gridCol w="995231">
                  <a:extLst>
                    <a:ext uri="{9D8B030D-6E8A-4147-A177-3AD203B41FA5}">
                      <a16:colId xmlns="" xmlns:a16="http://schemas.microsoft.com/office/drawing/2014/main" val="2741103182"/>
                    </a:ext>
                  </a:extLst>
                </a:gridCol>
                <a:gridCol w="701544">
                  <a:extLst>
                    <a:ext uri="{9D8B030D-6E8A-4147-A177-3AD203B41FA5}">
                      <a16:colId xmlns="" xmlns:a16="http://schemas.microsoft.com/office/drawing/2014/main" val="1345494510"/>
                    </a:ext>
                  </a:extLst>
                </a:gridCol>
                <a:gridCol w="1854069">
                  <a:extLst>
                    <a:ext uri="{9D8B030D-6E8A-4147-A177-3AD203B41FA5}">
                      <a16:colId xmlns="" xmlns:a16="http://schemas.microsoft.com/office/drawing/2014/main" val="835398510"/>
                    </a:ext>
                  </a:extLst>
                </a:gridCol>
                <a:gridCol w="595181">
                  <a:extLst>
                    <a:ext uri="{9D8B030D-6E8A-4147-A177-3AD203B41FA5}">
                      <a16:colId xmlns="" xmlns:a16="http://schemas.microsoft.com/office/drawing/2014/main" val="3133183187"/>
                    </a:ext>
                  </a:extLst>
                </a:gridCol>
                <a:gridCol w="765044">
                  <a:extLst>
                    <a:ext uri="{9D8B030D-6E8A-4147-A177-3AD203B41FA5}">
                      <a16:colId xmlns="" xmlns:a16="http://schemas.microsoft.com/office/drawing/2014/main" val="409895056"/>
                    </a:ext>
                  </a:extLst>
                </a:gridCol>
                <a:gridCol w="2915043">
                  <a:extLst>
                    <a:ext uri="{9D8B030D-6E8A-4147-A177-3AD203B41FA5}">
                      <a16:colId xmlns="" xmlns:a16="http://schemas.microsoft.com/office/drawing/2014/main" val="5521602"/>
                    </a:ext>
                  </a:extLst>
                </a:gridCol>
                <a:gridCol w="1415918">
                  <a:extLst>
                    <a:ext uri="{9D8B030D-6E8A-4147-A177-3AD203B41FA5}">
                      <a16:colId xmlns="" xmlns:a16="http://schemas.microsoft.com/office/drawing/2014/main" val="2318793718"/>
                    </a:ext>
                  </a:extLst>
                </a:gridCol>
                <a:gridCol w="1098682">
                  <a:extLst>
                    <a:ext uri="{9D8B030D-6E8A-4147-A177-3AD203B41FA5}">
                      <a16:colId xmlns="" xmlns:a16="http://schemas.microsoft.com/office/drawing/2014/main" val="1947241666"/>
                    </a:ext>
                  </a:extLst>
                </a:gridCol>
                <a:gridCol w="1066800">
                  <a:extLst>
                    <a:ext uri="{9D8B030D-6E8A-4147-A177-3AD203B41FA5}">
                      <a16:colId xmlns="" xmlns:a16="http://schemas.microsoft.com/office/drawing/2014/main" val="515598512"/>
                    </a:ext>
                  </a:extLst>
                </a:gridCol>
              </a:tblGrid>
              <a:tr h="179651">
                <a:tc>
                  <a:txBody>
                    <a:bodyPr/>
                    <a:lstStyle/>
                    <a:p>
                      <a:pPr marL="91440" algn="l" fontAlgn="b">
                        <a:spcBef>
                          <a:spcPts val="600"/>
                        </a:spcBef>
                      </a:pPr>
                      <a:endParaRPr lang="en-US" sz="1800" b="0" i="0" u="none" strike="noStrike" dirty="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6699"/>
                    </a:solidFill>
                  </a:tcPr>
                </a:tc>
                <a:tc gridSpan="2">
                  <a:txBody>
                    <a:bodyPr/>
                    <a:lstStyle/>
                    <a:p>
                      <a:pPr marL="91440" algn="ctr" fontAlgn="b">
                        <a:spcBef>
                          <a:spcPts val="600"/>
                        </a:spcBef>
                      </a:pPr>
                      <a:r>
                        <a:rPr lang="en-US" sz="1800" u="none" strike="noStrike" dirty="0">
                          <a:solidFill>
                            <a:schemeClr val="bg1"/>
                          </a:solidFill>
                          <a:effectLst/>
                          <a:latin typeface="+mj-lt"/>
                        </a:rPr>
                        <a:t>Sample</a:t>
                      </a:r>
                      <a:endParaRPr lang="en-US" sz="1800" b="0" i="0" u="none" strike="noStrike" dirty="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6699"/>
                    </a:solidFill>
                  </a:tcPr>
                </a:tc>
                <a:tc hMerge="1">
                  <a:txBody>
                    <a:bodyPr/>
                    <a:lstStyle/>
                    <a:p>
                      <a:pPr marL="91440" algn="l" fontAlgn="b">
                        <a:spcBef>
                          <a:spcPts val="600"/>
                        </a:spcBef>
                      </a:pPr>
                      <a:endParaRPr lang="en-US" sz="1800" b="0" i="0" u="none" strike="noStrike" dirty="0">
                        <a:solidFill>
                          <a:srgbClr val="000000"/>
                        </a:solidFill>
                        <a:effectLst/>
                        <a:latin typeface="+mj-lt"/>
                      </a:endParaRPr>
                    </a:p>
                  </a:txBody>
                  <a:tcPr marL="8983" marR="8983" marT="8983"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3">
                  <a:txBody>
                    <a:bodyPr/>
                    <a:lstStyle/>
                    <a:p>
                      <a:pPr marL="91440" algn="ctr" fontAlgn="b">
                        <a:spcBef>
                          <a:spcPts val="600"/>
                        </a:spcBef>
                      </a:pPr>
                      <a:r>
                        <a:rPr lang="en-US" sz="1800" u="none" strike="noStrike" dirty="0">
                          <a:solidFill>
                            <a:schemeClr val="bg1"/>
                          </a:solidFill>
                          <a:effectLst/>
                          <a:latin typeface="+mj-lt"/>
                        </a:rPr>
                        <a:t>Candidate Gene</a:t>
                      </a:r>
                      <a:endParaRPr lang="en-US" sz="1800" b="0" i="0" u="none" strike="noStrike" dirty="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6699"/>
                    </a:solidFill>
                  </a:tcPr>
                </a:tc>
                <a:tc hMerge="1">
                  <a:txBody>
                    <a:bodyPr/>
                    <a:lstStyle/>
                    <a:p>
                      <a:endParaRPr lang="en-US"/>
                    </a:p>
                  </a:txBody>
                  <a:tcPr/>
                </a:tc>
                <a:tc hMerge="1">
                  <a:txBody>
                    <a:bodyPr/>
                    <a:lstStyle/>
                    <a:p>
                      <a:endParaRPr lang="en-US"/>
                    </a:p>
                  </a:txBody>
                  <a:tcPr/>
                </a:tc>
                <a:tc gridSpan="2">
                  <a:txBody>
                    <a:bodyPr/>
                    <a:lstStyle/>
                    <a:p>
                      <a:pPr marL="91440" algn="ctr" fontAlgn="b">
                        <a:spcBef>
                          <a:spcPts val="600"/>
                        </a:spcBef>
                      </a:pPr>
                      <a:r>
                        <a:rPr lang="en-US" sz="1800" u="none" strike="noStrike" dirty="0">
                          <a:solidFill>
                            <a:schemeClr val="bg1"/>
                          </a:solidFill>
                          <a:effectLst/>
                          <a:latin typeface="+mj-lt"/>
                        </a:rPr>
                        <a:t>Candidate Variant</a:t>
                      </a:r>
                      <a:endParaRPr lang="en-US" sz="1800" b="0" i="0" u="none" strike="noStrike" dirty="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6699"/>
                    </a:solidFill>
                  </a:tcPr>
                </a:tc>
                <a:tc hMerge="1">
                  <a:txBody>
                    <a:bodyPr/>
                    <a:lstStyle/>
                    <a:p>
                      <a:endParaRPr lang="en-US"/>
                    </a:p>
                  </a:txBody>
                  <a:tcPr/>
                </a:tc>
                <a:tc>
                  <a:txBody>
                    <a:bodyPr/>
                    <a:lstStyle/>
                    <a:p>
                      <a:pPr marL="91440" algn="l" fontAlgn="b">
                        <a:spcBef>
                          <a:spcPts val="600"/>
                        </a:spcBef>
                      </a:pPr>
                      <a:r>
                        <a:rPr lang="en-US" sz="1800" u="none" strike="noStrike" dirty="0">
                          <a:solidFill>
                            <a:schemeClr val="bg1"/>
                          </a:solidFill>
                          <a:effectLst/>
                          <a:latin typeface="+mj-lt"/>
                        </a:rPr>
                        <a:t>Analyzing</a:t>
                      </a:r>
                      <a:endParaRPr lang="en-US" sz="1800" b="0" i="0" u="none" strike="noStrike" dirty="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6699"/>
                    </a:solidFill>
                  </a:tcPr>
                </a:tc>
                <a:extLst>
                  <a:ext uri="{0D108BD9-81ED-4DB2-BD59-A6C34878D82A}">
                    <a16:rowId xmlns="" xmlns:a16="http://schemas.microsoft.com/office/drawing/2014/main" val="661947846"/>
                  </a:ext>
                </a:extLst>
              </a:tr>
              <a:tr h="179651">
                <a:tc>
                  <a:txBody>
                    <a:bodyPr/>
                    <a:lstStyle/>
                    <a:p>
                      <a:pPr marL="91440" algn="ctr" fontAlgn="b">
                        <a:spcBef>
                          <a:spcPts val="600"/>
                        </a:spcBef>
                      </a:pPr>
                      <a:r>
                        <a:rPr lang="en-US" sz="1800" u="none" strike="noStrike" dirty="0">
                          <a:solidFill>
                            <a:schemeClr val="bg1"/>
                          </a:solidFill>
                          <a:effectLst/>
                          <a:latin typeface="+mj-lt"/>
                        </a:rPr>
                        <a:t>Evidence</a:t>
                      </a:r>
                      <a:endParaRPr lang="en-US" sz="1800" b="0" i="0" u="none" strike="noStrike" dirty="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a:solidFill>
                            <a:schemeClr val="bg1"/>
                          </a:solidFill>
                          <a:effectLst/>
                          <a:latin typeface="+mj-lt"/>
                        </a:rPr>
                        <a:t>ID</a:t>
                      </a:r>
                      <a:endParaRPr lang="en-US" sz="1800" b="0" i="0" u="none" strike="noStrike" dirty="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a:solidFill>
                            <a:schemeClr val="bg1"/>
                          </a:solidFill>
                          <a:effectLst/>
                          <a:latin typeface="+mj-lt"/>
                        </a:rPr>
                        <a:t>Phenotype</a:t>
                      </a:r>
                      <a:endParaRPr lang="en-US" sz="1800" b="0" i="0" u="none" strike="noStrike" dirty="0">
                        <a:solidFill>
                          <a:schemeClr val="bg1"/>
                        </a:solidFill>
                        <a:effectLst/>
                        <a:latin typeface="+mj-lt"/>
                      </a:endParaRPr>
                    </a:p>
                  </a:txBody>
                  <a:tcPr marL="8983" marR="8983" marT="89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a:solidFill>
                            <a:schemeClr val="bg1"/>
                          </a:solidFill>
                          <a:effectLst/>
                          <a:latin typeface="+mj-lt"/>
                        </a:rPr>
                        <a:t>ID </a:t>
                      </a:r>
                      <a:endParaRPr lang="en-US" sz="1800" b="0" i="0" u="none" strike="noStrike" dirty="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a:solidFill>
                            <a:schemeClr val="bg1"/>
                          </a:solidFill>
                          <a:effectLst/>
                          <a:latin typeface="+mj-lt"/>
                        </a:rPr>
                        <a:t>Model</a:t>
                      </a:r>
                      <a:endParaRPr lang="en-US" sz="1800" b="0" i="0" u="none" strike="noStrike" dirty="0">
                        <a:solidFill>
                          <a:schemeClr val="bg1"/>
                        </a:solidFill>
                        <a:effectLst/>
                        <a:latin typeface="+mj-lt"/>
                      </a:endParaRPr>
                    </a:p>
                  </a:txBody>
                  <a:tcPr marL="8983" marR="8983" marT="898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a:solidFill>
                            <a:schemeClr val="bg1"/>
                          </a:solidFill>
                          <a:effectLst/>
                          <a:latin typeface="+mj-lt"/>
                        </a:rPr>
                        <a:t>Support</a:t>
                      </a:r>
                      <a:endParaRPr lang="en-US" sz="1800" b="0" i="0" u="none" strike="noStrike" dirty="0">
                        <a:solidFill>
                          <a:schemeClr val="bg1"/>
                        </a:solidFill>
                        <a:effectLst/>
                        <a:latin typeface="+mj-lt"/>
                      </a:endParaRPr>
                    </a:p>
                  </a:txBody>
                  <a:tcPr marL="8983" marR="8983" marT="89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a:solidFill>
                            <a:schemeClr val="bg1"/>
                          </a:solidFill>
                          <a:effectLst/>
                          <a:latin typeface="+mj-lt"/>
                        </a:rPr>
                        <a:t>Consequence</a:t>
                      </a:r>
                      <a:endParaRPr lang="en-US" sz="1800" b="0" i="0" u="none" strike="noStrike" dirty="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a:solidFill>
                            <a:schemeClr val="bg1"/>
                          </a:solidFill>
                          <a:effectLst/>
                          <a:latin typeface="+mj-lt"/>
                        </a:rPr>
                        <a:t>Genotype</a:t>
                      </a:r>
                      <a:endParaRPr lang="en-US" sz="1800" b="0" i="0" u="none" strike="noStrike" dirty="0">
                        <a:solidFill>
                          <a:schemeClr val="bg1"/>
                        </a:solidFill>
                        <a:effectLst/>
                        <a:latin typeface="+mj-lt"/>
                      </a:endParaRPr>
                    </a:p>
                  </a:txBody>
                  <a:tcPr marL="8983" marR="8983" marT="89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a:solidFill>
                            <a:schemeClr val="bg1"/>
                          </a:solidFill>
                          <a:effectLst/>
                          <a:latin typeface="+mj-lt"/>
                        </a:rPr>
                        <a:t>CMG</a:t>
                      </a:r>
                      <a:endParaRPr lang="en-US" sz="1800" b="0" i="0" u="none" strike="noStrike" dirty="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6699"/>
                    </a:solidFill>
                  </a:tcPr>
                </a:tc>
                <a:extLst>
                  <a:ext uri="{0D108BD9-81ED-4DB2-BD59-A6C34878D82A}">
                    <a16:rowId xmlns="" xmlns:a16="http://schemas.microsoft.com/office/drawing/2014/main" val="3406352247"/>
                  </a:ext>
                </a:extLst>
              </a:tr>
              <a:tr h="179651">
                <a:tc>
                  <a:txBody>
                    <a:bodyPr/>
                    <a:lstStyle/>
                    <a:p>
                      <a:pPr marL="91440" algn="l" fontAlgn="b">
                        <a:spcBef>
                          <a:spcPts val="600"/>
                        </a:spcBef>
                      </a:pPr>
                      <a:r>
                        <a:rPr lang="en-US" sz="1600" u="none" strike="noStrike" dirty="0">
                          <a:effectLst/>
                          <a:latin typeface="+mj-lt"/>
                        </a:rPr>
                        <a:t>Tier 2</a:t>
                      </a:r>
                      <a:endParaRPr lang="en-US" sz="1600" b="0" i="0" u="none" strike="noStrike" dirty="0">
                        <a:solidFill>
                          <a:srgbClr val="000000"/>
                        </a:solidFill>
                        <a:effectLst/>
                        <a:latin typeface="+mj-lt"/>
                      </a:endParaRPr>
                    </a:p>
                  </a:txBody>
                  <a:tcPr marL="8983" marR="8983" marT="898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smtClean="0">
                          <a:effectLst/>
                          <a:latin typeface="+mj-lt"/>
                        </a:rPr>
                        <a:t>NP231</a:t>
                      </a:r>
                    </a:p>
                  </a:txBody>
                  <a:tcPr marL="8983" marR="8983" marT="8983"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err="1">
                          <a:effectLst/>
                          <a:latin typeface="+mj-lt"/>
                        </a:rPr>
                        <a:t>Nephronophthisis</a:t>
                      </a:r>
                      <a:endParaRPr lang="en-US" sz="1600" b="0" i="0" u="none" strike="noStrike" dirty="0">
                        <a:solidFill>
                          <a:srgbClr val="000000"/>
                        </a:solidFill>
                        <a:effectLst/>
                        <a:latin typeface="+mj-lt"/>
                      </a:endParaRPr>
                    </a:p>
                  </a:txBody>
                  <a:tcPr marL="8983" marR="8983" marT="8983"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i="1" u="none" strike="noStrike" dirty="0">
                          <a:effectLst/>
                          <a:latin typeface="+mj-lt"/>
                        </a:rPr>
                        <a:t>PKD1</a:t>
                      </a:r>
                      <a:endParaRPr lang="en-US" sz="1600" b="0" i="1" u="none" strike="noStrike" dirty="0">
                        <a:solidFill>
                          <a:srgbClr val="000000"/>
                        </a:solidFill>
                        <a:effectLst/>
                        <a:latin typeface="+mj-lt"/>
                      </a:endParaRPr>
                    </a:p>
                  </a:txBody>
                  <a:tcPr marL="8983" marR="8983" marT="8983"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AD</a:t>
                      </a:r>
                      <a:endParaRPr lang="en-US" sz="1600" b="0" i="0" u="none" strike="noStrike" dirty="0">
                        <a:solidFill>
                          <a:srgbClr val="000000"/>
                        </a:solidFill>
                        <a:effectLst/>
                        <a:latin typeface="+mj-lt"/>
                      </a:endParaRPr>
                    </a:p>
                  </a:txBody>
                  <a:tcPr marL="8983" marR="8983" marT="8983"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400" u="none" strike="noStrike" dirty="0">
                          <a:effectLst/>
                          <a:latin typeface="+mj-lt"/>
                        </a:rPr>
                        <a:t>Known gene, Polycystic kidney disease</a:t>
                      </a:r>
                      <a:endParaRPr lang="en-US" sz="1400" b="0" i="0" u="none" strike="noStrike" dirty="0">
                        <a:solidFill>
                          <a:srgbClr val="000000"/>
                        </a:solidFill>
                        <a:effectLst/>
                        <a:latin typeface="+mj-lt"/>
                      </a:endParaRPr>
                    </a:p>
                  </a:txBody>
                  <a:tcPr marL="8983" marR="8983" marT="8983"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2 missense </a:t>
                      </a:r>
                      <a:endParaRPr lang="en-US" sz="1600" b="0" i="0" u="none" strike="noStrike" dirty="0">
                        <a:solidFill>
                          <a:srgbClr val="000000"/>
                        </a:solidFill>
                        <a:effectLst/>
                        <a:latin typeface="+mj-lt"/>
                      </a:endParaRPr>
                    </a:p>
                  </a:txBody>
                  <a:tcPr marL="8983" marR="8983" marT="8983"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0/1, 0/1</a:t>
                      </a:r>
                      <a:endParaRPr lang="en-US" sz="1600" b="0" i="0" u="none" strike="noStrike" dirty="0">
                        <a:solidFill>
                          <a:srgbClr val="000000"/>
                        </a:solidFill>
                        <a:effectLst/>
                        <a:latin typeface="+mj-lt"/>
                      </a:endParaRPr>
                    </a:p>
                  </a:txBody>
                  <a:tcPr marL="8983" marR="8983" marT="8983"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UW</a:t>
                      </a:r>
                      <a:endParaRPr lang="en-US" sz="1600" b="0" i="0" u="none" strike="noStrike" dirty="0">
                        <a:solidFill>
                          <a:srgbClr val="000000"/>
                        </a:solidFill>
                        <a:effectLst/>
                        <a:latin typeface="+mj-lt"/>
                      </a:endParaRPr>
                    </a:p>
                  </a:txBody>
                  <a:tcPr marL="8983" marR="8983" marT="898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1174118180"/>
                  </a:ext>
                </a:extLst>
              </a:tr>
              <a:tr h="219456">
                <a:tc>
                  <a:txBody>
                    <a:bodyPr/>
                    <a:lstStyle/>
                    <a:p>
                      <a:pPr marL="91440" algn="l" fontAlgn="b">
                        <a:spcBef>
                          <a:spcPts val="600"/>
                        </a:spcBef>
                      </a:pPr>
                      <a:r>
                        <a:rPr lang="en-US" sz="1600" u="none" strike="noStrike" dirty="0">
                          <a:effectLst/>
                          <a:latin typeface="+mj-lt"/>
                        </a:rPr>
                        <a:t>Tier 2</a:t>
                      </a:r>
                      <a:endParaRPr lang="en-US" sz="1600" b="0" i="0" u="none" strike="noStrike" dirty="0">
                        <a:solidFill>
                          <a:srgbClr val="000000"/>
                        </a:solidFill>
                        <a:effectLst/>
                        <a:latin typeface="+mj-lt"/>
                      </a:endParaRPr>
                    </a:p>
                  </a:txBody>
                  <a:tcPr marL="8983" marR="8983" marT="898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smtClean="0">
                          <a:effectLst/>
                          <a:latin typeface="+mj-lt"/>
                        </a:rPr>
                        <a:t>NP231</a:t>
                      </a:r>
                    </a:p>
                  </a:txBody>
                  <a:tcPr marL="8983" marR="8983" marT="8983"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err="1">
                          <a:effectLst/>
                          <a:latin typeface="+mj-lt"/>
                        </a:rPr>
                        <a:t>Nephronophthisis</a:t>
                      </a:r>
                      <a:endParaRPr lang="en-US" sz="1600" b="0" i="0" u="none" strike="noStrike" dirty="0">
                        <a:solidFill>
                          <a:srgbClr val="000000"/>
                        </a:solidFill>
                        <a:effectLst/>
                        <a:latin typeface="+mj-lt"/>
                      </a:endParaRPr>
                    </a:p>
                  </a:txBody>
                  <a:tcPr marL="8983" marR="8983" marT="8983"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i="1" u="none" strike="noStrike" dirty="0">
                          <a:effectLst/>
                          <a:latin typeface="+mj-lt"/>
                        </a:rPr>
                        <a:t>PHEX</a:t>
                      </a:r>
                      <a:endParaRPr lang="en-US" sz="1600" b="0" i="1" u="none" strike="noStrike" dirty="0">
                        <a:solidFill>
                          <a:srgbClr val="000000"/>
                        </a:solidFill>
                        <a:effectLst/>
                        <a:latin typeface="+mj-lt"/>
                      </a:endParaRPr>
                    </a:p>
                  </a:txBody>
                  <a:tcPr marL="8983" marR="8983" marT="8983"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XLR</a:t>
                      </a:r>
                      <a:endParaRPr lang="en-US" sz="1600" b="0" i="0" u="none" strike="noStrike" dirty="0">
                        <a:solidFill>
                          <a:srgbClr val="000000"/>
                        </a:solidFill>
                        <a:effectLst/>
                        <a:latin typeface="+mj-lt"/>
                      </a:endParaRPr>
                    </a:p>
                  </a:txBody>
                  <a:tcPr marL="8983" marR="8983" marT="8983"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400" u="none" strike="noStrike" dirty="0">
                          <a:effectLst/>
                          <a:latin typeface="+mj-lt"/>
                        </a:rPr>
                        <a:t>Known gene, </a:t>
                      </a:r>
                      <a:r>
                        <a:rPr lang="en-US" sz="1400" u="none" strike="noStrike" dirty="0" err="1">
                          <a:effectLst/>
                          <a:latin typeface="+mj-lt"/>
                        </a:rPr>
                        <a:t>Hypophosphatemic</a:t>
                      </a:r>
                      <a:r>
                        <a:rPr lang="en-US" sz="1400" u="none" strike="noStrike" dirty="0">
                          <a:effectLst/>
                          <a:latin typeface="+mj-lt"/>
                        </a:rPr>
                        <a:t> rickets</a:t>
                      </a:r>
                      <a:endParaRPr lang="en-US" sz="1400" b="0" i="0" u="none" strike="noStrike" dirty="0">
                        <a:solidFill>
                          <a:srgbClr val="000000"/>
                        </a:solidFill>
                        <a:effectLst/>
                        <a:latin typeface="+mj-lt"/>
                      </a:endParaRPr>
                    </a:p>
                  </a:txBody>
                  <a:tcPr marL="8983" marR="8983" marT="8983"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missense </a:t>
                      </a:r>
                      <a:endParaRPr lang="en-US" sz="1600" b="0" i="0" u="none" strike="noStrike" dirty="0">
                        <a:solidFill>
                          <a:srgbClr val="000000"/>
                        </a:solidFill>
                        <a:effectLst/>
                        <a:latin typeface="+mj-lt"/>
                      </a:endParaRPr>
                    </a:p>
                  </a:txBody>
                  <a:tcPr marL="8983" marR="8983" marT="8983"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1/.</a:t>
                      </a:r>
                      <a:endParaRPr lang="en-US" sz="1600" b="0" i="0" u="none" strike="noStrike" dirty="0">
                        <a:solidFill>
                          <a:srgbClr val="000000"/>
                        </a:solidFill>
                        <a:effectLst/>
                        <a:latin typeface="+mj-lt"/>
                      </a:endParaRPr>
                    </a:p>
                  </a:txBody>
                  <a:tcPr marL="8983" marR="8983" marT="8983"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Broad, UW, Yale</a:t>
                      </a:r>
                      <a:endParaRPr lang="en-US" sz="1600" b="0" i="0" u="none" strike="noStrike" dirty="0">
                        <a:solidFill>
                          <a:srgbClr val="000000"/>
                        </a:solidFill>
                        <a:effectLst/>
                        <a:latin typeface="+mj-lt"/>
                      </a:endParaRPr>
                    </a:p>
                  </a:txBody>
                  <a:tcPr marL="8983" marR="8983" marT="898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720027350"/>
                  </a:ext>
                </a:extLst>
              </a:tr>
              <a:tr h="179651">
                <a:tc>
                  <a:txBody>
                    <a:bodyPr/>
                    <a:lstStyle/>
                    <a:p>
                      <a:pPr marL="91440" algn="l" fontAlgn="b">
                        <a:spcBef>
                          <a:spcPts val="600"/>
                        </a:spcBef>
                      </a:pPr>
                      <a:r>
                        <a:rPr lang="en-US" sz="1600" u="none" strike="noStrike" dirty="0">
                          <a:effectLst/>
                          <a:latin typeface="+mj-lt"/>
                        </a:rPr>
                        <a:t>Tier 2</a:t>
                      </a:r>
                      <a:endParaRPr lang="en-US" sz="1600" b="0" i="0" u="none" strike="noStrike" dirty="0">
                        <a:solidFill>
                          <a:srgbClr val="000000"/>
                        </a:solidFill>
                        <a:effectLst/>
                        <a:latin typeface="+mj-lt"/>
                      </a:endParaRPr>
                    </a:p>
                  </a:txBody>
                  <a:tcPr marL="8983" marR="8983" marT="898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NS43</a:t>
                      </a:r>
                      <a:endParaRPr lang="en-US" sz="1600" b="0" i="0" u="none" strike="noStrike" dirty="0">
                        <a:solidFill>
                          <a:srgbClr val="000000"/>
                        </a:solidFill>
                        <a:effectLst/>
                        <a:latin typeface="+mj-lt"/>
                      </a:endParaRPr>
                    </a:p>
                  </a:txBody>
                  <a:tcPr marL="8983" marR="8983" marT="8983"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err="1">
                          <a:effectLst/>
                          <a:latin typeface="+mj-lt"/>
                        </a:rPr>
                        <a:t>Nephrotic</a:t>
                      </a:r>
                      <a:r>
                        <a:rPr lang="en-US" sz="1600" u="none" strike="noStrike" dirty="0">
                          <a:effectLst/>
                          <a:latin typeface="+mj-lt"/>
                        </a:rPr>
                        <a:t> </a:t>
                      </a:r>
                      <a:r>
                        <a:rPr lang="en-US" sz="1600" u="none" strike="noStrike" dirty="0" smtClean="0">
                          <a:effectLst/>
                          <a:latin typeface="+mj-lt"/>
                        </a:rPr>
                        <a:t>syndrome</a:t>
                      </a:r>
                      <a:endParaRPr lang="en-US" sz="1600" b="0" i="0" u="none" strike="noStrike" dirty="0">
                        <a:solidFill>
                          <a:srgbClr val="000000"/>
                        </a:solidFill>
                        <a:effectLst/>
                        <a:latin typeface="+mj-lt"/>
                      </a:endParaRPr>
                    </a:p>
                  </a:txBody>
                  <a:tcPr marL="8983" marR="8983" marT="8983"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i="1" u="none" strike="noStrike" dirty="0">
                          <a:effectLst/>
                          <a:latin typeface="+mj-lt"/>
                        </a:rPr>
                        <a:t>ACE</a:t>
                      </a:r>
                      <a:endParaRPr lang="en-US" sz="1600" b="0" i="1" u="none" strike="noStrike" dirty="0">
                        <a:solidFill>
                          <a:srgbClr val="000000"/>
                        </a:solidFill>
                        <a:effectLst/>
                        <a:latin typeface="+mj-lt"/>
                      </a:endParaRPr>
                    </a:p>
                  </a:txBody>
                  <a:tcPr marL="8983" marR="8983" marT="8983"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AR</a:t>
                      </a:r>
                      <a:endParaRPr lang="en-US" sz="1600" b="0" i="0" u="none" strike="noStrike" dirty="0">
                        <a:solidFill>
                          <a:srgbClr val="000000"/>
                        </a:solidFill>
                        <a:effectLst/>
                        <a:latin typeface="+mj-lt"/>
                      </a:endParaRPr>
                    </a:p>
                  </a:txBody>
                  <a:tcPr marL="8983" marR="8983" marT="8983"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400" u="none" strike="noStrike" dirty="0">
                          <a:effectLst/>
                          <a:latin typeface="+mj-lt"/>
                        </a:rPr>
                        <a:t>Known gene, Renal tubular dysgenesis</a:t>
                      </a:r>
                      <a:endParaRPr lang="en-US" sz="1400" b="0" i="0" u="none" strike="noStrike" dirty="0">
                        <a:solidFill>
                          <a:srgbClr val="000000"/>
                        </a:solidFill>
                        <a:effectLst/>
                        <a:latin typeface="+mj-lt"/>
                      </a:endParaRPr>
                    </a:p>
                  </a:txBody>
                  <a:tcPr marL="8983" marR="8983" marT="8983"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missense </a:t>
                      </a:r>
                      <a:endParaRPr lang="en-US" sz="1600" b="0" i="0" u="none" strike="noStrike" dirty="0">
                        <a:solidFill>
                          <a:srgbClr val="000000"/>
                        </a:solidFill>
                        <a:effectLst/>
                        <a:latin typeface="+mj-lt"/>
                      </a:endParaRPr>
                    </a:p>
                  </a:txBody>
                  <a:tcPr marL="8983" marR="8983" marT="8983"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1/1</a:t>
                      </a:r>
                      <a:endParaRPr lang="en-US" sz="1600" b="0" i="0" u="none" strike="noStrike" dirty="0">
                        <a:solidFill>
                          <a:srgbClr val="000000"/>
                        </a:solidFill>
                        <a:effectLst/>
                        <a:latin typeface="+mj-lt"/>
                      </a:endParaRPr>
                    </a:p>
                  </a:txBody>
                  <a:tcPr marL="8983" marR="8983" marT="8983"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Broad, UW</a:t>
                      </a:r>
                      <a:endParaRPr lang="en-US" sz="1600" b="0" i="0" u="none" strike="noStrike" dirty="0">
                        <a:solidFill>
                          <a:srgbClr val="000000"/>
                        </a:solidFill>
                        <a:effectLst/>
                        <a:latin typeface="+mj-lt"/>
                      </a:endParaRPr>
                    </a:p>
                  </a:txBody>
                  <a:tcPr marL="8983" marR="8983" marT="898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2471994973"/>
                  </a:ext>
                </a:extLst>
              </a:tr>
              <a:tr h="359303">
                <a:tc>
                  <a:txBody>
                    <a:bodyPr/>
                    <a:lstStyle/>
                    <a:p>
                      <a:pPr marL="91440" algn="l" fontAlgn="b">
                        <a:spcBef>
                          <a:spcPts val="600"/>
                        </a:spcBef>
                      </a:pPr>
                      <a:r>
                        <a:rPr lang="en-US" sz="1600" u="none" strike="noStrike">
                          <a:effectLst/>
                          <a:latin typeface="+mj-lt"/>
                        </a:rPr>
                        <a:t>Tier 2</a:t>
                      </a:r>
                      <a:endParaRPr lang="en-US" sz="1600" b="0" i="0" u="none" strike="noStrike">
                        <a:solidFill>
                          <a:srgbClr val="000000"/>
                        </a:solidFill>
                        <a:effectLst/>
                        <a:latin typeface="+mj-lt"/>
                      </a:endParaRPr>
                    </a:p>
                  </a:txBody>
                  <a:tcPr marL="8983" marR="8983" marT="898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NS71</a:t>
                      </a:r>
                      <a:endParaRPr lang="en-US" sz="1600" b="0" i="0" u="none" strike="noStrike" dirty="0">
                        <a:solidFill>
                          <a:srgbClr val="000000"/>
                        </a:solidFill>
                        <a:effectLst/>
                        <a:latin typeface="+mj-lt"/>
                      </a:endParaRPr>
                    </a:p>
                  </a:txBody>
                  <a:tcPr marL="8983" marR="8983" marT="8983"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err="1">
                          <a:effectLst/>
                          <a:latin typeface="+mj-lt"/>
                        </a:rPr>
                        <a:t>Nephrotic</a:t>
                      </a:r>
                      <a:r>
                        <a:rPr lang="en-US" sz="1600" u="none" strike="noStrike" dirty="0">
                          <a:effectLst/>
                          <a:latin typeface="+mj-lt"/>
                        </a:rPr>
                        <a:t> </a:t>
                      </a:r>
                      <a:r>
                        <a:rPr lang="en-US" sz="1600" u="none" strike="noStrike" dirty="0" smtClean="0">
                          <a:effectLst/>
                          <a:latin typeface="+mj-lt"/>
                        </a:rPr>
                        <a:t>syndrome</a:t>
                      </a:r>
                      <a:endParaRPr lang="en-US" sz="1600" b="0" i="0" u="none" strike="noStrike" dirty="0">
                        <a:solidFill>
                          <a:srgbClr val="000000"/>
                        </a:solidFill>
                        <a:effectLst/>
                        <a:latin typeface="+mj-lt"/>
                      </a:endParaRPr>
                    </a:p>
                  </a:txBody>
                  <a:tcPr marL="8983" marR="8983" marT="8983" marB="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i="1" u="none" strike="noStrike" dirty="0">
                          <a:effectLst/>
                          <a:latin typeface="+mj-lt"/>
                        </a:rPr>
                        <a:t>FN1</a:t>
                      </a:r>
                      <a:endParaRPr lang="en-US" sz="1600" b="0" i="1" u="none" strike="noStrike" dirty="0">
                        <a:solidFill>
                          <a:srgbClr val="000000"/>
                        </a:solidFill>
                        <a:effectLst/>
                        <a:latin typeface="+mj-lt"/>
                      </a:endParaRPr>
                    </a:p>
                  </a:txBody>
                  <a:tcPr marL="8983" marR="8983" marT="8983"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AD</a:t>
                      </a:r>
                      <a:endParaRPr lang="en-US" sz="1600" b="0" i="0" u="none" strike="noStrike" dirty="0">
                        <a:solidFill>
                          <a:srgbClr val="000000"/>
                        </a:solidFill>
                        <a:effectLst/>
                        <a:latin typeface="+mj-lt"/>
                      </a:endParaRPr>
                    </a:p>
                  </a:txBody>
                  <a:tcPr marL="8983" marR="8983" marT="8983"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400" u="none" strike="noStrike" dirty="0">
                          <a:effectLst/>
                          <a:latin typeface="+mj-lt"/>
                        </a:rPr>
                        <a:t>Known gene, </a:t>
                      </a:r>
                      <a:r>
                        <a:rPr lang="en-US" sz="1400" u="none" strike="noStrike" dirty="0" err="1">
                          <a:effectLst/>
                          <a:latin typeface="+mj-lt"/>
                        </a:rPr>
                        <a:t>Glomerulopathy</a:t>
                      </a:r>
                      <a:r>
                        <a:rPr lang="en-US" sz="1400" u="none" strike="noStrike" dirty="0">
                          <a:effectLst/>
                          <a:latin typeface="+mj-lt"/>
                        </a:rPr>
                        <a:t> with fibronectin deposits</a:t>
                      </a:r>
                      <a:endParaRPr lang="en-US" sz="1400" b="0" i="0" u="none" strike="noStrike" dirty="0">
                        <a:solidFill>
                          <a:srgbClr val="000000"/>
                        </a:solidFill>
                        <a:effectLst/>
                        <a:latin typeface="+mj-lt"/>
                      </a:endParaRPr>
                    </a:p>
                  </a:txBody>
                  <a:tcPr marL="8983" marR="8983" marT="8983" marB="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2 missense </a:t>
                      </a:r>
                      <a:endParaRPr lang="en-US" sz="1600" b="0" i="0" u="none" strike="noStrike" dirty="0">
                        <a:solidFill>
                          <a:srgbClr val="000000"/>
                        </a:solidFill>
                        <a:effectLst/>
                        <a:latin typeface="+mj-lt"/>
                      </a:endParaRPr>
                    </a:p>
                  </a:txBody>
                  <a:tcPr marL="8983" marR="8983" marT="8983"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0/1, 0/1</a:t>
                      </a:r>
                      <a:endParaRPr lang="en-US" sz="1600" b="0" i="0" u="none" strike="noStrike" dirty="0">
                        <a:solidFill>
                          <a:srgbClr val="000000"/>
                        </a:solidFill>
                        <a:effectLst/>
                        <a:latin typeface="+mj-lt"/>
                      </a:endParaRPr>
                    </a:p>
                  </a:txBody>
                  <a:tcPr marL="8983" marR="8983" marT="8983" marB="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u="none" strike="noStrike" dirty="0">
                          <a:effectLst/>
                          <a:latin typeface="+mj-lt"/>
                        </a:rPr>
                        <a:t>UW</a:t>
                      </a:r>
                      <a:endParaRPr lang="en-US" sz="1600" b="0" i="0" u="none" strike="noStrike" dirty="0">
                        <a:solidFill>
                          <a:srgbClr val="000000"/>
                        </a:solidFill>
                        <a:effectLst/>
                        <a:latin typeface="+mj-lt"/>
                      </a:endParaRPr>
                    </a:p>
                  </a:txBody>
                  <a:tcPr marL="8983" marR="8983" marT="898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03112352"/>
                  </a:ext>
                </a:extLst>
              </a:tr>
            </a:tbl>
          </a:graphicData>
        </a:graphic>
      </p:graphicFrame>
    </p:spTree>
    <p:extLst>
      <p:ext uri="{BB962C8B-B14F-4D97-AF65-F5344CB8AC3E}">
        <p14:creationId xmlns:p14="http://schemas.microsoft.com/office/powerpoint/2010/main" val="1624160829"/>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Shape 221"/>
          <p:cNvSpPr>
            <a:spLocks noGrp="1"/>
          </p:cNvSpPr>
          <p:nvPr>
            <p:ph type="title"/>
          </p:nvPr>
        </p:nvSpPr>
        <p:spPr>
          <a:xfrm>
            <a:off x="838200" y="365125"/>
            <a:ext cx="10515600" cy="1325563"/>
          </a:xfrm>
          <a:prstGeom prst="rect">
            <a:avLst/>
          </a:prstGeom>
        </p:spPr>
        <p:txBody>
          <a:bodyPr>
            <a:normAutofit/>
          </a:bodyPr>
          <a:lstStyle/>
          <a:p>
            <a:r>
              <a:rPr lang="en-US" sz="4000" dirty="0">
                <a:solidFill>
                  <a:srgbClr val="006699"/>
                </a:solidFill>
              </a:rPr>
              <a:t>“Unsolved Cases” that may be solved by a novel Mendelian renal disease gene</a:t>
            </a:r>
            <a:endParaRPr sz="4000" dirty="0">
              <a:solidFill>
                <a:srgbClr val="006699"/>
              </a:solidFill>
            </a:endParaRPr>
          </a:p>
        </p:txBody>
      </p:sp>
      <p:sp>
        <p:nvSpPr>
          <p:cNvPr id="222" name="Shape 222"/>
          <p:cNvSpPr>
            <a:spLocks noGrp="1"/>
          </p:cNvSpPr>
          <p:nvPr>
            <p:ph type="body" idx="1"/>
          </p:nvPr>
        </p:nvSpPr>
        <p:spPr>
          <a:xfrm>
            <a:off x="838200" y="1825625"/>
            <a:ext cx="10363200" cy="4351338"/>
          </a:xfrm>
          <a:prstGeom prst="rect">
            <a:avLst/>
          </a:prstGeom>
        </p:spPr>
        <p:txBody>
          <a:bodyPr>
            <a:normAutofit/>
          </a:bodyPr>
          <a:lstStyle/>
          <a:p>
            <a:r>
              <a:rPr lang="en-US" sz="3100" dirty="0"/>
              <a:t>Nephrotic syndrome (2/8 </a:t>
            </a:r>
            <a:r>
              <a:rPr lang="en-US" sz="3100" dirty="0" err="1"/>
              <a:t>probands</a:t>
            </a:r>
            <a:r>
              <a:rPr lang="en-US" sz="3100" dirty="0"/>
              <a:t>)</a:t>
            </a:r>
          </a:p>
          <a:p>
            <a:pPr lvl="1">
              <a:spcBef>
                <a:spcPts val="600"/>
              </a:spcBef>
            </a:pPr>
            <a:r>
              <a:rPr lang="en-US" sz="2000" dirty="0"/>
              <a:t>NS172 and NS227 are </a:t>
            </a:r>
            <a:r>
              <a:rPr lang="en-US" sz="2000" dirty="0" smtClean="0"/>
              <a:t>compound </a:t>
            </a:r>
            <a:r>
              <a:rPr lang="en-US" sz="2000" dirty="0"/>
              <a:t>heterozygous for the same missense and splice region variants in </a:t>
            </a:r>
            <a:r>
              <a:rPr lang="en-US" sz="2000" i="1" dirty="0" smtClean="0"/>
              <a:t>PLA2R1</a:t>
            </a:r>
          </a:p>
          <a:p>
            <a:pPr lvl="1">
              <a:spcBef>
                <a:spcPts val="600"/>
              </a:spcBef>
            </a:pPr>
            <a:r>
              <a:rPr lang="en-US" sz="2000" i="1" dirty="0" smtClean="0"/>
              <a:t>PLA2R1 </a:t>
            </a:r>
            <a:r>
              <a:rPr lang="en-US" sz="2000" dirty="0" smtClean="0"/>
              <a:t>has previously been GWAS associated with membranous nephropathy, </a:t>
            </a:r>
            <a:r>
              <a:rPr lang="en-US" sz="2000" dirty="0"/>
              <a:t>a major cause of </a:t>
            </a:r>
            <a:r>
              <a:rPr lang="en-US" sz="2000" dirty="0" err="1" smtClean="0"/>
              <a:t>nephrotic</a:t>
            </a:r>
            <a:r>
              <a:rPr lang="en-US" sz="2000" dirty="0" smtClean="0"/>
              <a:t> syndrome </a:t>
            </a:r>
            <a:r>
              <a:rPr lang="en-US" sz="2000" dirty="0"/>
              <a:t>in </a:t>
            </a:r>
            <a:r>
              <a:rPr lang="en-US" sz="2000" dirty="0" smtClean="0"/>
              <a:t>adults. </a:t>
            </a:r>
          </a:p>
          <a:p>
            <a:pPr lvl="1">
              <a:spcBef>
                <a:spcPts val="600"/>
              </a:spcBef>
            </a:pPr>
            <a:r>
              <a:rPr lang="en-US" sz="2000" i="1" dirty="0" smtClean="0"/>
              <a:t>PLA2R1</a:t>
            </a:r>
            <a:r>
              <a:rPr lang="en-US" sz="2000" dirty="0" smtClean="0"/>
              <a:t> is also the major autoantigen in </a:t>
            </a:r>
            <a:r>
              <a:rPr lang="en-US" sz="2000" dirty="0"/>
              <a:t>membranous </a:t>
            </a:r>
            <a:r>
              <a:rPr lang="en-US" sz="2000" dirty="0" smtClean="0"/>
              <a:t>nephropathy.</a:t>
            </a:r>
          </a:p>
          <a:p>
            <a:pPr lvl="1">
              <a:spcBef>
                <a:spcPts val="600"/>
              </a:spcBef>
            </a:pPr>
            <a:r>
              <a:rPr lang="en-US" sz="2000" dirty="0" smtClean="0"/>
              <a:t>This would be a novel Tier 1 gene discovery</a:t>
            </a:r>
            <a:endParaRPr lang="en-US" sz="2000" dirty="0"/>
          </a:p>
        </p:txBody>
      </p:sp>
      <p:sp>
        <p:nvSpPr>
          <p:cNvPr id="2" name="Slide Number Placeholder 1"/>
          <p:cNvSpPr>
            <a:spLocks noGrp="1"/>
          </p:cNvSpPr>
          <p:nvPr>
            <p:ph type="sldNum" sz="quarter" idx="2"/>
          </p:nvPr>
        </p:nvSpPr>
        <p:spPr/>
        <p:txBody>
          <a:bodyPr/>
          <a:lstStyle/>
          <a:p>
            <a:fld id="{86CB4B4D-7CA3-9044-876B-883B54F8677D}" type="slidenum">
              <a:rPr lang="en-US" smtClean="0"/>
              <a:t>16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419287904"/>
              </p:ext>
            </p:extLst>
          </p:nvPr>
        </p:nvGraphicFramePr>
        <p:xfrm>
          <a:off x="433968" y="4398366"/>
          <a:ext cx="11453232" cy="1094291"/>
        </p:xfrm>
        <a:graphic>
          <a:graphicData uri="http://schemas.openxmlformats.org/drawingml/2006/table">
            <a:tbl>
              <a:tblPr>
                <a:tableStyleId>{5940675A-B579-460E-94D1-54222C63F5DA}</a:tableStyleId>
              </a:tblPr>
              <a:tblGrid>
                <a:gridCol w="995231">
                  <a:extLst>
                    <a:ext uri="{9D8B030D-6E8A-4147-A177-3AD203B41FA5}">
                      <a16:colId xmlns="" xmlns:a16="http://schemas.microsoft.com/office/drawing/2014/main" val="2741103182"/>
                    </a:ext>
                  </a:extLst>
                </a:gridCol>
                <a:gridCol w="701544">
                  <a:extLst>
                    <a:ext uri="{9D8B030D-6E8A-4147-A177-3AD203B41FA5}">
                      <a16:colId xmlns="" xmlns:a16="http://schemas.microsoft.com/office/drawing/2014/main" val="1345494510"/>
                    </a:ext>
                  </a:extLst>
                </a:gridCol>
                <a:gridCol w="1868356">
                  <a:extLst>
                    <a:ext uri="{9D8B030D-6E8A-4147-A177-3AD203B41FA5}">
                      <a16:colId xmlns="" xmlns:a16="http://schemas.microsoft.com/office/drawing/2014/main" val="835398510"/>
                    </a:ext>
                  </a:extLst>
                </a:gridCol>
                <a:gridCol w="782003">
                  <a:extLst>
                    <a:ext uri="{9D8B030D-6E8A-4147-A177-3AD203B41FA5}">
                      <a16:colId xmlns="" xmlns:a16="http://schemas.microsoft.com/office/drawing/2014/main" val="3133183187"/>
                    </a:ext>
                  </a:extLst>
                </a:gridCol>
                <a:gridCol w="765044">
                  <a:extLst>
                    <a:ext uri="{9D8B030D-6E8A-4147-A177-3AD203B41FA5}">
                      <a16:colId xmlns="" xmlns:a16="http://schemas.microsoft.com/office/drawing/2014/main" val="409895056"/>
                    </a:ext>
                  </a:extLst>
                </a:gridCol>
                <a:gridCol w="2751662">
                  <a:extLst>
                    <a:ext uri="{9D8B030D-6E8A-4147-A177-3AD203B41FA5}">
                      <a16:colId xmlns="" xmlns:a16="http://schemas.microsoft.com/office/drawing/2014/main" val="5521602"/>
                    </a:ext>
                  </a:extLst>
                </a:gridCol>
                <a:gridCol w="1415918">
                  <a:extLst>
                    <a:ext uri="{9D8B030D-6E8A-4147-A177-3AD203B41FA5}">
                      <a16:colId xmlns="" xmlns:a16="http://schemas.microsoft.com/office/drawing/2014/main" val="2318793718"/>
                    </a:ext>
                  </a:extLst>
                </a:gridCol>
                <a:gridCol w="1076194">
                  <a:extLst>
                    <a:ext uri="{9D8B030D-6E8A-4147-A177-3AD203B41FA5}">
                      <a16:colId xmlns="" xmlns:a16="http://schemas.microsoft.com/office/drawing/2014/main" val="1947241666"/>
                    </a:ext>
                  </a:extLst>
                </a:gridCol>
                <a:gridCol w="1097280">
                  <a:extLst>
                    <a:ext uri="{9D8B030D-6E8A-4147-A177-3AD203B41FA5}">
                      <a16:colId xmlns="" xmlns:a16="http://schemas.microsoft.com/office/drawing/2014/main" val="515598512"/>
                    </a:ext>
                  </a:extLst>
                </a:gridCol>
              </a:tblGrid>
              <a:tr h="179651">
                <a:tc>
                  <a:txBody>
                    <a:bodyPr/>
                    <a:lstStyle/>
                    <a:p>
                      <a:pPr marL="91440" algn="l" fontAlgn="b">
                        <a:spcBef>
                          <a:spcPts val="600"/>
                        </a:spcBef>
                      </a:pPr>
                      <a:endParaRPr lang="en-US" sz="1800" b="0" i="0" u="none" strike="noStrike" dirty="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6699"/>
                    </a:solidFill>
                  </a:tcPr>
                </a:tc>
                <a:tc gridSpan="2">
                  <a:txBody>
                    <a:bodyPr/>
                    <a:lstStyle/>
                    <a:p>
                      <a:pPr marL="91440" algn="ctr" fontAlgn="b">
                        <a:spcBef>
                          <a:spcPts val="600"/>
                        </a:spcBef>
                      </a:pPr>
                      <a:r>
                        <a:rPr lang="en-US" sz="1800" u="none" strike="noStrike" dirty="0">
                          <a:solidFill>
                            <a:schemeClr val="bg1"/>
                          </a:solidFill>
                          <a:effectLst/>
                          <a:latin typeface="+mj-lt"/>
                        </a:rPr>
                        <a:t>Sample</a:t>
                      </a:r>
                      <a:endParaRPr lang="en-US" sz="1800" b="0" i="0" u="none" strike="noStrike" dirty="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6699"/>
                    </a:solidFill>
                  </a:tcPr>
                </a:tc>
                <a:tc hMerge="1">
                  <a:txBody>
                    <a:bodyPr/>
                    <a:lstStyle/>
                    <a:p>
                      <a:pPr marL="91440" algn="l" fontAlgn="b">
                        <a:spcBef>
                          <a:spcPts val="600"/>
                        </a:spcBef>
                      </a:pPr>
                      <a:endParaRPr lang="en-US" sz="1800" b="0" i="0" u="none" strike="noStrike" dirty="0">
                        <a:solidFill>
                          <a:srgbClr val="000000"/>
                        </a:solidFill>
                        <a:effectLst/>
                        <a:latin typeface="+mj-lt"/>
                      </a:endParaRPr>
                    </a:p>
                  </a:txBody>
                  <a:tcPr marL="8983" marR="8983" marT="8983"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3">
                  <a:txBody>
                    <a:bodyPr/>
                    <a:lstStyle/>
                    <a:p>
                      <a:pPr marL="91440" algn="ctr" fontAlgn="b">
                        <a:spcBef>
                          <a:spcPts val="600"/>
                        </a:spcBef>
                      </a:pPr>
                      <a:r>
                        <a:rPr lang="en-US" sz="1800" u="none" strike="noStrike" dirty="0">
                          <a:solidFill>
                            <a:schemeClr val="bg1"/>
                          </a:solidFill>
                          <a:effectLst/>
                          <a:latin typeface="+mj-lt"/>
                        </a:rPr>
                        <a:t>Candidate Gene</a:t>
                      </a:r>
                      <a:endParaRPr lang="en-US" sz="1800" b="0" i="0" u="none" strike="noStrike" dirty="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6699"/>
                    </a:solidFill>
                  </a:tcPr>
                </a:tc>
                <a:tc hMerge="1">
                  <a:txBody>
                    <a:bodyPr/>
                    <a:lstStyle/>
                    <a:p>
                      <a:endParaRPr lang="en-US"/>
                    </a:p>
                  </a:txBody>
                  <a:tcPr/>
                </a:tc>
                <a:tc hMerge="1">
                  <a:txBody>
                    <a:bodyPr/>
                    <a:lstStyle/>
                    <a:p>
                      <a:endParaRPr lang="en-US"/>
                    </a:p>
                  </a:txBody>
                  <a:tcPr/>
                </a:tc>
                <a:tc gridSpan="2">
                  <a:txBody>
                    <a:bodyPr/>
                    <a:lstStyle/>
                    <a:p>
                      <a:pPr marL="91440" algn="ctr" fontAlgn="b">
                        <a:spcBef>
                          <a:spcPts val="600"/>
                        </a:spcBef>
                      </a:pPr>
                      <a:r>
                        <a:rPr lang="en-US" sz="1800" u="none" strike="noStrike" dirty="0">
                          <a:solidFill>
                            <a:schemeClr val="bg1"/>
                          </a:solidFill>
                          <a:effectLst/>
                          <a:latin typeface="+mj-lt"/>
                        </a:rPr>
                        <a:t>Candidate Variant</a:t>
                      </a:r>
                      <a:endParaRPr lang="en-US" sz="1800" b="0" i="0" u="none" strike="noStrike" dirty="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6699"/>
                    </a:solidFill>
                  </a:tcPr>
                </a:tc>
                <a:tc hMerge="1">
                  <a:txBody>
                    <a:bodyPr/>
                    <a:lstStyle/>
                    <a:p>
                      <a:endParaRPr lang="en-US"/>
                    </a:p>
                  </a:txBody>
                  <a:tcPr/>
                </a:tc>
                <a:tc>
                  <a:txBody>
                    <a:bodyPr/>
                    <a:lstStyle/>
                    <a:p>
                      <a:pPr marL="91440" algn="l" fontAlgn="b">
                        <a:spcBef>
                          <a:spcPts val="600"/>
                        </a:spcBef>
                      </a:pPr>
                      <a:r>
                        <a:rPr lang="en-US" sz="1800" u="none" strike="noStrike" dirty="0">
                          <a:solidFill>
                            <a:schemeClr val="bg1"/>
                          </a:solidFill>
                          <a:effectLst/>
                          <a:latin typeface="+mj-lt"/>
                        </a:rPr>
                        <a:t>Analyzing</a:t>
                      </a:r>
                      <a:endParaRPr lang="en-US" sz="1800" b="0" i="0" u="none" strike="noStrike" dirty="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6699"/>
                    </a:solidFill>
                  </a:tcPr>
                </a:tc>
                <a:extLst>
                  <a:ext uri="{0D108BD9-81ED-4DB2-BD59-A6C34878D82A}">
                    <a16:rowId xmlns="" xmlns:a16="http://schemas.microsoft.com/office/drawing/2014/main" val="661947846"/>
                  </a:ext>
                </a:extLst>
              </a:tr>
              <a:tr h="179651">
                <a:tc>
                  <a:txBody>
                    <a:bodyPr/>
                    <a:lstStyle/>
                    <a:p>
                      <a:pPr marL="91440" algn="ctr" fontAlgn="b">
                        <a:spcBef>
                          <a:spcPts val="600"/>
                        </a:spcBef>
                      </a:pPr>
                      <a:r>
                        <a:rPr lang="en-US" sz="1800" u="none" strike="noStrike" dirty="0" smtClean="0">
                          <a:solidFill>
                            <a:schemeClr val="bg1"/>
                          </a:solidFill>
                          <a:effectLst/>
                          <a:latin typeface="+mj-lt"/>
                        </a:rPr>
                        <a:t>Evidence</a:t>
                      </a:r>
                      <a:endParaRPr lang="en-US" sz="1800" b="0" i="0" u="none" strike="noStrike" dirty="0" smtClean="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a:solidFill>
                            <a:schemeClr val="bg1"/>
                          </a:solidFill>
                          <a:effectLst/>
                          <a:latin typeface="+mj-lt"/>
                        </a:rPr>
                        <a:t>ID</a:t>
                      </a:r>
                      <a:endParaRPr lang="en-US" sz="1800" b="0" i="0" u="none" strike="noStrike" dirty="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a:solidFill>
                            <a:schemeClr val="bg1"/>
                          </a:solidFill>
                          <a:effectLst/>
                          <a:latin typeface="+mj-lt"/>
                        </a:rPr>
                        <a:t>Phenotype</a:t>
                      </a:r>
                      <a:endParaRPr lang="en-US" sz="1800" b="0" i="0" u="none" strike="noStrike" dirty="0">
                        <a:solidFill>
                          <a:schemeClr val="bg1"/>
                        </a:solidFill>
                        <a:effectLst/>
                        <a:latin typeface="+mj-lt"/>
                      </a:endParaRPr>
                    </a:p>
                  </a:txBody>
                  <a:tcPr marL="8983" marR="8983" marT="89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a:solidFill>
                            <a:schemeClr val="bg1"/>
                          </a:solidFill>
                          <a:effectLst/>
                          <a:latin typeface="+mj-lt"/>
                        </a:rPr>
                        <a:t>ID </a:t>
                      </a:r>
                      <a:endParaRPr lang="en-US" sz="1800" b="0" i="0" u="none" strike="noStrike" dirty="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a:solidFill>
                            <a:schemeClr val="bg1"/>
                          </a:solidFill>
                          <a:effectLst/>
                          <a:latin typeface="+mj-lt"/>
                        </a:rPr>
                        <a:t>Model</a:t>
                      </a:r>
                      <a:endParaRPr lang="en-US" sz="1800" b="0" i="0" u="none" strike="noStrike" dirty="0">
                        <a:solidFill>
                          <a:schemeClr val="bg1"/>
                        </a:solidFill>
                        <a:effectLst/>
                        <a:latin typeface="+mj-lt"/>
                      </a:endParaRPr>
                    </a:p>
                  </a:txBody>
                  <a:tcPr marL="8983" marR="8983" marT="8983"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a:solidFill>
                            <a:schemeClr val="bg1"/>
                          </a:solidFill>
                          <a:effectLst/>
                          <a:latin typeface="+mj-lt"/>
                        </a:rPr>
                        <a:t>Support</a:t>
                      </a:r>
                      <a:endParaRPr lang="en-US" sz="1800" b="0" i="0" u="none" strike="noStrike" dirty="0">
                        <a:solidFill>
                          <a:schemeClr val="bg1"/>
                        </a:solidFill>
                        <a:effectLst/>
                        <a:latin typeface="+mj-lt"/>
                      </a:endParaRPr>
                    </a:p>
                  </a:txBody>
                  <a:tcPr marL="8983" marR="8983" marT="89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a:solidFill>
                            <a:schemeClr val="bg1"/>
                          </a:solidFill>
                          <a:effectLst/>
                          <a:latin typeface="+mj-lt"/>
                        </a:rPr>
                        <a:t>Consequence</a:t>
                      </a:r>
                      <a:endParaRPr lang="en-US" sz="1800" b="0" i="0" u="none" strike="noStrike" dirty="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a:solidFill>
                            <a:schemeClr val="bg1"/>
                          </a:solidFill>
                          <a:effectLst/>
                          <a:latin typeface="+mj-lt"/>
                        </a:rPr>
                        <a:t>Genotype</a:t>
                      </a:r>
                      <a:endParaRPr lang="en-US" sz="1800" b="0" i="0" u="none" strike="noStrike" dirty="0">
                        <a:solidFill>
                          <a:schemeClr val="bg1"/>
                        </a:solidFill>
                        <a:effectLst/>
                        <a:latin typeface="+mj-lt"/>
                      </a:endParaRPr>
                    </a:p>
                  </a:txBody>
                  <a:tcPr marL="8983" marR="8983" marT="8983"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6699"/>
                    </a:solidFill>
                  </a:tcPr>
                </a:tc>
                <a:tc>
                  <a:txBody>
                    <a:bodyPr/>
                    <a:lstStyle/>
                    <a:p>
                      <a:pPr marL="91440" algn="ctr" fontAlgn="b">
                        <a:spcBef>
                          <a:spcPts val="600"/>
                        </a:spcBef>
                      </a:pPr>
                      <a:r>
                        <a:rPr lang="en-US" sz="1800" u="none" strike="noStrike" dirty="0">
                          <a:solidFill>
                            <a:schemeClr val="bg1"/>
                          </a:solidFill>
                          <a:effectLst/>
                          <a:latin typeface="+mj-lt"/>
                        </a:rPr>
                        <a:t>CMG</a:t>
                      </a:r>
                      <a:endParaRPr lang="en-US" sz="1800" b="0" i="0" u="none" strike="noStrike" dirty="0">
                        <a:solidFill>
                          <a:schemeClr val="bg1"/>
                        </a:solidFill>
                        <a:effectLst/>
                        <a:latin typeface="+mj-lt"/>
                      </a:endParaRPr>
                    </a:p>
                  </a:txBody>
                  <a:tcPr marL="8983" marR="8983" marT="898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6699"/>
                    </a:solidFill>
                  </a:tcPr>
                </a:tc>
                <a:extLst>
                  <a:ext uri="{0D108BD9-81ED-4DB2-BD59-A6C34878D82A}">
                    <a16:rowId xmlns="" xmlns:a16="http://schemas.microsoft.com/office/drawing/2014/main" val="3406352247"/>
                  </a:ext>
                </a:extLst>
              </a:tr>
              <a:tr h="179651">
                <a:tc rowSpan="2">
                  <a:txBody>
                    <a:bodyPr/>
                    <a:lstStyle/>
                    <a:p>
                      <a:pPr marL="91440" algn="l" fontAlgn="b">
                        <a:spcBef>
                          <a:spcPts val="600"/>
                        </a:spcBef>
                      </a:pPr>
                      <a:r>
                        <a:rPr lang="en-US" sz="1600" b="0" i="0" u="none" strike="noStrike" dirty="0" smtClean="0">
                          <a:solidFill>
                            <a:srgbClr val="000000"/>
                          </a:solidFill>
                          <a:effectLst/>
                          <a:latin typeface="Calibri" panose="020F0502020204030204" pitchFamily="34" charset="0"/>
                        </a:rPr>
                        <a:t>Tier 1</a:t>
                      </a:r>
                      <a:endParaRPr lang="en-US" sz="1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91440" algn="l" fontAlgn="b">
                        <a:spcBef>
                          <a:spcPts val="600"/>
                        </a:spcBef>
                      </a:pPr>
                      <a:r>
                        <a:rPr lang="en-US" sz="1600" b="0" i="0" u="none" strike="noStrike" dirty="0">
                          <a:solidFill>
                            <a:srgbClr val="000000"/>
                          </a:solidFill>
                          <a:effectLst/>
                          <a:latin typeface="Calibri" panose="020F0502020204030204" pitchFamily="34" charset="0"/>
                        </a:rPr>
                        <a:t>NS172, NS227</a:t>
                      </a:r>
                    </a:p>
                  </a:txBody>
                  <a:tcPr marL="9525" marR="9525" marT="9525" marB="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91440" algn="l" fontAlgn="b">
                        <a:spcBef>
                          <a:spcPts val="600"/>
                        </a:spcBef>
                      </a:pPr>
                      <a:r>
                        <a:rPr lang="en-US" sz="1600" b="0" i="0" u="none" strike="noStrike" dirty="0" err="1">
                          <a:solidFill>
                            <a:srgbClr val="000000"/>
                          </a:solidFill>
                          <a:effectLst/>
                          <a:latin typeface="Calibri" panose="020F0502020204030204" pitchFamily="34" charset="0"/>
                        </a:rPr>
                        <a:t>Nephrotic</a:t>
                      </a:r>
                      <a:r>
                        <a:rPr lang="en-US" sz="1600" b="0" i="0" u="none" strike="noStrike" dirty="0">
                          <a:solidFill>
                            <a:srgbClr val="000000"/>
                          </a:solidFill>
                          <a:effectLst/>
                          <a:latin typeface="Calibri" panose="020F0502020204030204" pitchFamily="34" charset="0"/>
                        </a:rPr>
                        <a:t> </a:t>
                      </a:r>
                      <a:r>
                        <a:rPr lang="en-US" sz="1600" b="0" i="0" u="none" strike="noStrike" dirty="0" smtClean="0">
                          <a:solidFill>
                            <a:srgbClr val="000000"/>
                          </a:solidFill>
                          <a:effectLst/>
                          <a:latin typeface="Calibri" panose="020F0502020204030204" pitchFamily="34" charset="0"/>
                        </a:rPr>
                        <a:t>syndrome</a:t>
                      </a:r>
                      <a:endParaRPr lang="en-US" sz="16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91440" algn="l" fontAlgn="b">
                        <a:spcBef>
                          <a:spcPts val="600"/>
                        </a:spcBef>
                      </a:pPr>
                      <a:r>
                        <a:rPr lang="en-US" sz="1600" b="0" i="1" u="none" strike="noStrike" dirty="0">
                          <a:solidFill>
                            <a:srgbClr val="000000"/>
                          </a:solidFill>
                          <a:effectLst/>
                          <a:latin typeface="Calibri" panose="020F0502020204030204" pitchFamily="34" charset="0"/>
                        </a:rPr>
                        <a:t>PLA2R1</a:t>
                      </a:r>
                    </a:p>
                  </a:txBody>
                  <a:tcPr marL="9525" marR="9525" marT="9525" marB="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91440" algn="l" fontAlgn="b">
                        <a:spcBef>
                          <a:spcPts val="600"/>
                        </a:spcBef>
                      </a:pPr>
                      <a:r>
                        <a:rPr lang="en-US" sz="1600" b="0" i="0" u="none" strike="noStrike" dirty="0">
                          <a:solidFill>
                            <a:srgbClr val="000000"/>
                          </a:solidFill>
                          <a:effectLst/>
                          <a:latin typeface="Calibri" panose="020F0502020204030204" pitchFamily="34" charset="0"/>
                        </a:rPr>
                        <a:t>NA</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91440" algn="l" fontAlgn="b">
                        <a:spcBef>
                          <a:spcPts val="600"/>
                        </a:spcBef>
                      </a:pPr>
                      <a:r>
                        <a:rPr lang="en-US" sz="1600" b="0" i="0" u="none" strike="noStrike" dirty="0" smtClean="0">
                          <a:solidFill>
                            <a:srgbClr val="000000"/>
                          </a:solidFill>
                          <a:effectLst/>
                          <a:latin typeface="Calibri" panose="020F0502020204030204" pitchFamily="34" charset="0"/>
                        </a:rPr>
                        <a:t>GWAS and clinical studies, </a:t>
                      </a:r>
                      <a:r>
                        <a:rPr lang="en-US" sz="1600" b="0" i="0" u="none" strike="noStrike" dirty="0">
                          <a:solidFill>
                            <a:srgbClr val="000000"/>
                          </a:solidFill>
                          <a:effectLst/>
                          <a:latin typeface="Calibri" panose="020F0502020204030204" pitchFamily="34" charset="0"/>
                        </a:rPr>
                        <a:t>membranous nephropathy</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b="0" i="0" u="none" strike="noStrike" dirty="0" smtClean="0">
                          <a:solidFill>
                            <a:srgbClr val="000000"/>
                          </a:solidFill>
                          <a:effectLst/>
                          <a:latin typeface="Calibri" panose="020F0502020204030204" pitchFamily="34" charset="0"/>
                        </a:rPr>
                        <a:t>missense</a:t>
                      </a:r>
                      <a:endParaRPr lang="en-US" sz="16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1440" algn="l" fontAlgn="b">
                        <a:spcBef>
                          <a:spcPts val="600"/>
                        </a:spcBef>
                      </a:pPr>
                      <a:r>
                        <a:rPr lang="en-US" sz="1600" b="0" i="0" u="none" strike="noStrike">
                          <a:solidFill>
                            <a:srgbClr val="000000"/>
                          </a:solidFill>
                          <a:effectLst/>
                          <a:latin typeface="Calibri" panose="020F0502020204030204" pitchFamily="34" charset="0"/>
                        </a:rPr>
                        <a:t>0/1, 0/1</a:t>
                      </a:r>
                    </a:p>
                  </a:txBody>
                  <a:tcPr marL="9525" marR="9525" marT="9525"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marL="91440" algn="l" fontAlgn="b">
                        <a:spcBef>
                          <a:spcPts val="600"/>
                        </a:spcBef>
                      </a:pPr>
                      <a:r>
                        <a:rPr lang="en-US" sz="1600" b="0" i="0" u="none" strike="noStrike" dirty="0" smtClean="0">
                          <a:solidFill>
                            <a:srgbClr val="000000"/>
                          </a:solidFill>
                          <a:effectLst/>
                          <a:latin typeface="Calibri" panose="020F0502020204030204" pitchFamily="34" charset="0"/>
                        </a:rPr>
                        <a:t>UW</a:t>
                      </a:r>
                      <a:endParaRPr lang="en-US" sz="1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174118180"/>
                  </a:ext>
                </a:extLst>
              </a:tr>
              <a:tr h="274320">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pPr marL="91440" algn="l" fontAlgn="b">
                        <a:spcBef>
                          <a:spcPts val="600"/>
                        </a:spcBef>
                      </a:pPr>
                      <a:endParaRPr lang="en-US" sz="16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marL="91440" algn="l" fontAlgn="b">
                        <a:spcBef>
                          <a:spcPts val="600"/>
                        </a:spcBef>
                      </a:pPr>
                      <a:endParaRPr lang="en-US" sz="1600" b="0" i="0" u="none" strike="noStrike" dirty="0">
                        <a:solidFill>
                          <a:srgbClr val="000000"/>
                        </a:solidFill>
                        <a:effectLst/>
                        <a:latin typeface="Calibri" panose="020F0502020204030204" pitchFamily="34" charset="0"/>
                      </a:endParaRPr>
                    </a:p>
                  </a:txBody>
                  <a:tcPr marL="9525" marR="9525" marT="9525" marB="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b="0" i="0" u="none" strike="noStrike" dirty="0" smtClean="0">
                          <a:solidFill>
                            <a:srgbClr val="000000"/>
                          </a:solidFill>
                          <a:effectLst/>
                          <a:latin typeface="Calibri" panose="020F0502020204030204" pitchFamily="34" charset="0"/>
                        </a:rPr>
                        <a:t>splice </a:t>
                      </a:r>
                      <a:r>
                        <a:rPr lang="en-US" sz="1600" b="0" i="0" u="none" strike="noStrike" dirty="0">
                          <a:solidFill>
                            <a:srgbClr val="000000"/>
                          </a:solidFill>
                          <a:effectLst/>
                          <a:latin typeface="Calibri" panose="020F0502020204030204" pitchFamily="34" charset="0"/>
                        </a:rPr>
                        <a:t>region  </a:t>
                      </a:r>
                    </a:p>
                  </a:txBody>
                  <a:tcPr marL="9525" marR="9525" marT="9525"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1440" algn="l" fontAlgn="b">
                        <a:spcBef>
                          <a:spcPts val="600"/>
                        </a:spcBef>
                      </a:pPr>
                      <a:r>
                        <a:rPr lang="en-US" sz="1600" b="0" i="0" u="none" strike="noStrike" dirty="0">
                          <a:solidFill>
                            <a:srgbClr val="000000"/>
                          </a:solidFill>
                          <a:effectLst/>
                          <a:latin typeface="Calibri" panose="020F0502020204030204" pitchFamily="34" charset="0"/>
                        </a:rPr>
                        <a:t>0/1, 0/1</a:t>
                      </a:r>
                    </a:p>
                  </a:txBody>
                  <a:tcPr marL="9525" marR="9525" marT="9525" marB="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91440" algn="l" fontAlgn="b">
                        <a:spcBef>
                          <a:spcPts val="600"/>
                        </a:spcBef>
                      </a:pPr>
                      <a:endParaRPr lang="en-US" sz="16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720027350"/>
                  </a:ext>
                </a:extLst>
              </a:tr>
            </a:tbl>
          </a:graphicData>
        </a:graphic>
      </p:graphicFrame>
    </p:spTree>
    <p:extLst>
      <p:ext uri="{BB962C8B-B14F-4D97-AF65-F5344CB8AC3E}">
        <p14:creationId xmlns:p14="http://schemas.microsoft.com/office/powerpoint/2010/main" val="1015524481"/>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6699"/>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85800" y="2743200"/>
            <a:ext cx="10515600" cy="1325563"/>
          </a:xfrm>
        </p:spPr>
        <p:txBody>
          <a:bodyPr/>
          <a:lstStyle/>
          <a:p>
            <a:r>
              <a:rPr lang="en-US" dirty="0">
                <a:solidFill>
                  <a:schemeClr val="bg1"/>
                </a:solidFill>
              </a:rPr>
              <a:t>Conclusions and next steps</a:t>
            </a:r>
          </a:p>
        </p:txBody>
      </p:sp>
      <p:sp>
        <p:nvSpPr>
          <p:cNvPr id="4" name="Slide Number Placeholder 3"/>
          <p:cNvSpPr>
            <a:spLocks noGrp="1"/>
          </p:cNvSpPr>
          <p:nvPr>
            <p:ph type="sldNum" sz="quarter" idx="2"/>
          </p:nvPr>
        </p:nvSpPr>
        <p:spPr/>
        <p:txBody>
          <a:bodyPr/>
          <a:lstStyle/>
          <a:p>
            <a:fld id="{86CB4B4D-7CA3-9044-876B-883B54F8677D}" type="slidenum">
              <a:rPr lang="en-US" smtClean="0"/>
              <a:t>17</a:t>
            </a:fld>
            <a:endParaRPr lang="en-US"/>
          </a:p>
        </p:txBody>
      </p:sp>
    </p:spTree>
    <p:extLst>
      <p:ext uri="{BB962C8B-B14F-4D97-AF65-F5344CB8AC3E}">
        <p14:creationId xmlns:p14="http://schemas.microsoft.com/office/powerpoint/2010/main" val="1050755755"/>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2"/>
          </p:nvPr>
        </p:nvSpPr>
        <p:spPr>
          <a:xfrm>
            <a:off x="11097101" y="6400415"/>
            <a:ext cx="249423" cy="276995"/>
          </a:xfrm>
        </p:spPr>
        <p:txBody>
          <a:bodyPr/>
          <a:lstStyle/>
          <a:p>
            <a:pPr algn="ctr"/>
            <a:fld id="{86CB4B4D-7CA3-9044-876B-883B54F8677D}" type="slidenum">
              <a:rPr lang="en-US" smtClean="0"/>
              <a:pPr algn="ctr"/>
              <a:t>18</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285447180"/>
              </p:ext>
            </p:extLst>
          </p:nvPr>
        </p:nvGraphicFramePr>
        <p:xfrm>
          <a:off x="381000" y="2209800"/>
          <a:ext cx="11430000" cy="2819400"/>
        </p:xfrm>
        <a:graphic>
          <a:graphicData uri="http://schemas.openxmlformats.org/drawingml/2006/table">
            <a:tbl>
              <a:tblPr firstRow="1" bandRow="1"/>
              <a:tblGrid>
                <a:gridCol w="2286000">
                  <a:extLst>
                    <a:ext uri="{9D8B030D-6E8A-4147-A177-3AD203B41FA5}">
                      <a16:colId xmlns="" xmlns:a16="http://schemas.microsoft.com/office/drawing/2014/main" val="20000"/>
                    </a:ext>
                  </a:extLst>
                </a:gridCol>
                <a:gridCol w="2286000">
                  <a:extLst>
                    <a:ext uri="{9D8B030D-6E8A-4147-A177-3AD203B41FA5}">
                      <a16:colId xmlns="" xmlns:a16="http://schemas.microsoft.com/office/drawing/2014/main" val="20001"/>
                    </a:ext>
                  </a:extLst>
                </a:gridCol>
                <a:gridCol w="2286000">
                  <a:extLst>
                    <a:ext uri="{9D8B030D-6E8A-4147-A177-3AD203B41FA5}">
                      <a16:colId xmlns="" xmlns:a16="http://schemas.microsoft.com/office/drawing/2014/main" val="20002"/>
                    </a:ext>
                  </a:extLst>
                </a:gridCol>
                <a:gridCol w="2286000">
                  <a:extLst>
                    <a:ext uri="{9D8B030D-6E8A-4147-A177-3AD203B41FA5}">
                      <a16:colId xmlns="" xmlns:a16="http://schemas.microsoft.com/office/drawing/2014/main" val="20003"/>
                    </a:ext>
                  </a:extLst>
                </a:gridCol>
                <a:gridCol w="2286000">
                  <a:extLst>
                    <a:ext uri="{9D8B030D-6E8A-4147-A177-3AD203B41FA5}">
                      <a16:colId xmlns="" xmlns:a16="http://schemas.microsoft.com/office/drawing/2014/main" val="20004"/>
                    </a:ext>
                  </a:extLst>
                </a:gridCol>
              </a:tblGrid>
              <a:tr h="688975">
                <a:tc gridSpan="3">
                  <a:txBody>
                    <a:bodyPr/>
                    <a:lstStyle/>
                    <a:p>
                      <a:pPr algn="ctr" rtl="0" fontAlgn="ctr"/>
                      <a:r>
                        <a:rPr lang="en-US" sz="1600" b="1" i="0" u="none" strike="noStrike" dirty="0" smtClean="0">
                          <a:solidFill>
                            <a:schemeClr val="bg1"/>
                          </a:solidFill>
                          <a:effectLst/>
                          <a:latin typeface="+mj-lt"/>
                        </a:rPr>
                        <a:t>Families that may</a:t>
                      </a:r>
                      <a:r>
                        <a:rPr lang="en-US" sz="1600" b="1" i="0" u="none" strike="noStrike" baseline="0" dirty="0" smtClean="0">
                          <a:solidFill>
                            <a:schemeClr val="bg1"/>
                          </a:solidFill>
                          <a:effectLst/>
                          <a:latin typeface="+mj-lt"/>
                        </a:rPr>
                        <a:t> be solved by …</a:t>
                      </a:r>
                      <a:endParaRPr lang="en-US" sz="1600" b="1" i="0" u="none" strike="noStrike" dirty="0">
                        <a:solidFill>
                          <a:schemeClr val="bg1"/>
                        </a:solidFill>
                        <a:effectLst/>
                        <a:latin typeface="+mj-lt"/>
                      </a:endParaRPr>
                    </a:p>
                  </a:txBody>
                  <a:tcPr marL="4770" marR="4770" marT="477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699"/>
                    </a:solidFill>
                  </a:tcPr>
                </a:tc>
                <a:tc hMerge="1">
                  <a:txBody>
                    <a:bodyPr/>
                    <a:lstStyle/>
                    <a:p>
                      <a:pPr algn="r" rtl="0" fontAlgn="ctr"/>
                      <a:endParaRPr lang="en-US" sz="800" b="1" i="0" u="none" strike="noStrike" dirty="0">
                        <a:solidFill>
                          <a:schemeClr val="bg1"/>
                        </a:solidFill>
                        <a:effectLst/>
                        <a:latin typeface="Calibri"/>
                      </a:endParaRPr>
                    </a:p>
                  </a:txBody>
                  <a:tcPr marL="4770" marR="4770" marT="477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699"/>
                    </a:solidFill>
                  </a:tcPr>
                </a:tc>
                <a:tc hMerge="1">
                  <a:txBody>
                    <a:bodyPr/>
                    <a:lstStyle/>
                    <a:p>
                      <a:pPr algn="r" rtl="0" fontAlgn="ctr"/>
                      <a:endParaRPr lang="en-US" sz="800" b="1" i="0" u="none" strike="noStrike" dirty="0">
                        <a:solidFill>
                          <a:schemeClr val="bg1"/>
                        </a:solidFill>
                        <a:effectLst/>
                        <a:latin typeface="Calibri"/>
                      </a:endParaRPr>
                    </a:p>
                  </a:txBody>
                  <a:tcPr marL="4770" marR="4770" marT="477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699"/>
                    </a:solidFill>
                  </a:tcPr>
                </a:tc>
                <a:tc gridSpan="2">
                  <a:txBody>
                    <a:bodyPr/>
                    <a:lstStyle/>
                    <a:p>
                      <a:pPr algn="ctr" rtl="0" fontAlgn="ctr"/>
                      <a:r>
                        <a:rPr lang="en-US" sz="1600" b="1" i="0" u="none" strike="noStrike" dirty="0" smtClean="0">
                          <a:solidFill>
                            <a:schemeClr val="bg1"/>
                          </a:solidFill>
                          <a:effectLst/>
                          <a:latin typeface="+mj-lt"/>
                        </a:rPr>
                        <a:t>Families still unsolved</a:t>
                      </a:r>
                      <a:endParaRPr lang="en-US" sz="1600" b="1" i="0" u="none" strike="noStrike" dirty="0">
                        <a:solidFill>
                          <a:schemeClr val="bg1"/>
                        </a:solidFill>
                        <a:effectLst/>
                        <a:latin typeface="+mj-lt"/>
                      </a:endParaRPr>
                    </a:p>
                  </a:txBody>
                  <a:tcPr marL="4770" marR="4770" marT="477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699"/>
                    </a:solidFill>
                  </a:tcPr>
                </a:tc>
                <a:tc hMerge="1">
                  <a:txBody>
                    <a:bodyPr/>
                    <a:lstStyle/>
                    <a:p>
                      <a:pPr algn="r" rtl="0" fontAlgn="ctr"/>
                      <a:endParaRPr lang="en-US" sz="800" b="1" i="0" u="none" strike="noStrike" dirty="0">
                        <a:solidFill>
                          <a:schemeClr val="bg1"/>
                        </a:solidFill>
                        <a:effectLst/>
                        <a:latin typeface="Calibri"/>
                      </a:endParaRPr>
                    </a:p>
                  </a:txBody>
                  <a:tcPr marL="4770" marR="4770" marT="477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699"/>
                    </a:solidFill>
                  </a:tcPr>
                </a:tc>
                <a:extLst>
                  <a:ext uri="{0D108BD9-81ED-4DB2-BD59-A6C34878D82A}">
                    <a16:rowId xmlns="" xmlns:a16="http://schemas.microsoft.com/office/drawing/2014/main" val="10000"/>
                  </a:ext>
                </a:extLst>
              </a:tr>
              <a:tr h="606425">
                <a:tc>
                  <a:txBody>
                    <a:bodyPr/>
                    <a:lstStyle/>
                    <a:p>
                      <a:pPr algn="ctr" rtl="0" fontAlgn="ctr"/>
                      <a:r>
                        <a:rPr lang="en-US" sz="1600" b="1" i="0" u="none" strike="noStrike" dirty="0" smtClean="0">
                          <a:solidFill>
                            <a:schemeClr val="bg1"/>
                          </a:solidFill>
                          <a:effectLst/>
                          <a:latin typeface="+mj-lt"/>
                        </a:rPr>
                        <a:t>novel </a:t>
                      </a:r>
                      <a:r>
                        <a:rPr lang="en-US" sz="1600" b="1" i="0" u="none" strike="noStrike" dirty="0" err="1">
                          <a:solidFill>
                            <a:schemeClr val="bg1"/>
                          </a:solidFill>
                          <a:effectLst/>
                          <a:latin typeface="+mj-lt"/>
                        </a:rPr>
                        <a:t>Mendelian</a:t>
                      </a:r>
                      <a:r>
                        <a:rPr lang="en-US" sz="1600" b="1" i="0" u="none" strike="noStrike" dirty="0">
                          <a:solidFill>
                            <a:schemeClr val="bg1"/>
                          </a:solidFill>
                          <a:effectLst/>
                          <a:latin typeface="+mj-lt"/>
                        </a:rPr>
                        <a:t> gene</a:t>
                      </a:r>
                    </a:p>
                  </a:txBody>
                  <a:tcPr marL="4770" marR="4770" marT="477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699"/>
                    </a:solidFill>
                  </a:tcPr>
                </a:tc>
                <a:tc>
                  <a:txBody>
                    <a:bodyPr/>
                    <a:lstStyle/>
                    <a:p>
                      <a:pPr algn="ctr" rtl="0" fontAlgn="ctr"/>
                      <a:r>
                        <a:rPr lang="en-US" sz="1600" b="1" i="0" u="none" strike="noStrike" dirty="0" smtClean="0">
                          <a:solidFill>
                            <a:schemeClr val="bg1"/>
                          </a:solidFill>
                          <a:effectLst/>
                          <a:latin typeface="+mj-lt"/>
                        </a:rPr>
                        <a:t>Known </a:t>
                      </a:r>
                      <a:r>
                        <a:rPr lang="en-US" sz="1600" b="1" i="0" u="none" strike="noStrike" dirty="0">
                          <a:solidFill>
                            <a:schemeClr val="bg1"/>
                          </a:solidFill>
                          <a:effectLst/>
                          <a:latin typeface="+mj-lt"/>
                        </a:rPr>
                        <a:t>gene for that specific disorder</a:t>
                      </a:r>
                    </a:p>
                  </a:txBody>
                  <a:tcPr marL="4770" marR="4770" marT="477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699"/>
                    </a:solidFill>
                  </a:tcPr>
                </a:tc>
                <a:tc>
                  <a:txBody>
                    <a:bodyPr/>
                    <a:lstStyle/>
                    <a:p>
                      <a:pPr algn="ctr" rtl="0" fontAlgn="ctr"/>
                      <a:r>
                        <a:rPr lang="en-US" sz="1600" b="1" i="0" u="none" strike="noStrike" dirty="0" smtClean="0">
                          <a:solidFill>
                            <a:schemeClr val="bg1"/>
                          </a:solidFill>
                          <a:effectLst/>
                          <a:latin typeface="+mj-lt"/>
                        </a:rPr>
                        <a:t>Known </a:t>
                      </a:r>
                      <a:r>
                        <a:rPr lang="en-US" sz="1600" b="1" i="0" u="none" strike="noStrike" dirty="0">
                          <a:solidFill>
                            <a:schemeClr val="bg1"/>
                          </a:solidFill>
                          <a:effectLst/>
                          <a:latin typeface="+mj-lt"/>
                        </a:rPr>
                        <a:t>genes for related disorders</a:t>
                      </a:r>
                    </a:p>
                  </a:txBody>
                  <a:tcPr marL="4770" marR="4770" marT="477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699"/>
                    </a:solidFill>
                  </a:tcPr>
                </a:tc>
                <a:tc>
                  <a:txBody>
                    <a:bodyPr/>
                    <a:lstStyle/>
                    <a:p>
                      <a:pPr algn="ctr" rtl="0" fontAlgn="ctr"/>
                      <a:r>
                        <a:rPr lang="en-US" sz="1600" b="1" i="0" u="none" strike="noStrike" dirty="0">
                          <a:solidFill>
                            <a:schemeClr val="bg1"/>
                          </a:solidFill>
                          <a:effectLst/>
                          <a:latin typeface="+mj-lt"/>
                        </a:rPr>
                        <a:t>Too many candidates</a:t>
                      </a:r>
                    </a:p>
                  </a:txBody>
                  <a:tcPr marL="4770" marR="4770" marT="477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699"/>
                    </a:solidFill>
                  </a:tcPr>
                </a:tc>
                <a:tc>
                  <a:txBody>
                    <a:bodyPr/>
                    <a:lstStyle/>
                    <a:p>
                      <a:pPr algn="ctr" rtl="0" fontAlgn="ctr"/>
                      <a:r>
                        <a:rPr lang="en-US" sz="1600" b="1" i="0" u="none" strike="noStrike" dirty="0">
                          <a:solidFill>
                            <a:schemeClr val="bg1"/>
                          </a:solidFill>
                          <a:effectLst/>
                          <a:latin typeface="+mj-lt"/>
                        </a:rPr>
                        <a:t>No candidates</a:t>
                      </a:r>
                    </a:p>
                  </a:txBody>
                  <a:tcPr marL="4770" marR="4770" marT="477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699"/>
                    </a:solidFill>
                  </a:tcPr>
                </a:tc>
                <a:extLst>
                  <a:ext uri="{0D108BD9-81ED-4DB2-BD59-A6C34878D82A}">
                    <a16:rowId xmlns="" xmlns:a16="http://schemas.microsoft.com/office/drawing/2014/main" val="10001"/>
                  </a:ext>
                </a:extLst>
              </a:tr>
              <a:tr h="1524000">
                <a:tc>
                  <a:txBody>
                    <a:bodyPr/>
                    <a:lstStyle/>
                    <a:p>
                      <a:pPr algn="l" rtl="0" fontAlgn="ctr">
                        <a:buClr>
                          <a:srgbClr val="000000"/>
                        </a:buClr>
                        <a:buSzPts val="1600"/>
                        <a:buFont typeface="Arial"/>
                        <a:buChar char="•"/>
                      </a:pPr>
                      <a:r>
                        <a:rPr lang="en-US" sz="1400" b="0" i="0" u="none" strike="noStrike" cap="none" spc="0" baseline="0" dirty="0" smtClean="0">
                          <a:ln>
                            <a:noFill/>
                          </a:ln>
                          <a:solidFill>
                            <a:srgbClr val="000000"/>
                          </a:solidFill>
                          <a:effectLst/>
                          <a:uFillTx/>
                          <a:latin typeface="Calibri" charset="0"/>
                          <a:ea typeface="Calibri" charset="0"/>
                          <a:cs typeface="Calibri" charset="0"/>
                          <a:sym typeface="Calibri"/>
                        </a:rPr>
                        <a:t> </a:t>
                      </a:r>
                      <a:r>
                        <a:rPr lang="en-US" sz="1400" b="0" i="0" u="none" strike="noStrike" cap="none" spc="0" baseline="0" dirty="0" err="1" smtClean="0">
                          <a:ln>
                            <a:noFill/>
                          </a:ln>
                          <a:solidFill>
                            <a:srgbClr val="000000"/>
                          </a:solidFill>
                          <a:effectLst/>
                          <a:uFillTx/>
                          <a:latin typeface="Calibri" charset="0"/>
                          <a:ea typeface="Calibri" charset="0"/>
                          <a:cs typeface="Calibri" charset="0"/>
                          <a:sym typeface="Calibri"/>
                        </a:rPr>
                        <a:t>Nephrotic</a:t>
                      </a:r>
                      <a:r>
                        <a:rPr lang="en-US" sz="1400" b="0" i="0" u="none" strike="noStrike" cap="none" spc="0" baseline="0" dirty="0" smtClean="0">
                          <a:ln>
                            <a:noFill/>
                          </a:ln>
                          <a:solidFill>
                            <a:srgbClr val="000000"/>
                          </a:solidFill>
                          <a:effectLst/>
                          <a:uFillTx/>
                          <a:latin typeface="Calibri" charset="0"/>
                          <a:ea typeface="Calibri" charset="0"/>
                          <a:cs typeface="Calibri" charset="0"/>
                          <a:sym typeface="Calibri"/>
                        </a:rPr>
                        <a:t> </a:t>
                      </a:r>
                      <a:r>
                        <a:rPr lang="en-US" sz="1400" b="0" i="0" u="none" strike="noStrike" cap="none" spc="0" baseline="0" dirty="0" smtClean="0">
                          <a:ln>
                            <a:noFill/>
                          </a:ln>
                          <a:solidFill>
                            <a:srgbClr val="000000"/>
                          </a:solidFill>
                          <a:effectLst/>
                          <a:uFillTx/>
                          <a:latin typeface="Calibri" charset="0"/>
                          <a:ea typeface="Calibri" charset="0"/>
                          <a:cs typeface="Calibri" charset="0"/>
                          <a:sym typeface="Calibri"/>
                        </a:rPr>
                        <a:t>syndrome </a:t>
                      </a:r>
                      <a:r>
                        <a:rPr lang="en-US" sz="1400" b="0" i="0" u="none" strike="noStrike" cap="none" spc="0" baseline="0" dirty="0" smtClean="0">
                          <a:ln>
                            <a:noFill/>
                          </a:ln>
                          <a:solidFill>
                            <a:srgbClr val="000000"/>
                          </a:solidFill>
                          <a:effectLst/>
                          <a:uFillTx/>
                          <a:latin typeface="Calibri" charset="0"/>
                          <a:ea typeface="Calibri" charset="0"/>
                          <a:cs typeface="Calibri" charset="0"/>
                          <a:sym typeface="Calibri"/>
                        </a:rPr>
                        <a:t>(2/8)</a:t>
                      </a:r>
                      <a:endParaRPr lang="en-US" sz="1400" b="0" i="0" u="none" strike="noStrike" cap="none" spc="0" baseline="0" dirty="0">
                        <a:ln>
                          <a:noFill/>
                        </a:ln>
                        <a:solidFill>
                          <a:srgbClr val="000000"/>
                        </a:solidFill>
                        <a:effectLst/>
                        <a:uFillTx/>
                        <a:latin typeface="Calibri" charset="0"/>
                        <a:ea typeface="Calibri" charset="0"/>
                        <a:cs typeface="Calibri" charset="0"/>
                        <a:sym typeface="Calibri"/>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buClr>
                          <a:srgbClr val="000000"/>
                        </a:buClr>
                        <a:buSzPts val="1600"/>
                        <a:buFont typeface="Arial"/>
                        <a:buChar char="•"/>
                      </a:pPr>
                      <a:r>
                        <a:rPr lang="en-US" sz="1400" dirty="0" smtClean="0">
                          <a:latin typeface="Calibri" charset="0"/>
                          <a:ea typeface="Calibri" charset="0"/>
                          <a:cs typeface="Calibri" charset="0"/>
                        </a:rPr>
                        <a:t> </a:t>
                      </a:r>
                      <a:r>
                        <a:rPr lang="en-US" sz="1400" dirty="0" err="1" smtClean="0">
                          <a:latin typeface="Calibri" charset="0"/>
                          <a:ea typeface="Calibri" charset="0"/>
                          <a:cs typeface="Calibri" charset="0"/>
                        </a:rPr>
                        <a:t>Nephronophthisis</a:t>
                      </a:r>
                      <a:r>
                        <a:rPr lang="en-US" sz="1400" dirty="0" smtClean="0">
                          <a:latin typeface="Calibri" charset="0"/>
                          <a:ea typeface="Calibri" charset="0"/>
                          <a:cs typeface="Calibri" charset="0"/>
                        </a:rPr>
                        <a:t> </a:t>
                      </a:r>
                      <a:r>
                        <a:rPr lang="en-US" sz="1400" b="0" i="0" u="none" strike="noStrike" cap="none" spc="0" baseline="0" dirty="0" smtClean="0">
                          <a:ln>
                            <a:noFill/>
                          </a:ln>
                          <a:solidFill>
                            <a:srgbClr val="000000"/>
                          </a:solidFill>
                          <a:effectLst/>
                          <a:uFillTx/>
                          <a:latin typeface="Calibri" charset="0"/>
                          <a:ea typeface="Calibri" charset="0"/>
                          <a:cs typeface="Calibri" charset="0"/>
                          <a:sym typeface="Calibri"/>
                        </a:rPr>
                        <a:t>(1/3)</a:t>
                      </a:r>
                    </a:p>
                    <a:p>
                      <a:pPr algn="l" rtl="0" fontAlgn="ctr">
                        <a:buClr>
                          <a:srgbClr val="000000"/>
                        </a:buClr>
                        <a:buSzPts val="1600"/>
                        <a:buFont typeface="Arial"/>
                        <a:buChar char="•"/>
                      </a:pPr>
                      <a:r>
                        <a:rPr lang="en-US" sz="1400" b="0" i="0" u="none" strike="noStrike" cap="none" spc="0" baseline="0" dirty="0" smtClean="0">
                          <a:ln>
                            <a:noFill/>
                          </a:ln>
                          <a:solidFill>
                            <a:srgbClr val="000000"/>
                          </a:solidFill>
                          <a:effectLst/>
                          <a:uFillTx/>
                          <a:latin typeface="Calibri" charset="0"/>
                          <a:ea typeface="Calibri" charset="0"/>
                          <a:cs typeface="Calibri" charset="0"/>
                          <a:sym typeface="Calibri"/>
                        </a:rPr>
                        <a:t> </a:t>
                      </a:r>
                      <a:r>
                        <a:rPr lang="en-US" sz="1400" b="0" i="0" u="none" strike="noStrike" cap="none" spc="0" baseline="0" dirty="0" err="1" smtClean="0">
                          <a:ln>
                            <a:noFill/>
                          </a:ln>
                          <a:solidFill>
                            <a:srgbClr val="000000"/>
                          </a:solidFill>
                          <a:effectLst/>
                          <a:uFillTx/>
                          <a:latin typeface="Calibri" charset="0"/>
                          <a:ea typeface="Calibri" charset="0"/>
                          <a:cs typeface="Calibri" charset="0"/>
                          <a:sym typeface="Calibri"/>
                        </a:rPr>
                        <a:t>Nephrotic</a:t>
                      </a:r>
                      <a:r>
                        <a:rPr lang="en-US" sz="1400" b="0" i="0" u="none" strike="noStrike" cap="none" spc="0" baseline="0" dirty="0" smtClean="0">
                          <a:ln>
                            <a:noFill/>
                          </a:ln>
                          <a:solidFill>
                            <a:srgbClr val="000000"/>
                          </a:solidFill>
                          <a:effectLst/>
                          <a:uFillTx/>
                          <a:latin typeface="Calibri" charset="0"/>
                          <a:ea typeface="Calibri" charset="0"/>
                          <a:cs typeface="Calibri" charset="0"/>
                          <a:sym typeface="Calibri"/>
                        </a:rPr>
                        <a:t> </a:t>
                      </a:r>
                      <a:r>
                        <a:rPr lang="en-US" sz="1400" b="0" i="0" u="none" strike="noStrike" cap="none" spc="0" baseline="0" dirty="0" smtClean="0">
                          <a:ln>
                            <a:noFill/>
                          </a:ln>
                          <a:solidFill>
                            <a:srgbClr val="000000"/>
                          </a:solidFill>
                          <a:effectLst/>
                          <a:uFillTx/>
                          <a:latin typeface="Calibri" charset="0"/>
                          <a:ea typeface="Calibri" charset="0"/>
                          <a:cs typeface="Calibri" charset="0"/>
                          <a:sym typeface="Calibri"/>
                        </a:rPr>
                        <a:t>syndrome </a:t>
                      </a:r>
                      <a:r>
                        <a:rPr lang="en-US" sz="1400" b="0" i="0" u="none" strike="noStrike" cap="none" spc="0" baseline="0" dirty="0" smtClean="0">
                          <a:ln>
                            <a:noFill/>
                          </a:ln>
                          <a:solidFill>
                            <a:srgbClr val="000000"/>
                          </a:solidFill>
                          <a:effectLst/>
                          <a:uFillTx/>
                          <a:latin typeface="Calibri" charset="0"/>
                          <a:ea typeface="Calibri" charset="0"/>
                          <a:cs typeface="Calibri" charset="0"/>
                          <a:sym typeface="Calibri"/>
                        </a:rPr>
                        <a:t>(2/8)</a:t>
                      </a:r>
                      <a:endParaRPr lang="en-US" sz="1400" b="0" i="0" u="none" strike="noStrike" cap="none" spc="0" baseline="0" dirty="0">
                        <a:ln>
                          <a:noFill/>
                        </a:ln>
                        <a:solidFill>
                          <a:srgbClr val="000000"/>
                        </a:solidFill>
                        <a:effectLst/>
                        <a:uFillTx/>
                        <a:latin typeface="Calibri" charset="0"/>
                        <a:ea typeface="Calibri" charset="0"/>
                        <a:cs typeface="Calibri" charset="0"/>
                        <a:sym typeface="Calibri"/>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buClr>
                          <a:srgbClr val="000000"/>
                        </a:buClr>
                        <a:buSzPts val="1600"/>
                        <a:buFont typeface="Arial"/>
                        <a:buChar char="•"/>
                      </a:pPr>
                      <a:r>
                        <a:rPr lang="en-US" sz="1400" dirty="0" smtClean="0">
                          <a:latin typeface="Calibri" charset="0"/>
                          <a:ea typeface="Calibri" charset="0"/>
                          <a:cs typeface="Calibri" charset="0"/>
                        </a:rPr>
                        <a:t> </a:t>
                      </a:r>
                      <a:r>
                        <a:rPr lang="en-US" sz="1400" dirty="0" err="1" smtClean="0">
                          <a:latin typeface="Calibri" charset="0"/>
                          <a:ea typeface="Calibri" charset="0"/>
                          <a:cs typeface="Calibri" charset="0"/>
                        </a:rPr>
                        <a:t>Nephronophthisis</a:t>
                      </a:r>
                      <a:r>
                        <a:rPr lang="en-US" sz="1400" dirty="0" smtClean="0">
                          <a:latin typeface="Calibri" charset="0"/>
                          <a:ea typeface="Calibri" charset="0"/>
                          <a:cs typeface="Calibri" charset="0"/>
                        </a:rPr>
                        <a:t> </a:t>
                      </a:r>
                      <a:r>
                        <a:rPr lang="en-US" sz="1400" b="0" i="0" u="none" strike="noStrike" cap="none" spc="0" baseline="0" dirty="0" smtClean="0">
                          <a:ln>
                            <a:noFill/>
                          </a:ln>
                          <a:solidFill>
                            <a:srgbClr val="000000"/>
                          </a:solidFill>
                          <a:effectLst/>
                          <a:uFillTx/>
                          <a:latin typeface="Calibri" charset="0"/>
                          <a:ea typeface="Calibri" charset="0"/>
                          <a:cs typeface="Calibri" charset="0"/>
                          <a:sym typeface="Calibri"/>
                        </a:rPr>
                        <a:t>(2/3 )</a:t>
                      </a:r>
                    </a:p>
                    <a:p>
                      <a:pPr algn="l" rtl="0" fontAlgn="ctr">
                        <a:buClr>
                          <a:srgbClr val="000000"/>
                        </a:buClr>
                        <a:buSzPts val="1600"/>
                        <a:buFont typeface="Arial"/>
                        <a:buChar char="•"/>
                      </a:pPr>
                      <a:r>
                        <a:rPr lang="en-US" sz="1400" b="0" i="0" u="none" strike="noStrike" cap="none" spc="0" baseline="0" dirty="0" smtClean="0">
                          <a:ln>
                            <a:noFill/>
                          </a:ln>
                          <a:solidFill>
                            <a:srgbClr val="000000"/>
                          </a:solidFill>
                          <a:effectLst/>
                          <a:uFillTx/>
                          <a:latin typeface="Calibri" charset="0"/>
                          <a:ea typeface="Calibri" charset="0"/>
                          <a:cs typeface="Calibri" charset="0"/>
                          <a:sym typeface="Calibri"/>
                        </a:rPr>
                        <a:t> </a:t>
                      </a:r>
                      <a:r>
                        <a:rPr lang="en-US" sz="1400" b="0" i="0" u="none" strike="noStrike" cap="none" spc="0" baseline="0" dirty="0" err="1" smtClean="0">
                          <a:ln>
                            <a:noFill/>
                          </a:ln>
                          <a:solidFill>
                            <a:srgbClr val="000000"/>
                          </a:solidFill>
                          <a:effectLst/>
                          <a:uFillTx/>
                          <a:latin typeface="Calibri" charset="0"/>
                          <a:ea typeface="Calibri" charset="0"/>
                          <a:cs typeface="Calibri" charset="0"/>
                          <a:sym typeface="Calibri"/>
                        </a:rPr>
                        <a:t>Nephrotic</a:t>
                      </a:r>
                      <a:r>
                        <a:rPr lang="en-US" sz="1400" b="0" i="0" u="none" strike="noStrike" cap="none" spc="0" baseline="0" dirty="0" smtClean="0">
                          <a:ln>
                            <a:noFill/>
                          </a:ln>
                          <a:solidFill>
                            <a:srgbClr val="000000"/>
                          </a:solidFill>
                          <a:effectLst/>
                          <a:uFillTx/>
                          <a:latin typeface="Calibri" charset="0"/>
                          <a:ea typeface="Calibri" charset="0"/>
                          <a:cs typeface="Calibri" charset="0"/>
                          <a:sym typeface="Calibri"/>
                        </a:rPr>
                        <a:t> </a:t>
                      </a:r>
                      <a:r>
                        <a:rPr lang="en-US" sz="1400" b="0" i="0" u="none" strike="noStrike" cap="none" spc="0" baseline="0" dirty="0" smtClean="0">
                          <a:ln>
                            <a:noFill/>
                          </a:ln>
                          <a:solidFill>
                            <a:srgbClr val="000000"/>
                          </a:solidFill>
                          <a:effectLst/>
                          <a:uFillTx/>
                          <a:latin typeface="Calibri" charset="0"/>
                          <a:ea typeface="Calibri" charset="0"/>
                          <a:cs typeface="Calibri" charset="0"/>
                          <a:sym typeface="Calibri"/>
                        </a:rPr>
                        <a:t>syndrome </a:t>
                      </a:r>
                      <a:r>
                        <a:rPr lang="en-US" sz="1400" b="0" i="0" u="none" strike="noStrike" cap="none" spc="0" baseline="0" dirty="0" smtClean="0">
                          <a:ln>
                            <a:noFill/>
                          </a:ln>
                          <a:solidFill>
                            <a:srgbClr val="000000"/>
                          </a:solidFill>
                          <a:effectLst/>
                          <a:uFillTx/>
                          <a:latin typeface="Calibri" charset="0"/>
                          <a:ea typeface="Calibri" charset="0"/>
                          <a:cs typeface="Calibri" charset="0"/>
                          <a:sym typeface="Calibri"/>
                        </a:rPr>
                        <a:t>(2/8)</a:t>
                      </a:r>
                    </a:p>
                    <a:p>
                      <a:pPr algn="l" rtl="0" fontAlgn="ctr"/>
                      <a:endParaRPr lang="en-US" sz="1400" b="0" i="0" u="none" strike="noStrike" dirty="0">
                        <a:solidFill>
                          <a:srgbClr val="000000"/>
                        </a:solidFill>
                        <a:effectLst/>
                        <a:latin typeface="Calibri" charset="0"/>
                        <a:ea typeface="Calibri" charset="0"/>
                        <a:cs typeface="Calibri"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buClr>
                          <a:srgbClr val="000000"/>
                        </a:buClr>
                        <a:buSzPts val="1600"/>
                        <a:buFont typeface="Arial"/>
                        <a:buChar char="•"/>
                      </a:pPr>
                      <a:r>
                        <a:rPr lang="en-US" sz="1400" b="0" i="0" u="none" strike="noStrike" dirty="0" smtClean="0">
                          <a:solidFill>
                            <a:srgbClr val="000000"/>
                          </a:solidFill>
                          <a:effectLst/>
                          <a:latin typeface="Calibri" charset="0"/>
                          <a:ea typeface="Calibri" charset="0"/>
                          <a:cs typeface="Calibri" charset="0"/>
                        </a:rPr>
                        <a:t> Limb-girdle </a:t>
                      </a:r>
                      <a:r>
                        <a:rPr lang="en-US" sz="1400" b="0" i="0" u="none" strike="noStrike" dirty="0">
                          <a:solidFill>
                            <a:srgbClr val="000000"/>
                          </a:solidFill>
                          <a:effectLst/>
                          <a:latin typeface="Calibri" charset="0"/>
                          <a:ea typeface="Calibri" charset="0"/>
                          <a:cs typeface="Calibri" charset="0"/>
                        </a:rPr>
                        <a:t>muscular dystrophy (</a:t>
                      </a:r>
                      <a:r>
                        <a:rPr lang="en-US" sz="1400" b="0" i="0" u="none" strike="noStrike" dirty="0" smtClean="0">
                          <a:solidFill>
                            <a:srgbClr val="000000"/>
                          </a:solidFill>
                          <a:effectLst/>
                          <a:latin typeface="Calibri" charset="0"/>
                          <a:ea typeface="Calibri" charset="0"/>
                          <a:cs typeface="Calibri" charset="0"/>
                        </a:rPr>
                        <a:t>1/1)</a:t>
                      </a:r>
                    </a:p>
                    <a:p>
                      <a:pPr marL="0" marR="0" indent="0" algn="l" defTabSz="914400" rtl="0" eaLnBrk="1" fontAlgn="b" latinLnBrk="0" hangingPunct="1">
                        <a:lnSpc>
                          <a:spcPct val="100000"/>
                        </a:lnSpc>
                        <a:spcBef>
                          <a:spcPts val="0"/>
                        </a:spcBef>
                        <a:spcAft>
                          <a:spcPts val="0"/>
                        </a:spcAft>
                        <a:buClr>
                          <a:srgbClr val="000000"/>
                        </a:buClr>
                        <a:buSzPts val="1600"/>
                        <a:buFont typeface="Arial"/>
                        <a:buChar char="•"/>
                        <a:tabLst/>
                        <a:defRPr/>
                      </a:pPr>
                      <a:r>
                        <a:rPr lang="en-US" sz="1400" b="0" i="0" u="none" strike="noStrike" cap="none" spc="0" baseline="0" dirty="0" smtClean="0">
                          <a:ln>
                            <a:noFill/>
                          </a:ln>
                          <a:solidFill>
                            <a:srgbClr val="000000"/>
                          </a:solidFill>
                          <a:effectLst/>
                          <a:uFillTx/>
                          <a:latin typeface="Calibri" charset="0"/>
                          <a:ea typeface="Calibri" charset="0"/>
                          <a:cs typeface="Calibri" charset="0"/>
                          <a:sym typeface="Calibri"/>
                        </a:rPr>
                        <a:t> Ligamentous laxity, hip </a:t>
                      </a:r>
                      <a:r>
                        <a:rPr lang="en-US" sz="1400" b="0" i="0" u="none" strike="noStrike" cap="none" spc="0" baseline="0" dirty="0" smtClean="0">
                          <a:ln>
                            <a:noFill/>
                          </a:ln>
                          <a:solidFill>
                            <a:srgbClr val="000000"/>
                          </a:solidFill>
                          <a:effectLst/>
                          <a:uFillTx/>
                          <a:latin typeface="Calibri" charset="0"/>
                          <a:ea typeface="Calibri" charset="0"/>
                          <a:cs typeface="Calibri" charset="0"/>
                          <a:sym typeface="Calibri"/>
                        </a:rPr>
                        <a:t>dysplasia</a:t>
                      </a:r>
                      <a:r>
                        <a:rPr lang="en-US" sz="1400" b="0" i="0" u="none" strike="noStrike" cap="none" spc="0" baseline="0" dirty="0" smtClean="0">
                          <a:ln>
                            <a:noFill/>
                          </a:ln>
                          <a:solidFill>
                            <a:srgbClr val="000000"/>
                          </a:solidFill>
                          <a:effectLst/>
                          <a:uFillTx/>
                          <a:latin typeface="Calibri" charset="0"/>
                          <a:ea typeface="Calibri" charset="0"/>
                          <a:cs typeface="Calibri" charset="0"/>
                          <a:sym typeface="Calibri"/>
                        </a:rPr>
                        <a:t>, motor delay (1/1)</a:t>
                      </a:r>
                    </a:p>
                    <a:p>
                      <a:pPr algn="l" rtl="0" fontAlgn="b">
                        <a:buClr>
                          <a:srgbClr val="000000"/>
                        </a:buClr>
                        <a:buSzPts val="1600"/>
                        <a:buFont typeface="Arial"/>
                        <a:buChar char="•"/>
                      </a:pPr>
                      <a:r>
                        <a:rPr lang="en-US" sz="1400" b="0" i="0" u="none" strike="noStrike" dirty="0" smtClean="0">
                          <a:solidFill>
                            <a:srgbClr val="000000"/>
                          </a:solidFill>
                          <a:effectLst/>
                          <a:latin typeface="Calibri" charset="0"/>
                          <a:ea typeface="Calibri" charset="0"/>
                          <a:cs typeface="Calibri" charset="0"/>
                        </a:rPr>
                        <a:t> CAKUT (1/1)</a:t>
                      </a:r>
                    </a:p>
                    <a:p>
                      <a:pPr marL="0" marR="0" indent="0" algn="l" defTabSz="914400" rtl="0" eaLnBrk="1" fontAlgn="b" latinLnBrk="0" hangingPunct="1">
                        <a:lnSpc>
                          <a:spcPct val="100000"/>
                        </a:lnSpc>
                        <a:spcBef>
                          <a:spcPts val="0"/>
                        </a:spcBef>
                        <a:spcAft>
                          <a:spcPts val="0"/>
                        </a:spcAft>
                        <a:buClr>
                          <a:srgbClr val="000000"/>
                        </a:buClr>
                        <a:buSzPts val="1600"/>
                        <a:buFont typeface="Arial"/>
                        <a:buChar char="•"/>
                        <a:tabLst/>
                        <a:defRPr/>
                      </a:pPr>
                      <a:r>
                        <a:rPr lang="en-US" sz="1400" b="0" i="0" u="none" strike="noStrike" dirty="0" smtClean="0">
                          <a:solidFill>
                            <a:srgbClr val="FF0000"/>
                          </a:solidFill>
                          <a:effectLst/>
                          <a:latin typeface="Calibri"/>
                        </a:rPr>
                        <a:t> </a:t>
                      </a:r>
                      <a:r>
                        <a:rPr lang="en-US" sz="1400" b="0" i="0" u="none" strike="noStrike" dirty="0" smtClean="0">
                          <a:solidFill>
                            <a:schemeClr val="tx1"/>
                          </a:solidFill>
                          <a:effectLst/>
                          <a:latin typeface="Calibri"/>
                        </a:rPr>
                        <a:t>Pituitary adenoma (6/6)</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buClr>
                          <a:srgbClr val="000000"/>
                        </a:buClr>
                        <a:buSzPts val="1600"/>
                        <a:buFont typeface="Arial"/>
                        <a:buChar char="•"/>
                      </a:pPr>
                      <a:r>
                        <a:rPr lang="en-US" sz="1400" b="0" i="0" u="none" strike="noStrike" cap="none" spc="0" baseline="0" dirty="0" smtClean="0">
                          <a:ln>
                            <a:noFill/>
                          </a:ln>
                          <a:solidFill>
                            <a:srgbClr val="000000"/>
                          </a:solidFill>
                          <a:effectLst/>
                          <a:uFillTx/>
                          <a:latin typeface="Calibri" charset="0"/>
                          <a:ea typeface="Calibri" charset="0"/>
                          <a:cs typeface="Calibri" charset="0"/>
                          <a:sym typeface="Calibri"/>
                        </a:rPr>
                        <a:t> XLR corneal dystrophy (1/1)</a:t>
                      </a:r>
                    </a:p>
                    <a:p>
                      <a:pPr marL="0" marR="0" indent="0" algn="l" defTabSz="914400" rtl="0" eaLnBrk="1" fontAlgn="ctr" latinLnBrk="0" hangingPunct="1">
                        <a:lnSpc>
                          <a:spcPct val="100000"/>
                        </a:lnSpc>
                        <a:spcBef>
                          <a:spcPts val="0"/>
                        </a:spcBef>
                        <a:spcAft>
                          <a:spcPts val="0"/>
                        </a:spcAft>
                        <a:buClr>
                          <a:srgbClr val="000000"/>
                        </a:buClr>
                        <a:buSzPts val="1600"/>
                        <a:buFont typeface="Arial"/>
                        <a:buChar char="•"/>
                        <a:tabLst/>
                        <a:defRPr/>
                      </a:pPr>
                      <a:r>
                        <a:rPr lang="en-US" sz="1400" b="0" i="0" u="none" strike="noStrike" cap="none" spc="0" baseline="0" dirty="0" smtClean="0">
                          <a:ln>
                            <a:noFill/>
                          </a:ln>
                          <a:solidFill>
                            <a:schemeClr val="tx1"/>
                          </a:solidFill>
                          <a:effectLst/>
                          <a:uFillTx/>
                          <a:latin typeface="Calibri" charset="0"/>
                          <a:ea typeface="Calibri" charset="0"/>
                          <a:cs typeface="Calibri" charset="0"/>
                          <a:sym typeface="Calibri"/>
                        </a:rPr>
                        <a:t> AR dystonia (1/1)</a:t>
                      </a:r>
                    </a:p>
                    <a:p>
                      <a:pPr marL="0" marR="0" indent="0" algn="l" defTabSz="914400" rtl="0" eaLnBrk="1" fontAlgn="ctr" latinLnBrk="0" hangingPunct="1">
                        <a:lnSpc>
                          <a:spcPct val="100000"/>
                        </a:lnSpc>
                        <a:spcBef>
                          <a:spcPts val="0"/>
                        </a:spcBef>
                        <a:spcAft>
                          <a:spcPts val="0"/>
                        </a:spcAft>
                        <a:buClr>
                          <a:srgbClr val="000000"/>
                        </a:buClr>
                        <a:buSzPts val="1600"/>
                        <a:buFont typeface="Arial"/>
                        <a:buChar char="•"/>
                        <a:tabLst/>
                        <a:defRPr/>
                      </a:pPr>
                      <a:r>
                        <a:rPr lang="en-US" sz="1400" b="0" i="0" u="none" strike="noStrike" dirty="0" smtClean="0">
                          <a:solidFill>
                            <a:schemeClr val="tx1"/>
                          </a:solidFill>
                          <a:effectLst/>
                          <a:latin typeface="Calibri"/>
                        </a:rPr>
                        <a:t> </a:t>
                      </a:r>
                      <a:r>
                        <a:rPr lang="en-US" sz="1400" b="0" i="0" u="none" strike="noStrike" dirty="0" err="1" smtClean="0">
                          <a:solidFill>
                            <a:schemeClr val="tx1"/>
                          </a:solidFill>
                          <a:effectLst/>
                          <a:latin typeface="Calibri"/>
                        </a:rPr>
                        <a:t>Chiari</a:t>
                      </a:r>
                      <a:r>
                        <a:rPr lang="en-US" sz="1400" b="0" i="0" u="none" strike="noStrike" dirty="0" smtClean="0">
                          <a:solidFill>
                            <a:schemeClr val="tx1"/>
                          </a:solidFill>
                          <a:effectLst/>
                          <a:latin typeface="Calibri"/>
                        </a:rPr>
                        <a:t> malformation (1/1)</a:t>
                      </a:r>
                    </a:p>
                    <a:p>
                      <a:pPr marL="0" marR="0" indent="0" algn="l" defTabSz="914400" rtl="0" eaLnBrk="1" fontAlgn="ctr" latinLnBrk="0" hangingPunct="1">
                        <a:lnSpc>
                          <a:spcPct val="100000"/>
                        </a:lnSpc>
                        <a:spcBef>
                          <a:spcPts val="0"/>
                        </a:spcBef>
                        <a:spcAft>
                          <a:spcPts val="0"/>
                        </a:spcAft>
                        <a:buClr>
                          <a:srgbClr val="000000"/>
                        </a:buClr>
                        <a:buSzPts val="1600"/>
                        <a:buFont typeface="Arial"/>
                        <a:buChar char="•"/>
                        <a:tabLst/>
                        <a:defRPr/>
                      </a:pPr>
                      <a:r>
                        <a:rPr lang="en-US" sz="1400" b="0" i="0" u="none" strike="noStrike" dirty="0" smtClean="0">
                          <a:solidFill>
                            <a:schemeClr val="tx1"/>
                          </a:solidFill>
                          <a:effectLst/>
                          <a:latin typeface="Calibri"/>
                        </a:rPr>
                        <a:t> XL </a:t>
                      </a:r>
                      <a:r>
                        <a:rPr lang="en-US" sz="1400" b="0" i="0" u="none" strike="noStrike" dirty="0" smtClean="0">
                          <a:solidFill>
                            <a:schemeClr val="tx1"/>
                          </a:solidFill>
                          <a:effectLst/>
                          <a:latin typeface="Calibri"/>
                        </a:rPr>
                        <a:t>myopathy </a:t>
                      </a:r>
                      <a:r>
                        <a:rPr lang="en-US" sz="1400" b="0" i="0" u="none" strike="noStrike" dirty="0" smtClean="0">
                          <a:solidFill>
                            <a:schemeClr val="tx1"/>
                          </a:solidFill>
                          <a:effectLst/>
                          <a:latin typeface="Calibri"/>
                        </a:rPr>
                        <a:t>(1/1)</a:t>
                      </a:r>
                    </a:p>
                    <a:p>
                      <a:pPr marL="0" marR="0" indent="0" algn="l" defTabSz="914400" rtl="0" eaLnBrk="1" fontAlgn="ctr" latinLnBrk="0" hangingPunct="1">
                        <a:lnSpc>
                          <a:spcPct val="100000"/>
                        </a:lnSpc>
                        <a:spcBef>
                          <a:spcPts val="0"/>
                        </a:spcBef>
                        <a:spcAft>
                          <a:spcPts val="0"/>
                        </a:spcAft>
                        <a:buClr>
                          <a:srgbClr val="000000"/>
                        </a:buClr>
                        <a:buSzPts val="1600"/>
                        <a:buFont typeface="Arial"/>
                        <a:buChar char="•"/>
                        <a:tabLst/>
                        <a:defRPr/>
                      </a:pPr>
                      <a:r>
                        <a:rPr lang="en-US" sz="1400" b="0" i="0" u="none" strike="noStrike" dirty="0" smtClean="0">
                          <a:solidFill>
                            <a:schemeClr val="tx1"/>
                          </a:solidFill>
                          <a:effectLst/>
                          <a:latin typeface="Calibri"/>
                        </a:rPr>
                        <a:t> XL </a:t>
                      </a:r>
                      <a:r>
                        <a:rPr lang="en-US" sz="1400" b="0" i="0" u="none" strike="noStrike" dirty="0" smtClean="0">
                          <a:solidFill>
                            <a:schemeClr val="tx1"/>
                          </a:solidFill>
                          <a:effectLst/>
                          <a:latin typeface="Calibri"/>
                        </a:rPr>
                        <a:t>cleft </a:t>
                      </a:r>
                      <a:r>
                        <a:rPr lang="en-US" sz="1400" b="0" i="0" u="none" strike="noStrike" dirty="0" smtClean="0">
                          <a:solidFill>
                            <a:schemeClr val="tx1"/>
                          </a:solidFill>
                          <a:effectLst/>
                          <a:latin typeface="Calibri"/>
                        </a:rPr>
                        <a:t>palate (1/1)</a:t>
                      </a:r>
                    </a:p>
                    <a:p>
                      <a:pPr marL="0" marR="0" indent="0" algn="l" defTabSz="914400" rtl="0" eaLnBrk="1" fontAlgn="ctr" latinLnBrk="0" hangingPunct="1">
                        <a:lnSpc>
                          <a:spcPct val="100000"/>
                        </a:lnSpc>
                        <a:spcBef>
                          <a:spcPts val="0"/>
                        </a:spcBef>
                        <a:spcAft>
                          <a:spcPts val="0"/>
                        </a:spcAft>
                        <a:buClr>
                          <a:srgbClr val="000000"/>
                        </a:buClr>
                        <a:buSzPts val="1600"/>
                        <a:buFont typeface="Arial"/>
                        <a:buNone/>
                        <a:tabLst/>
                        <a:defRPr/>
                      </a:pPr>
                      <a:endParaRPr lang="en-US" sz="1400" b="0" i="0" u="none" strike="noStrike" cap="none" spc="0" baseline="0" dirty="0" smtClean="0">
                        <a:ln>
                          <a:noFill/>
                        </a:ln>
                        <a:solidFill>
                          <a:srgbClr val="000000"/>
                        </a:solidFill>
                        <a:effectLst/>
                        <a:uFillTx/>
                        <a:latin typeface="Calibri" charset="0"/>
                        <a:ea typeface="Calibri" charset="0"/>
                        <a:cs typeface="Calibri" charset="0"/>
                        <a:sym typeface="Calibri"/>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5" name="Shape 221"/>
          <p:cNvSpPr>
            <a:spLocks noGrp="1"/>
          </p:cNvSpPr>
          <p:nvPr>
            <p:ph type="title"/>
          </p:nvPr>
        </p:nvSpPr>
        <p:spPr>
          <a:xfrm>
            <a:off x="838200" y="365125"/>
            <a:ext cx="10515600" cy="1325563"/>
          </a:xfrm>
          <a:prstGeom prst="rect">
            <a:avLst/>
          </a:prstGeom>
        </p:spPr>
        <p:txBody>
          <a:bodyPr>
            <a:normAutofit/>
          </a:bodyPr>
          <a:lstStyle/>
          <a:p>
            <a:r>
              <a:rPr lang="en-US" dirty="0" smtClean="0">
                <a:solidFill>
                  <a:srgbClr val="006699"/>
                </a:solidFill>
              </a:rPr>
              <a:t>Potential solutions for some, but many projects remain unsolved</a:t>
            </a:r>
            <a:endParaRPr dirty="0">
              <a:solidFill>
                <a:srgbClr val="006699"/>
              </a:solidFill>
            </a:endParaRPr>
          </a:p>
        </p:txBody>
      </p:sp>
    </p:spTree>
    <p:extLst>
      <p:ext uri="{BB962C8B-B14F-4D97-AF65-F5344CB8AC3E}">
        <p14:creationId xmlns:p14="http://schemas.microsoft.com/office/powerpoint/2010/main" val="1859762678"/>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2"/>
          </p:nvPr>
        </p:nvSpPr>
        <p:spPr>
          <a:xfrm>
            <a:off x="11097101" y="6400415"/>
            <a:ext cx="249423" cy="276995"/>
          </a:xfrm>
        </p:spPr>
        <p:txBody>
          <a:bodyPr/>
          <a:lstStyle/>
          <a:p>
            <a:pPr algn="ctr"/>
            <a:fld id="{86CB4B4D-7CA3-9044-876B-883B54F8677D}" type="slidenum">
              <a:rPr lang="en-US" smtClean="0"/>
              <a:pPr algn="ctr"/>
              <a:t>19</a:t>
            </a:fld>
            <a:endParaRPr lang="en-US"/>
          </a:p>
        </p:txBody>
      </p:sp>
      <p:sp>
        <p:nvSpPr>
          <p:cNvPr id="5" name="Shape 221"/>
          <p:cNvSpPr>
            <a:spLocks noGrp="1"/>
          </p:cNvSpPr>
          <p:nvPr>
            <p:ph type="title"/>
          </p:nvPr>
        </p:nvSpPr>
        <p:spPr>
          <a:xfrm>
            <a:off x="838200" y="365125"/>
            <a:ext cx="10515600" cy="1325563"/>
          </a:xfrm>
          <a:prstGeom prst="rect">
            <a:avLst/>
          </a:prstGeom>
        </p:spPr>
        <p:txBody>
          <a:bodyPr>
            <a:normAutofit/>
          </a:bodyPr>
          <a:lstStyle/>
          <a:p>
            <a:r>
              <a:rPr lang="en-US" dirty="0" smtClean="0">
                <a:solidFill>
                  <a:srgbClr val="006699"/>
                </a:solidFill>
              </a:rPr>
              <a:t>Observations and Next Steps</a:t>
            </a:r>
            <a:endParaRPr dirty="0">
              <a:solidFill>
                <a:srgbClr val="006699"/>
              </a:solidFill>
            </a:endParaRPr>
          </a:p>
        </p:txBody>
      </p:sp>
      <p:sp>
        <p:nvSpPr>
          <p:cNvPr id="6" name="Shape 222"/>
          <p:cNvSpPr>
            <a:spLocks noGrp="1"/>
          </p:cNvSpPr>
          <p:nvPr>
            <p:ph type="body" idx="1"/>
          </p:nvPr>
        </p:nvSpPr>
        <p:spPr>
          <a:xfrm>
            <a:off x="838200" y="1825625"/>
            <a:ext cx="10515600" cy="4351338"/>
          </a:xfrm>
        </p:spPr>
        <p:txBody>
          <a:bodyPr>
            <a:normAutofit/>
          </a:bodyPr>
          <a:lstStyle/>
          <a:p>
            <a:pPr>
              <a:lnSpc>
                <a:spcPct val="120000"/>
              </a:lnSpc>
            </a:pPr>
            <a:r>
              <a:rPr lang="en-US" sz="2600" dirty="0" smtClean="0"/>
              <a:t>Observations</a:t>
            </a:r>
          </a:p>
          <a:p>
            <a:pPr lvl="1">
              <a:lnSpc>
                <a:spcPct val="120000"/>
              </a:lnSpc>
            </a:pPr>
            <a:r>
              <a:rPr lang="en-US" sz="2000" dirty="0" smtClean="0"/>
              <a:t>All three of the X-linked disorders remain unsolved (Corneal Dystrophy, Cleft Palate, and Myopathy)… could be random, might be meaningful</a:t>
            </a:r>
            <a:endParaRPr lang="en-US" sz="2000" dirty="0"/>
          </a:p>
          <a:p>
            <a:pPr>
              <a:lnSpc>
                <a:spcPct val="120000"/>
              </a:lnSpc>
            </a:pPr>
            <a:r>
              <a:rPr lang="en-US" sz="2600" dirty="0" smtClean="0"/>
              <a:t>Usual next steps</a:t>
            </a:r>
          </a:p>
          <a:p>
            <a:pPr lvl="1">
              <a:lnSpc>
                <a:spcPct val="120000"/>
              </a:lnSpc>
            </a:pPr>
            <a:r>
              <a:rPr lang="en-US" sz="2000" b="1" dirty="0" smtClean="0"/>
              <a:t>Too many candidates: </a:t>
            </a:r>
            <a:r>
              <a:rPr lang="en-US" sz="2000" dirty="0" smtClean="0"/>
              <a:t>data sharing (MME), contact investigator for more phenotypic details or additional cases</a:t>
            </a:r>
          </a:p>
          <a:p>
            <a:pPr lvl="1">
              <a:lnSpc>
                <a:spcPct val="120000"/>
              </a:lnSpc>
            </a:pPr>
            <a:r>
              <a:rPr lang="en-US" sz="2000" b="1" dirty="0" smtClean="0"/>
              <a:t>No candidates:</a:t>
            </a:r>
            <a:r>
              <a:rPr lang="en-US" sz="2000" dirty="0" smtClean="0"/>
              <a:t> WGS, </a:t>
            </a:r>
            <a:r>
              <a:rPr lang="en-US" sz="2000" i="1" dirty="0" smtClean="0"/>
              <a:t>de novo </a:t>
            </a:r>
            <a:r>
              <a:rPr lang="en-US" sz="2000" dirty="0" smtClean="0"/>
              <a:t>assembly, RNA-</a:t>
            </a:r>
            <a:r>
              <a:rPr lang="en-US" sz="2000" dirty="0" err="1" smtClean="0"/>
              <a:t>seq</a:t>
            </a:r>
            <a:r>
              <a:rPr lang="en-US" sz="2000" dirty="0" smtClean="0"/>
              <a:t> if tissue available/obtainable, more attention to non-coding and structural variants</a:t>
            </a:r>
          </a:p>
          <a:p>
            <a:pPr lvl="1">
              <a:lnSpc>
                <a:spcPct val="120000"/>
              </a:lnSpc>
            </a:pPr>
            <a:r>
              <a:rPr lang="en-US" sz="2000" dirty="0" smtClean="0"/>
              <a:t>Suggestions?</a:t>
            </a:r>
          </a:p>
        </p:txBody>
      </p:sp>
    </p:spTree>
    <p:extLst>
      <p:ext uri="{BB962C8B-B14F-4D97-AF65-F5344CB8AC3E}">
        <p14:creationId xmlns:p14="http://schemas.microsoft.com/office/powerpoint/2010/main" val="44520939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6699"/>
                </a:solidFill>
              </a:rPr>
              <a:t>Unsolved CMG cases</a:t>
            </a:r>
            <a:endParaRPr lang="en-US" dirty="0">
              <a:solidFill>
                <a:srgbClr val="006699"/>
              </a:solidFill>
            </a:endParaRPr>
          </a:p>
        </p:txBody>
      </p:sp>
      <p:sp>
        <p:nvSpPr>
          <p:cNvPr id="3" name="Text Placeholder 2"/>
          <p:cNvSpPr>
            <a:spLocks noGrp="1"/>
          </p:cNvSpPr>
          <p:nvPr>
            <p:ph type="body" sz="half" idx="1"/>
          </p:nvPr>
        </p:nvSpPr>
        <p:spPr>
          <a:xfrm>
            <a:off x="838200" y="1487213"/>
            <a:ext cx="5257800" cy="4689749"/>
          </a:xfrm>
        </p:spPr>
        <p:txBody>
          <a:bodyPr>
            <a:normAutofit/>
          </a:bodyPr>
          <a:lstStyle/>
          <a:p>
            <a:pPr fontAlgn="t">
              <a:lnSpc>
                <a:spcPct val="100000"/>
              </a:lnSpc>
              <a:spcBef>
                <a:spcPts val="600"/>
              </a:spcBef>
            </a:pPr>
            <a:r>
              <a:rPr lang="en-US" sz="2400" dirty="0" smtClean="0"/>
              <a:t>Approximately half of the </a:t>
            </a:r>
            <a:r>
              <a:rPr lang="en-US" sz="2400" dirty="0" err="1" smtClean="0"/>
              <a:t>Mendelian</a:t>
            </a:r>
            <a:r>
              <a:rPr lang="en-US" sz="2400" dirty="0" smtClean="0"/>
              <a:t> phenotypes analyzed by CMGs remain unsolved. Why?</a:t>
            </a:r>
          </a:p>
          <a:p>
            <a:pPr lvl="1" fontAlgn="t">
              <a:lnSpc>
                <a:spcPct val="100000"/>
              </a:lnSpc>
              <a:spcBef>
                <a:spcPts val="600"/>
              </a:spcBef>
            </a:pPr>
            <a:r>
              <a:rPr lang="en-US" sz="2000" b="1" dirty="0" smtClean="0"/>
              <a:t>Too  many candidates: </a:t>
            </a:r>
            <a:r>
              <a:rPr lang="en-US" sz="2000" dirty="0" smtClean="0"/>
              <a:t>need more evidence to pick a favorite</a:t>
            </a:r>
          </a:p>
          <a:p>
            <a:pPr lvl="1" fontAlgn="t">
              <a:lnSpc>
                <a:spcPct val="100000"/>
              </a:lnSpc>
              <a:spcBef>
                <a:spcPts val="600"/>
              </a:spcBef>
            </a:pPr>
            <a:r>
              <a:rPr lang="en-US" sz="2000" b="1" dirty="0" smtClean="0"/>
              <a:t>No candidates: </a:t>
            </a:r>
            <a:r>
              <a:rPr lang="en-US" sz="2000" dirty="0" smtClean="0"/>
              <a:t>What are we missing?</a:t>
            </a:r>
          </a:p>
          <a:p>
            <a:pPr fontAlgn="t">
              <a:lnSpc>
                <a:spcPct val="100000"/>
              </a:lnSpc>
              <a:spcBef>
                <a:spcPts val="600"/>
              </a:spcBef>
            </a:pPr>
            <a:endParaRPr lang="en-US" sz="2400" dirty="0" smtClean="0">
              <a:solidFill>
                <a:srgbClr val="006699"/>
              </a:solidFill>
            </a:endParaRPr>
          </a:p>
          <a:p>
            <a:pPr fontAlgn="t">
              <a:lnSpc>
                <a:spcPct val="100000"/>
              </a:lnSpc>
              <a:spcBef>
                <a:spcPts val="600"/>
              </a:spcBef>
            </a:pPr>
            <a:r>
              <a:rPr lang="en-US" sz="2400" dirty="0" smtClean="0">
                <a:solidFill>
                  <a:srgbClr val="006699"/>
                </a:solidFill>
              </a:rPr>
              <a:t>Are there tools or approaches used by one CMG that would solve cases not solved by another CMG</a:t>
            </a:r>
            <a:r>
              <a:rPr lang="en-US" sz="2400" dirty="0" smtClean="0">
                <a:solidFill>
                  <a:srgbClr val="006699"/>
                </a:solidFill>
              </a:rPr>
              <a:t>?</a:t>
            </a:r>
            <a:endParaRPr lang="en-US" sz="2400" dirty="0" smtClean="0">
              <a:solidFill>
                <a:srgbClr val="006699"/>
              </a:solidFill>
            </a:endParaRPr>
          </a:p>
        </p:txBody>
      </p:sp>
      <p:sp>
        <p:nvSpPr>
          <p:cNvPr id="4" name="Slide Number Placeholder 3"/>
          <p:cNvSpPr>
            <a:spLocks noGrp="1"/>
          </p:cNvSpPr>
          <p:nvPr>
            <p:ph type="sldNum" sz="quarter" idx="2"/>
          </p:nvPr>
        </p:nvSpPr>
        <p:spPr/>
        <p:txBody>
          <a:bodyPr/>
          <a:lstStyle/>
          <a:p>
            <a:fld id="{86CB4B4D-7CA3-9044-876B-883B54F8677D}" type="slidenum">
              <a:rPr lang="en-US" smtClean="0"/>
              <a:t>2</a:t>
            </a:fld>
            <a:endParaRPr lang="en-US"/>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 b="65528"/>
          <a:stretch/>
        </p:blipFill>
        <p:spPr bwMode="auto">
          <a:xfrm>
            <a:off x="6248400" y="1524000"/>
            <a:ext cx="5486400" cy="2825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48400" y="4495800"/>
            <a:ext cx="5562600" cy="1246491"/>
          </a:xfrm>
          <a:prstGeom prst="rect">
            <a:avLst/>
          </a:prstGeom>
          <a:noFill/>
          <a:ln w="12700" cap="flat">
            <a:solidFill>
              <a:srgbClr val="006699"/>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smtClean="0"/>
              <a:t>On average, 52% of </a:t>
            </a:r>
            <a:r>
              <a:rPr lang="en-US" dirty="0" err="1" smtClean="0"/>
              <a:t>Mendelian</a:t>
            </a:r>
            <a:r>
              <a:rPr lang="en-US" dirty="0" smtClean="0"/>
              <a:t> phenotypes were solved with conservative criteria; 76% would be solved using conservative + suggestive criteria. </a:t>
            </a:r>
          </a:p>
          <a:p>
            <a:pPr marL="0" marR="0" indent="0" algn="l" defTabSz="914400" rtl="0" fontAlgn="auto" latinLnBrk="0" hangingPunct="0">
              <a:lnSpc>
                <a:spcPct val="100000"/>
              </a:lnSpc>
              <a:spcBef>
                <a:spcPts val="600"/>
              </a:spcBef>
              <a:spcAft>
                <a:spcPts val="0"/>
              </a:spcAft>
              <a:buClrTx/>
              <a:buSzTx/>
              <a:buFontTx/>
              <a:buNone/>
              <a:tabLst/>
            </a:pPr>
            <a:r>
              <a:rPr lang="en-US" sz="1600" dirty="0" smtClean="0"/>
              <a:t>Chong </a:t>
            </a:r>
            <a:r>
              <a:rPr lang="en-US" sz="1600" i="1" dirty="0" smtClean="0"/>
              <a:t>et al.</a:t>
            </a:r>
            <a:r>
              <a:rPr lang="en-US" sz="1600" dirty="0" smtClean="0"/>
              <a:t> (2015) </a:t>
            </a:r>
            <a:r>
              <a:rPr lang="en-US" sz="1600" i="1" dirty="0" smtClean="0"/>
              <a:t>Am J Hum Genet </a:t>
            </a:r>
            <a:r>
              <a:rPr lang="en-US" sz="1600" dirty="0" smtClean="0"/>
              <a:t>97(2):199-215.</a:t>
            </a:r>
            <a:endParaRPr kumimoji="0" lang="en-US" sz="16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614896732"/>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Shape 221"/>
          <p:cNvSpPr>
            <a:spLocks noGrp="1"/>
          </p:cNvSpPr>
          <p:nvPr>
            <p:ph type="title"/>
          </p:nvPr>
        </p:nvSpPr>
        <p:spPr/>
        <p:txBody>
          <a:bodyPr/>
          <a:lstStyle/>
          <a:p>
            <a:r>
              <a:rPr lang="en-US" dirty="0" smtClean="0">
                <a:solidFill>
                  <a:srgbClr val="006699"/>
                </a:solidFill>
              </a:rPr>
              <a:t>Conclusions</a:t>
            </a:r>
            <a:endParaRPr lang="en-US" dirty="0">
              <a:solidFill>
                <a:srgbClr val="006699"/>
              </a:solidFill>
            </a:endParaRPr>
          </a:p>
        </p:txBody>
      </p:sp>
      <p:sp>
        <p:nvSpPr>
          <p:cNvPr id="222" name="Shape 222"/>
          <p:cNvSpPr>
            <a:spLocks noGrp="1"/>
          </p:cNvSpPr>
          <p:nvPr>
            <p:ph type="body" idx="1"/>
          </p:nvPr>
        </p:nvSpPr>
        <p:spPr/>
        <p:txBody>
          <a:bodyPr>
            <a:normAutofit fontScale="85000" lnSpcReduction="10000"/>
          </a:bodyPr>
          <a:lstStyle/>
          <a:p>
            <a:pPr>
              <a:lnSpc>
                <a:spcPct val="120000"/>
              </a:lnSpc>
            </a:pPr>
            <a:r>
              <a:rPr lang="en-US" sz="3100" dirty="0"/>
              <a:t>Although analysis pipelines across CMGs are similar, differences among them </a:t>
            </a:r>
            <a:r>
              <a:rPr lang="en-US" sz="3100" dirty="0" smtClean="0"/>
              <a:t>account </a:t>
            </a:r>
            <a:r>
              <a:rPr lang="en-US" sz="3100" dirty="0"/>
              <a:t>for new potential solutions for </a:t>
            </a:r>
            <a:r>
              <a:rPr lang="en-US" sz="3100" dirty="0">
                <a:solidFill>
                  <a:schemeClr val="tx1"/>
                </a:solidFill>
              </a:rPr>
              <a:t>9</a:t>
            </a:r>
            <a:r>
              <a:rPr lang="en-US" sz="3100" dirty="0"/>
              <a:t> (</a:t>
            </a:r>
            <a:r>
              <a:rPr lang="en-US" sz="3100" dirty="0">
                <a:solidFill>
                  <a:srgbClr val="00B050"/>
                </a:solidFill>
              </a:rPr>
              <a:t>82%</a:t>
            </a:r>
            <a:r>
              <a:rPr lang="en-US" sz="3100" dirty="0"/>
              <a:t>)</a:t>
            </a:r>
            <a:r>
              <a:rPr lang="en-US" sz="3100" dirty="0">
                <a:solidFill>
                  <a:schemeClr val="tx1"/>
                </a:solidFill>
              </a:rPr>
              <a:t> </a:t>
            </a:r>
            <a:r>
              <a:rPr lang="en-US" sz="3100" dirty="0" smtClean="0">
                <a:solidFill>
                  <a:schemeClr val="tx1"/>
                </a:solidFill>
              </a:rPr>
              <a:t>families </a:t>
            </a:r>
            <a:r>
              <a:rPr lang="en-US" sz="3100" dirty="0">
                <a:solidFill>
                  <a:schemeClr val="tx1"/>
                </a:solidFill>
              </a:rPr>
              <a:t>in 2</a:t>
            </a:r>
            <a:r>
              <a:rPr lang="en-US" sz="3100" dirty="0"/>
              <a:t> (</a:t>
            </a:r>
            <a:r>
              <a:rPr lang="en-US" sz="3100" dirty="0">
                <a:solidFill>
                  <a:srgbClr val="00B050"/>
                </a:solidFill>
              </a:rPr>
              <a:t>13%</a:t>
            </a:r>
            <a:r>
              <a:rPr lang="en-US" sz="3100" dirty="0"/>
              <a:t>) </a:t>
            </a:r>
            <a:r>
              <a:rPr lang="en-US" sz="3100" dirty="0" smtClean="0"/>
              <a:t>projects </a:t>
            </a:r>
            <a:r>
              <a:rPr lang="en-US" sz="3100" dirty="0"/>
              <a:t>submitted to the Unsolved Cases working </a:t>
            </a:r>
            <a:r>
              <a:rPr lang="en-US" sz="3100" dirty="0" smtClean="0"/>
              <a:t>group</a:t>
            </a:r>
            <a:endParaRPr lang="en-US" sz="3100" dirty="0"/>
          </a:p>
          <a:p>
            <a:pPr>
              <a:lnSpc>
                <a:spcPct val="120000"/>
              </a:lnSpc>
            </a:pPr>
            <a:r>
              <a:rPr lang="en-US" sz="3100" dirty="0" smtClean="0"/>
              <a:t>New solutions found by:</a:t>
            </a:r>
          </a:p>
          <a:p>
            <a:pPr lvl="1">
              <a:lnSpc>
                <a:spcPct val="120000"/>
              </a:lnSpc>
            </a:pPr>
            <a:r>
              <a:rPr lang="en-US" dirty="0"/>
              <a:t>T</a:t>
            </a:r>
            <a:r>
              <a:rPr lang="en-US" dirty="0" smtClean="0"/>
              <a:t>hinking beyond initial diagnosis to identify genes underlying similar disorders</a:t>
            </a:r>
          </a:p>
          <a:p>
            <a:pPr lvl="2">
              <a:lnSpc>
                <a:spcPct val="110000"/>
              </a:lnSpc>
              <a:spcBef>
                <a:spcPts val="600"/>
              </a:spcBef>
            </a:pPr>
            <a:r>
              <a:rPr lang="en-US" sz="2400" dirty="0" smtClean="0"/>
              <a:t>Carefully consider variants in those genes</a:t>
            </a:r>
          </a:p>
          <a:p>
            <a:pPr lvl="2">
              <a:lnSpc>
                <a:spcPct val="110000"/>
              </a:lnSpc>
              <a:spcBef>
                <a:spcPts val="600"/>
              </a:spcBef>
            </a:pPr>
            <a:r>
              <a:rPr lang="en-US" sz="2400" dirty="0" smtClean="0"/>
              <a:t>Encourages consideration of alternative modes of inheritance consistent with the data</a:t>
            </a:r>
          </a:p>
          <a:p>
            <a:pPr lvl="1">
              <a:lnSpc>
                <a:spcPct val="120000"/>
              </a:lnSpc>
            </a:pPr>
            <a:r>
              <a:rPr lang="en-US" dirty="0"/>
              <a:t>Using QC </a:t>
            </a:r>
            <a:r>
              <a:rPr lang="en-US" dirty="0" smtClean="0"/>
              <a:t>results (relatedness/consanguinity checks) </a:t>
            </a:r>
            <a:r>
              <a:rPr lang="en-US" dirty="0"/>
              <a:t>to update </a:t>
            </a:r>
            <a:r>
              <a:rPr lang="en-US" dirty="0" smtClean="0"/>
              <a:t>list of inheritance models to consider</a:t>
            </a:r>
          </a:p>
        </p:txBody>
      </p:sp>
      <p:sp>
        <p:nvSpPr>
          <p:cNvPr id="2" name="Slide Number Placeholder 1"/>
          <p:cNvSpPr>
            <a:spLocks noGrp="1"/>
          </p:cNvSpPr>
          <p:nvPr>
            <p:ph type="sldNum" sz="quarter" idx="2"/>
          </p:nvPr>
        </p:nvSpPr>
        <p:spPr/>
        <p:txBody>
          <a:bodyPr/>
          <a:lstStyle/>
          <a:p>
            <a:fld id="{86CB4B4D-7CA3-9044-876B-883B54F8677D}" type="slidenum">
              <a:rPr lang="en-US" smtClean="0"/>
              <a:pPr/>
              <a:t>20</a:t>
            </a:fld>
            <a:endParaRPr lang="en-US"/>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Shape 221"/>
          <p:cNvSpPr>
            <a:spLocks noGrp="1"/>
          </p:cNvSpPr>
          <p:nvPr>
            <p:ph type="title"/>
          </p:nvPr>
        </p:nvSpPr>
        <p:spPr>
          <a:xfrm>
            <a:off x="766864" y="305157"/>
            <a:ext cx="10515600" cy="1325563"/>
          </a:xfrm>
          <a:prstGeom prst="rect">
            <a:avLst/>
          </a:prstGeom>
        </p:spPr>
        <p:txBody>
          <a:bodyPr/>
          <a:lstStyle/>
          <a:p>
            <a:r>
              <a:rPr lang="en-US" dirty="0" smtClean="0">
                <a:solidFill>
                  <a:srgbClr val="006699"/>
                </a:solidFill>
              </a:rPr>
              <a:t>Recommendations</a:t>
            </a:r>
            <a:endParaRPr dirty="0">
              <a:solidFill>
                <a:srgbClr val="006699"/>
              </a:solidFill>
            </a:endParaRPr>
          </a:p>
        </p:txBody>
      </p:sp>
      <p:sp>
        <p:nvSpPr>
          <p:cNvPr id="222" name="Shape 222"/>
          <p:cNvSpPr>
            <a:spLocks noGrp="1"/>
          </p:cNvSpPr>
          <p:nvPr>
            <p:ph type="body" idx="1"/>
          </p:nvPr>
        </p:nvSpPr>
        <p:spPr>
          <a:xfrm>
            <a:off x="818745" y="1524000"/>
            <a:ext cx="10439400" cy="4351338"/>
          </a:xfrm>
          <a:prstGeom prst="rect">
            <a:avLst/>
          </a:prstGeom>
        </p:spPr>
        <p:txBody>
          <a:bodyPr>
            <a:normAutofit/>
          </a:bodyPr>
          <a:lstStyle/>
          <a:p>
            <a:r>
              <a:rPr lang="en-US" dirty="0" smtClean="0"/>
              <a:t>Make comprehensive verification of expected/unexpected familial relationships a QC standard</a:t>
            </a:r>
          </a:p>
          <a:p>
            <a:r>
              <a:rPr lang="en-US" dirty="0" smtClean="0"/>
              <a:t>Ensure use of updated databases for variant annotation (</a:t>
            </a:r>
            <a:r>
              <a:rPr lang="en-US" dirty="0" err="1" smtClean="0"/>
              <a:t>ClinVar</a:t>
            </a:r>
            <a:r>
              <a:rPr lang="en-US" dirty="0" smtClean="0"/>
              <a:t>)</a:t>
            </a:r>
          </a:p>
          <a:p>
            <a:r>
              <a:rPr lang="en-US" dirty="0" smtClean="0"/>
              <a:t>Consider creating evolving test suite of families for annual comparison of analysis pipelines</a:t>
            </a:r>
          </a:p>
          <a:p>
            <a:r>
              <a:rPr lang="en-US" dirty="0" smtClean="0"/>
              <a:t>Consider developing best practices for analysis of </a:t>
            </a:r>
            <a:r>
              <a:rPr lang="en-US" dirty="0" err="1" smtClean="0"/>
              <a:t>Mendelian</a:t>
            </a:r>
            <a:r>
              <a:rPr lang="en-US" dirty="0" smtClean="0"/>
              <a:t> disorders for human genetics community</a:t>
            </a:r>
            <a:endParaRPr lang="en-US" dirty="0"/>
          </a:p>
        </p:txBody>
      </p:sp>
      <p:sp>
        <p:nvSpPr>
          <p:cNvPr id="2" name="Slide Number Placeholder 1"/>
          <p:cNvSpPr>
            <a:spLocks noGrp="1"/>
          </p:cNvSpPr>
          <p:nvPr>
            <p:ph type="sldNum" sz="quarter" idx="2"/>
          </p:nvPr>
        </p:nvSpPr>
        <p:spPr/>
        <p:txBody>
          <a:bodyPr/>
          <a:lstStyle/>
          <a:p>
            <a:fld id="{86CB4B4D-7CA3-9044-876B-883B54F8677D}" type="slidenum">
              <a:rPr lang="en-US" smtClean="0"/>
              <a:t>21</a:t>
            </a:fld>
            <a:endParaRPr lang="en-US"/>
          </a:p>
        </p:txBody>
      </p:sp>
    </p:spTree>
    <p:extLst>
      <p:ext uri="{BB962C8B-B14F-4D97-AF65-F5344CB8AC3E}">
        <p14:creationId xmlns:p14="http://schemas.microsoft.com/office/powerpoint/2010/main" val="3818011561"/>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hape 224"/>
          <p:cNvSpPr>
            <a:spLocks noGrp="1"/>
          </p:cNvSpPr>
          <p:nvPr>
            <p:ph type="title"/>
          </p:nvPr>
        </p:nvSpPr>
        <p:spPr>
          <a:xfrm>
            <a:off x="838200" y="365125"/>
            <a:ext cx="10515600" cy="1325563"/>
          </a:xfrm>
          <a:prstGeom prst="rect">
            <a:avLst/>
          </a:prstGeom>
        </p:spPr>
        <p:txBody>
          <a:bodyPr/>
          <a:lstStyle/>
          <a:p>
            <a:r>
              <a:rPr dirty="0">
                <a:solidFill>
                  <a:srgbClr val="006699"/>
                </a:solidFill>
              </a:rPr>
              <a:t>Thanks to contributors</a:t>
            </a:r>
          </a:p>
        </p:txBody>
      </p:sp>
      <p:sp>
        <p:nvSpPr>
          <p:cNvPr id="225" name="Shape 225"/>
          <p:cNvSpPr>
            <a:spLocks noGrp="1"/>
          </p:cNvSpPr>
          <p:nvPr>
            <p:ph type="body" sz="quarter" idx="1"/>
          </p:nvPr>
        </p:nvSpPr>
        <p:spPr>
          <a:xfrm>
            <a:off x="838200" y="1825626"/>
            <a:ext cx="2971800" cy="4575174"/>
          </a:xfrm>
          <a:prstGeom prst="rect">
            <a:avLst/>
          </a:prstGeom>
        </p:spPr>
        <p:txBody>
          <a:bodyPr>
            <a:normAutofit/>
          </a:bodyPr>
          <a:lstStyle/>
          <a:p>
            <a:pPr marL="0" indent="0" defTabSz="832102">
              <a:spcBef>
                <a:spcPts val="900"/>
              </a:spcBef>
              <a:buSzTx/>
              <a:buNone/>
              <a:defRPr sz="2500" u="sng"/>
            </a:pPr>
            <a:r>
              <a:rPr dirty="0" smtClean="0"/>
              <a:t>Baylor-Hopkins</a:t>
            </a:r>
            <a:endParaRPr sz="3200" dirty="0"/>
          </a:p>
          <a:p>
            <a:pPr marL="0" indent="0" defTabSz="832102">
              <a:spcBef>
                <a:spcPts val="900"/>
              </a:spcBef>
              <a:buSzTx/>
              <a:buNone/>
              <a:defRPr sz="1600" b="1"/>
            </a:pPr>
            <a:r>
              <a:rPr sz="1800" dirty="0"/>
              <a:t>David Valle</a:t>
            </a:r>
          </a:p>
          <a:p>
            <a:pPr marL="0" indent="0" defTabSz="832102">
              <a:spcBef>
                <a:spcPts val="900"/>
              </a:spcBef>
              <a:buSzTx/>
              <a:buNone/>
              <a:defRPr sz="1600"/>
            </a:pPr>
            <a:r>
              <a:rPr sz="1800" dirty="0" err="1"/>
              <a:t>Zeynep</a:t>
            </a:r>
            <a:r>
              <a:rPr sz="1800" dirty="0"/>
              <a:t> </a:t>
            </a:r>
            <a:r>
              <a:rPr sz="1800" dirty="0" err="1"/>
              <a:t>Hande</a:t>
            </a:r>
            <a:r>
              <a:rPr sz="1800" dirty="0"/>
              <a:t> </a:t>
            </a:r>
            <a:r>
              <a:rPr sz="1800" dirty="0" err="1"/>
              <a:t>Coban</a:t>
            </a:r>
            <a:r>
              <a:rPr sz="1800" dirty="0"/>
              <a:t> </a:t>
            </a:r>
            <a:r>
              <a:rPr sz="1800" dirty="0" err="1"/>
              <a:t>Akdemir</a:t>
            </a:r>
            <a:endParaRPr sz="1800" dirty="0"/>
          </a:p>
          <a:p>
            <a:pPr marL="0" indent="0" defTabSz="832102">
              <a:spcBef>
                <a:spcPts val="900"/>
              </a:spcBef>
              <a:buSzTx/>
              <a:buNone/>
              <a:defRPr sz="1600"/>
            </a:pPr>
            <a:r>
              <a:rPr sz="1800" dirty="0" err="1"/>
              <a:t>Dimitrios</a:t>
            </a:r>
            <a:r>
              <a:rPr sz="1800" dirty="0"/>
              <a:t> </a:t>
            </a:r>
            <a:r>
              <a:rPr sz="1800" dirty="0" err="1"/>
              <a:t>Avramopoulos</a:t>
            </a:r>
            <a:endParaRPr sz="1800" dirty="0"/>
          </a:p>
          <a:p>
            <a:pPr marL="0" indent="0" defTabSz="832102">
              <a:spcBef>
                <a:spcPts val="900"/>
              </a:spcBef>
              <a:buSzTx/>
              <a:buNone/>
              <a:defRPr sz="1600"/>
            </a:pPr>
            <a:r>
              <a:rPr sz="1800" smtClean="0"/>
              <a:t>Betty </a:t>
            </a:r>
            <a:r>
              <a:rPr sz="1800" dirty="0" err="1"/>
              <a:t>Fernandini</a:t>
            </a:r>
            <a:endParaRPr lang="en-US" sz="1800" dirty="0"/>
          </a:p>
          <a:p>
            <a:pPr marL="0" indent="0" defTabSz="832102">
              <a:spcBef>
                <a:spcPts val="900"/>
              </a:spcBef>
              <a:buSzTx/>
              <a:buNone/>
              <a:defRPr sz="1600"/>
            </a:pPr>
            <a:r>
              <a:rPr lang="en-US" sz="1800" dirty="0"/>
              <a:t>Nara </a:t>
            </a:r>
            <a:r>
              <a:rPr lang="en-US" sz="1800" dirty="0" err="1"/>
              <a:t>Sobreira</a:t>
            </a:r>
            <a:endParaRPr lang="en-US" sz="1800" dirty="0"/>
          </a:p>
          <a:p>
            <a:pPr marL="0" indent="0" defTabSz="832102">
              <a:spcBef>
                <a:spcPts val="900"/>
              </a:spcBef>
              <a:buSzTx/>
              <a:buNone/>
              <a:defRPr sz="1600"/>
            </a:pPr>
            <a:r>
              <a:rPr sz="1800" dirty="0"/>
              <a:t>Dane </a:t>
            </a:r>
            <a:r>
              <a:rPr sz="1800" dirty="0" err="1"/>
              <a:t>Witmer</a:t>
            </a:r>
            <a:endParaRPr sz="1800" dirty="0"/>
          </a:p>
          <a:p>
            <a:pPr marL="0" indent="0" defTabSz="832102">
              <a:spcBef>
                <a:spcPts val="900"/>
              </a:spcBef>
              <a:buSzTx/>
              <a:buNone/>
              <a:defRPr sz="1600"/>
            </a:pPr>
            <a:r>
              <a:rPr sz="1800" dirty="0"/>
              <a:t>Elizabeth Wohler</a:t>
            </a:r>
          </a:p>
        </p:txBody>
      </p:sp>
      <p:sp>
        <p:nvSpPr>
          <p:cNvPr id="226" name="Shape 226"/>
          <p:cNvSpPr/>
          <p:nvPr/>
        </p:nvSpPr>
        <p:spPr>
          <a:xfrm>
            <a:off x="7162800" y="1824657"/>
            <a:ext cx="1860499" cy="195198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pPr>
              <a:lnSpc>
                <a:spcPct val="90000"/>
              </a:lnSpc>
              <a:spcBef>
                <a:spcPts val="1000"/>
              </a:spcBef>
              <a:defRPr sz="2800" u="sng"/>
            </a:pPr>
            <a:r>
              <a:rPr sz="2500" dirty="0"/>
              <a:t>UW</a:t>
            </a:r>
          </a:p>
          <a:p>
            <a:pPr>
              <a:lnSpc>
                <a:spcPct val="90000"/>
              </a:lnSpc>
              <a:spcBef>
                <a:spcPts val="1000"/>
              </a:spcBef>
              <a:defRPr b="1"/>
            </a:pPr>
            <a:r>
              <a:rPr dirty="0"/>
              <a:t>Liz Blue</a:t>
            </a:r>
            <a:endParaRPr sz="2800" dirty="0"/>
          </a:p>
          <a:p>
            <a:pPr>
              <a:lnSpc>
                <a:spcPct val="90000"/>
              </a:lnSpc>
              <a:spcBef>
                <a:spcPts val="1000"/>
              </a:spcBef>
            </a:pPr>
            <a:r>
              <a:rPr dirty="0"/>
              <a:t>Mike </a:t>
            </a:r>
            <a:r>
              <a:rPr dirty="0" err="1"/>
              <a:t>Bamshad</a:t>
            </a:r>
            <a:endParaRPr dirty="0"/>
          </a:p>
          <a:p>
            <a:pPr>
              <a:lnSpc>
                <a:spcPct val="90000"/>
              </a:lnSpc>
              <a:spcBef>
                <a:spcPts val="1000"/>
              </a:spcBef>
            </a:pPr>
            <a:r>
              <a:rPr dirty="0"/>
              <a:t>Jessica Chong</a:t>
            </a:r>
            <a:endParaRPr sz="2800" dirty="0"/>
          </a:p>
          <a:p>
            <a:pPr>
              <a:lnSpc>
                <a:spcPct val="90000"/>
              </a:lnSpc>
              <a:spcBef>
                <a:spcPts val="1000"/>
              </a:spcBef>
            </a:pPr>
            <a:r>
              <a:rPr lang="en-US" dirty="0"/>
              <a:t>Debbie Nickerson</a:t>
            </a:r>
            <a:endParaRPr dirty="0"/>
          </a:p>
        </p:txBody>
      </p:sp>
      <p:sp>
        <p:nvSpPr>
          <p:cNvPr id="227" name="Shape 227"/>
          <p:cNvSpPr/>
          <p:nvPr/>
        </p:nvSpPr>
        <p:spPr>
          <a:xfrm>
            <a:off x="4137050" y="1824657"/>
            <a:ext cx="2441717" cy="411894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pPr>
              <a:lnSpc>
                <a:spcPct val="90000"/>
              </a:lnSpc>
              <a:spcBef>
                <a:spcPts val="1000"/>
              </a:spcBef>
              <a:defRPr sz="2800" u="sng"/>
            </a:pPr>
            <a:r>
              <a:rPr sz="2500" dirty="0"/>
              <a:t>Broad Institute</a:t>
            </a:r>
          </a:p>
          <a:p>
            <a:pPr>
              <a:lnSpc>
                <a:spcPct val="90000"/>
              </a:lnSpc>
              <a:spcBef>
                <a:spcPts val="1000"/>
              </a:spcBef>
            </a:pPr>
            <a:r>
              <a:rPr dirty="0"/>
              <a:t>Hayley Brooks</a:t>
            </a:r>
          </a:p>
          <a:p>
            <a:pPr>
              <a:lnSpc>
                <a:spcPct val="90000"/>
              </a:lnSpc>
              <a:spcBef>
                <a:spcPts val="1000"/>
              </a:spcBef>
            </a:pPr>
            <a:r>
              <a:rPr lang="en-US" dirty="0"/>
              <a:t>Katherine Chao</a:t>
            </a:r>
          </a:p>
          <a:p>
            <a:pPr>
              <a:lnSpc>
                <a:spcPct val="90000"/>
              </a:lnSpc>
              <a:spcBef>
                <a:spcPts val="1000"/>
              </a:spcBef>
            </a:pPr>
            <a:r>
              <a:rPr dirty="0" err="1" smtClean="0"/>
              <a:t>Monkol</a:t>
            </a:r>
            <a:r>
              <a:rPr dirty="0" smtClean="0"/>
              <a:t> </a:t>
            </a:r>
            <a:r>
              <a:rPr dirty="0" err="1" smtClean="0"/>
              <a:t>Lek</a:t>
            </a:r>
            <a:endParaRPr dirty="0" smtClean="0"/>
          </a:p>
          <a:p>
            <a:pPr>
              <a:lnSpc>
                <a:spcPct val="90000"/>
              </a:lnSpc>
              <a:spcBef>
                <a:spcPts val="1000"/>
              </a:spcBef>
            </a:pPr>
            <a:r>
              <a:rPr dirty="0" smtClean="0"/>
              <a:t>Daniel </a:t>
            </a:r>
            <a:r>
              <a:rPr dirty="0"/>
              <a:t>MacArthur</a:t>
            </a:r>
          </a:p>
          <a:p>
            <a:pPr>
              <a:lnSpc>
                <a:spcPct val="90000"/>
              </a:lnSpc>
              <a:spcBef>
                <a:spcPts val="1000"/>
              </a:spcBef>
            </a:pPr>
            <a:r>
              <a:rPr dirty="0"/>
              <a:t>Heidi </a:t>
            </a:r>
            <a:r>
              <a:rPr dirty="0" err="1" smtClean="0"/>
              <a:t>Rehm</a:t>
            </a:r>
            <a:endParaRPr lang="en-US" dirty="0" smtClean="0"/>
          </a:p>
          <a:p>
            <a:pPr>
              <a:lnSpc>
                <a:spcPct val="90000"/>
              </a:lnSpc>
              <a:spcBef>
                <a:spcPts val="1000"/>
              </a:spcBef>
            </a:pPr>
            <a:r>
              <a:rPr lang="en-US" dirty="0"/>
              <a:t>Tom Mullen</a:t>
            </a:r>
          </a:p>
          <a:p>
            <a:pPr>
              <a:lnSpc>
                <a:spcPct val="90000"/>
              </a:lnSpc>
              <a:spcBef>
                <a:spcPts val="1000"/>
              </a:spcBef>
            </a:pPr>
            <a:r>
              <a:rPr lang="en-US" dirty="0"/>
              <a:t>Anne O'Donnell</a:t>
            </a:r>
          </a:p>
          <a:p>
            <a:pPr>
              <a:lnSpc>
                <a:spcPct val="90000"/>
              </a:lnSpc>
              <a:spcBef>
                <a:spcPts val="1000"/>
              </a:spcBef>
            </a:pPr>
            <a:r>
              <a:rPr dirty="0" smtClean="0"/>
              <a:t>Elise Valkanas</a:t>
            </a:r>
            <a:endParaRPr lang="en-US" dirty="0" smtClean="0"/>
          </a:p>
        </p:txBody>
      </p:sp>
      <p:sp>
        <p:nvSpPr>
          <p:cNvPr id="228" name="Shape 228"/>
          <p:cNvSpPr/>
          <p:nvPr/>
        </p:nvSpPr>
        <p:spPr>
          <a:xfrm>
            <a:off x="9720959" y="1830458"/>
            <a:ext cx="1616772" cy="2300856"/>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lnSpcReduction="10000"/>
          </a:bodyPr>
          <a:lstStyle/>
          <a:p>
            <a:pPr>
              <a:lnSpc>
                <a:spcPct val="90000"/>
              </a:lnSpc>
              <a:spcBef>
                <a:spcPts val="1000"/>
              </a:spcBef>
              <a:defRPr sz="2800" u="sng"/>
            </a:pPr>
            <a:r>
              <a:rPr sz="2500" dirty="0"/>
              <a:t>Yale</a:t>
            </a:r>
          </a:p>
          <a:p>
            <a:pPr>
              <a:lnSpc>
                <a:spcPct val="90000"/>
              </a:lnSpc>
              <a:spcBef>
                <a:spcPts val="1000"/>
              </a:spcBef>
            </a:pPr>
            <a:r>
              <a:rPr dirty="0"/>
              <a:t>Declan Clarke</a:t>
            </a:r>
            <a:endParaRPr sz="2800" dirty="0"/>
          </a:p>
          <a:p>
            <a:pPr>
              <a:lnSpc>
                <a:spcPct val="90000"/>
              </a:lnSpc>
              <a:spcBef>
                <a:spcPts val="1000"/>
              </a:spcBef>
            </a:pPr>
            <a:r>
              <a:rPr dirty="0"/>
              <a:t>Mark Gerstein</a:t>
            </a:r>
            <a:endParaRPr sz="2800" dirty="0"/>
          </a:p>
          <a:p>
            <a:pPr>
              <a:lnSpc>
                <a:spcPct val="90000"/>
              </a:lnSpc>
              <a:spcBef>
                <a:spcPts val="1000"/>
              </a:spcBef>
            </a:pPr>
            <a:r>
              <a:rPr dirty="0" err="1"/>
              <a:t>Arif</a:t>
            </a:r>
            <a:r>
              <a:rPr dirty="0"/>
              <a:t> </a:t>
            </a:r>
            <a:r>
              <a:rPr dirty="0" err="1"/>
              <a:t>Harmanci</a:t>
            </a:r>
            <a:endParaRPr dirty="0"/>
          </a:p>
          <a:p>
            <a:pPr>
              <a:lnSpc>
                <a:spcPct val="90000"/>
              </a:lnSpc>
              <a:spcBef>
                <a:spcPts val="1000"/>
              </a:spcBef>
            </a:pPr>
            <a:r>
              <a:rPr dirty="0"/>
              <a:t>Jim </a:t>
            </a:r>
            <a:r>
              <a:rPr dirty="0" smtClean="0"/>
              <a:t>Knight</a:t>
            </a:r>
            <a:endParaRPr lang="en-US" dirty="0" smtClean="0"/>
          </a:p>
          <a:p>
            <a:pPr>
              <a:lnSpc>
                <a:spcPct val="90000"/>
              </a:lnSpc>
              <a:spcBef>
                <a:spcPts val="1000"/>
              </a:spcBef>
            </a:pPr>
            <a:r>
              <a:rPr lang="en-US" dirty="0" err="1" smtClean="0"/>
              <a:t>Xue</a:t>
            </a:r>
            <a:r>
              <a:rPr lang="en-US" dirty="0" smtClean="0"/>
              <a:t> </a:t>
            </a:r>
            <a:r>
              <a:rPr lang="en-US" dirty="0" err="1" smtClean="0"/>
              <a:t>Zeng</a:t>
            </a:r>
            <a:endParaRPr dirty="0"/>
          </a:p>
        </p:txBody>
      </p:sp>
      <p:sp>
        <p:nvSpPr>
          <p:cNvPr id="229" name="Shape 229"/>
          <p:cNvSpPr/>
          <p:nvPr/>
        </p:nvSpPr>
        <p:spPr>
          <a:xfrm>
            <a:off x="8131150" y="4131314"/>
            <a:ext cx="3679850" cy="1583686"/>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pPr>
              <a:lnSpc>
                <a:spcPct val="90000"/>
              </a:lnSpc>
              <a:spcBef>
                <a:spcPts val="1000"/>
              </a:spcBef>
              <a:defRPr sz="2800" u="sng"/>
            </a:pPr>
            <a:r>
              <a:rPr sz="2500" dirty="0"/>
              <a:t>GSPCC Coordinating Center</a:t>
            </a:r>
          </a:p>
          <a:p>
            <a:pPr>
              <a:lnSpc>
                <a:spcPct val="90000"/>
              </a:lnSpc>
              <a:spcBef>
                <a:spcPts val="1000"/>
              </a:spcBef>
            </a:pPr>
            <a:r>
              <a:rPr dirty="0"/>
              <a:t>Steve </a:t>
            </a:r>
            <a:r>
              <a:rPr dirty="0" err="1"/>
              <a:t>Buyske</a:t>
            </a:r>
            <a:r>
              <a:rPr dirty="0"/>
              <a:t>     Natalie </a:t>
            </a:r>
            <a:r>
              <a:rPr dirty="0" err="1"/>
              <a:t>Makow</a:t>
            </a:r>
            <a:endParaRPr dirty="0"/>
          </a:p>
          <a:p>
            <a:pPr>
              <a:lnSpc>
                <a:spcPct val="90000"/>
              </a:lnSpc>
              <a:spcBef>
                <a:spcPts val="1000"/>
              </a:spcBef>
            </a:pPr>
            <a:r>
              <a:rPr dirty="0"/>
              <a:t>Tara </a:t>
            </a:r>
            <a:r>
              <a:rPr dirty="0" err="1"/>
              <a:t>Matise</a:t>
            </a:r>
            <a:r>
              <a:rPr dirty="0"/>
              <a:t>       Jin Xing</a:t>
            </a:r>
          </a:p>
        </p:txBody>
      </p:sp>
      <p:sp>
        <p:nvSpPr>
          <p:cNvPr id="230" name="Shape 230"/>
          <p:cNvSpPr/>
          <p:nvPr/>
        </p:nvSpPr>
        <p:spPr>
          <a:xfrm>
            <a:off x="6168883" y="4114800"/>
            <a:ext cx="1755917" cy="190023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pPr>
              <a:lnSpc>
                <a:spcPct val="90000"/>
              </a:lnSpc>
              <a:spcBef>
                <a:spcPts val="1000"/>
              </a:spcBef>
              <a:defRPr sz="2800" u="sng"/>
            </a:pPr>
            <a:r>
              <a:rPr sz="2500" dirty="0"/>
              <a:t>NIH NHGRI</a:t>
            </a:r>
          </a:p>
          <a:p>
            <a:pPr>
              <a:lnSpc>
                <a:spcPct val="90000"/>
              </a:lnSpc>
              <a:spcBef>
                <a:spcPts val="1000"/>
              </a:spcBef>
            </a:pPr>
            <a:r>
              <a:rPr lang="en-US" dirty="0"/>
              <a:t>Nicole Lockhart</a:t>
            </a:r>
          </a:p>
          <a:p>
            <a:pPr>
              <a:lnSpc>
                <a:spcPct val="90000"/>
              </a:lnSpc>
              <a:spcBef>
                <a:spcPts val="1000"/>
              </a:spcBef>
            </a:pPr>
            <a:r>
              <a:rPr lang="en-US" dirty="0"/>
              <a:t>Jon </a:t>
            </a:r>
            <a:r>
              <a:rPr lang="en-US" dirty="0" err="1"/>
              <a:t>Lotempio</a:t>
            </a:r>
            <a:endParaRPr dirty="0"/>
          </a:p>
          <a:p>
            <a:pPr>
              <a:lnSpc>
                <a:spcPct val="90000"/>
              </a:lnSpc>
              <a:spcBef>
                <a:spcPts val="1000"/>
              </a:spcBef>
            </a:pPr>
            <a:r>
              <a:rPr dirty="0"/>
              <a:t>Lu Wang</a:t>
            </a:r>
            <a:endParaRPr lang="en-US" dirty="0"/>
          </a:p>
        </p:txBody>
      </p:sp>
      <p:sp>
        <p:nvSpPr>
          <p:cNvPr id="2" name="Slide Number Placeholder 1"/>
          <p:cNvSpPr>
            <a:spLocks noGrp="1"/>
          </p:cNvSpPr>
          <p:nvPr>
            <p:ph type="sldNum" sz="quarter" idx="2"/>
          </p:nvPr>
        </p:nvSpPr>
        <p:spPr/>
        <p:txBody>
          <a:bodyPr/>
          <a:lstStyle/>
          <a:p>
            <a:fld id="{86CB4B4D-7CA3-9044-876B-883B54F8677D}" type="slidenum">
              <a:rPr lang="en-US" smtClean="0"/>
              <a:t>22</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5715000"/>
            <a:ext cx="3755179"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6699"/>
                </a:solidFill>
              </a:rPr>
              <a:t>Unsolved CMG </a:t>
            </a:r>
            <a:r>
              <a:rPr lang="en-US" dirty="0" smtClean="0">
                <a:solidFill>
                  <a:srgbClr val="006699"/>
                </a:solidFill>
              </a:rPr>
              <a:t>cases: 16 projects</a:t>
            </a:r>
            <a:endParaRPr lang="en-US" dirty="0"/>
          </a:p>
        </p:txBody>
      </p:sp>
      <p:sp>
        <p:nvSpPr>
          <p:cNvPr id="3" name="Text Placeholder 2"/>
          <p:cNvSpPr>
            <a:spLocks noGrp="1"/>
          </p:cNvSpPr>
          <p:nvPr>
            <p:ph type="body" idx="1"/>
          </p:nvPr>
        </p:nvSpPr>
        <p:spPr/>
        <p:txBody>
          <a:bodyPr/>
          <a:lstStyle/>
          <a:p>
            <a:r>
              <a:rPr lang="en-US" dirty="0" smtClean="0"/>
              <a:t>Data sharing</a:t>
            </a:r>
          </a:p>
          <a:p>
            <a:pPr lvl="1"/>
            <a:r>
              <a:rPr lang="en-US" sz="2400" dirty="0" smtClean="0"/>
              <a:t>Pedigree and phenotype data (ex., HPO terms)</a:t>
            </a:r>
          </a:p>
          <a:p>
            <a:pPr lvl="1"/>
            <a:r>
              <a:rPr lang="en-US" sz="2400" dirty="0" smtClean="0"/>
              <a:t>Most-likely </a:t>
            </a:r>
            <a:r>
              <a:rPr lang="en-US" sz="2400" dirty="0" smtClean="0"/>
              <a:t>mode of inheritance</a:t>
            </a:r>
          </a:p>
          <a:p>
            <a:pPr lvl="1"/>
            <a:r>
              <a:rPr lang="en-US" sz="2400" dirty="0" smtClean="0"/>
              <a:t>BAM files, mostly WES with additional WGS from the Broad-CMG</a:t>
            </a:r>
          </a:p>
          <a:p>
            <a:r>
              <a:rPr lang="en-US" dirty="0" smtClean="0"/>
              <a:t>Summary of previous analyses by submitting CMG</a:t>
            </a:r>
          </a:p>
          <a:p>
            <a:pPr lvl="1"/>
            <a:r>
              <a:rPr lang="en-US" sz="2400" dirty="0" smtClean="0"/>
              <a:t>Standard pipeline</a:t>
            </a:r>
          </a:p>
          <a:p>
            <a:pPr lvl="1"/>
            <a:r>
              <a:rPr lang="en-US" sz="2400" dirty="0" smtClean="0"/>
              <a:t>Additional analyses (if any) </a:t>
            </a:r>
          </a:p>
          <a:p>
            <a:pPr lvl="1"/>
            <a:r>
              <a:rPr lang="en-US" sz="2400" dirty="0" smtClean="0"/>
              <a:t>Candidate gene lists</a:t>
            </a:r>
          </a:p>
          <a:p>
            <a:pPr lvl="1"/>
            <a:endParaRPr lang="en-US" dirty="0"/>
          </a:p>
        </p:txBody>
      </p:sp>
      <p:sp>
        <p:nvSpPr>
          <p:cNvPr id="4" name="Slide Number Placeholder 3"/>
          <p:cNvSpPr>
            <a:spLocks noGrp="1"/>
          </p:cNvSpPr>
          <p:nvPr>
            <p:ph type="sldNum" sz="quarter" idx="2"/>
          </p:nvPr>
        </p:nvSpPr>
        <p:spPr/>
        <p:txBody>
          <a:bodyPr/>
          <a:lstStyle/>
          <a:p>
            <a:fld id="{86CB4B4D-7CA3-9044-876B-883B54F8677D}" type="slidenum">
              <a:rPr lang="en-US" smtClean="0"/>
              <a:t>3</a:t>
            </a:fld>
            <a:endParaRPr lang="en-US"/>
          </a:p>
        </p:txBody>
      </p:sp>
    </p:spTree>
    <p:extLst>
      <p:ext uri="{BB962C8B-B14F-4D97-AF65-F5344CB8AC3E}">
        <p14:creationId xmlns:p14="http://schemas.microsoft.com/office/powerpoint/2010/main" val="2285320936"/>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US" smtClean="0"/>
              <a:t>4</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53495280"/>
              </p:ext>
            </p:extLst>
          </p:nvPr>
        </p:nvGraphicFramePr>
        <p:xfrm>
          <a:off x="304800" y="304800"/>
          <a:ext cx="11600601" cy="5700588"/>
        </p:xfrm>
        <a:graphic>
          <a:graphicData uri="http://schemas.openxmlformats.org/drawingml/2006/table">
            <a:tbl>
              <a:tblPr/>
              <a:tblGrid>
                <a:gridCol w="1143000">
                  <a:extLst>
                    <a:ext uri="{9D8B030D-6E8A-4147-A177-3AD203B41FA5}">
                      <a16:colId xmlns="" xmlns:a16="http://schemas.microsoft.com/office/drawing/2014/main" val="20000"/>
                    </a:ext>
                  </a:extLst>
                </a:gridCol>
                <a:gridCol w="982250">
                  <a:extLst>
                    <a:ext uri="{9D8B030D-6E8A-4147-A177-3AD203B41FA5}">
                      <a16:colId xmlns="" xmlns:a16="http://schemas.microsoft.com/office/drawing/2014/main" val="20001"/>
                    </a:ext>
                  </a:extLst>
                </a:gridCol>
                <a:gridCol w="4352393">
                  <a:extLst>
                    <a:ext uri="{9D8B030D-6E8A-4147-A177-3AD203B41FA5}">
                      <a16:colId xmlns="" xmlns:a16="http://schemas.microsoft.com/office/drawing/2014/main" val="20002"/>
                    </a:ext>
                  </a:extLst>
                </a:gridCol>
                <a:gridCol w="880196">
                  <a:extLst>
                    <a:ext uri="{9D8B030D-6E8A-4147-A177-3AD203B41FA5}">
                      <a16:colId xmlns="" xmlns:a16="http://schemas.microsoft.com/office/drawing/2014/main" val="20003"/>
                    </a:ext>
                  </a:extLst>
                </a:gridCol>
                <a:gridCol w="947961">
                  <a:extLst>
                    <a:ext uri="{9D8B030D-6E8A-4147-A177-3AD203B41FA5}">
                      <a16:colId xmlns="" xmlns:a16="http://schemas.microsoft.com/office/drawing/2014/main" val="20004"/>
                    </a:ext>
                  </a:extLst>
                </a:gridCol>
                <a:gridCol w="1219200">
                  <a:extLst>
                    <a:ext uri="{9D8B030D-6E8A-4147-A177-3AD203B41FA5}">
                      <a16:colId xmlns="" xmlns:a16="http://schemas.microsoft.com/office/drawing/2014/main" val="20005"/>
                    </a:ext>
                  </a:extLst>
                </a:gridCol>
                <a:gridCol w="1008801">
                  <a:extLst>
                    <a:ext uri="{9D8B030D-6E8A-4147-A177-3AD203B41FA5}">
                      <a16:colId xmlns="" xmlns:a16="http://schemas.microsoft.com/office/drawing/2014/main" val="20006"/>
                    </a:ext>
                  </a:extLst>
                </a:gridCol>
                <a:gridCol w="1066800">
                  <a:extLst>
                    <a:ext uri="{9D8B030D-6E8A-4147-A177-3AD203B41FA5}">
                      <a16:colId xmlns="" xmlns:a16="http://schemas.microsoft.com/office/drawing/2014/main" val="20007"/>
                    </a:ext>
                  </a:extLst>
                </a:gridCol>
              </a:tblGrid>
              <a:tr h="290264">
                <a:tc rowSpan="2">
                  <a:txBody>
                    <a:bodyPr/>
                    <a:lstStyle/>
                    <a:p>
                      <a:pPr algn="ctr" fontAlgn="b"/>
                      <a:r>
                        <a:rPr lang="en-US" sz="1600" b="1" i="0" u="none" strike="noStrike" dirty="0" smtClean="0">
                          <a:solidFill>
                            <a:schemeClr val="bg1"/>
                          </a:solidFill>
                          <a:effectLst/>
                          <a:latin typeface="Calibri"/>
                        </a:rPr>
                        <a:t>Submitting</a:t>
                      </a:r>
                    </a:p>
                    <a:p>
                      <a:pPr algn="ctr" fontAlgn="b"/>
                      <a:r>
                        <a:rPr lang="en-US" sz="1600" b="1" i="0" u="none" strike="noStrike" dirty="0" smtClean="0">
                          <a:solidFill>
                            <a:schemeClr val="bg1"/>
                          </a:solidFill>
                          <a:effectLst/>
                          <a:latin typeface="Calibri"/>
                        </a:rPr>
                        <a:t>CMG</a:t>
                      </a:r>
                      <a:endParaRPr lang="en-US" sz="1600" b="1" i="0" u="none" strike="noStrike" dirty="0">
                        <a:solidFill>
                          <a:schemeClr val="bg1"/>
                        </a:solidFill>
                        <a:effectLst/>
                        <a:latin typeface="Calibri"/>
                      </a:endParaRPr>
                    </a:p>
                  </a:txBody>
                  <a:tcPr marL="8298" marR="8298" marT="82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fontAlgn="b"/>
                      <a:endParaRPr lang="en-US" sz="1600" b="1" i="0" u="none" strike="noStrike" dirty="0">
                        <a:solidFill>
                          <a:schemeClr val="bg1"/>
                        </a:solidFill>
                        <a:effectLst/>
                        <a:latin typeface="Calibri"/>
                      </a:endParaRP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fontAlgn="b"/>
                      <a:endParaRPr lang="en-US" sz="1600" b="1" i="0" u="none" strike="noStrike" dirty="0">
                        <a:solidFill>
                          <a:schemeClr val="bg1"/>
                        </a:solidFill>
                        <a:effectLst/>
                        <a:latin typeface="Calibri"/>
                      </a:endParaRP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fontAlgn="b"/>
                      <a:endParaRPr lang="en-US" sz="1600" b="1" i="0" u="none" strike="noStrike" dirty="0">
                        <a:solidFill>
                          <a:schemeClr val="bg1"/>
                        </a:solidFill>
                        <a:effectLst/>
                        <a:latin typeface="Calibri"/>
                      </a:endParaRP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gridSpan="4">
                  <a:txBody>
                    <a:bodyPr/>
                    <a:lstStyle/>
                    <a:p>
                      <a:pPr algn="ctr" fontAlgn="b"/>
                      <a:r>
                        <a:rPr lang="en-US" sz="1600" b="1" i="0" u="none" strike="noStrike" dirty="0" smtClean="0">
                          <a:solidFill>
                            <a:schemeClr val="bg1"/>
                          </a:solidFill>
                          <a:effectLst/>
                          <a:latin typeface="Calibri"/>
                        </a:rPr>
                        <a:t>Analyzed</a:t>
                      </a:r>
                      <a:r>
                        <a:rPr lang="en-US" sz="1600" b="1" i="0" u="none" strike="noStrike" baseline="0" dirty="0" smtClean="0">
                          <a:solidFill>
                            <a:schemeClr val="bg1"/>
                          </a:solidFill>
                          <a:effectLst/>
                          <a:latin typeface="Calibri"/>
                        </a:rPr>
                        <a:t> by:</a:t>
                      </a:r>
                      <a:endParaRPr lang="en-US" sz="1600" b="1" i="0" u="none" strike="noStrike" dirty="0" smtClean="0">
                        <a:solidFill>
                          <a:schemeClr val="bg1"/>
                        </a:solidFill>
                        <a:effectLst/>
                        <a:latin typeface="Calibri"/>
                      </a:endParaRPr>
                    </a:p>
                  </a:txBody>
                  <a:tcPr marL="8298" marR="8298" marT="82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hMerge="1">
                  <a:txBody>
                    <a:bodyPr/>
                    <a:lstStyle/>
                    <a:p>
                      <a:pPr algn="ctr" fontAlgn="b"/>
                      <a:endParaRPr lang="en-US" sz="1600" b="1" i="0" u="none" strike="noStrike" dirty="0">
                        <a:solidFill>
                          <a:schemeClr val="bg1"/>
                        </a:solidFill>
                        <a:effectLst/>
                        <a:latin typeface="Calibri"/>
                      </a:endParaRP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tc hMerge="1">
                  <a:txBody>
                    <a:bodyPr/>
                    <a:lstStyle/>
                    <a:p>
                      <a:pPr algn="ctr" fontAlgn="b"/>
                      <a:endParaRPr lang="en-US" sz="1600" b="1" i="0" u="none" strike="noStrike" dirty="0">
                        <a:solidFill>
                          <a:schemeClr val="bg1"/>
                        </a:solidFill>
                        <a:effectLst/>
                        <a:latin typeface="Calibri"/>
                      </a:endParaRP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tc hMerge="1">
                  <a:txBody>
                    <a:bodyPr/>
                    <a:lstStyle/>
                    <a:p>
                      <a:pPr algn="ctr" fontAlgn="b"/>
                      <a:endParaRPr lang="en-US" sz="1600" b="1" i="0" u="none" strike="noStrike" dirty="0">
                        <a:solidFill>
                          <a:schemeClr val="bg1"/>
                        </a:solidFill>
                        <a:effectLst/>
                        <a:latin typeface="Calibri"/>
                      </a:endParaRP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extLst>
                  <a:ext uri="{0D108BD9-81ED-4DB2-BD59-A6C34878D82A}">
                    <a16:rowId xmlns="" xmlns:a16="http://schemas.microsoft.com/office/drawing/2014/main" val="10001"/>
                  </a:ext>
                </a:extLst>
              </a:tr>
              <a:tr h="290264">
                <a:tc vMerge="1">
                  <a:txBody>
                    <a:bodyPr/>
                    <a:lstStyle/>
                    <a:p>
                      <a:pPr algn="ctr" fontAlgn="b"/>
                      <a:endParaRPr lang="en-US" sz="1600" b="1" i="0" u="none" strike="noStrike" dirty="0">
                        <a:solidFill>
                          <a:schemeClr val="bg1"/>
                        </a:solidFill>
                        <a:effectLst/>
                        <a:latin typeface="Calibri"/>
                      </a:endParaRP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fontAlgn="b"/>
                      <a:r>
                        <a:rPr lang="en-US" sz="1600" b="1" i="0" u="none" strike="noStrike" dirty="0">
                          <a:solidFill>
                            <a:schemeClr val="bg1"/>
                          </a:solidFill>
                          <a:effectLst/>
                          <a:latin typeface="Calibri"/>
                        </a:rPr>
                        <a:t>Model</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fontAlgn="b"/>
                      <a:r>
                        <a:rPr lang="en-US" sz="1600" b="1" i="0" u="none" strike="noStrike" dirty="0">
                          <a:solidFill>
                            <a:schemeClr val="bg1"/>
                          </a:solidFill>
                          <a:effectLst/>
                          <a:latin typeface="Calibri"/>
                        </a:rPr>
                        <a:t>Major phenotype</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fontAlgn="b"/>
                      <a:r>
                        <a:rPr lang="en-US" sz="1600" b="1" i="0" u="none" strike="noStrike" dirty="0">
                          <a:solidFill>
                            <a:schemeClr val="bg1"/>
                          </a:solidFill>
                          <a:effectLst/>
                          <a:latin typeface="Calibri"/>
                        </a:rPr>
                        <a:t>OMIM</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fontAlgn="b"/>
                      <a:r>
                        <a:rPr lang="en-US" sz="1600" b="1" i="0" u="none" strike="noStrike" dirty="0">
                          <a:solidFill>
                            <a:schemeClr val="bg1"/>
                          </a:solidFill>
                          <a:effectLst/>
                          <a:latin typeface="Calibri"/>
                        </a:rPr>
                        <a:t>BH-CMG</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fontAlgn="b"/>
                      <a:r>
                        <a:rPr lang="en-US" sz="1600" b="1" i="0" u="none" strike="noStrike" dirty="0">
                          <a:solidFill>
                            <a:schemeClr val="bg1"/>
                          </a:solidFill>
                          <a:effectLst/>
                          <a:latin typeface="Calibri"/>
                        </a:rPr>
                        <a:t>Broad-CMG</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fontAlgn="b"/>
                      <a:r>
                        <a:rPr lang="en-US" sz="1600" b="1" i="0" u="none" strike="noStrike" dirty="0">
                          <a:solidFill>
                            <a:schemeClr val="bg1"/>
                          </a:solidFill>
                          <a:effectLst/>
                          <a:latin typeface="Calibri"/>
                        </a:rPr>
                        <a:t>UW-CMG</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fontAlgn="b"/>
                      <a:r>
                        <a:rPr lang="en-US" sz="1600" b="1" i="0" u="none" strike="noStrike" dirty="0">
                          <a:solidFill>
                            <a:schemeClr val="bg1"/>
                          </a:solidFill>
                          <a:effectLst/>
                          <a:latin typeface="Calibri"/>
                        </a:rPr>
                        <a:t>Yale-CMG</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6699"/>
                    </a:solidFill>
                  </a:tcPr>
                </a:tc>
                <a:extLst>
                  <a:ext uri="{0D108BD9-81ED-4DB2-BD59-A6C34878D82A}">
                    <a16:rowId xmlns="" xmlns:a16="http://schemas.microsoft.com/office/drawing/2014/main" val="10000"/>
                  </a:ext>
                </a:extLst>
              </a:tr>
              <a:tr h="277597">
                <a:tc>
                  <a:txBody>
                    <a:bodyPr/>
                    <a:lstStyle/>
                    <a:p>
                      <a:pPr algn="ctr" fontAlgn="b"/>
                      <a:r>
                        <a:rPr lang="en-US" sz="1600" b="0" i="0" u="none" strike="noStrike" dirty="0">
                          <a:solidFill>
                            <a:srgbClr val="000000"/>
                          </a:solidFill>
                          <a:effectLst/>
                          <a:latin typeface="Calibri"/>
                        </a:rPr>
                        <a:t>BH</a:t>
                      </a:r>
                    </a:p>
                  </a:txBody>
                  <a:tcPr marL="8298" marR="8298" marT="82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600" b="0" i="0" u="none" strike="noStrike">
                          <a:solidFill>
                            <a:srgbClr val="000000"/>
                          </a:solidFill>
                          <a:effectLst/>
                          <a:latin typeface="Calibri"/>
                        </a:rPr>
                        <a:t>AD</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US" sz="1600" b="0" i="0" u="none" strike="noStrike" dirty="0">
                          <a:solidFill>
                            <a:srgbClr val="000000"/>
                          </a:solidFill>
                          <a:effectLst/>
                          <a:latin typeface="Calibri"/>
                        </a:rPr>
                        <a:t>Pituitary adenoma</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600" b="0" i="0" u="none" strike="noStrike" dirty="0">
                          <a:solidFill>
                            <a:srgbClr val="000000"/>
                          </a:solidFill>
                          <a:effectLst/>
                          <a:latin typeface="Calibri"/>
                        </a:rPr>
                        <a:t>102200</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600" b="0" i="0" u="none" strike="noStrike" dirty="0">
                          <a:solidFill>
                            <a:srgbClr val="000000"/>
                          </a:solidFill>
                          <a:effectLst/>
                          <a:latin typeface="Calibri"/>
                        </a:rPr>
                        <a:t> </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a:solidFill>
                            <a:srgbClr val="000000"/>
                          </a:solidFill>
                          <a:effectLst/>
                          <a:latin typeface="Calibri"/>
                        </a:rPr>
                        <a:t> X</a:t>
                      </a:r>
                      <a:endParaRPr lang="en-US" sz="1600" b="0" i="0" u="none" strike="noStrike" dirty="0">
                        <a:solidFill>
                          <a:srgbClr val="000000"/>
                        </a:solidFill>
                        <a:effectLst/>
                        <a:latin typeface="Calibri"/>
                      </a:endParaRP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a:rPr>
                        <a:t> </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a:solidFill>
                            <a:srgbClr val="000000"/>
                          </a:solidFill>
                          <a:effectLst/>
                          <a:latin typeface="Calibri"/>
                        </a:rPr>
                        <a:t>X</a:t>
                      </a:r>
                      <a:endParaRPr lang="en-US" sz="1600" b="0" i="0" u="none" strike="noStrike" dirty="0">
                        <a:solidFill>
                          <a:srgbClr val="000000"/>
                        </a:solidFill>
                        <a:effectLst/>
                        <a:latin typeface="Calibri"/>
                      </a:endParaRP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277597">
                <a:tc>
                  <a:txBody>
                    <a:bodyPr/>
                    <a:lstStyle/>
                    <a:p>
                      <a:pPr algn="ctr" fontAlgn="b"/>
                      <a:r>
                        <a:rPr lang="en-US" sz="1600" b="0" i="0" u="none" strike="noStrike" dirty="0">
                          <a:solidFill>
                            <a:srgbClr val="000000"/>
                          </a:solidFill>
                          <a:effectLst/>
                          <a:latin typeface="Calibri"/>
                        </a:rPr>
                        <a:t>BH</a:t>
                      </a:r>
                    </a:p>
                  </a:txBody>
                  <a:tcPr marL="8298" marR="8298" marT="82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600" b="0" i="0" u="none" strike="noStrike" dirty="0">
                          <a:solidFill>
                            <a:srgbClr val="000000"/>
                          </a:solidFill>
                          <a:effectLst/>
                          <a:latin typeface="Calibri"/>
                        </a:rPr>
                        <a:t>AR</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US" sz="1600" b="0" i="0" u="none" strike="noStrike" dirty="0" err="1">
                          <a:solidFill>
                            <a:srgbClr val="000000"/>
                          </a:solidFill>
                          <a:effectLst/>
                          <a:latin typeface="Calibri"/>
                        </a:rPr>
                        <a:t>Chiari</a:t>
                      </a:r>
                      <a:r>
                        <a:rPr lang="en-US" sz="1600" b="0" i="0" u="none" strike="noStrike" dirty="0">
                          <a:solidFill>
                            <a:srgbClr val="000000"/>
                          </a:solidFill>
                          <a:effectLst/>
                          <a:latin typeface="Calibri"/>
                        </a:rPr>
                        <a:t> malformation</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600" b="0" i="0" u="none" strike="noStrike" dirty="0">
                          <a:solidFill>
                            <a:srgbClr val="000000"/>
                          </a:solidFill>
                          <a:effectLst/>
                          <a:latin typeface="Calibri"/>
                        </a:rPr>
                        <a:t>207950</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600" b="0" i="0" u="none" strike="noStrike" dirty="0">
                          <a:solidFill>
                            <a:srgbClr val="000000"/>
                          </a:solidFill>
                          <a:effectLst/>
                          <a:latin typeface="Calibri"/>
                        </a:rPr>
                        <a:t> </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a:solidFill>
                            <a:srgbClr val="000000"/>
                          </a:solidFill>
                          <a:effectLst/>
                          <a:latin typeface="Calibri"/>
                        </a:rPr>
                        <a:t> X</a:t>
                      </a:r>
                      <a:endParaRPr lang="en-US" sz="1600" b="0" i="0" u="none" strike="noStrike" dirty="0">
                        <a:solidFill>
                          <a:srgbClr val="000000"/>
                        </a:solidFill>
                        <a:effectLst/>
                        <a:latin typeface="Calibri"/>
                      </a:endParaRP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 </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a:solidFill>
                            <a:srgbClr val="000000"/>
                          </a:solidFill>
                          <a:effectLst/>
                          <a:latin typeface="Calibri"/>
                        </a:rPr>
                        <a:t>X</a:t>
                      </a:r>
                      <a:endParaRPr lang="en-US" sz="1600" b="0" i="0" u="none" strike="noStrike" dirty="0">
                        <a:solidFill>
                          <a:srgbClr val="000000"/>
                        </a:solidFill>
                        <a:effectLst/>
                        <a:latin typeface="Calibri"/>
                      </a:endParaRP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277597">
                <a:tc>
                  <a:txBody>
                    <a:bodyPr/>
                    <a:lstStyle/>
                    <a:p>
                      <a:pPr algn="ctr" fontAlgn="b"/>
                      <a:r>
                        <a:rPr lang="en-US" sz="1600" b="0" i="0" u="none" strike="noStrike">
                          <a:solidFill>
                            <a:srgbClr val="000000"/>
                          </a:solidFill>
                          <a:effectLst/>
                          <a:latin typeface="Calibri"/>
                        </a:rPr>
                        <a:t>BH</a:t>
                      </a:r>
                    </a:p>
                  </a:txBody>
                  <a:tcPr marL="8298" marR="8298" marT="82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600" b="0" i="0" u="none" strike="noStrike" dirty="0">
                          <a:solidFill>
                            <a:srgbClr val="000000"/>
                          </a:solidFill>
                          <a:effectLst/>
                          <a:latin typeface="Calibri"/>
                        </a:rPr>
                        <a:t>XL</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US" sz="1600" b="0" i="0" u="none" strike="noStrike" dirty="0">
                          <a:solidFill>
                            <a:srgbClr val="000000"/>
                          </a:solidFill>
                          <a:effectLst/>
                          <a:latin typeface="Calibri"/>
                        </a:rPr>
                        <a:t>Myopathy</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600" b="0" i="0" u="none" strike="noStrike" dirty="0">
                          <a:solidFill>
                            <a:srgbClr val="000000"/>
                          </a:solidFill>
                          <a:effectLst/>
                          <a:latin typeface="Calibri"/>
                        </a:rPr>
                        <a:t>NA</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 </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a:solidFill>
                            <a:srgbClr val="000000"/>
                          </a:solidFill>
                          <a:effectLst/>
                          <a:latin typeface="Calibri"/>
                        </a:rPr>
                        <a:t> X</a:t>
                      </a:r>
                      <a:endParaRPr lang="en-US" sz="1600" b="0" i="0" u="none" strike="noStrike" dirty="0">
                        <a:solidFill>
                          <a:srgbClr val="000000"/>
                        </a:solidFill>
                        <a:effectLst/>
                        <a:latin typeface="Calibri"/>
                      </a:endParaRP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a:rPr>
                        <a:t> </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a:solidFill>
                            <a:srgbClr val="000000"/>
                          </a:solidFill>
                          <a:effectLst/>
                          <a:latin typeface="Calibri"/>
                        </a:rPr>
                        <a:t>X</a:t>
                      </a:r>
                      <a:endParaRPr lang="en-US" sz="1600" b="0" i="0" u="none" strike="noStrike" dirty="0">
                        <a:solidFill>
                          <a:srgbClr val="000000"/>
                        </a:solidFill>
                        <a:effectLst/>
                        <a:latin typeface="Calibri"/>
                      </a:endParaRP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277597">
                <a:tc>
                  <a:txBody>
                    <a:bodyPr/>
                    <a:lstStyle/>
                    <a:p>
                      <a:pPr algn="ctr" fontAlgn="b"/>
                      <a:r>
                        <a:rPr lang="en-US" sz="1600" b="0" i="0" u="none" strike="noStrike" dirty="0">
                          <a:solidFill>
                            <a:srgbClr val="000000"/>
                          </a:solidFill>
                          <a:effectLst/>
                          <a:latin typeface="Calibri"/>
                        </a:rPr>
                        <a:t>BH</a:t>
                      </a:r>
                    </a:p>
                  </a:txBody>
                  <a:tcPr marL="8298" marR="8298" marT="82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600" b="0" i="0" u="none" strike="noStrike" dirty="0">
                          <a:solidFill>
                            <a:srgbClr val="000000"/>
                          </a:solidFill>
                          <a:effectLst/>
                          <a:latin typeface="Calibri"/>
                        </a:rPr>
                        <a:t>XL</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US" sz="1600" b="0" i="0" u="none" strike="noStrike" dirty="0">
                          <a:solidFill>
                            <a:srgbClr val="000000"/>
                          </a:solidFill>
                          <a:effectLst/>
                          <a:latin typeface="Calibri"/>
                        </a:rPr>
                        <a:t>Cleft palate</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600" b="0" i="0" u="none" strike="noStrike" dirty="0">
                          <a:solidFill>
                            <a:srgbClr val="000000"/>
                          </a:solidFill>
                          <a:effectLst/>
                          <a:latin typeface="Calibri"/>
                        </a:rPr>
                        <a:t>NA</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 </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a:solidFill>
                            <a:srgbClr val="000000"/>
                          </a:solidFill>
                          <a:effectLst/>
                          <a:latin typeface="Calibri"/>
                        </a:rPr>
                        <a:t> X</a:t>
                      </a:r>
                      <a:endParaRPr lang="en-US" sz="1600" b="0" i="0" u="none" strike="noStrike" dirty="0">
                        <a:solidFill>
                          <a:srgbClr val="000000"/>
                        </a:solidFill>
                        <a:effectLst/>
                        <a:latin typeface="Calibri"/>
                      </a:endParaRP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 </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a:solidFill>
                            <a:srgbClr val="000000"/>
                          </a:solidFill>
                          <a:effectLst/>
                          <a:latin typeface="Calibri"/>
                        </a:rPr>
                        <a:t>X</a:t>
                      </a:r>
                      <a:endParaRPr lang="en-US" sz="1600" b="0" i="0" u="none" strike="noStrike" dirty="0">
                        <a:solidFill>
                          <a:srgbClr val="000000"/>
                        </a:solidFill>
                        <a:effectLst/>
                        <a:latin typeface="Calibri"/>
                      </a:endParaRP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544802">
                <a:tc>
                  <a:txBody>
                    <a:bodyPr/>
                    <a:lstStyle/>
                    <a:p>
                      <a:pPr algn="ctr" fontAlgn="b"/>
                      <a:r>
                        <a:rPr lang="en-US" sz="1600" b="0" i="0" u="none" strike="noStrike" dirty="0">
                          <a:solidFill>
                            <a:srgbClr val="000000"/>
                          </a:solidFill>
                          <a:effectLst/>
                          <a:latin typeface="Calibri"/>
                        </a:rPr>
                        <a:t>BH</a:t>
                      </a:r>
                    </a:p>
                  </a:txBody>
                  <a:tcPr marL="8298" marR="8298" marT="82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600" b="0" i="0" u="none" strike="noStrike" dirty="0">
                          <a:solidFill>
                            <a:srgbClr val="000000"/>
                          </a:solidFill>
                          <a:effectLst/>
                          <a:latin typeface="Calibri"/>
                        </a:rPr>
                        <a:t>AR</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US" sz="1600" b="0" i="0" u="none" strike="noStrike" dirty="0">
                          <a:solidFill>
                            <a:srgbClr val="000000"/>
                          </a:solidFill>
                          <a:effectLst/>
                          <a:latin typeface="Calibri"/>
                        </a:rPr>
                        <a:t>Small, microcephaly, VSD, </a:t>
                      </a:r>
                      <a:r>
                        <a:rPr lang="en-US" sz="1600" b="0" i="0" u="none" strike="noStrike" dirty="0" err="1">
                          <a:solidFill>
                            <a:srgbClr val="000000"/>
                          </a:solidFill>
                          <a:effectLst/>
                          <a:latin typeface="Calibri"/>
                        </a:rPr>
                        <a:t>nephrocalcinosis</a:t>
                      </a:r>
                      <a:r>
                        <a:rPr lang="en-US" sz="1600" b="0" i="0" u="none" strike="noStrike" dirty="0">
                          <a:solidFill>
                            <a:srgbClr val="000000"/>
                          </a:solidFill>
                          <a:effectLst/>
                          <a:latin typeface="Calibri"/>
                        </a:rPr>
                        <a:t>,  scoliosis, brain abnormalities, DD</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600" b="0" i="0" u="none" strike="noStrike" dirty="0">
                          <a:solidFill>
                            <a:srgbClr val="000000"/>
                          </a:solidFill>
                          <a:effectLst/>
                          <a:latin typeface="Calibri"/>
                        </a:rPr>
                        <a:t>NA</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 </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a:solidFill>
                            <a:srgbClr val="000000"/>
                          </a:solidFill>
                          <a:effectLst/>
                          <a:latin typeface="Calibri"/>
                        </a:rPr>
                        <a:t> X</a:t>
                      </a:r>
                      <a:endParaRPr lang="en-US" sz="1600" b="0" i="0" u="none" strike="noStrike" dirty="0">
                        <a:solidFill>
                          <a:srgbClr val="000000"/>
                        </a:solidFill>
                        <a:effectLst/>
                        <a:latin typeface="Calibri"/>
                      </a:endParaRP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a:rPr>
                        <a:t> </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a:solidFill>
                            <a:srgbClr val="000000"/>
                          </a:solidFill>
                          <a:effectLst/>
                          <a:latin typeface="Calibri"/>
                        </a:rPr>
                        <a:t>X</a:t>
                      </a:r>
                      <a:endParaRPr lang="en-US" sz="1600" b="0" i="0" u="none" strike="noStrike" dirty="0">
                        <a:solidFill>
                          <a:srgbClr val="000000"/>
                        </a:solidFill>
                        <a:effectLst/>
                        <a:latin typeface="Calibri"/>
                      </a:endParaRP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277597">
                <a:tc>
                  <a:txBody>
                    <a:bodyPr/>
                    <a:lstStyle/>
                    <a:p>
                      <a:pPr algn="ctr" fontAlgn="b"/>
                      <a:r>
                        <a:rPr lang="en-US" sz="1600" b="0" i="0" u="none" strike="noStrike" dirty="0">
                          <a:solidFill>
                            <a:srgbClr val="000000"/>
                          </a:solidFill>
                          <a:effectLst/>
                          <a:latin typeface="Calibri"/>
                        </a:rPr>
                        <a:t>BH</a:t>
                      </a:r>
                    </a:p>
                  </a:txBody>
                  <a:tcPr marL="8298" marR="8298" marT="82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600" b="0" i="0" u="none" strike="noStrike" dirty="0">
                          <a:solidFill>
                            <a:srgbClr val="000000"/>
                          </a:solidFill>
                          <a:effectLst/>
                          <a:latin typeface="Calibri"/>
                        </a:rPr>
                        <a:t>AR</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b"/>
                      <a:r>
                        <a:rPr lang="en-US" sz="1600" b="0" i="0" u="none" strike="noStrike" dirty="0">
                          <a:solidFill>
                            <a:srgbClr val="000000"/>
                          </a:solidFill>
                          <a:effectLst/>
                          <a:latin typeface="Calibri"/>
                        </a:rPr>
                        <a:t>Eye and face abnormalities, epilepsy, GDD, ADHD</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600" b="0" i="0" u="none" strike="noStrike" dirty="0">
                          <a:solidFill>
                            <a:srgbClr val="000000"/>
                          </a:solidFill>
                          <a:effectLst/>
                          <a:latin typeface="Calibri"/>
                        </a:rPr>
                        <a:t>NA</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 </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 X</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 </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a:solidFill>
                            <a:srgbClr val="000000"/>
                          </a:solidFill>
                          <a:effectLst/>
                          <a:latin typeface="Calibri"/>
                        </a:rPr>
                        <a:t>X</a:t>
                      </a:r>
                      <a:endParaRPr lang="en-US" sz="1600" b="0" i="0" u="none" strike="noStrike" dirty="0">
                        <a:solidFill>
                          <a:srgbClr val="000000"/>
                        </a:solidFill>
                        <a:effectLst/>
                        <a:latin typeface="Calibri"/>
                      </a:endParaRP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277597">
                <a:tc>
                  <a:txBody>
                    <a:bodyPr/>
                    <a:lstStyle/>
                    <a:p>
                      <a:pPr algn="ctr" fontAlgn="b"/>
                      <a:r>
                        <a:rPr lang="en-US" sz="1600" b="0" i="0" u="none" strike="noStrike" dirty="0">
                          <a:solidFill>
                            <a:srgbClr val="000000"/>
                          </a:solidFill>
                          <a:effectLst/>
                          <a:latin typeface="Calibri"/>
                        </a:rPr>
                        <a:t>BH</a:t>
                      </a:r>
                    </a:p>
                  </a:txBody>
                  <a:tcPr marL="8298" marR="8298" marT="82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AR</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err="1">
                          <a:solidFill>
                            <a:srgbClr val="000000"/>
                          </a:solidFill>
                          <a:effectLst/>
                          <a:latin typeface="Calibri"/>
                        </a:rPr>
                        <a:t>Hypotonia</a:t>
                      </a:r>
                      <a:r>
                        <a:rPr lang="en-US" sz="1600" b="0" i="0" u="none" strike="noStrike" dirty="0">
                          <a:solidFill>
                            <a:srgbClr val="000000"/>
                          </a:solidFill>
                          <a:effectLst/>
                          <a:latin typeface="Calibri"/>
                        </a:rPr>
                        <a:t>, delayed myelination, epilepsy, DD, increased lactate</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NA</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a:solidFill>
                            <a:srgbClr val="000000"/>
                          </a:solidFill>
                          <a:effectLst/>
                          <a:latin typeface="Calibri"/>
                        </a:rPr>
                        <a:t> </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 X</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Calibri"/>
                        </a:rPr>
                        <a:t> X</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a:rPr>
                        <a:t>X</a:t>
                      </a:r>
                      <a:endParaRPr lang="en-US" sz="1600" b="0" i="0" u="none" strike="noStrike" dirty="0">
                        <a:solidFill>
                          <a:srgbClr val="000000"/>
                        </a:solidFill>
                        <a:effectLst/>
                        <a:latin typeface="Calibri"/>
                      </a:endParaRP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r h="241196">
                <a:tc>
                  <a:txBody>
                    <a:bodyPr/>
                    <a:lstStyle/>
                    <a:p>
                      <a:pPr algn="ctr" fontAlgn="b"/>
                      <a:r>
                        <a:rPr lang="en-US" sz="1600" b="0" i="0" u="none" strike="noStrike" dirty="0">
                          <a:solidFill>
                            <a:srgbClr val="000000"/>
                          </a:solidFill>
                          <a:effectLst/>
                          <a:latin typeface="Calibri"/>
                        </a:rPr>
                        <a:t>BH</a:t>
                      </a:r>
                    </a:p>
                  </a:txBody>
                  <a:tcPr marL="8298" marR="8298" marT="82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AD</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err="1">
                          <a:solidFill>
                            <a:srgbClr val="000000"/>
                          </a:solidFill>
                          <a:effectLst/>
                          <a:latin typeface="Calibri"/>
                        </a:rPr>
                        <a:t>Marden</a:t>
                      </a:r>
                      <a:r>
                        <a:rPr lang="en-US" sz="1600" b="0" i="0" u="none" strike="noStrike" dirty="0">
                          <a:solidFill>
                            <a:srgbClr val="000000"/>
                          </a:solidFill>
                          <a:effectLst/>
                          <a:latin typeface="Calibri"/>
                        </a:rPr>
                        <a:t>-Walker syndrome</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248700</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a:solidFill>
                            <a:srgbClr val="000000"/>
                          </a:solidFill>
                          <a:effectLst/>
                          <a:latin typeface="Calibri"/>
                        </a:rPr>
                        <a:t> </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 X</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Calibri"/>
                        </a:rPr>
                        <a:t> X</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X</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0"/>
                  </a:ext>
                </a:extLst>
              </a:tr>
              <a:tr h="277597">
                <a:tc>
                  <a:txBody>
                    <a:bodyPr/>
                    <a:lstStyle/>
                    <a:p>
                      <a:pPr algn="ctr" fontAlgn="b"/>
                      <a:r>
                        <a:rPr lang="en-US" sz="1600" b="0" i="0" u="none" strike="noStrike" dirty="0">
                          <a:solidFill>
                            <a:srgbClr val="000000"/>
                          </a:solidFill>
                          <a:effectLst/>
                          <a:latin typeface="Calibri"/>
                        </a:rPr>
                        <a:t>BH</a:t>
                      </a:r>
                    </a:p>
                  </a:txBody>
                  <a:tcPr marL="8298" marR="8298" marT="82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AD</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Calibri"/>
                        </a:rPr>
                        <a:t>Peripheral neuropathy</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NA</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 </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 X</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 </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X</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1"/>
                  </a:ext>
                </a:extLst>
              </a:tr>
              <a:tr h="277597">
                <a:tc>
                  <a:txBody>
                    <a:bodyPr/>
                    <a:lstStyle/>
                    <a:p>
                      <a:pPr algn="ctr" fontAlgn="b"/>
                      <a:r>
                        <a:rPr lang="en-US" sz="1600" b="0" i="0" u="none" strike="noStrike" dirty="0">
                          <a:solidFill>
                            <a:srgbClr val="000000"/>
                          </a:solidFill>
                          <a:effectLst/>
                          <a:latin typeface="Calibri"/>
                        </a:rPr>
                        <a:t>Broad</a:t>
                      </a:r>
                    </a:p>
                  </a:txBody>
                  <a:tcPr marL="8298" marR="8298" marT="82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other</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smtClean="0">
                          <a:solidFill>
                            <a:srgbClr val="000000"/>
                          </a:solidFill>
                          <a:effectLst/>
                          <a:latin typeface="Calibri"/>
                        </a:rPr>
                        <a:t>Limb-girdle muscular dystrophy</a:t>
                      </a:r>
                      <a:endParaRPr lang="en-US" sz="1600" b="0" i="0" u="none" strike="noStrike" dirty="0">
                        <a:solidFill>
                          <a:srgbClr val="000000"/>
                        </a:solidFill>
                        <a:effectLst/>
                        <a:latin typeface="Calibri"/>
                      </a:endParaRP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PS253600</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600" b="0" i="0" u="none" strike="noStrike">
                          <a:solidFill>
                            <a:srgbClr val="000000"/>
                          </a:solidFill>
                          <a:effectLst/>
                          <a:latin typeface="Calibri"/>
                        </a:rPr>
                        <a:t> X</a:t>
                      </a:r>
                      <a:endParaRPr lang="en-US" sz="1600" b="0" i="0" u="none" strike="noStrike" dirty="0">
                        <a:solidFill>
                          <a:srgbClr val="000000"/>
                        </a:solidFill>
                        <a:effectLst/>
                        <a:latin typeface="Calibri"/>
                      </a:endParaRP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 </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 X</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X</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2"/>
                  </a:ext>
                </a:extLst>
              </a:tr>
              <a:tr h="277597">
                <a:tc>
                  <a:txBody>
                    <a:bodyPr/>
                    <a:lstStyle/>
                    <a:p>
                      <a:pPr algn="ctr" fontAlgn="b"/>
                      <a:r>
                        <a:rPr lang="en-US" sz="1600" b="0" i="0" u="none" strike="noStrike" dirty="0">
                          <a:solidFill>
                            <a:srgbClr val="000000"/>
                          </a:solidFill>
                          <a:effectLst/>
                          <a:latin typeface="Calibri"/>
                        </a:rPr>
                        <a:t>Broad</a:t>
                      </a:r>
                    </a:p>
                  </a:txBody>
                  <a:tcPr marL="8298" marR="8298" marT="82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other</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Calibri"/>
                        </a:rPr>
                        <a:t>Ligamentous laxity, hip </a:t>
                      </a:r>
                      <a:r>
                        <a:rPr lang="en-US" sz="1600" b="0" i="0" u="none" strike="noStrike" dirty="0" err="1">
                          <a:solidFill>
                            <a:srgbClr val="000000"/>
                          </a:solidFill>
                          <a:effectLst/>
                          <a:latin typeface="Calibri"/>
                        </a:rPr>
                        <a:t>displasia</a:t>
                      </a:r>
                      <a:r>
                        <a:rPr lang="en-US" sz="1600" b="0" i="0" u="none" strike="noStrike" dirty="0">
                          <a:solidFill>
                            <a:srgbClr val="000000"/>
                          </a:solidFill>
                          <a:effectLst/>
                          <a:latin typeface="Calibri"/>
                        </a:rPr>
                        <a:t>, motor delay</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NA</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 X</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 </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 X</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X</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3"/>
                  </a:ext>
                </a:extLst>
              </a:tr>
              <a:tr h="277597">
                <a:tc>
                  <a:txBody>
                    <a:bodyPr/>
                    <a:lstStyle/>
                    <a:p>
                      <a:pPr algn="ctr" fontAlgn="b"/>
                      <a:r>
                        <a:rPr lang="en-US" sz="1600" b="0" i="0" u="none" strike="noStrike" dirty="0">
                          <a:solidFill>
                            <a:srgbClr val="000000"/>
                          </a:solidFill>
                          <a:effectLst/>
                          <a:latin typeface="Calibri"/>
                        </a:rPr>
                        <a:t>UW</a:t>
                      </a:r>
                    </a:p>
                  </a:txBody>
                  <a:tcPr marL="8298" marR="8298" marT="82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XLD</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Calibri"/>
                        </a:rPr>
                        <a:t>Endothelial corneal dystrophy</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300779</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 X</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 X</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 </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X</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7"/>
                  </a:ext>
                </a:extLst>
              </a:tr>
              <a:tr h="277597">
                <a:tc>
                  <a:txBody>
                    <a:bodyPr/>
                    <a:lstStyle/>
                    <a:p>
                      <a:pPr algn="ctr" fontAlgn="b"/>
                      <a:r>
                        <a:rPr lang="en-US" sz="1600" b="0" i="0" u="none" strike="noStrike" dirty="0">
                          <a:solidFill>
                            <a:srgbClr val="000000"/>
                          </a:solidFill>
                          <a:effectLst/>
                          <a:latin typeface="Calibri"/>
                        </a:rPr>
                        <a:t>UW</a:t>
                      </a:r>
                    </a:p>
                  </a:txBody>
                  <a:tcPr marL="8298" marR="8298" marT="82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AR</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Calibri"/>
                        </a:rPr>
                        <a:t>Abnormal basal ganglia MRI signal intensity and </a:t>
                      </a:r>
                    </a:p>
                    <a:p>
                      <a:pPr algn="l" fontAlgn="b"/>
                      <a:r>
                        <a:rPr lang="en-US" sz="1600" b="0" i="0" u="none" strike="noStrike" dirty="0">
                          <a:solidFill>
                            <a:srgbClr val="000000"/>
                          </a:solidFill>
                          <a:effectLst/>
                          <a:latin typeface="Calibri"/>
                        </a:rPr>
                        <a:t>limb dystonia</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NA</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 X</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 X</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 </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X</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8"/>
                  </a:ext>
                </a:extLst>
              </a:tr>
              <a:tr h="277597">
                <a:tc>
                  <a:txBody>
                    <a:bodyPr/>
                    <a:lstStyle/>
                    <a:p>
                      <a:pPr algn="ctr" fontAlgn="b"/>
                      <a:r>
                        <a:rPr lang="en-US" sz="1600" b="0" i="0" u="none" strike="noStrike" dirty="0">
                          <a:solidFill>
                            <a:srgbClr val="000000"/>
                          </a:solidFill>
                          <a:effectLst/>
                          <a:latin typeface="Calibri"/>
                        </a:rPr>
                        <a:t>Yale</a:t>
                      </a:r>
                    </a:p>
                  </a:txBody>
                  <a:tcPr marL="8298" marR="8298" marT="82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AR</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err="1">
                          <a:solidFill>
                            <a:srgbClr val="000000"/>
                          </a:solidFill>
                          <a:effectLst/>
                          <a:latin typeface="Calibri"/>
                        </a:rPr>
                        <a:t>Nephrotic</a:t>
                      </a:r>
                      <a:r>
                        <a:rPr lang="en-US" sz="1600" b="0" i="0" u="none" strike="noStrike" dirty="0">
                          <a:solidFill>
                            <a:srgbClr val="000000"/>
                          </a:solidFill>
                          <a:effectLst/>
                          <a:latin typeface="Calibri"/>
                        </a:rPr>
                        <a:t> syndrome</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PS256300</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 </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a:solidFill>
                            <a:srgbClr val="000000"/>
                          </a:solidFill>
                          <a:effectLst/>
                          <a:latin typeface="Calibri"/>
                        </a:rPr>
                        <a:t> X</a:t>
                      </a:r>
                      <a:endParaRPr lang="en-US" sz="1600" b="0" i="0" u="none" strike="noStrike" dirty="0">
                        <a:solidFill>
                          <a:srgbClr val="000000"/>
                        </a:solidFill>
                        <a:effectLst/>
                        <a:latin typeface="Calibri"/>
                      </a:endParaRP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 X</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X</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4"/>
                  </a:ext>
                </a:extLst>
              </a:tr>
              <a:tr h="277597">
                <a:tc>
                  <a:txBody>
                    <a:bodyPr/>
                    <a:lstStyle/>
                    <a:p>
                      <a:pPr algn="ctr" fontAlgn="b"/>
                      <a:r>
                        <a:rPr lang="en-US" sz="1600" b="0" i="0" u="none" strike="noStrike" dirty="0">
                          <a:solidFill>
                            <a:srgbClr val="000000"/>
                          </a:solidFill>
                          <a:effectLst/>
                          <a:latin typeface="Calibri"/>
                        </a:rPr>
                        <a:t>Yale</a:t>
                      </a:r>
                    </a:p>
                  </a:txBody>
                  <a:tcPr marL="8298" marR="8298" marT="82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AR</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Calibri"/>
                        </a:rPr>
                        <a:t>CAKUT</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PS610805</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a:solidFill>
                            <a:srgbClr val="000000"/>
                          </a:solidFill>
                          <a:effectLst/>
                          <a:latin typeface="Calibri"/>
                        </a:rPr>
                        <a:t> X</a:t>
                      </a:r>
                      <a:endParaRPr lang="en-US" sz="1600" b="0" i="0" u="none" strike="noStrike" dirty="0">
                        <a:solidFill>
                          <a:srgbClr val="000000"/>
                        </a:solidFill>
                        <a:effectLst/>
                        <a:latin typeface="Calibri"/>
                      </a:endParaRP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a:solidFill>
                            <a:srgbClr val="000000"/>
                          </a:solidFill>
                          <a:effectLst/>
                          <a:latin typeface="Calibri"/>
                        </a:rPr>
                        <a:t> X</a:t>
                      </a:r>
                      <a:endParaRPr lang="en-US" sz="1600" b="0" i="0" u="none" strike="noStrike" dirty="0">
                        <a:solidFill>
                          <a:srgbClr val="000000"/>
                        </a:solidFill>
                        <a:effectLst/>
                        <a:latin typeface="Calibri"/>
                      </a:endParaRP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 X</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X</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5"/>
                  </a:ext>
                </a:extLst>
              </a:tr>
              <a:tr h="277597">
                <a:tc>
                  <a:txBody>
                    <a:bodyPr/>
                    <a:lstStyle/>
                    <a:p>
                      <a:pPr algn="ctr" fontAlgn="b"/>
                      <a:r>
                        <a:rPr lang="en-US" sz="1600" b="0" i="0" u="none" strike="noStrike" dirty="0">
                          <a:solidFill>
                            <a:srgbClr val="000000"/>
                          </a:solidFill>
                          <a:effectLst/>
                          <a:latin typeface="Calibri"/>
                        </a:rPr>
                        <a:t>Yale</a:t>
                      </a:r>
                    </a:p>
                  </a:txBody>
                  <a:tcPr marL="8298" marR="8298" marT="82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AR</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err="1">
                          <a:solidFill>
                            <a:srgbClr val="000000"/>
                          </a:solidFill>
                          <a:effectLst/>
                          <a:latin typeface="Calibri"/>
                        </a:rPr>
                        <a:t>Nephronophthisis</a:t>
                      </a:r>
                      <a:endParaRPr lang="en-US" sz="1600" b="0" i="0" u="none" strike="noStrike" dirty="0">
                        <a:solidFill>
                          <a:srgbClr val="000000"/>
                        </a:solidFill>
                        <a:effectLst/>
                        <a:latin typeface="Calibri"/>
                      </a:endParaRP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PS256100</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solidFill>
                            <a:srgbClr val="000000"/>
                          </a:solidFill>
                          <a:effectLst/>
                          <a:latin typeface="Calibri"/>
                        </a:rPr>
                        <a:t> X</a:t>
                      </a:r>
                    </a:p>
                  </a:txBody>
                  <a:tcPr marL="8298" marR="8298" marT="8298"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 X</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 X</a:t>
                      </a:r>
                    </a:p>
                  </a:txBody>
                  <a:tcPr marL="8298" marR="8298" marT="8298"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600" b="0" i="0" u="none" strike="noStrike" dirty="0">
                          <a:solidFill>
                            <a:srgbClr val="000000"/>
                          </a:solidFill>
                          <a:effectLst/>
                          <a:latin typeface="Calibri"/>
                        </a:rPr>
                        <a:t>X</a:t>
                      </a:r>
                    </a:p>
                  </a:txBody>
                  <a:tcPr marL="8298" marR="8298" marT="8298"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16"/>
                  </a:ext>
                </a:extLst>
              </a:tr>
            </a:tbl>
          </a:graphicData>
        </a:graphic>
      </p:graphicFrame>
    </p:spTree>
    <p:extLst>
      <p:ext uri="{BB962C8B-B14F-4D97-AF65-F5344CB8AC3E}">
        <p14:creationId xmlns:p14="http://schemas.microsoft.com/office/powerpoint/2010/main" val="2369302912"/>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6699"/>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85800" y="2743200"/>
            <a:ext cx="10515600" cy="1325563"/>
          </a:xfrm>
        </p:spPr>
        <p:txBody>
          <a:bodyPr/>
          <a:lstStyle/>
          <a:p>
            <a:r>
              <a:rPr lang="en-US" dirty="0">
                <a:solidFill>
                  <a:schemeClr val="bg1"/>
                </a:solidFill>
              </a:rPr>
              <a:t>Analysis themes</a:t>
            </a:r>
          </a:p>
        </p:txBody>
      </p:sp>
      <p:sp>
        <p:nvSpPr>
          <p:cNvPr id="4" name="Slide Number Placeholder 3"/>
          <p:cNvSpPr>
            <a:spLocks noGrp="1"/>
          </p:cNvSpPr>
          <p:nvPr>
            <p:ph type="sldNum" sz="quarter" idx="2"/>
          </p:nvPr>
        </p:nvSpPr>
        <p:spPr/>
        <p:txBody>
          <a:bodyPr/>
          <a:lstStyle/>
          <a:p>
            <a:fld id="{86CB4B4D-7CA3-9044-876B-883B54F8677D}" type="slidenum">
              <a:rPr lang="en-US" smtClean="0"/>
              <a:t>5</a:t>
            </a:fld>
            <a:endParaRPr lang="en-US"/>
          </a:p>
        </p:txBody>
      </p:sp>
    </p:spTree>
    <p:extLst>
      <p:ext uri="{BB962C8B-B14F-4D97-AF65-F5344CB8AC3E}">
        <p14:creationId xmlns:p14="http://schemas.microsoft.com/office/powerpoint/2010/main" val="406361478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p:cNvSpPr>
          <p:nvPr>
            <p:ph type="title"/>
          </p:nvPr>
        </p:nvSpPr>
        <p:spPr>
          <a:prstGeom prst="rect">
            <a:avLst/>
          </a:prstGeom>
        </p:spPr>
        <p:txBody>
          <a:bodyPr/>
          <a:lstStyle/>
          <a:p>
            <a:r>
              <a:rPr lang="en-US" dirty="0" smtClean="0">
                <a:solidFill>
                  <a:srgbClr val="006699"/>
                </a:solidFill>
              </a:rPr>
              <a:t>Sample QC - Standard pipelines</a:t>
            </a:r>
            <a:endParaRPr dirty="0">
              <a:solidFill>
                <a:srgbClr val="006699"/>
              </a:solidFill>
            </a:endParaRPr>
          </a:p>
        </p:txBody>
      </p:sp>
      <p:sp>
        <p:nvSpPr>
          <p:cNvPr id="2" name="Slide Number Placeholder 1"/>
          <p:cNvSpPr>
            <a:spLocks noGrp="1"/>
          </p:cNvSpPr>
          <p:nvPr>
            <p:ph type="sldNum" sz="quarter" idx="2"/>
          </p:nvPr>
        </p:nvSpPr>
        <p:spPr/>
        <p:txBody>
          <a:bodyPr/>
          <a:lstStyle/>
          <a:p>
            <a:fld id="{86CB4B4D-7CA3-9044-876B-883B54F8677D}" type="slidenum">
              <a:rPr lang="en-US" smtClean="0"/>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196670617"/>
              </p:ext>
            </p:extLst>
          </p:nvPr>
        </p:nvGraphicFramePr>
        <p:xfrm>
          <a:off x="1437481" y="2286000"/>
          <a:ext cx="9317038" cy="3510280"/>
        </p:xfrm>
        <a:graphic>
          <a:graphicData uri="http://schemas.openxmlformats.org/drawingml/2006/table">
            <a:tbl>
              <a:tblPr firstRow="1" bandRow="1">
                <a:tableStyleId>{5940675A-B579-460E-94D1-54222C63F5DA}</a:tableStyleId>
              </a:tblPr>
              <a:tblGrid>
                <a:gridCol w="4551680">
                  <a:extLst>
                    <a:ext uri="{9D8B030D-6E8A-4147-A177-3AD203B41FA5}">
                      <a16:colId xmlns="" xmlns:a16="http://schemas.microsoft.com/office/drawing/2014/main" val="20000"/>
                    </a:ext>
                  </a:extLst>
                </a:gridCol>
                <a:gridCol w="1075055">
                  <a:extLst>
                    <a:ext uri="{9D8B030D-6E8A-4147-A177-3AD203B41FA5}">
                      <a16:colId xmlns="" xmlns:a16="http://schemas.microsoft.com/office/drawing/2014/main" val="20001"/>
                    </a:ext>
                  </a:extLst>
                </a:gridCol>
                <a:gridCol w="1368743">
                  <a:extLst>
                    <a:ext uri="{9D8B030D-6E8A-4147-A177-3AD203B41FA5}">
                      <a16:colId xmlns="" xmlns:a16="http://schemas.microsoft.com/office/drawing/2014/main" val="20002"/>
                    </a:ext>
                  </a:extLst>
                </a:gridCol>
                <a:gridCol w="1121093">
                  <a:extLst>
                    <a:ext uri="{9D8B030D-6E8A-4147-A177-3AD203B41FA5}">
                      <a16:colId xmlns="" xmlns:a16="http://schemas.microsoft.com/office/drawing/2014/main" val="20003"/>
                    </a:ext>
                  </a:extLst>
                </a:gridCol>
                <a:gridCol w="1200467">
                  <a:extLst>
                    <a:ext uri="{9D8B030D-6E8A-4147-A177-3AD203B41FA5}">
                      <a16:colId xmlns="" xmlns:a16="http://schemas.microsoft.com/office/drawing/2014/main" val="20004"/>
                    </a:ext>
                  </a:extLst>
                </a:gridCol>
              </a:tblGrid>
              <a:tr h="370840">
                <a:tc>
                  <a:txBody>
                    <a:bodyPr/>
                    <a:lstStyle/>
                    <a:p>
                      <a:pPr algn="ctr"/>
                      <a:r>
                        <a:rPr lang="en-US" sz="1800" b="1" dirty="0" smtClean="0">
                          <a:solidFill>
                            <a:schemeClr val="bg1"/>
                          </a:solidFill>
                          <a:latin typeface="+mj-lt"/>
                        </a:rPr>
                        <a:t>Analysis</a:t>
                      </a:r>
                      <a:endParaRPr lang="en-US" sz="1800" b="1" dirty="0">
                        <a:solidFill>
                          <a:schemeClr val="bg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a:r>
                        <a:rPr lang="en-US" sz="1800" b="1" dirty="0" smtClean="0">
                          <a:solidFill>
                            <a:schemeClr val="bg1"/>
                          </a:solidFill>
                          <a:latin typeface="+mj-lt"/>
                        </a:rPr>
                        <a:t>BH-CMG</a:t>
                      </a:r>
                      <a:endParaRPr lang="en-US" sz="1800" b="1" dirty="0">
                        <a:solidFill>
                          <a:schemeClr val="bg1"/>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a:r>
                        <a:rPr lang="en-US" sz="1800" b="1" dirty="0" smtClean="0">
                          <a:solidFill>
                            <a:schemeClr val="bg1"/>
                          </a:solidFill>
                          <a:latin typeface="+mj-lt"/>
                        </a:rPr>
                        <a:t>Broad-CMG</a:t>
                      </a:r>
                      <a:endParaRPr lang="en-US" sz="1800" b="1" dirty="0">
                        <a:solidFill>
                          <a:schemeClr val="bg1"/>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a:r>
                        <a:rPr lang="en-US" sz="1800" b="1" dirty="0" smtClean="0">
                          <a:solidFill>
                            <a:schemeClr val="bg1"/>
                          </a:solidFill>
                          <a:latin typeface="+mj-lt"/>
                        </a:rPr>
                        <a:t>UW-CMG</a:t>
                      </a:r>
                      <a:endParaRPr lang="en-US" sz="1800" b="1" dirty="0">
                        <a:solidFill>
                          <a:schemeClr val="bg1"/>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a:r>
                        <a:rPr lang="en-US" sz="1800" b="1" dirty="0" smtClean="0">
                          <a:solidFill>
                            <a:schemeClr val="bg1"/>
                          </a:solidFill>
                          <a:latin typeface="+mj-lt"/>
                        </a:rPr>
                        <a:t>Yale-CMG</a:t>
                      </a:r>
                      <a:endParaRPr lang="en-US" sz="1800" b="1" dirty="0">
                        <a:solidFill>
                          <a:schemeClr val="bg1"/>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extLst>
                  <a:ext uri="{0D108BD9-81ED-4DB2-BD59-A6C34878D82A}">
                    <a16:rowId xmlns="" xmlns:a16="http://schemas.microsoft.com/office/drawing/2014/main" val="10000"/>
                  </a:ext>
                </a:extLst>
              </a:tr>
              <a:tr h="370840">
                <a:tc>
                  <a:txBody>
                    <a:bodyPr/>
                    <a:lstStyle/>
                    <a:p>
                      <a:pPr algn="l"/>
                      <a:r>
                        <a:rPr lang="en-US" sz="1800" dirty="0" smtClean="0">
                          <a:latin typeface="+mj-lt"/>
                        </a:rPr>
                        <a:t>Sex check</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370840">
                <a:tc>
                  <a:txBody>
                    <a:bodyPr/>
                    <a:lstStyle/>
                    <a:p>
                      <a:pPr algn="l"/>
                      <a:r>
                        <a:rPr lang="en-US" sz="1800" dirty="0" smtClean="0">
                          <a:latin typeface="+mj-lt"/>
                        </a:rPr>
                        <a:t>Confirm Parent-Offspring/Full-Sib relationships</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370840">
                <a:tc>
                  <a:txBody>
                    <a:bodyPr/>
                    <a:lstStyle/>
                    <a:p>
                      <a:pPr algn="l"/>
                      <a:r>
                        <a:rPr lang="en-US" sz="1800" dirty="0" smtClean="0">
                          <a:latin typeface="+mj-lt"/>
                        </a:rPr>
                        <a:t>Confirm other </a:t>
                      </a:r>
                      <a:r>
                        <a:rPr lang="en-US" sz="1800" baseline="0" dirty="0" smtClean="0">
                          <a:latin typeface="+mj-lt"/>
                        </a:rPr>
                        <a:t>relationships within families</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mj-lt"/>
                        </a:rPr>
                        <a:t>N</a:t>
                      </a:r>
                      <a:endParaRPr lang="en-US" sz="1800" dirty="0">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370840">
                <a:tc>
                  <a:txBody>
                    <a:bodyPr/>
                    <a:lstStyle/>
                    <a:p>
                      <a:pPr algn="l"/>
                      <a:r>
                        <a:rPr lang="en-US" sz="1800" dirty="0" smtClean="0">
                          <a:latin typeface="+mj-lt"/>
                        </a:rPr>
                        <a:t>Check for cryptic</a:t>
                      </a:r>
                      <a:r>
                        <a:rPr lang="en-US" sz="1800" baseline="0" dirty="0" smtClean="0">
                          <a:latin typeface="+mj-lt"/>
                        </a:rPr>
                        <a:t> relationships across families</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mj-lt"/>
                        </a:rPr>
                        <a:t>N</a:t>
                      </a:r>
                      <a:endParaRPr lang="en-US" sz="1800" dirty="0">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r h="370840">
                <a:tc>
                  <a:txBody>
                    <a:bodyPr/>
                    <a:lstStyle/>
                    <a:p>
                      <a:pPr algn="l"/>
                      <a:r>
                        <a:rPr lang="en-US" sz="1800" dirty="0" smtClean="0">
                          <a:latin typeface="+mj-lt"/>
                        </a:rPr>
                        <a:t>Consanguinity</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5"/>
                  </a:ext>
                </a:extLst>
              </a:tr>
              <a:tr h="365760">
                <a:tc>
                  <a:txBody>
                    <a:bodyPr/>
                    <a:lstStyle/>
                    <a:p>
                      <a:pPr algn="l"/>
                      <a:r>
                        <a:rPr lang="en-US" sz="1800" dirty="0" smtClean="0">
                          <a:latin typeface="+mj-lt"/>
                        </a:rPr>
                        <a:t>Ancestry matches</a:t>
                      </a:r>
                      <a:r>
                        <a:rPr lang="en-US" sz="1800" baseline="0" dirty="0" smtClean="0">
                          <a:latin typeface="+mj-lt"/>
                        </a:rPr>
                        <a:t> reported/expected ancestry</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6"/>
                  </a:ext>
                </a:extLst>
              </a:tr>
              <a:tr h="370840">
                <a:tc>
                  <a:txBody>
                    <a:bodyPr/>
                    <a:lstStyle/>
                    <a:p>
                      <a:pPr algn="l"/>
                      <a:r>
                        <a:rPr lang="en-US" sz="1800" dirty="0" smtClean="0">
                          <a:latin typeface="+mj-lt"/>
                        </a:rPr>
                        <a:t>Data</a:t>
                      </a:r>
                      <a:r>
                        <a:rPr lang="en-US" sz="1800" baseline="0" dirty="0" smtClean="0">
                          <a:latin typeface="+mj-lt"/>
                        </a:rPr>
                        <a:t> Quality (ex., coverage)</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7"/>
                  </a:ext>
                </a:extLst>
              </a:tr>
              <a:tr h="370840">
                <a:tc>
                  <a:txBody>
                    <a:bodyPr/>
                    <a:lstStyle/>
                    <a:p>
                      <a:pPr algn="l"/>
                      <a:r>
                        <a:rPr lang="en-US" sz="1800" dirty="0" smtClean="0">
                          <a:latin typeface="+mj-lt"/>
                        </a:rPr>
                        <a:t>Contamination</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i="0" u="none" strike="noStrike" cap="none" spc="0" baseline="0" dirty="0" smtClean="0">
                          <a:ln>
                            <a:noFill/>
                          </a:ln>
                          <a:solidFill>
                            <a:srgbClr val="00B050"/>
                          </a:solidFill>
                          <a:uFillTx/>
                          <a:latin typeface="+mj-lt"/>
                          <a:ea typeface="+mn-ea"/>
                          <a:cs typeface="+mn-cs"/>
                          <a:sym typeface="Calibri"/>
                        </a:rPr>
                        <a:t>Y</a:t>
                      </a:r>
                      <a:endParaRPr lang="en-US" sz="1800" b="1" i="0" u="none" strike="noStrike" cap="none" spc="0" baseline="0" dirty="0">
                        <a:ln>
                          <a:noFill/>
                        </a:ln>
                        <a:solidFill>
                          <a:srgbClr val="00B050"/>
                        </a:solidFill>
                        <a:uFillTx/>
                        <a:latin typeface="+mj-lt"/>
                        <a:ea typeface="+mn-ea"/>
                        <a:cs typeface="+mn-cs"/>
                        <a:sym typeface="Calibri"/>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mj-lt"/>
                        </a:rPr>
                        <a:t>N </a:t>
                      </a:r>
                    </a:p>
                    <a:p>
                      <a:pPr algn="ctr"/>
                      <a:r>
                        <a:rPr lang="en-US" sz="1200" dirty="0" smtClean="0">
                          <a:latin typeface="+mj-lt"/>
                        </a:rPr>
                        <a:t>(dual-barcoded)</a:t>
                      </a:r>
                      <a:endParaRPr lang="en-US" sz="1200" dirty="0">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3563175876"/>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p:cNvSpPr>
          <p:nvPr>
            <p:ph type="title"/>
          </p:nvPr>
        </p:nvSpPr>
        <p:spPr>
          <a:prstGeom prst="rect">
            <a:avLst/>
          </a:prstGeom>
        </p:spPr>
        <p:txBody>
          <a:bodyPr/>
          <a:lstStyle/>
          <a:p>
            <a:r>
              <a:rPr lang="en-US" dirty="0">
                <a:solidFill>
                  <a:srgbClr val="006699"/>
                </a:solidFill>
              </a:rPr>
              <a:t>Variant Calling</a:t>
            </a:r>
            <a:endParaRPr dirty="0">
              <a:solidFill>
                <a:srgbClr val="006699"/>
              </a:solidFill>
            </a:endParaRPr>
          </a:p>
        </p:txBody>
      </p:sp>
      <p:sp>
        <p:nvSpPr>
          <p:cNvPr id="3" name="Text Placeholder 2"/>
          <p:cNvSpPr>
            <a:spLocks noGrp="1"/>
          </p:cNvSpPr>
          <p:nvPr>
            <p:ph type="body" idx="1"/>
          </p:nvPr>
        </p:nvSpPr>
        <p:spPr/>
        <p:txBody>
          <a:bodyPr>
            <a:normAutofit/>
          </a:bodyPr>
          <a:lstStyle/>
          <a:p>
            <a:r>
              <a:rPr lang="en-US" dirty="0" smtClean="0"/>
              <a:t>The Broad, UW, and Yale all </a:t>
            </a:r>
            <a:r>
              <a:rPr lang="en-US" dirty="0"/>
              <a:t>use GATK (v3.3 or </a:t>
            </a:r>
            <a:r>
              <a:rPr lang="en-US" dirty="0" smtClean="0"/>
              <a:t>v3.4)</a:t>
            </a:r>
          </a:p>
          <a:p>
            <a:r>
              <a:rPr lang="en-US" dirty="0"/>
              <a:t>B</a:t>
            </a:r>
            <a:r>
              <a:rPr lang="en-US" dirty="0" smtClean="0"/>
              <a:t>H-CMG </a:t>
            </a:r>
            <a:r>
              <a:rPr lang="en-US" dirty="0" smtClean="0"/>
              <a:t>starts </a:t>
            </a:r>
            <a:r>
              <a:rPr lang="en-US" dirty="0" smtClean="0"/>
              <a:t>with either GATK (Hopkins) or </a:t>
            </a:r>
            <a:r>
              <a:rPr lang="en-US" dirty="0" smtClean="0"/>
              <a:t>ATLAS2 </a:t>
            </a:r>
            <a:r>
              <a:rPr lang="en-US" dirty="0" smtClean="0"/>
              <a:t>(Baylor)</a:t>
            </a:r>
            <a:endParaRPr lang="en-US" dirty="0"/>
          </a:p>
          <a:p>
            <a:r>
              <a:rPr lang="en-US" dirty="0"/>
              <a:t>Variety of SV callers – not discussed </a:t>
            </a:r>
            <a:r>
              <a:rPr lang="en-US" dirty="0" smtClean="0"/>
              <a:t>today</a:t>
            </a:r>
            <a:endParaRPr lang="en-US" sz="2400" dirty="0"/>
          </a:p>
        </p:txBody>
      </p:sp>
      <p:sp>
        <p:nvSpPr>
          <p:cNvPr id="2" name="Slide Number Placeholder 1"/>
          <p:cNvSpPr>
            <a:spLocks noGrp="1"/>
          </p:cNvSpPr>
          <p:nvPr>
            <p:ph type="sldNum" sz="quarter" idx="2"/>
          </p:nvPr>
        </p:nvSpPr>
        <p:spPr/>
        <p:txBody>
          <a:bodyPr/>
          <a:lstStyle/>
          <a:p>
            <a:fld id="{86CB4B4D-7CA3-9044-876B-883B54F8677D}" type="slidenum">
              <a:rPr lang="en-US" smtClean="0"/>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58706755"/>
              </p:ext>
            </p:extLst>
          </p:nvPr>
        </p:nvGraphicFramePr>
        <p:xfrm>
          <a:off x="2819400" y="3657600"/>
          <a:ext cx="6390958" cy="1854200"/>
        </p:xfrm>
        <a:graphic>
          <a:graphicData uri="http://schemas.openxmlformats.org/drawingml/2006/table">
            <a:tbl>
              <a:tblPr firstRow="1" bandRow="1">
                <a:tableStyleId>{5940675A-B579-460E-94D1-54222C63F5DA}</a:tableStyleId>
              </a:tblPr>
              <a:tblGrid>
                <a:gridCol w="1625600">
                  <a:extLst>
                    <a:ext uri="{9D8B030D-6E8A-4147-A177-3AD203B41FA5}">
                      <a16:colId xmlns="" xmlns:a16="http://schemas.microsoft.com/office/drawing/2014/main" val="20000"/>
                    </a:ext>
                  </a:extLst>
                </a:gridCol>
                <a:gridCol w="1075055">
                  <a:extLst>
                    <a:ext uri="{9D8B030D-6E8A-4147-A177-3AD203B41FA5}">
                      <a16:colId xmlns="" xmlns:a16="http://schemas.microsoft.com/office/drawing/2014/main" val="20001"/>
                    </a:ext>
                  </a:extLst>
                </a:gridCol>
                <a:gridCol w="1368743">
                  <a:extLst>
                    <a:ext uri="{9D8B030D-6E8A-4147-A177-3AD203B41FA5}">
                      <a16:colId xmlns="" xmlns:a16="http://schemas.microsoft.com/office/drawing/2014/main" val="20002"/>
                    </a:ext>
                  </a:extLst>
                </a:gridCol>
                <a:gridCol w="1121093">
                  <a:extLst>
                    <a:ext uri="{9D8B030D-6E8A-4147-A177-3AD203B41FA5}">
                      <a16:colId xmlns="" xmlns:a16="http://schemas.microsoft.com/office/drawing/2014/main" val="20003"/>
                    </a:ext>
                  </a:extLst>
                </a:gridCol>
                <a:gridCol w="1200467">
                  <a:extLst>
                    <a:ext uri="{9D8B030D-6E8A-4147-A177-3AD203B41FA5}">
                      <a16:colId xmlns="" xmlns:a16="http://schemas.microsoft.com/office/drawing/2014/main" val="20004"/>
                    </a:ext>
                  </a:extLst>
                </a:gridCol>
              </a:tblGrid>
              <a:tr h="370840">
                <a:tc>
                  <a:txBody>
                    <a:bodyPr/>
                    <a:lstStyle/>
                    <a:p>
                      <a:pPr algn="ctr"/>
                      <a:r>
                        <a:rPr lang="en-US" sz="1800" b="1" dirty="0" smtClean="0">
                          <a:solidFill>
                            <a:schemeClr val="bg1"/>
                          </a:solidFill>
                          <a:latin typeface="+mj-lt"/>
                        </a:rPr>
                        <a:t>Caller</a:t>
                      </a:r>
                      <a:endParaRPr lang="en-US" sz="1800" b="1" dirty="0">
                        <a:solidFill>
                          <a:schemeClr val="bg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a:r>
                        <a:rPr lang="en-US" sz="1800" b="1" dirty="0" smtClean="0">
                          <a:solidFill>
                            <a:schemeClr val="bg1"/>
                          </a:solidFill>
                          <a:latin typeface="+mj-lt"/>
                        </a:rPr>
                        <a:t>BH-CMG</a:t>
                      </a:r>
                      <a:endParaRPr lang="en-US" sz="1800" b="1" dirty="0">
                        <a:solidFill>
                          <a:schemeClr val="bg1"/>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a:r>
                        <a:rPr lang="en-US" sz="1800" b="1" dirty="0" smtClean="0">
                          <a:solidFill>
                            <a:schemeClr val="bg1"/>
                          </a:solidFill>
                          <a:latin typeface="+mj-lt"/>
                        </a:rPr>
                        <a:t>Broad-CMG</a:t>
                      </a:r>
                      <a:endParaRPr lang="en-US" sz="1800" b="1" dirty="0">
                        <a:solidFill>
                          <a:schemeClr val="bg1"/>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a:r>
                        <a:rPr lang="en-US" sz="1800" b="1" dirty="0" smtClean="0">
                          <a:solidFill>
                            <a:schemeClr val="bg1"/>
                          </a:solidFill>
                          <a:latin typeface="+mj-lt"/>
                        </a:rPr>
                        <a:t>UW-CMG</a:t>
                      </a:r>
                      <a:endParaRPr lang="en-US" sz="1800" b="1" dirty="0">
                        <a:solidFill>
                          <a:schemeClr val="bg1"/>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a:r>
                        <a:rPr lang="en-US" sz="1800" b="1" dirty="0" smtClean="0">
                          <a:solidFill>
                            <a:schemeClr val="bg1"/>
                          </a:solidFill>
                          <a:latin typeface="+mj-lt"/>
                        </a:rPr>
                        <a:t>Yale-CMG</a:t>
                      </a:r>
                      <a:endParaRPr lang="en-US" sz="1800" b="1" dirty="0">
                        <a:solidFill>
                          <a:schemeClr val="bg1"/>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extLst>
                  <a:ext uri="{0D108BD9-81ED-4DB2-BD59-A6C34878D82A}">
                    <a16:rowId xmlns="" xmlns:a16="http://schemas.microsoft.com/office/drawing/2014/main" val="10000"/>
                  </a:ext>
                </a:extLst>
              </a:tr>
              <a:tr h="370840">
                <a:tc>
                  <a:txBody>
                    <a:bodyPr/>
                    <a:lstStyle/>
                    <a:p>
                      <a:pPr algn="l"/>
                      <a:r>
                        <a:rPr lang="en-US" sz="1800" dirty="0" err="1" smtClean="0">
                          <a:latin typeface="+mj-lt"/>
                        </a:rPr>
                        <a:t>CoNIFER</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solidFill>
                            <a:schemeClr val="tx1"/>
                          </a:solidFill>
                          <a:latin typeface="+mj-lt"/>
                        </a:rPr>
                        <a:t>N</a:t>
                      </a:r>
                      <a:endParaRPr lang="en-US" sz="18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solidFill>
                            <a:schemeClr val="tx1"/>
                          </a:solidFill>
                          <a:latin typeface="+mj-lt"/>
                        </a:rPr>
                        <a:t>N</a:t>
                      </a:r>
                      <a:endParaRPr lang="en-US" sz="1800" b="0" dirty="0">
                        <a:solidFill>
                          <a:schemeClr val="tx1"/>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B050"/>
                          </a:solidFill>
                          <a:latin typeface="+mj-lt"/>
                        </a:rPr>
                        <a:t>Y</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370840">
                <a:tc>
                  <a:txBody>
                    <a:bodyPr/>
                    <a:lstStyle/>
                    <a:p>
                      <a:pPr algn="l"/>
                      <a:r>
                        <a:rPr lang="en-US" sz="1800" dirty="0" err="1" smtClean="0">
                          <a:latin typeface="+mj-lt"/>
                        </a:rPr>
                        <a:t>ExomeDepth</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solidFill>
                            <a:schemeClr val="tx1"/>
                          </a:solidFill>
                          <a:latin typeface="+mj-lt"/>
                        </a:rPr>
                        <a:t>N</a:t>
                      </a:r>
                      <a:endParaRPr lang="en-US" sz="1800" b="0" dirty="0">
                        <a:solidFill>
                          <a:schemeClr val="tx1"/>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solidFill>
                            <a:schemeClr val="tx1"/>
                          </a:solidFill>
                          <a:latin typeface="+mj-lt"/>
                        </a:rPr>
                        <a:t>N</a:t>
                      </a:r>
                      <a:endParaRPr lang="en-US" sz="1800" b="0" dirty="0">
                        <a:solidFill>
                          <a:schemeClr val="tx1"/>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370840">
                <a:tc>
                  <a:txBody>
                    <a:bodyPr/>
                    <a:lstStyle/>
                    <a:p>
                      <a:pPr algn="l"/>
                      <a:r>
                        <a:rPr lang="en-US" sz="1800" dirty="0" smtClean="0">
                          <a:latin typeface="+mj-lt"/>
                        </a:rPr>
                        <a:t>XHMM</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latin typeface="+mj-lt"/>
                        </a:rPr>
                        <a:t>N</a:t>
                      </a:r>
                      <a:endParaRPr lang="en-US" sz="1800" dirty="0">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solidFill>
                            <a:schemeClr val="tx1"/>
                          </a:solidFill>
                          <a:latin typeface="+mj-lt"/>
                        </a:rPr>
                        <a:t>N</a:t>
                      </a:r>
                      <a:endParaRPr lang="en-US" sz="1800" b="0" dirty="0">
                        <a:solidFill>
                          <a:schemeClr val="tx1"/>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370840">
                <a:tc>
                  <a:txBody>
                    <a:bodyPr/>
                    <a:lstStyle/>
                    <a:p>
                      <a:pPr algn="l"/>
                      <a:r>
                        <a:rPr lang="en-US" sz="1800" dirty="0" smtClean="0">
                          <a:latin typeface="+mj-lt"/>
                        </a:rPr>
                        <a:t>Other callers?</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bl>
          </a:graphicData>
        </a:graphic>
      </p:graphicFrame>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p:cNvSpPr>
          <p:nvPr>
            <p:ph type="title"/>
          </p:nvPr>
        </p:nvSpPr>
        <p:spPr>
          <a:prstGeom prst="rect">
            <a:avLst/>
          </a:prstGeom>
        </p:spPr>
        <p:txBody>
          <a:bodyPr/>
          <a:lstStyle/>
          <a:p>
            <a:r>
              <a:rPr lang="en-US" dirty="0">
                <a:solidFill>
                  <a:srgbClr val="006699"/>
                </a:solidFill>
              </a:rPr>
              <a:t>Annotation</a:t>
            </a:r>
            <a:endParaRPr dirty="0">
              <a:solidFill>
                <a:srgbClr val="006699"/>
              </a:solidFill>
            </a:endParaRPr>
          </a:p>
        </p:txBody>
      </p:sp>
      <p:sp>
        <p:nvSpPr>
          <p:cNvPr id="2" name="Slide Number Placeholder 1"/>
          <p:cNvSpPr>
            <a:spLocks noGrp="1"/>
          </p:cNvSpPr>
          <p:nvPr>
            <p:ph type="sldNum" sz="quarter" idx="2"/>
          </p:nvPr>
        </p:nvSpPr>
        <p:spPr/>
        <p:txBody>
          <a:bodyPr/>
          <a:lstStyle/>
          <a:p>
            <a:fld id="{86CB4B4D-7CA3-9044-876B-883B54F8677D}" type="slidenum">
              <a:rPr lang="en-US" smtClean="0"/>
              <a:t>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356797155"/>
              </p:ext>
            </p:extLst>
          </p:nvPr>
        </p:nvGraphicFramePr>
        <p:xfrm>
          <a:off x="1524000" y="2971800"/>
          <a:ext cx="8831580" cy="2910840"/>
        </p:xfrm>
        <a:graphic>
          <a:graphicData uri="http://schemas.openxmlformats.org/drawingml/2006/table">
            <a:tbl>
              <a:tblPr firstRow="1" bandRow="1">
                <a:tableStyleId>{5940675A-B579-460E-94D1-54222C63F5DA}</a:tableStyleId>
              </a:tblPr>
              <a:tblGrid>
                <a:gridCol w="3345180">
                  <a:extLst>
                    <a:ext uri="{9D8B030D-6E8A-4147-A177-3AD203B41FA5}">
                      <a16:colId xmlns="" xmlns:a16="http://schemas.microsoft.com/office/drawing/2014/main" val="20000"/>
                    </a:ext>
                  </a:extLst>
                </a:gridCol>
                <a:gridCol w="1371600">
                  <a:extLst>
                    <a:ext uri="{9D8B030D-6E8A-4147-A177-3AD203B41FA5}">
                      <a16:colId xmlns="" xmlns:a16="http://schemas.microsoft.com/office/drawing/2014/main" val="20001"/>
                    </a:ext>
                  </a:extLst>
                </a:gridCol>
                <a:gridCol w="1371600">
                  <a:extLst>
                    <a:ext uri="{9D8B030D-6E8A-4147-A177-3AD203B41FA5}">
                      <a16:colId xmlns="" xmlns:a16="http://schemas.microsoft.com/office/drawing/2014/main" val="20002"/>
                    </a:ext>
                  </a:extLst>
                </a:gridCol>
                <a:gridCol w="1371600">
                  <a:extLst>
                    <a:ext uri="{9D8B030D-6E8A-4147-A177-3AD203B41FA5}">
                      <a16:colId xmlns="" xmlns:a16="http://schemas.microsoft.com/office/drawing/2014/main" val="20003"/>
                    </a:ext>
                  </a:extLst>
                </a:gridCol>
                <a:gridCol w="1371600">
                  <a:extLst>
                    <a:ext uri="{9D8B030D-6E8A-4147-A177-3AD203B41FA5}">
                      <a16:colId xmlns="" xmlns:a16="http://schemas.microsoft.com/office/drawing/2014/main" val="20004"/>
                    </a:ext>
                  </a:extLst>
                </a:gridCol>
              </a:tblGrid>
              <a:tr h="370840">
                <a:tc>
                  <a:txBody>
                    <a:bodyPr/>
                    <a:lstStyle/>
                    <a:p>
                      <a:pPr algn="ctr"/>
                      <a:r>
                        <a:rPr lang="en-US" sz="1800" b="1" dirty="0" smtClean="0">
                          <a:solidFill>
                            <a:schemeClr val="bg1"/>
                          </a:solidFill>
                          <a:latin typeface="+mj-lt"/>
                        </a:rPr>
                        <a:t>Caller</a:t>
                      </a:r>
                      <a:endParaRPr lang="en-US" sz="1800" b="1" dirty="0">
                        <a:solidFill>
                          <a:schemeClr val="bg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a:r>
                        <a:rPr lang="en-US" sz="1800" b="1" dirty="0" smtClean="0">
                          <a:solidFill>
                            <a:schemeClr val="bg1"/>
                          </a:solidFill>
                          <a:latin typeface="+mj-lt"/>
                        </a:rPr>
                        <a:t>BH-CMG</a:t>
                      </a:r>
                      <a:endParaRPr lang="en-US" sz="1800" b="1" dirty="0">
                        <a:solidFill>
                          <a:schemeClr val="bg1"/>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a:r>
                        <a:rPr lang="en-US" sz="1800" b="1" dirty="0" smtClean="0">
                          <a:solidFill>
                            <a:schemeClr val="bg1"/>
                          </a:solidFill>
                          <a:latin typeface="+mj-lt"/>
                        </a:rPr>
                        <a:t>Broad-CMG</a:t>
                      </a:r>
                      <a:endParaRPr lang="en-US" sz="1800" b="1" dirty="0">
                        <a:solidFill>
                          <a:schemeClr val="bg1"/>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a:r>
                        <a:rPr lang="en-US" sz="1800" b="1" dirty="0" smtClean="0">
                          <a:solidFill>
                            <a:schemeClr val="bg1"/>
                          </a:solidFill>
                          <a:latin typeface="+mj-lt"/>
                        </a:rPr>
                        <a:t>UW-CMG</a:t>
                      </a:r>
                      <a:endParaRPr lang="en-US" sz="1800" b="1" dirty="0">
                        <a:solidFill>
                          <a:schemeClr val="bg1"/>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tc>
                  <a:txBody>
                    <a:bodyPr/>
                    <a:lstStyle/>
                    <a:p>
                      <a:pPr algn="ctr"/>
                      <a:r>
                        <a:rPr lang="en-US" sz="1800" b="1" dirty="0" smtClean="0">
                          <a:solidFill>
                            <a:schemeClr val="bg1"/>
                          </a:solidFill>
                          <a:latin typeface="+mj-lt"/>
                        </a:rPr>
                        <a:t>Yale-CMG</a:t>
                      </a:r>
                      <a:endParaRPr lang="en-US" sz="1800" b="1" dirty="0">
                        <a:solidFill>
                          <a:schemeClr val="bg1"/>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99"/>
                    </a:solidFill>
                  </a:tcPr>
                </a:tc>
                <a:extLst>
                  <a:ext uri="{0D108BD9-81ED-4DB2-BD59-A6C34878D82A}">
                    <a16:rowId xmlns="" xmlns:a16="http://schemas.microsoft.com/office/drawing/2014/main" val="10000"/>
                  </a:ext>
                </a:extLst>
              </a:tr>
              <a:tr h="370840">
                <a:tc>
                  <a:txBody>
                    <a:bodyPr/>
                    <a:lstStyle/>
                    <a:p>
                      <a:pPr algn="l"/>
                      <a:r>
                        <a:rPr lang="en-US" sz="1800" dirty="0" err="1" smtClean="0">
                          <a:latin typeface="+mj-lt"/>
                        </a:rPr>
                        <a:t>ClinVar</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B050"/>
                          </a:solidFill>
                          <a:latin typeface="+mj-lt"/>
                        </a:rPr>
                        <a:t>Y</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370840">
                <a:tc>
                  <a:txBody>
                    <a:bodyPr/>
                    <a:lstStyle/>
                    <a:p>
                      <a:pPr algn="l"/>
                      <a:r>
                        <a:rPr lang="en-US" sz="1800" dirty="0" err="1" smtClean="0">
                          <a:latin typeface="+mj-lt"/>
                        </a:rPr>
                        <a:t>gnomAD</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370840">
                <a:tc>
                  <a:txBody>
                    <a:bodyPr/>
                    <a:lstStyle/>
                    <a:p>
                      <a:pPr algn="l"/>
                      <a:r>
                        <a:rPr lang="en-US" sz="1800" dirty="0" smtClean="0">
                          <a:latin typeface="+mj-lt"/>
                        </a:rPr>
                        <a:t>Internal</a:t>
                      </a:r>
                      <a:r>
                        <a:rPr lang="en-US" sz="1800" baseline="0" dirty="0" smtClean="0">
                          <a:latin typeface="+mj-lt"/>
                        </a:rPr>
                        <a:t> frequency database</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370840">
                <a:tc>
                  <a:txBody>
                    <a:bodyPr/>
                    <a:lstStyle/>
                    <a:p>
                      <a:pPr algn="l"/>
                      <a:r>
                        <a:rPr lang="en-US" sz="1800" dirty="0" smtClean="0">
                          <a:latin typeface="+mj-lt"/>
                        </a:rPr>
                        <a:t>Multiple pathogenicity predictors</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r h="370840">
                <a:tc>
                  <a:txBody>
                    <a:bodyPr/>
                    <a:lstStyle/>
                    <a:p>
                      <a:pPr algn="l"/>
                      <a:r>
                        <a:rPr lang="en-US" sz="1800" dirty="0" smtClean="0">
                          <a:latin typeface="+mj-lt"/>
                        </a:rPr>
                        <a:t>OMIM</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5"/>
                  </a:ext>
                </a:extLst>
              </a:tr>
              <a:tr h="370840">
                <a:tc>
                  <a:txBody>
                    <a:bodyPr/>
                    <a:lstStyle/>
                    <a:p>
                      <a:pPr algn="l"/>
                      <a:r>
                        <a:rPr lang="en-US" sz="1800" dirty="0" smtClean="0">
                          <a:latin typeface="+mj-lt"/>
                        </a:rPr>
                        <a:t>VEP</a:t>
                      </a:r>
                      <a:endParaRPr lang="en-US"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solidFill>
                            <a:schemeClr val="tx1"/>
                          </a:solidFill>
                          <a:latin typeface="+mj-lt"/>
                        </a:rPr>
                        <a:t>N</a:t>
                      </a:r>
                    </a:p>
                    <a:p>
                      <a:pPr algn="ctr"/>
                      <a:r>
                        <a:rPr lang="en-US" sz="1050" b="0" dirty="0" smtClean="0">
                          <a:solidFill>
                            <a:schemeClr val="tx1"/>
                          </a:solidFill>
                          <a:latin typeface="+mj-lt"/>
                        </a:rPr>
                        <a:t>(ANNOVAR</a:t>
                      </a:r>
                      <a:r>
                        <a:rPr lang="en-US" sz="1050" b="0" baseline="0" dirty="0" smtClean="0">
                          <a:solidFill>
                            <a:schemeClr val="tx1"/>
                          </a:solidFill>
                          <a:latin typeface="+mj-lt"/>
                        </a:rPr>
                        <a:t> with </a:t>
                      </a:r>
                      <a:r>
                        <a:rPr lang="en-US" sz="1050" b="0" baseline="0" dirty="0" err="1" smtClean="0">
                          <a:solidFill>
                            <a:schemeClr val="tx1"/>
                          </a:solidFill>
                          <a:latin typeface="+mj-lt"/>
                        </a:rPr>
                        <a:t>Ensembl</a:t>
                      </a:r>
                      <a:r>
                        <a:rPr lang="en-US" sz="1050" b="0" baseline="0" dirty="0" smtClean="0">
                          <a:solidFill>
                            <a:schemeClr val="tx1"/>
                          </a:solidFill>
                          <a:latin typeface="+mj-lt"/>
                        </a:rPr>
                        <a:t> transcripts)</a:t>
                      </a:r>
                      <a:endParaRPr lang="en-US" sz="105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B050"/>
                          </a:solidFill>
                          <a:latin typeface="+mj-lt"/>
                        </a:rPr>
                        <a:t>Y</a:t>
                      </a:r>
                      <a:endParaRPr lang="en-US" sz="1800" b="1" dirty="0">
                        <a:solidFill>
                          <a:srgbClr val="00B050"/>
                        </a:solidFill>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6"/>
                  </a:ext>
                </a:extLst>
              </a:tr>
            </a:tbl>
          </a:graphicData>
        </a:graphic>
      </p:graphicFrame>
      <p:sp>
        <p:nvSpPr>
          <p:cNvPr id="6" name="Text Placeholder 2"/>
          <p:cNvSpPr>
            <a:spLocks noGrp="1"/>
          </p:cNvSpPr>
          <p:nvPr>
            <p:ph type="body" idx="1"/>
          </p:nvPr>
        </p:nvSpPr>
        <p:spPr>
          <a:xfrm>
            <a:off x="838200" y="1825625"/>
            <a:ext cx="10515600" cy="4351338"/>
          </a:xfrm>
        </p:spPr>
        <p:txBody>
          <a:bodyPr>
            <a:normAutofit/>
          </a:bodyPr>
          <a:lstStyle/>
          <a:p>
            <a:r>
              <a:rPr lang="en-US" dirty="0" smtClean="0"/>
              <a:t>All CMGs integrate information </a:t>
            </a:r>
            <a:r>
              <a:rPr lang="en-US" dirty="0" smtClean="0"/>
              <a:t>from multiple sources for variant annotation. </a:t>
            </a:r>
            <a:r>
              <a:rPr lang="en-US" dirty="0" smtClean="0"/>
              <a:t>This table highlights </a:t>
            </a:r>
            <a:r>
              <a:rPr lang="en-US" dirty="0" smtClean="0"/>
              <a:t>resources used by multiple CMGs</a:t>
            </a:r>
            <a:endParaRPr lang="en-US" sz="2400" dirty="0"/>
          </a:p>
        </p:txBody>
      </p:sp>
    </p:spTree>
    <p:extLst>
      <p:ext uri="{BB962C8B-B14F-4D97-AF65-F5344CB8AC3E}">
        <p14:creationId xmlns:p14="http://schemas.microsoft.com/office/powerpoint/2010/main" val="615256829"/>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p:cNvSpPr>
          <p:nvPr>
            <p:ph type="title"/>
          </p:nvPr>
        </p:nvSpPr>
        <p:spPr>
          <a:prstGeom prst="rect">
            <a:avLst/>
          </a:prstGeom>
        </p:spPr>
        <p:txBody>
          <a:bodyPr/>
          <a:lstStyle/>
          <a:p>
            <a:r>
              <a:rPr lang="en-US" dirty="0">
                <a:solidFill>
                  <a:srgbClr val="006699"/>
                </a:solidFill>
              </a:rPr>
              <a:t>General strategy</a:t>
            </a:r>
            <a:endParaRPr dirty="0">
              <a:solidFill>
                <a:srgbClr val="006699"/>
              </a:solidFill>
            </a:endParaRPr>
          </a:p>
        </p:txBody>
      </p:sp>
      <p:sp>
        <p:nvSpPr>
          <p:cNvPr id="3" name="Text Placeholder 2"/>
          <p:cNvSpPr>
            <a:spLocks noGrp="1"/>
          </p:cNvSpPr>
          <p:nvPr>
            <p:ph type="body" sz="half" idx="1"/>
          </p:nvPr>
        </p:nvSpPr>
        <p:spPr>
          <a:xfrm>
            <a:off x="838200" y="1825625"/>
            <a:ext cx="5029200" cy="4351338"/>
          </a:xfrm>
        </p:spPr>
        <p:txBody>
          <a:bodyPr>
            <a:normAutofit fontScale="92500" lnSpcReduction="10000"/>
          </a:bodyPr>
          <a:lstStyle/>
          <a:p>
            <a:r>
              <a:rPr lang="en-US" sz="3000" dirty="0" smtClean="0"/>
              <a:t>BH-, Broad-, </a:t>
            </a:r>
            <a:r>
              <a:rPr lang="en-US" sz="3000" dirty="0"/>
              <a:t>and </a:t>
            </a:r>
            <a:r>
              <a:rPr lang="en-US" sz="3000" dirty="0" smtClean="0"/>
              <a:t>UW-CMGs </a:t>
            </a:r>
            <a:r>
              <a:rPr lang="en-US" sz="3000" dirty="0"/>
              <a:t>tend to focus on custom, family-focused strategies</a:t>
            </a:r>
          </a:p>
          <a:p>
            <a:pPr lvl="1"/>
            <a:r>
              <a:rPr lang="en-US" sz="2200" dirty="0"/>
              <a:t>In-depth review of phenotype biology</a:t>
            </a:r>
          </a:p>
          <a:p>
            <a:pPr lvl="1"/>
            <a:r>
              <a:rPr lang="en-US" sz="2200" dirty="0"/>
              <a:t>Manual </a:t>
            </a:r>
            <a:r>
              <a:rPr lang="en-US" sz="2200" dirty="0" err="1"/>
              <a:t>curation</a:t>
            </a:r>
            <a:r>
              <a:rPr lang="en-US" sz="2200" dirty="0"/>
              <a:t> of gene/pathway lists based on phenotype biology</a:t>
            </a:r>
          </a:p>
          <a:p>
            <a:pPr lvl="1"/>
            <a:r>
              <a:rPr lang="en-US" sz="2200" dirty="0"/>
              <a:t>Frequency filters based on phenotype prevalence</a:t>
            </a:r>
          </a:p>
          <a:p>
            <a:pPr lvl="1"/>
            <a:r>
              <a:rPr lang="en-US" sz="2200" dirty="0"/>
              <a:t>Mode of inheritance within CMG family(s) and known genes</a:t>
            </a:r>
          </a:p>
          <a:p>
            <a:pPr lvl="1"/>
            <a:r>
              <a:rPr lang="en-US" sz="2200" dirty="0"/>
              <a:t>Focus more on sensitivity, less on specificity since candidates will undergo further manual review</a:t>
            </a:r>
          </a:p>
        </p:txBody>
      </p:sp>
      <p:sp>
        <p:nvSpPr>
          <p:cNvPr id="2" name="Slide Number Placeholder 1"/>
          <p:cNvSpPr>
            <a:spLocks noGrp="1"/>
          </p:cNvSpPr>
          <p:nvPr>
            <p:ph type="sldNum" sz="quarter" idx="2"/>
          </p:nvPr>
        </p:nvSpPr>
        <p:spPr/>
        <p:txBody>
          <a:bodyPr/>
          <a:lstStyle/>
          <a:p>
            <a:fld id="{86CB4B4D-7CA3-9044-876B-883B54F8677D}" type="slidenum">
              <a:rPr lang="en-US" smtClean="0"/>
              <a:t>9</a:t>
            </a:fld>
            <a:endParaRPr lang="en-US"/>
          </a:p>
        </p:txBody>
      </p:sp>
      <p:sp>
        <p:nvSpPr>
          <p:cNvPr id="5" name="Text Placeholder 2"/>
          <p:cNvSpPr txBox="1">
            <a:spLocks/>
          </p:cNvSpPr>
          <p:nvPr/>
        </p:nvSpPr>
        <p:spPr>
          <a:xfrm>
            <a:off x="6096000" y="1820862"/>
            <a:ext cx="5029200" cy="411480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a:lstStyle>
          <a:p>
            <a:r>
              <a:rPr lang="en-US" dirty="0"/>
              <a:t>Yale-CMG tends to focus on large-scale, more automated, cohort approaches </a:t>
            </a:r>
          </a:p>
          <a:p>
            <a:pPr lvl="1"/>
            <a:r>
              <a:rPr lang="en-US" sz="2000" dirty="0"/>
              <a:t>More stringent filters to minimize false positives, less sensitivity</a:t>
            </a:r>
          </a:p>
          <a:p>
            <a:pPr lvl="1"/>
            <a:r>
              <a:rPr lang="en-US" sz="2000" dirty="0"/>
              <a:t>More weight on predictors of conservation/intolerance or pathogenicity</a:t>
            </a:r>
          </a:p>
          <a:p>
            <a:pPr lvl="1"/>
            <a:r>
              <a:rPr lang="en-US" sz="2000" dirty="0"/>
              <a:t>Using burden tests rather than co-segregation at the family level</a:t>
            </a:r>
          </a:p>
        </p:txBody>
      </p:sp>
    </p:spTree>
    <p:extLst>
      <p:ext uri="{BB962C8B-B14F-4D97-AF65-F5344CB8AC3E}">
        <p14:creationId xmlns:p14="http://schemas.microsoft.com/office/powerpoint/2010/main" val="3689193296"/>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Apex</Template>
  <TotalTime>2527</TotalTime>
  <Words>2913</Words>
  <Application>Microsoft Office PowerPoint</Application>
  <PresentationFormat>Custom</PresentationFormat>
  <Paragraphs>622</Paragraphs>
  <Slides>22</Slides>
  <Notes>17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Unsolved Cases Centers for Mendelian Genomics</vt:lpstr>
      <vt:lpstr>Unsolved CMG cases</vt:lpstr>
      <vt:lpstr>Unsolved CMG cases: 16 projects</vt:lpstr>
      <vt:lpstr>PowerPoint Presentation</vt:lpstr>
      <vt:lpstr>Analysis themes</vt:lpstr>
      <vt:lpstr>Sample QC - Standard pipelines</vt:lpstr>
      <vt:lpstr>Variant Calling</vt:lpstr>
      <vt:lpstr>Annotation</vt:lpstr>
      <vt:lpstr>General strategy</vt:lpstr>
      <vt:lpstr>Trends in the results</vt:lpstr>
      <vt:lpstr>New candidates identified by re-analysis</vt:lpstr>
      <vt:lpstr>Overview: cases submitted by Yale-CMG</vt:lpstr>
      <vt:lpstr>Consanguinity?</vt:lpstr>
      <vt:lpstr>“Unsolved Cases” that may be solved by homozygous variants in known genes</vt:lpstr>
      <vt:lpstr>“Unsolved Cases” that may be solved by other renal disease genes</vt:lpstr>
      <vt:lpstr>“Unsolved Cases” that may be solved by a novel Mendelian renal disease gene</vt:lpstr>
      <vt:lpstr>Conclusions and next steps</vt:lpstr>
      <vt:lpstr>Potential solutions for some, but many projects remain unsolved</vt:lpstr>
      <vt:lpstr>Observations and Next Steps</vt:lpstr>
      <vt:lpstr>Conclusions</vt:lpstr>
      <vt:lpstr>Recommendations</vt:lpstr>
      <vt:lpstr>Thanks to contributors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Unsolved Cases Centers for Mendelian Genomics</dc:title>
  <dc:creator>Elizabeth Blue</dc:creator>
  <cp:lastModifiedBy>Elizabeth Blue</cp:lastModifiedBy>
  <cp:revision>171</cp:revision>
  <dcterms:modified xsi:type="dcterms:W3CDTF">2017-11-16T17:15:05Z</dcterms:modified>
</cp:coreProperties>
</file>