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8360" r:id="rId2"/>
    <p:sldMasterId id="2147488374" r:id="rId3"/>
    <p:sldMasterId id="2147488387" r:id="rId4"/>
    <p:sldMasterId id="2147488399" r:id="rId5"/>
    <p:sldMasterId id="2147488411" r:id="rId6"/>
  </p:sldMasterIdLst>
  <p:notesMasterIdLst>
    <p:notesMasterId r:id="rId8"/>
  </p:notesMasterIdLst>
  <p:handoutMasterIdLst>
    <p:handoutMasterId r:id="rId9"/>
  </p:handoutMasterIdLst>
  <p:sldIdLst>
    <p:sldId id="3834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4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Gitlin" initials="JG" lastIdx="4" clrIdx="0"/>
  <p:cmAuthor id="1" name="egreen" initials="EDG" lastIdx="0" clrIdx="1"/>
  <p:cmAuthor id="2" name="Hindorff, Lucia (NIH/NHGRI) [E]" initials="LH" lastIdx="2" clrIdx="2"/>
  <p:cmAuthor id="3" name="Green, Eric (NIH/NHGRI) " initials="EDG" lastIdx="0" clrIdx="3"/>
  <p:cmAuthor id="4" name="Scholes, Derek (NIH/NHGRI) [E]" initials="DS" lastIdx="3" clrIdx="4"/>
  <p:cmAuthor id="5" name="Wildin, Bob (NIH/NHGRI) [E]" initials="WB([" lastIdx="7" clrIdx="5">
    <p:extLst/>
  </p:cmAuthor>
  <p:cmAuthor id="6" name="Hutter, Carolyn (NIH/NHGRI) [E]" initials="HC([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74"/>
    <a:srgbClr val="FFCC00"/>
    <a:srgbClr val="000066"/>
    <a:srgbClr val="009900"/>
    <a:srgbClr val="66FF33"/>
    <a:srgbClr val="9A0000"/>
    <a:srgbClr val="FF3300"/>
    <a:srgbClr val="00007E"/>
    <a:srgbClr val="FF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8" autoAdjust="0"/>
    <p:restoredTop sz="25279" autoAdjust="0"/>
  </p:normalViewPr>
  <p:slideViewPr>
    <p:cSldViewPr snapToGrid="0">
      <p:cViewPr varScale="1">
        <p:scale>
          <a:sx n="98" d="100"/>
          <a:sy n="98" d="100"/>
        </p:scale>
        <p:origin x="442" y="72"/>
      </p:cViewPr>
      <p:guideLst>
        <p:guide orient="horz" pos="4104"/>
        <p:guide pos="4680"/>
      </p:guideLst>
    </p:cSldViewPr>
  </p:slideViewPr>
  <p:outlineViewPr>
    <p:cViewPr>
      <p:scale>
        <a:sx n="33" d="100"/>
        <a:sy n="33" d="100"/>
      </p:scale>
      <p:origin x="0" y="-383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91" d="100"/>
          <a:sy n="91" d="100"/>
        </p:scale>
        <p:origin x="1786" y="-667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829690"/>
            <a:ext cx="303878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50" tIns="47275" rIns="94550" bIns="47275" numCol="1" anchor="b" anchorCtr="0" compatLnSpc="1">
            <a:prstTxWarp prst="textNoShape">
              <a:avLst/>
            </a:prstTxWarp>
          </a:bodyPr>
          <a:lstStyle>
            <a:lvl1pPr defTabSz="94572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5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053" y="8829690"/>
            <a:ext cx="303878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50" tIns="47275" rIns="94550" bIns="47275" numCol="1" anchor="b" anchorCtr="0" compatLnSpc="1">
            <a:prstTxWarp prst="textNoShape">
              <a:avLst/>
            </a:prstTxWarp>
          </a:bodyPr>
          <a:lstStyle>
            <a:lvl1pPr algn="r" defTabSz="945728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092C85-6DF4-49C3-B989-8FF20EA35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89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83650" y="4416425"/>
            <a:ext cx="5427407" cy="408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50" tIns="47275" rIns="94550" bIns="47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3698" tIns="46845" rIns="93698" bIns="46845" rtlCol="0" anchor="b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FDD2888-EA59-4FA6-882F-5E5CD6B79C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7" tIns="45327" rIns="90657" bIns="45327" rtlCol="0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688"/>
            <a:ext cx="3037212" cy="466712"/>
          </a:xfrm>
          <a:prstGeom prst="rect">
            <a:avLst/>
          </a:prstGeom>
        </p:spPr>
        <p:txBody>
          <a:bodyPr vert="horz" lIns="90657" tIns="45327" rIns="90657" bIns="45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30738" cy="34750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3649" y="4416425"/>
            <a:ext cx="5486400" cy="4114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7" rIns="93354" bIns="46677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Centers for Mendelian Genomics program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alfway through its funding cycle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The program aims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en-US" dirty="0"/>
              <a:t>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genome sequencing and analysis to discover the genomic basis underlying as many Mendelian diseases as possible</a:t>
            </a:r>
            <a:r>
              <a:rPr lang="en-US" dirty="0"/>
              <a:t>. By doing so,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plan to accelerate gene discovery by disseminating methods and results.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CMGs have generated genome-sequence for over 35,000 individuals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date,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mostly by whole-exome sequencing. About 42%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sequencing was done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during this funding cycle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The CMGs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found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1,800 disease genes by ‘conservative’ criteria. 970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those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represent novel gene/phenotype associations. Additionally, about 800 disease genes have been identified by ‘suggestive’ criteria. Most of those potentially represent novel associations.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The CMGs have published over 370 papers.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153 were published in the second funding cycle. These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 disease gene discoveries, method and tool development, collaborations with disease diagnosis groups, choices made by research participants, and future perspectives.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addition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publications, the CMGs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publicly share appropriately consented genomic data.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atchmaker Exchange, or MME, is one of the data sharing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venues that they use. It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federated network of databases facilitating case matching based on phenotypic and/or genotypic profiles. The CMGs have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been among the leaders to develop the network since its launch in late 2013, 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currently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contribute to three nodes.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1622" y="8831269"/>
            <a:ext cx="3038784" cy="465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48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7595" indent="-287536" defTabSz="94248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50146" indent="-230030" defTabSz="94248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10206" indent="-230030" defTabSz="94248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70266" indent="-230030" defTabSz="94248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30324" indent="-230030" defTabSz="942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90383" indent="-230030" defTabSz="942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50441" indent="-230030" defTabSz="942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910502" indent="-230030" defTabSz="942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CD6823-C079-4E18-848E-A01DD4D78C0F}" type="slidenum">
              <a:rPr lang="en-US" smtClean="0">
                <a:cs typeface="Arial" pitchFamily="34" charset="0"/>
              </a:rPr>
              <a:pPr eaLnBrk="1" hangingPunct="1"/>
              <a:t>1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2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i="0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5F95-6A86-45D2-9F6A-8170A07E6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D164-6806-464B-A1D1-9E5402FBF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3DCB-4F26-4D90-B8E8-FA2521692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2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C1B1-09EC-4E0D-A085-68298AA0308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61D4-635D-45EE-8B2A-61C9DFA829F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5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5372-8FF6-48BA-84A9-4AEAA3439B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646F-2DB3-4BED-8329-5884B44B561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1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2C6C-2A4B-431F-9062-F2AFCF8C17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2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A2C3-B7AB-470B-A32B-83A99DBD8D0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3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4C41-8BA4-439B-8F3D-93E56C74741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82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2F40-1B54-4AB7-9FD0-726A3456E10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D606-1CE5-48CA-B1E3-787418544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9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BBBC-E9F4-4A32-9284-A0090247C8C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30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BA8B-F769-498E-8772-FAE33987960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8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8A87-0DAB-4057-AC22-62798CE6D7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16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754" y="5850165"/>
            <a:ext cx="968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16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A083D7-DD03-471F-811F-43B6599BD76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0E93ED-C791-44F9-9747-ECE07A6BD49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NIH_Logo_Mark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0" y="6011333"/>
            <a:ext cx="963065" cy="604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4" y="2040352"/>
            <a:ext cx="746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48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50540-0C08-4278-A45F-A4013186344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9145-A1FF-4E51-908E-05917128143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24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0588-FE0A-4ED7-9380-BCAE1A2152F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4AF0-41B0-468C-989C-7C8C7F8FE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1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8F636-D492-454F-8569-D9F9B72282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269-006E-4F44-88D4-C6D2ABDBC3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10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6BB3-DE07-4DB8-B4AC-AE57374D03D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D327-1CF5-4B70-948E-362B98654A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7A0A-FE11-41B2-95E8-AE67D4871EC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50F7-0307-4AAB-9980-78FA88D60E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309-096C-4A15-8853-D6041EF1F2C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7C89-BC19-4667-830E-21C510E944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3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>
                <a:latin typeface="+mn-lt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2C228-90BF-4D99-AC76-2D3AE6233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60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CBA0-1AF2-464B-9152-512B381B187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3E25-42E7-4CAE-8AAD-72D4A1472E4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27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6203-59C3-4865-9B33-E51ADDA01CB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7FE-E8AF-4D73-8E0C-FB7506C3C3D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54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5D3B-A5C0-405D-8DAC-56807B8A4C2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8300-BEE9-49EF-A1B6-AF3E33B6DB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0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26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26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9305-EAF3-47F7-947F-27D962776D5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2D37-C68C-4FE1-BF1A-3195CF6F0AD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1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C1B1-09EC-4E0D-A085-68298AA0308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74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61D4-635D-45EE-8B2A-61C9DFA829F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4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5372-8FF6-48BA-84A9-4AEAA3439B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67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646F-2DB3-4BED-8329-5884B44B561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84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2C6C-2A4B-431F-9062-F2AFCF8C17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13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A2C3-B7AB-470B-A32B-83A99DBD8D0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>
                <a:latin typeface="+mn-lt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7C83-1F2E-473A-8CD2-D2189545B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00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4C41-8BA4-439B-8F3D-93E56C74741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97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2F40-1B54-4AB7-9FD0-726A3456E10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82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BBBC-E9F4-4A32-9284-A0090247C8C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95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BA8B-F769-498E-8772-FAE33987960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88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8A87-0DAB-4057-AC22-62798CE6D7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2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754" y="5850165"/>
            <a:ext cx="968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16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A083D7-DD03-471F-811F-43B6599BD76A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0E93ED-C791-44F9-9747-ECE07A6BD49E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  <p:pic>
        <p:nvPicPr>
          <p:cNvPr id="10" name="Picture 9" descr="NIH_Logo_Mark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0" y="6011333"/>
            <a:ext cx="963065" cy="604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4" y="2040352"/>
            <a:ext cx="746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5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243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0588-FE0A-4ED7-9380-BCAE1A2152F1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4AF0-41B0-468C-989C-7C8C7F8FE611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44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8F636-D492-454F-8569-D9F9B722822E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269-006E-4F44-88D4-C6D2ABDBC327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35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6BB3-DE07-4DB8-B4AC-AE57374D03D4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D327-1CF5-4B70-948E-362B98654A39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>
                <a:latin typeface="+mn-lt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5CB0A-B81B-4CD0-9821-CB4EECCC1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56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7A0A-FE11-41B2-95E8-AE67D4871EC0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50F7-0307-4AAB-9980-78FA88D60ED8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52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309-096C-4A15-8853-D6041EF1F2C0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7C89-BC19-4667-830E-21C510E94433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41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CBA0-1AF2-464B-9152-512B381B187D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3E25-42E7-4CAE-8AAD-72D4A1472E41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1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6203-59C3-4865-9B33-E51ADDA01CB3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7FE-E8AF-4D73-8E0C-FB7506C3C3DF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9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5D3B-A5C0-405D-8DAC-56807B8A4C23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8300-BEE9-49EF-A1B6-AF3E33B6DB19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8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26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26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9305-EAF3-47F7-947F-27D962776D54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52666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86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2D37-C68C-4FE1-BF1A-3195CF6F0AD7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62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003" y="5984915"/>
            <a:ext cx="740701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16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A083D7-DD03-471F-811F-43B6599BD76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0E93ED-C791-44F9-9747-ECE07A6BD49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0" y="6076355"/>
            <a:ext cx="875570" cy="54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24061"/>
            <a:ext cx="6858000" cy="38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7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50540-0C08-4278-A45F-A4013186344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9145-A1FF-4E51-908E-05917128143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68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0588-FE0A-4ED7-9380-BCAE1A2152F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4AF0-41B0-468C-989C-7C8C7F8FE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12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8F636-D492-454F-8569-D9F9B72282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269-006E-4F44-88D4-C6D2ABDBC3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2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>
                <a:latin typeface="+mn-lt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7CDB-F470-463F-9EAE-2450A655C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5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6BB3-DE07-4DB8-B4AC-AE57374D03D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D327-1CF5-4B70-948E-362B98654A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91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7A0A-FE11-41B2-95E8-AE67D4871EC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50F7-0307-4AAB-9980-78FA88D60E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58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309-096C-4A15-8853-D6041EF1F2C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7C89-BC19-4667-830E-21C510E944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86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CBA0-1AF2-464B-9152-512B381B187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3E25-42E7-4CAE-8AAD-72D4A1472E4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0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6203-59C3-4865-9B33-E51ADDA01CB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7FE-E8AF-4D73-8E0C-FB7506C3C3D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0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5D3B-A5C0-405D-8DAC-56807B8A4C2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8300-BEE9-49EF-A1B6-AF3E33B6DB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8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26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26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9305-EAF3-47F7-947F-27D962776D5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2D37-C68C-4FE1-BF1A-3195CF6F0AD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5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96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B934-939C-4081-B242-3BF571522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5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979369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978394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979369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978394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979371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97839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4B2D37-1A4E-4C64-B640-B98F493B1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2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9D99FA2D-34A0-43D8-ACF0-E9CE63357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859" r:id="rId1"/>
    <p:sldLayoutId id="2147487860" r:id="rId2"/>
    <p:sldLayoutId id="2147487875" r:id="rId3"/>
    <p:sldLayoutId id="2147487861" r:id="rId4"/>
    <p:sldLayoutId id="2147487876" r:id="rId5"/>
    <p:sldLayoutId id="2147487862" r:id="rId6"/>
    <p:sldLayoutId id="2147487863" r:id="rId7"/>
    <p:sldLayoutId id="2147487864" r:id="rId8"/>
    <p:sldLayoutId id="2147487877" r:id="rId9"/>
    <p:sldLayoutId id="2147487865" r:id="rId10"/>
    <p:sldLayoutId id="2147487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5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95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95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9A64E40-3FF0-4206-8394-9572DA62A538}" type="slidenum">
              <a:rPr lang="en-US" b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95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3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61" r:id="rId1"/>
    <p:sldLayoutId id="2147488362" r:id="rId2"/>
    <p:sldLayoutId id="2147488363" r:id="rId3"/>
    <p:sldLayoutId id="2147488364" r:id="rId4"/>
    <p:sldLayoutId id="2147488365" r:id="rId5"/>
    <p:sldLayoutId id="2147488366" r:id="rId6"/>
    <p:sldLayoutId id="2147488367" r:id="rId7"/>
    <p:sldLayoutId id="2147488368" r:id="rId8"/>
    <p:sldLayoutId id="2147488369" r:id="rId9"/>
    <p:sldLayoutId id="2147488370" r:id="rId10"/>
    <p:sldLayoutId id="21474883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Font typeface="Arial" charset="0"/>
        <a:buChar char="-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5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0813"/>
            <a:ext cx="82296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DD99336-281E-4F82-9B57-13F9705F03D0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416BD4E-44EC-4106-8AA0-E17A80EA05B3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75" r:id="rId1"/>
    <p:sldLayoutId id="2147488376" r:id="rId2"/>
    <p:sldLayoutId id="2147488377" r:id="rId3"/>
    <p:sldLayoutId id="2147488378" r:id="rId4"/>
    <p:sldLayoutId id="2147488379" r:id="rId5"/>
    <p:sldLayoutId id="2147488380" r:id="rId6"/>
    <p:sldLayoutId id="2147488381" r:id="rId7"/>
    <p:sldLayoutId id="2147488382" r:id="rId8"/>
    <p:sldLayoutId id="2147488383" r:id="rId9"/>
    <p:sldLayoutId id="2147488384" r:id="rId10"/>
    <p:sldLayoutId id="21474883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-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95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95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9A64E40-3FF0-4206-8394-9572DA62A538}" type="slidenum">
              <a:rPr lang="en-US" b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95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1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88" r:id="rId1"/>
    <p:sldLayoutId id="2147488389" r:id="rId2"/>
    <p:sldLayoutId id="2147488390" r:id="rId3"/>
    <p:sldLayoutId id="2147488391" r:id="rId4"/>
    <p:sldLayoutId id="2147488392" r:id="rId5"/>
    <p:sldLayoutId id="2147488393" r:id="rId6"/>
    <p:sldLayoutId id="2147488394" r:id="rId7"/>
    <p:sldLayoutId id="2147488395" r:id="rId8"/>
    <p:sldLayoutId id="2147488396" r:id="rId9"/>
    <p:sldLayoutId id="2147488397" r:id="rId10"/>
    <p:sldLayoutId id="21474883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Font typeface="Arial" charset="0"/>
        <a:buChar char="-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0813"/>
            <a:ext cx="82296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7816" y="5990189"/>
            <a:ext cx="914400" cy="838200"/>
            <a:chOff x="533400" y="381000"/>
            <a:chExt cx="914400" cy="8382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33400" y="381000"/>
              <a:ext cx="914400" cy="838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723900" y="533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628650" y="457200"/>
              <a:ext cx="723900" cy="685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 userDrawn="1"/>
        </p:nvGrpSpPr>
        <p:grpSpPr>
          <a:xfrm>
            <a:off x="2402318" y="5990189"/>
            <a:ext cx="914400" cy="838200"/>
            <a:chOff x="1828800" y="400050"/>
            <a:chExt cx="914400" cy="838200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1828800" y="400050"/>
              <a:ext cx="914400" cy="838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pic>
          <p:nvPicPr>
            <p:cNvPr id="16" name="Picture 8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26FF"/>
                </a:clrFrom>
                <a:clrTo>
                  <a:srgbClr val="002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20" y="407670"/>
              <a:ext cx="82296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ounded Rectangle 16"/>
          <p:cNvSpPr/>
          <p:nvPr userDrawn="1"/>
        </p:nvSpPr>
        <p:spPr>
          <a:xfrm>
            <a:off x="3539569" y="5990189"/>
            <a:ext cx="9144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76820" y="5990189"/>
            <a:ext cx="914400" cy="838200"/>
            <a:chOff x="1884407" y="3819176"/>
            <a:chExt cx="914400" cy="8382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1884407" y="3819176"/>
              <a:ext cx="914400" cy="838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pic>
          <p:nvPicPr>
            <p:cNvPr id="21" name="Picture 17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127" y="3929666"/>
              <a:ext cx="822960" cy="6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5814071" y="5616189"/>
            <a:ext cx="914400" cy="1212200"/>
            <a:chOff x="3414713" y="168121"/>
            <a:chExt cx="914400" cy="12122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3414713" y="533400"/>
              <a:ext cx="914400" cy="838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pic>
          <p:nvPicPr>
            <p:cNvPr id="24" name="Picture 14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0026FF"/>
                </a:clrFrom>
                <a:clrTo>
                  <a:srgbClr val="002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87372">
              <a:off x="3609558" y="168121"/>
              <a:ext cx="651692" cy="121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6951322" y="5990189"/>
            <a:ext cx="914400" cy="838200"/>
            <a:chOff x="561012" y="3886200"/>
            <a:chExt cx="914400" cy="838200"/>
          </a:xfrm>
        </p:grpSpPr>
        <p:sp>
          <p:nvSpPr>
            <p:cNvPr id="26" name="Rounded Rectangle 25"/>
            <p:cNvSpPr/>
            <p:nvPr userDrawn="1"/>
          </p:nvSpPr>
          <p:spPr>
            <a:xfrm>
              <a:off x="561012" y="3886200"/>
              <a:ext cx="914400" cy="838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26FF"/>
                </a:clrFrom>
                <a:clrTo>
                  <a:srgbClr val="002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52" y="3953225"/>
              <a:ext cx="731520" cy="70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" name="Group 2048"/>
          <p:cNvGrpSpPr/>
          <p:nvPr userDrawn="1"/>
        </p:nvGrpSpPr>
        <p:grpSpPr>
          <a:xfrm>
            <a:off x="8088571" y="5990189"/>
            <a:ext cx="914400" cy="838200"/>
            <a:chOff x="8088571" y="6019064"/>
            <a:chExt cx="914400" cy="838200"/>
          </a:xfrm>
        </p:grpSpPr>
        <p:sp>
          <p:nvSpPr>
            <p:cNvPr id="33" name="Rounded Rectangle 32"/>
            <p:cNvSpPr/>
            <p:nvPr userDrawn="1"/>
          </p:nvSpPr>
          <p:spPr>
            <a:xfrm>
              <a:off x="8088571" y="6019064"/>
              <a:ext cx="914400" cy="838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pic>
          <p:nvPicPr>
            <p:cNvPr id="34" name="Picture 8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0026FF"/>
                </a:clrFrom>
                <a:clrTo>
                  <a:srgbClr val="002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571" y="6119802"/>
              <a:ext cx="914400" cy="70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" name="Group 2047"/>
          <p:cNvGrpSpPr/>
          <p:nvPr userDrawn="1"/>
        </p:nvGrpSpPr>
        <p:grpSpPr>
          <a:xfrm>
            <a:off x="1231685" y="5990189"/>
            <a:ext cx="914400" cy="838200"/>
            <a:chOff x="1231685" y="5990319"/>
            <a:chExt cx="914400" cy="838200"/>
          </a:xfrm>
        </p:grpSpPr>
        <p:sp>
          <p:nvSpPr>
            <p:cNvPr id="41" name="Rounded Rectangle 40"/>
            <p:cNvSpPr/>
            <p:nvPr userDrawn="1"/>
          </p:nvSpPr>
          <p:spPr>
            <a:xfrm>
              <a:off x="1231685" y="5990319"/>
              <a:ext cx="914400" cy="838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 userDrawn="1"/>
          </p:nvPicPr>
          <p:blipFill>
            <a:blip r:embed="rId18" cstate="print">
              <a:clrChange>
                <a:clrFrom>
                  <a:srgbClr val="0026FF"/>
                </a:clrFrom>
                <a:clrTo>
                  <a:srgbClr val="002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5846">
              <a:off x="1231685" y="6079422"/>
              <a:ext cx="914400" cy="56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02" y="5995397"/>
            <a:ext cx="84327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8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00" r:id="rId1"/>
    <p:sldLayoutId id="2147488401" r:id="rId2"/>
    <p:sldLayoutId id="2147488402" r:id="rId3"/>
    <p:sldLayoutId id="2147488403" r:id="rId4"/>
    <p:sldLayoutId id="2147488404" r:id="rId5"/>
    <p:sldLayoutId id="2147488405" r:id="rId6"/>
    <p:sldLayoutId id="2147488406" r:id="rId7"/>
    <p:sldLayoutId id="2147488407" r:id="rId8"/>
    <p:sldLayoutId id="2147488408" r:id="rId9"/>
    <p:sldLayoutId id="2147488409" r:id="rId10"/>
    <p:sldLayoutId id="21474884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-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0813"/>
            <a:ext cx="82296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DD99336-281E-4F82-9B57-13F9705F03D0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11/16/2017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416BD4E-44EC-4106-8AA0-E17A80EA05B3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12" r:id="rId1"/>
    <p:sldLayoutId id="2147488413" r:id="rId2"/>
    <p:sldLayoutId id="2147488414" r:id="rId3"/>
    <p:sldLayoutId id="2147488415" r:id="rId4"/>
    <p:sldLayoutId id="2147488416" r:id="rId5"/>
    <p:sldLayoutId id="2147488417" r:id="rId6"/>
    <p:sldLayoutId id="2147488418" r:id="rId7"/>
    <p:sldLayoutId id="2147488419" r:id="rId8"/>
    <p:sldLayoutId id="2147488420" r:id="rId9"/>
    <p:sldLayoutId id="2147488421" r:id="rId10"/>
    <p:sldLayoutId id="2147488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-1" y="1243"/>
            <a:ext cx="9144000" cy="110497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Genome Sequencing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7494" y="6409068"/>
            <a:ext cx="1653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</a:rPr>
              <a:t>Document #</a:t>
            </a:r>
          </a:p>
        </p:txBody>
      </p:sp>
      <p:pic>
        <p:nvPicPr>
          <p:cNvPr id="10" name="Picture 9" descr="MME2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r="5955" b="1973"/>
          <a:stretch/>
        </p:blipFill>
        <p:spPr>
          <a:xfrm>
            <a:off x="4274349" y="1281723"/>
            <a:ext cx="4565533" cy="48450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4482" y="6140033"/>
            <a:ext cx="1295400" cy="315372"/>
            <a:chOff x="82165" y="6451437"/>
            <a:chExt cx="1295400" cy="315372"/>
          </a:xfrm>
        </p:grpSpPr>
        <p:sp>
          <p:nvSpPr>
            <p:cNvPr id="2" name="Rectangle 1"/>
            <p:cNvSpPr/>
            <p:nvPr/>
          </p:nvSpPr>
          <p:spPr>
            <a:xfrm>
              <a:off x="82165" y="6451437"/>
              <a:ext cx="1295400" cy="31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mendelian_center_log_new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5" y="6451437"/>
              <a:ext cx="1295400" cy="3153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cxnSp>
        <p:nvCxnSpPr>
          <p:cNvPr id="6" name="Straight Arrow Connector 5"/>
          <p:cNvCxnSpPr/>
          <p:nvPr/>
        </p:nvCxnSpPr>
        <p:spPr>
          <a:xfrm flipH="1">
            <a:off x="7894482" y="2399415"/>
            <a:ext cx="499039" cy="384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28914" y="2841901"/>
            <a:ext cx="486169" cy="5263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96034" y="5185595"/>
            <a:ext cx="425654" cy="5466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962764" y="538056"/>
            <a:ext cx="9933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Bef>
                <a:spcPts val="600"/>
              </a:spcBef>
              <a:defRPr/>
            </a:pPr>
            <a:r>
              <a:rPr lang="en-US" sz="3200" dirty="0">
                <a:cs typeface="Arial" pitchFamily="34" charset="0"/>
              </a:rPr>
              <a:t>Centers for Mendelian Genomics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56" y="2896626"/>
            <a:ext cx="3407959" cy="1765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557284-E93E-43DA-A5B6-5A4F6CE2A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54" y="1138169"/>
            <a:ext cx="3407959" cy="1633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5599C-E270-4683-AF95-52F68DB25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54" y="4786931"/>
            <a:ext cx="3407959" cy="18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3341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GreyFadePhyllis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Custom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76C31D"/>
      </a:accent1>
      <a:accent2>
        <a:srgbClr val="E58900"/>
      </a:accent2>
      <a:accent3>
        <a:srgbClr val="E7BC29"/>
      </a:accent3>
      <a:accent4>
        <a:srgbClr val="D092A7"/>
      </a:accent4>
      <a:accent5>
        <a:srgbClr val="9C85C0"/>
      </a:accent5>
      <a:accent6>
        <a:srgbClr val="29A4CD"/>
      </a:accent6>
      <a:hlink>
        <a:srgbClr val="8E58B6"/>
      </a:hlink>
      <a:folHlink>
        <a:srgbClr val="7F6F6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Custom Design">
  <a:themeElements>
    <a:clrScheme name="1_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Custom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76C31D"/>
      </a:accent1>
      <a:accent2>
        <a:srgbClr val="E58900"/>
      </a:accent2>
      <a:accent3>
        <a:srgbClr val="E7BC29"/>
      </a:accent3>
      <a:accent4>
        <a:srgbClr val="D092A7"/>
      </a:accent4>
      <a:accent5>
        <a:srgbClr val="9C85C0"/>
      </a:accent5>
      <a:accent6>
        <a:srgbClr val="29A4CD"/>
      </a:accent6>
      <a:hlink>
        <a:srgbClr val="8E58B6"/>
      </a:hlink>
      <a:folHlink>
        <a:srgbClr val="7F6F6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BD5B5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BD5B5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86208</TotalTime>
  <Words>23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Corbel</vt:lpstr>
      <vt:lpstr>Times New Roman</vt:lpstr>
      <vt:lpstr>Wingdings</vt:lpstr>
      <vt:lpstr>Wingdings 2</vt:lpstr>
      <vt:lpstr>Wingdings 3</vt:lpstr>
      <vt:lpstr>BlackGreyFadePhyllisTheme</vt:lpstr>
      <vt:lpstr>4_Default Design</vt:lpstr>
      <vt:lpstr>6_Custom Design</vt:lpstr>
      <vt:lpstr>5_Default Design</vt:lpstr>
      <vt:lpstr>4_Custom Design</vt:lpstr>
      <vt:lpstr>7_Custom Design</vt:lpstr>
      <vt:lpstr>Genome Sequencing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Eric (NIH/NHGRI) [E]</dc:creator>
  <cp:lastModifiedBy>Stephan, Taylorlyn (NIH/NHGRI) [C]</cp:lastModifiedBy>
  <cp:revision>7157</cp:revision>
  <cp:lastPrinted>2017-05-07T16:47:37Z</cp:lastPrinted>
  <dcterms:created xsi:type="dcterms:W3CDTF">1601-01-01T00:00:00Z</dcterms:created>
  <dcterms:modified xsi:type="dcterms:W3CDTF">2017-11-16T15:56:57Z</dcterms:modified>
</cp:coreProperties>
</file>