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65" r:id="rId1"/>
  </p:sldMasterIdLst>
  <p:notesMasterIdLst>
    <p:notesMasterId r:id="rId14"/>
  </p:notesMasterIdLst>
  <p:handoutMasterIdLst>
    <p:handoutMasterId r:id="rId15"/>
  </p:handoutMasterIdLst>
  <p:sldIdLst>
    <p:sldId id="1699" r:id="rId2"/>
    <p:sldId id="1704" r:id="rId3"/>
    <p:sldId id="1703" r:id="rId4"/>
    <p:sldId id="1726" r:id="rId5"/>
    <p:sldId id="1720" r:id="rId6"/>
    <p:sldId id="1737" r:id="rId7"/>
    <p:sldId id="1738" r:id="rId8"/>
    <p:sldId id="1739" r:id="rId9"/>
    <p:sldId id="1740" r:id="rId10"/>
    <p:sldId id="1744" r:id="rId11"/>
    <p:sldId id="1742" r:id="rId12"/>
    <p:sldId id="1743" r:id="rId13"/>
  </p:sldIdLst>
  <p:sldSz cx="9144000" cy="5143500" type="screen16x9"/>
  <p:notesSz cx="6997700" cy="92837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ＭＳ ゴシック" panose="020B0609070205080204" pitchFamily="49" charset="-128"/>
      <p:regular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380985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76197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142954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52393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1904924" algn="l" defTabSz="761970" rtl="0" eaLnBrk="1" latinLnBrk="0" hangingPunct="1"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285909" algn="l" defTabSz="761970" rtl="0" eaLnBrk="1" latinLnBrk="0" hangingPunct="1"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2666893" algn="l" defTabSz="761970" rtl="0" eaLnBrk="1" latinLnBrk="0" hangingPunct="1"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047878" algn="l" defTabSz="761970" rtl="0" eaLnBrk="1" latinLnBrk="0" hangingPunct="1">
      <a:defRPr sz="27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3">
          <p15:clr>
            <a:srgbClr val="A4A3A4"/>
          </p15:clr>
        </p15:guide>
        <p15:guide id="2" pos="27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CC33"/>
    <a:srgbClr val="00CC00"/>
    <a:srgbClr val="008000"/>
    <a:srgbClr val="0000FF"/>
    <a:srgbClr val="CCECFF"/>
    <a:srgbClr val="FF0000"/>
    <a:srgbClr val="CC6600"/>
    <a:srgbClr val="CC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1" autoAdjust="0"/>
    <p:restoredTop sz="87863" autoAdjust="0"/>
  </p:normalViewPr>
  <p:slideViewPr>
    <p:cSldViewPr snapToGrid="0">
      <p:cViewPr varScale="1">
        <p:scale>
          <a:sx n="192" d="100"/>
          <a:sy n="192" d="100"/>
        </p:scale>
        <p:origin x="1496" y="112"/>
      </p:cViewPr>
      <p:guideLst>
        <p:guide orient="horz" pos="3233"/>
        <p:guide pos="2771"/>
      </p:guideLst>
    </p:cSldViewPr>
  </p:slideViewPr>
  <p:outlineViewPr>
    <p:cViewPr>
      <p:scale>
        <a:sx n="33" d="100"/>
        <a:sy n="33" d="100"/>
      </p:scale>
      <p:origin x="0" y="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488" y="-10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fld id="{6BBE97BF-1AE2-4F5B-8CAA-A3118A3273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27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0" rIns="92720" bIns="4636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/>
            </a:lvl1pPr>
          </a:lstStyle>
          <a:p>
            <a:pPr>
              <a:defRPr/>
            </a:pPr>
            <a:fld id="{4201C587-7CE4-4FF6-9A42-4573CD04B1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1C587-7CE4-4FF6-9A42-4573CD04B14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n=76 individuals for the Venn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FA4D-6C3B-1846-86F9-CA023A554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/>
                <a:cs typeface="Arial"/>
              </a:rPr>
              <a:t>Score ≥ 3 with at least one </a:t>
            </a:r>
            <a:r>
              <a:rPr lang="en-US" sz="1200" dirty="0" err="1">
                <a:latin typeface="Arial"/>
                <a:cs typeface="Arial"/>
              </a:rPr>
              <a:t>pNCRTFBS</a:t>
            </a:r>
            <a:r>
              <a:rPr lang="en-US" sz="1200" dirty="0">
                <a:latin typeface="Arial"/>
                <a:cs typeface="Arial"/>
              </a:rPr>
              <a:t>  and one 3’ UTR estimated attributable fraction for simplex autism of 7.83% [2.62%–12.77%]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FA4D-6C3B-1846-86F9-CA023A5540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MSSNG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6C7E-EFDE-E447-8BE2-92309370CB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8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24CA-559C-BC48-95E2-5DAF6477D4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0D63-D071-4D79-B392-38474C146F6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99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64C2D-9239-4A1F-9456-A2C8A2E2624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48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7CFE8-52C0-4411-B66E-BC939F2911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01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48DB9-67DD-473A-B554-49D10EAE0B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29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7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23249-A5F8-48BF-9BB3-BB45DCE43A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9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65D29-D182-45FA-83BD-D2616EF7A11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37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658C6-DB29-4248-ADF6-73AFEC0378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1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A25F5-801F-43D0-8235-3AC8E5837DD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4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913E2-7F7F-49E7-9BC1-DFC45CED79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5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BB3F6-8FD1-44FD-A148-ACDD6BE0B7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67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D37B3-642F-4D1C-ADC5-F88A50058ED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16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76197" tIns="38098" rIns="76197" bIns="380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3844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2663A1-470C-49ED-AF39-1689DE20DF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4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807" y="1080913"/>
            <a:ext cx="3931331" cy="3083030"/>
          </a:xfrm>
        </p:spPr>
        <p:txBody>
          <a:bodyPr>
            <a:noAutofit/>
          </a:bodyPr>
          <a:lstStyle/>
          <a:p>
            <a:r>
              <a:rPr lang="en-US" sz="1800">
                <a:cs typeface="Arial" panose="020B0604020202020204" pitchFamily="34" charset="0"/>
              </a:rPr>
              <a:t>No </a:t>
            </a:r>
            <a:r>
              <a:rPr lang="en-US" sz="1800" dirty="0">
                <a:cs typeface="Arial" panose="020B0604020202020204" pitchFamily="34" charset="0"/>
              </a:rPr>
              <a:t>family history, negative for large CNVs and no </a:t>
            </a:r>
            <a:r>
              <a:rPr lang="en-US" sz="1800" i="1" dirty="0">
                <a:cs typeface="Arial" panose="020B0604020202020204" pitchFamily="34" charset="0"/>
              </a:rPr>
              <a:t>de novo </a:t>
            </a:r>
            <a:r>
              <a:rPr lang="en-US" sz="1800" dirty="0">
                <a:cs typeface="Arial" panose="020B0604020202020204" pitchFamily="34" charset="0"/>
              </a:rPr>
              <a:t>likely gene disruptive (LGD) mutations (WES)  </a:t>
            </a:r>
          </a:p>
          <a:p>
            <a:r>
              <a:rPr lang="en-US" sz="1800" dirty="0">
                <a:cs typeface="Arial" panose="020B0604020202020204" pitchFamily="34" charset="0"/>
              </a:rPr>
              <a:t>516 quad autism families </a:t>
            </a:r>
          </a:p>
          <a:p>
            <a:r>
              <a:rPr lang="en-US" sz="1800" dirty="0">
                <a:cs typeface="Arial" panose="020B0604020202020204" pitchFamily="34" charset="0"/>
              </a:rPr>
              <a:t>2,064 genomes at &gt;30-fold sequence coverage</a:t>
            </a:r>
          </a:p>
          <a:p>
            <a:r>
              <a:rPr lang="en-US" sz="1800" dirty="0">
                <a:cs typeface="Arial" panose="020B0604020202020204" pitchFamily="34" charset="0"/>
              </a:rPr>
              <a:t>2 SNV and 5 CNV callers</a:t>
            </a:r>
          </a:p>
          <a:p>
            <a:r>
              <a:rPr lang="en-US" sz="1800" dirty="0">
                <a:cs typeface="Arial"/>
              </a:rPr>
              <a:t>89.4 SNV and ~4.8 indel DNMs per individual </a:t>
            </a:r>
          </a:p>
          <a:p>
            <a:r>
              <a:rPr lang="en-US" sz="1800" b="1" dirty="0">
                <a:cs typeface="Arial"/>
              </a:rPr>
              <a:t>1.5x10</a:t>
            </a:r>
            <a:r>
              <a:rPr lang="en-US" sz="1800" b="1" baseline="30000" dirty="0">
                <a:cs typeface="Arial"/>
              </a:rPr>
              <a:t>-8 </a:t>
            </a:r>
            <a:r>
              <a:rPr lang="en-US" sz="1800" b="1" dirty="0">
                <a:cs typeface="Arial"/>
              </a:rPr>
              <a:t>SNVs per site per generation </a:t>
            </a:r>
            <a:r>
              <a:rPr lang="en-US" sz="1800" dirty="0">
                <a:cs typeface="Arial"/>
              </a:rPr>
              <a:t>based on 1,964 Sanger validations</a:t>
            </a:r>
          </a:p>
          <a:p>
            <a:endParaRPr lang="en-US" sz="1800" dirty="0">
              <a:cs typeface="Arial" panose="020B0604020202020204" pitchFamily="34" charset="0"/>
            </a:endParaRPr>
          </a:p>
          <a:p>
            <a:endParaRPr lang="en-US" sz="1800" dirty="0"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4773" y="1269984"/>
            <a:ext cx="2521686" cy="2619010"/>
            <a:chOff x="3909212" y="3167848"/>
            <a:chExt cx="2216696" cy="2136559"/>
          </a:xfrm>
          <a:effectLst/>
        </p:grpSpPr>
        <p:sp>
          <p:nvSpPr>
            <p:cNvPr id="33" name="Rectangle 32"/>
            <p:cNvSpPr/>
            <p:nvPr/>
          </p:nvSpPr>
          <p:spPr>
            <a:xfrm>
              <a:off x="3909212" y="3167848"/>
              <a:ext cx="646545" cy="627529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479363" y="3167848"/>
              <a:ext cx="646545" cy="627529"/>
            </a:xfrm>
            <a:prstGeom prst="ellipse">
              <a:avLst/>
            </a:prstGeom>
            <a:noFill/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>
              <a:stCxn id="33" idx="3"/>
              <a:endCxn id="34" idx="2"/>
            </p:cNvCxnSpPr>
            <p:nvPr/>
          </p:nvCxnSpPr>
          <p:spPr>
            <a:xfrm>
              <a:off x="4555758" y="3481612"/>
              <a:ext cx="923605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32502" y="4359406"/>
              <a:ext cx="157017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032986" y="3481613"/>
              <a:ext cx="0" cy="881529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245319" y="4344465"/>
              <a:ext cx="0" cy="33241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87391" y="4344465"/>
              <a:ext cx="0" cy="332414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450692" y="4676878"/>
              <a:ext cx="646545" cy="627529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latin typeface="Arial"/>
                <a:cs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64981" y="3126479"/>
            <a:ext cx="735502" cy="76923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900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2941" y="2731681"/>
            <a:ext cx="1749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  <a:latin typeface="Arial"/>
                <a:cs typeface="Arial"/>
              </a:rPr>
              <a:t>De novo </a:t>
            </a: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mutation (DNM)</a:t>
            </a:r>
          </a:p>
        </p:txBody>
      </p:sp>
      <p:sp>
        <p:nvSpPr>
          <p:cNvPr id="43" name="Lightning Bolt 42"/>
          <p:cNvSpPr/>
          <p:nvPr/>
        </p:nvSpPr>
        <p:spPr>
          <a:xfrm flipH="1">
            <a:off x="4034855" y="3225798"/>
            <a:ext cx="360721" cy="393687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CCDG autism genome sequencing at NYGC</a:t>
            </a:r>
          </a:p>
        </p:txBody>
      </p:sp>
    </p:spTree>
    <p:extLst>
      <p:ext uri="{BB962C8B-B14F-4D97-AF65-F5344CB8AC3E}">
        <p14:creationId xmlns:p14="http://schemas.microsoft.com/office/powerpoint/2010/main" val="205609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7415" y="132794"/>
            <a:ext cx="4966335" cy="507372"/>
          </a:xfrm>
        </p:spPr>
        <p:txBody>
          <a:bodyPr>
            <a:noAutofit/>
          </a:bodyPr>
          <a:lstStyle/>
          <a:p>
            <a:r>
              <a:rPr lang="en-US" sz="1800" dirty="0"/>
              <a:t>Excess of de novo intronic indels in MACROD2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FA1AAF-1308-457F-97B8-1FF83D479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40488"/>
              </p:ext>
            </p:extLst>
          </p:nvPr>
        </p:nvGraphicFramePr>
        <p:xfrm>
          <a:off x="612914" y="703227"/>
          <a:ext cx="5844207" cy="39810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98379">
                  <a:extLst>
                    <a:ext uri="{9D8B030D-6E8A-4147-A177-3AD203B41FA5}">
                      <a16:colId xmlns:a16="http://schemas.microsoft.com/office/drawing/2014/main" val="556400872"/>
                    </a:ext>
                  </a:extLst>
                </a:gridCol>
                <a:gridCol w="1032930">
                  <a:extLst>
                    <a:ext uri="{9D8B030D-6E8A-4147-A177-3AD203B41FA5}">
                      <a16:colId xmlns:a16="http://schemas.microsoft.com/office/drawing/2014/main" val="137563101"/>
                    </a:ext>
                  </a:extLst>
                </a:gridCol>
                <a:gridCol w="1047079">
                  <a:extLst>
                    <a:ext uri="{9D8B030D-6E8A-4147-A177-3AD203B41FA5}">
                      <a16:colId xmlns:a16="http://schemas.microsoft.com/office/drawing/2014/main" val="1563782597"/>
                    </a:ext>
                  </a:extLst>
                </a:gridCol>
                <a:gridCol w="971113">
                  <a:extLst>
                    <a:ext uri="{9D8B030D-6E8A-4147-A177-3AD203B41FA5}">
                      <a16:colId xmlns:a16="http://schemas.microsoft.com/office/drawing/2014/main" val="2883589916"/>
                    </a:ext>
                  </a:extLst>
                </a:gridCol>
                <a:gridCol w="891026">
                  <a:extLst>
                    <a:ext uri="{9D8B030D-6E8A-4147-A177-3AD203B41FA5}">
                      <a16:colId xmlns:a16="http://schemas.microsoft.com/office/drawing/2014/main" val="3984810339"/>
                    </a:ext>
                  </a:extLst>
                </a:gridCol>
                <a:gridCol w="703680">
                  <a:extLst>
                    <a:ext uri="{9D8B030D-6E8A-4147-A177-3AD203B41FA5}">
                      <a16:colId xmlns:a16="http://schemas.microsoft.com/office/drawing/2014/main" val="4091296829"/>
                    </a:ext>
                  </a:extLst>
                </a:gridCol>
              </a:tblGrid>
              <a:tr h="552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intron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length (MB)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coding length (KB)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events in affected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events in unaffected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binomial  p-value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030292907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CNTNAP2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812219931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DMD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531457833"/>
                  </a:ext>
                </a:extLst>
              </a:tr>
              <a:tr h="369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LOC100288142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1731963534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DLG2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2152594253"/>
                  </a:ext>
                </a:extLst>
              </a:tr>
              <a:tr h="18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MACROD2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54627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CSMD1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136356874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LRP1B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2225279530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627309778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CTNNA3*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953703685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AGBL4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1131151180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GPC5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1161884726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GRID2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2695239502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MAGI2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525375980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DPP10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698312194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PARK2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533021695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PRKG1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1091453824"/>
                  </a:ext>
                </a:extLst>
              </a:tr>
              <a:tr h="191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CCSER1*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2" marR="2202" marT="3915" marB="0" anchor="b"/>
                </a:tc>
                <a:extLst>
                  <a:ext uri="{0D108BD9-81ED-4DB2-BD59-A6C34878D82A}">
                    <a16:rowId xmlns:a16="http://schemas.microsoft.com/office/drawing/2014/main" val="30094474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B824C0-38C3-47C0-9D0C-2DA71C2126B1}"/>
              </a:ext>
            </a:extLst>
          </p:cNvPr>
          <p:cNvSpPr txBox="1"/>
          <p:nvPr/>
        </p:nvSpPr>
        <p:spPr>
          <a:xfrm>
            <a:off x="6732103" y="1170278"/>
            <a:ext cx="1533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NOTES: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Results are from WGS from 1,098 of the SSC quads.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2 large (&gt;100 kb) de novo deletions in affecteds reported entirely within introns of MACROD2.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MACROD2 associated with Kabuki Syndrome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4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88" y="566242"/>
            <a:ext cx="3921310" cy="317730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30" y="1901619"/>
            <a:ext cx="2697143" cy="27485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27221" y="2433251"/>
            <a:ext cx="574196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US" sz="2025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3746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65" y="309592"/>
            <a:ext cx="4406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chemeClr val="tx1"/>
                </a:solidFill>
              </a:rPr>
              <a:t>N _ 25000 #total number of genes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tar _ 200 #vulnerable target genes for X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R1 _ 1 #rate of background </a:t>
            </a:r>
            <a:r>
              <a:rPr lang="en-US" sz="600" b="1" dirty="0" err="1">
                <a:solidFill>
                  <a:schemeClr val="tx1"/>
                </a:solidFill>
              </a:rPr>
              <a:t>denovo</a:t>
            </a:r>
            <a:r>
              <a:rPr lang="en-US" sz="600" b="1" dirty="0">
                <a:solidFill>
                  <a:schemeClr val="tx1"/>
                </a:solidFill>
              </a:rPr>
              <a:t> in a gene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R2 _ 0.1 #proportion </a:t>
            </a:r>
            <a:r>
              <a:rPr lang="en-US" sz="600" b="1" dirty="0" err="1">
                <a:solidFill>
                  <a:schemeClr val="tx1"/>
                </a:solidFill>
              </a:rPr>
              <a:t>denovo</a:t>
            </a:r>
            <a:r>
              <a:rPr lang="en-US" sz="600" b="1" dirty="0">
                <a:solidFill>
                  <a:schemeClr val="tx1"/>
                </a:solidFill>
              </a:rPr>
              <a:t> in a gene that is damaging/killer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popXdn</a:t>
            </a:r>
            <a:r>
              <a:rPr lang="en-US" sz="600" b="1" dirty="0">
                <a:solidFill>
                  <a:schemeClr val="tx1"/>
                </a:solidFill>
              </a:rPr>
              <a:t> _ R1*R2*(tar/N) # proportion of population with de novo LGD in target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probXESHcLGD_0.3 #proportion of people with </a:t>
            </a:r>
            <a:r>
              <a:rPr lang="en-US" sz="600" b="1" dirty="0" err="1">
                <a:solidFill>
                  <a:schemeClr val="tx1"/>
                </a:solidFill>
              </a:rPr>
              <a:t>dn</a:t>
            </a:r>
            <a:r>
              <a:rPr lang="en-US" sz="600" b="1" dirty="0">
                <a:solidFill>
                  <a:schemeClr val="tx1"/>
                </a:solidFill>
              </a:rPr>
              <a:t> in target that have X with ESH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ans2_probXESHcLGD*</a:t>
            </a:r>
            <a:r>
              <a:rPr lang="en-US" sz="600" b="1" dirty="0" err="1">
                <a:solidFill>
                  <a:schemeClr val="tx1"/>
                </a:solidFill>
              </a:rPr>
              <a:t>popXdn</a:t>
            </a:r>
            <a:r>
              <a:rPr lang="en-US" sz="600" b="1" dirty="0">
                <a:solidFill>
                  <a:schemeClr val="tx1"/>
                </a:solidFill>
              </a:rPr>
              <a:t> #proportion people in pop with X and ESH due to </a:t>
            </a:r>
            <a:r>
              <a:rPr lang="en-US" sz="600" b="1" dirty="0" err="1">
                <a:solidFill>
                  <a:schemeClr val="tx1"/>
                </a:solidFill>
              </a:rPr>
              <a:t>dn</a:t>
            </a:r>
            <a:r>
              <a:rPr lang="en-US" sz="600" b="1" dirty="0">
                <a:solidFill>
                  <a:schemeClr val="tx1"/>
                </a:solidFill>
              </a:rPr>
              <a:t> in target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#ESH means early onset, severe, no family history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proX</a:t>
            </a:r>
            <a:r>
              <a:rPr lang="en-US" sz="600" b="1" dirty="0">
                <a:solidFill>
                  <a:schemeClr val="tx1"/>
                </a:solidFill>
              </a:rPr>
              <a:t> _ 0.1 #proportion of people in the population with X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ESHthresh</a:t>
            </a:r>
            <a:r>
              <a:rPr lang="en-US" sz="600" b="1" dirty="0">
                <a:solidFill>
                  <a:schemeClr val="tx1"/>
                </a:solidFill>
              </a:rPr>
              <a:t> _ 0.05 #proportion of people with X selected for having the most </a:t>
            </a:r>
            <a:r>
              <a:rPr lang="en-US" sz="600" b="1" dirty="0" err="1">
                <a:solidFill>
                  <a:schemeClr val="tx1"/>
                </a:solidFill>
              </a:rPr>
              <a:t>ESHness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ans1 _ ans2/(</a:t>
            </a:r>
            <a:r>
              <a:rPr lang="en-US" sz="600" b="1" dirty="0" err="1">
                <a:solidFill>
                  <a:schemeClr val="tx1"/>
                </a:solidFill>
              </a:rPr>
              <a:t>proX</a:t>
            </a:r>
            <a:r>
              <a:rPr lang="en-US" sz="600" b="1" dirty="0">
                <a:solidFill>
                  <a:schemeClr val="tx1"/>
                </a:solidFill>
              </a:rPr>
              <a:t>*</a:t>
            </a:r>
            <a:r>
              <a:rPr lang="en-US" sz="600" b="1" dirty="0" err="1">
                <a:solidFill>
                  <a:schemeClr val="tx1"/>
                </a:solidFill>
              </a:rPr>
              <a:t>ESHthresh</a:t>
            </a:r>
            <a:r>
              <a:rPr lang="en-US" sz="600" b="1" dirty="0">
                <a:solidFill>
                  <a:schemeClr val="tx1"/>
                </a:solidFill>
              </a:rPr>
              <a:t>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#</a:t>
            </a:r>
            <a:r>
              <a:rPr lang="en-US" sz="600" b="1" dirty="0" err="1">
                <a:solidFill>
                  <a:schemeClr val="tx1"/>
                </a:solidFill>
              </a:rPr>
              <a:t>probility</a:t>
            </a:r>
            <a:r>
              <a:rPr lang="en-US" sz="600" b="1" dirty="0">
                <a:solidFill>
                  <a:schemeClr val="tx1"/>
                </a:solidFill>
              </a:rPr>
              <a:t> that given X.ESH there is a </a:t>
            </a:r>
            <a:r>
              <a:rPr lang="en-US" sz="600" b="1" dirty="0" err="1">
                <a:solidFill>
                  <a:schemeClr val="tx1"/>
                </a:solidFill>
              </a:rPr>
              <a:t>denovo</a:t>
            </a:r>
            <a:r>
              <a:rPr lang="en-US" sz="600" b="1" dirty="0">
                <a:solidFill>
                  <a:schemeClr val="tx1"/>
                </a:solidFill>
              </a:rPr>
              <a:t> in target 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K_3000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pop _ K #number of X.ESH samples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ddc</a:t>
            </a:r>
            <a:r>
              <a:rPr lang="en-US" sz="600" b="1" dirty="0">
                <a:solidFill>
                  <a:schemeClr val="tx1"/>
                </a:solidFill>
              </a:rPr>
              <a:t> _ pop*R1*R2 # killer </a:t>
            </a:r>
            <a:r>
              <a:rPr lang="en-US" sz="600" b="1" dirty="0" err="1">
                <a:solidFill>
                  <a:schemeClr val="tx1"/>
                </a:solidFill>
              </a:rPr>
              <a:t>denovos</a:t>
            </a:r>
            <a:r>
              <a:rPr lang="en-US" sz="600" b="1" dirty="0">
                <a:solidFill>
                  <a:schemeClr val="tx1"/>
                </a:solidFill>
              </a:rPr>
              <a:t> due to chance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dda.hyp</a:t>
            </a:r>
            <a:r>
              <a:rPr lang="en-US" sz="600" b="1" dirty="0">
                <a:solidFill>
                  <a:schemeClr val="tx1"/>
                </a:solidFill>
              </a:rPr>
              <a:t> _ pop*ans1 # killer </a:t>
            </a:r>
            <a:r>
              <a:rPr lang="en-US" sz="600" b="1" dirty="0" err="1">
                <a:solidFill>
                  <a:schemeClr val="tx1"/>
                </a:solidFill>
              </a:rPr>
              <a:t>denovos</a:t>
            </a:r>
            <a:r>
              <a:rPr lang="en-US" sz="600" b="1" dirty="0">
                <a:solidFill>
                  <a:schemeClr val="tx1"/>
                </a:solidFill>
              </a:rPr>
              <a:t> due to ascertainment (all in target) given hypothesis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dda.null</a:t>
            </a:r>
            <a:r>
              <a:rPr lang="en-US" sz="600" b="1" dirty="0">
                <a:solidFill>
                  <a:schemeClr val="tx1"/>
                </a:solidFill>
              </a:rPr>
              <a:t> _ 1 #assuming no de novo play a role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tot.hyp</a:t>
            </a:r>
            <a:r>
              <a:rPr lang="en-US" sz="600" b="1" dirty="0">
                <a:solidFill>
                  <a:schemeClr val="tx1"/>
                </a:solidFill>
              </a:rPr>
              <a:t> _ </a:t>
            </a:r>
            <a:r>
              <a:rPr lang="en-US" sz="600" b="1" dirty="0" err="1">
                <a:solidFill>
                  <a:schemeClr val="tx1"/>
                </a:solidFill>
              </a:rPr>
              <a:t>ddc</a:t>
            </a:r>
            <a:r>
              <a:rPr lang="en-US" sz="600" b="1" dirty="0">
                <a:solidFill>
                  <a:schemeClr val="tx1"/>
                </a:solidFill>
              </a:rPr>
              <a:t> + </a:t>
            </a:r>
            <a:r>
              <a:rPr lang="en-US" sz="600" b="1" dirty="0" err="1">
                <a:solidFill>
                  <a:schemeClr val="tx1"/>
                </a:solidFill>
              </a:rPr>
              <a:t>dda.hyp</a:t>
            </a:r>
            <a:r>
              <a:rPr lang="en-US" sz="600" b="1" dirty="0">
                <a:solidFill>
                  <a:schemeClr val="tx1"/>
                </a:solidFill>
              </a:rPr>
              <a:t> #total de </a:t>
            </a:r>
            <a:r>
              <a:rPr lang="en-US" sz="600" b="1" dirty="0" err="1">
                <a:solidFill>
                  <a:schemeClr val="tx1"/>
                </a:solidFill>
              </a:rPr>
              <a:t>novos</a:t>
            </a:r>
            <a:r>
              <a:rPr lang="en-US" sz="600" b="1" dirty="0">
                <a:solidFill>
                  <a:schemeClr val="tx1"/>
                </a:solidFill>
              </a:rPr>
              <a:t> with hypothesis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tot.null</a:t>
            </a:r>
            <a:r>
              <a:rPr lang="en-US" sz="600" b="1" dirty="0">
                <a:solidFill>
                  <a:schemeClr val="tx1"/>
                </a:solidFill>
              </a:rPr>
              <a:t> _ </a:t>
            </a:r>
            <a:r>
              <a:rPr lang="en-US" sz="600" b="1" dirty="0" err="1">
                <a:solidFill>
                  <a:schemeClr val="tx1"/>
                </a:solidFill>
              </a:rPr>
              <a:t>ddc</a:t>
            </a:r>
            <a:r>
              <a:rPr lang="en-US" sz="600" b="1" dirty="0">
                <a:solidFill>
                  <a:schemeClr val="tx1"/>
                </a:solidFill>
              </a:rPr>
              <a:t> + </a:t>
            </a:r>
            <a:r>
              <a:rPr lang="en-US" sz="600" b="1" dirty="0" err="1">
                <a:solidFill>
                  <a:schemeClr val="tx1"/>
                </a:solidFill>
              </a:rPr>
              <a:t>dda.null</a:t>
            </a:r>
            <a:r>
              <a:rPr lang="en-US" sz="600" b="1" dirty="0">
                <a:solidFill>
                  <a:schemeClr val="tx1"/>
                </a:solidFill>
              </a:rPr>
              <a:t> #total de </a:t>
            </a:r>
            <a:r>
              <a:rPr lang="en-US" sz="600" b="1" dirty="0" err="1">
                <a:solidFill>
                  <a:schemeClr val="tx1"/>
                </a:solidFill>
              </a:rPr>
              <a:t>novos</a:t>
            </a:r>
            <a:r>
              <a:rPr lang="en-US" sz="600" b="1" dirty="0">
                <a:solidFill>
                  <a:schemeClr val="tx1"/>
                </a:solidFill>
              </a:rPr>
              <a:t> with null hypothesis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iter</a:t>
            </a:r>
            <a:r>
              <a:rPr lang="en-US" sz="600" b="1" dirty="0">
                <a:solidFill>
                  <a:schemeClr val="tx1"/>
                </a:solidFill>
              </a:rPr>
              <a:t> _ 100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recurrences.hyp</a:t>
            </a:r>
            <a:r>
              <a:rPr lang="en-US" sz="600" b="1" dirty="0">
                <a:solidFill>
                  <a:schemeClr val="tx1"/>
                </a:solidFill>
              </a:rPr>
              <a:t>  _ rep(0, </a:t>
            </a:r>
            <a:r>
              <a:rPr lang="en-US" sz="600" b="1" dirty="0" err="1">
                <a:solidFill>
                  <a:schemeClr val="tx1"/>
                </a:solidFill>
              </a:rPr>
              <a:t>iter</a:t>
            </a:r>
            <a:r>
              <a:rPr lang="en-US" sz="600" b="1" dirty="0">
                <a:solidFill>
                  <a:schemeClr val="tx1"/>
                </a:solidFill>
              </a:rPr>
              <a:t>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recurrences.null</a:t>
            </a:r>
            <a:r>
              <a:rPr lang="en-US" sz="600" b="1" dirty="0">
                <a:solidFill>
                  <a:schemeClr val="tx1"/>
                </a:solidFill>
              </a:rPr>
              <a:t> _ rep(0, </a:t>
            </a:r>
            <a:r>
              <a:rPr lang="en-US" sz="600" b="1" dirty="0" err="1">
                <a:solidFill>
                  <a:schemeClr val="tx1"/>
                </a:solidFill>
              </a:rPr>
              <a:t>iter</a:t>
            </a:r>
            <a:r>
              <a:rPr lang="en-US" sz="600" b="1" dirty="0">
                <a:solidFill>
                  <a:schemeClr val="tx1"/>
                </a:solidFill>
              </a:rPr>
              <a:t>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for(</a:t>
            </a:r>
            <a:r>
              <a:rPr lang="en-US" sz="600" b="1" dirty="0" err="1">
                <a:solidFill>
                  <a:schemeClr val="tx1"/>
                </a:solidFill>
              </a:rPr>
              <a:t>i</a:t>
            </a:r>
            <a:r>
              <a:rPr lang="en-US" sz="600" b="1" dirty="0">
                <a:solidFill>
                  <a:schemeClr val="tx1"/>
                </a:solidFill>
              </a:rPr>
              <a:t> in 1:iter)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{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## sampling from the hypothesis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random.draws</a:t>
            </a:r>
            <a:r>
              <a:rPr lang="en-US" sz="600" b="1" dirty="0">
                <a:solidFill>
                  <a:schemeClr val="tx1"/>
                </a:solidFill>
              </a:rPr>
              <a:t>       _ sample(1:N, </a:t>
            </a:r>
            <a:r>
              <a:rPr lang="en-US" sz="600" b="1" dirty="0" err="1">
                <a:solidFill>
                  <a:schemeClr val="tx1"/>
                </a:solidFill>
              </a:rPr>
              <a:t>ddc</a:t>
            </a:r>
            <a:r>
              <a:rPr lang="en-US" sz="600" b="1" dirty="0">
                <a:solidFill>
                  <a:schemeClr val="tx1"/>
                </a:solidFill>
              </a:rPr>
              <a:t>, replace=T)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ascertain.draws</a:t>
            </a:r>
            <a:r>
              <a:rPr lang="en-US" sz="600" b="1" dirty="0">
                <a:solidFill>
                  <a:schemeClr val="tx1"/>
                </a:solidFill>
              </a:rPr>
              <a:t>    _ sample(1:tar, </a:t>
            </a:r>
            <a:r>
              <a:rPr lang="en-US" sz="600" b="1" dirty="0" err="1">
                <a:solidFill>
                  <a:schemeClr val="tx1"/>
                </a:solidFill>
              </a:rPr>
              <a:t>dda.hyp</a:t>
            </a:r>
            <a:r>
              <a:rPr lang="en-US" sz="600" b="1" dirty="0">
                <a:solidFill>
                  <a:schemeClr val="tx1"/>
                </a:solidFill>
              </a:rPr>
              <a:t>, replace=T)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recurrences.hyp</a:t>
            </a:r>
            <a:r>
              <a:rPr lang="en-US" sz="600" b="1" dirty="0">
                <a:solidFill>
                  <a:schemeClr val="tx1"/>
                </a:solidFill>
              </a:rPr>
              <a:t>[</a:t>
            </a:r>
            <a:r>
              <a:rPr lang="en-US" sz="600" b="1" dirty="0" err="1">
                <a:solidFill>
                  <a:schemeClr val="tx1"/>
                </a:solidFill>
              </a:rPr>
              <a:t>i</a:t>
            </a:r>
            <a:r>
              <a:rPr lang="en-US" sz="600" b="1" dirty="0">
                <a:solidFill>
                  <a:schemeClr val="tx1"/>
                </a:solidFill>
              </a:rPr>
              <a:t>] _ sum(table(c(</a:t>
            </a:r>
            <a:r>
              <a:rPr lang="en-US" sz="600" b="1" dirty="0" err="1">
                <a:solidFill>
                  <a:schemeClr val="tx1"/>
                </a:solidFill>
              </a:rPr>
              <a:t>random.draws</a:t>
            </a:r>
            <a:r>
              <a:rPr lang="en-US" sz="600" b="1" dirty="0">
                <a:solidFill>
                  <a:schemeClr val="tx1"/>
                </a:solidFill>
              </a:rPr>
              <a:t>, </a:t>
            </a:r>
            <a:r>
              <a:rPr lang="en-US" sz="600" b="1" dirty="0" err="1">
                <a:solidFill>
                  <a:schemeClr val="tx1"/>
                </a:solidFill>
              </a:rPr>
              <a:t>ascertain.draws</a:t>
            </a:r>
            <a:r>
              <a:rPr lang="en-US" sz="600" b="1" dirty="0">
                <a:solidFill>
                  <a:schemeClr val="tx1"/>
                </a:solidFill>
              </a:rPr>
              <a:t>)) &gt; 1)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## sampling from the null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random.draws</a:t>
            </a:r>
            <a:r>
              <a:rPr lang="en-US" sz="600" b="1" dirty="0">
                <a:solidFill>
                  <a:schemeClr val="tx1"/>
                </a:solidFill>
              </a:rPr>
              <a:t>        _ sample(1:N, </a:t>
            </a:r>
            <a:r>
              <a:rPr lang="en-US" sz="600" b="1" dirty="0" err="1">
                <a:solidFill>
                  <a:schemeClr val="tx1"/>
                </a:solidFill>
              </a:rPr>
              <a:t>ddc</a:t>
            </a:r>
            <a:r>
              <a:rPr lang="en-US" sz="600" b="1" dirty="0">
                <a:solidFill>
                  <a:schemeClr val="tx1"/>
                </a:solidFill>
              </a:rPr>
              <a:t>, replace=T)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ascertain.draws</a:t>
            </a:r>
            <a:r>
              <a:rPr lang="en-US" sz="600" b="1" dirty="0">
                <a:solidFill>
                  <a:schemeClr val="tx1"/>
                </a:solidFill>
              </a:rPr>
              <a:t>     _ sample(1:tar, </a:t>
            </a:r>
            <a:r>
              <a:rPr lang="en-US" sz="600" b="1" dirty="0" err="1">
                <a:solidFill>
                  <a:schemeClr val="tx1"/>
                </a:solidFill>
              </a:rPr>
              <a:t>dda.null</a:t>
            </a:r>
            <a:r>
              <a:rPr lang="en-US" sz="600" b="1" dirty="0">
                <a:solidFill>
                  <a:schemeClr val="tx1"/>
                </a:solidFill>
              </a:rPr>
              <a:t>, replace=T)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</a:t>
            </a:r>
            <a:r>
              <a:rPr lang="en-US" sz="600" b="1" dirty="0" err="1">
                <a:solidFill>
                  <a:schemeClr val="tx1"/>
                </a:solidFill>
              </a:rPr>
              <a:t>recurrences.null</a:t>
            </a:r>
            <a:r>
              <a:rPr lang="en-US" sz="600" b="1" dirty="0">
                <a:solidFill>
                  <a:schemeClr val="tx1"/>
                </a:solidFill>
              </a:rPr>
              <a:t>[</a:t>
            </a:r>
            <a:r>
              <a:rPr lang="en-US" sz="600" b="1" dirty="0" err="1">
                <a:solidFill>
                  <a:schemeClr val="tx1"/>
                </a:solidFill>
              </a:rPr>
              <a:t>i</a:t>
            </a:r>
            <a:r>
              <a:rPr lang="en-US" sz="600" b="1" dirty="0">
                <a:solidFill>
                  <a:schemeClr val="tx1"/>
                </a:solidFill>
              </a:rPr>
              <a:t>] _ sum(table(c(</a:t>
            </a:r>
            <a:r>
              <a:rPr lang="en-US" sz="600" b="1" dirty="0" err="1">
                <a:solidFill>
                  <a:schemeClr val="tx1"/>
                </a:solidFill>
              </a:rPr>
              <a:t>random.draws</a:t>
            </a:r>
            <a:r>
              <a:rPr lang="en-US" sz="600" b="1" dirty="0">
                <a:solidFill>
                  <a:schemeClr val="tx1"/>
                </a:solidFill>
              </a:rPr>
              <a:t>, </a:t>
            </a:r>
            <a:r>
              <a:rPr lang="en-US" sz="600" b="1" dirty="0" err="1">
                <a:solidFill>
                  <a:schemeClr val="tx1"/>
                </a:solidFill>
              </a:rPr>
              <a:t>ascertain.draws</a:t>
            </a:r>
            <a:r>
              <a:rPr lang="en-US" sz="600" b="1" dirty="0">
                <a:solidFill>
                  <a:schemeClr val="tx1"/>
                </a:solidFill>
              </a:rPr>
              <a:t>)) &gt; 1)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	}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 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recurrences _ matrix(c(</a:t>
            </a:r>
            <a:r>
              <a:rPr lang="en-US" sz="600" b="1" dirty="0" err="1">
                <a:solidFill>
                  <a:schemeClr val="tx1"/>
                </a:solidFill>
              </a:rPr>
              <a:t>recurrences.hyp,recurrences.null</a:t>
            </a:r>
            <a:r>
              <a:rPr lang="en-US" sz="600" b="1" dirty="0">
                <a:solidFill>
                  <a:schemeClr val="tx1"/>
                </a:solidFill>
              </a:rPr>
              <a:t>), </a:t>
            </a:r>
            <a:r>
              <a:rPr lang="en-US" sz="600" b="1" dirty="0" err="1">
                <a:solidFill>
                  <a:schemeClr val="tx1"/>
                </a:solidFill>
              </a:rPr>
              <a:t>nrow</a:t>
            </a:r>
            <a:r>
              <a:rPr lang="en-US" sz="600" b="1" dirty="0">
                <a:solidFill>
                  <a:schemeClr val="tx1"/>
                </a:solidFill>
              </a:rPr>
              <a:t>=2, </a:t>
            </a:r>
            <a:r>
              <a:rPr lang="en-US" sz="600" b="1" dirty="0" err="1">
                <a:solidFill>
                  <a:schemeClr val="tx1"/>
                </a:solidFill>
              </a:rPr>
              <a:t>byrow</a:t>
            </a:r>
            <a:r>
              <a:rPr lang="en-US" sz="600" b="1" dirty="0">
                <a:solidFill>
                  <a:schemeClr val="tx1"/>
                </a:solidFill>
              </a:rPr>
              <a:t>=T)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apply(recurrences, 1, mean)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apply(recurrences, 1, </a:t>
            </a:r>
            <a:r>
              <a:rPr lang="en-US" sz="600" b="1" dirty="0" err="1">
                <a:solidFill>
                  <a:schemeClr val="tx1"/>
                </a:solidFill>
              </a:rPr>
              <a:t>stdev</a:t>
            </a:r>
            <a:r>
              <a:rPr lang="en-US" sz="600" b="1" dirty="0">
                <a:solidFill>
                  <a:schemeClr val="tx1"/>
                </a:solidFill>
              </a:rPr>
              <a:t>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ddc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 err="1">
                <a:solidFill>
                  <a:schemeClr val="tx1"/>
                </a:solidFill>
              </a:rPr>
              <a:t>dda.hyp</a:t>
            </a: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0432" y="793458"/>
            <a:ext cx="308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Back of the envelope R-script</a:t>
            </a:r>
          </a:p>
          <a:p>
            <a:r>
              <a:rPr lang="en-US" sz="1800" dirty="0">
                <a:solidFill>
                  <a:schemeClr val="tx1"/>
                </a:solidFill>
              </a:rPr>
              <a:t>for computing recurrent DNM target signal for adult onset that is </a:t>
            </a:r>
            <a:r>
              <a:rPr lang="en-US" sz="1800" u="sng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arly, </a:t>
            </a:r>
            <a:r>
              <a:rPr lang="en-US" sz="1800" u="sng" dirty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evere, with little family </a:t>
            </a:r>
            <a:r>
              <a:rPr lang="en-US" sz="1800" u="sng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istory (ESH)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7850" y="3112912"/>
            <a:ext cx="1571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600" b="1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&gt; apply(recurrences, 1, mean)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[1] 34.42  1.70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&gt; apply(recurrences, 1, </a:t>
            </a:r>
            <a:r>
              <a:rPr lang="en-US" sz="600" b="1" dirty="0" err="1">
                <a:solidFill>
                  <a:schemeClr val="tx1"/>
                </a:solidFill>
              </a:rPr>
              <a:t>stdev</a:t>
            </a:r>
            <a:r>
              <a:rPr lang="en-US" sz="600" b="1" dirty="0">
                <a:solidFill>
                  <a:schemeClr val="tx1"/>
                </a:solidFill>
              </a:rPr>
              <a:t>)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[1] 2.916965 1.417780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&gt; </a:t>
            </a:r>
            <a:r>
              <a:rPr lang="en-US" sz="600" b="1" dirty="0" err="1">
                <a:solidFill>
                  <a:schemeClr val="tx1"/>
                </a:solidFill>
              </a:rPr>
              <a:t>ddc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[1] 300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&gt; </a:t>
            </a:r>
            <a:r>
              <a:rPr lang="en-US" sz="600" b="1" dirty="0" err="1">
                <a:solidFill>
                  <a:schemeClr val="tx1"/>
                </a:solidFill>
              </a:rPr>
              <a:t>dda.hyp</a:t>
            </a:r>
            <a:endParaRPr lang="en-US" sz="600" dirty="0">
              <a:solidFill>
                <a:schemeClr val="tx1"/>
              </a:solidFill>
            </a:endParaRPr>
          </a:p>
          <a:p>
            <a:r>
              <a:rPr lang="en-US" sz="600" b="1" dirty="0">
                <a:solidFill>
                  <a:schemeClr val="tx1"/>
                </a:solidFill>
              </a:rPr>
              <a:t>[1] 144</a:t>
            </a: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5784" y="3655367"/>
            <a:ext cx="48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5225673" y="2971800"/>
            <a:ext cx="317877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9" name="TextBox 8"/>
          <p:cNvSpPr txBox="1"/>
          <p:nvPr/>
        </p:nvSpPr>
        <p:spPr>
          <a:xfrm>
            <a:off x="5543550" y="4298292"/>
            <a:ext cx="258436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chemeClr val="tx1"/>
                </a:solidFill>
              </a:rPr>
              <a:t>Signal to noise 34 to 2.</a:t>
            </a:r>
          </a:p>
        </p:txBody>
      </p:sp>
    </p:spTree>
    <p:extLst>
      <p:ext uri="{BB962C8B-B14F-4D97-AF65-F5344CB8AC3E}">
        <p14:creationId xmlns:p14="http://schemas.microsoft.com/office/powerpoint/2010/main" val="150910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5" y="1474642"/>
            <a:ext cx="4577976" cy="1906083"/>
          </a:xfrm>
        </p:spPr>
        <p:txBody>
          <a:bodyPr>
            <a:noAutofit/>
          </a:bodyPr>
          <a:lstStyle/>
          <a:p>
            <a:pPr algn="just">
              <a:lnSpc>
                <a:spcPts val="2400"/>
              </a:lnSpc>
              <a:buSzPct val="70000"/>
              <a:buFont typeface="Wingdings" charset="2"/>
              <a:buChar char="²"/>
            </a:pPr>
            <a:r>
              <a:rPr lang="en-US" sz="1800" dirty="0">
                <a:cs typeface="Arial"/>
              </a:rPr>
              <a:t>12 </a:t>
            </a:r>
            <a:r>
              <a:rPr lang="en-US" sz="1800" i="1" dirty="0">
                <a:cs typeface="Arial"/>
              </a:rPr>
              <a:t>de novo </a:t>
            </a:r>
            <a:r>
              <a:rPr lang="en-US" sz="1800" dirty="0">
                <a:cs typeface="Arial"/>
              </a:rPr>
              <a:t>loss of function SNV or indel mutations detected in probands that had been previously WES (2.5%-4% false negative)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25593" y="3207840"/>
            <a:ext cx="1872897" cy="1162551"/>
            <a:chOff x="4877278" y="3260994"/>
            <a:chExt cx="2078152" cy="1550068"/>
          </a:xfrm>
        </p:grpSpPr>
        <p:grpSp>
          <p:nvGrpSpPr>
            <p:cNvPr id="5" name="Group 4"/>
            <p:cNvGrpSpPr/>
            <p:nvPr/>
          </p:nvGrpSpPr>
          <p:grpSpPr>
            <a:xfrm>
              <a:off x="4877278" y="3465069"/>
              <a:ext cx="1348223" cy="1345993"/>
              <a:chOff x="3909212" y="3167848"/>
              <a:chExt cx="2216696" cy="2136559"/>
            </a:xfrm>
            <a:effectLst/>
          </p:grpSpPr>
          <p:sp>
            <p:nvSpPr>
              <p:cNvPr id="16" name="Rectangle 15"/>
              <p:cNvSpPr/>
              <p:nvPr/>
            </p:nvSpPr>
            <p:spPr>
              <a:xfrm>
                <a:off x="3909212" y="3167848"/>
                <a:ext cx="646545" cy="627529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479363" y="3167848"/>
                <a:ext cx="646545" cy="627529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cxnSp>
            <p:nvCxnSpPr>
              <p:cNvPr id="18" name="Straight Connector 17"/>
              <p:cNvCxnSpPr>
                <a:stCxn id="16" idx="3"/>
                <a:endCxn id="17" idx="2"/>
              </p:cNvCxnSpPr>
              <p:nvPr/>
            </p:nvCxnSpPr>
            <p:spPr>
              <a:xfrm>
                <a:off x="4555758" y="3481612"/>
                <a:ext cx="923605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32502" y="4359406"/>
                <a:ext cx="1570174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032986" y="3481613"/>
                <a:ext cx="0" cy="88152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60328" y="434446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774830" y="434446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5450692" y="4676878"/>
                <a:ext cx="646545" cy="627529"/>
              </a:xfrm>
              <a:prstGeom prst="rect">
                <a:avLst/>
              </a:prstGeom>
              <a:solidFill>
                <a:srgbClr val="000000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42590" y="3260994"/>
              <a:ext cx="633507" cy="4103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  <a:cs typeface="Arial"/>
                </a:rPr>
                <a:t>14640</a:t>
              </a:r>
            </a:p>
          </p:txBody>
        </p:sp>
        <p:sp>
          <p:nvSpPr>
            <p:cNvPr id="9" name="Lightning Bolt 8"/>
            <p:cNvSpPr/>
            <p:nvPr/>
          </p:nvSpPr>
          <p:spPr>
            <a:xfrm flipH="1">
              <a:off x="6293367" y="4486720"/>
              <a:ext cx="239920" cy="239919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2200" b="1" dirty="0">
                <a:solidFill>
                  <a:srgbClr val="FF0000"/>
                </a:solidFill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8679349">
              <a:off x="6216193" y="3932885"/>
              <a:ext cx="1136968" cy="341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+mn-lt"/>
                  <a:cs typeface="Arial"/>
                </a:rPr>
                <a:t>ARID1B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96190" y="4415730"/>
              <a:ext cx="393237" cy="39533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cs typeface="Arial"/>
              </a:endParaRPr>
            </a:p>
          </p:txBody>
        </p:sp>
      </p:grpSp>
      <p:sp>
        <p:nvSpPr>
          <p:cNvPr id="31" name="Lightning Bolt 30"/>
          <p:cNvSpPr/>
          <p:nvPr/>
        </p:nvSpPr>
        <p:spPr>
          <a:xfrm flipH="1">
            <a:off x="1465571" y="3038249"/>
            <a:ext cx="216304" cy="162227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2200" b="1" dirty="0"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7922" y="2852010"/>
            <a:ext cx="207824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  <a:latin typeface="+mn-lt"/>
                <a:cs typeface="Arial"/>
              </a:rPr>
              <a:t>de novo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/>
              </a:rPr>
              <a:t>LGD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50009" y="3223183"/>
            <a:ext cx="1809324" cy="1165139"/>
            <a:chOff x="1129167" y="4046808"/>
            <a:chExt cx="2011208" cy="1553519"/>
          </a:xfrm>
        </p:grpSpPr>
        <p:grpSp>
          <p:nvGrpSpPr>
            <p:cNvPr id="56" name="Group 55"/>
            <p:cNvGrpSpPr/>
            <p:nvPr/>
          </p:nvGrpSpPr>
          <p:grpSpPr>
            <a:xfrm>
              <a:off x="1129167" y="4046808"/>
              <a:ext cx="2011208" cy="1550068"/>
              <a:chOff x="3577151" y="339994"/>
              <a:chExt cx="2011208" cy="155006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577151" y="544069"/>
                <a:ext cx="1348223" cy="1345993"/>
                <a:chOff x="3909212" y="3167848"/>
                <a:chExt cx="2216696" cy="2136559"/>
              </a:xfrm>
              <a:effectLst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909212" y="3167848"/>
                  <a:ext cx="646545" cy="627529"/>
                </a:xfrm>
                <a:prstGeom prst="rect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4" rIns="91429" bIns="45714" rtlCol="0" anchor="ctr"/>
                <a:lstStyle/>
                <a:p>
                  <a:pPr algn="ctr"/>
                  <a:endParaRPr lang="en-US" sz="900" dirty="0">
                    <a:cs typeface="Arial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479363" y="3167848"/>
                  <a:ext cx="646545" cy="627529"/>
                </a:xfrm>
                <a:prstGeom prst="ellipse">
                  <a:avLst/>
                </a:prstGeom>
                <a:noFill/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4" rIns="91429" bIns="45714" rtlCol="0" anchor="ctr"/>
                <a:lstStyle/>
                <a:p>
                  <a:pPr algn="ctr"/>
                  <a:endParaRPr lang="en-US" sz="900" dirty="0">
                    <a:cs typeface="Arial"/>
                  </a:endParaRPr>
                </a:p>
              </p:txBody>
            </p:sp>
            <p:cxnSp>
              <p:nvCxnSpPr>
                <p:cNvPr id="69" name="Straight Connector 68"/>
                <p:cNvCxnSpPr>
                  <a:stCxn id="67" idx="3"/>
                  <a:endCxn id="68" idx="2"/>
                </p:cNvCxnSpPr>
                <p:nvPr/>
              </p:nvCxnSpPr>
              <p:spPr>
                <a:xfrm>
                  <a:off x="4555758" y="3481612"/>
                  <a:ext cx="923605" cy="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232502" y="4359406"/>
                  <a:ext cx="1570174" cy="0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032986" y="3481613"/>
                  <a:ext cx="0" cy="881529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262067" y="4344465"/>
                  <a:ext cx="0" cy="33241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774830" y="4344465"/>
                  <a:ext cx="0" cy="332414"/>
                </a:xfrm>
                <a:prstGeom prst="line">
                  <a:avLst/>
                </a:prstGeom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5450692" y="4676878"/>
                  <a:ext cx="646545" cy="627529"/>
                </a:xfrm>
                <a:prstGeom prst="rect">
                  <a:avLst/>
                </a:prstGeom>
                <a:solidFill>
                  <a:srgbClr val="000000"/>
                </a:solidFill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4" rIns="91429" bIns="45714" rtlCol="0" anchor="ctr"/>
                <a:lstStyle/>
                <a:p>
                  <a:pPr algn="ctr"/>
                  <a:endParaRPr lang="en-US" sz="900" dirty="0">
                    <a:cs typeface="Arial"/>
                  </a:endParaRP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3942463" y="339994"/>
                <a:ext cx="633507" cy="41036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  <a:cs typeface="Arial"/>
                  </a:rPr>
                  <a:t>14228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8679349">
                <a:off x="4983936" y="1089798"/>
                <a:ext cx="866728" cy="342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solidFill>
                      <a:srgbClr val="FF0000"/>
                    </a:solidFill>
                    <a:latin typeface="+mn-lt"/>
                    <a:cs typeface="Arial"/>
                  </a:rPr>
                  <a:t>PHIP</a:t>
                </a:r>
              </a:p>
            </p:txBody>
          </p:sp>
          <p:sp>
            <p:nvSpPr>
              <p:cNvPr id="62" name="Lightning Bolt 61"/>
              <p:cNvSpPr/>
              <p:nvPr/>
            </p:nvSpPr>
            <p:spPr>
              <a:xfrm flipH="1">
                <a:off x="5018640" y="1565720"/>
                <a:ext cx="239920" cy="239919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2200" b="1" dirty="0">
                  <a:cs typeface="Arial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149904" y="5204995"/>
              <a:ext cx="393237" cy="39533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cs typeface="Arial"/>
              </a:endParaRP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126845" y="289660"/>
            <a:ext cx="8988165" cy="857250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/>
                <a:cs typeface="Arial"/>
              </a:rPr>
              <a:t>1. Increased sensitivity for severe </a:t>
            </a:r>
            <a:r>
              <a:rPr lang="en-US" sz="2400" b="1" i="1" dirty="0">
                <a:latin typeface="Arial"/>
                <a:cs typeface="Arial"/>
              </a:rPr>
              <a:t>de novo </a:t>
            </a:r>
            <a:r>
              <a:rPr lang="en-US" sz="2400" b="1" dirty="0">
                <a:latin typeface="Arial"/>
                <a:cs typeface="Arial"/>
              </a:rPr>
              <a:t>coding mutations </a:t>
            </a:r>
          </a:p>
        </p:txBody>
      </p:sp>
      <p:pic>
        <p:nvPicPr>
          <p:cNvPr id="60" name="Picture 59" descr="wes_sg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/>
          <a:stretch/>
        </p:blipFill>
        <p:spPr>
          <a:xfrm>
            <a:off x="4434371" y="1098042"/>
            <a:ext cx="4694956" cy="3534184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V="1">
            <a:off x="4170285" y="3766038"/>
            <a:ext cx="697114" cy="556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81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46" y="4871031"/>
            <a:ext cx="482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  <a:latin typeface="+mn-lt"/>
                <a:cs typeface="Arial"/>
              </a:rPr>
              <a:t>Turner </a:t>
            </a:r>
            <a:r>
              <a:rPr lang="en-US" sz="1400" b="1" i="1" dirty="0">
                <a:solidFill>
                  <a:srgbClr val="000099"/>
                </a:solidFill>
                <a:latin typeface="+mn-lt"/>
                <a:cs typeface="Arial"/>
              </a:rPr>
              <a:t>et al. AJHG </a:t>
            </a:r>
            <a:r>
              <a:rPr lang="en-US" sz="1400" b="1" dirty="0">
                <a:solidFill>
                  <a:srgbClr val="000099"/>
                </a:solidFill>
                <a:latin typeface="+mn-lt"/>
                <a:cs typeface="Arial"/>
              </a:rPr>
              <a:t>2016, Turner </a:t>
            </a:r>
            <a:r>
              <a:rPr lang="en-US" sz="1400" b="1" i="1" dirty="0">
                <a:solidFill>
                  <a:srgbClr val="000099"/>
                </a:solidFill>
                <a:latin typeface="+mn-lt"/>
                <a:cs typeface="Arial"/>
              </a:rPr>
              <a:t>et al., Cell</a:t>
            </a:r>
            <a:r>
              <a:rPr lang="en-US" sz="1400" b="1" dirty="0">
                <a:solidFill>
                  <a:srgbClr val="000099"/>
                </a:solidFill>
                <a:latin typeface="+mn-lt"/>
                <a:cs typeface="Arial"/>
              </a:rPr>
              <a:t>, 2017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84906" y="1035589"/>
            <a:ext cx="1908628" cy="1832602"/>
            <a:chOff x="161128" y="339994"/>
            <a:chExt cx="2110933" cy="2443469"/>
          </a:xfrm>
        </p:grpSpPr>
        <p:grpSp>
          <p:nvGrpSpPr>
            <p:cNvPr id="7" name="Group 6"/>
            <p:cNvGrpSpPr/>
            <p:nvPr/>
          </p:nvGrpSpPr>
          <p:grpSpPr>
            <a:xfrm>
              <a:off x="303586" y="544069"/>
              <a:ext cx="1348223" cy="1345993"/>
              <a:chOff x="3909212" y="3167848"/>
              <a:chExt cx="2216696" cy="2136559"/>
            </a:xfrm>
            <a:effectLst/>
          </p:grpSpPr>
          <p:sp>
            <p:nvSpPr>
              <p:cNvPr id="8" name="Rectangle 7"/>
              <p:cNvSpPr/>
              <p:nvPr/>
            </p:nvSpPr>
            <p:spPr>
              <a:xfrm>
                <a:off x="3909212" y="3167848"/>
                <a:ext cx="646545" cy="627529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479363" y="3167848"/>
                <a:ext cx="646545" cy="627529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cxnSp>
            <p:nvCxnSpPr>
              <p:cNvPr id="10" name="Straight Connector 9"/>
              <p:cNvCxnSpPr>
                <a:stCxn id="8" idx="3"/>
                <a:endCxn id="9" idx="2"/>
              </p:cNvCxnSpPr>
              <p:nvPr/>
            </p:nvCxnSpPr>
            <p:spPr>
              <a:xfrm>
                <a:off x="4555758" y="3481612"/>
                <a:ext cx="923605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232502" y="4359406"/>
                <a:ext cx="1570174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032986" y="3481613"/>
                <a:ext cx="0" cy="88152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258590" y="434446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71348" y="433438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5447210" y="4666798"/>
                <a:ext cx="646545" cy="627529"/>
              </a:xfrm>
              <a:prstGeom prst="rect">
                <a:avLst/>
              </a:prstGeom>
              <a:solidFill>
                <a:srgbClr val="000000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935313" y="4676878"/>
                <a:ext cx="646545" cy="627529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68898" y="339994"/>
              <a:ext cx="633507" cy="4103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  <a:cs typeface="Arial"/>
                </a:rPr>
                <a:t>14404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5182" y="2169296"/>
              <a:ext cx="91440" cy="91440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>
              <a:off x="1096622" y="2215016"/>
              <a:ext cx="792898" cy="6465"/>
            </a:xfrm>
            <a:prstGeom prst="straightConnector1">
              <a:avLst/>
            </a:prstGeom>
            <a:ln>
              <a:solidFill>
                <a:srgbClr val="00009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1128" y="2031767"/>
              <a:ext cx="732893" cy="4103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+mn-lt"/>
                  <a:cs typeface="Arial"/>
                </a:rPr>
                <a:t>DDX43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0006" y="2388752"/>
              <a:ext cx="116400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6883" y="2414131"/>
              <a:ext cx="170591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  <a:cs typeface="Arial"/>
                </a:rPr>
                <a:t>7.7 kbp </a:t>
              </a:r>
              <a:r>
                <a:rPr lang="en-US" sz="1200" i="1" dirty="0">
                  <a:solidFill>
                    <a:schemeClr val="tx1"/>
                  </a:solidFill>
                  <a:latin typeface="+mn-lt"/>
                  <a:cs typeface="Arial"/>
                </a:rPr>
                <a:t>de novo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  <a:cs typeface="Arial"/>
                </a:rPr>
                <a:t>deletion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19202" y="2171288"/>
              <a:ext cx="45719" cy="91440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31" name="Lightning Bolt 30"/>
            <p:cNvSpPr/>
            <p:nvPr/>
          </p:nvSpPr>
          <p:spPr>
            <a:xfrm flipH="1">
              <a:off x="1719675" y="1565720"/>
              <a:ext cx="239920" cy="239919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2200" b="1" dirty="0"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8679349">
              <a:off x="1629577" y="1121779"/>
              <a:ext cx="977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+mn-lt"/>
                  <a:cs typeface="Arial"/>
                </a:rPr>
                <a:t>DDX43</a:t>
              </a:r>
            </a:p>
          </p:txBody>
        </p:sp>
      </p:grpSp>
      <p:sp>
        <p:nvSpPr>
          <p:cNvPr id="33" name="Lightning Bolt 32"/>
          <p:cNvSpPr/>
          <p:nvPr/>
        </p:nvSpPr>
        <p:spPr>
          <a:xfrm flipH="1">
            <a:off x="7481068" y="1100386"/>
            <a:ext cx="216304" cy="162227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2200" b="1" dirty="0"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53757" y="931714"/>
            <a:ext cx="933269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+mn-lt"/>
                <a:cs typeface="Arial"/>
              </a:rPr>
              <a:t>de novo</a:t>
            </a:r>
          </a:p>
          <a:p>
            <a:r>
              <a:rPr lang="en-US" sz="1600" b="1" dirty="0">
                <a:solidFill>
                  <a:schemeClr val="tx1"/>
                </a:solidFill>
                <a:latin typeface="+mn-lt"/>
                <a:cs typeface="Arial"/>
              </a:rPr>
              <a:t>deletion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704840" y="2890806"/>
            <a:ext cx="2129241" cy="1832602"/>
            <a:chOff x="496956" y="3260994"/>
            <a:chExt cx="2341263" cy="244346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1356250" y="5136016"/>
              <a:ext cx="792898" cy="6465"/>
            </a:xfrm>
            <a:prstGeom prst="straightConnector1">
              <a:avLst/>
            </a:prstGeom>
            <a:ln>
              <a:solidFill>
                <a:srgbClr val="000090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868014" y="3465069"/>
              <a:ext cx="1348223" cy="1345993"/>
              <a:chOff x="3909212" y="3167848"/>
              <a:chExt cx="2216696" cy="2136559"/>
            </a:xfrm>
            <a:effectLst/>
          </p:grpSpPr>
          <p:sp>
            <p:nvSpPr>
              <p:cNvPr id="57" name="Rectangle 56"/>
              <p:cNvSpPr/>
              <p:nvPr/>
            </p:nvSpPr>
            <p:spPr>
              <a:xfrm>
                <a:off x="3909212" y="3167848"/>
                <a:ext cx="646545" cy="627529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479363" y="3167848"/>
                <a:ext cx="646545" cy="627529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  <p:cxnSp>
            <p:nvCxnSpPr>
              <p:cNvPr id="59" name="Straight Connector 58"/>
              <p:cNvCxnSpPr>
                <a:stCxn id="57" idx="3"/>
                <a:endCxn id="58" idx="2"/>
              </p:cNvCxnSpPr>
              <p:nvPr/>
            </p:nvCxnSpPr>
            <p:spPr>
              <a:xfrm>
                <a:off x="4555758" y="3481612"/>
                <a:ext cx="923605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232502" y="4359406"/>
                <a:ext cx="1570174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032986" y="3481613"/>
                <a:ext cx="0" cy="881529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263810" y="434446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771348" y="4344465"/>
                <a:ext cx="0" cy="33241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5447210" y="4676878"/>
                <a:ext cx="646545" cy="627529"/>
              </a:xfrm>
              <a:prstGeom prst="rect">
                <a:avLst/>
              </a:prstGeom>
              <a:solidFill>
                <a:srgbClr val="000000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9" tIns="45714" rIns="91429" bIns="45714" rtlCol="0" anchor="ctr"/>
              <a:lstStyle/>
              <a:p>
                <a:pPr algn="ctr"/>
                <a:endParaRPr lang="en-US" sz="900" dirty="0">
                  <a:cs typeface="Arial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233326" y="3260994"/>
              <a:ext cx="633507" cy="4103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  <a:cs typeface="Arial"/>
                </a:rPr>
                <a:t>14151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45810" y="5090296"/>
              <a:ext cx="91440" cy="91440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6956" y="4952767"/>
              <a:ext cx="731290" cy="4103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+mn-lt"/>
                  <a:cs typeface="Arial"/>
                </a:rPr>
                <a:t>LNPEP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73686" y="5309752"/>
              <a:ext cx="764757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1311" y="5335131"/>
              <a:ext cx="1705916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latin typeface="+mn-lt"/>
                  <a:cs typeface="Arial"/>
                </a:rPr>
                <a:t>5.1 kbp </a:t>
              </a:r>
              <a:r>
                <a:rPr lang="en-US" sz="1200" i="1" dirty="0">
                  <a:solidFill>
                    <a:schemeClr val="tx1"/>
                  </a:solidFill>
                  <a:latin typeface="+mn-lt"/>
                  <a:cs typeface="Arial"/>
                </a:rPr>
                <a:t>de novo </a:t>
              </a:r>
              <a:r>
                <a:rPr lang="en-US" sz="1200" dirty="0">
                  <a:solidFill>
                    <a:schemeClr val="tx1"/>
                  </a:solidFill>
                  <a:latin typeface="+mn-lt"/>
                  <a:cs typeface="Arial"/>
                </a:rPr>
                <a:t>deletion</a:t>
              </a:r>
            </a:p>
          </p:txBody>
        </p:sp>
        <p:sp>
          <p:nvSpPr>
            <p:cNvPr id="53" name="Lightning Bolt 52"/>
            <p:cNvSpPr/>
            <p:nvPr/>
          </p:nvSpPr>
          <p:spPr>
            <a:xfrm flipH="1">
              <a:off x="2269672" y="4486720"/>
              <a:ext cx="239920" cy="239919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2200" b="1" dirty="0">
                <a:cs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8679349">
              <a:off x="2196804" y="4017379"/>
              <a:ext cx="9750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+mn-lt"/>
                  <a:cs typeface="Arial"/>
                </a:rPr>
                <a:t>LNPEP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37910" y="5090296"/>
              <a:ext cx="91440" cy="91440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89044" y="4415730"/>
              <a:ext cx="393237" cy="395332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rtlCol="0" anchor="ctr"/>
            <a:lstStyle/>
            <a:p>
              <a:pPr algn="ctr"/>
              <a:endParaRPr lang="en-US" sz="900" dirty="0">
                <a:cs typeface="Arial"/>
              </a:endParaRP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611560" y="3999693"/>
            <a:ext cx="4577976" cy="1067607"/>
          </a:xfrm>
        </p:spPr>
        <p:txBody>
          <a:bodyPr>
            <a:noAutofit/>
          </a:bodyPr>
          <a:lstStyle/>
          <a:p>
            <a:pPr algn="just">
              <a:lnSpc>
                <a:spcPts val="2400"/>
              </a:lnSpc>
              <a:buSzPct val="70000"/>
              <a:buFont typeface="Wingdings" charset="2"/>
              <a:buChar char="²"/>
            </a:pPr>
            <a:r>
              <a:rPr lang="en-US" sz="2000" dirty="0"/>
              <a:t>Excess of </a:t>
            </a:r>
            <a:r>
              <a:rPr lang="en-US" sz="2000" i="1" dirty="0"/>
              <a:t>de novo </a:t>
            </a:r>
            <a:r>
              <a:rPr lang="en-US" sz="2000" dirty="0"/>
              <a:t>exon-intersecting deletions: 20 proband vs. 9 in siblings (p=0.03, OR=2.8)</a:t>
            </a:r>
            <a:endParaRPr lang="en-US" sz="2000" dirty="0">
              <a:cs typeface="Arial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9703" y="862514"/>
            <a:ext cx="5560415" cy="2722157"/>
            <a:chOff x="-1506966" y="1399904"/>
            <a:chExt cx="6903066" cy="2619269"/>
          </a:xfrm>
        </p:grpSpPr>
        <p:grpSp>
          <p:nvGrpSpPr>
            <p:cNvPr id="66" name="Group 65"/>
            <p:cNvGrpSpPr/>
            <p:nvPr/>
          </p:nvGrpSpPr>
          <p:grpSpPr>
            <a:xfrm>
              <a:off x="367749" y="1399904"/>
              <a:ext cx="3891212" cy="2386721"/>
              <a:chOff x="-4922269" y="2383451"/>
              <a:chExt cx="3891212" cy="2386721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-4922269" y="2383451"/>
                <a:ext cx="3136815" cy="2386721"/>
              </a:xfrm>
              <a:prstGeom prst="ellipse">
                <a:avLst/>
              </a:prstGeom>
              <a:solidFill>
                <a:srgbClr val="0000FF">
                  <a:alpha val="53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-3045216" y="2846129"/>
                <a:ext cx="2014159" cy="1519921"/>
              </a:xfrm>
              <a:prstGeom prst="ellipse">
                <a:avLst/>
              </a:prstGeom>
              <a:solidFill>
                <a:srgbClr val="FEFF7B">
                  <a:alpha val="53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44910" y="2276629"/>
              <a:ext cx="1309593" cy="90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167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validation 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rate = 37%</a:t>
              </a:r>
            </a:p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1506966" y="3282376"/>
              <a:ext cx="2873163" cy="71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Genome</a:t>
              </a:r>
              <a:endParaRPr lang="en-US" sz="105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CNV size = 10 </a:t>
              </a:r>
              <a:r>
                <a:rPr lang="en-US" sz="1050" dirty="0">
                  <a:solidFill>
                    <a:srgbClr val="000000"/>
                  </a:solidFill>
                  <a:latin typeface="Arial"/>
                  <a:ea typeface="ＭＳ ゴシック"/>
                  <a:cs typeface="Arial"/>
                </a:rPr>
                <a:t>± 24 kbp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ea typeface="ＭＳ ゴシック"/>
                  <a:cs typeface="Arial"/>
                </a:rPr>
                <a:t>Median = 2 kbp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86250" y="2270257"/>
              <a:ext cx="1309593" cy="90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53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validation 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rate = 71%</a:t>
              </a:r>
            </a:p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98366" y="2263885"/>
              <a:ext cx="1309593" cy="90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validation </a:t>
              </a: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rate = 0%</a:t>
              </a:r>
            </a:p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22937" y="3301025"/>
              <a:ext cx="2873163" cy="71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"/>
                  <a:cs typeface="Arial"/>
                </a:rPr>
                <a:t>Exome</a:t>
              </a:r>
              <a:endParaRPr lang="en-US" sz="105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CNV size = 38 </a:t>
              </a:r>
              <a:r>
                <a:rPr lang="en-US" sz="1050" dirty="0">
                  <a:solidFill>
                    <a:srgbClr val="000000"/>
                  </a:solidFill>
                  <a:latin typeface="Arial"/>
                  <a:ea typeface="ＭＳ ゴシック"/>
                  <a:cs typeface="Arial"/>
                </a:rPr>
                <a:t>± 64 kbp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/>
                  <a:ea typeface="ＭＳ ゴシック"/>
                  <a:cs typeface="Arial"/>
                </a:rPr>
                <a:t>Median = 7 kbp</a:t>
              </a:r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-15878" y="130765"/>
            <a:ext cx="8988165" cy="857250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>
            <a:lvl1pPr algn="ctr" defTabSz="761970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/>
                <a:cs typeface="Arial"/>
              </a:rPr>
              <a:t>2. Increased CNV sensitivity for exon-affecting events</a:t>
            </a:r>
          </a:p>
        </p:txBody>
      </p:sp>
    </p:spTree>
    <p:extLst>
      <p:ext uri="{BB962C8B-B14F-4D97-AF65-F5344CB8AC3E}">
        <p14:creationId xmlns:p14="http://schemas.microsoft.com/office/powerpoint/2010/main" val="185553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54287"/>
              </p:ext>
            </p:extLst>
          </p:nvPr>
        </p:nvGraphicFramePr>
        <p:xfrm>
          <a:off x="873215" y="3208670"/>
          <a:ext cx="5022075" cy="165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  <a:cs typeface="Arial"/>
                        </a:rPr>
                        <a:t>coding</a:t>
                      </a:r>
                    </a:p>
                  </a:txBody>
                  <a:tcPr marT="34290" marB="34290"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LGD =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likely gene-disrupting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MIS30 =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missense CADD &gt; 30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DEL =</a:t>
                      </a:r>
                    </a:p>
                  </a:txBody>
                  <a:tcPr marT="34290" marB="3429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exonic deletion</a:t>
                      </a:r>
                    </a:p>
                  </a:txBody>
                  <a:tcPr marT="34290" marB="3429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  <a:cs typeface="Arial"/>
                        </a:rPr>
                        <a:t>noncoding</a:t>
                      </a:r>
                    </a:p>
                  </a:txBody>
                  <a:tcPr marT="34290" marB="34290" vert="vert27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UTR =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untranslated region</a:t>
                      </a: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TFBS =</a:t>
                      </a:r>
                    </a:p>
                  </a:txBody>
                  <a:tcPr marT="34290" marB="3429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transcription</a:t>
                      </a:r>
                      <a:r>
                        <a:rPr lang="en-US" sz="1100" baseline="0" dirty="0">
                          <a:latin typeface="Arial"/>
                          <a:cs typeface="Arial"/>
                        </a:rPr>
                        <a:t> factor binding site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34290" marB="3429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TSS =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transcription</a:t>
                      </a:r>
                      <a:r>
                        <a:rPr lang="en-US" sz="1100" baseline="0" dirty="0">
                          <a:latin typeface="Arial"/>
                          <a:cs typeface="Arial"/>
                        </a:rPr>
                        <a:t> start site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Arial"/>
                          <a:cs typeface="Arial"/>
                        </a:rPr>
                        <a:t>hESC</a:t>
                      </a:r>
                      <a:r>
                        <a:rPr lang="en-US" sz="1100" baseline="0" dirty="0">
                          <a:latin typeface="Arial"/>
                          <a:cs typeface="Arial"/>
                        </a:rPr>
                        <a:t> =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/>
                          <a:cs typeface="Arial"/>
                        </a:rPr>
                        <a:t>human embryonic</a:t>
                      </a:r>
                      <a:r>
                        <a:rPr lang="en-US" sz="1100" baseline="0" dirty="0">
                          <a:latin typeface="Arial"/>
                          <a:cs typeface="Arial"/>
                        </a:rPr>
                        <a:t> stem cell enhancer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38057" y="3365608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* indicates p &lt; 0.05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r="64507"/>
          <a:stretch/>
        </p:blipFill>
        <p:spPr bwMode="auto">
          <a:xfrm>
            <a:off x="473381" y="636197"/>
            <a:ext cx="2714140" cy="25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 t="3704" r="-1"/>
          <a:stretch/>
        </p:blipFill>
        <p:spPr bwMode="auto">
          <a:xfrm>
            <a:off x="3387145" y="597560"/>
            <a:ext cx="4885742" cy="25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1122864" y="3099090"/>
            <a:ext cx="5009882" cy="1936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92" y="772732"/>
            <a:ext cx="1384006" cy="7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6406352" y="4808124"/>
            <a:ext cx="5296487" cy="353939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1800" b="1" kern="0" dirty="0">
                <a:solidFill>
                  <a:srgbClr val="000099"/>
                </a:solidFill>
              </a:rPr>
              <a:t>Turner </a:t>
            </a:r>
            <a:r>
              <a:rPr lang="en-US" sz="1800" b="1" i="1" kern="0" dirty="0">
                <a:solidFill>
                  <a:srgbClr val="000099"/>
                </a:solidFill>
              </a:rPr>
              <a:t>et al. , Cell</a:t>
            </a:r>
            <a:r>
              <a:rPr lang="en-US" sz="1800" b="1" kern="0" dirty="0">
                <a:solidFill>
                  <a:srgbClr val="000099"/>
                </a:solidFill>
              </a:rPr>
              <a:t>, 2017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5487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3. Trends of DNM in autism </a:t>
            </a:r>
            <a:r>
              <a:rPr lang="en-US" sz="2800" b="1" dirty="0" err="1">
                <a:latin typeface="Arial"/>
                <a:cs typeface="Arial"/>
              </a:rPr>
              <a:t>probands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5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449" y="2513059"/>
            <a:ext cx="42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Mann-Whitney p = 0.01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400" dirty="0">
                <a:latin typeface="Arial"/>
                <a:cs typeface="Arial"/>
              </a:rPr>
              <a:t>≥ 3 estimated attributable fraction for simplex autism of 7.83%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293" y="4344915"/>
            <a:ext cx="7824228" cy="1113551"/>
          </a:xfrm>
          <a:prstGeom prst="rect">
            <a:avLst/>
          </a:prstGeom>
        </p:spPr>
        <p:txBody>
          <a:bodyPr>
            <a:noAutofit/>
          </a:bodyPr>
          <a:lstStyle>
            <a:lvl1pPr marL="285739" indent="-285739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00" indent="-238115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/>
              <a:t>proband excess of 3+ DNM  (96 </a:t>
            </a:r>
            <a:r>
              <a:rPr lang="en-US" sz="1800" dirty="0" err="1"/>
              <a:t>prob</a:t>
            </a:r>
            <a:r>
              <a:rPr lang="en-US" sz="1800" dirty="0"/>
              <a:t> vs. 63 sib, p=2.8 X 10</a:t>
            </a:r>
            <a:r>
              <a:rPr lang="en-US" sz="1800" baseline="30000" dirty="0"/>
              <a:t>-3</a:t>
            </a:r>
            <a:r>
              <a:rPr lang="en-US" sz="1800" dirty="0"/>
              <a:t>, OR=1.6).</a:t>
            </a:r>
          </a:p>
          <a:p>
            <a:pPr fontAlgn="auto">
              <a:spcAft>
                <a:spcPts val="0"/>
              </a:spcAft>
            </a:pPr>
            <a:r>
              <a:rPr lang="en-US" sz="1800" dirty="0"/>
              <a:t>Excess becomes more significant if restrict to SFARI genes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5449" y="2402908"/>
            <a:ext cx="42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Mann-Whitney p = 0.01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400" dirty="0">
                <a:latin typeface="Arial"/>
                <a:cs typeface="Arial"/>
              </a:rPr>
              <a:t>≥ 3 estimated attributable fraction for simplex autism of 7.83%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7470" y="1893390"/>
            <a:ext cx="2556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n-lt"/>
                <a:cs typeface="Arial"/>
              </a:rPr>
              <a:t>Mann-Whitney p = 0.01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6" y="963790"/>
            <a:ext cx="5598773" cy="342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243466"/>
            <a:ext cx="3448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7382" y="860606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Genome-wide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2658" y="79839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Autism-risk genes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6607" y="10654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4. More multiple DNM in </a:t>
            </a:r>
            <a:r>
              <a:rPr lang="en-US" sz="2800" b="1" dirty="0" err="1">
                <a:latin typeface="Arial"/>
                <a:cs typeface="Arial"/>
              </a:rPr>
              <a:t>probands</a:t>
            </a:r>
            <a:r>
              <a:rPr lang="en-US" sz="2800" b="1" dirty="0">
                <a:latin typeface="Arial"/>
                <a:cs typeface="Arial"/>
              </a:rPr>
              <a:t> vs. siblings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3521" y="3853165"/>
            <a:ext cx="581411" cy="19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17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5. Signals confirmed in larger autism genome cohort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5512870"/>
              </p:ext>
            </p:extLst>
          </p:nvPr>
        </p:nvGraphicFramePr>
        <p:xfrm>
          <a:off x="4057015" y="1315587"/>
          <a:ext cx="4820037" cy="279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Category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SSC Phase 1 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(Fisher’s exact,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Turner et al, 2017)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SSC Phase</a:t>
                      </a:r>
                      <a:r>
                        <a:rPr lang="en-US" sz="900" u="none" strike="noStrike" baseline="0" dirty="0">
                          <a:effectLst/>
                          <a:latin typeface="Arial"/>
                          <a:cs typeface="Arial"/>
                        </a:rPr>
                        <a:t> 1+ 2 + MSSNG</a:t>
                      </a:r>
                      <a:endParaRPr lang="en-US" sz="900" u="none" strike="noStrike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Fisher’s exact</a:t>
                      </a:r>
                      <a:r>
                        <a:rPr lang="en-US" sz="900" u="none" strike="noStrike" baseline="0" dirty="0"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900" u="none" strike="noStrike" baseline="0" dirty="0" err="1">
                          <a:effectLst/>
                          <a:latin typeface="Arial"/>
                          <a:cs typeface="Arial"/>
                        </a:rPr>
                        <a:t>unpub</a:t>
                      </a:r>
                      <a:r>
                        <a:rPr lang="en-US" sz="900" u="none" strike="noStrike" baseline="0" dirty="0">
                          <a:effectLst/>
                          <a:latin typeface="Arial"/>
                          <a:cs typeface="Arial"/>
                        </a:rPr>
                        <a:t>.)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Missense CADD &gt; 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p=0.01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OR=2.1</a:t>
                      </a: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1" u="none" strike="noStrike" dirty="0">
                          <a:effectLst/>
                          <a:latin typeface="Arial"/>
                          <a:cs typeface="Arial"/>
                        </a:rPr>
                        <a:t>p=4.37x10</a:t>
                      </a:r>
                      <a:r>
                        <a:rPr lang="nb-NO" sz="900" b="1" u="none" strike="noStrike" baseline="30000" dirty="0">
                          <a:effectLst/>
                          <a:latin typeface="Arial"/>
                          <a:cs typeface="Arial"/>
                        </a:rPr>
                        <a:t>-4</a:t>
                      </a:r>
                      <a:r>
                        <a:rPr lang="nb-NO" sz="900" b="1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b="1" u="none" strike="noStrike" baseline="30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900" b="1" u="none" strike="noStrike" baseline="0" dirty="0">
                          <a:effectLst/>
                          <a:latin typeface="Arial"/>
                          <a:cs typeface="Arial"/>
                        </a:rPr>
                        <a:t>OR=2.0</a:t>
                      </a:r>
                      <a:endParaRPr lang="nb-NO" sz="9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UTR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p=0.03, OR=1.1</a:t>
                      </a:r>
                    </a:p>
                  </a:txBody>
                  <a:tcPr marL="10228" marR="10228" marT="12700" marB="0" anchor="ctr">
                    <a:solidFill>
                      <a:srgbClr val="FEF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u="none" strike="noStrike" dirty="0">
                          <a:effectLst/>
                          <a:latin typeface="Arial"/>
                          <a:cs typeface="Arial"/>
                        </a:rPr>
                        <a:t>p=0.02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u="none" strike="noStrike" dirty="0">
                          <a:effectLst/>
                          <a:latin typeface="Arial"/>
                          <a:cs typeface="Arial"/>
                        </a:rPr>
                        <a:t> OR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=1.1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pNCR TFBS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p=0.15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OR=1.1</a:t>
                      </a:r>
                    </a:p>
                  </a:txBody>
                  <a:tcPr marL="10228" marR="10228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1" u="none" strike="noStrike" dirty="0">
                          <a:effectLst/>
                          <a:latin typeface="Arial"/>
                          <a:cs typeface="Arial"/>
                        </a:rPr>
                        <a:t>p=7.42x10</a:t>
                      </a:r>
                      <a:r>
                        <a:rPr lang="nb-NO" sz="900" b="1" u="none" strike="noStrike" baseline="30000" dirty="0">
                          <a:effectLst/>
                          <a:latin typeface="Arial"/>
                          <a:cs typeface="Arial"/>
                        </a:rPr>
                        <a:t>-3</a:t>
                      </a:r>
                      <a:r>
                        <a:rPr lang="nb-NO" sz="900" b="1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b="1" u="none" strike="noStrike" baseline="30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900" b="1" u="none" strike="noStrike" baseline="0" dirty="0">
                          <a:effectLst/>
                          <a:latin typeface="Arial"/>
                          <a:cs typeface="Arial"/>
                        </a:rPr>
                        <a:t>OR=1.2</a:t>
                      </a:r>
                      <a:endParaRPr lang="nb-NO" sz="9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Synonymous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p=0.30, OR=1.1</a:t>
                      </a: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u="none" strike="noStrike" dirty="0">
                          <a:effectLst/>
                          <a:latin typeface="Arial"/>
                          <a:cs typeface="Arial"/>
                        </a:rPr>
                        <a:t>p=0.98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nb-NO" sz="900" u="none" strike="noStrike" dirty="0">
                          <a:effectLst/>
                          <a:latin typeface="Arial"/>
                          <a:cs typeface="Arial"/>
                        </a:rPr>
                        <a:t> OR=0.9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Autism - Turner57</a:t>
                      </a:r>
                    </a:p>
                    <a:p>
                      <a:pPr algn="l" fontAlgn="ctr"/>
                      <a:r>
                        <a:rPr lang="en-US" sz="900" u="none" strike="noStrike" baseline="0" dirty="0">
                          <a:effectLst/>
                          <a:latin typeface="Arial"/>
                          <a:cs typeface="Arial"/>
                        </a:rPr>
                        <a:t>(All VOI)</a:t>
                      </a:r>
                    </a:p>
                    <a:p>
                      <a:pPr algn="l" fontAlgn="ctr"/>
                      <a:r>
                        <a:rPr lang="en-US" sz="900" u="none" strike="noStrike" baseline="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p=1.8x10</a:t>
                      </a:r>
                      <a:r>
                        <a:rPr lang="nb-NO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-3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OR=2.2</a:t>
                      </a: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dirty="0" err="1">
                          <a:latin typeface="Arial"/>
                          <a:cs typeface="Arial"/>
                        </a:rPr>
                        <a:t>p</a:t>
                      </a:r>
                      <a:r>
                        <a:rPr lang="pt-BR" sz="900" dirty="0">
                          <a:latin typeface="Arial"/>
                          <a:cs typeface="Arial"/>
                        </a:rPr>
                        <a:t>=8.7x10</a:t>
                      </a:r>
                      <a:r>
                        <a:rPr lang="pt-BR" sz="900" baseline="30000" dirty="0">
                          <a:latin typeface="Arial"/>
                          <a:cs typeface="Arial"/>
                        </a:rPr>
                        <a:t>-4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pt-BR" sz="900" baseline="30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900" baseline="0" dirty="0">
                          <a:latin typeface="Arial"/>
                          <a:cs typeface="Arial"/>
                        </a:rPr>
                        <a:t>OR=1.8</a:t>
                      </a:r>
                      <a:endParaRPr lang="nb-NO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Autism - SFARI845</a:t>
                      </a: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(All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VOI)</a:t>
                      </a:r>
                    </a:p>
                  </a:txBody>
                  <a:tcPr marL="10228" marR="10228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p=1.4x10</a:t>
                      </a:r>
                      <a:r>
                        <a:rPr lang="nb-NO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-3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OR=1.3</a:t>
                      </a:r>
                    </a:p>
                  </a:txBody>
                  <a:tcPr marL="10228" marR="10228" marT="12700" marB="0" anchor="ctr">
                    <a:solidFill>
                      <a:srgbClr val="FEF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1" dirty="0">
                          <a:latin typeface="Arial"/>
                          <a:cs typeface="Arial"/>
                        </a:rPr>
                        <a:t>p=6.6x10</a:t>
                      </a:r>
                      <a:r>
                        <a:rPr lang="hr-HR" sz="900" b="1" baseline="30000" dirty="0">
                          <a:latin typeface="Arial"/>
                          <a:cs typeface="Arial"/>
                        </a:rPr>
                        <a:t>-8</a:t>
                      </a:r>
                      <a:r>
                        <a:rPr lang="nb-NO" sz="900" b="1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hr-HR" sz="900" b="1" baseline="30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hr-HR" sz="900" b="1" baseline="0" dirty="0">
                          <a:latin typeface="Arial"/>
                          <a:cs typeface="Arial"/>
                        </a:rPr>
                        <a:t>OR=1.4</a:t>
                      </a:r>
                      <a:endParaRPr lang="nb-NO" sz="9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/>
                          <a:cs typeface="Arial"/>
                        </a:rPr>
                        <a:t>Autism - SFARI845 </a:t>
                      </a:r>
                    </a:p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oligogenic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(2+)</a:t>
                      </a: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</a:t>
                      </a:r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=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2.6x10</a:t>
                      </a:r>
                      <a:r>
                        <a:rPr lang="nb-NO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-4</a:t>
                      </a:r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OR=2.3</a:t>
                      </a: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/>
                          <a:cs typeface="Arial"/>
                        </a:rPr>
                        <a:t>p=</a:t>
                      </a:r>
                      <a:r>
                        <a:rPr lang="uk-UA" sz="900" dirty="0">
                          <a:latin typeface="Arial"/>
                          <a:cs typeface="Arial"/>
                        </a:rPr>
                        <a:t>4.5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x10</a:t>
                      </a:r>
                      <a:r>
                        <a:rPr lang="en-US" sz="900" baseline="30000" dirty="0">
                          <a:latin typeface="Arial"/>
                          <a:cs typeface="Arial"/>
                        </a:rPr>
                        <a:t>-</a:t>
                      </a:r>
                      <a:r>
                        <a:rPr lang="uk-UA" sz="900" baseline="30000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nb-NO" sz="900" u="none" strike="noStrike" baseline="0" dirty="0">
                          <a:effectLst/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900" baseline="30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baseline="0" dirty="0">
                          <a:latin typeface="Arial"/>
                          <a:cs typeface="Arial"/>
                        </a:rPr>
                        <a:t>OR=1.5</a:t>
                      </a:r>
                      <a:endParaRPr lang="nb-NO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228" marR="10228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4441" y="1201500"/>
            <a:ext cx="3033905" cy="3957858"/>
          </a:xfrm>
        </p:spPr>
        <p:txBody>
          <a:bodyPr>
            <a:noAutofit/>
          </a:bodyPr>
          <a:lstStyle/>
          <a:p>
            <a:pPr>
              <a:buSzPct val="70000"/>
            </a:pPr>
            <a:r>
              <a:rPr lang="en-US" sz="1800" dirty="0">
                <a:latin typeface="Arial"/>
                <a:cs typeface="Arial"/>
              </a:rPr>
              <a:t>Combined WGS DNM dataset (SNVs/indels)</a:t>
            </a:r>
          </a:p>
          <a:p>
            <a:pPr lvl="1">
              <a:buSzPct val="70000"/>
            </a:pPr>
            <a:r>
              <a:rPr lang="en-US" sz="1600" dirty="0">
                <a:latin typeface="Arial"/>
                <a:cs typeface="Arial"/>
              </a:rPr>
              <a:t>Additional 374 autism Quads and published </a:t>
            </a:r>
            <a:r>
              <a:rPr lang="en-US" sz="1600" i="1" dirty="0">
                <a:latin typeface="Arial"/>
                <a:cs typeface="Arial"/>
              </a:rPr>
              <a:t>de novo</a:t>
            </a:r>
            <a:r>
              <a:rPr lang="en-US" sz="1600" dirty="0">
                <a:latin typeface="Arial"/>
                <a:cs typeface="Arial"/>
              </a:rPr>
              <a:t> calls from MSSNG</a:t>
            </a:r>
          </a:p>
          <a:p>
            <a:pPr lvl="1">
              <a:buSzPct val="70000"/>
            </a:pPr>
            <a:r>
              <a:rPr lang="en-US" sz="1600" dirty="0">
                <a:latin typeface="Arial"/>
                <a:cs typeface="Arial"/>
              </a:rPr>
              <a:t> Excluded all families with known and/or LGD events</a:t>
            </a:r>
          </a:p>
          <a:p>
            <a:pPr>
              <a:buSzPct val="70000"/>
            </a:pPr>
            <a:r>
              <a:rPr lang="en-US" sz="1800" b="1" dirty="0">
                <a:latin typeface="Arial"/>
                <a:cs typeface="Arial"/>
              </a:rPr>
              <a:t>Total 2,303 </a:t>
            </a:r>
            <a:r>
              <a:rPr lang="en-US" sz="1800" b="1" dirty="0" err="1">
                <a:latin typeface="Arial"/>
                <a:cs typeface="Arial"/>
              </a:rPr>
              <a:t>proband</a:t>
            </a:r>
            <a:r>
              <a:rPr lang="en-US" sz="1800" b="1" dirty="0">
                <a:latin typeface="Arial"/>
                <a:cs typeface="Arial"/>
              </a:rPr>
              <a:t> and 890 sibling whole genomes</a:t>
            </a:r>
          </a:p>
          <a:p>
            <a:pPr>
              <a:buSzPct val="70000"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748" y="1870072"/>
            <a:ext cx="736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Classes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 of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DNM</a:t>
            </a:r>
          </a:p>
          <a:p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9897" y="2829176"/>
            <a:ext cx="713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Autism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Risk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6352" y="4808124"/>
            <a:ext cx="5296487" cy="353939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1800" b="1" kern="0" dirty="0">
                <a:solidFill>
                  <a:srgbClr val="000099"/>
                </a:solidFill>
              </a:rPr>
              <a:t>Turner </a:t>
            </a:r>
            <a:r>
              <a:rPr lang="en-US" sz="1800" b="1" i="1" kern="0" dirty="0">
                <a:solidFill>
                  <a:srgbClr val="000099"/>
                </a:solidFill>
              </a:rPr>
              <a:t>et al. , </a:t>
            </a:r>
            <a:r>
              <a:rPr lang="en-US" sz="1800" kern="0" dirty="0">
                <a:solidFill>
                  <a:srgbClr val="000099"/>
                </a:solidFill>
              </a:rPr>
              <a:t>unpublished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130206" y="1109965"/>
            <a:ext cx="1834085" cy="3213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15025" cy="507372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de novo indels in the introns of targets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14599"/>
            <a:ext cx="651986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NOTES and EXTRAPOLATIONS: 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Results are from WGS from 510 of the SSC quads.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p-values are by simulation.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Vulnerability is based on Iossifov et al PNAS 2015,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	and we call vulnerable genes with DN LGDs ‘confident’ targets.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 novo </a:t>
            </a:r>
            <a:r>
              <a:rPr lang="en-US" sz="14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intronic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indels in confident target class contribute to 5 % of autism in SSC.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It’s likely confident class is ~ 1/2 total target class,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	predicting an additional ~5 % DNM indels in target introns.</a:t>
            </a:r>
          </a:p>
          <a:p>
            <a:pPr marL="257175" indent="-257175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Double that for other types of DNM in introns, </a:t>
            </a:r>
            <a:r>
              <a:rPr lang="en-US" sz="1400" dirty="0">
                <a:solidFill>
                  <a:schemeClr val="tx1"/>
                </a:solidFill>
              </a:rPr>
              <a:t>we reach 20% for intronic,</a:t>
            </a:r>
            <a:endParaRPr lang="en-US" sz="140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	add an </a:t>
            </a:r>
            <a:r>
              <a:rPr lang="en-US" sz="140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additional ~10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% in flanking regulatory regions,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	so we guesstimate </a:t>
            </a:r>
            <a:r>
              <a:rPr lang="en-US" sz="1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~30 %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DNM contribution are regulatory mutations 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42805"/>
              </p:ext>
            </p:extLst>
          </p:nvPr>
        </p:nvGraphicFramePr>
        <p:xfrm>
          <a:off x="1095935" y="800100"/>
          <a:ext cx="6443104" cy="14520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2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2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gene set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number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of genes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events in affected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events in unaffected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delta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300" b="1" dirty="0">
                          <a:effectLst/>
                        </a:rPr>
                      </a:br>
                      <a:r>
                        <a:rPr lang="en-US" sz="1300" b="1" dirty="0">
                          <a:effectLst/>
                        </a:rPr>
                        <a:t>p-value</a:t>
                      </a:r>
                      <a:endParaRPr lang="en-US" sz="13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9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All genes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23,953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438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1,006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260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945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61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0.51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LGD targets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546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438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63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260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37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26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0.0012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Vulnerable LGD targets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273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438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43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260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23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&lt;0.0001</a:t>
                      </a:r>
                      <a:endParaRPr lang="en-US" sz="13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Non-vulnerable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 LGD targets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273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4384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20 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22606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17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0.34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1841" marR="3184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32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025" y="284665"/>
            <a:ext cx="4171951" cy="514350"/>
          </a:xfrm>
        </p:spPr>
        <p:txBody>
          <a:bodyPr/>
          <a:lstStyle/>
          <a:p>
            <a:r>
              <a:rPr lang="en-US" sz="1800" dirty="0"/>
              <a:t>Contributory regulatory variation?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88689" y="746206"/>
            <a:ext cx="736439" cy="519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7" name="Down Arrow 6"/>
          <p:cNvSpPr/>
          <p:nvPr/>
        </p:nvSpPr>
        <p:spPr>
          <a:xfrm>
            <a:off x="4388689" y="2003029"/>
            <a:ext cx="736439" cy="519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Down Arrow 7"/>
          <p:cNvSpPr/>
          <p:nvPr/>
        </p:nvSpPr>
        <p:spPr>
          <a:xfrm>
            <a:off x="4388689" y="3259852"/>
            <a:ext cx="736439" cy="519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grpSp>
        <p:nvGrpSpPr>
          <p:cNvPr id="22" name="Group 21"/>
          <p:cNvGrpSpPr/>
          <p:nvPr/>
        </p:nvGrpSpPr>
        <p:grpSpPr>
          <a:xfrm>
            <a:off x="1044616" y="3726883"/>
            <a:ext cx="6924842" cy="1140074"/>
            <a:chOff x="-131179" y="4969177"/>
            <a:chExt cx="9233122" cy="1520099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3065944" y="4969177"/>
              <a:ext cx="3505201" cy="152009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Identifying de novo causal variants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6954358" y="5140123"/>
              <a:ext cx="2147585" cy="117820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Molecular</a:t>
              </a:r>
            </a:p>
            <a:p>
              <a:r>
                <a:rPr lang="en-US" sz="1800" dirty="0"/>
                <a:t>biology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2461988" y="5437448"/>
              <a:ext cx="352784" cy="58355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-131179" y="5067264"/>
              <a:ext cx="2440329" cy="132392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WGS</a:t>
              </a:r>
            </a:p>
            <a:p>
              <a:r>
                <a:rPr lang="en-US" sz="1800" dirty="0"/>
                <a:t>Trios and Quads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 rot="16200000">
              <a:off x="6777966" y="5437448"/>
              <a:ext cx="352784" cy="58355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44616" y="2470059"/>
            <a:ext cx="5574073" cy="842602"/>
            <a:chOff x="-131179" y="3221420"/>
            <a:chExt cx="7432097" cy="112346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2654078" y="3440254"/>
              <a:ext cx="4646840" cy="685800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Recurrent gene target discovery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-131179" y="3221420"/>
              <a:ext cx="2440329" cy="112346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Case-control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2461988" y="3491376"/>
              <a:ext cx="352784" cy="58355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31688" y="1213236"/>
            <a:ext cx="5911196" cy="842602"/>
            <a:chOff x="-281750" y="1876191"/>
            <a:chExt cx="7881595" cy="1123469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2037244" y="2112628"/>
              <a:ext cx="5562601" cy="650594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 err="1"/>
                <a:t>Biallelic</a:t>
              </a:r>
              <a:r>
                <a:rPr lang="en-US" sz="1800" dirty="0"/>
                <a:t> RNA analysis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-281750" y="1876191"/>
              <a:ext cx="2741470" cy="112346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/>
                <a:t>Circulatory or lineage-induced cells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 rot="16200000">
              <a:off x="2461988" y="2146147"/>
              <a:ext cx="352784" cy="58355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76957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15025" cy="507372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de novo indels in the introns of targets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2068" y="1217545"/>
            <a:ext cx="651986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FURTHER EXTRAPOLATIONS and EXPECTATIONS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marL="257175" indent="-257175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~ 2 de novo </a:t>
            </a:r>
            <a:r>
              <a:rPr lang="en-US" sz="1600" dirty="0" err="1">
                <a:solidFill>
                  <a:schemeClr val="tx1"/>
                </a:solidFill>
              </a:rPr>
              <a:t>intronic</a:t>
            </a:r>
            <a:r>
              <a:rPr lang="en-US" sz="1600" dirty="0">
                <a:solidFill>
                  <a:schemeClr val="tx1"/>
                </a:solidFill>
              </a:rPr>
              <a:t> indels (</a:t>
            </a:r>
            <a:r>
              <a:rPr lang="en-US" sz="1600" dirty="0" err="1">
                <a:solidFill>
                  <a:schemeClr val="tx1"/>
                </a:solidFill>
              </a:rPr>
              <a:t>dnii</a:t>
            </a:r>
            <a:r>
              <a:rPr lang="en-US" sz="1600" dirty="0">
                <a:solidFill>
                  <a:schemeClr val="tx1"/>
                </a:solidFill>
              </a:rPr>
              <a:t>) per person</a:t>
            </a:r>
          </a:p>
          <a:p>
            <a:pPr marL="257175" indent="-257175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~ 5% of </a:t>
            </a:r>
            <a:r>
              <a:rPr lang="en-US" sz="1600" dirty="0" err="1">
                <a:solidFill>
                  <a:schemeClr val="tx1"/>
                </a:solidFill>
              </a:rPr>
              <a:t>dnii</a:t>
            </a:r>
            <a:r>
              <a:rPr lang="en-US" sz="1600" dirty="0">
                <a:solidFill>
                  <a:schemeClr val="tx1"/>
                </a:solidFill>
              </a:rPr>
              <a:t> are harmful</a:t>
            </a:r>
          </a:p>
          <a:p>
            <a:pPr marL="257175" indent="-257175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 a target gene with 2 </a:t>
            </a:r>
            <a:r>
              <a:rPr lang="en-US" sz="1600" dirty="0" err="1">
                <a:solidFill>
                  <a:schemeClr val="tx1"/>
                </a:solidFill>
              </a:rPr>
              <a:t>mb</a:t>
            </a:r>
            <a:r>
              <a:rPr lang="en-US" sz="1600" dirty="0">
                <a:solidFill>
                  <a:schemeClr val="tx1"/>
                </a:solidFill>
              </a:rPr>
              <a:t> of intron, </a:t>
            </a:r>
          </a:p>
          <a:p>
            <a:r>
              <a:rPr lang="en-US" sz="1600" dirty="0">
                <a:solidFill>
                  <a:schemeClr val="tx1"/>
                </a:solidFill>
              </a:rPr>
              <a:t>	(and ~ 1000 </a:t>
            </a:r>
            <a:r>
              <a:rPr lang="en-US" sz="1600" dirty="0" err="1">
                <a:solidFill>
                  <a:schemeClr val="tx1"/>
                </a:solidFill>
              </a:rPr>
              <a:t>mb</a:t>
            </a:r>
            <a:r>
              <a:rPr lang="en-US" sz="1600" dirty="0">
                <a:solidFill>
                  <a:schemeClr val="tx1"/>
                </a:solidFill>
              </a:rPr>
              <a:t> of </a:t>
            </a:r>
            <a:r>
              <a:rPr lang="en-US" sz="1600" dirty="0" err="1">
                <a:solidFill>
                  <a:schemeClr val="tx1"/>
                </a:solidFill>
              </a:rPr>
              <a:t>intronic</a:t>
            </a:r>
            <a:r>
              <a:rPr lang="en-US" sz="1600" dirty="0">
                <a:solidFill>
                  <a:schemeClr val="tx1"/>
                </a:solidFill>
              </a:rPr>
              <a:t> space per genome, and 1,000 persons)</a:t>
            </a:r>
          </a:p>
          <a:p>
            <a:r>
              <a:rPr lang="en-US" sz="1600" dirty="0">
                <a:solidFill>
                  <a:schemeClr val="tx1"/>
                </a:solidFill>
              </a:rPr>
              <a:t>	we expect  (2/1,000)*2*1,000 or  a total of 4 </a:t>
            </a:r>
            <a:r>
              <a:rPr lang="en-US" sz="1600" dirty="0" err="1">
                <a:solidFill>
                  <a:schemeClr val="tx1"/>
                </a:solidFill>
              </a:rPr>
              <a:t>dnii</a:t>
            </a:r>
            <a:r>
              <a:rPr lang="en-US" sz="1600" dirty="0">
                <a:solidFill>
                  <a:schemeClr val="tx1"/>
                </a:solidFill>
              </a:rPr>
              <a:t> in that target.</a:t>
            </a:r>
          </a:p>
          <a:p>
            <a:pPr marL="257175" indent="-257175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 most all would be neutral, expect equal incidence in affected and unaffected...</a:t>
            </a:r>
          </a:p>
          <a:p>
            <a:pPr marL="257175" indent="-257175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Unless there is ascertainment bias…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AND WE OBSERVE…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80983</TotalTime>
  <Words>1117</Words>
  <Application>Microsoft Office PowerPoint</Application>
  <PresentationFormat>On-screen Show (16:9)</PresentationFormat>
  <Paragraphs>368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Wingdings</vt:lpstr>
      <vt:lpstr>Times New Roman</vt:lpstr>
      <vt:lpstr>Calibri</vt:lpstr>
      <vt:lpstr>ＭＳ ゴシック</vt:lpstr>
      <vt:lpstr>Office Theme</vt:lpstr>
      <vt:lpstr>CCDG autism genome sequencing at NYGC</vt:lpstr>
      <vt:lpstr>PowerPoint Presentation</vt:lpstr>
      <vt:lpstr>PowerPoint Presentation</vt:lpstr>
      <vt:lpstr>3. Trends of DNM in autism probands</vt:lpstr>
      <vt:lpstr>4. More multiple DNM in probands vs. siblings</vt:lpstr>
      <vt:lpstr>5. Signals confirmed in larger autism genome cohort</vt:lpstr>
      <vt:lpstr>de novo indels in the introns of targets </vt:lpstr>
      <vt:lpstr>Contributory regulatory variation?</vt:lpstr>
      <vt:lpstr>de novo indels in the introns of targets </vt:lpstr>
      <vt:lpstr>Excess of de novo intronic indels in MACROD2</vt:lpstr>
      <vt:lpstr>PowerPoint Presentation</vt:lpstr>
      <vt:lpstr>PowerPoint Presentation</vt:lpstr>
    </vt:vector>
  </TitlesOfParts>
  <Company>HHMI &amp; 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Evan Eichler</dc:creator>
  <cp:lastModifiedBy>Brian Rose</cp:lastModifiedBy>
  <cp:revision>1589</cp:revision>
  <cp:lastPrinted>1999-05-18T19:24:47Z</cp:lastPrinted>
  <dcterms:created xsi:type="dcterms:W3CDTF">1999-02-08T15:08:34Z</dcterms:created>
  <dcterms:modified xsi:type="dcterms:W3CDTF">2017-11-16T21:12:50Z</dcterms:modified>
</cp:coreProperties>
</file>