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57"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79926" autoAdjust="0"/>
  </p:normalViewPr>
  <p:slideViewPr>
    <p:cSldViewPr snapToGrid="0">
      <p:cViewPr varScale="1">
        <p:scale>
          <a:sx n="69" d="100"/>
          <a:sy n="69" d="100"/>
        </p:scale>
        <p:origin x="1234" y="72"/>
      </p:cViewPr>
      <p:guideLst/>
    </p:cSldViewPr>
  </p:slideViewPr>
  <p:notesTextViewPr>
    <p:cViewPr>
      <p:scale>
        <a:sx n="1" d="1"/>
        <a:sy n="1" d="1"/>
      </p:scale>
      <p:origin x="0" y="-624"/>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5479423-A113-463A-A40E-791F15276E32}" type="datetimeFigureOut">
              <a:rPr lang="en-US" smtClean="0"/>
              <a:t>11/13/2017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82EC6CB-E281-4E4C-9484-267D3CAAC1F6}" type="slidenum">
              <a:rPr lang="en-US" smtClean="0"/>
              <a:t>‹#›</a:t>
            </a:fld>
            <a:endParaRPr lang="en-US"/>
          </a:p>
        </p:txBody>
      </p:sp>
    </p:spTree>
    <p:extLst>
      <p:ext uri="{BB962C8B-B14F-4D97-AF65-F5344CB8AC3E}">
        <p14:creationId xmlns:p14="http://schemas.microsoft.com/office/powerpoint/2010/main" val="31863907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original over-arching goals of the FOA were very ambitious: develop general paradigms for using genome sequencing to find variants influencing disease risk. Evident last March GSP meeting that this was a very challenging goal, leading to the idea that it was time to assess what we know, and don’t know about the architecture of common disease, and what that will say about study design and how this program should go forward, especially in the context that there are two years remaining for these grants. The ESP encouraged the CCDGs to pursue that assessment: The Goals, Strategy, and Plan document. </a:t>
            </a:r>
          </a:p>
          <a:p>
            <a:endParaRPr lang="en-US" dirty="0"/>
          </a:p>
          <a:p>
            <a:r>
              <a:rPr lang="en-US" dirty="0"/>
              <a:t>So we will also have a check-in about that document– you have the current draft. The “Goals” and “Strategy” sections are mostly done at this point; the “plan” part still needs to be developed. From my perspective, producing this document has been more challenging than I thought.  There are different views among the centers, in some cases different views within a center, even about what is known and not known. Bringing these views together has taken time, and more time will be needed to complete the Plan section. Although I am always impatient, I regard this discussion, and sometimes argument, to be a unique strength of this program, and appropriate for the CCDG – I take it as a sign that the problem framed in the FOA is an appropriately important and challenging one.  </a:t>
            </a:r>
          </a:p>
          <a:p>
            <a:endParaRPr lang="en-US" dirty="0"/>
          </a:p>
          <a:p>
            <a:r>
              <a:rPr lang="en-US" dirty="0"/>
              <a:t>I want to thank everyone who has been working on this–  all the CCDG investigators, and also thank you to the analysis center investigators for their comments. Thanks especially to Eric Lander for leading this and shepherding it through many edits and re-writes. </a:t>
            </a:r>
          </a:p>
          <a:p>
            <a:endParaRPr lang="en-US" dirty="0"/>
          </a:p>
          <a:p>
            <a:r>
              <a:rPr lang="en-US" dirty="0"/>
              <a:t> </a:t>
            </a:r>
          </a:p>
        </p:txBody>
      </p:sp>
      <p:sp>
        <p:nvSpPr>
          <p:cNvPr id="4" name="Slide Number Placeholder 3"/>
          <p:cNvSpPr>
            <a:spLocks noGrp="1"/>
          </p:cNvSpPr>
          <p:nvPr>
            <p:ph type="sldNum" sz="quarter" idx="10"/>
          </p:nvPr>
        </p:nvSpPr>
        <p:spPr/>
        <p:txBody>
          <a:bodyPr/>
          <a:lstStyle/>
          <a:p>
            <a:fld id="{682EC6CB-E281-4E4C-9484-267D3CAAC1F6}" type="slidenum">
              <a:rPr lang="en-US" smtClean="0"/>
              <a:t>2</a:t>
            </a:fld>
            <a:endParaRPr lang="en-US"/>
          </a:p>
        </p:txBody>
      </p:sp>
    </p:spTree>
    <p:extLst>
      <p:ext uri="{BB962C8B-B14F-4D97-AF65-F5344CB8AC3E}">
        <p14:creationId xmlns:p14="http://schemas.microsoft.com/office/powerpoint/2010/main" val="26164612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D9EA17-7F24-40BC-92AE-B584AFD4A3E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D5101EC-0EA7-4A36-9A34-3F02ECC699A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ED6430E-1AF1-44EF-AE27-A52BFC099D4E}"/>
              </a:ext>
            </a:extLst>
          </p:cNvPr>
          <p:cNvSpPr>
            <a:spLocks noGrp="1"/>
          </p:cNvSpPr>
          <p:nvPr>
            <p:ph type="dt" sz="half" idx="10"/>
          </p:nvPr>
        </p:nvSpPr>
        <p:spPr/>
        <p:txBody>
          <a:bodyPr/>
          <a:lstStyle/>
          <a:p>
            <a:fld id="{89D00FD0-BBEA-4407-AB9A-79C015747FF2}" type="datetimeFigureOut">
              <a:rPr lang="en-US" smtClean="0"/>
              <a:t>11/13/2017</a:t>
            </a:fld>
            <a:endParaRPr lang="en-US"/>
          </a:p>
        </p:txBody>
      </p:sp>
      <p:sp>
        <p:nvSpPr>
          <p:cNvPr id="5" name="Footer Placeholder 4">
            <a:extLst>
              <a:ext uri="{FF2B5EF4-FFF2-40B4-BE49-F238E27FC236}">
                <a16:creationId xmlns:a16="http://schemas.microsoft.com/office/drawing/2014/main" id="{299CF8E1-57BF-4F25-B3FF-4A4EDC073A5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2857F4F-1921-4585-8CCA-A1520A83B8ED}"/>
              </a:ext>
            </a:extLst>
          </p:cNvPr>
          <p:cNvSpPr>
            <a:spLocks noGrp="1"/>
          </p:cNvSpPr>
          <p:nvPr>
            <p:ph type="sldNum" sz="quarter" idx="12"/>
          </p:nvPr>
        </p:nvSpPr>
        <p:spPr/>
        <p:txBody>
          <a:bodyPr/>
          <a:lstStyle/>
          <a:p>
            <a:fld id="{E7D16F99-E619-4FD2-BE00-519D58B97855}" type="slidenum">
              <a:rPr lang="en-US" smtClean="0"/>
              <a:t>‹#›</a:t>
            </a:fld>
            <a:endParaRPr lang="en-US"/>
          </a:p>
        </p:txBody>
      </p:sp>
    </p:spTree>
    <p:extLst>
      <p:ext uri="{BB962C8B-B14F-4D97-AF65-F5344CB8AC3E}">
        <p14:creationId xmlns:p14="http://schemas.microsoft.com/office/powerpoint/2010/main" val="26840837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5C7170-CF1F-4045-A90D-C9F75CEE7B9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22D5440-2B14-4328-A170-3C6B8BF1DE1E}"/>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2C9EA33-423D-4E60-A679-A06677BD5CCC}"/>
              </a:ext>
            </a:extLst>
          </p:cNvPr>
          <p:cNvSpPr>
            <a:spLocks noGrp="1"/>
          </p:cNvSpPr>
          <p:nvPr>
            <p:ph type="dt" sz="half" idx="10"/>
          </p:nvPr>
        </p:nvSpPr>
        <p:spPr/>
        <p:txBody>
          <a:bodyPr/>
          <a:lstStyle/>
          <a:p>
            <a:fld id="{89D00FD0-BBEA-4407-AB9A-79C015747FF2}" type="datetimeFigureOut">
              <a:rPr lang="en-US" smtClean="0"/>
              <a:t>11/13/2017</a:t>
            </a:fld>
            <a:endParaRPr lang="en-US"/>
          </a:p>
        </p:txBody>
      </p:sp>
      <p:sp>
        <p:nvSpPr>
          <p:cNvPr id="5" name="Footer Placeholder 4">
            <a:extLst>
              <a:ext uri="{FF2B5EF4-FFF2-40B4-BE49-F238E27FC236}">
                <a16:creationId xmlns:a16="http://schemas.microsoft.com/office/drawing/2014/main" id="{E3757A4C-E38F-4443-9288-19406FA3893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5BF8F2-04F3-48F2-8E6B-706D22C37FA1}"/>
              </a:ext>
            </a:extLst>
          </p:cNvPr>
          <p:cNvSpPr>
            <a:spLocks noGrp="1"/>
          </p:cNvSpPr>
          <p:nvPr>
            <p:ph type="sldNum" sz="quarter" idx="12"/>
          </p:nvPr>
        </p:nvSpPr>
        <p:spPr/>
        <p:txBody>
          <a:bodyPr/>
          <a:lstStyle/>
          <a:p>
            <a:fld id="{E7D16F99-E619-4FD2-BE00-519D58B97855}" type="slidenum">
              <a:rPr lang="en-US" smtClean="0"/>
              <a:t>‹#›</a:t>
            </a:fld>
            <a:endParaRPr lang="en-US"/>
          </a:p>
        </p:txBody>
      </p:sp>
    </p:spTree>
    <p:extLst>
      <p:ext uri="{BB962C8B-B14F-4D97-AF65-F5344CB8AC3E}">
        <p14:creationId xmlns:p14="http://schemas.microsoft.com/office/powerpoint/2010/main" val="2923071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1714669-0AF3-4E0A-8F24-5034C5D6EC0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B2E2858-B165-4E4E-B894-745AE93E00C0}"/>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F86FCD8-06D2-4029-81B8-A533A1E740C4}"/>
              </a:ext>
            </a:extLst>
          </p:cNvPr>
          <p:cNvSpPr>
            <a:spLocks noGrp="1"/>
          </p:cNvSpPr>
          <p:nvPr>
            <p:ph type="dt" sz="half" idx="10"/>
          </p:nvPr>
        </p:nvSpPr>
        <p:spPr/>
        <p:txBody>
          <a:bodyPr/>
          <a:lstStyle/>
          <a:p>
            <a:fld id="{89D00FD0-BBEA-4407-AB9A-79C015747FF2}" type="datetimeFigureOut">
              <a:rPr lang="en-US" smtClean="0"/>
              <a:t>11/13/2017</a:t>
            </a:fld>
            <a:endParaRPr lang="en-US"/>
          </a:p>
        </p:txBody>
      </p:sp>
      <p:sp>
        <p:nvSpPr>
          <p:cNvPr id="5" name="Footer Placeholder 4">
            <a:extLst>
              <a:ext uri="{FF2B5EF4-FFF2-40B4-BE49-F238E27FC236}">
                <a16:creationId xmlns:a16="http://schemas.microsoft.com/office/drawing/2014/main" id="{846FC119-B7C0-49D2-BD6E-5211F3D77BE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C52D6CC-0AE0-4E6F-82B6-FB8D009256EF}"/>
              </a:ext>
            </a:extLst>
          </p:cNvPr>
          <p:cNvSpPr>
            <a:spLocks noGrp="1"/>
          </p:cNvSpPr>
          <p:nvPr>
            <p:ph type="sldNum" sz="quarter" idx="12"/>
          </p:nvPr>
        </p:nvSpPr>
        <p:spPr/>
        <p:txBody>
          <a:bodyPr/>
          <a:lstStyle/>
          <a:p>
            <a:fld id="{E7D16F99-E619-4FD2-BE00-519D58B97855}" type="slidenum">
              <a:rPr lang="en-US" smtClean="0"/>
              <a:t>‹#›</a:t>
            </a:fld>
            <a:endParaRPr lang="en-US"/>
          </a:p>
        </p:txBody>
      </p:sp>
    </p:spTree>
    <p:extLst>
      <p:ext uri="{BB962C8B-B14F-4D97-AF65-F5344CB8AC3E}">
        <p14:creationId xmlns:p14="http://schemas.microsoft.com/office/powerpoint/2010/main" val="11984834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151DE1-ED82-4773-AA22-83539DE56DF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4920938-64EF-4D76-BB92-7DB473C9FC4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67F73BD-3B2E-4AA2-8563-152C31703D21}"/>
              </a:ext>
            </a:extLst>
          </p:cNvPr>
          <p:cNvSpPr>
            <a:spLocks noGrp="1"/>
          </p:cNvSpPr>
          <p:nvPr>
            <p:ph type="dt" sz="half" idx="10"/>
          </p:nvPr>
        </p:nvSpPr>
        <p:spPr/>
        <p:txBody>
          <a:bodyPr/>
          <a:lstStyle/>
          <a:p>
            <a:fld id="{89D00FD0-BBEA-4407-AB9A-79C015747FF2}" type="datetimeFigureOut">
              <a:rPr lang="en-US" smtClean="0"/>
              <a:t>11/13/2017</a:t>
            </a:fld>
            <a:endParaRPr lang="en-US"/>
          </a:p>
        </p:txBody>
      </p:sp>
      <p:sp>
        <p:nvSpPr>
          <p:cNvPr id="5" name="Footer Placeholder 4">
            <a:extLst>
              <a:ext uri="{FF2B5EF4-FFF2-40B4-BE49-F238E27FC236}">
                <a16:creationId xmlns:a16="http://schemas.microsoft.com/office/drawing/2014/main" id="{55CDFE5C-70B0-433B-BD06-ACC95038C1E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34E4C5F-DEF7-427C-9893-033DE1C03E0F}"/>
              </a:ext>
            </a:extLst>
          </p:cNvPr>
          <p:cNvSpPr>
            <a:spLocks noGrp="1"/>
          </p:cNvSpPr>
          <p:nvPr>
            <p:ph type="sldNum" sz="quarter" idx="12"/>
          </p:nvPr>
        </p:nvSpPr>
        <p:spPr/>
        <p:txBody>
          <a:bodyPr/>
          <a:lstStyle/>
          <a:p>
            <a:fld id="{E7D16F99-E619-4FD2-BE00-519D58B97855}" type="slidenum">
              <a:rPr lang="en-US" smtClean="0"/>
              <a:t>‹#›</a:t>
            </a:fld>
            <a:endParaRPr lang="en-US"/>
          </a:p>
        </p:txBody>
      </p:sp>
    </p:spTree>
    <p:extLst>
      <p:ext uri="{BB962C8B-B14F-4D97-AF65-F5344CB8AC3E}">
        <p14:creationId xmlns:p14="http://schemas.microsoft.com/office/powerpoint/2010/main" val="4574268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C2F8E3-67F5-43CC-9DEF-AA52B8B821F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87B93D2-2DCC-4187-AF6A-F2303908DBC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A1184B33-5105-4C2D-8B56-4D539DE1E76D}"/>
              </a:ext>
            </a:extLst>
          </p:cNvPr>
          <p:cNvSpPr>
            <a:spLocks noGrp="1"/>
          </p:cNvSpPr>
          <p:nvPr>
            <p:ph type="dt" sz="half" idx="10"/>
          </p:nvPr>
        </p:nvSpPr>
        <p:spPr/>
        <p:txBody>
          <a:bodyPr/>
          <a:lstStyle/>
          <a:p>
            <a:fld id="{89D00FD0-BBEA-4407-AB9A-79C015747FF2}" type="datetimeFigureOut">
              <a:rPr lang="en-US" smtClean="0"/>
              <a:t>11/13/2017</a:t>
            </a:fld>
            <a:endParaRPr lang="en-US"/>
          </a:p>
        </p:txBody>
      </p:sp>
      <p:sp>
        <p:nvSpPr>
          <p:cNvPr id="5" name="Footer Placeholder 4">
            <a:extLst>
              <a:ext uri="{FF2B5EF4-FFF2-40B4-BE49-F238E27FC236}">
                <a16:creationId xmlns:a16="http://schemas.microsoft.com/office/drawing/2014/main" id="{286E9146-4EA8-42E6-B19D-8253C5DCAE0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0EDAC6B-A4DE-4435-9194-C1E2D46963B7}"/>
              </a:ext>
            </a:extLst>
          </p:cNvPr>
          <p:cNvSpPr>
            <a:spLocks noGrp="1"/>
          </p:cNvSpPr>
          <p:nvPr>
            <p:ph type="sldNum" sz="quarter" idx="12"/>
          </p:nvPr>
        </p:nvSpPr>
        <p:spPr/>
        <p:txBody>
          <a:bodyPr/>
          <a:lstStyle/>
          <a:p>
            <a:fld id="{E7D16F99-E619-4FD2-BE00-519D58B97855}" type="slidenum">
              <a:rPr lang="en-US" smtClean="0"/>
              <a:t>‹#›</a:t>
            </a:fld>
            <a:endParaRPr lang="en-US"/>
          </a:p>
        </p:txBody>
      </p:sp>
    </p:spTree>
    <p:extLst>
      <p:ext uri="{BB962C8B-B14F-4D97-AF65-F5344CB8AC3E}">
        <p14:creationId xmlns:p14="http://schemas.microsoft.com/office/powerpoint/2010/main" val="2539248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EC2F3F-B397-4766-ACCF-83620B34029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89E1835-19F9-486D-B988-90AD022A780E}"/>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1D77158-2B08-4EE3-854B-D1BB812C846D}"/>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F1F9D22-C18E-418B-B71E-1CA68F1AE3A8}"/>
              </a:ext>
            </a:extLst>
          </p:cNvPr>
          <p:cNvSpPr>
            <a:spLocks noGrp="1"/>
          </p:cNvSpPr>
          <p:nvPr>
            <p:ph type="dt" sz="half" idx="10"/>
          </p:nvPr>
        </p:nvSpPr>
        <p:spPr/>
        <p:txBody>
          <a:bodyPr/>
          <a:lstStyle/>
          <a:p>
            <a:fld id="{89D00FD0-BBEA-4407-AB9A-79C015747FF2}" type="datetimeFigureOut">
              <a:rPr lang="en-US" smtClean="0"/>
              <a:t>11/13/2017</a:t>
            </a:fld>
            <a:endParaRPr lang="en-US"/>
          </a:p>
        </p:txBody>
      </p:sp>
      <p:sp>
        <p:nvSpPr>
          <p:cNvPr id="6" name="Footer Placeholder 5">
            <a:extLst>
              <a:ext uri="{FF2B5EF4-FFF2-40B4-BE49-F238E27FC236}">
                <a16:creationId xmlns:a16="http://schemas.microsoft.com/office/drawing/2014/main" id="{926B3591-804A-4D44-ADBB-87906E22A67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80CA141-968F-4857-A0F2-6B3539A62E07}"/>
              </a:ext>
            </a:extLst>
          </p:cNvPr>
          <p:cNvSpPr>
            <a:spLocks noGrp="1"/>
          </p:cNvSpPr>
          <p:nvPr>
            <p:ph type="sldNum" sz="quarter" idx="12"/>
          </p:nvPr>
        </p:nvSpPr>
        <p:spPr/>
        <p:txBody>
          <a:bodyPr/>
          <a:lstStyle/>
          <a:p>
            <a:fld id="{E7D16F99-E619-4FD2-BE00-519D58B97855}" type="slidenum">
              <a:rPr lang="en-US" smtClean="0"/>
              <a:t>‹#›</a:t>
            </a:fld>
            <a:endParaRPr lang="en-US"/>
          </a:p>
        </p:txBody>
      </p:sp>
    </p:spTree>
    <p:extLst>
      <p:ext uri="{BB962C8B-B14F-4D97-AF65-F5344CB8AC3E}">
        <p14:creationId xmlns:p14="http://schemas.microsoft.com/office/powerpoint/2010/main" val="24618756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E41623-D26A-4A0E-9916-F926A5EE7F7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22B4EDA-9F06-479C-9F82-01E19F00E46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1BEE90FD-240F-4A61-92C7-A46CD9DE0E16}"/>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CB844D0-9881-4C1C-83EB-E3AD6D47447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C7671FC3-2513-46B7-8720-154C078686A4}"/>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00DBC27-1B86-4D33-B3B4-BE797F9D6DF8}"/>
              </a:ext>
            </a:extLst>
          </p:cNvPr>
          <p:cNvSpPr>
            <a:spLocks noGrp="1"/>
          </p:cNvSpPr>
          <p:nvPr>
            <p:ph type="dt" sz="half" idx="10"/>
          </p:nvPr>
        </p:nvSpPr>
        <p:spPr/>
        <p:txBody>
          <a:bodyPr/>
          <a:lstStyle/>
          <a:p>
            <a:fld id="{89D00FD0-BBEA-4407-AB9A-79C015747FF2}" type="datetimeFigureOut">
              <a:rPr lang="en-US" smtClean="0"/>
              <a:t>11/13/2017</a:t>
            </a:fld>
            <a:endParaRPr lang="en-US"/>
          </a:p>
        </p:txBody>
      </p:sp>
      <p:sp>
        <p:nvSpPr>
          <p:cNvPr id="8" name="Footer Placeholder 7">
            <a:extLst>
              <a:ext uri="{FF2B5EF4-FFF2-40B4-BE49-F238E27FC236}">
                <a16:creationId xmlns:a16="http://schemas.microsoft.com/office/drawing/2014/main" id="{21905D33-01C5-4589-8234-49919D50A94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7916543-2C60-4A3A-ABC2-7DEE457A97DE}"/>
              </a:ext>
            </a:extLst>
          </p:cNvPr>
          <p:cNvSpPr>
            <a:spLocks noGrp="1"/>
          </p:cNvSpPr>
          <p:nvPr>
            <p:ph type="sldNum" sz="quarter" idx="12"/>
          </p:nvPr>
        </p:nvSpPr>
        <p:spPr/>
        <p:txBody>
          <a:bodyPr/>
          <a:lstStyle/>
          <a:p>
            <a:fld id="{E7D16F99-E619-4FD2-BE00-519D58B97855}" type="slidenum">
              <a:rPr lang="en-US" smtClean="0"/>
              <a:t>‹#›</a:t>
            </a:fld>
            <a:endParaRPr lang="en-US"/>
          </a:p>
        </p:txBody>
      </p:sp>
    </p:spTree>
    <p:extLst>
      <p:ext uri="{BB962C8B-B14F-4D97-AF65-F5344CB8AC3E}">
        <p14:creationId xmlns:p14="http://schemas.microsoft.com/office/powerpoint/2010/main" val="29770050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B61591-2983-4522-9E42-5B3BD805EB5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A71CE4C-26DA-4D7A-913C-98F637D6616D}"/>
              </a:ext>
            </a:extLst>
          </p:cNvPr>
          <p:cNvSpPr>
            <a:spLocks noGrp="1"/>
          </p:cNvSpPr>
          <p:nvPr>
            <p:ph type="dt" sz="half" idx="10"/>
          </p:nvPr>
        </p:nvSpPr>
        <p:spPr/>
        <p:txBody>
          <a:bodyPr/>
          <a:lstStyle/>
          <a:p>
            <a:fld id="{89D00FD0-BBEA-4407-AB9A-79C015747FF2}" type="datetimeFigureOut">
              <a:rPr lang="en-US" smtClean="0"/>
              <a:t>11/13/2017</a:t>
            </a:fld>
            <a:endParaRPr lang="en-US"/>
          </a:p>
        </p:txBody>
      </p:sp>
      <p:sp>
        <p:nvSpPr>
          <p:cNvPr id="4" name="Footer Placeholder 3">
            <a:extLst>
              <a:ext uri="{FF2B5EF4-FFF2-40B4-BE49-F238E27FC236}">
                <a16:creationId xmlns:a16="http://schemas.microsoft.com/office/drawing/2014/main" id="{858AA2D5-721A-473D-8CB6-3F20BF16E49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0E269B1-FF70-4FA0-9ECE-BF1295425258}"/>
              </a:ext>
            </a:extLst>
          </p:cNvPr>
          <p:cNvSpPr>
            <a:spLocks noGrp="1"/>
          </p:cNvSpPr>
          <p:nvPr>
            <p:ph type="sldNum" sz="quarter" idx="12"/>
          </p:nvPr>
        </p:nvSpPr>
        <p:spPr/>
        <p:txBody>
          <a:bodyPr/>
          <a:lstStyle/>
          <a:p>
            <a:fld id="{E7D16F99-E619-4FD2-BE00-519D58B97855}" type="slidenum">
              <a:rPr lang="en-US" smtClean="0"/>
              <a:t>‹#›</a:t>
            </a:fld>
            <a:endParaRPr lang="en-US"/>
          </a:p>
        </p:txBody>
      </p:sp>
    </p:spTree>
    <p:extLst>
      <p:ext uri="{BB962C8B-B14F-4D97-AF65-F5344CB8AC3E}">
        <p14:creationId xmlns:p14="http://schemas.microsoft.com/office/powerpoint/2010/main" val="3016921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2A8D9AF-F16D-480E-A190-C33A04727F13}"/>
              </a:ext>
            </a:extLst>
          </p:cNvPr>
          <p:cNvSpPr>
            <a:spLocks noGrp="1"/>
          </p:cNvSpPr>
          <p:nvPr>
            <p:ph type="dt" sz="half" idx="10"/>
          </p:nvPr>
        </p:nvSpPr>
        <p:spPr/>
        <p:txBody>
          <a:bodyPr/>
          <a:lstStyle/>
          <a:p>
            <a:fld id="{89D00FD0-BBEA-4407-AB9A-79C015747FF2}" type="datetimeFigureOut">
              <a:rPr lang="en-US" smtClean="0"/>
              <a:t>11/13/2017</a:t>
            </a:fld>
            <a:endParaRPr lang="en-US"/>
          </a:p>
        </p:txBody>
      </p:sp>
      <p:sp>
        <p:nvSpPr>
          <p:cNvPr id="3" name="Footer Placeholder 2">
            <a:extLst>
              <a:ext uri="{FF2B5EF4-FFF2-40B4-BE49-F238E27FC236}">
                <a16:creationId xmlns:a16="http://schemas.microsoft.com/office/drawing/2014/main" id="{6486531B-DF26-468F-8C6C-643ADF55C0E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4EDFA1D-541F-4FE9-A933-AC0F93AD9BBE}"/>
              </a:ext>
            </a:extLst>
          </p:cNvPr>
          <p:cNvSpPr>
            <a:spLocks noGrp="1"/>
          </p:cNvSpPr>
          <p:nvPr>
            <p:ph type="sldNum" sz="quarter" idx="12"/>
          </p:nvPr>
        </p:nvSpPr>
        <p:spPr/>
        <p:txBody>
          <a:bodyPr/>
          <a:lstStyle/>
          <a:p>
            <a:fld id="{E7D16F99-E619-4FD2-BE00-519D58B97855}" type="slidenum">
              <a:rPr lang="en-US" smtClean="0"/>
              <a:t>‹#›</a:t>
            </a:fld>
            <a:endParaRPr lang="en-US"/>
          </a:p>
        </p:txBody>
      </p:sp>
    </p:spTree>
    <p:extLst>
      <p:ext uri="{BB962C8B-B14F-4D97-AF65-F5344CB8AC3E}">
        <p14:creationId xmlns:p14="http://schemas.microsoft.com/office/powerpoint/2010/main" val="30842680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C0F086-D377-4763-8017-C26FD8778A8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6D11E33-D185-45E9-B689-F577B1FCF7F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616F264-E80D-471E-A595-05563151773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98B5500-D3DE-41EE-ABDA-7598F18350A5}"/>
              </a:ext>
            </a:extLst>
          </p:cNvPr>
          <p:cNvSpPr>
            <a:spLocks noGrp="1"/>
          </p:cNvSpPr>
          <p:nvPr>
            <p:ph type="dt" sz="half" idx="10"/>
          </p:nvPr>
        </p:nvSpPr>
        <p:spPr/>
        <p:txBody>
          <a:bodyPr/>
          <a:lstStyle/>
          <a:p>
            <a:fld id="{89D00FD0-BBEA-4407-AB9A-79C015747FF2}" type="datetimeFigureOut">
              <a:rPr lang="en-US" smtClean="0"/>
              <a:t>11/13/2017</a:t>
            </a:fld>
            <a:endParaRPr lang="en-US"/>
          </a:p>
        </p:txBody>
      </p:sp>
      <p:sp>
        <p:nvSpPr>
          <p:cNvPr id="6" name="Footer Placeholder 5">
            <a:extLst>
              <a:ext uri="{FF2B5EF4-FFF2-40B4-BE49-F238E27FC236}">
                <a16:creationId xmlns:a16="http://schemas.microsoft.com/office/drawing/2014/main" id="{267A30C8-DED3-447C-9074-EDED288FE6D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99DC490-6615-4603-A2F6-7F4124B82048}"/>
              </a:ext>
            </a:extLst>
          </p:cNvPr>
          <p:cNvSpPr>
            <a:spLocks noGrp="1"/>
          </p:cNvSpPr>
          <p:nvPr>
            <p:ph type="sldNum" sz="quarter" idx="12"/>
          </p:nvPr>
        </p:nvSpPr>
        <p:spPr/>
        <p:txBody>
          <a:bodyPr/>
          <a:lstStyle/>
          <a:p>
            <a:fld id="{E7D16F99-E619-4FD2-BE00-519D58B97855}" type="slidenum">
              <a:rPr lang="en-US" smtClean="0"/>
              <a:t>‹#›</a:t>
            </a:fld>
            <a:endParaRPr lang="en-US"/>
          </a:p>
        </p:txBody>
      </p:sp>
    </p:spTree>
    <p:extLst>
      <p:ext uri="{BB962C8B-B14F-4D97-AF65-F5344CB8AC3E}">
        <p14:creationId xmlns:p14="http://schemas.microsoft.com/office/powerpoint/2010/main" val="17311376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A44FD-3507-4795-A47F-7810047A3ED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DF71344-8BD4-4C7A-A08F-52AE7A61833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DDFA1B7-4A2D-4E65-8D6F-2A2654547F7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827603C-D4C5-47DE-B320-3FA5F6EC241A}"/>
              </a:ext>
            </a:extLst>
          </p:cNvPr>
          <p:cNvSpPr>
            <a:spLocks noGrp="1"/>
          </p:cNvSpPr>
          <p:nvPr>
            <p:ph type="dt" sz="half" idx="10"/>
          </p:nvPr>
        </p:nvSpPr>
        <p:spPr/>
        <p:txBody>
          <a:bodyPr/>
          <a:lstStyle/>
          <a:p>
            <a:fld id="{89D00FD0-BBEA-4407-AB9A-79C015747FF2}" type="datetimeFigureOut">
              <a:rPr lang="en-US" smtClean="0"/>
              <a:t>11/13/2017</a:t>
            </a:fld>
            <a:endParaRPr lang="en-US"/>
          </a:p>
        </p:txBody>
      </p:sp>
      <p:sp>
        <p:nvSpPr>
          <p:cNvPr id="6" name="Footer Placeholder 5">
            <a:extLst>
              <a:ext uri="{FF2B5EF4-FFF2-40B4-BE49-F238E27FC236}">
                <a16:creationId xmlns:a16="http://schemas.microsoft.com/office/drawing/2014/main" id="{76CB7804-4ECE-411C-8913-805301B927F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AE2F80D-4EF0-49BB-8045-5EB2C1EDA0D0}"/>
              </a:ext>
            </a:extLst>
          </p:cNvPr>
          <p:cNvSpPr>
            <a:spLocks noGrp="1"/>
          </p:cNvSpPr>
          <p:nvPr>
            <p:ph type="sldNum" sz="quarter" idx="12"/>
          </p:nvPr>
        </p:nvSpPr>
        <p:spPr/>
        <p:txBody>
          <a:bodyPr/>
          <a:lstStyle/>
          <a:p>
            <a:fld id="{E7D16F99-E619-4FD2-BE00-519D58B97855}" type="slidenum">
              <a:rPr lang="en-US" smtClean="0"/>
              <a:t>‹#›</a:t>
            </a:fld>
            <a:endParaRPr lang="en-US"/>
          </a:p>
        </p:txBody>
      </p:sp>
    </p:spTree>
    <p:extLst>
      <p:ext uri="{BB962C8B-B14F-4D97-AF65-F5344CB8AC3E}">
        <p14:creationId xmlns:p14="http://schemas.microsoft.com/office/powerpoint/2010/main" val="40186979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D9120E8-AC86-48D9-8ADD-8AAAC4A4D94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C9CF2A7-D4AB-429D-854D-2FF1A372E1D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63523E1-03E4-4997-A289-66D20323E0C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D00FD0-BBEA-4407-AB9A-79C015747FF2}" type="datetimeFigureOut">
              <a:rPr lang="en-US" smtClean="0"/>
              <a:t>11/13/2017</a:t>
            </a:fld>
            <a:endParaRPr lang="en-US"/>
          </a:p>
        </p:txBody>
      </p:sp>
      <p:sp>
        <p:nvSpPr>
          <p:cNvPr id="5" name="Footer Placeholder 4">
            <a:extLst>
              <a:ext uri="{FF2B5EF4-FFF2-40B4-BE49-F238E27FC236}">
                <a16:creationId xmlns:a16="http://schemas.microsoft.com/office/drawing/2014/main" id="{FEF8A10F-54A6-4097-BFE9-3D2770FEC5E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F276526-E6EE-448F-A586-784FE1E22B1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D16F99-E619-4FD2-BE00-519D58B97855}" type="slidenum">
              <a:rPr lang="en-US" smtClean="0"/>
              <a:t>‹#›</a:t>
            </a:fld>
            <a:endParaRPr lang="en-US"/>
          </a:p>
        </p:txBody>
      </p:sp>
    </p:spTree>
    <p:extLst>
      <p:ext uri="{BB962C8B-B14F-4D97-AF65-F5344CB8AC3E}">
        <p14:creationId xmlns:p14="http://schemas.microsoft.com/office/powerpoint/2010/main" val="20192679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6E8E9A-99B9-4199-9F36-53EC741C1082}"/>
              </a:ext>
            </a:extLst>
          </p:cNvPr>
          <p:cNvSpPr>
            <a:spLocks noGrp="1"/>
          </p:cNvSpPr>
          <p:nvPr>
            <p:ph type="ctrTitle"/>
          </p:nvPr>
        </p:nvSpPr>
        <p:spPr>
          <a:xfrm>
            <a:off x="1195754" y="538477"/>
            <a:ext cx="9958754" cy="688853"/>
          </a:xfrm>
        </p:spPr>
        <p:txBody>
          <a:bodyPr>
            <a:normAutofit fontScale="90000"/>
          </a:bodyPr>
          <a:lstStyle/>
          <a:p>
            <a:r>
              <a:rPr lang="en-US" sz="3600" b="1" dirty="0"/>
              <a:t>CCDG Production At-a-Glance: 44K WGS, 38K WES v. Targets of 83K WGS, 68K WES</a:t>
            </a:r>
          </a:p>
        </p:txBody>
      </p:sp>
      <p:graphicFrame>
        <p:nvGraphicFramePr>
          <p:cNvPr id="4" name="Table 3">
            <a:extLst>
              <a:ext uri="{FF2B5EF4-FFF2-40B4-BE49-F238E27FC236}">
                <a16:creationId xmlns:a16="http://schemas.microsoft.com/office/drawing/2014/main" id="{F59F11E9-04C8-4EF3-A0BD-606EAAD41F9F}"/>
              </a:ext>
            </a:extLst>
          </p:cNvPr>
          <p:cNvGraphicFramePr>
            <a:graphicFrameLocks noGrp="1"/>
          </p:cNvGraphicFramePr>
          <p:nvPr>
            <p:extLst>
              <p:ext uri="{D42A27DB-BD31-4B8C-83A1-F6EECF244321}">
                <p14:modId xmlns:p14="http://schemas.microsoft.com/office/powerpoint/2010/main" val="2796829109"/>
              </p:ext>
            </p:extLst>
          </p:nvPr>
        </p:nvGraphicFramePr>
        <p:xfrm>
          <a:off x="1257299" y="1297822"/>
          <a:ext cx="9856175" cy="4794945"/>
        </p:xfrm>
        <a:graphic>
          <a:graphicData uri="http://schemas.openxmlformats.org/drawingml/2006/table">
            <a:tbl>
              <a:tblPr>
                <a:tableStyleId>{5C22544A-7EE6-4342-B048-85BDC9FD1C3A}</a:tableStyleId>
              </a:tblPr>
              <a:tblGrid>
                <a:gridCol w="2988407">
                  <a:extLst>
                    <a:ext uri="{9D8B030D-6E8A-4147-A177-3AD203B41FA5}">
                      <a16:colId xmlns:a16="http://schemas.microsoft.com/office/drawing/2014/main" val="1035007586"/>
                    </a:ext>
                  </a:extLst>
                </a:gridCol>
                <a:gridCol w="1144628">
                  <a:extLst>
                    <a:ext uri="{9D8B030D-6E8A-4147-A177-3AD203B41FA5}">
                      <a16:colId xmlns:a16="http://schemas.microsoft.com/office/drawing/2014/main" val="4262891551"/>
                    </a:ext>
                  </a:extLst>
                </a:gridCol>
                <a:gridCol w="1144628">
                  <a:extLst>
                    <a:ext uri="{9D8B030D-6E8A-4147-A177-3AD203B41FA5}">
                      <a16:colId xmlns:a16="http://schemas.microsoft.com/office/drawing/2014/main" val="2471301301"/>
                    </a:ext>
                  </a:extLst>
                </a:gridCol>
                <a:gridCol w="1144628">
                  <a:extLst>
                    <a:ext uri="{9D8B030D-6E8A-4147-A177-3AD203B41FA5}">
                      <a16:colId xmlns:a16="http://schemas.microsoft.com/office/drawing/2014/main" val="3183767262"/>
                    </a:ext>
                  </a:extLst>
                </a:gridCol>
                <a:gridCol w="1144628">
                  <a:extLst>
                    <a:ext uri="{9D8B030D-6E8A-4147-A177-3AD203B41FA5}">
                      <a16:colId xmlns:a16="http://schemas.microsoft.com/office/drawing/2014/main" val="2508857304"/>
                    </a:ext>
                  </a:extLst>
                </a:gridCol>
                <a:gridCol w="1144628">
                  <a:extLst>
                    <a:ext uri="{9D8B030D-6E8A-4147-A177-3AD203B41FA5}">
                      <a16:colId xmlns:a16="http://schemas.microsoft.com/office/drawing/2014/main" val="4033516467"/>
                    </a:ext>
                  </a:extLst>
                </a:gridCol>
                <a:gridCol w="1144628">
                  <a:extLst>
                    <a:ext uri="{9D8B030D-6E8A-4147-A177-3AD203B41FA5}">
                      <a16:colId xmlns:a16="http://schemas.microsoft.com/office/drawing/2014/main" val="3433774027"/>
                    </a:ext>
                  </a:extLst>
                </a:gridCol>
              </a:tblGrid>
              <a:tr h="167055">
                <a:tc>
                  <a:txBody>
                    <a:bodyPr/>
                    <a:lstStyle/>
                    <a:p>
                      <a:pPr marL="0" marR="0" algn="ctr">
                        <a:lnSpc>
                          <a:spcPct val="115000"/>
                        </a:lnSpc>
                        <a:spcBef>
                          <a:spcPts val="0"/>
                        </a:spcBef>
                        <a:spcAft>
                          <a:spcPts val="0"/>
                        </a:spcAft>
                      </a:pPr>
                      <a:r>
                        <a:rPr lang="en-US" sz="1600" b="1" dirty="0">
                          <a:effectLst/>
                        </a:rPr>
                        <a:t>Disease</a:t>
                      </a:r>
                      <a:endParaRPr lang="en-US" sz="1600" b="1" dirty="0">
                        <a:solidFill>
                          <a:srgbClr val="000000"/>
                        </a:solidFill>
                        <a:effectLst/>
                        <a:latin typeface="Times New Roman" panose="02020603050405020304" pitchFamily="18" charset="0"/>
                        <a:ea typeface="Arial" panose="020B0604020202020204" pitchFamily="34" charset="0"/>
                      </a:endParaRPr>
                    </a:p>
                  </a:txBody>
                  <a:tcPr marL="68580" marR="68580" marT="0" marB="0"/>
                </a:tc>
                <a:tc gridSpan="3">
                  <a:txBody>
                    <a:bodyPr/>
                    <a:lstStyle/>
                    <a:p>
                      <a:pPr marL="0" marR="0" algn="ctr">
                        <a:lnSpc>
                          <a:spcPct val="115000"/>
                        </a:lnSpc>
                        <a:spcBef>
                          <a:spcPts val="0"/>
                        </a:spcBef>
                        <a:spcAft>
                          <a:spcPts val="0"/>
                        </a:spcAft>
                      </a:pPr>
                      <a:r>
                        <a:rPr lang="en-US" sz="1600" b="1" dirty="0">
                          <a:effectLst/>
                        </a:rPr>
                        <a:t>Cases</a:t>
                      </a:r>
                      <a:endParaRPr lang="en-US" sz="1600" b="1" dirty="0">
                        <a:solidFill>
                          <a:srgbClr val="000000"/>
                        </a:solidFill>
                        <a:effectLst/>
                        <a:latin typeface="Times New Roman" panose="02020603050405020304" pitchFamily="18" charset="0"/>
                        <a:ea typeface="Arial" panose="020B0604020202020204" pitchFamily="34" charset="0"/>
                      </a:endParaRPr>
                    </a:p>
                  </a:txBody>
                  <a:tcPr marL="68580" marR="68580" marT="0" marB="0"/>
                </a:tc>
                <a:tc hMerge="1">
                  <a:txBody>
                    <a:bodyPr/>
                    <a:lstStyle/>
                    <a:p>
                      <a:endParaRPr lang="en-US"/>
                    </a:p>
                  </a:txBody>
                  <a:tcPr/>
                </a:tc>
                <a:tc hMerge="1">
                  <a:txBody>
                    <a:bodyPr/>
                    <a:lstStyle/>
                    <a:p>
                      <a:endParaRPr lang="en-US"/>
                    </a:p>
                  </a:txBody>
                  <a:tcPr/>
                </a:tc>
                <a:tc gridSpan="3">
                  <a:txBody>
                    <a:bodyPr/>
                    <a:lstStyle/>
                    <a:p>
                      <a:pPr marL="0" marR="0" algn="ctr">
                        <a:lnSpc>
                          <a:spcPct val="115000"/>
                        </a:lnSpc>
                        <a:spcBef>
                          <a:spcPts val="0"/>
                        </a:spcBef>
                        <a:spcAft>
                          <a:spcPts val="0"/>
                        </a:spcAft>
                      </a:pPr>
                      <a:r>
                        <a:rPr lang="en-US" sz="1600" b="1" dirty="0">
                          <a:effectLst/>
                        </a:rPr>
                        <a:t>Controls</a:t>
                      </a:r>
                      <a:endParaRPr lang="en-US" sz="1600" b="1" dirty="0">
                        <a:solidFill>
                          <a:srgbClr val="000000"/>
                        </a:solidFill>
                        <a:effectLst/>
                        <a:latin typeface="Times New Roman" panose="02020603050405020304" pitchFamily="18" charset="0"/>
                        <a:ea typeface="Arial" panose="020B0604020202020204" pitchFamily="34" charset="0"/>
                      </a:endParaRPr>
                    </a:p>
                  </a:txBody>
                  <a:tcPr marL="68580" marR="68580" marT="0" marB="0"/>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128493064"/>
                  </a:ext>
                </a:extLst>
              </a:tr>
              <a:tr h="390318">
                <a:tc>
                  <a:txBody>
                    <a:bodyPr/>
                    <a:lstStyle/>
                    <a:p>
                      <a:pPr marL="0" marR="0" algn="ctr">
                        <a:lnSpc>
                          <a:spcPct val="115000"/>
                        </a:lnSpc>
                        <a:spcBef>
                          <a:spcPts val="0"/>
                        </a:spcBef>
                        <a:spcAft>
                          <a:spcPts val="0"/>
                        </a:spcAft>
                      </a:pPr>
                      <a:r>
                        <a:rPr lang="en-US" sz="1600" b="1" dirty="0">
                          <a:effectLst/>
                        </a:rPr>
                        <a:t> </a:t>
                      </a:r>
                      <a:endParaRPr lang="en-US" sz="1600" b="1" dirty="0">
                        <a:solidFill>
                          <a:srgbClr val="000000"/>
                        </a:solidFill>
                        <a:effectLst/>
                        <a:latin typeface="Times New Roman" panose="02020603050405020304" pitchFamily="18" charset="0"/>
                        <a:ea typeface="Arial" panose="020B0604020202020204" pitchFamily="34" charset="0"/>
                      </a:endParaRPr>
                    </a:p>
                  </a:txBody>
                  <a:tcPr marL="68580" marR="68580" marT="0" marB="0"/>
                </a:tc>
                <a:tc>
                  <a:txBody>
                    <a:bodyPr/>
                    <a:lstStyle/>
                    <a:p>
                      <a:pPr marL="0" marR="0" algn="ctr">
                        <a:lnSpc>
                          <a:spcPct val="115000"/>
                        </a:lnSpc>
                        <a:spcBef>
                          <a:spcPts val="0"/>
                        </a:spcBef>
                        <a:spcAft>
                          <a:spcPts val="0"/>
                        </a:spcAft>
                      </a:pPr>
                      <a:r>
                        <a:rPr lang="en-US" sz="1600" b="1" dirty="0">
                          <a:effectLst/>
                        </a:rPr>
                        <a:t>WES/ WGG</a:t>
                      </a:r>
                      <a:endParaRPr lang="en-US" sz="1600" b="1" dirty="0">
                        <a:solidFill>
                          <a:srgbClr val="000000"/>
                        </a:solidFill>
                        <a:effectLst/>
                        <a:latin typeface="Times New Roman" panose="02020603050405020304" pitchFamily="18" charset="0"/>
                        <a:ea typeface="Arial" panose="020B0604020202020204" pitchFamily="34" charset="0"/>
                      </a:endParaRPr>
                    </a:p>
                  </a:txBody>
                  <a:tcPr marL="68580" marR="68580" marT="0" marB="0"/>
                </a:tc>
                <a:tc>
                  <a:txBody>
                    <a:bodyPr/>
                    <a:lstStyle/>
                    <a:p>
                      <a:pPr marL="0" marR="0" algn="ctr">
                        <a:lnSpc>
                          <a:spcPct val="115000"/>
                        </a:lnSpc>
                        <a:spcBef>
                          <a:spcPts val="0"/>
                        </a:spcBef>
                        <a:spcAft>
                          <a:spcPts val="0"/>
                        </a:spcAft>
                      </a:pPr>
                      <a:r>
                        <a:rPr lang="en-US" sz="1600" b="1">
                          <a:effectLst/>
                        </a:rPr>
                        <a:t>WGS</a:t>
                      </a:r>
                      <a:endParaRPr lang="en-US" sz="1600" b="1">
                        <a:solidFill>
                          <a:srgbClr val="000000"/>
                        </a:solidFill>
                        <a:effectLst/>
                        <a:latin typeface="Times New Roman" panose="02020603050405020304" pitchFamily="18" charset="0"/>
                        <a:ea typeface="Arial" panose="020B0604020202020204" pitchFamily="34" charset="0"/>
                      </a:endParaRPr>
                    </a:p>
                  </a:txBody>
                  <a:tcPr marL="68580" marR="68580" marT="0" marB="0"/>
                </a:tc>
                <a:tc>
                  <a:txBody>
                    <a:bodyPr/>
                    <a:lstStyle/>
                    <a:p>
                      <a:pPr marL="0" marR="0" algn="ctr">
                        <a:lnSpc>
                          <a:spcPct val="115000"/>
                        </a:lnSpc>
                        <a:spcBef>
                          <a:spcPts val="0"/>
                        </a:spcBef>
                        <a:spcAft>
                          <a:spcPts val="0"/>
                        </a:spcAft>
                      </a:pPr>
                      <a:r>
                        <a:rPr lang="en-US" sz="1600" b="1">
                          <a:effectLst/>
                        </a:rPr>
                        <a:t>Total</a:t>
                      </a:r>
                      <a:endParaRPr lang="en-US" sz="1600" b="1">
                        <a:solidFill>
                          <a:srgbClr val="000000"/>
                        </a:solidFill>
                        <a:effectLst/>
                        <a:latin typeface="Times New Roman" panose="02020603050405020304" pitchFamily="18" charset="0"/>
                        <a:ea typeface="Arial" panose="020B0604020202020204" pitchFamily="34" charset="0"/>
                      </a:endParaRPr>
                    </a:p>
                  </a:txBody>
                  <a:tcPr marL="68580" marR="68580" marT="0" marB="0"/>
                </a:tc>
                <a:tc>
                  <a:txBody>
                    <a:bodyPr/>
                    <a:lstStyle/>
                    <a:p>
                      <a:pPr marL="0" marR="0" algn="ctr">
                        <a:lnSpc>
                          <a:spcPct val="115000"/>
                        </a:lnSpc>
                        <a:spcBef>
                          <a:spcPts val="0"/>
                        </a:spcBef>
                        <a:spcAft>
                          <a:spcPts val="0"/>
                        </a:spcAft>
                      </a:pPr>
                      <a:r>
                        <a:rPr lang="en-US" sz="1600" b="1">
                          <a:effectLst/>
                        </a:rPr>
                        <a:t>WES/ WGG</a:t>
                      </a:r>
                      <a:endParaRPr lang="en-US" sz="1600" b="1">
                        <a:solidFill>
                          <a:srgbClr val="000000"/>
                        </a:solidFill>
                        <a:effectLst/>
                        <a:latin typeface="Times New Roman" panose="02020603050405020304" pitchFamily="18" charset="0"/>
                        <a:ea typeface="Arial" panose="020B0604020202020204" pitchFamily="34" charset="0"/>
                      </a:endParaRPr>
                    </a:p>
                  </a:txBody>
                  <a:tcPr marL="68580" marR="68580" marT="0" marB="0"/>
                </a:tc>
                <a:tc>
                  <a:txBody>
                    <a:bodyPr/>
                    <a:lstStyle/>
                    <a:p>
                      <a:pPr marL="0" marR="0" algn="ctr">
                        <a:lnSpc>
                          <a:spcPct val="115000"/>
                        </a:lnSpc>
                        <a:spcBef>
                          <a:spcPts val="0"/>
                        </a:spcBef>
                        <a:spcAft>
                          <a:spcPts val="0"/>
                        </a:spcAft>
                      </a:pPr>
                      <a:r>
                        <a:rPr lang="en-US" sz="1600" b="1">
                          <a:effectLst/>
                        </a:rPr>
                        <a:t>WGS</a:t>
                      </a:r>
                      <a:endParaRPr lang="en-US" sz="1600" b="1">
                        <a:solidFill>
                          <a:srgbClr val="000000"/>
                        </a:solidFill>
                        <a:effectLst/>
                        <a:latin typeface="Times New Roman" panose="02020603050405020304" pitchFamily="18" charset="0"/>
                        <a:ea typeface="Arial" panose="020B0604020202020204" pitchFamily="34" charset="0"/>
                      </a:endParaRPr>
                    </a:p>
                  </a:txBody>
                  <a:tcPr marL="68580" marR="68580" marT="0" marB="0"/>
                </a:tc>
                <a:tc>
                  <a:txBody>
                    <a:bodyPr/>
                    <a:lstStyle/>
                    <a:p>
                      <a:pPr marL="0" marR="0" algn="ctr">
                        <a:lnSpc>
                          <a:spcPct val="115000"/>
                        </a:lnSpc>
                        <a:spcBef>
                          <a:spcPts val="0"/>
                        </a:spcBef>
                        <a:spcAft>
                          <a:spcPts val="0"/>
                        </a:spcAft>
                      </a:pPr>
                      <a:r>
                        <a:rPr lang="en-US" sz="1600" b="1">
                          <a:effectLst/>
                        </a:rPr>
                        <a:t>Total</a:t>
                      </a:r>
                      <a:endParaRPr lang="en-US" sz="1600" b="1">
                        <a:solidFill>
                          <a:srgbClr val="000000"/>
                        </a:solidFill>
                        <a:effectLst/>
                        <a:latin typeface="Times New Roman" panose="02020603050405020304" pitchFamily="18" charset="0"/>
                        <a:ea typeface="Arial" panose="020B0604020202020204" pitchFamily="34" charset="0"/>
                      </a:endParaRPr>
                    </a:p>
                  </a:txBody>
                  <a:tcPr marL="68580" marR="68580" marT="0" marB="0"/>
                </a:tc>
                <a:extLst>
                  <a:ext uri="{0D108BD9-81ED-4DB2-BD59-A6C34878D82A}">
                    <a16:rowId xmlns:a16="http://schemas.microsoft.com/office/drawing/2014/main" val="3700146610"/>
                  </a:ext>
                </a:extLst>
              </a:tr>
              <a:tr h="235907">
                <a:tc>
                  <a:txBody>
                    <a:bodyPr/>
                    <a:lstStyle/>
                    <a:p>
                      <a:pPr marL="0" marR="0" algn="l">
                        <a:lnSpc>
                          <a:spcPct val="115000"/>
                        </a:lnSpc>
                        <a:spcBef>
                          <a:spcPts val="0"/>
                        </a:spcBef>
                        <a:spcAft>
                          <a:spcPts val="0"/>
                        </a:spcAft>
                      </a:pPr>
                      <a:r>
                        <a:rPr lang="en-US" sz="1600" b="1" dirty="0">
                          <a:effectLst/>
                        </a:rPr>
                        <a:t>Autoimmune</a:t>
                      </a:r>
                      <a:endParaRPr lang="en-US" sz="1600" b="1" dirty="0">
                        <a:solidFill>
                          <a:srgbClr val="000000"/>
                        </a:solidFill>
                        <a:effectLst/>
                        <a:latin typeface="Times New Roman" panose="02020603050405020304" pitchFamily="18" charset="0"/>
                        <a:ea typeface="Arial" panose="020B0604020202020204" pitchFamily="34" charset="0"/>
                      </a:endParaRPr>
                    </a:p>
                  </a:txBody>
                  <a:tcPr marL="68580" marR="68580" marT="0" marB="0"/>
                </a:tc>
                <a:tc>
                  <a:txBody>
                    <a:bodyPr/>
                    <a:lstStyle/>
                    <a:p>
                      <a:pPr marL="0" marR="0" algn="ctr">
                        <a:lnSpc>
                          <a:spcPct val="115000"/>
                        </a:lnSpc>
                        <a:spcBef>
                          <a:spcPts val="0"/>
                        </a:spcBef>
                        <a:spcAft>
                          <a:spcPts val="0"/>
                        </a:spcAft>
                      </a:pPr>
                      <a:r>
                        <a:rPr lang="en-US" sz="1600" b="1">
                          <a:effectLst/>
                        </a:rPr>
                        <a:t> </a:t>
                      </a:r>
                      <a:endParaRPr lang="en-US" sz="1600" b="1">
                        <a:solidFill>
                          <a:srgbClr val="000000"/>
                        </a:solidFill>
                        <a:effectLst/>
                        <a:latin typeface="Times New Roman" panose="02020603050405020304" pitchFamily="18" charset="0"/>
                        <a:ea typeface="Arial" panose="020B0604020202020204" pitchFamily="34" charset="0"/>
                      </a:endParaRPr>
                    </a:p>
                  </a:txBody>
                  <a:tcPr marL="68580" marR="68580" marT="0" marB="0"/>
                </a:tc>
                <a:tc>
                  <a:txBody>
                    <a:bodyPr/>
                    <a:lstStyle/>
                    <a:p>
                      <a:pPr marL="0" marR="0" algn="ctr">
                        <a:lnSpc>
                          <a:spcPct val="115000"/>
                        </a:lnSpc>
                        <a:spcBef>
                          <a:spcPts val="0"/>
                        </a:spcBef>
                        <a:spcAft>
                          <a:spcPts val="0"/>
                        </a:spcAft>
                      </a:pPr>
                      <a:r>
                        <a:rPr lang="en-US" sz="1600" b="1">
                          <a:effectLst/>
                        </a:rPr>
                        <a:t> </a:t>
                      </a:r>
                      <a:endParaRPr lang="en-US" sz="1600" b="1">
                        <a:solidFill>
                          <a:srgbClr val="000000"/>
                        </a:solidFill>
                        <a:effectLst/>
                        <a:latin typeface="Times New Roman" panose="02020603050405020304" pitchFamily="18" charset="0"/>
                        <a:ea typeface="Arial" panose="020B0604020202020204" pitchFamily="34" charset="0"/>
                      </a:endParaRPr>
                    </a:p>
                  </a:txBody>
                  <a:tcPr marL="68580" marR="68580" marT="0" marB="0"/>
                </a:tc>
                <a:tc>
                  <a:txBody>
                    <a:bodyPr/>
                    <a:lstStyle/>
                    <a:p>
                      <a:pPr marL="0" marR="0" algn="ctr">
                        <a:lnSpc>
                          <a:spcPct val="115000"/>
                        </a:lnSpc>
                        <a:spcBef>
                          <a:spcPts val="0"/>
                        </a:spcBef>
                        <a:spcAft>
                          <a:spcPts val="0"/>
                        </a:spcAft>
                      </a:pPr>
                      <a:r>
                        <a:rPr lang="en-US" sz="1600" b="1">
                          <a:effectLst/>
                        </a:rPr>
                        <a:t> </a:t>
                      </a:r>
                      <a:endParaRPr lang="en-US" sz="1600" b="1">
                        <a:solidFill>
                          <a:srgbClr val="000000"/>
                        </a:solidFill>
                        <a:effectLst/>
                        <a:latin typeface="Times New Roman" panose="02020603050405020304" pitchFamily="18" charset="0"/>
                        <a:ea typeface="Arial" panose="020B0604020202020204" pitchFamily="34" charset="0"/>
                      </a:endParaRPr>
                    </a:p>
                  </a:txBody>
                  <a:tcPr marL="68580" marR="68580" marT="0" marB="0"/>
                </a:tc>
                <a:tc>
                  <a:txBody>
                    <a:bodyPr/>
                    <a:lstStyle/>
                    <a:p>
                      <a:pPr marL="0" marR="0" algn="ctr">
                        <a:lnSpc>
                          <a:spcPct val="115000"/>
                        </a:lnSpc>
                        <a:spcBef>
                          <a:spcPts val="0"/>
                        </a:spcBef>
                        <a:spcAft>
                          <a:spcPts val="0"/>
                        </a:spcAft>
                      </a:pPr>
                      <a:r>
                        <a:rPr lang="en-US" sz="1600" b="1">
                          <a:effectLst/>
                        </a:rPr>
                        <a:t> </a:t>
                      </a:r>
                      <a:endParaRPr lang="en-US" sz="1600" b="1">
                        <a:solidFill>
                          <a:srgbClr val="000000"/>
                        </a:solidFill>
                        <a:effectLst/>
                        <a:latin typeface="Times New Roman" panose="02020603050405020304" pitchFamily="18" charset="0"/>
                        <a:ea typeface="Arial" panose="020B0604020202020204" pitchFamily="34" charset="0"/>
                      </a:endParaRPr>
                    </a:p>
                  </a:txBody>
                  <a:tcPr marL="68580" marR="68580" marT="0" marB="0"/>
                </a:tc>
                <a:tc>
                  <a:txBody>
                    <a:bodyPr/>
                    <a:lstStyle/>
                    <a:p>
                      <a:pPr marL="0" marR="0" algn="ctr">
                        <a:lnSpc>
                          <a:spcPct val="115000"/>
                        </a:lnSpc>
                        <a:spcBef>
                          <a:spcPts val="0"/>
                        </a:spcBef>
                        <a:spcAft>
                          <a:spcPts val="0"/>
                        </a:spcAft>
                      </a:pPr>
                      <a:r>
                        <a:rPr lang="en-US" sz="1600" b="1">
                          <a:effectLst/>
                        </a:rPr>
                        <a:t> </a:t>
                      </a:r>
                      <a:endParaRPr lang="en-US" sz="1600" b="1">
                        <a:solidFill>
                          <a:srgbClr val="000000"/>
                        </a:solidFill>
                        <a:effectLst/>
                        <a:latin typeface="Times New Roman" panose="02020603050405020304" pitchFamily="18" charset="0"/>
                        <a:ea typeface="Arial" panose="020B0604020202020204" pitchFamily="34" charset="0"/>
                      </a:endParaRPr>
                    </a:p>
                  </a:txBody>
                  <a:tcPr marL="68580" marR="68580" marT="0" marB="0"/>
                </a:tc>
                <a:tc>
                  <a:txBody>
                    <a:bodyPr/>
                    <a:lstStyle/>
                    <a:p>
                      <a:pPr marL="0" marR="0" algn="ctr">
                        <a:lnSpc>
                          <a:spcPct val="115000"/>
                        </a:lnSpc>
                        <a:spcBef>
                          <a:spcPts val="0"/>
                        </a:spcBef>
                        <a:spcAft>
                          <a:spcPts val="0"/>
                        </a:spcAft>
                      </a:pPr>
                      <a:r>
                        <a:rPr lang="en-US" sz="1600" b="1">
                          <a:effectLst/>
                        </a:rPr>
                        <a:t> </a:t>
                      </a:r>
                      <a:endParaRPr lang="en-US" sz="1600" b="1">
                        <a:solidFill>
                          <a:srgbClr val="000000"/>
                        </a:solidFill>
                        <a:effectLst/>
                        <a:latin typeface="Times New Roman" panose="02020603050405020304" pitchFamily="18" charset="0"/>
                        <a:ea typeface="Arial" panose="020B0604020202020204" pitchFamily="34" charset="0"/>
                      </a:endParaRPr>
                    </a:p>
                  </a:txBody>
                  <a:tcPr marL="68580" marR="68580" marT="0" marB="0"/>
                </a:tc>
                <a:extLst>
                  <a:ext uri="{0D108BD9-81ED-4DB2-BD59-A6C34878D82A}">
                    <a16:rowId xmlns:a16="http://schemas.microsoft.com/office/drawing/2014/main" val="2594854014"/>
                  </a:ext>
                </a:extLst>
              </a:tr>
              <a:tr h="277429">
                <a:tc>
                  <a:txBody>
                    <a:bodyPr/>
                    <a:lstStyle/>
                    <a:p>
                      <a:pPr marL="114300" marR="0" algn="l">
                        <a:lnSpc>
                          <a:spcPct val="115000"/>
                        </a:lnSpc>
                        <a:spcBef>
                          <a:spcPts val="0"/>
                        </a:spcBef>
                        <a:spcAft>
                          <a:spcPts val="0"/>
                        </a:spcAft>
                        <a:tabLst>
                          <a:tab pos="1090930" algn="ctr"/>
                        </a:tabLst>
                      </a:pPr>
                      <a:r>
                        <a:rPr lang="en-US" sz="1600" b="1" dirty="0">
                          <a:effectLst/>
                        </a:rPr>
                        <a:t>Asthma	</a:t>
                      </a:r>
                      <a:endParaRPr lang="en-US" sz="1600" b="1" dirty="0">
                        <a:solidFill>
                          <a:srgbClr val="000000"/>
                        </a:solidFill>
                        <a:effectLst/>
                        <a:latin typeface="Times New Roman" panose="02020603050405020304" pitchFamily="18" charset="0"/>
                        <a:ea typeface="Arial" panose="020B0604020202020204" pitchFamily="34" charset="0"/>
                      </a:endParaRPr>
                    </a:p>
                  </a:txBody>
                  <a:tcPr marL="68580" marR="68580" marT="0" marB="0"/>
                </a:tc>
                <a:tc>
                  <a:txBody>
                    <a:bodyPr/>
                    <a:lstStyle/>
                    <a:p>
                      <a:pPr marL="0" marR="0" algn="ctr">
                        <a:lnSpc>
                          <a:spcPct val="115000"/>
                        </a:lnSpc>
                        <a:spcBef>
                          <a:spcPts val="0"/>
                        </a:spcBef>
                        <a:spcAft>
                          <a:spcPts val="0"/>
                        </a:spcAft>
                      </a:pPr>
                      <a:r>
                        <a:rPr lang="en-US" sz="1600" b="1">
                          <a:effectLst/>
                        </a:rPr>
                        <a:t>650</a:t>
                      </a:r>
                      <a:endParaRPr lang="en-US" sz="1600" b="1">
                        <a:solidFill>
                          <a:srgbClr val="000000"/>
                        </a:solidFill>
                        <a:effectLst/>
                        <a:latin typeface="Times New Roman" panose="02020603050405020304" pitchFamily="18" charset="0"/>
                        <a:ea typeface="Arial" panose="020B0604020202020204" pitchFamily="34" charset="0"/>
                      </a:endParaRPr>
                    </a:p>
                  </a:txBody>
                  <a:tcPr marL="68580" marR="68580" marT="0" marB="0" anchor="b"/>
                </a:tc>
                <a:tc>
                  <a:txBody>
                    <a:bodyPr/>
                    <a:lstStyle/>
                    <a:p>
                      <a:pPr marL="0" marR="0" algn="ctr">
                        <a:lnSpc>
                          <a:spcPct val="115000"/>
                        </a:lnSpc>
                        <a:spcBef>
                          <a:spcPts val="0"/>
                        </a:spcBef>
                        <a:spcAft>
                          <a:spcPts val="0"/>
                        </a:spcAft>
                      </a:pPr>
                      <a:r>
                        <a:rPr lang="en-US" sz="1600" b="1" dirty="0">
                          <a:effectLst/>
                        </a:rPr>
                        <a:t> </a:t>
                      </a:r>
                      <a:endParaRPr lang="en-US" sz="1600" b="1" dirty="0">
                        <a:solidFill>
                          <a:srgbClr val="000000"/>
                        </a:solidFill>
                        <a:effectLst/>
                        <a:latin typeface="Times New Roman" panose="02020603050405020304" pitchFamily="18" charset="0"/>
                        <a:ea typeface="Arial" panose="020B0604020202020204" pitchFamily="34" charset="0"/>
                      </a:endParaRPr>
                    </a:p>
                  </a:txBody>
                  <a:tcPr marL="68580" marR="68580" marT="0" marB="0" anchor="b"/>
                </a:tc>
                <a:tc>
                  <a:txBody>
                    <a:bodyPr/>
                    <a:lstStyle/>
                    <a:p>
                      <a:pPr marL="0" marR="0" algn="ctr">
                        <a:lnSpc>
                          <a:spcPct val="115000"/>
                        </a:lnSpc>
                        <a:spcBef>
                          <a:spcPts val="0"/>
                        </a:spcBef>
                        <a:spcAft>
                          <a:spcPts val="0"/>
                        </a:spcAft>
                      </a:pPr>
                      <a:r>
                        <a:rPr lang="en-US" sz="1600" b="1">
                          <a:effectLst/>
                        </a:rPr>
                        <a:t>650</a:t>
                      </a:r>
                      <a:endParaRPr lang="en-US" sz="1600" b="1">
                        <a:solidFill>
                          <a:srgbClr val="000000"/>
                        </a:solidFill>
                        <a:effectLst/>
                        <a:latin typeface="Times New Roman" panose="02020603050405020304" pitchFamily="18" charset="0"/>
                        <a:ea typeface="Arial" panose="020B0604020202020204" pitchFamily="34" charset="0"/>
                      </a:endParaRPr>
                    </a:p>
                  </a:txBody>
                  <a:tcPr marL="68580" marR="68580" marT="0" marB="0" anchor="b"/>
                </a:tc>
                <a:tc>
                  <a:txBody>
                    <a:bodyPr/>
                    <a:lstStyle/>
                    <a:p>
                      <a:pPr marL="0" marR="0" algn="ctr">
                        <a:lnSpc>
                          <a:spcPct val="115000"/>
                        </a:lnSpc>
                        <a:spcBef>
                          <a:spcPts val="0"/>
                        </a:spcBef>
                        <a:spcAft>
                          <a:spcPts val="0"/>
                        </a:spcAft>
                      </a:pPr>
                      <a:r>
                        <a:rPr lang="en-US" sz="1600" b="1">
                          <a:effectLst/>
                        </a:rPr>
                        <a:t>521</a:t>
                      </a:r>
                      <a:endParaRPr lang="en-US" sz="1600" b="1">
                        <a:solidFill>
                          <a:srgbClr val="000000"/>
                        </a:solidFill>
                        <a:effectLst/>
                        <a:latin typeface="Times New Roman" panose="02020603050405020304" pitchFamily="18" charset="0"/>
                        <a:ea typeface="Arial" panose="020B0604020202020204" pitchFamily="34" charset="0"/>
                      </a:endParaRPr>
                    </a:p>
                  </a:txBody>
                  <a:tcPr marL="68580" marR="68580" marT="0" marB="0" anchor="b"/>
                </a:tc>
                <a:tc>
                  <a:txBody>
                    <a:bodyPr/>
                    <a:lstStyle/>
                    <a:p>
                      <a:pPr marL="0" marR="0" algn="ctr">
                        <a:lnSpc>
                          <a:spcPct val="115000"/>
                        </a:lnSpc>
                        <a:spcBef>
                          <a:spcPts val="0"/>
                        </a:spcBef>
                        <a:spcAft>
                          <a:spcPts val="0"/>
                        </a:spcAft>
                      </a:pPr>
                      <a:r>
                        <a:rPr lang="en-US" sz="1600" b="1">
                          <a:effectLst/>
                        </a:rPr>
                        <a:t> </a:t>
                      </a:r>
                      <a:endParaRPr lang="en-US" sz="1600" b="1">
                        <a:solidFill>
                          <a:srgbClr val="000000"/>
                        </a:solidFill>
                        <a:effectLst/>
                        <a:latin typeface="Times New Roman" panose="02020603050405020304" pitchFamily="18" charset="0"/>
                        <a:ea typeface="Arial" panose="020B0604020202020204" pitchFamily="34" charset="0"/>
                      </a:endParaRPr>
                    </a:p>
                  </a:txBody>
                  <a:tcPr marL="68580" marR="68580" marT="0" marB="0" anchor="b"/>
                </a:tc>
                <a:tc>
                  <a:txBody>
                    <a:bodyPr/>
                    <a:lstStyle/>
                    <a:p>
                      <a:pPr marL="0" marR="0" algn="ctr">
                        <a:lnSpc>
                          <a:spcPct val="115000"/>
                        </a:lnSpc>
                        <a:spcBef>
                          <a:spcPts val="0"/>
                        </a:spcBef>
                        <a:spcAft>
                          <a:spcPts val="0"/>
                        </a:spcAft>
                      </a:pPr>
                      <a:r>
                        <a:rPr lang="en-US" sz="1600" b="1">
                          <a:effectLst/>
                        </a:rPr>
                        <a:t>521</a:t>
                      </a:r>
                      <a:endParaRPr lang="en-US" sz="1600" b="1">
                        <a:solidFill>
                          <a:srgbClr val="000000"/>
                        </a:solidFill>
                        <a:effectLst/>
                        <a:latin typeface="Times New Roman" panose="02020603050405020304" pitchFamily="18" charset="0"/>
                        <a:ea typeface="Arial" panose="020B0604020202020204" pitchFamily="34" charset="0"/>
                      </a:endParaRPr>
                    </a:p>
                  </a:txBody>
                  <a:tcPr marL="68580" marR="68580" marT="0" marB="0" anchor="b"/>
                </a:tc>
                <a:extLst>
                  <a:ext uri="{0D108BD9-81ED-4DB2-BD59-A6C34878D82A}">
                    <a16:rowId xmlns:a16="http://schemas.microsoft.com/office/drawing/2014/main" val="3233159789"/>
                  </a:ext>
                </a:extLst>
              </a:tr>
              <a:tr h="487783">
                <a:tc>
                  <a:txBody>
                    <a:bodyPr/>
                    <a:lstStyle/>
                    <a:p>
                      <a:pPr marL="114300" marR="0" algn="l">
                        <a:lnSpc>
                          <a:spcPct val="115000"/>
                        </a:lnSpc>
                        <a:spcBef>
                          <a:spcPts val="0"/>
                        </a:spcBef>
                        <a:spcAft>
                          <a:spcPts val="0"/>
                        </a:spcAft>
                      </a:pPr>
                      <a:r>
                        <a:rPr lang="en-US" sz="1600" b="1">
                          <a:effectLst/>
                        </a:rPr>
                        <a:t>Inflammatory Bowel Disease</a:t>
                      </a:r>
                      <a:endParaRPr lang="en-US" sz="1600" b="1">
                        <a:solidFill>
                          <a:srgbClr val="000000"/>
                        </a:solidFill>
                        <a:effectLst/>
                        <a:latin typeface="Times New Roman" panose="02020603050405020304" pitchFamily="18" charset="0"/>
                        <a:ea typeface="Arial" panose="020B0604020202020204" pitchFamily="34" charset="0"/>
                      </a:endParaRPr>
                    </a:p>
                  </a:txBody>
                  <a:tcPr marL="68580" marR="68580" marT="0" marB="0"/>
                </a:tc>
                <a:tc>
                  <a:txBody>
                    <a:bodyPr/>
                    <a:lstStyle/>
                    <a:p>
                      <a:pPr marL="0" marR="0" algn="ctr">
                        <a:lnSpc>
                          <a:spcPct val="115000"/>
                        </a:lnSpc>
                        <a:spcBef>
                          <a:spcPts val="0"/>
                        </a:spcBef>
                        <a:spcAft>
                          <a:spcPts val="0"/>
                        </a:spcAft>
                      </a:pPr>
                      <a:r>
                        <a:rPr lang="en-US" sz="1600" b="1">
                          <a:effectLst/>
                        </a:rPr>
                        <a:t>3,320</a:t>
                      </a:r>
                      <a:endParaRPr lang="en-US" sz="1600" b="1">
                        <a:solidFill>
                          <a:srgbClr val="000000"/>
                        </a:solidFill>
                        <a:effectLst/>
                        <a:latin typeface="Times New Roman" panose="02020603050405020304" pitchFamily="18" charset="0"/>
                        <a:ea typeface="Arial" panose="020B0604020202020204" pitchFamily="34" charset="0"/>
                      </a:endParaRPr>
                    </a:p>
                  </a:txBody>
                  <a:tcPr marL="68580" marR="68580" marT="0" marB="0" anchor="b"/>
                </a:tc>
                <a:tc>
                  <a:txBody>
                    <a:bodyPr/>
                    <a:lstStyle/>
                    <a:p>
                      <a:pPr marL="0" marR="0" algn="ctr">
                        <a:lnSpc>
                          <a:spcPct val="115000"/>
                        </a:lnSpc>
                        <a:spcBef>
                          <a:spcPts val="0"/>
                        </a:spcBef>
                        <a:spcAft>
                          <a:spcPts val="0"/>
                        </a:spcAft>
                      </a:pPr>
                      <a:r>
                        <a:rPr lang="en-US" sz="1600" b="1">
                          <a:effectLst/>
                        </a:rPr>
                        <a:t>848</a:t>
                      </a:r>
                      <a:endParaRPr lang="en-US" sz="1600" b="1">
                        <a:solidFill>
                          <a:srgbClr val="000000"/>
                        </a:solidFill>
                        <a:effectLst/>
                        <a:latin typeface="Times New Roman" panose="02020603050405020304" pitchFamily="18" charset="0"/>
                        <a:ea typeface="Arial" panose="020B0604020202020204" pitchFamily="34" charset="0"/>
                      </a:endParaRPr>
                    </a:p>
                  </a:txBody>
                  <a:tcPr marL="68580" marR="68580" marT="0" marB="0" anchor="b"/>
                </a:tc>
                <a:tc>
                  <a:txBody>
                    <a:bodyPr/>
                    <a:lstStyle/>
                    <a:p>
                      <a:pPr marL="0" marR="0" algn="ctr">
                        <a:lnSpc>
                          <a:spcPct val="115000"/>
                        </a:lnSpc>
                        <a:spcBef>
                          <a:spcPts val="0"/>
                        </a:spcBef>
                        <a:spcAft>
                          <a:spcPts val="0"/>
                        </a:spcAft>
                      </a:pPr>
                      <a:r>
                        <a:rPr lang="en-US" sz="1600" b="1">
                          <a:effectLst/>
                        </a:rPr>
                        <a:t>4,168</a:t>
                      </a:r>
                      <a:endParaRPr lang="en-US" sz="1600" b="1">
                        <a:solidFill>
                          <a:srgbClr val="000000"/>
                        </a:solidFill>
                        <a:effectLst/>
                        <a:latin typeface="Times New Roman" panose="02020603050405020304" pitchFamily="18" charset="0"/>
                        <a:ea typeface="Arial" panose="020B0604020202020204" pitchFamily="34" charset="0"/>
                      </a:endParaRPr>
                    </a:p>
                  </a:txBody>
                  <a:tcPr marL="68580" marR="68580" marT="0" marB="0" anchor="b"/>
                </a:tc>
                <a:tc>
                  <a:txBody>
                    <a:bodyPr/>
                    <a:lstStyle/>
                    <a:p>
                      <a:pPr marL="0" marR="0" algn="ctr">
                        <a:lnSpc>
                          <a:spcPct val="115000"/>
                        </a:lnSpc>
                        <a:spcBef>
                          <a:spcPts val="0"/>
                        </a:spcBef>
                        <a:spcAft>
                          <a:spcPts val="0"/>
                        </a:spcAft>
                      </a:pPr>
                      <a:r>
                        <a:rPr lang="en-US" sz="1600" b="1">
                          <a:effectLst/>
                        </a:rPr>
                        <a:t>332</a:t>
                      </a:r>
                      <a:endParaRPr lang="en-US" sz="1600" b="1">
                        <a:solidFill>
                          <a:srgbClr val="000000"/>
                        </a:solidFill>
                        <a:effectLst/>
                        <a:latin typeface="Times New Roman" panose="02020603050405020304" pitchFamily="18" charset="0"/>
                        <a:ea typeface="Arial" panose="020B0604020202020204" pitchFamily="34" charset="0"/>
                      </a:endParaRPr>
                    </a:p>
                  </a:txBody>
                  <a:tcPr marL="68580" marR="68580" marT="0" marB="0" anchor="b"/>
                </a:tc>
                <a:tc>
                  <a:txBody>
                    <a:bodyPr/>
                    <a:lstStyle/>
                    <a:p>
                      <a:pPr marL="0" marR="0" algn="ctr">
                        <a:lnSpc>
                          <a:spcPct val="115000"/>
                        </a:lnSpc>
                        <a:spcBef>
                          <a:spcPts val="0"/>
                        </a:spcBef>
                        <a:spcAft>
                          <a:spcPts val="0"/>
                        </a:spcAft>
                      </a:pPr>
                      <a:r>
                        <a:rPr lang="en-US" sz="1600" b="1">
                          <a:effectLst/>
                        </a:rPr>
                        <a:t>600</a:t>
                      </a:r>
                      <a:endParaRPr lang="en-US" sz="1600" b="1">
                        <a:solidFill>
                          <a:srgbClr val="000000"/>
                        </a:solidFill>
                        <a:effectLst/>
                        <a:latin typeface="Times New Roman" panose="02020603050405020304" pitchFamily="18" charset="0"/>
                        <a:ea typeface="Arial" panose="020B0604020202020204" pitchFamily="34" charset="0"/>
                      </a:endParaRPr>
                    </a:p>
                  </a:txBody>
                  <a:tcPr marL="68580" marR="68580" marT="0" marB="0" anchor="b"/>
                </a:tc>
                <a:tc>
                  <a:txBody>
                    <a:bodyPr/>
                    <a:lstStyle/>
                    <a:p>
                      <a:pPr marL="0" marR="0" algn="ctr">
                        <a:lnSpc>
                          <a:spcPct val="115000"/>
                        </a:lnSpc>
                        <a:spcBef>
                          <a:spcPts val="0"/>
                        </a:spcBef>
                        <a:spcAft>
                          <a:spcPts val="0"/>
                        </a:spcAft>
                      </a:pPr>
                      <a:r>
                        <a:rPr lang="en-US" sz="1600" b="1">
                          <a:effectLst/>
                        </a:rPr>
                        <a:t>932</a:t>
                      </a:r>
                      <a:endParaRPr lang="en-US" sz="1600" b="1">
                        <a:solidFill>
                          <a:srgbClr val="000000"/>
                        </a:solidFill>
                        <a:effectLst/>
                        <a:latin typeface="Times New Roman" panose="02020603050405020304" pitchFamily="18" charset="0"/>
                        <a:ea typeface="Arial" panose="020B0604020202020204" pitchFamily="34" charset="0"/>
                      </a:endParaRPr>
                    </a:p>
                  </a:txBody>
                  <a:tcPr marL="68580" marR="68580" marT="0" marB="0" anchor="b"/>
                </a:tc>
                <a:extLst>
                  <a:ext uri="{0D108BD9-81ED-4DB2-BD59-A6C34878D82A}">
                    <a16:rowId xmlns:a16="http://schemas.microsoft.com/office/drawing/2014/main" val="168833495"/>
                  </a:ext>
                </a:extLst>
              </a:tr>
              <a:tr h="261003">
                <a:tc>
                  <a:txBody>
                    <a:bodyPr/>
                    <a:lstStyle/>
                    <a:p>
                      <a:pPr marL="114300" marR="0" algn="l">
                        <a:lnSpc>
                          <a:spcPct val="115000"/>
                        </a:lnSpc>
                        <a:spcBef>
                          <a:spcPts val="0"/>
                        </a:spcBef>
                        <a:spcAft>
                          <a:spcPts val="0"/>
                        </a:spcAft>
                      </a:pPr>
                      <a:r>
                        <a:rPr lang="en-US" sz="1600" b="1">
                          <a:effectLst/>
                        </a:rPr>
                        <a:t>Type 1 Diabetes</a:t>
                      </a:r>
                      <a:endParaRPr lang="en-US" sz="1600" b="1">
                        <a:solidFill>
                          <a:srgbClr val="000000"/>
                        </a:solidFill>
                        <a:effectLst/>
                        <a:latin typeface="Times New Roman" panose="02020603050405020304" pitchFamily="18" charset="0"/>
                        <a:ea typeface="Arial" panose="020B0604020202020204" pitchFamily="34" charset="0"/>
                      </a:endParaRPr>
                    </a:p>
                  </a:txBody>
                  <a:tcPr marL="68580" marR="68580" marT="0" marB="0"/>
                </a:tc>
                <a:tc>
                  <a:txBody>
                    <a:bodyPr/>
                    <a:lstStyle/>
                    <a:p>
                      <a:pPr marL="0" marR="0" algn="ctr">
                        <a:lnSpc>
                          <a:spcPct val="115000"/>
                        </a:lnSpc>
                        <a:spcBef>
                          <a:spcPts val="0"/>
                        </a:spcBef>
                        <a:spcAft>
                          <a:spcPts val="0"/>
                        </a:spcAft>
                      </a:pPr>
                      <a:r>
                        <a:rPr lang="en-US" sz="1600" b="1">
                          <a:effectLst/>
                        </a:rPr>
                        <a:t>1,397</a:t>
                      </a:r>
                      <a:endParaRPr lang="en-US" sz="1600" b="1">
                        <a:solidFill>
                          <a:srgbClr val="000000"/>
                        </a:solidFill>
                        <a:effectLst/>
                        <a:latin typeface="Times New Roman" panose="02020603050405020304" pitchFamily="18" charset="0"/>
                        <a:ea typeface="Arial" panose="020B0604020202020204" pitchFamily="34" charset="0"/>
                      </a:endParaRPr>
                    </a:p>
                  </a:txBody>
                  <a:tcPr marL="68580" marR="68580" marT="0" marB="0" anchor="b"/>
                </a:tc>
                <a:tc>
                  <a:txBody>
                    <a:bodyPr/>
                    <a:lstStyle/>
                    <a:p>
                      <a:pPr marL="0" marR="0" algn="ctr">
                        <a:lnSpc>
                          <a:spcPct val="115000"/>
                        </a:lnSpc>
                        <a:spcBef>
                          <a:spcPts val="0"/>
                        </a:spcBef>
                        <a:spcAft>
                          <a:spcPts val="0"/>
                        </a:spcAft>
                      </a:pPr>
                      <a:r>
                        <a:rPr lang="en-US" sz="1600" b="1">
                          <a:effectLst/>
                        </a:rPr>
                        <a:t> </a:t>
                      </a:r>
                      <a:endParaRPr lang="en-US" sz="1600" b="1">
                        <a:solidFill>
                          <a:srgbClr val="000000"/>
                        </a:solidFill>
                        <a:effectLst/>
                        <a:latin typeface="Times New Roman" panose="02020603050405020304" pitchFamily="18" charset="0"/>
                        <a:ea typeface="Arial" panose="020B0604020202020204" pitchFamily="34" charset="0"/>
                      </a:endParaRPr>
                    </a:p>
                  </a:txBody>
                  <a:tcPr marL="68580" marR="68580" marT="0" marB="0" anchor="b"/>
                </a:tc>
                <a:tc>
                  <a:txBody>
                    <a:bodyPr/>
                    <a:lstStyle/>
                    <a:p>
                      <a:pPr marL="0" marR="0" algn="ctr">
                        <a:lnSpc>
                          <a:spcPct val="115000"/>
                        </a:lnSpc>
                        <a:spcBef>
                          <a:spcPts val="0"/>
                        </a:spcBef>
                        <a:spcAft>
                          <a:spcPts val="0"/>
                        </a:spcAft>
                      </a:pPr>
                      <a:r>
                        <a:rPr lang="en-US" sz="1600" b="1">
                          <a:effectLst/>
                        </a:rPr>
                        <a:t>1,397</a:t>
                      </a:r>
                      <a:endParaRPr lang="en-US" sz="1600" b="1">
                        <a:solidFill>
                          <a:srgbClr val="000000"/>
                        </a:solidFill>
                        <a:effectLst/>
                        <a:latin typeface="Times New Roman" panose="02020603050405020304" pitchFamily="18" charset="0"/>
                        <a:ea typeface="Arial" panose="020B0604020202020204" pitchFamily="34" charset="0"/>
                      </a:endParaRPr>
                    </a:p>
                  </a:txBody>
                  <a:tcPr marL="68580" marR="68580" marT="0" marB="0" anchor="b"/>
                </a:tc>
                <a:tc>
                  <a:txBody>
                    <a:bodyPr/>
                    <a:lstStyle/>
                    <a:p>
                      <a:pPr marL="0" marR="0" algn="ctr">
                        <a:lnSpc>
                          <a:spcPct val="115000"/>
                        </a:lnSpc>
                        <a:spcBef>
                          <a:spcPts val="0"/>
                        </a:spcBef>
                        <a:spcAft>
                          <a:spcPts val="0"/>
                        </a:spcAft>
                      </a:pPr>
                      <a:r>
                        <a:rPr lang="en-US" sz="1600" b="1">
                          <a:effectLst/>
                        </a:rPr>
                        <a:t>1,507</a:t>
                      </a:r>
                      <a:endParaRPr lang="en-US" sz="1600" b="1">
                        <a:solidFill>
                          <a:srgbClr val="000000"/>
                        </a:solidFill>
                        <a:effectLst/>
                        <a:latin typeface="Times New Roman" panose="02020603050405020304" pitchFamily="18" charset="0"/>
                        <a:ea typeface="Arial" panose="020B0604020202020204" pitchFamily="34" charset="0"/>
                      </a:endParaRPr>
                    </a:p>
                  </a:txBody>
                  <a:tcPr marL="68580" marR="68580" marT="0" marB="0" anchor="b"/>
                </a:tc>
                <a:tc>
                  <a:txBody>
                    <a:bodyPr/>
                    <a:lstStyle/>
                    <a:p>
                      <a:pPr marL="0" marR="0" algn="ctr">
                        <a:lnSpc>
                          <a:spcPct val="115000"/>
                        </a:lnSpc>
                        <a:spcBef>
                          <a:spcPts val="0"/>
                        </a:spcBef>
                        <a:spcAft>
                          <a:spcPts val="0"/>
                        </a:spcAft>
                      </a:pPr>
                      <a:r>
                        <a:rPr lang="en-US" sz="1600" b="1">
                          <a:effectLst/>
                        </a:rPr>
                        <a:t> </a:t>
                      </a:r>
                      <a:endParaRPr lang="en-US" sz="1600" b="1">
                        <a:solidFill>
                          <a:srgbClr val="000000"/>
                        </a:solidFill>
                        <a:effectLst/>
                        <a:latin typeface="Times New Roman" panose="02020603050405020304" pitchFamily="18" charset="0"/>
                        <a:ea typeface="Arial" panose="020B0604020202020204" pitchFamily="34" charset="0"/>
                      </a:endParaRPr>
                    </a:p>
                  </a:txBody>
                  <a:tcPr marL="68580" marR="68580" marT="0" marB="0" anchor="b"/>
                </a:tc>
                <a:tc>
                  <a:txBody>
                    <a:bodyPr/>
                    <a:lstStyle/>
                    <a:p>
                      <a:pPr marL="0" marR="0" algn="ctr">
                        <a:lnSpc>
                          <a:spcPct val="115000"/>
                        </a:lnSpc>
                        <a:spcBef>
                          <a:spcPts val="0"/>
                        </a:spcBef>
                        <a:spcAft>
                          <a:spcPts val="0"/>
                        </a:spcAft>
                      </a:pPr>
                      <a:r>
                        <a:rPr lang="en-US" sz="1600" b="1">
                          <a:effectLst/>
                        </a:rPr>
                        <a:t>1,507</a:t>
                      </a:r>
                      <a:endParaRPr lang="en-US" sz="1600" b="1">
                        <a:solidFill>
                          <a:srgbClr val="000000"/>
                        </a:solidFill>
                        <a:effectLst/>
                        <a:latin typeface="Times New Roman" panose="02020603050405020304" pitchFamily="18" charset="0"/>
                        <a:ea typeface="Arial" panose="020B0604020202020204" pitchFamily="34" charset="0"/>
                      </a:endParaRPr>
                    </a:p>
                  </a:txBody>
                  <a:tcPr marL="68580" marR="68580" marT="0" marB="0" anchor="b"/>
                </a:tc>
                <a:extLst>
                  <a:ext uri="{0D108BD9-81ED-4DB2-BD59-A6C34878D82A}">
                    <a16:rowId xmlns:a16="http://schemas.microsoft.com/office/drawing/2014/main" val="3487678959"/>
                  </a:ext>
                </a:extLst>
              </a:tr>
              <a:tr h="235907">
                <a:tc>
                  <a:txBody>
                    <a:bodyPr/>
                    <a:lstStyle/>
                    <a:p>
                      <a:pPr marL="0" marR="0" algn="l">
                        <a:lnSpc>
                          <a:spcPct val="115000"/>
                        </a:lnSpc>
                        <a:spcBef>
                          <a:spcPts val="0"/>
                        </a:spcBef>
                        <a:spcAft>
                          <a:spcPts val="0"/>
                        </a:spcAft>
                      </a:pPr>
                      <a:r>
                        <a:rPr lang="en-US" sz="1600" b="1">
                          <a:effectLst/>
                        </a:rPr>
                        <a:t>Cardiovascular Disease</a:t>
                      </a:r>
                      <a:endParaRPr lang="en-US" sz="1600" b="1">
                        <a:solidFill>
                          <a:srgbClr val="000000"/>
                        </a:solidFill>
                        <a:effectLst/>
                        <a:latin typeface="Times New Roman" panose="02020603050405020304" pitchFamily="18" charset="0"/>
                        <a:ea typeface="Arial" panose="020B0604020202020204" pitchFamily="34" charset="0"/>
                      </a:endParaRPr>
                    </a:p>
                  </a:txBody>
                  <a:tcPr marL="68580" marR="68580" marT="0" marB="0"/>
                </a:tc>
                <a:tc>
                  <a:txBody>
                    <a:bodyPr/>
                    <a:lstStyle/>
                    <a:p>
                      <a:pPr marL="0" marR="0" algn="ctr">
                        <a:lnSpc>
                          <a:spcPct val="115000"/>
                        </a:lnSpc>
                        <a:spcBef>
                          <a:spcPts val="0"/>
                        </a:spcBef>
                        <a:spcAft>
                          <a:spcPts val="0"/>
                        </a:spcAft>
                      </a:pPr>
                      <a:r>
                        <a:rPr lang="en-US" sz="1600" b="1">
                          <a:effectLst/>
                        </a:rPr>
                        <a:t> </a:t>
                      </a:r>
                      <a:endParaRPr lang="en-US" sz="1600" b="1">
                        <a:solidFill>
                          <a:srgbClr val="000000"/>
                        </a:solidFill>
                        <a:effectLst/>
                        <a:latin typeface="Times New Roman" panose="02020603050405020304" pitchFamily="18" charset="0"/>
                        <a:ea typeface="Arial" panose="020B0604020202020204" pitchFamily="34" charset="0"/>
                      </a:endParaRPr>
                    </a:p>
                  </a:txBody>
                  <a:tcPr marL="68580" marR="68580" marT="0" marB="0" anchor="b"/>
                </a:tc>
                <a:tc>
                  <a:txBody>
                    <a:bodyPr/>
                    <a:lstStyle/>
                    <a:p>
                      <a:pPr marL="0" marR="0" algn="ctr">
                        <a:lnSpc>
                          <a:spcPct val="115000"/>
                        </a:lnSpc>
                        <a:spcBef>
                          <a:spcPts val="0"/>
                        </a:spcBef>
                        <a:spcAft>
                          <a:spcPts val="0"/>
                        </a:spcAft>
                      </a:pPr>
                      <a:r>
                        <a:rPr lang="en-US" sz="1600" b="1">
                          <a:effectLst/>
                        </a:rPr>
                        <a:t> </a:t>
                      </a:r>
                      <a:endParaRPr lang="en-US" sz="1600" b="1">
                        <a:solidFill>
                          <a:srgbClr val="000000"/>
                        </a:solidFill>
                        <a:effectLst/>
                        <a:latin typeface="Times New Roman" panose="02020603050405020304" pitchFamily="18" charset="0"/>
                        <a:ea typeface="Arial" panose="020B0604020202020204" pitchFamily="34" charset="0"/>
                      </a:endParaRPr>
                    </a:p>
                  </a:txBody>
                  <a:tcPr marL="68580" marR="68580" marT="0" marB="0" anchor="b"/>
                </a:tc>
                <a:tc>
                  <a:txBody>
                    <a:bodyPr/>
                    <a:lstStyle/>
                    <a:p>
                      <a:pPr marL="0" marR="0" algn="ctr">
                        <a:lnSpc>
                          <a:spcPct val="115000"/>
                        </a:lnSpc>
                        <a:spcBef>
                          <a:spcPts val="0"/>
                        </a:spcBef>
                        <a:spcAft>
                          <a:spcPts val="0"/>
                        </a:spcAft>
                      </a:pPr>
                      <a:r>
                        <a:rPr lang="en-US" sz="1600" b="1">
                          <a:effectLst/>
                        </a:rPr>
                        <a:t> </a:t>
                      </a:r>
                      <a:endParaRPr lang="en-US" sz="1600" b="1">
                        <a:solidFill>
                          <a:srgbClr val="000000"/>
                        </a:solidFill>
                        <a:effectLst/>
                        <a:latin typeface="Times New Roman" panose="02020603050405020304" pitchFamily="18" charset="0"/>
                        <a:ea typeface="Arial" panose="020B0604020202020204" pitchFamily="34" charset="0"/>
                      </a:endParaRPr>
                    </a:p>
                  </a:txBody>
                  <a:tcPr marL="68580" marR="68580" marT="0" marB="0" anchor="b"/>
                </a:tc>
                <a:tc>
                  <a:txBody>
                    <a:bodyPr/>
                    <a:lstStyle/>
                    <a:p>
                      <a:pPr marL="0" marR="0" algn="ctr">
                        <a:lnSpc>
                          <a:spcPct val="115000"/>
                        </a:lnSpc>
                        <a:spcBef>
                          <a:spcPts val="0"/>
                        </a:spcBef>
                        <a:spcAft>
                          <a:spcPts val="0"/>
                        </a:spcAft>
                      </a:pPr>
                      <a:r>
                        <a:rPr lang="en-US" sz="1600" b="1">
                          <a:effectLst/>
                        </a:rPr>
                        <a:t> </a:t>
                      </a:r>
                      <a:endParaRPr lang="en-US" sz="1600" b="1">
                        <a:solidFill>
                          <a:srgbClr val="000000"/>
                        </a:solidFill>
                        <a:effectLst/>
                        <a:latin typeface="Times New Roman" panose="02020603050405020304" pitchFamily="18" charset="0"/>
                        <a:ea typeface="Arial" panose="020B0604020202020204" pitchFamily="34" charset="0"/>
                      </a:endParaRPr>
                    </a:p>
                  </a:txBody>
                  <a:tcPr marL="68580" marR="68580" marT="0" marB="0" anchor="b"/>
                </a:tc>
                <a:tc>
                  <a:txBody>
                    <a:bodyPr/>
                    <a:lstStyle/>
                    <a:p>
                      <a:pPr marL="0" marR="0" algn="ctr">
                        <a:lnSpc>
                          <a:spcPct val="115000"/>
                        </a:lnSpc>
                        <a:spcBef>
                          <a:spcPts val="0"/>
                        </a:spcBef>
                        <a:spcAft>
                          <a:spcPts val="0"/>
                        </a:spcAft>
                      </a:pPr>
                      <a:r>
                        <a:rPr lang="en-US" sz="1600" b="1">
                          <a:effectLst/>
                        </a:rPr>
                        <a:t> </a:t>
                      </a:r>
                      <a:endParaRPr lang="en-US" sz="1600" b="1">
                        <a:solidFill>
                          <a:srgbClr val="000000"/>
                        </a:solidFill>
                        <a:effectLst/>
                        <a:latin typeface="Times New Roman" panose="02020603050405020304" pitchFamily="18" charset="0"/>
                        <a:ea typeface="Arial" panose="020B0604020202020204" pitchFamily="34" charset="0"/>
                      </a:endParaRPr>
                    </a:p>
                  </a:txBody>
                  <a:tcPr marL="68580" marR="68580" marT="0" marB="0" anchor="b"/>
                </a:tc>
                <a:tc>
                  <a:txBody>
                    <a:bodyPr/>
                    <a:lstStyle/>
                    <a:p>
                      <a:pPr marL="0" marR="0" algn="ctr">
                        <a:lnSpc>
                          <a:spcPct val="115000"/>
                        </a:lnSpc>
                        <a:spcBef>
                          <a:spcPts val="0"/>
                        </a:spcBef>
                        <a:spcAft>
                          <a:spcPts val="0"/>
                        </a:spcAft>
                      </a:pPr>
                      <a:r>
                        <a:rPr lang="en-US" sz="1600" b="1">
                          <a:effectLst/>
                        </a:rPr>
                        <a:t> </a:t>
                      </a:r>
                      <a:endParaRPr lang="en-US" sz="1600" b="1">
                        <a:solidFill>
                          <a:srgbClr val="000000"/>
                        </a:solidFill>
                        <a:effectLst/>
                        <a:latin typeface="Times New Roman" panose="02020603050405020304" pitchFamily="18" charset="0"/>
                        <a:ea typeface="Arial" panose="020B0604020202020204" pitchFamily="34" charset="0"/>
                      </a:endParaRPr>
                    </a:p>
                  </a:txBody>
                  <a:tcPr marL="68580" marR="68580" marT="0" marB="0" anchor="b"/>
                </a:tc>
                <a:extLst>
                  <a:ext uri="{0D108BD9-81ED-4DB2-BD59-A6C34878D82A}">
                    <a16:rowId xmlns:a16="http://schemas.microsoft.com/office/drawing/2014/main" val="3194042625"/>
                  </a:ext>
                </a:extLst>
              </a:tr>
              <a:tr h="235907">
                <a:tc>
                  <a:txBody>
                    <a:bodyPr/>
                    <a:lstStyle/>
                    <a:p>
                      <a:pPr marL="114300" marR="0" algn="l">
                        <a:lnSpc>
                          <a:spcPct val="115000"/>
                        </a:lnSpc>
                        <a:spcBef>
                          <a:spcPts val="0"/>
                        </a:spcBef>
                        <a:spcAft>
                          <a:spcPts val="0"/>
                        </a:spcAft>
                      </a:pPr>
                      <a:r>
                        <a:rPr lang="en-US" sz="1600" b="1">
                          <a:effectLst/>
                        </a:rPr>
                        <a:t>EO Atrial Fibrillation</a:t>
                      </a:r>
                      <a:endParaRPr lang="en-US" sz="1600" b="1">
                        <a:solidFill>
                          <a:srgbClr val="000000"/>
                        </a:solidFill>
                        <a:effectLst/>
                        <a:latin typeface="Times New Roman" panose="02020603050405020304" pitchFamily="18" charset="0"/>
                        <a:ea typeface="Arial" panose="020B0604020202020204" pitchFamily="34" charset="0"/>
                      </a:endParaRPr>
                    </a:p>
                  </a:txBody>
                  <a:tcPr marL="68580" marR="68580" marT="0" marB="0"/>
                </a:tc>
                <a:tc>
                  <a:txBody>
                    <a:bodyPr/>
                    <a:lstStyle/>
                    <a:p>
                      <a:pPr marL="0" marR="0" algn="ctr">
                        <a:lnSpc>
                          <a:spcPct val="115000"/>
                        </a:lnSpc>
                        <a:spcBef>
                          <a:spcPts val="0"/>
                        </a:spcBef>
                        <a:spcAft>
                          <a:spcPts val="0"/>
                        </a:spcAft>
                      </a:pPr>
                      <a:r>
                        <a:rPr lang="en-US" sz="1600" b="1">
                          <a:effectLst/>
                        </a:rPr>
                        <a:t>3,218</a:t>
                      </a:r>
                      <a:endParaRPr lang="en-US" sz="1600" b="1">
                        <a:solidFill>
                          <a:srgbClr val="000000"/>
                        </a:solidFill>
                        <a:effectLst/>
                        <a:latin typeface="Times New Roman" panose="02020603050405020304" pitchFamily="18" charset="0"/>
                        <a:ea typeface="Arial" panose="020B0604020202020204" pitchFamily="34" charset="0"/>
                      </a:endParaRPr>
                    </a:p>
                  </a:txBody>
                  <a:tcPr marL="68580" marR="68580" marT="0" marB="0" anchor="b"/>
                </a:tc>
                <a:tc>
                  <a:txBody>
                    <a:bodyPr/>
                    <a:lstStyle/>
                    <a:p>
                      <a:pPr marL="0" marR="0" algn="ctr">
                        <a:lnSpc>
                          <a:spcPct val="115000"/>
                        </a:lnSpc>
                        <a:spcBef>
                          <a:spcPts val="0"/>
                        </a:spcBef>
                        <a:spcAft>
                          <a:spcPts val="0"/>
                        </a:spcAft>
                      </a:pPr>
                      <a:r>
                        <a:rPr lang="en-US" sz="1600" b="1">
                          <a:effectLst/>
                        </a:rPr>
                        <a:t> </a:t>
                      </a:r>
                      <a:endParaRPr lang="en-US" sz="1600" b="1">
                        <a:solidFill>
                          <a:srgbClr val="000000"/>
                        </a:solidFill>
                        <a:effectLst/>
                        <a:latin typeface="Times New Roman" panose="02020603050405020304" pitchFamily="18" charset="0"/>
                        <a:ea typeface="Arial" panose="020B0604020202020204" pitchFamily="34" charset="0"/>
                      </a:endParaRPr>
                    </a:p>
                  </a:txBody>
                  <a:tcPr marL="68580" marR="68580" marT="0" marB="0" anchor="b"/>
                </a:tc>
                <a:tc>
                  <a:txBody>
                    <a:bodyPr/>
                    <a:lstStyle/>
                    <a:p>
                      <a:pPr marL="0" marR="0" algn="ctr">
                        <a:lnSpc>
                          <a:spcPct val="115000"/>
                        </a:lnSpc>
                        <a:spcBef>
                          <a:spcPts val="0"/>
                        </a:spcBef>
                        <a:spcAft>
                          <a:spcPts val="0"/>
                        </a:spcAft>
                      </a:pPr>
                      <a:r>
                        <a:rPr lang="en-US" sz="1600" b="1">
                          <a:effectLst/>
                        </a:rPr>
                        <a:t>3,218</a:t>
                      </a:r>
                      <a:endParaRPr lang="en-US" sz="1600" b="1">
                        <a:solidFill>
                          <a:srgbClr val="000000"/>
                        </a:solidFill>
                        <a:effectLst/>
                        <a:latin typeface="Times New Roman" panose="02020603050405020304" pitchFamily="18" charset="0"/>
                        <a:ea typeface="Arial" panose="020B0604020202020204" pitchFamily="34" charset="0"/>
                      </a:endParaRPr>
                    </a:p>
                  </a:txBody>
                  <a:tcPr marL="68580" marR="68580" marT="0" marB="0" anchor="b"/>
                </a:tc>
                <a:tc>
                  <a:txBody>
                    <a:bodyPr/>
                    <a:lstStyle/>
                    <a:p>
                      <a:pPr marL="0" marR="0" algn="ctr">
                        <a:lnSpc>
                          <a:spcPct val="115000"/>
                        </a:lnSpc>
                        <a:spcBef>
                          <a:spcPts val="0"/>
                        </a:spcBef>
                        <a:spcAft>
                          <a:spcPts val="0"/>
                        </a:spcAft>
                      </a:pPr>
                      <a:r>
                        <a:rPr lang="en-US" sz="1600" b="1">
                          <a:effectLst/>
                        </a:rPr>
                        <a:t> </a:t>
                      </a:r>
                      <a:endParaRPr lang="en-US" sz="1600" b="1">
                        <a:solidFill>
                          <a:srgbClr val="000000"/>
                        </a:solidFill>
                        <a:effectLst/>
                        <a:latin typeface="Times New Roman" panose="02020603050405020304" pitchFamily="18" charset="0"/>
                        <a:ea typeface="Arial" panose="020B0604020202020204" pitchFamily="34" charset="0"/>
                      </a:endParaRPr>
                    </a:p>
                  </a:txBody>
                  <a:tcPr marL="68580" marR="68580" marT="0" marB="0" anchor="b"/>
                </a:tc>
                <a:tc>
                  <a:txBody>
                    <a:bodyPr/>
                    <a:lstStyle/>
                    <a:p>
                      <a:pPr marL="0" marR="0" algn="ctr">
                        <a:lnSpc>
                          <a:spcPct val="115000"/>
                        </a:lnSpc>
                        <a:spcBef>
                          <a:spcPts val="0"/>
                        </a:spcBef>
                        <a:spcAft>
                          <a:spcPts val="0"/>
                        </a:spcAft>
                      </a:pPr>
                      <a:r>
                        <a:rPr lang="en-US" sz="1600" b="1">
                          <a:effectLst/>
                        </a:rPr>
                        <a:t> </a:t>
                      </a:r>
                      <a:endParaRPr lang="en-US" sz="1600" b="1">
                        <a:solidFill>
                          <a:srgbClr val="000000"/>
                        </a:solidFill>
                        <a:effectLst/>
                        <a:latin typeface="Times New Roman" panose="02020603050405020304" pitchFamily="18" charset="0"/>
                        <a:ea typeface="Arial" panose="020B0604020202020204" pitchFamily="34" charset="0"/>
                      </a:endParaRPr>
                    </a:p>
                  </a:txBody>
                  <a:tcPr marL="68580" marR="68580" marT="0" marB="0" anchor="b"/>
                </a:tc>
                <a:tc>
                  <a:txBody>
                    <a:bodyPr/>
                    <a:lstStyle/>
                    <a:p>
                      <a:pPr marL="0" marR="0" algn="ctr">
                        <a:lnSpc>
                          <a:spcPct val="115000"/>
                        </a:lnSpc>
                        <a:spcBef>
                          <a:spcPts val="0"/>
                        </a:spcBef>
                        <a:spcAft>
                          <a:spcPts val="0"/>
                        </a:spcAft>
                      </a:pPr>
                      <a:r>
                        <a:rPr lang="en-US" sz="1600" b="1">
                          <a:effectLst/>
                        </a:rPr>
                        <a:t> </a:t>
                      </a:r>
                      <a:endParaRPr lang="en-US" sz="1600" b="1">
                        <a:solidFill>
                          <a:srgbClr val="000000"/>
                        </a:solidFill>
                        <a:effectLst/>
                        <a:latin typeface="Times New Roman" panose="02020603050405020304" pitchFamily="18" charset="0"/>
                        <a:ea typeface="Arial" panose="020B0604020202020204" pitchFamily="34" charset="0"/>
                      </a:endParaRPr>
                    </a:p>
                  </a:txBody>
                  <a:tcPr marL="68580" marR="68580" marT="0" marB="0" anchor="b"/>
                </a:tc>
                <a:extLst>
                  <a:ext uri="{0D108BD9-81ED-4DB2-BD59-A6C34878D82A}">
                    <a16:rowId xmlns:a16="http://schemas.microsoft.com/office/drawing/2014/main" val="2450371652"/>
                  </a:ext>
                </a:extLst>
              </a:tr>
              <a:tr h="487783">
                <a:tc>
                  <a:txBody>
                    <a:bodyPr/>
                    <a:lstStyle/>
                    <a:p>
                      <a:pPr marL="114300" marR="0" algn="l">
                        <a:lnSpc>
                          <a:spcPct val="115000"/>
                        </a:lnSpc>
                        <a:spcBef>
                          <a:spcPts val="0"/>
                        </a:spcBef>
                        <a:spcAft>
                          <a:spcPts val="0"/>
                        </a:spcAft>
                      </a:pPr>
                      <a:r>
                        <a:rPr lang="en-US" sz="1600" b="1">
                          <a:effectLst/>
                        </a:rPr>
                        <a:t>EO Coronary Artery Disease</a:t>
                      </a:r>
                      <a:endParaRPr lang="en-US" sz="1600" b="1">
                        <a:solidFill>
                          <a:srgbClr val="000000"/>
                        </a:solidFill>
                        <a:effectLst/>
                        <a:latin typeface="Times New Roman" panose="02020603050405020304" pitchFamily="18" charset="0"/>
                        <a:ea typeface="Arial" panose="020B0604020202020204" pitchFamily="34" charset="0"/>
                      </a:endParaRPr>
                    </a:p>
                  </a:txBody>
                  <a:tcPr marL="68580" marR="68580" marT="0" marB="0"/>
                </a:tc>
                <a:tc>
                  <a:txBody>
                    <a:bodyPr/>
                    <a:lstStyle/>
                    <a:p>
                      <a:pPr marL="0" marR="0" algn="ctr">
                        <a:lnSpc>
                          <a:spcPct val="115000"/>
                        </a:lnSpc>
                        <a:spcBef>
                          <a:spcPts val="0"/>
                        </a:spcBef>
                        <a:spcAft>
                          <a:spcPts val="0"/>
                        </a:spcAft>
                      </a:pPr>
                      <a:r>
                        <a:rPr lang="en-US" sz="1600" b="1">
                          <a:effectLst/>
                        </a:rPr>
                        <a:t>8,217</a:t>
                      </a:r>
                      <a:endParaRPr lang="en-US" sz="1600" b="1">
                        <a:solidFill>
                          <a:srgbClr val="000000"/>
                        </a:solidFill>
                        <a:effectLst/>
                        <a:latin typeface="Times New Roman" panose="02020603050405020304" pitchFamily="18" charset="0"/>
                        <a:ea typeface="Arial" panose="020B0604020202020204" pitchFamily="34" charset="0"/>
                      </a:endParaRPr>
                    </a:p>
                  </a:txBody>
                  <a:tcPr marL="68580" marR="68580" marT="0" marB="0" anchor="b"/>
                </a:tc>
                <a:tc>
                  <a:txBody>
                    <a:bodyPr/>
                    <a:lstStyle/>
                    <a:p>
                      <a:pPr marL="0" marR="0" algn="ctr">
                        <a:lnSpc>
                          <a:spcPct val="115000"/>
                        </a:lnSpc>
                        <a:spcBef>
                          <a:spcPts val="0"/>
                        </a:spcBef>
                        <a:spcAft>
                          <a:spcPts val="0"/>
                        </a:spcAft>
                      </a:pPr>
                      <a:r>
                        <a:rPr lang="en-US" sz="1600" b="1">
                          <a:effectLst/>
                        </a:rPr>
                        <a:t>8,429</a:t>
                      </a:r>
                      <a:endParaRPr lang="en-US" sz="1600" b="1">
                        <a:solidFill>
                          <a:srgbClr val="000000"/>
                        </a:solidFill>
                        <a:effectLst/>
                        <a:latin typeface="Times New Roman" panose="02020603050405020304" pitchFamily="18" charset="0"/>
                        <a:ea typeface="Arial" panose="020B0604020202020204" pitchFamily="34" charset="0"/>
                      </a:endParaRPr>
                    </a:p>
                  </a:txBody>
                  <a:tcPr marL="68580" marR="68580" marT="0" marB="0" anchor="b"/>
                </a:tc>
                <a:tc>
                  <a:txBody>
                    <a:bodyPr/>
                    <a:lstStyle/>
                    <a:p>
                      <a:pPr marL="0" marR="0" algn="ctr">
                        <a:lnSpc>
                          <a:spcPct val="115000"/>
                        </a:lnSpc>
                        <a:spcBef>
                          <a:spcPts val="0"/>
                        </a:spcBef>
                        <a:spcAft>
                          <a:spcPts val="0"/>
                        </a:spcAft>
                      </a:pPr>
                      <a:r>
                        <a:rPr lang="en-US" sz="1600" b="1">
                          <a:effectLst/>
                        </a:rPr>
                        <a:t>16,646</a:t>
                      </a:r>
                      <a:endParaRPr lang="en-US" sz="1600" b="1">
                        <a:solidFill>
                          <a:srgbClr val="000000"/>
                        </a:solidFill>
                        <a:effectLst/>
                        <a:latin typeface="Times New Roman" panose="02020603050405020304" pitchFamily="18" charset="0"/>
                        <a:ea typeface="Arial" panose="020B0604020202020204" pitchFamily="34" charset="0"/>
                      </a:endParaRPr>
                    </a:p>
                  </a:txBody>
                  <a:tcPr marL="68580" marR="68580" marT="0" marB="0" anchor="b"/>
                </a:tc>
                <a:tc>
                  <a:txBody>
                    <a:bodyPr/>
                    <a:lstStyle/>
                    <a:p>
                      <a:pPr marL="0" marR="0" algn="ctr">
                        <a:lnSpc>
                          <a:spcPct val="115000"/>
                        </a:lnSpc>
                        <a:spcBef>
                          <a:spcPts val="0"/>
                        </a:spcBef>
                        <a:spcAft>
                          <a:spcPts val="0"/>
                        </a:spcAft>
                      </a:pPr>
                      <a:r>
                        <a:rPr lang="en-US" sz="1600" b="1">
                          <a:effectLst/>
                        </a:rPr>
                        <a:t>6,757</a:t>
                      </a:r>
                      <a:endParaRPr lang="en-US" sz="1600" b="1">
                        <a:solidFill>
                          <a:srgbClr val="000000"/>
                        </a:solidFill>
                        <a:effectLst/>
                        <a:latin typeface="Times New Roman" panose="02020603050405020304" pitchFamily="18" charset="0"/>
                        <a:ea typeface="Arial" panose="020B0604020202020204" pitchFamily="34" charset="0"/>
                      </a:endParaRPr>
                    </a:p>
                  </a:txBody>
                  <a:tcPr marL="68580" marR="68580" marT="0" marB="0" anchor="b"/>
                </a:tc>
                <a:tc>
                  <a:txBody>
                    <a:bodyPr/>
                    <a:lstStyle/>
                    <a:p>
                      <a:pPr marL="0" marR="0" algn="ctr">
                        <a:lnSpc>
                          <a:spcPct val="115000"/>
                        </a:lnSpc>
                        <a:spcBef>
                          <a:spcPts val="0"/>
                        </a:spcBef>
                        <a:spcAft>
                          <a:spcPts val="0"/>
                        </a:spcAft>
                      </a:pPr>
                      <a:r>
                        <a:rPr lang="en-US" sz="1600" b="1">
                          <a:effectLst/>
                        </a:rPr>
                        <a:t>6,383</a:t>
                      </a:r>
                      <a:endParaRPr lang="en-US" sz="1600" b="1">
                        <a:solidFill>
                          <a:srgbClr val="000000"/>
                        </a:solidFill>
                        <a:effectLst/>
                        <a:latin typeface="Times New Roman" panose="02020603050405020304" pitchFamily="18" charset="0"/>
                        <a:ea typeface="Arial" panose="020B0604020202020204" pitchFamily="34" charset="0"/>
                      </a:endParaRPr>
                    </a:p>
                  </a:txBody>
                  <a:tcPr marL="68580" marR="68580" marT="0" marB="0" anchor="b"/>
                </a:tc>
                <a:tc>
                  <a:txBody>
                    <a:bodyPr/>
                    <a:lstStyle/>
                    <a:p>
                      <a:pPr marL="0" marR="0" algn="ctr">
                        <a:lnSpc>
                          <a:spcPct val="115000"/>
                        </a:lnSpc>
                        <a:spcBef>
                          <a:spcPts val="0"/>
                        </a:spcBef>
                        <a:spcAft>
                          <a:spcPts val="0"/>
                        </a:spcAft>
                      </a:pPr>
                      <a:r>
                        <a:rPr lang="en-US" sz="1600" b="1">
                          <a:effectLst/>
                        </a:rPr>
                        <a:t>13,140</a:t>
                      </a:r>
                      <a:endParaRPr lang="en-US" sz="1600" b="1">
                        <a:solidFill>
                          <a:srgbClr val="000000"/>
                        </a:solidFill>
                        <a:effectLst/>
                        <a:latin typeface="Times New Roman" panose="02020603050405020304" pitchFamily="18" charset="0"/>
                        <a:ea typeface="Arial" panose="020B0604020202020204" pitchFamily="34" charset="0"/>
                      </a:endParaRPr>
                    </a:p>
                  </a:txBody>
                  <a:tcPr marL="68580" marR="68580" marT="0" marB="0" anchor="b"/>
                </a:tc>
                <a:extLst>
                  <a:ext uri="{0D108BD9-81ED-4DB2-BD59-A6C34878D82A}">
                    <a16:rowId xmlns:a16="http://schemas.microsoft.com/office/drawing/2014/main" val="3297219764"/>
                  </a:ext>
                </a:extLst>
              </a:tr>
              <a:tr h="235907">
                <a:tc>
                  <a:txBody>
                    <a:bodyPr/>
                    <a:lstStyle/>
                    <a:p>
                      <a:pPr marL="114300" marR="0" algn="l">
                        <a:lnSpc>
                          <a:spcPct val="115000"/>
                        </a:lnSpc>
                        <a:spcBef>
                          <a:spcPts val="0"/>
                        </a:spcBef>
                        <a:spcAft>
                          <a:spcPts val="0"/>
                        </a:spcAft>
                      </a:pPr>
                      <a:r>
                        <a:rPr lang="en-US" sz="1600" b="1">
                          <a:effectLst/>
                        </a:rPr>
                        <a:t>Stroke</a:t>
                      </a:r>
                      <a:endParaRPr lang="en-US" sz="1600" b="1">
                        <a:solidFill>
                          <a:srgbClr val="000000"/>
                        </a:solidFill>
                        <a:effectLst/>
                        <a:latin typeface="Times New Roman" panose="02020603050405020304" pitchFamily="18" charset="0"/>
                        <a:ea typeface="Arial" panose="020B0604020202020204" pitchFamily="34" charset="0"/>
                      </a:endParaRPr>
                    </a:p>
                  </a:txBody>
                  <a:tcPr marL="68580" marR="68580" marT="0" marB="0"/>
                </a:tc>
                <a:tc>
                  <a:txBody>
                    <a:bodyPr/>
                    <a:lstStyle/>
                    <a:p>
                      <a:pPr marL="0" marR="0" algn="ctr">
                        <a:lnSpc>
                          <a:spcPct val="115000"/>
                        </a:lnSpc>
                        <a:spcBef>
                          <a:spcPts val="0"/>
                        </a:spcBef>
                        <a:spcAft>
                          <a:spcPts val="0"/>
                        </a:spcAft>
                      </a:pPr>
                      <a:r>
                        <a:rPr lang="en-US" sz="1600" b="1">
                          <a:effectLst/>
                        </a:rPr>
                        <a:t>472</a:t>
                      </a:r>
                      <a:endParaRPr lang="en-US" sz="1600" b="1">
                        <a:solidFill>
                          <a:srgbClr val="000000"/>
                        </a:solidFill>
                        <a:effectLst/>
                        <a:latin typeface="Times New Roman" panose="02020603050405020304" pitchFamily="18" charset="0"/>
                        <a:ea typeface="Arial" panose="020B0604020202020204" pitchFamily="34" charset="0"/>
                      </a:endParaRPr>
                    </a:p>
                  </a:txBody>
                  <a:tcPr marL="68580" marR="68580" marT="0" marB="0" anchor="b"/>
                </a:tc>
                <a:tc>
                  <a:txBody>
                    <a:bodyPr/>
                    <a:lstStyle/>
                    <a:p>
                      <a:pPr marL="0" marR="0" algn="ctr">
                        <a:lnSpc>
                          <a:spcPct val="115000"/>
                        </a:lnSpc>
                        <a:spcBef>
                          <a:spcPts val="0"/>
                        </a:spcBef>
                        <a:spcAft>
                          <a:spcPts val="0"/>
                        </a:spcAft>
                      </a:pPr>
                      <a:r>
                        <a:rPr lang="en-US" sz="1600" b="1">
                          <a:effectLst/>
                        </a:rPr>
                        <a:t>750</a:t>
                      </a:r>
                      <a:endParaRPr lang="en-US" sz="1600" b="1">
                        <a:solidFill>
                          <a:srgbClr val="000000"/>
                        </a:solidFill>
                        <a:effectLst/>
                        <a:latin typeface="Times New Roman" panose="02020603050405020304" pitchFamily="18" charset="0"/>
                        <a:ea typeface="Arial" panose="020B0604020202020204" pitchFamily="34" charset="0"/>
                      </a:endParaRPr>
                    </a:p>
                  </a:txBody>
                  <a:tcPr marL="68580" marR="68580" marT="0" marB="0" anchor="b"/>
                </a:tc>
                <a:tc>
                  <a:txBody>
                    <a:bodyPr/>
                    <a:lstStyle/>
                    <a:p>
                      <a:pPr marL="0" marR="0" algn="ctr">
                        <a:lnSpc>
                          <a:spcPct val="115000"/>
                        </a:lnSpc>
                        <a:spcBef>
                          <a:spcPts val="0"/>
                        </a:spcBef>
                        <a:spcAft>
                          <a:spcPts val="0"/>
                        </a:spcAft>
                      </a:pPr>
                      <a:r>
                        <a:rPr lang="en-US" sz="1600" b="1">
                          <a:effectLst/>
                        </a:rPr>
                        <a:t>1,222</a:t>
                      </a:r>
                      <a:endParaRPr lang="en-US" sz="1600" b="1">
                        <a:solidFill>
                          <a:srgbClr val="000000"/>
                        </a:solidFill>
                        <a:effectLst/>
                        <a:latin typeface="Times New Roman" panose="02020603050405020304" pitchFamily="18" charset="0"/>
                        <a:ea typeface="Arial" panose="020B0604020202020204" pitchFamily="34" charset="0"/>
                      </a:endParaRPr>
                    </a:p>
                  </a:txBody>
                  <a:tcPr marL="68580" marR="68580" marT="0" marB="0" anchor="b"/>
                </a:tc>
                <a:tc>
                  <a:txBody>
                    <a:bodyPr/>
                    <a:lstStyle/>
                    <a:p>
                      <a:pPr marL="0" marR="0" algn="ctr">
                        <a:lnSpc>
                          <a:spcPct val="115000"/>
                        </a:lnSpc>
                        <a:spcBef>
                          <a:spcPts val="0"/>
                        </a:spcBef>
                        <a:spcAft>
                          <a:spcPts val="0"/>
                        </a:spcAft>
                      </a:pPr>
                      <a:r>
                        <a:rPr lang="en-US" sz="1600" b="1">
                          <a:effectLst/>
                        </a:rPr>
                        <a:t>250</a:t>
                      </a:r>
                      <a:endParaRPr lang="en-US" sz="1600" b="1">
                        <a:solidFill>
                          <a:srgbClr val="000000"/>
                        </a:solidFill>
                        <a:effectLst/>
                        <a:latin typeface="Times New Roman" panose="02020603050405020304" pitchFamily="18" charset="0"/>
                        <a:ea typeface="Arial" panose="020B0604020202020204" pitchFamily="34" charset="0"/>
                      </a:endParaRPr>
                    </a:p>
                  </a:txBody>
                  <a:tcPr marL="68580" marR="68580" marT="0" marB="0" anchor="b"/>
                </a:tc>
                <a:tc>
                  <a:txBody>
                    <a:bodyPr/>
                    <a:lstStyle/>
                    <a:p>
                      <a:pPr marL="0" marR="0" algn="ctr">
                        <a:lnSpc>
                          <a:spcPct val="115000"/>
                        </a:lnSpc>
                        <a:spcBef>
                          <a:spcPts val="0"/>
                        </a:spcBef>
                        <a:spcAft>
                          <a:spcPts val="0"/>
                        </a:spcAft>
                      </a:pPr>
                      <a:r>
                        <a:rPr lang="en-US" sz="1600" b="1">
                          <a:effectLst/>
                        </a:rPr>
                        <a:t>750</a:t>
                      </a:r>
                      <a:endParaRPr lang="en-US" sz="1600" b="1">
                        <a:solidFill>
                          <a:srgbClr val="000000"/>
                        </a:solidFill>
                        <a:effectLst/>
                        <a:latin typeface="Times New Roman" panose="02020603050405020304" pitchFamily="18" charset="0"/>
                        <a:ea typeface="Arial" panose="020B0604020202020204" pitchFamily="34" charset="0"/>
                      </a:endParaRPr>
                    </a:p>
                  </a:txBody>
                  <a:tcPr marL="68580" marR="68580" marT="0" marB="0" anchor="b"/>
                </a:tc>
                <a:tc>
                  <a:txBody>
                    <a:bodyPr/>
                    <a:lstStyle/>
                    <a:p>
                      <a:pPr marL="0" marR="0" algn="ctr">
                        <a:lnSpc>
                          <a:spcPct val="115000"/>
                        </a:lnSpc>
                        <a:spcBef>
                          <a:spcPts val="0"/>
                        </a:spcBef>
                        <a:spcAft>
                          <a:spcPts val="0"/>
                        </a:spcAft>
                      </a:pPr>
                      <a:r>
                        <a:rPr lang="en-US" sz="1600" b="1">
                          <a:effectLst/>
                        </a:rPr>
                        <a:t>1,000</a:t>
                      </a:r>
                      <a:endParaRPr lang="en-US" sz="1600" b="1">
                        <a:solidFill>
                          <a:srgbClr val="000000"/>
                        </a:solidFill>
                        <a:effectLst/>
                        <a:latin typeface="Times New Roman" panose="02020603050405020304" pitchFamily="18" charset="0"/>
                        <a:ea typeface="Arial" panose="020B0604020202020204" pitchFamily="34" charset="0"/>
                      </a:endParaRPr>
                    </a:p>
                  </a:txBody>
                  <a:tcPr marL="68580" marR="68580" marT="0" marB="0" anchor="b"/>
                </a:tc>
                <a:extLst>
                  <a:ext uri="{0D108BD9-81ED-4DB2-BD59-A6C34878D82A}">
                    <a16:rowId xmlns:a16="http://schemas.microsoft.com/office/drawing/2014/main" val="3375324782"/>
                  </a:ext>
                </a:extLst>
              </a:tr>
              <a:tr h="235907">
                <a:tc>
                  <a:txBody>
                    <a:bodyPr/>
                    <a:lstStyle/>
                    <a:p>
                      <a:pPr marL="114300" marR="0" algn="l">
                        <a:lnSpc>
                          <a:spcPct val="115000"/>
                        </a:lnSpc>
                        <a:spcBef>
                          <a:spcPts val="0"/>
                        </a:spcBef>
                        <a:spcAft>
                          <a:spcPts val="0"/>
                        </a:spcAft>
                      </a:pPr>
                      <a:r>
                        <a:rPr lang="en-US" sz="1600" b="1">
                          <a:effectLst/>
                        </a:rPr>
                        <a:t>[CVD Controls- shared]</a:t>
                      </a:r>
                      <a:endParaRPr lang="en-US" sz="1600" b="1">
                        <a:solidFill>
                          <a:srgbClr val="000000"/>
                        </a:solidFill>
                        <a:effectLst/>
                        <a:latin typeface="Times New Roman" panose="02020603050405020304" pitchFamily="18" charset="0"/>
                        <a:ea typeface="Arial" panose="020B0604020202020204" pitchFamily="34" charset="0"/>
                      </a:endParaRPr>
                    </a:p>
                  </a:txBody>
                  <a:tcPr marL="68580" marR="68580" marT="0" marB="0"/>
                </a:tc>
                <a:tc>
                  <a:txBody>
                    <a:bodyPr/>
                    <a:lstStyle/>
                    <a:p>
                      <a:pPr marL="0" marR="0" algn="ctr">
                        <a:lnSpc>
                          <a:spcPct val="115000"/>
                        </a:lnSpc>
                        <a:spcBef>
                          <a:spcPts val="0"/>
                        </a:spcBef>
                        <a:spcAft>
                          <a:spcPts val="0"/>
                        </a:spcAft>
                      </a:pPr>
                      <a:r>
                        <a:rPr lang="en-US" sz="1600" b="1">
                          <a:effectLst/>
                        </a:rPr>
                        <a:t> </a:t>
                      </a:r>
                      <a:endParaRPr lang="en-US" sz="1600" b="1">
                        <a:solidFill>
                          <a:srgbClr val="000000"/>
                        </a:solidFill>
                        <a:effectLst/>
                        <a:latin typeface="Times New Roman" panose="02020603050405020304" pitchFamily="18" charset="0"/>
                        <a:ea typeface="Arial" panose="020B0604020202020204" pitchFamily="34" charset="0"/>
                      </a:endParaRPr>
                    </a:p>
                  </a:txBody>
                  <a:tcPr marL="68580" marR="68580" marT="0" marB="0" anchor="b"/>
                </a:tc>
                <a:tc>
                  <a:txBody>
                    <a:bodyPr/>
                    <a:lstStyle/>
                    <a:p>
                      <a:pPr marL="0" marR="0" algn="ctr">
                        <a:lnSpc>
                          <a:spcPct val="115000"/>
                        </a:lnSpc>
                        <a:spcBef>
                          <a:spcPts val="0"/>
                        </a:spcBef>
                        <a:spcAft>
                          <a:spcPts val="0"/>
                        </a:spcAft>
                      </a:pPr>
                      <a:r>
                        <a:rPr lang="en-US" sz="1600" b="1">
                          <a:effectLst/>
                        </a:rPr>
                        <a:t> </a:t>
                      </a:r>
                      <a:endParaRPr lang="en-US" sz="1600" b="1">
                        <a:solidFill>
                          <a:srgbClr val="000000"/>
                        </a:solidFill>
                        <a:effectLst/>
                        <a:latin typeface="Times New Roman" panose="02020603050405020304" pitchFamily="18" charset="0"/>
                        <a:ea typeface="Arial" panose="020B0604020202020204" pitchFamily="34" charset="0"/>
                      </a:endParaRPr>
                    </a:p>
                  </a:txBody>
                  <a:tcPr marL="68580" marR="68580" marT="0" marB="0" anchor="b"/>
                </a:tc>
                <a:tc>
                  <a:txBody>
                    <a:bodyPr/>
                    <a:lstStyle/>
                    <a:p>
                      <a:pPr marL="0" marR="0" algn="ctr">
                        <a:lnSpc>
                          <a:spcPct val="115000"/>
                        </a:lnSpc>
                        <a:spcBef>
                          <a:spcPts val="0"/>
                        </a:spcBef>
                        <a:spcAft>
                          <a:spcPts val="0"/>
                        </a:spcAft>
                      </a:pPr>
                      <a:r>
                        <a:rPr lang="en-US" sz="1600" b="1">
                          <a:effectLst/>
                        </a:rPr>
                        <a:t> </a:t>
                      </a:r>
                      <a:endParaRPr lang="en-US" sz="1600" b="1">
                        <a:solidFill>
                          <a:srgbClr val="000000"/>
                        </a:solidFill>
                        <a:effectLst/>
                        <a:latin typeface="Times New Roman" panose="02020603050405020304" pitchFamily="18" charset="0"/>
                        <a:ea typeface="Arial" panose="020B0604020202020204" pitchFamily="34" charset="0"/>
                      </a:endParaRPr>
                    </a:p>
                  </a:txBody>
                  <a:tcPr marL="68580" marR="68580" marT="0" marB="0" anchor="b"/>
                </a:tc>
                <a:tc>
                  <a:txBody>
                    <a:bodyPr/>
                    <a:lstStyle/>
                    <a:p>
                      <a:pPr marL="0" marR="0" algn="ctr">
                        <a:lnSpc>
                          <a:spcPct val="115000"/>
                        </a:lnSpc>
                        <a:spcBef>
                          <a:spcPts val="0"/>
                        </a:spcBef>
                        <a:spcAft>
                          <a:spcPts val="0"/>
                        </a:spcAft>
                      </a:pPr>
                      <a:r>
                        <a:rPr lang="en-US" sz="1600" b="1">
                          <a:effectLst/>
                        </a:rPr>
                        <a:t>7,797</a:t>
                      </a:r>
                      <a:endParaRPr lang="en-US" sz="1600" b="1">
                        <a:solidFill>
                          <a:srgbClr val="000000"/>
                        </a:solidFill>
                        <a:effectLst/>
                        <a:latin typeface="Times New Roman" panose="02020603050405020304" pitchFamily="18" charset="0"/>
                        <a:ea typeface="Arial" panose="020B0604020202020204" pitchFamily="34" charset="0"/>
                      </a:endParaRPr>
                    </a:p>
                  </a:txBody>
                  <a:tcPr marL="68580" marR="68580" marT="0" marB="0" anchor="b"/>
                </a:tc>
                <a:tc>
                  <a:txBody>
                    <a:bodyPr/>
                    <a:lstStyle/>
                    <a:p>
                      <a:pPr marL="0" marR="0" algn="ctr">
                        <a:lnSpc>
                          <a:spcPct val="115000"/>
                        </a:lnSpc>
                        <a:spcBef>
                          <a:spcPts val="0"/>
                        </a:spcBef>
                        <a:spcAft>
                          <a:spcPts val="0"/>
                        </a:spcAft>
                      </a:pPr>
                      <a:r>
                        <a:rPr lang="en-US" sz="1600" b="1">
                          <a:effectLst/>
                        </a:rPr>
                        <a:t> </a:t>
                      </a:r>
                      <a:endParaRPr lang="en-US" sz="1600" b="1">
                        <a:solidFill>
                          <a:srgbClr val="000000"/>
                        </a:solidFill>
                        <a:effectLst/>
                        <a:latin typeface="Times New Roman" panose="02020603050405020304" pitchFamily="18" charset="0"/>
                        <a:ea typeface="Arial" panose="020B0604020202020204" pitchFamily="34" charset="0"/>
                      </a:endParaRPr>
                    </a:p>
                  </a:txBody>
                  <a:tcPr marL="68580" marR="68580" marT="0" marB="0" anchor="b"/>
                </a:tc>
                <a:tc>
                  <a:txBody>
                    <a:bodyPr/>
                    <a:lstStyle/>
                    <a:p>
                      <a:pPr marL="0" marR="0" algn="ctr">
                        <a:lnSpc>
                          <a:spcPct val="115000"/>
                        </a:lnSpc>
                        <a:spcBef>
                          <a:spcPts val="0"/>
                        </a:spcBef>
                        <a:spcAft>
                          <a:spcPts val="0"/>
                        </a:spcAft>
                      </a:pPr>
                      <a:r>
                        <a:rPr lang="en-US" sz="1600" b="1">
                          <a:effectLst/>
                        </a:rPr>
                        <a:t>7,797</a:t>
                      </a:r>
                      <a:endParaRPr lang="en-US" sz="1600" b="1">
                        <a:solidFill>
                          <a:srgbClr val="000000"/>
                        </a:solidFill>
                        <a:effectLst/>
                        <a:latin typeface="Times New Roman" panose="02020603050405020304" pitchFamily="18" charset="0"/>
                        <a:ea typeface="Arial" panose="020B0604020202020204" pitchFamily="34" charset="0"/>
                      </a:endParaRPr>
                    </a:p>
                  </a:txBody>
                  <a:tcPr marL="68580" marR="68580" marT="0" marB="0" anchor="b"/>
                </a:tc>
                <a:extLst>
                  <a:ext uri="{0D108BD9-81ED-4DB2-BD59-A6C34878D82A}">
                    <a16:rowId xmlns:a16="http://schemas.microsoft.com/office/drawing/2014/main" val="3718514094"/>
                  </a:ext>
                </a:extLst>
              </a:tr>
              <a:tr h="235907">
                <a:tc>
                  <a:txBody>
                    <a:bodyPr/>
                    <a:lstStyle/>
                    <a:p>
                      <a:pPr marL="0" marR="0" algn="l">
                        <a:lnSpc>
                          <a:spcPct val="115000"/>
                        </a:lnSpc>
                        <a:spcBef>
                          <a:spcPts val="0"/>
                        </a:spcBef>
                        <a:spcAft>
                          <a:spcPts val="0"/>
                        </a:spcAft>
                      </a:pPr>
                      <a:r>
                        <a:rPr lang="en-US" sz="1600" b="1">
                          <a:effectLst/>
                        </a:rPr>
                        <a:t>Neuropsychiatric</a:t>
                      </a:r>
                      <a:endParaRPr lang="en-US" sz="1600" b="1">
                        <a:solidFill>
                          <a:srgbClr val="000000"/>
                        </a:solidFill>
                        <a:effectLst/>
                        <a:latin typeface="Times New Roman" panose="02020603050405020304" pitchFamily="18" charset="0"/>
                        <a:ea typeface="Arial" panose="020B0604020202020204" pitchFamily="34" charset="0"/>
                      </a:endParaRPr>
                    </a:p>
                  </a:txBody>
                  <a:tcPr marL="68580" marR="68580" marT="0" marB="0"/>
                </a:tc>
                <a:tc>
                  <a:txBody>
                    <a:bodyPr/>
                    <a:lstStyle/>
                    <a:p>
                      <a:pPr marL="0" marR="0" algn="ctr">
                        <a:lnSpc>
                          <a:spcPct val="115000"/>
                        </a:lnSpc>
                        <a:spcBef>
                          <a:spcPts val="0"/>
                        </a:spcBef>
                        <a:spcAft>
                          <a:spcPts val="0"/>
                        </a:spcAft>
                      </a:pPr>
                      <a:r>
                        <a:rPr lang="en-US" sz="1600" b="1">
                          <a:effectLst/>
                        </a:rPr>
                        <a:t> </a:t>
                      </a:r>
                      <a:endParaRPr lang="en-US" sz="1600" b="1">
                        <a:solidFill>
                          <a:srgbClr val="000000"/>
                        </a:solidFill>
                        <a:effectLst/>
                        <a:latin typeface="Times New Roman" panose="02020603050405020304" pitchFamily="18" charset="0"/>
                        <a:ea typeface="Arial" panose="020B0604020202020204" pitchFamily="34" charset="0"/>
                      </a:endParaRPr>
                    </a:p>
                  </a:txBody>
                  <a:tcPr marL="68580" marR="68580" marT="0" marB="0" anchor="b"/>
                </a:tc>
                <a:tc>
                  <a:txBody>
                    <a:bodyPr/>
                    <a:lstStyle/>
                    <a:p>
                      <a:pPr marL="0" marR="0" algn="ctr">
                        <a:lnSpc>
                          <a:spcPct val="115000"/>
                        </a:lnSpc>
                        <a:spcBef>
                          <a:spcPts val="0"/>
                        </a:spcBef>
                        <a:spcAft>
                          <a:spcPts val="0"/>
                        </a:spcAft>
                      </a:pPr>
                      <a:r>
                        <a:rPr lang="en-US" sz="1600" b="1">
                          <a:effectLst/>
                        </a:rPr>
                        <a:t> </a:t>
                      </a:r>
                      <a:endParaRPr lang="en-US" sz="1600" b="1">
                        <a:solidFill>
                          <a:srgbClr val="000000"/>
                        </a:solidFill>
                        <a:effectLst/>
                        <a:latin typeface="Times New Roman" panose="02020603050405020304" pitchFamily="18" charset="0"/>
                        <a:ea typeface="Arial" panose="020B0604020202020204" pitchFamily="34" charset="0"/>
                      </a:endParaRPr>
                    </a:p>
                  </a:txBody>
                  <a:tcPr marL="68580" marR="68580" marT="0" marB="0" anchor="b"/>
                </a:tc>
                <a:tc>
                  <a:txBody>
                    <a:bodyPr/>
                    <a:lstStyle/>
                    <a:p>
                      <a:pPr marL="0" marR="0" algn="ctr">
                        <a:lnSpc>
                          <a:spcPct val="115000"/>
                        </a:lnSpc>
                        <a:spcBef>
                          <a:spcPts val="0"/>
                        </a:spcBef>
                        <a:spcAft>
                          <a:spcPts val="0"/>
                        </a:spcAft>
                      </a:pPr>
                      <a:r>
                        <a:rPr lang="en-US" sz="1600" b="1">
                          <a:effectLst/>
                        </a:rPr>
                        <a:t> </a:t>
                      </a:r>
                      <a:endParaRPr lang="en-US" sz="1600" b="1">
                        <a:solidFill>
                          <a:srgbClr val="000000"/>
                        </a:solidFill>
                        <a:effectLst/>
                        <a:latin typeface="Times New Roman" panose="02020603050405020304" pitchFamily="18" charset="0"/>
                        <a:ea typeface="Arial" panose="020B0604020202020204" pitchFamily="34" charset="0"/>
                      </a:endParaRPr>
                    </a:p>
                  </a:txBody>
                  <a:tcPr marL="68580" marR="68580" marT="0" marB="0" anchor="b"/>
                </a:tc>
                <a:tc>
                  <a:txBody>
                    <a:bodyPr/>
                    <a:lstStyle/>
                    <a:p>
                      <a:pPr marL="0" marR="0" algn="ctr">
                        <a:lnSpc>
                          <a:spcPct val="115000"/>
                        </a:lnSpc>
                        <a:spcBef>
                          <a:spcPts val="0"/>
                        </a:spcBef>
                        <a:spcAft>
                          <a:spcPts val="0"/>
                        </a:spcAft>
                      </a:pPr>
                      <a:r>
                        <a:rPr lang="en-US" sz="1600" b="1">
                          <a:effectLst/>
                        </a:rPr>
                        <a:t> </a:t>
                      </a:r>
                      <a:endParaRPr lang="en-US" sz="1600" b="1">
                        <a:solidFill>
                          <a:srgbClr val="000000"/>
                        </a:solidFill>
                        <a:effectLst/>
                        <a:latin typeface="Times New Roman" panose="02020603050405020304" pitchFamily="18" charset="0"/>
                        <a:ea typeface="Arial" panose="020B0604020202020204" pitchFamily="34" charset="0"/>
                      </a:endParaRPr>
                    </a:p>
                  </a:txBody>
                  <a:tcPr marL="68580" marR="68580" marT="0" marB="0" anchor="b"/>
                </a:tc>
                <a:tc>
                  <a:txBody>
                    <a:bodyPr/>
                    <a:lstStyle/>
                    <a:p>
                      <a:pPr marL="0" marR="0" algn="ctr">
                        <a:lnSpc>
                          <a:spcPct val="115000"/>
                        </a:lnSpc>
                        <a:spcBef>
                          <a:spcPts val="0"/>
                        </a:spcBef>
                        <a:spcAft>
                          <a:spcPts val="0"/>
                        </a:spcAft>
                      </a:pPr>
                      <a:r>
                        <a:rPr lang="en-US" sz="1600" b="1">
                          <a:effectLst/>
                        </a:rPr>
                        <a:t> </a:t>
                      </a:r>
                      <a:endParaRPr lang="en-US" sz="1600" b="1">
                        <a:solidFill>
                          <a:srgbClr val="000000"/>
                        </a:solidFill>
                        <a:effectLst/>
                        <a:latin typeface="Times New Roman" panose="02020603050405020304" pitchFamily="18" charset="0"/>
                        <a:ea typeface="Arial" panose="020B0604020202020204" pitchFamily="34" charset="0"/>
                      </a:endParaRPr>
                    </a:p>
                  </a:txBody>
                  <a:tcPr marL="68580" marR="68580" marT="0" marB="0" anchor="b"/>
                </a:tc>
                <a:tc>
                  <a:txBody>
                    <a:bodyPr/>
                    <a:lstStyle/>
                    <a:p>
                      <a:pPr marL="0" marR="0" algn="ctr">
                        <a:lnSpc>
                          <a:spcPct val="115000"/>
                        </a:lnSpc>
                        <a:spcBef>
                          <a:spcPts val="0"/>
                        </a:spcBef>
                        <a:spcAft>
                          <a:spcPts val="0"/>
                        </a:spcAft>
                      </a:pPr>
                      <a:r>
                        <a:rPr lang="en-US" sz="1600" b="1">
                          <a:effectLst/>
                        </a:rPr>
                        <a:t> </a:t>
                      </a:r>
                      <a:endParaRPr lang="en-US" sz="1600" b="1">
                        <a:solidFill>
                          <a:srgbClr val="000000"/>
                        </a:solidFill>
                        <a:effectLst/>
                        <a:latin typeface="Times New Roman" panose="02020603050405020304" pitchFamily="18" charset="0"/>
                        <a:ea typeface="Arial" panose="020B0604020202020204" pitchFamily="34" charset="0"/>
                      </a:endParaRPr>
                    </a:p>
                  </a:txBody>
                  <a:tcPr marL="68580" marR="68580" marT="0" marB="0" anchor="b"/>
                </a:tc>
                <a:extLst>
                  <a:ext uri="{0D108BD9-81ED-4DB2-BD59-A6C34878D82A}">
                    <a16:rowId xmlns:a16="http://schemas.microsoft.com/office/drawing/2014/main" val="845130554"/>
                  </a:ext>
                </a:extLst>
              </a:tr>
              <a:tr h="235907">
                <a:tc>
                  <a:txBody>
                    <a:bodyPr/>
                    <a:lstStyle/>
                    <a:p>
                      <a:pPr marL="57150" marR="0" algn="l">
                        <a:lnSpc>
                          <a:spcPct val="115000"/>
                        </a:lnSpc>
                        <a:spcBef>
                          <a:spcPts val="0"/>
                        </a:spcBef>
                        <a:spcAft>
                          <a:spcPts val="0"/>
                        </a:spcAft>
                      </a:pPr>
                      <a:r>
                        <a:rPr lang="en-US" sz="1600" b="1">
                          <a:effectLst/>
                        </a:rPr>
                        <a:t>Alzheimer’s</a:t>
                      </a:r>
                      <a:endParaRPr lang="en-US" sz="1600" b="1">
                        <a:solidFill>
                          <a:srgbClr val="000000"/>
                        </a:solidFill>
                        <a:effectLst/>
                        <a:latin typeface="Times New Roman" panose="02020603050405020304" pitchFamily="18" charset="0"/>
                        <a:ea typeface="Arial" panose="020B0604020202020204" pitchFamily="34" charset="0"/>
                      </a:endParaRPr>
                    </a:p>
                  </a:txBody>
                  <a:tcPr marL="68580" marR="68580" marT="0" marB="0"/>
                </a:tc>
                <a:tc>
                  <a:txBody>
                    <a:bodyPr/>
                    <a:lstStyle/>
                    <a:p>
                      <a:pPr marL="0" marR="0" algn="ctr">
                        <a:lnSpc>
                          <a:spcPct val="115000"/>
                        </a:lnSpc>
                        <a:spcBef>
                          <a:spcPts val="0"/>
                        </a:spcBef>
                        <a:spcAft>
                          <a:spcPts val="0"/>
                        </a:spcAft>
                      </a:pPr>
                      <a:r>
                        <a:rPr lang="en-US" sz="1600" b="1">
                          <a:effectLst/>
                        </a:rPr>
                        <a:t>418</a:t>
                      </a:r>
                      <a:endParaRPr lang="en-US" sz="1600" b="1">
                        <a:solidFill>
                          <a:srgbClr val="000000"/>
                        </a:solidFill>
                        <a:effectLst/>
                        <a:latin typeface="Times New Roman" panose="02020603050405020304" pitchFamily="18" charset="0"/>
                        <a:ea typeface="Arial" panose="020B0604020202020204" pitchFamily="34" charset="0"/>
                      </a:endParaRPr>
                    </a:p>
                  </a:txBody>
                  <a:tcPr marL="68580" marR="68580" marT="0" marB="0" anchor="b"/>
                </a:tc>
                <a:tc>
                  <a:txBody>
                    <a:bodyPr/>
                    <a:lstStyle/>
                    <a:p>
                      <a:pPr marL="0" marR="0" algn="ctr">
                        <a:lnSpc>
                          <a:spcPct val="115000"/>
                        </a:lnSpc>
                        <a:spcBef>
                          <a:spcPts val="0"/>
                        </a:spcBef>
                        <a:spcAft>
                          <a:spcPts val="0"/>
                        </a:spcAft>
                      </a:pPr>
                      <a:r>
                        <a:rPr lang="en-US" sz="1600" b="1">
                          <a:effectLst/>
                        </a:rPr>
                        <a:t> </a:t>
                      </a:r>
                      <a:endParaRPr lang="en-US" sz="1600" b="1">
                        <a:solidFill>
                          <a:srgbClr val="000000"/>
                        </a:solidFill>
                        <a:effectLst/>
                        <a:latin typeface="Times New Roman" panose="02020603050405020304" pitchFamily="18" charset="0"/>
                        <a:ea typeface="Arial" panose="020B0604020202020204" pitchFamily="34" charset="0"/>
                      </a:endParaRPr>
                    </a:p>
                  </a:txBody>
                  <a:tcPr marL="68580" marR="68580" marT="0" marB="0" anchor="b"/>
                </a:tc>
                <a:tc>
                  <a:txBody>
                    <a:bodyPr/>
                    <a:lstStyle/>
                    <a:p>
                      <a:pPr marL="0" marR="0" algn="ctr">
                        <a:lnSpc>
                          <a:spcPct val="115000"/>
                        </a:lnSpc>
                        <a:spcBef>
                          <a:spcPts val="0"/>
                        </a:spcBef>
                        <a:spcAft>
                          <a:spcPts val="0"/>
                        </a:spcAft>
                      </a:pPr>
                      <a:r>
                        <a:rPr lang="en-US" sz="1600" b="1">
                          <a:effectLst/>
                        </a:rPr>
                        <a:t>418</a:t>
                      </a:r>
                      <a:endParaRPr lang="en-US" sz="1600" b="1">
                        <a:solidFill>
                          <a:srgbClr val="000000"/>
                        </a:solidFill>
                        <a:effectLst/>
                        <a:latin typeface="Times New Roman" panose="02020603050405020304" pitchFamily="18" charset="0"/>
                        <a:ea typeface="Arial" panose="020B0604020202020204" pitchFamily="34" charset="0"/>
                      </a:endParaRPr>
                    </a:p>
                  </a:txBody>
                  <a:tcPr marL="68580" marR="68580" marT="0" marB="0" anchor="b"/>
                </a:tc>
                <a:tc>
                  <a:txBody>
                    <a:bodyPr/>
                    <a:lstStyle/>
                    <a:p>
                      <a:pPr marL="0" marR="0" algn="ctr">
                        <a:lnSpc>
                          <a:spcPct val="115000"/>
                        </a:lnSpc>
                        <a:spcBef>
                          <a:spcPts val="0"/>
                        </a:spcBef>
                        <a:spcAft>
                          <a:spcPts val="0"/>
                        </a:spcAft>
                      </a:pPr>
                      <a:r>
                        <a:rPr lang="en-US" sz="1600" b="1">
                          <a:effectLst/>
                        </a:rPr>
                        <a:t>922</a:t>
                      </a:r>
                      <a:endParaRPr lang="en-US" sz="1600" b="1">
                        <a:solidFill>
                          <a:srgbClr val="000000"/>
                        </a:solidFill>
                        <a:effectLst/>
                        <a:latin typeface="Times New Roman" panose="02020603050405020304" pitchFamily="18" charset="0"/>
                        <a:ea typeface="Arial" panose="020B0604020202020204" pitchFamily="34" charset="0"/>
                      </a:endParaRPr>
                    </a:p>
                  </a:txBody>
                  <a:tcPr marL="68580" marR="68580" marT="0" marB="0" anchor="b"/>
                </a:tc>
                <a:tc>
                  <a:txBody>
                    <a:bodyPr/>
                    <a:lstStyle/>
                    <a:p>
                      <a:pPr marL="0" marR="0" algn="ctr">
                        <a:lnSpc>
                          <a:spcPct val="115000"/>
                        </a:lnSpc>
                        <a:spcBef>
                          <a:spcPts val="0"/>
                        </a:spcBef>
                        <a:spcAft>
                          <a:spcPts val="0"/>
                        </a:spcAft>
                      </a:pPr>
                      <a:r>
                        <a:rPr lang="en-US" sz="1600" b="1">
                          <a:effectLst/>
                        </a:rPr>
                        <a:t> </a:t>
                      </a:r>
                      <a:endParaRPr lang="en-US" sz="1600" b="1">
                        <a:solidFill>
                          <a:srgbClr val="000000"/>
                        </a:solidFill>
                        <a:effectLst/>
                        <a:latin typeface="Times New Roman" panose="02020603050405020304" pitchFamily="18" charset="0"/>
                        <a:ea typeface="Arial" panose="020B0604020202020204" pitchFamily="34" charset="0"/>
                      </a:endParaRPr>
                    </a:p>
                  </a:txBody>
                  <a:tcPr marL="68580" marR="68580" marT="0" marB="0" anchor="b"/>
                </a:tc>
                <a:tc>
                  <a:txBody>
                    <a:bodyPr/>
                    <a:lstStyle/>
                    <a:p>
                      <a:pPr marL="0" marR="0" algn="ctr">
                        <a:lnSpc>
                          <a:spcPct val="115000"/>
                        </a:lnSpc>
                        <a:spcBef>
                          <a:spcPts val="0"/>
                        </a:spcBef>
                        <a:spcAft>
                          <a:spcPts val="0"/>
                        </a:spcAft>
                      </a:pPr>
                      <a:r>
                        <a:rPr lang="en-US" sz="1600" b="1">
                          <a:effectLst/>
                        </a:rPr>
                        <a:t>922</a:t>
                      </a:r>
                      <a:endParaRPr lang="en-US" sz="1600" b="1">
                        <a:solidFill>
                          <a:srgbClr val="000000"/>
                        </a:solidFill>
                        <a:effectLst/>
                        <a:latin typeface="Times New Roman" panose="02020603050405020304" pitchFamily="18" charset="0"/>
                        <a:ea typeface="Arial" panose="020B0604020202020204" pitchFamily="34" charset="0"/>
                      </a:endParaRPr>
                    </a:p>
                  </a:txBody>
                  <a:tcPr marL="68580" marR="68580" marT="0" marB="0" anchor="b"/>
                </a:tc>
                <a:extLst>
                  <a:ext uri="{0D108BD9-81ED-4DB2-BD59-A6C34878D82A}">
                    <a16:rowId xmlns:a16="http://schemas.microsoft.com/office/drawing/2014/main" val="328492087"/>
                  </a:ext>
                </a:extLst>
              </a:tr>
              <a:tr h="235907">
                <a:tc>
                  <a:txBody>
                    <a:bodyPr/>
                    <a:lstStyle/>
                    <a:p>
                      <a:pPr marL="57150" marR="0" algn="l">
                        <a:lnSpc>
                          <a:spcPct val="115000"/>
                        </a:lnSpc>
                        <a:spcBef>
                          <a:spcPts val="0"/>
                        </a:spcBef>
                        <a:spcAft>
                          <a:spcPts val="0"/>
                        </a:spcAft>
                      </a:pPr>
                      <a:r>
                        <a:rPr lang="en-US" sz="1600" b="1">
                          <a:effectLst/>
                        </a:rPr>
                        <a:t>Autism</a:t>
                      </a:r>
                      <a:endParaRPr lang="en-US" sz="1600" b="1">
                        <a:solidFill>
                          <a:srgbClr val="000000"/>
                        </a:solidFill>
                        <a:effectLst/>
                        <a:latin typeface="Times New Roman" panose="02020603050405020304" pitchFamily="18" charset="0"/>
                        <a:ea typeface="Arial" panose="020B0604020202020204" pitchFamily="34" charset="0"/>
                      </a:endParaRPr>
                    </a:p>
                  </a:txBody>
                  <a:tcPr marL="68580" marR="68580" marT="0" marB="0"/>
                </a:tc>
                <a:tc>
                  <a:txBody>
                    <a:bodyPr/>
                    <a:lstStyle/>
                    <a:p>
                      <a:pPr marL="0" marR="0" algn="ctr">
                        <a:lnSpc>
                          <a:spcPct val="115000"/>
                        </a:lnSpc>
                        <a:spcBef>
                          <a:spcPts val="0"/>
                        </a:spcBef>
                        <a:spcAft>
                          <a:spcPts val="0"/>
                        </a:spcAft>
                      </a:pPr>
                      <a:r>
                        <a:rPr lang="en-US" sz="1600" b="1">
                          <a:effectLst/>
                        </a:rPr>
                        <a:t>2,512</a:t>
                      </a:r>
                      <a:endParaRPr lang="en-US" sz="1600" b="1">
                        <a:solidFill>
                          <a:srgbClr val="000000"/>
                        </a:solidFill>
                        <a:effectLst/>
                        <a:latin typeface="Times New Roman" panose="02020603050405020304" pitchFamily="18" charset="0"/>
                        <a:ea typeface="Arial" panose="020B0604020202020204" pitchFamily="34" charset="0"/>
                      </a:endParaRPr>
                    </a:p>
                  </a:txBody>
                  <a:tcPr marL="68580" marR="68580" marT="0" marB="0" anchor="b"/>
                </a:tc>
                <a:tc>
                  <a:txBody>
                    <a:bodyPr/>
                    <a:lstStyle/>
                    <a:p>
                      <a:pPr marL="0" marR="0" algn="ctr">
                        <a:lnSpc>
                          <a:spcPct val="115000"/>
                        </a:lnSpc>
                        <a:spcBef>
                          <a:spcPts val="0"/>
                        </a:spcBef>
                        <a:spcAft>
                          <a:spcPts val="0"/>
                        </a:spcAft>
                      </a:pPr>
                      <a:r>
                        <a:rPr lang="en-US" sz="1600" b="1">
                          <a:effectLst/>
                        </a:rPr>
                        <a:t>2,357</a:t>
                      </a:r>
                      <a:endParaRPr lang="en-US" sz="1600" b="1">
                        <a:solidFill>
                          <a:srgbClr val="000000"/>
                        </a:solidFill>
                        <a:effectLst/>
                        <a:latin typeface="Times New Roman" panose="02020603050405020304" pitchFamily="18" charset="0"/>
                        <a:ea typeface="Arial" panose="020B0604020202020204" pitchFamily="34" charset="0"/>
                      </a:endParaRPr>
                    </a:p>
                  </a:txBody>
                  <a:tcPr marL="68580" marR="68580" marT="0" marB="0" anchor="b"/>
                </a:tc>
                <a:tc>
                  <a:txBody>
                    <a:bodyPr/>
                    <a:lstStyle/>
                    <a:p>
                      <a:pPr marL="0" marR="0" algn="ctr">
                        <a:lnSpc>
                          <a:spcPct val="115000"/>
                        </a:lnSpc>
                        <a:spcBef>
                          <a:spcPts val="0"/>
                        </a:spcBef>
                        <a:spcAft>
                          <a:spcPts val="0"/>
                        </a:spcAft>
                      </a:pPr>
                      <a:r>
                        <a:rPr lang="en-US" sz="1600" b="1">
                          <a:effectLst/>
                        </a:rPr>
                        <a:t>4,869</a:t>
                      </a:r>
                      <a:endParaRPr lang="en-US" sz="1600" b="1">
                        <a:solidFill>
                          <a:srgbClr val="000000"/>
                        </a:solidFill>
                        <a:effectLst/>
                        <a:latin typeface="Times New Roman" panose="02020603050405020304" pitchFamily="18" charset="0"/>
                        <a:ea typeface="Arial" panose="020B0604020202020204" pitchFamily="34" charset="0"/>
                      </a:endParaRPr>
                    </a:p>
                  </a:txBody>
                  <a:tcPr marL="68580" marR="68580" marT="0" marB="0" anchor="b"/>
                </a:tc>
                <a:tc>
                  <a:txBody>
                    <a:bodyPr/>
                    <a:lstStyle/>
                    <a:p>
                      <a:pPr marL="0" marR="0" algn="ctr">
                        <a:lnSpc>
                          <a:spcPct val="115000"/>
                        </a:lnSpc>
                        <a:spcBef>
                          <a:spcPts val="0"/>
                        </a:spcBef>
                        <a:spcAft>
                          <a:spcPts val="0"/>
                        </a:spcAft>
                      </a:pPr>
                      <a:r>
                        <a:rPr lang="en-US" sz="1600" b="1">
                          <a:effectLst/>
                        </a:rPr>
                        <a:t>6,197</a:t>
                      </a:r>
                      <a:endParaRPr lang="en-US" sz="1600" b="1">
                        <a:solidFill>
                          <a:srgbClr val="000000"/>
                        </a:solidFill>
                        <a:effectLst/>
                        <a:latin typeface="Times New Roman" panose="02020603050405020304" pitchFamily="18" charset="0"/>
                        <a:ea typeface="Arial" panose="020B0604020202020204" pitchFamily="34" charset="0"/>
                      </a:endParaRPr>
                    </a:p>
                  </a:txBody>
                  <a:tcPr marL="68580" marR="68580" marT="0" marB="0" anchor="b"/>
                </a:tc>
                <a:tc>
                  <a:txBody>
                    <a:bodyPr/>
                    <a:lstStyle/>
                    <a:p>
                      <a:pPr marL="0" marR="0" algn="ctr">
                        <a:lnSpc>
                          <a:spcPct val="115000"/>
                        </a:lnSpc>
                        <a:spcBef>
                          <a:spcPts val="0"/>
                        </a:spcBef>
                        <a:spcAft>
                          <a:spcPts val="0"/>
                        </a:spcAft>
                      </a:pPr>
                      <a:r>
                        <a:rPr lang="en-US" sz="1600" b="1">
                          <a:effectLst/>
                        </a:rPr>
                        <a:t>4,712</a:t>
                      </a:r>
                      <a:endParaRPr lang="en-US" sz="1600" b="1">
                        <a:solidFill>
                          <a:srgbClr val="000000"/>
                        </a:solidFill>
                        <a:effectLst/>
                        <a:latin typeface="Times New Roman" panose="02020603050405020304" pitchFamily="18" charset="0"/>
                        <a:ea typeface="Arial" panose="020B0604020202020204" pitchFamily="34" charset="0"/>
                      </a:endParaRPr>
                    </a:p>
                  </a:txBody>
                  <a:tcPr marL="68580" marR="68580" marT="0" marB="0" anchor="b"/>
                </a:tc>
                <a:tc>
                  <a:txBody>
                    <a:bodyPr/>
                    <a:lstStyle/>
                    <a:p>
                      <a:pPr marL="0" marR="0" algn="ctr">
                        <a:lnSpc>
                          <a:spcPct val="115000"/>
                        </a:lnSpc>
                        <a:spcBef>
                          <a:spcPts val="0"/>
                        </a:spcBef>
                        <a:spcAft>
                          <a:spcPts val="0"/>
                        </a:spcAft>
                      </a:pPr>
                      <a:r>
                        <a:rPr lang="en-US" sz="1600" b="1">
                          <a:effectLst/>
                        </a:rPr>
                        <a:t>10,909</a:t>
                      </a:r>
                      <a:endParaRPr lang="en-US" sz="1600" b="1">
                        <a:solidFill>
                          <a:srgbClr val="000000"/>
                        </a:solidFill>
                        <a:effectLst/>
                        <a:latin typeface="Times New Roman" panose="02020603050405020304" pitchFamily="18" charset="0"/>
                        <a:ea typeface="Arial" panose="020B0604020202020204" pitchFamily="34" charset="0"/>
                      </a:endParaRPr>
                    </a:p>
                  </a:txBody>
                  <a:tcPr marL="68580" marR="68580" marT="0" marB="0" anchor="b"/>
                </a:tc>
                <a:extLst>
                  <a:ext uri="{0D108BD9-81ED-4DB2-BD59-A6C34878D82A}">
                    <a16:rowId xmlns:a16="http://schemas.microsoft.com/office/drawing/2014/main" val="3130364756"/>
                  </a:ext>
                </a:extLst>
              </a:tr>
              <a:tr h="235907">
                <a:tc>
                  <a:txBody>
                    <a:bodyPr/>
                    <a:lstStyle/>
                    <a:p>
                      <a:pPr marL="57150" marR="0" algn="l">
                        <a:lnSpc>
                          <a:spcPct val="115000"/>
                        </a:lnSpc>
                        <a:spcBef>
                          <a:spcPts val="0"/>
                        </a:spcBef>
                        <a:spcAft>
                          <a:spcPts val="0"/>
                        </a:spcAft>
                      </a:pPr>
                      <a:r>
                        <a:rPr lang="en-US" sz="1600" b="1">
                          <a:effectLst/>
                        </a:rPr>
                        <a:t>Epilepsy</a:t>
                      </a:r>
                      <a:endParaRPr lang="en-US" sz="1600" b="1">
                        <a:solidFill>
                          <a:srgbClr val="000000"/>
                        </a:solidFill>
                        <a:effectLst/>
                        <a:latin typeface="Times New Roman" panose="02020603050405020304" pitchFamily="18" charset="0"/>
                        <a:ea typeface="Arial" panose="020B0604020202020204" pitchFamily="34" charset="0"/>
                      </a:endParaRPr>
                    </a:p>
                  </a:txBody>
                  <a:tcPr marL="68580" marR="68580" marT="0" marB="0"/>
                </a:tc>
                <a:tc>
                  <a:txBody>
                    <a:bodyPr/>
                    <a:lstStyle/>
                    <a:p>
                      <a:pPr marL="0" marR="0" algn="ctr">
                        <a:lnSpc>
                          <a:spcPct val="115000"/>
                        </a:lnSpc>
                        <a:spcBef>
                          <a:spcPts val="0"/>
                        </a:spcBef>
                        <a:spcAft>
                          <a:spcPts val="0"/>
                        </a:spcAft>
                      </a:pPr>
                      <a:r>
                        <a:rPr lang="en-US" sz="1600" b="1">
                          <a:effectLst/>
                        </a:rPr>
                        <a:t>0</a:t>
                      </a:r>
                      <a:endParaRPr lang="en-US" sz="1600" b="1">
                        <a:solidFill>
                          <a:srgbClr val="000000"/>
                        </a:solidFill>
                        <a:effectLst/>
                        <a:latin typeface="Times New Roman" panose="02020603050405020304" pitchFamily="18" charset="0"/>
                        <a:ea typeface="Arial" panose="020B0604020202020204" pitchFamily="34" charset="0"/>
                      </a:endParaRPr>
                    </a:p>
                  </a:txBody>
                  <a:tcPr marL="68580" marR="68580" marT="0" marB="0" anchor="b"/>
                </a:tc>
                <a:tc>
                  <a:txBody>
                    <a:bodyPr/>
                    <a:lstStyle/>
                    <a:p>
                      <a:pPr marL="0" marR="0" algn="ctr">
                        <a:lnSpc>
                          <a:spcPct val="115000"/>
                        </a:lnSpc>
                        <a:spcBef>
                          <a:spcPts val="0"/>
                        </a:spcBef>
                        <a:spcAft>
                          <a:spcPts val="0"/>
                        </a:spcAft>
                      </a:pPr>
                      <a:r>
                        <a:rPr lang="en-US" sz="1600" b="1">
                          <a:effectLst/>
                        </a:rPr>
                        <a:t>13,501</a:t>
                      </a:r>
                      <a:endParaRPr lang="en-US" sz="1600" b="1">
                        <a:solidFill>
                          <a:srgbClr val="000000"/>
                        </a:solidFill>
                        <a:effectLst/>
                        <a:latin typeface="Times New Roman" panose="02020603050405020304" pitchFamily="18" charset="0"/>
                        <a:ea typeface="Arial" panose="020B0604020202020204" pitchFamily="34" charset="0"/>
                      </a:endParaRPr>
                    </a:p>
                  </a:txBody>
                  <a:tcPr marL="68580" marR="68580" marT="0" marB="0" anchor="b"/>
                </a:tc>
                <a:tc>
                  <a:txBody>
                    <a:bodyPr/>
                    <a:lstStyle/>
                    <a:p>
                      <a:pPr marL="0" marR="0" algn="ctr">
                        <a:lnSpc>
                          <a:spcPct val="115000"/>
                        </a:lnSpc>
                        <a:spcBef>
                          <a:spcPts val="0"/>
                        </a:spcBef>
                        <a:spcAft>
                          <a:spcPts val="0"/>
                        </a:spcAft>
                      </a:pPr>
                      <a:r>
                        <a:rPr lang="en-US" sz="1600" b="1">
                          <a:effectLst/>
                        </a:rPr>
                        <a:t>13,501</a:t>
                      </a:r>
                      <a:endParaRPr lang="en-US" sz="1600" b="1">
                        <a:solidFill>
                          <a:srgbClr val="000000"/>
                        </a:solidFill>
                        <a:effectLst/>
                        <a:latin typeface="Times New Roman" panose="02020603050405020304" pitchFamily="18" charset="0"/>
                        <a:ea typeface="Arial" panose="020B0604020202020204" pitchFamily="34" charset="0"/>
                      </a:endParaRPr>
                    </a:p>
                  </a:txBody>
                  <a:tcPr marL="68580" marR="68580" marT="0" marB="0" anchor="b"/>
                </a:tc>
                <a:tc>
                  <a:txBody>
                    <a:bodyPr/>
                    <a:lstStyle/>
                    <a:p>
                      <a:pPr marL="0" marR="0" algn="ctr">
                        <a:lnSpc>
                          <a:spcPct val="115000"/>
                        </a:lnSpc>
                        <a:spcBef>
                          <a:spcPts val="0"/>
                        </a:spcBef>
                        <a:spcAft>
                          <a:spcPts val="0"/>
                        </a:spcAft>
                      </a:pPr>
                      <a:r>
                        <a:rPr lang="en-US" sz="1600" b="1">
                          <a:effectLst/>
                        </a:rPr>
                        <a:t>0</a:t>
                      </a:r>
                      <a:endParaRPr lang="en-US" sz="1600" b="1">
                        <a:solidFill>
                          <a:srgbClr val="000000"/>
                        </a:solidFill>
                        <a:effectLst/>
                        <a:latin typeface="Times New Roman" panose="02020603050405020304" pitchFamily="18" charset="0"/>
                        <a:ea typeface="Arial" panose="020B0604020202020204" pitchFamily="34" charset="0"/>
                      </a:endParaRPr>
                    </a:p>
                  </a:txBody>
                  <a:tcPr marL="68580" marR="68580" marT="0" marB="0" anchor="b"/>
                </a:tc>
                <a:tc>
                  <a:txBody>
                    <a:bodyPr/>
                    <a:lstStyle/>
                    <a:p>
                      <a:pPr marL="0" marR="0" algn="ctr">
                        <a:lnSpc>
                          <a:spcPct val="115000"/>
                        </a:lnSpc>
                        <a:spcBef>
                          <a:spcPts val="0"/>
                        </a:spcBef>
                        <a:spcAft>
                          <a:spcPts val="0"/>
                        </a:spcAft>
                      </a:pPr>
                      <a:r>
                        <a:rPr lang="en-US" sz="1600" b="1">
                          <a:effectLst/>
                        </a:rPr>
                        <a:t>412</a:t>
                      </a:r>
                      <a:endParaRPr lang="en-US" sz="1600" b="1">
                        <a:solidFill>
                          <a:srgbClr val="000000"/>
                        </a:solidFill>
                        <a:effectLst/>
                        <a:latin typeface="Times New Roman" panose="02020603050405020304" pitchFamily="18" charset="0"/>
                        <a:ea typeface="Arial" panose="020B0604020202020204" pitchFamily="34" charset="0"/>
                      </a:endParaRPr>
                    </a:p>
                  </a:txBody>
                  <a:tcPr marL="68580" marR="68580" marT="0" marB="0" anchor="b"/>
                </a:tc>
                <a:tc>
                  <a:txBody>
                    <a:bodyPr/>
                    <a:lstStyle/>
                    <a:p>
                      <a:pPr marL="0" marR="0" algn="ctr">
                        <a:lnSpc>
                          <a:spcPct val="115000"/>
                        </a:lnSpc>
                        <a:spcBef>
                          <a:spcPts val="0"/>
                        </a:spcBef>
                        <a:spcAft>
                          <a:spcPts val="0"/>
                        </a:spcAft>
                      </a:pPr>
                      <a:r>
                        <a:rPr lang="en-US" sz="1600" b="1">
                          <a:effectLst/>
                        </a:rPr>
                        <a:t>412</a:t>
                      </a:r>
                      <a:endParaRPr lang="en-US" sz="1600" b="1">
                        <a:solidFill>
                          <a:srgbClr val="000000"/>
                        </a:solidFill>
                        <a:effectLst/>
                        <a:latin typeface="Times New Roman" panose="02020603050405020304" pitchFamily="18" charset="0"/>
                        <a:ea typeface="Arial" panose="020B0604020202020204" pitchFamily="34" charset="0"/>
                      </a:endParaRPr>
                    </a:p>
                  </a:txBody>
                  <a:tcPr marL="68580" marR="68580" marT="0" marB="0" anchor="b"/>
                </a:tc>
                <a:extLst>
                  <a:ext uri="{0D108BD9-81ED-4DB2-BD59-A6C34878D82A}">
                    <a16:rowId xmlns:a16="http://schemas.microsoft.com/office/drawing/2014/main" val="258629543"/>
                  </a:ext>
                </a:extLst>
              </a:tr>
              <a:tr h="252789">
                <a:tc>
                  <a:txBody>
                    <a:bodyPr/>
                    <a:lstStyle/>
                    <a:p>
                      <a:pPr marL="0" marR="0" algn="l">
                        <a:lnSpc>
                          <a:spcPct val="115000"/>
                        </a:lnSpc>
                        <a:spcBef>
                          <a:spcPts val="0"/>
                        </a:spcBef>
                        <a:spcAft>
                          <a:spcPts val="0"/>
                        </a:spcAft>
                      </a:pPr>
                      <a:r>
                        <a:rPr lang="en-US" sz="1600" b="1" dirty="0">
                          <a:effectLst/>
                        </a:rPr>
                        <a:t>Total</a:t>
                      </a:r>
                      <a:endParaRPr lang="en-US" sz="1600" b="1" dirty="0">
                        <a:solidFill>
                          <a:srgbClr val="000000"/>
                        </a:solidFill>
                        <a:effectLst/>
                        <a:latin typeface="Times New Roman" panose="02020603050405020304" pitchFamily="18" charset="0"/>
                        <a:ea typeface="Arial" panose="020B0604020202020204" pitchFamily="34" charset="0"/>
                      </a:endParaRPr>
                    </a:p>
                  </a:txBody>
                  <a:tcPr marL="68580" marR="68580" marT="0" marB="0"/>
                </a:tc>
                <a:tc>
                  <a:txBody>
                    <a:bodyPr/>
                    <a:lstStyle/>
                    <a:p>
                      <a:pPr marL="0" marR="0" algn="ctr">
                        <a:lnSpc>
                          <a:spcPct val="115000"/>
                        </a:lnSpc>
                        <a:spcBef>
                          <a:spcPts val="0"/>
                        </a:spcBef>
                        <a:spcAft>
                          <a:spcPts val="0"/>
                        </a:spcAft>
                      </a:pPr>
                      <a:r>
                        <a:rPr lang="en-US" sz="1600" b="1">
                          <a:effectLst/>
                        </a:rPr>
                        <a:t>20,204</a:t>
                      </a:r>
                      <a:endParaRPr lang="en-US" sz="1600" b="1">
                        <a:solidFill>
                          <a:srgbClr val="000000"/>
                        </a:solidFill>
                        <a:effectLst/>
                        <a:latin typeface="Times New Roman" panose="02020603050405020304" pitchFamily="18" charset="0"/>
                        <a:ea typeface="Arial" panose="020B0604020202020204" pitchFamily="34" charset="0"/>
                      </a:endParaRPr>
                    </a:p>
                  </a:txBody>
                  <a:tcPr marL="68580" marR="68580" marT="0" marB="0" anchor="b"/>
                </a:tc>
                <a:tc>
                  <a:txBody>
                    <a:bodyPr/>
                    <a:lstStyle/>
                    <a:p>
                      <a:pPr marL="0" marR="0" algn="ctr">
                        <a:lnSpc>
                          <a:spcPct val="115000"/>
                        </a:lnSpc>
                        <a:spcBef>
                          <a:spcPts val="0"/>
                        </a:spcBef>
                        <a:spcAft>
                          <a:spcPts val="0"/>
                        </a:spcAft>
                      </a:pPr>
                      <a:r>
                        <a:rPr lang="en-US" sz="1600" b="1">
                          <a:effectLst/>
                        </a:rPr>
                        <a:t>25,885</a:t>
                      </a:r>
                      <a:endParaRPr lang="en-US" sz="1600" b="1">
                        <a:solidFill>
                          <a:srgbClr val="000000"/>
                        </a:solidFill>
                        <a:effectLst/>
                        <a:latin typeface="Times New Roman" panose="02020603050405020304" pitchFamily="18" charset="0"/>
                        <a:ea typeface="Arial" panose="020B0604020202020204" pitchFamily="34" charset="0"/>
                      </a:endParaRPr>
                    </a:p>
                  </a:txBody>
                  <a:tcPr marL="68580" marR="68580" marT="0" marB="0" anchor="b"/>
                </a:tc>
                <a:tc>
                  <a:txBody>
                    <a:bodyPr/>
                    <a:lstStyle/>
                    <a:p>
                      <a:pPr marL="0" marR="0" algn="ctr">
                        <a:lnSpc>
                          <a:spcPct val="115000"/>
                        </a:lnSpc>
                        <a:spcBef>
                          <a:spcPts val="0"/>
                        </a:spcBef>
                        <a:spcAft>
                          <a:spcPts val="0"/>
                        </a:spcAft>
                      </a:pPr>
                      <a:r>
                        <a:rPr lang="en-US" sz="1600" b="1">
                          <a:effectLst/>
                        </a:rPr>
                        <a:t>46,089</a:t>
                      </a:r>
                      <a:endParaRPr lang="en-US" sz="1600" b="1">
                        <a:solidFill>
                          <a:srgbClr val="000000"/>
                        </a:solidFill>
                        <a:effectLst/>
                        <a:latin typeface="Times New Roman" panose="02020603050405020304" pitchFamily="18" charset="0"/>
                        <a:ea typeface="Arial" panose="020B0604020202020204" pitchFamily="34" charset="0"/>
                      </a:endParaRPr>
                    </a:p>
                  </a:txBody>
                  <a:tcPr marL="68580" marR="68580" marT="0" marB="0" anchor="b"/>
                </a:tc>
                <a:tc>
                  <a:txBody>
                    <a:bodyPr/>
                    <a:lstStyle/>
                    <a:p>
                      <a:pPr marL="0" marR="0" algn="ctr">
                        <a:lnSpc>
                          <a:spcPct val="115000"/>
                        </a:lnSpc>
                        <a:spcBef>
                          <a:spcPts val="0"/>
                        </a:spcBef>
                        <a:spcAft>
                          <a:spcPts val="0"/>
                        </a:spcAft>
                      </a:pPr>
                      <a:r>
                        <a:rPr lang="en-US" sz="1600" b="1">
                          <a:effectLst/>
                        </a:rPr>
                        <a:t>24,283</a:t>
                      </a:r>
                      <a:endParaRPr lang="en-US" sz="1600" b="1">
                        <a:solidFill>
                          <a:srgbClr val="000000"/>
                        </a:solidFill>
                        <a:effectLst/>
                        <a:latin typeface="Times New Roman" panose="02020603050405020304" pitchFamily="18" charset="0"/>
                        <a:ea typeface="Arial" panose="020B0604020202020204" pitchFamily="34" charset="0"/>
                      </a:endParaRPr>
                    </a:p>
                  </a:txBody>
                  <a:tcPr marL="68580" marR="68580" marT="0" marB="0" anchor="b"/>
                </a:tc>
                <a:tc>
                  <a:txBody>
                    <a:bodyPr/>
                    <a:lstStyle/>
                    <a:p>
                      <a:pPr marL="0" marR="0" algn="ctr">
                        <a:lnSpc>
                          <a:spcPct val="115000"/>
                        </a:lnSpc>
                        <a:spcBef>
                          <a:spcPts val="0"/>
                        </a:spcBef>
                        <a:spcAft>
                          <a:spcPts val="0"/>
                        </a:spcAft>
                      </a:pPr>
                      <a:r>
                        <a:rPr lang="en-US" sz="1600" b="1">
                          <a:effectLst/>
                        </a:rPr>
                        <a:t>12,857</a:t>
                      </a:r>
                      <a:endParaRPr lang="en-US" sz="1600" b="1">
                        <a:solidFill>
                          <a:srgbClr val="000000"/>
                        </a:solidFill>
                        <a:effectLst/>
                        <a:latin typeface="Times New Roman" panose="02020603050405020304" pitchFamily="18" charset="0"/>
                        <a:ea typeface="Arial" panose="020B0604020202020204" pitchFamily="34" charset="0"/>
                      </a:endParaRPr>
                    </a:p>
                  </a:txBody>
                  <a:tcPr marL="68580" marR="68580" marT="0" marB="0" anchor="b"/>
                </a:tc>
                <a:tc>
                  <a:txBody>
                    <a:bodyPr/>
                    <a:lstStyle/>
                    <a:p>
                      <a:pPr marL="0" marR="0" algn="ctr">
                        <a:lnSpc>
                          <a:spcPct val="115000"/>
                        </a:lnSpc>
                        <a:spcBef>
                          <a:spcPts val="0"/>
                        </a:spcBef>
                        <a:spcAft>
                          <a:spcPts val="0"/>
                        </a:spcAft>
                      </a:pPr>
                      <a:r>
                        <a:rPr lang="en-US" sz="1600" b="1" dirty="0">
                          <a:effectLst/>
                        </a:rPr>
                        <a:t>37,140</a:t>
                      </a:r>
                      <a:endParaRPr lang="en-US" sz="1600" b="1" dirty="0">
                        <a:solidFill>
                          <a:srgbClr val="000000"/>
                        </a:solidFill>
                        <a:effectLst/>
                        <a:latin typeface="Times New Roman" panose="02020603050405020304" pitchFamily="18" charset="0"/>
                        <a:ea typeface="Arial" panose="020B0604020202020204" pitchFamily="34" charset="0"/>
                      </a:endParaRPr>
                    </a:p>
                  </a:txBody>
                  <a:tcPr marL="68580" marR="68580" marT="0" marB="0" anchor="b"/>
                </a:tc>
                <a:extLst>
                  <a:ext uri="{0D108BD9-81ED-4DB2-BD59-A6C34878D82A}">
                    <a16:rowId xmlns:a16="http://schemas.microsoft.com/office/drawing/2014/main" val="167944922"/>
                  </a:ext>
                </a:extLst>
              </a:tr>
            </a:tbl>
          </a:graphicData>
        </a:graphic>
      </p:graphicFrame>
      <p:sp>
        <p:nvSpPr>
          <p:cNvPr id="6" name="TextBox 5">
            <a:extLst>
              <a:ext uri="{FF2B5EF4-FFF2-40B4-BE49-F238E27FC236}">
                <a16:creationId xmlns:a16="http://schemas.microsoft.com/office/drawing/2014/main" id="{41B7CFC4-1BED-40A9-A9F3-6B6F35D60223}"/>
              </a:ext>
            </a:extLst>
          </p:cNvPr>
          <p:cNvSpPr txBox="1"/>
          <p:nvPr/>
        </p:nvSpPr>
        <p:spPr>
          <a:xfrm>
            <a:off x="1195754" y="6233750"/>
            <a:ext cx="10023231" cy="646331"/>
          </a:xfrm>
          <a:prstGeom prst="rect">
            <a:avLst/>
          </a:prstGeom>
          <a:noFill/>
        </p:spPr>
        <p:txBody>
          <a:bodyPr wrap="square" rtlCol="0">
            <a:spAutoFit/>
          </a:bodyPr>
          <a:lstStyle/>
          <a:p>
            <a:r>
              <a:rPr lang="en-US" dirty="0"/>
              <a:t>Caution: Contents produced in a facility that also produces data co-funded by others on these phenotypes. May contain traces of co-funded data. </a:t>
            </a:r>
          </a:p>
        </p:txBody>
      </p:sp>
    </p:spTree>
    <p:extLst>
      <p:ext uri="{BB962C8B-B14F-4D97-AF65-F5344CB8AC3E}">
        <p14:creationId xmlns:p14="http://schemas.microsoft.com/office/powerpoint/2010/main" val="23114340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531578-F0D5-4A1C-9EAE-0B0133A2F95C}"/>
              </a:ext>
            </a:extLst>
          </p:cNvPr>
          <p:cNvSpPr>
            <a:spLocks noGrp="1"/>
          </p:cNvSpPr>
          <p:nvPr>
            <p:ph type="title"/>
          </p:nvPr>
        </p:nvSpPr>
        <p:spPr/>
        <p:txBody>
          <a:bodyPr/>
          <a:lstStyle/>
          <a:p>
            <a:pPr algn="ctr"/>
            <a:r>
              <a:rPr lang="en-US" dirty="0"/>
              <a:t>More than Numbers</a:t>
            </a:r>
          </a:p>
        </p:txBody>
      </p:sp>
      <p:sp>
        <p:nvSpPr>
          <p:cNvPr id="3" name="Content Placeholder 2">
            <a:extLst>
              <a:ext uri="{FF2B5EF4-FFF2-40B4-BE49-F238E27FC236}">
                <a16:creationId xmlns:a16="http://schemas.microsoft.com/office/drawing/2014/main" id="{7A6BD93A-0908-4F22-94B7-4103ABA32395}"/>
              </a:ext>
            </a:extLst>
          </p:cNvPr>
          <p:cNvSpPr>
            <a:spLocks noGrp="1"/>
          </p:cNvSpPr>
          <p:nvPr>
            <p:ph idx="1"/>
          </p:nvPr>
        </p:nvSpPr>
        <p:spPr>
          <a:xfrm>
            <a:off x="815898" y="2048645"/>
            <a:ext cx="10515600" cy="4351338"/>
          </a:xfrm>
        </p:spPr>
        <p:txBody>
          <a:bodyPr/>
          <a:lstStyle/>
          <a:p>
            <a:r>
              <a:rPr lang="en-US" dirty="0"/>
              <a:t>Hear about progress from two WGs</a:t>
            </a:r>
          </a:p>
          <a:p>
            <a:pPr marL="0" indent="0">
              <a:buNone/>
            </a:pPr>
            <a:endParaRPr lang="en-US" dirty="0"/>
          </a:p>
          <a:p>
            <a:r>
              <a:rPr lang="en-US" dirty="0"/>
              <a:t>Two years in: Time to assess what we know, what we don’t know </a:t>
            </a:r>
            <a:r>
              <a:rPr lang="en-US" dirty="0" err="1"/>
              <a:t>wrt</a:t>
            </a:r>
            <a:r>
              <a:rPr lang="en-US" dirty="0"/>
              <a:t>. larger FOA goals</a:t>
            </a:r>
          </a:p>
          <a:p>
            <a:pPr marL="0" indent="0">
              <a:buNone/>
            </a:pPr>
            <a:r>
              <a:rPr lang="en-US" dirty="0"/>
              <a:t> 	*The Goals, Strategy, and Plans doc. – check-in on current draft</a:t>
            </a:r>
          </a:p>
        </p:txBody>
      </p:sp>
    </p:spTree>
    <p:extLst>
      <p:ext uri="{BB962C8B-B14F-4D97-AF65-F5344CB8AC3E}">
        <p14:creationId xmlns:p14="http://schemas.microsoft.com/office/powerpoint/2010/main" val="378980500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TotalTime>
  <Words>482</Words>
  <Application>Microsoft Office PowerPoint</Application>
  <PresentationFormat>Widescreen</PresentationFormat>
  <Paragraphs>123</Paragraphs>
  <Slides>2</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Times New Roman</vt:lpstr>
      <vt:lpstr>Office Theme</vt:lpstr>
      <vt:lpstr>CCDG Production At-a-Glance: 44K WGS, 38K WES v. Targets of 83K WGS, 68K WES</vt:lpstr>
      <vt:lpstr>More than Numbers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CCDG Production At-a-Glance: 44K WGS; 38K WES</dc:title>
  <dc:creator>Felsenfeld, Adam (NIH/NHGRI) [E]</dc:creator>
  <cp:lastModifiedBy>Felsenfeld, Adam (NIH/NHGRI) [E]</cp:lastModifiedBy>
  <cp:revision>6</cp:revision>
  <dcterms:created xsi:type="dcterms:W3CDTF">2017-11-13T15:59:07Z</dcterms:created>
  <dcterms:modified xsi:type="dcterms:W3CDTF">2017-11-13T16:29:58Z</dcterms:modified>
</cp:coreProperties>
</file>