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5" r:id="rId1"/>
  </p:sldMasterIdLst>
  <p:notesMasterIdLst>
    <p:notesMasterId r:id="rId8"/>
  </p:notesMasterIdLst>
  <p:sldIdLst>
    <p:sldId id="269" r:id="rId2"/>
    <p:sldId id="278" r:id="rId3"/>
    <p:sldId id="279" r:id="rId4"/>
    <p:sldId id="277" r:id="rId5"/>
    <p:sldId id="258" r:id="rId6"/>
    <p:sldId id="2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/>
    <p:restoredTop sz="94670"/>
  </p:normalViewPr>
  <p:slideViewPr>
    <p:cSldViewPr snapToGrid="0" snapToObjects="1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7F719-5BB5-7941-9F7E-0EFC8658C0E9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22E07-FBA3-8D42-817C-44CDB360D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2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2535-FF95-9C45-8472-285B2D6953C1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8C5-0E55-6B4F-84AF-7C9ACDC61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998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2535-FF95-9C45-8472-285B2D6953C1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8C5-0E55-6B4F-84AF-7C9ACDC61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8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2535-FF95-9C45-8472-285B2D6953C1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8C5-0E55-6B4F-84AF-7C9ACDC61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8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2535-FF95-9C45-8472-285B2D6953C1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8C5-0E55-6B4F-84AF-7C9ACDC61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1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2535-FF95-9C45-8472-285B2D6953C1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8C5-0E55-6B4F-84AF-7C9ACDC61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7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2535-FF95-9C45-8472-285B2D6953C1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8C5-0E55-6B4F-84AF-7C9ACDC61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3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2535-FF95-9C45-8472-285B2D6953C1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8C5-0E55-6B4F-84AF-7C9ACDC61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3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2535-FF95-9C45-8472-285B2D6953C1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8C5-0E55-6B4F-84AF-7C9ACDC61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1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2535-FF95-9C45-8472-285B2D6953C1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8C5-0E55-6B4F-84AF-7C9ACDC61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17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2535-FF95-9C45-8472-285B2D6953C1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8C5-0E55-6B4F-84AF-7C9ACDC61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39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2535-FF95-9C45-8472-285B2D6953C1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8C5-0E55-6B4F-84AF-7C9ACDC61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1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32535-FF95-9C45-8472-285B2D6953C1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DD8C5-0E55-6B4F-84AF-7C9ACDC61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7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251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Goals of Methods Working Group  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57" y="1825625"/>
            <a:ext cx="10711494" cy="3651504"/>
          </a:xfr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</a:pPr>
            <a:r>
              <a:rPr lang="en-US" sz="2800" dirty="0" smtClean="0"/>
              <a:t>To serve as </a:t>
            </a:r>
            <a:r>
              <a:rPr lang="en-US" sz="2800" dirty="0"/>
              <a:t>a GSP-wide quantitative </a:t>
            </a:r>
            <a:r>
              <a:rPr lang="en-US" sz="2800" dirty="0" smtClean="0"/>
              <a:t>platform </a:t>
            </a:r>
            <a:r>
              <a:rPr lang="en-US" sz="2800" dirty="0"/>
              <a:t>by engaging ACs, CCDGs and CMGs </a:t>
            </a:r>
            <a:r>
              <a:rPr lang="en-US" sz="2800" dirty="0" smtClean="0"/>
              <a:t>in  discussing analytic needs, issues and resource building, statistical </a:t>
            </a:r>
            <a:r>
              <a:rPr lang="en-US" sz="2800" dirty="0"/>
              <a:t>and computational </a:t>
            </a:r>
            <a:r>
              <a:rPr lang="en-US" sz="2800" dirty="0" smtClean="0"/>
              <a:t>methods for WGS analysis, and sharing results of ongoing analyses. 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To promote collaboration and resource sharing between ACs, CCDGs and CMGs.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338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251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Methods Working Group Updates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57" y="1825625"/>
            <a:ext cx="10711494" cy="3651504"/>
          </a:xfrm>
        </p:spPr>
        <p:txBody>
          <a:bodyPr>
            <a:noAutofit/>
          </a:bodyPr>
          <a:lstStyle/>
          <a:p>
            <a:pPr marL="742950" lvl="1" indent="-285750">
              <a:spcBef>
                <a:spcPts val="1200"/>
              </a:spcBef>
            </a:pPr>
            <a:r>
              <a:rPr lang="en-US" sz="2800" dirty="0" smtClean="0"/>
              <a:t>Method WG Coordinators:</a:t>
            </a:r>
          </a:p>
          <a:p>
            <a:pPr marL="1657350" lvl="3" indent="-285750">
              <a:spcBef>
                <a:spcPts val="1200"/>
              </a:spcBef>
            </a:pPr>
            <a:r>
              <a:rPr lang="en-US" sz="2400" dirty="0" smtClean="0"/>
              <a:t>ACs: Nancy Cox and Xihong Lin </a:t>
            </a:r>
          </a:p>
          <a:p>
            <a:pPr lvl="3">
              <a:spcBef>
                <a:spcPts val="1200"/>
              </a:spcBef>
            </a:pPr>
            <a:r>
              <a:rPr lang="en-US" sz="2400" dirty="0" smtClean="0"/>
              <a:t>CCDG: Jun Goo (CAD WG), Manny Rivas (Autoimmune WG),  Mike </a:t>
            </a:r>
            <a:r>
              <a:rPr lang="en-US" sz="2400" dirty="0" err="1" smtClean="0"/>
              <a:t>Zody</a:t>
            </a:r>
            <a:r>
              <a:rPr lang="en-US" sz="2400" dirty="0" smtClean="0"/>
              <a:t> (NP WG), Monkol Lek (CMG)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Each monthly call has two scientific presentations on ongoing method development, resources, and analysis results: one from 3 ACs and one from 4 </a:t>
            </a:r>
            <a:r>
              <a:rPr lang="en-US" sz="2800" dirty="0" smtClean="0"/>
              <a:t>CCDGs/CMGs </a:t>
            </a:r>
            <a:r>
              <a:rPr lang="en-US" sz="2800" dirty="0" smtClean="0"/>
              <a:t>through a rotation system.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Started in June</a:t>
            </a:r>
          </a:p>
          <a:p>
            <a:pPr marL="914400" lvl="2" indent="0">
              <a:spcBef>
                <a:spcPts val="120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99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251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Examples of Method WG Talks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57" y="1825625"/>
            <a:ext cx="10711494" cy="3651504"/>
          </a:xfrm>
        </p:spPr>
        <p:txBody>
          <a:bodyPr>
            <a:noAutofit/>
          </a:bodyPr>
          <a:lstStyle/>
          <a:p>
            <a:pPr marL="742950" lvl="1" indent="-285750">
              <a:spcBef>
                <a:spcPts val="1200"/>
              </a:spcBef>
            </a:pPr>
            <a:r>
              <a:rPr lang="en-US" sz="2800" b="1" dirty="0" smtClean="0"/>
              <a:t>Ben Neale: </a:t>
            </a:r>
            <a:r>
              <a:rPr lang="en-US" sz="2800" dirty="0" smtClean="0"/>
              <a:t>Testing approaches for rare variants in coding regions</a:t>
            </a:r>
          </a:p>
          <a:p>
            <a:pPr marL="742950" lvl="1" indent="-285750">
              <a:spcBef>
                <a:spcPts val="1200"/>
              </a:spcBef>
            </a:pPr>
            <a:r>
              <a:rPr lang="en-US" sz="2800" b="1" dirty="0" smtClean="0"/>
              <a:t>Eric Boerwinkle: </a:t>
            </a:r>
            <a:r>
              <a:rPr lang="en-US" sz="2800" dirty="0"/>
              <a:t>CCDG </a:t>
            </a:r>
            <a:r>
              <a:rPr lang="en-US" sz="2800" dirty="0" err="1"/>
              <a:t>cardiometabolic</a:t>
            </a:r>
            <a:r>
              <a:rPr lang="en-US" sz="2800" dirty="0"/>
              <a:t> working group: plans and </a:t>
            </a:r>
            <a:r>
              <a:rPr lang="en-US" sz="2800" dirty="0" smtClean="0"/>
              <a:t>progress</a:t>
            </a:r>
          </a:p>
          <a:p>
            <a:pPr marL="742950" lvl="1" indent="-285750">
              <a:spcBef>
                <a:spcPts val="1200"/>
              </a:spcBef>
            </a:pPr>
            <a:r>
              <a:rPr lang="en-US" sz="2800" b="1" dirty="0" smtClean="0"/>
              <a:t>Nancy Cox: </a:t>
            </a:r>
            <a:r>
              <a:rPr lang="en-US" sz="2800" dirty="0" smtClean="0"/>
              <a:t>Phenotype Risk Scores (PRS): Value for Mendelian Sequencing Project?</a:t>
            </a:r>
          </a:p>
          <a:p>
            <a:pPr marL="742950" lvl="1" indent="-285750">
              <a:spcBef>
                <a:spcPts val="1200"/>
              </a:spcBef>
            </a:pPr>
            <a:r>
              <a:rPr lang="en-US" sz="2800" b="1" dirty="0" smtClean="0"/>
              <a:t>Mike </a:t>
            </a:r>
            <a:r>
              <a:rPr lang="en-US" sz="2800" b="1" dirty="0" err="1" smtClean="0"/>
              <a:t>Zody</a:t>
            </a:r>
            <a:r>
              <a:rPr lang="en-US" sz="2800" b="1" dirty="0" smtClean="0"/>
              <a:t>: </a:t>
            </a:r>
            <a:r>
              <a:rPr lang="en-US" sz="2800" dirty="0" smtClean="0"/>
              <a:t>Discovery and typing of polymorphic non-deletions of ancestral hominid sequence in the human genome</a:t>
            </a:r>
          </a:p>
          <a:p>
            <a:pPr marL="742950" lvl="1" indent="-285750">
              <a:spcBef>
                <a:spcPts val="1200"/>
              </a:spcBef>
            </a:pPr>
            <a:r>
              <a:rPr lang="en-US" sz="2800" b="1" dirty="0" smtClean="0"/>
              <a:t>Ira Hall and Xihong  Lin (moderators): </a:t>
            </a:r>
            <a:r>
              <a:rPr lang="en-US" sz="2800" dirty="0" smtClean="0"/>
              <a:t>Needed resources </a:t>
            </a:r>
            <a:r>
              <a:rPr lang="en-US" sz="2800" dirty="0" smtClean="0"/>
              <a:t>and analytic strategies document for WGS </a:t>
            </a:r>
            <a:r>
              <a:rPr lang="en-US" sz="2800" dirty="0" smtClean="0"/>
              <a:t>Analysis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US" sz="2800" dirty="0" smtClean="0"/>
          </a:p>
          <a:p>
            <a:pPr marL="914400" lvl="2" indent="0">
              <a:spcBef>
                <a:spcPts val="120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121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 </a:t>
            </a:r>
            <a:r>
              <a:rPr lang="en-US" sz="4000" b="1" dirty="0" smtClean="0">
                <a:latin typeface="+mn-lt"/>
              </a:rPr>
              <a:t>2</a:t>
            </a:r>
            <a:r>
              <a:rPr lang="en-US" sz="4000" b="1" baseline="30000" dirty="0" smtClean="0">
                <a:latin typeface="+mn-lt"/>
              </a:rPr>
              <a:t>nd</a:t>
            </a:r>
            <a:r>
              <a:rPr lang="en-US" sz="4000" b="1" dirty="0" smtClean="0">
                <a:latin typeface="+mn-lt"/>
              </a:rPr>
              <a:t> GSP-</a:t>
            </a:r>
            <a:r>
              <a:rPr lang="en-US" sz="4000" b="1" dirty="0" err="1" smtClean="0">
                <a:latin typeface="+mn-lt"/>
              </a:rPr>
              <a:t>TOPMed</a:t>
            </a:r>
            <a:r>
              <a:rPr lang="en-US" sz="4000" b="1" dirty="0" smtClean="0">
                <a:latin typeface="+mn-lt"/>
              </a:rPr>
              <a:t> Analysis Workshop 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r>
              <a:rPr lang="en-US" sz="2800" b="1" dirty="0" smtClean="0"/>
              <a:t>Possible dates</a:t>
            </a:r>
            <a:r>
              <a:rPr lang="en-US" sz="2800" dirty="0" smtClean="0"/>
              <a:t>: Week of Jan 29 - Feb 2</a:t>
            </a:r>
          </a:p>
          <a:p>
            <a:pPr lvl="1">
              <a:spcAft>
                <a:spcPts val="600"/>
              </a:spcAft>
            </a:pPr>
            <a:r>
              <a:rPr lang="en-US" sz="2800" b="1" dirty="0"/>
              <a:t>L</a:t>
            </a:r>
            <a:r>
              <a:rPr lang="en-US" sz="2800" b="1" dirty="0" smtClean="0"/>
              <a:t>ocation</a:t>
            </a:r>
            <a:r>
              <a:rPr lang="en-US" sz="2800" dirty="0" smtClean="0"/>
              <a:t>: Vanderbilt University</a:t>
            </a:r>
          </a:p>
          <a:p>
            <a:pPr lvl="1">
              <a:spcAft>
                <a:spcPts val="600"/>
              </a:spcAft>
            </a:pPr>
            <a:r>
              <a:rPr lang="en-US" sz="2800" b="1" dirty="0" smtClean="0">
                <a:solidFill>
                  <a:prstClr val="black"/>
                </a:solidFill>
              </a:rPr>
              <a:t> Joint Organizing Committee</a:t>
            </a:r>
            <a:endParaRPr lang="en-US" sz="2800" dirty="0">
              <a:solidFill>
                <a:prstClr val="black"/>
              </a:solidFill>
            </a:endParaRPr>
          </a:p>
          <a:p>
            <a:pPr lvl="3">
              <a:spcAft>
                <a:spcPts val="600"/>
              </a:spcAft>
            </a:pPr>
            <a:r>
              <a:rPr lang="en-US" sz="2600" dirty="0" err="1" smtClean="0">
                <a:solidFill>
                  <a:prstClr val="black"/>
                </a:solidFill>
              </a:rPr>
              <a:t>TOPMed</a:t>
            </a:r>
            <a:r>
              <a:rPr lang="en-US" sz="2600" dirty="0" smtClean="0">
                <a:solidFill>
                  <a:prstClr val="black"/>
                </a:solidFill>
              </a:rPr>
              <a:t>: Ingrid </a:t>
            </a:r>
            <a:r>
              <a:rPr lang="en-US" sz="2600" dirty="0" err="1" smtClean="0">
                <a:solidFill>
                  <a:prstClr val="black"/>
                </a:solidFill>
              </a:rPr>
              <a:t>Borecki</a:t>
            </a:r>
            <a:r>
              <a:rPr lang="en-US" sz="2600" dirty="0" smtClean="0">
                <a:solidFill>
                  <a:prstClr val="black"/>
                </a:solidFill>
              </a:rPr>
              <a:t>  and Alisa Manning</a:t>
            </a:r>
          </a:p>
          <a:p>
            <a:pPr lvl="3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</a:rPr>
              <a:t>GSP</a:t>
            </a:r>
            <a:r>
              <a:rPr lang="en-US" sz="2800" dirty="0">
                <a:solidFill>
                  <a:prstClr val="black"/>
                </a:solidFill>
              </a:rPr>
              <a:t>: Nancy </a:t>
            </a:r>
            <a:r>
              <a:rPr lang="en-US" sz="2800" dirty="0" smtClean="0">
                <a:solidFill>
                  <a:prstClr val="black"/>
                </a:solidFill>
              </a:rPr>
              <a:t>Cox, </a:t>
            </a:r>
            <a:r>
              <a:rPr lang="en-US" sz="2800" dirty="0" err="1" smtClean="0">
                <a:solidFill>
                  <a:prstClr val="black"/>
                </a:solidFill>
              </a:rPr>
              <a:t>Bingshan</a:t>
            </a:r>
            <a:r>
              <a:rPr lang="en-US" sz="2800" dirty="0" smtClean="0">
                <a:solidFill>
                  <a:prstClr val="black"/>
                </a:solidFill>
              </a:rPr>
              <a:t> Li and Xihong </a:t>
            </a:r>
            <a:r>
              <a:rPr lang="en-US" sz="2800" dirty="0">
                <a:solidFill>
                  <a:prstClr val="black"/>
                </a:solidFill>
              </a:rPr>
              <a:t>Lin, </a:t>
            </a:r>
            <a:r>
              <a:rPr lang="en-US" sz="2800" dirty="0" smtClean="0">
                <a:solidFill>
                  <a:prstClr val="black"/>
                </a:solidFill>
              </a:rPr>
              <a:t>Tara </a:t>
            </a:r>
            <a:r>
              <a:rPr lang="en-US" sz="2800" dirty="0" err="1">
                <a:solidFill>
                  <a:prstClr val="black"/>
                </a:solidFill>
              </a:rPr>
              <a:t>Matise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2800" b="1" dirty="0" smtClean="0">
                <a:solidFill>
                  <a:prstClr val="black"/>
                </a:solidFill>
              </a:rPr>
              <a:t>About 50 people have signed up from GSP and </a:t>
            </a:r>
            <a:r>
              <a:rPr lang="en-US" sz="2800" b="1" dirty="0" err="1" smtClean="0">
                <a:solidFill>
                  <a:prstClr val="black"/>
                </a:solidFill>
              </a:rPr>
              <a:t>TOPMed</a:t>
            </a:r>
            <a:endParaRPr lang="en-US" sz="2800" b="1" dirty="0" smtClean="0"/>
          </a:p>
          <a:p>
            <a:pPr lvl="2">
              <a:spcAft>
                <a:spcPts val="600"/>
              </a:spcAft>
            </a:pPr>
            <a:endParaRPr lang="en-US" sz="2800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5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Proposed Potential Workshop topics</a:t>
            </a:r>
            <a:br>
              <a:rPr lang="en-US" sz="3200" b="1" dirty="0" smtClean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435683" cy="48316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GSP-</a:t>
            </a:r>
            <a:r>
              <a:rPr lang="en-US" dirty="0" err="1" smtClean="0"/>
              <a:t>TOPMed</a:t>
            </a:r>
            <a:r>
              <a:rPr lang="en-US" dirty="0" smtClean="0"/>
              <a:t> joint calling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Annotation, coding and non-coding </a:t>
            </a:r>
            <a:r>
              <a:rPr lang="en-US" dirty="0" smtClean="0"/>
              <a:t>sequences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Rare variant analysis strategies 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Integrative </a:t>
            </a:r>
            <a:r>
              <a:rPr lang="en-US" dirty="0"/>
              <a:t>a</a:t>
            </a:r>
            <a:r>
              <a:rPr lang="en-US" dirty="0" smtClean="0"/>
              <a:t>nalysis </a:t>
            </a:r>
            <a:r>
              <a:rPr lang="en-US" dirty="0" smtClean="0"/>
              <a:t>of genetic and omics data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Multi-phenotype </a:t>
            </a:r>
            <a:r>
              <a:rPr lang="en-US" dirty="0"/>
              <a:t>analysis and </a:t>
            </a:r>
            <a:r>
              <a:rPr lang="en-US" dirty="0" smtClean="0"/>
              <a:t>pleiotropy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Scalable c</a:t>
            </a:r>
            <a:r>
              <a:rPr lang="en-US" dirty="0" smtClean="0"/>
              <a:t>omputational </a:t>
            </a:r>
            <a:r>
              <a:rPr lang="en-US" dirty="0" smtClean="0"/>
              <a:t>strategies for WGS analysis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92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Rare variant analysis as a key challenge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738"/>
            <a:ext cx="10435683" cy="48316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Analysis unit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 smtClean="0"/>
              <a:t>Sliding window? </a:t>
            </a:r>
            <a:r>
              <a:rPr lang="en-US" sz="2800" dirty="0" smtClean="0"/>
              <a:t>Data-driven optimal </a:t>
            </a:r>
            <a:r>
              <a:rPr lang="en-US" sz="2800" dirty="0" smtClean="0"/>
              <a:t>size?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 smtClean="0"/>
              <a:t>Pre-defined regulatory elements? What?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Annotation of noncoding rare variants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 smtClean="0"/>
              <a:t>Strategies currently used in GSP and </a:t>
            </a:r>
            <a:r>
              <a:rPr lang="en-US" sz="2800" dirty="0" err="1" smtClean="0"/>
              <a:t>TOPMed</a:t>
            </a:r>
            <a:r>
              <a:rPr lang="en-US" sz="2800" dirty="0" smtClean="0"/>
              <a:t> analyses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 smtClean="0"/>
              <a:t>Lighting presentations of ideas on various strategies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Leveraging transcriptome data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 err="1" smtClean="0"/>
              <a:t>GTEx</a:t>
            </a:r>
            <a:r>
              <a:rPr lang="en-US" sz="2800" dirty="0" smtClean="0"/>
              <a:t> with whole genome sequencing data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New statistical </a:t>
            </a:r>
            <a:r>
              <a:rPr lang="en-US" smtClean="0"/>
              <a:t>and computational </a:t>
            </a:r>
            <a:r>
              <a:rPr lang="en-US" smtClean="0"/>
              <a:t>methods </a:t>
            </a:r>
            <a:r>
              <a:rPr lang="en-US" dirty="0" smtClean="0"/>
              <a:t>for rare variant analyses.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39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1800</TotalTime>
  <Words>358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Goals of Methods Working Group  </vt:lpstr>
      <vt:lpstr>Methods Working Group Updates</vt:lpstr>
      <vt:lpstr>Examples of Method WG Talks</vt:lpstr>
      <vt:lpstr> 2nd GSP-TOPMed Analysis Workshop </vt:lpstr>
      <vt:lpstr>Proposed Potential Workshop topics </vt:lpstr>
      <vt:lpstr>Rare variant analysis as a key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Genome Sequencing Program (GSP) – TOPMed Analysis Workshop 2018</dc:title>
  <dc:creator>Ingrid Borecki</dc:creator>
  <cp:lastModifiedBy>Lin, Xihong</cp:lastModifiedBy>
  <cp:revision>57</cp:revision>
  <dcterms:created xsi:type="dcterms:W3CDTF">2017-11-02T18:37:30Z</dcterms:created>
  <dcterms:modified xsi:type="dcterms:W3CDTF">2017-11-16T23:21:50Z</dcterms:modified>
</cp:coreProperties>
</file>