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9" r:id="rId4"/>
    <p:sldId id="258" r:id="rId5"/>
    <p:sldId id="260" r:id="rId6"/>
    <p:sldId id="269" r:id="rId7"/>
    <p:sldId id="268" r:id="rId8"/>
    <p:sldId id="262" r:id="rId9"/>
    <p:sldId id="264" r:id="rId10"/>
    <p:sldId id="265" r:id="rId11"/>
    <p:sldId id="266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81" autoAdjust="0"/>
    <p:restoredTop sz="94151"/>
  </p:normalViewPr>
  <p:slideViewPr>
    <p:cSldViewPr snapToGrid="0" snapToObjects="1">
      <p:cViewPr varScale="1">
        <p:scale>
          <a:sx n="90" d="100"/>
          <a:sy n="90" d="100"/>
        </p:scale>
        <p:origin x="-7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calhost\\Users\kw5\Desktop\HiseqXadded-NovaSeq_coverage_titration_charts_v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873468941382"/>
          <c:y val="0.0779882648784577"/>
          <c:w val="0.775494586614173"/>
          <c:h val="0.770337817312094"/>
        </c:manualLayout>
      </c:layout>
      <c:scatterChart>
        <c:scatterStyle val="lineMarker"/>
        <c:varyColors val="0"/>
        <c:ser>
          <c:idx val="7"/>
          <c:order val="2"/>
          <c:tx>
            <c:strRef>
              <c:f>TitrationChart!$B$1</c:f>
              <c:strCache>
                <c:ptCount val="1"/>
                <c:pt idx="0">
                  <c:v>NovaSeq - HS1011</c:v>
                </c:pt>
              </c:strCache>
            </c:strRef>
          </c:tx>
          <c:spPr>
            <a:ln w="47625">
              <a:noFill/>
            </a:ln>
          </c:spPr>
          <c:marker>
            <c:symbol val="square"/>
            <c:size val="9"/>
            <c:spPr>
              <a:solidFill>
                <a:srgbClr val="0070C0"/>
              </a:solidFill>
              <a:ln>
                <a:noFill/>
              </a:ln>
            </c:spPr>
          </c:marker>
          <c:xVal>
            <c:numRef>
              <c:f>TitrationChart!$A$2:$A$4</c:f>
              <c:numCache>
                <c:formatCode>General</c:formatCode>
                <c:ptCount val="3"/>
                <c:pt idx="0">
                  <c:v>25.57</c:v>
                </c:pt>
                <c:pt idx="1">
                  <c:v>30.38</c:v>
                </c:pt>
                <c:pt idx="2">
                  <c:v>35.1</c:v>
                </c:pt>
              </c:numCache>
            </c:numRef>
          </c:xVal>
          <c:yVal>
            <c:numRef>
              <c:f>TitrationChart!$B$2:$B$4</c:f>
              <c:numCache>
                <c:formatCode>General</c:formatCode>
                <c:ptCount val="3"/>
                <c:pt idx="0">
                  <c:v>493.0</c:v>
                </c:pt>
                <c:pt idx="1">
                  <c:v>1444.0</c:v>
                </c:pt>
                <c:pt idx="2">
                  <c:v>2494.0</c:v>
                </c:pt>
              </c:numCache>
            </c:numRef>
          </c:yVal>
          <c:smooth val="0"/>
        </c:ser>
        <c:ser>
          <c:idx val="8"/>
          <c:order val="3"/>
          <c:tx>
            <c:strRef>
              <c:f>TitrationChart!$B$43</c:f>
              <c:strCache>
                <c:ptCount val="1"/>
                <c:pt idx="0">
                  <c:v>NovaSeq - NA12878</c:v>
                </c:pt>
              </c:strCache>
            </c:strRef>
          </c:tx>
          <c:spPr>
            <a:ln w="47625">
              <a:noFill/>
            </a:ln>
          </c:spPr>
          <c:marker>
            <c:symbol val="diamond"/>
            <c:size val="9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xVal>
            <c:numRef>
              <c:f>TitrationChart!$A$44:$A$50</c:f>
              <c:numCache>
                <c:formatCode>General</c:formatCode>
                <c:ptCount val="7"/>
                <c:pt idx="0">
                  <c:v>26.39</c:v>
                </c:pt>
                <c:pt idx="1">
                  <c:v>31.4</c:v>
                </c:pt>
                <c:pt idx="2">
                  <c:v>36.34</c:v>
                </c:pt>
                <c:pt idx="3">
                  <c:v>41.19</c:v>
                </c:pt>
                <c:pt idx="4">
                  <c:v>45.97</c:v>
                </c:pt>
                <c:pt idx="5">
                  <c:v>50.67</c:v>
                </c:pt>
                <c:pt idx="6">
                  <c:v>55.3</c:v>
                </c:pt>
              </c:numCache>
            </c:numRef>
          </c:xVal>
          <c:yVal>
            <c:numRef>
              <c:f>TitrationChart!$B$44:$B$50</c:f>
              <c:numCache>
                <c:formatCode>General</c:formatCode>
                <c:ptCount val="7"/>
                <c:pt idx="0">
                  <c:v>674.0</c:v>
                </c:pt>
                <c:pt idx="1">
                  <c:v>1824.0</c:v>
                </c:pt>
                <c:pt idx="2">
                  <c:v>2861.0</c:v>
                </c:pt>
                <c:pt idx="3">
                  <c:v>3376.0</c:v>
                </c:pt>
                <c:pt idx="4">
                  <c:v>3520.0</c:v>
                </c:pt>
                <c:pt idx="5">
                  <c:v>3554.0</c:v>
                </c:pt>
                <c:pt idx="6">
                  <c:v>3571.0</c:v>
                </c:pt>
              </c:numCache>
            </c:numRef>
          </c:yVal>
          <c:smooth val="0"/>
        </c:ser>
        <c:ser>
          <c:idx val="9"/>
          <c:order val="4"/>
          <c:tx>
            <c:strRef>
              <c:f>TitrationChart!$B$39</c:f>
              <c:strCache>
                <c:ptCount val="1"/>
                <c:pt idx="0">
                  <c:v>NovaSeq - NA12878</c:v>
                </c:pt>
              </c:strCache>
            </c:strRef>
          </c:tx>
          <c:spPr>
            <a:ln w="47625">
              <a:noFill/>
            </a:ln>
          </c:spPr>
          <c:marker>
            <c:symbol val="triangle"/>
            <c:size val="9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xVal>
            <c:numRef>
              <c:f>TitrationChart!$A$40:$A$42</c:f>
              <c:numCache>
                <c:formatCode>General</c:formatCode>
                <c:ptCount val="3"/>
                <c:pt idx="0">
                  <c:v>25.57</c:v>
                </c:pt>
                <c:pt idx="1">
                  <c:v>30.37</c:v>
                </c:pt>
                <c:pt idx="2">
                  <c:v>35.07</c:v>
                </c:pt>
              </c:numCache>
            </c:numRef>
          </c:xVal>
          <c:yVal>
            <c:numRef>
              <c:f>TitrationChart!$B$40:$B$42</c:f>
              <c:numCache>
                <c:formatCode>General</c:formatCode>
                <c:ptCount val="3"/>
                <c:pt idx="0">
                  <c:v>475.0</c:v>
                </c:pt>
                <c:pt idx="1">
                  <c:v>1445.0</c:v>
                </c:pt>
                <c:pt idx="2">
                  <c:v>2500.0</c:v>
                </c:pt>
              </c:numCache>
            </c:numRef>
          </c:yVal>
          <c:smooth val="0"/>
        </c:ser>
        <c:ser>
          <c:idx val="10"/>
          <c:order val="5"/>
          <c:tx>
            <c:strRef>
              <c:f>TitrationChart!$B$32</c:f>
              <c:strCache>
                <c:ptCount val="1"/>
                <c:pt idx="0">
                  <c:v>NovaSeq - NA19238</c:v>
                </c:pt>
              </c:strCache>
            </c:strRef>
          </c:tx>
          <c:spPr>
            <a:ln w="47625">
              <a:noFill/>
            </a:ln>
          </c:spPr>
          <c:marker>
            <c:symbol val="x"/>
            <c:size val="9"/>
            <c:spPr>
              <a:noFill/>
              <a:ln>
                <a:solidFill>
                  <a:srgbClr val="0070C0"/>
                </a:solidFill>
              </a:ln>
            </c:spPr>
          </c:marker>
          <c:xVal>
            <c:numRef>
              <c:f>TitrationChart!$A$33:$A$38</c:f>
              <c:numCache>
                <c:formatCode>General</c:formatCode>
                <c:ptCount val="6"/>
                <c:pt idx="0">
                  <c:v>25.95</c:v>
                </c:pt>
                <c:pt idx="1">
                  <c:v>30.91</c:v>
                </c:pt>
                <c:pt idx="2">
                  <c:v>35.79</c:v>
                </c:pt>
                <c:pt idx="3">
                  <c:v>40.6</c:v>
                </c:pt>
                <c:pt idx="4">
                  <c:v>45.34</c:v>
                </c:pt>
                <c:pt idx="5">
                  <c:v>50.01</c:v>
                </c:pt>
              </c:numCache>
            </c:numRef>
          </c:xVal>
          <c:yVal>
            <c:numRef>
              <c:f>TitrationChart!$B$33:$B$38</c:f>
              <c:numCache>
                <c:formatCode>General</c:formatCode>
                <c:ptCount val="6"/>
                <c:pt idx="0">
                  <c:v>531.0</c:v>
                </c:pt>
                <c:pt idx="1">
                  <c:v>1597.0</c:v>
                </c:pt>
                <c:pt idx="2">
                  <c:v>2722.0</c:v>
                </c:pt>
                <c:pt idx="3">
                  <c:v>3324.0</c:v>
                </c:pt>
                <c:pt idx="4">
                  <c:v>3525.0</c:v>
                </c:pt>
                <c:pt idx="5">
                  <c:v>3555.0</c:v>
                </c:pt>
              </c:numCache>
            </c:numRef>
          </c:yVal>
          <c:smooth val="0"/>
        </c:ser>
        <c:ser>
          <c:idx val="11"/>
          <c:order val="6"/>
          <c:tx>
            <c:strRef>
              <c:f>TitrationChart!$B$23</c:f>
              <c:strCache>
                <c:ptCount val="1"/>
                <c:pt idx="0">
                  <c:v>NovaSeq - NA12892</c:v>
                </c:pt>
              </c:strCache>
            </c:strRef>
          </c:tx>
          <c:spPr>
            <a:ln w="47625">
              <a:noFill/>
            </a:ln>
          </c:spPr>
          <c:marker>
            <c:symbol val="star"/>
            <c:size val="9"/>
            <c:spPr>
              <a:noFill/>
              <a:ln>
                <a:solidFill>
                  <a:srgbClr val="0070C0"/>
                </a:solidFill>
              </a:ln>
            </c:spPr>
          </c:marker>
          <c:xVal>
            <c:numRef>
              <c:f>TitrationChart!$A$24:$A$31</c:f>
              <c:numCache>
                <c:formatCode>General</c:formatCode>
                <c:ptCount val="8"/>
                <c:pt idx="0">
                  <c:v>26.32</c:v>
                </c:pt>
                <c:pt idx="1">
                  <c:v>31.35</c:v>
                </c:pt>
                <c:pt idx="2">
                  <c:v>36.3</c:v>
                </c:pt>
                <c:pt idx="3">
                  <c:v>41.19</c:v>
                </c:pt>
                <c:pt idx="4">
                  <c:v>46.01</c:v>
                </c:pt>
                <c:pt idx="5">
                  <c:v>50.76</c:v>
                </c:pt>
                <c:pt idx="6">
                  <c:v>55.44</c:v>
                </c:pt>
                <c:pt idx="7">
                  <c:v>60.05</c:v>
                </c:pt>
              </c:numCache>
            </c:numRef>
          </c:xVal>
          <c:yVal>
            <c:numRef>
              <c:f>TitrationChart!$B$24:$B$31</c:f>
              <c:numCache>
                <c:formatCode>General</c:formatCode>
                <c:ptCount val="8"/>
                <c:pt idx="0">
                  <c:v>475.0</c:v>
                </c:pt>
                <c:pt idx="1">
                  <c:v>1603.0</c:v>
                </c:pt>
                <c:pt idx="2">
                  <c:v>2793.0</c:v>
                </c:pt>
                <c:pt idx="3">
                  <c:v>3366.0</c:v>
                </c:pt>
                <c:pt idx="4">
                  <c:v>3516.0</c:v>
                </c:pt>
                <c:pt idx="5">
                  <c:v>3566.0</c:v>
                </c:pt>
                <c:pt idx="6">
                  <c:v>3581.0</c:v>
                </c:pt>
                <c:pt idx="7">
                  <c:v>3592.0</c:v>
                </c:pt>
              </c:numCache>
            </c:numRef>
          </c:yVal>
          <c:smooth val="0"/>
        </c:ser>
        <c:ser>
          <c:idx val="12"/>
          <c:order val="7"/>
          <c:tx>
            <c:strRef>
              <c:f>TitrationChart!$B$18</c:f>
              <c:strCache>
                <c:ptCount val="1"/>
                <c:pt idx="0">
                  <c:v>NovaSeq - NA12891</c:v>
                </c:pt>
              </c:strCache>
            </c:strRef>
          </c:tx>
          <c:spPr>
            <a:ln w="47625">
              <a:noFill/>
            </a:ln>
          </c:spPr>
          <c:marker>
            <c:symbol val="dot"/>
            <c:size val="9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xVal>
            <c:numRef>
              <c:f>TitrationChart!$A$19:$A$22</c:f>
              <c:numCache>
                <c:formatCode>General</c:formatCode>
                <c:ptCount val="4"/>
                <c:pt idx="0">
                  <c:v>25.69</c:v>
                </c:pt>
                <c:pt idx="1">
                  <c:v>30.56</c:v>
                </c:pt>
                <c:pt idx="2">
                  <c:v>35.33</c:v>
                </c:pt>
                <c:pt idx="3">
                  <c:v>40.02</c:v>
                </c:pt>
              </c:numCache>
            </c:numRef>
          </c:xVal>
          <c:yVal>
            <c:numRef>
              <c:f>TitrationChart!$B$19:$B$22</c:f>
              <c:numCache>
                <c:formatCode>General</c:formatCode>
                <c:ptCount val="4"/>
                <c:pt idx="0">
                  <c:v>584.0</c:v>
                </c:pt>
                <c:pt idx="1">
                  <c:v>1554.0</c:v>
                </c:pt>
                <c:pt idx="2">
                  <c:v>2551.0</c:v>
                </c:pt>
                <c:pt idx="3">
                  <c:v>3130.0</c:v>
                </c:pt>
              </c:numCache>
            </c:numRef>
          </c:yVal>
          <c:smooth val="0"/>
        </c:ser>
        <c:ser>
          <c:idx val="13"/>
          <c:order val="8"/>
          <c:tx>
            <c:strRef>
              <c:f>TitrationChart!$B$12</c:f>
              <c:strCache>
                <c:ptCount val="1"/>
                <c:pt idx="0">
                  <c:v>NovaSeq - NA12878</c:v>
                </c:pt>
              </c:strCache>
            </c:strRef>
          </c:tx>
          <c:spPr>
            <a:ln w="47625">
              <a:noFill/>
            </a:ln>
          </c:spPr>
          <c:marker>
            <c:symbol val="dash"/>
            <c:size val="9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xVal>
            <c:numRef>
              <c:f>TitrationChart!$A$13:$A$17</c:f>
              <c:numCache>
                <c:formatCode>General</c:formatCode>
                <c:ptCount val="5"/>
                <c:pt idx="0">
                  <c:v>25.99</c:v>
                </c:pt>
                <c:pt idx="1">
                  <c:v>30.93</c:v>
                </c:pt>
                <c:pt idx="2">
                  <c:v>35.79</c:v>
                </c:pt>
                <c:pt idx="3">
                  <c:v>40.57</c:v>
                </c:pt>
                <c:pt idx="4">
                  <c:v>45.28</c:v>
                </c:pt>
              </c:numCache>
            </c:numRef>
          </c:xVal>
          <c:yVal>
            <c:numRef>
              <c:f>TitrationChart!$B$13:$B$17</c:f>
              <c:numCache>
                <c:formatCode>General</c:formatCode>
                <c:ptCount val="5"/>
                <c:pt idx="0">
                  <c:v>666.0</c:v>
                </c:pt>
                <c:pt idx="1">
                  <c:v>1667.0</c:v>
                </c:pt>
                <c:pt idx="2">
                  <c:v>2718.0</c:v>
                </c:pt>
                <c:pt idx="3">
                  <c:v>3323.0</c:v>
                </c:pt>
                <c:pt idx="4">
                  <c:v>3511.0</c:v>
                </c:pt>
              </c:numCache>
            </c:numRef>
          </c:yVal>
          <c:smooth val="0"/>
        </c:ser>
        <c:ser>
          <c:idx val="14"/>
          <c:order val="9"/>
          <c:tx>
            <c:strRef>
              <c:f>TitrationChart!$B$5</c:f>
              <c:strCache>
                <c:ptCount val="1"/>
                <c:pt idx="0">
                  <c:v>NovaSeq - HS1011</c:v>
                </c:pt>
              </c:strCache>
            </c:strRef>
          </c:tx>
          <c:spPr>
            <a:ln w="47625">
              <a:noFill/>
            </a:ln>
          </c:spPr>
          <c:marker>
            <c:symbol val="plus"/>
            <c:size val="9"/>
            <c:spPr>
              <a:noFill/>
              <a:ln>
                <a:solidFill>
                  <a:srgbClr val="0070C0"/>
                </a:solidFill>
              </a:ln>
            </c:spPr>
          </c:marker>
          <c:xVal>
            <c:numRef>
              <c:f>TitrationChart!$A$6:$A$11</c:f>
              <c:numCache>
                <c:formatCode>General</c:formatCode>
                <c:ptCount val="6"/>
                <c:pt idx="0">
                  <c:v>26.16</c:v>
                </c:pt>
                <c:pt idx="1">
                  <c:v>31.14</c:v>
                </c:pt>
                <c:pt idx="2">
                  <c:v>36.03</c:v>
                </c:pt>
                <c:pt idx="3">
                  <c:v>40.86</c:v>
                </c:pt>
                <c:pt idx="4">
                  <c:v>45.6</c:v>
                </c:pt>
                <c:pt idx="5">
                  <c:v>50.28</c:v>
                </c:pt>
              </c:numCache>
            </c:numRef>
          </c:xVal>
          <c:yVal>
            <c:numRef>
              <c:f>TitrationChart!$B$6:$B$11</c:f>
              <c:numCache>
                <c:formatCode>General</c:formatCode>
                <c:ptCount val="6"/>
                <c:pt idx="0">
                  <c:v>486.0</c:v>
                </c:pt>
                <c:pt idx="1">
                  <c:v>1605.0</c:v>
                </c:pt>
                <c:pt idx="2">
                  <c:v>2635.0</c:v>
                </c:pt>
                <c:pt idx="3">
                  <c:v>3185.0</c:v>
                </c:pt>
                <c:pt idx="4">
                  <c:v>3334.0</c:v>
                </c:pt>
                <c:pt idx="5">
                  <c:v>3377.0</c:v>
                </c:pt>
              </c:numCache>
            </c:numRef>
          </c:yVal>
          <c:smooth val="0"/>
        </c:ser>
        <c:ser>
          <c:idx val="5"/>
          <c:order val="0"/>
          <c:tx>
            <c:strRef>
              <c:f>Chart_forHiseqX!$C$1</c:f>
              <c:strCache>
                <c:ptCount val="1"/>
                <c:pt idx="0">
                  <c:v>HiSeq X - NA12878</c:v>
                </c:pt>
              </c:strCache>
            </c:strRef>
          </c:tx>
          <c:spPr>
            <a:ln w="47625">
              <a:noFill/>
            </a:ln>
          </c:spPr>
          <c:marker>
            <c:symbol val="triangle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Chart_forHiseqX!$B$2:$B$12</c:f>
              <c:numCache>
                <c:formatCode>0</c:formatCode>
                <c:ptCount val="11"/>
                <c:pt idx="0">
                  <c:v>28.01</c:v>
                </c:pt>
                <c:pt idx="1">
                  <c:v>33.26</c:v>
                </c:pt>
                <c:pt idx="2">
                  <c:v>38.4</c:v>
                </c:pt>
                <c:pt idx="3">
                  <c:v>43.44</c:v>
                </c:pt>
                <c:pt idx="4">
                  <c:v>48.39</c:v>
                </c:pt>
                <c:pt idx="5">
                  <c:v>53.23</c:v>
                </c:pt>
                <c:pt idx="6">
                  <c:v>57.98</c:v>
                </c:pt>
                <c:pt idx="7">
                  <c:v>62.63</c:v>
                </c:pt>
                <c:pt idx="8">
                  <c:v>67.2</c:v>
                </c:pt>
                <c:pt idx="9">
                  <c:v>71.67999999999998</c:v>
                </c:pt>
                <c:pt idx="10">
                  <c:v>76.08</c:v>
                </c:pt>
              </c:numCache>
            </c:numRef>
          </c:xVal>
          <c:yVal>
            <c:numRef>
              <c:f>Chart_forHiseqX!$C$2:$C$12</c:f>
              <c:numCache>
                <c:formatCode>General</c:formatCode>
                <c:ptCount val="11"/>
                <c:pt idx="0">
                  <c:v>448.0</c:v>
                </c:pt>
                <c:pt idx="1">
                  <c:v>1864.0</c:v>
                </c:pt>
                <c:pt idx="2">
                  <c:v>3070.0</c:v>
                </c:pt>
                <c:pt idx="3">
                  <c:v>3487.0</c:v>
                </c:pt>
                <c:pt idx="4">
                  <c:v>3561.0</c:v>
                </c:pt>
                <c:pt idx="5">
                  <c:v>3581.0</c:v>
                </c:pt>
                <c:pt idx="6">
                  <c:v>3586.0</c:v>
                </c:pt>
                <c:pt idx="7">
                  <c:v>3591.0</c:v>
                </c:pt>
                <c:pt idx="8">
                  <c:v>3595.0</c:v>
                </c:pt>
                <c:pt idx="9">
                  <c:v>3599.0</c:v>
                </c:pt>
                <c:pt idx="10">
                  <c:v>3600.0</c:v>
                </c:pt>
              </c:numCache>
            </c:numRef>
          </c:yVal>
          <c:smooth val="0"/>
        </c:ser>
        <c:ser>
          <c:idx val="6"/>
          <c:order val="1"/>
          <c:tx>
            <c:strRef>
              <c:f>Chart_forHiseqX!$F$1</c:f>
              <c:strCache>
                <c:ptCount val="1"/>
                <c:pt idx="0">
                  <c:v>HiSeq X - NA19238</c:v>
                </c:pt>
              </c:strCache>
            </c:strRef>
          </c:tx>
          <c:spPr>
            <a:ln w="47625">
              <a:noFill/>
            </a:ln>
          </c:spPr>
          <c:marker>
            <c:symbol val="square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Chart_forHiseqX!$E$2:$E$12</c:f>
              <c:numCache>
                <c:formatCode>0</c:formatCode>
                <c:ptCount val="11"/>
                <c:pt idx="0">
                  <c:v>29.14</c:v>
                </c:pt>
                <c:pt idx="1">
                  <c:v>34.42</c:v>
                </c:pt>
                <c:pt idx="2">
                  <c:v>39.54</c:v>
                </c:pt>
                <c:pt idx="3">
                  <c:v>44.51</c:v>
                </c:pt>
                <c:pt idx="4">
                  <c:v>49.33</c:v>
                </c:pt>
                <c:pt idx="5">
                  <c:v>54.01</c:v>
                </c:pt>
                <c:pt idx="6">
                  <c:v>58.56</c:v>
                </c:pt>
                <c:pt idx="7">
                  <c:v>62.98</c:v>
                </c:pt>
                <c:pt idx="8">
                  <c:v>67.27</c:v>
                </c:pt>
                <c:pt idx="9">
                  <c:v>71.46</c:v>
                </c:pt>
                <c:pt idx="10">
                  <c:v>75.52</c:v>
                </c:pt>
              </c:numCache>
            </c:numRef>
          </c:xVal>
          <c:yVal>
            <c:numRef>
              <c:f>Chart_forHiseqX!$F$2:$F$12</c:f>
              <c:numCache>
                <c:formatCode>General</c:formatCode>
                <c:ptCount val="11"/>
                <c:pt idx="0">
                  <c:v>979.0</c:v>
                </c:pt>
                <c:pt idx="1">
                  <c:v>2386.0</c:v>
                </c:pt>
                <c:pt idx="2">
                  <c:v>3244.0</c:v>
                </c:pt>
                <c:pt idx="3">
                  <c:v>3495.0</c:v>
                </c:pt>
                <c:pt idx="4">
                  <c:v>3560.0</c:v>
                </c:pt>
                <c:pt idx="5">
                  <c:v>3582.0</c:v>
                </c:pt>
                <c:pt idx="6">
                  <c:v>3590.0</c:v>
                </c:pt>
                <c:pt idx="7">
                  <c:v>3596.0</c:v>
                </c:pt>
                <c:pt idx="8">
                  <c:v>3602.0</c:v>
                </c:pt>
                <c:pt idx="9">
                  <c:v>3606.0</c:v>
                </c:pt>
                <c:pt idx="10">
                  <c:v>3607.0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8727848"/>
        <c:axId val="2038589960"/>
      </c:scatterChart>
      <c:valAx>
        <c:axId val="21187278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b="1" i="0" baseline="0" dirty="0">
                    <a:effectLst/>
                  </a:rPr>
                  <a:t>Titrated </a:t>
                </a:r>
                <a:r>
                  <a:rPr lang="en-US" sz="1600" b="1" i="0" baseline="0" dirty="0" smtClean="0">
                    <a:effectLst/>
                  </a:rPr>
                  <a:t>Mean Coverage</a:t>
                </a:r>
                <a:endParaRPr lang="en-US" sz="1600" dirty="0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038589960"/>
        <c:crosses val="autoZero"/>
        <c:crossBetween val="midCat"/>
      </c:valAx>
      <c:valAx>
        <c:axId val="2038589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18727848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661729822834646"/>
          <c:y val="0.238223137843839"/>
          <c:w val="0.295511127515311"/>
          <c:h val="0.608231934553121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43E35-CD80-874A-A3D7-254E954BB753}" type="datetimeFigureOut">
              <a:rPr lang="en-US" smtClean="0"/>
              <a:pPr/>
              <a:t>11/13/17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90392-6C30-1942-A2CE-3FA72429B6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9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416C15-7665-174C-99B8-5B237ACA6582}" type="datetimeFigureOut">
              <a:rPr lang="en-US" smtClean="0"/>
              <a:pPr/>
              <a:t>11/13/17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F1BD6-11A6-594E-AFA1-283323A41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15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98738" y="3011714"/>
            <a:ext cx="5242063" cy="1084036"/>
          </a:xfrm>
        </p:spPr>
        <p:txBody>
          <a:bodyPr anchor="b">
            <a:normAutofit/>
          </a:bodyPr>
          <a:lstStyle>
            <a:lvl1pPr algn="l">
              <a:defRPr sz="2600" b="1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98738" y="4368800"/>
            <a:ext cx="5242063" cy="12192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698737" y="6240464"/>
            <a:ext cx="5242064" cy="365125"/>
          </a:xfrm>
        </p:spPr>
        <p:txBody>
          <a:bodyPr/>
          <a:lstStyle>
            <a:lvl1pPr>
              <a:defRPr sz="1100">
                <a:latin typeface="+mn-lt"/>
                <a:cs typeface="Calibri"/>
              </a:defRPr>
            </a:lvl1pPr>
          </a:lstStyle>
          <a:p>
            <a:r>
              <a:rPr lang="en-US" smtClean="0"/>
              <a:t>Presenter &lt;address@genome.wustl.edu&gt;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851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100">
                <a:latin typeface="+mn-lt"/>
                <a:cs typeface="Calibri"/>
              </a:defRPr>
            </a:lvl1pPr>
          </a:lstStyle>
          <a:p>
            <a:r>
              <a:rPr lang="en-US" smtClean="0"/>
              <a:t>Presenter &lt;address@genome.wustl.edu&gt;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226786" y="1016000"/>
            <a:ext cx="8636001" cy="5120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661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86" y="163716"/>
            <a:ext cx="8636001" cy="1272514"/>
          </a:xfrm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Presenter &lt;address@genome.wustl.edu&gt;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6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6785" y="3510645"/>
            <a:ext cx="8690429" cy="1362075"/>
          </a:xfrm>
        </p:spPr>
        <p:txBody>
          <a:bodyPr anchor="ctr" anchorCtr="0">
            <a:noAutofit/>
          </a:bodyPr>
          <a:lstStyle>
            <a:lvl1pPr algn="l">
              <a:defRPr sz="2600" b="1" cap="none"/>
            </a:lvl1pPr>
          </a:lstStyle>
          <a:p>
            <a:r>
              <a:rPr lang="en-US" dirty="0" smtClean="0"/>
              <a:t>Click to edit Master section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6786" y="5107215"/>
            <a:ext cx="8690429" cy="762000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section subtitle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  <a:cs typeface="Calibri"/>
              </a:defRPr>
            </a:lvl1pPr>
          </a:lstStyle>
          <a:p>
            <a:r>
              <a:rPr lang="en-US" smtClean="0"/>
              <a:t>Presenter &lt;address@genome.wustl.edu&gt;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713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787" y="1006931"/>
            <a:ext cx="4197112" cy="51192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6931"/>
            <a:ext cx="4214586" cy="51192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Presenter &lt;address@genome.wustl.edu&gt;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516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Presenter &lt;address@genome.wustl.edu&gt;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056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Presenter &lt;address@genome.wustl.edu&gt;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96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87" y="273050"/>
            <a:ext cx="3238727" cy="1162050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396593" cy="58531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86" y="1435102"/>
            <a:ext cx="3238728" cy="469106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Presenter &lt;address@genome.wustl.edu&gt;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405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190" y="4800600"/>
            <a:ext cx="8727166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190" y="254002"/>
            <a:ext cx="8727166" cy="4363357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190" y="5367338"/>
            <a:ext cx="872716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Presenter &lt;</a:t>
            </a:r>
            <a:r>
              <a:rPr lang="en-US" dirty="0" err="1" smtClean="0"/>
              <a:t>address@genome.wustl.edu</a:t>
            </a:r>
            <a:r>
              <a:rPr lang="en-US" dirty="0" smtClean="0"/>
              <a:t>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219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786" y="110803"/>
            <a:ext cx="8636001" cy="571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86" y="1016000"/>
            <a:ext cx="8636001" cy="5120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86" y="6356352"/>
            <a:ext cx="81189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Calibri"/>
              </a:defRPr>
            </a:lvl1pPr>
          </a:lstStyle>
          <a:p>
            <a:r>
              <a:rPr lang="en-US" smtClean="0"/>
              <a:t>Presenter &lt;address@genome.wustl.edu&gt;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30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Trebuchet M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3"/>
        </a:buClr>
        <a:buFont typeface="Arial"/>
        <a:buChar char="•"/>
        <a:defRPr sz="2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Trebuchet M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3"/>
        </a:buClr>
        <a:buFont typeface="Arial"/>
        <a:buChar char="•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Trebuchet M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3"/>
        </a:buClr>
        <a:buFont typeface="Arial"/>
        <a:buChar char="•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Trebuchet M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3"/>
        </a:buClr>
        <a:buFont typeface="Arial"/>
        <a:buChar char="•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Trebuchet M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3"/>
        </a:buClr>
        <a:buFont typeface="Arial"/>
        <a:buChar char="•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biorxiv.org/content/biorxiv/early/2017/09/23/193144.full.pdf)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Genome Sequencing Technical Issues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Genome Sequencing Program Steering Committee Teleconference</a:t>
            </a:r>
          </a:p>
          <a:p>
            <a:r>
              <a:rPr lang="en-US" dirty="0" smtClean="0"/>
              <a:t>11/17/17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77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10X Genomics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786" y="1016000"/>
            <a:ext cx="8636001" cy="546563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Can make a library with 1ng inputs</a:t>
            </a:r>
          </a:p>
          <a:p>
            <a:pPr lvl="1"/>
            <a:r>
              <a:rPr lang="en-US" dirty="0" smtClean="0"/>
              <a:t>Provides long phasing information (</a:t>
            </a:r>
            <a:r>
              <a:rPr lang="en-US" dirty="0" err="1" smtClean="0"/>
              <a:t>Mbs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Provides long linking </a:t>
            </a:r>
            <a:r>
              <a:rPr lang="en-US" dirty="0" smtClean="0"/>
              <a:t>information – enables enhanced read mapping in repetitive regions of the genome </a:t>
            </a:r>
          </a:p>
          <a:p>
            <a:pPr lvl="1"/>
            <a:r>
              <a:rPr lang="en-US" dirty="0" smtClean="0"/>
              <a:t>Enhanced SV detection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$$$ - ~5-10 times more expensive than standard short read library	</a:t>
            </a:r>
          </a:p>
          <a:p>
            <a:pPr lvl="2"/>
            <a:r>
              <a:rPr lang="en-US" dirty="0" smtClean="0"/>
              <a:t>~1.5X more expensive than standard short read sequencing</a:t>
            </a:r>
          </a:p>
          <a:p>
            <a:pPr lvl="1"/>
            <a:r>
              <a:rPr lang="en-US" dirty="0" smtClean="0"/>
              <a:t>PCR based strategy so has more biases than PCR-free libraries</a:t>
            </a:r>
          </a:p>
          <a:p>
            <a:pPr lvl="1"/>
            <a:r>
              <a:rPr lang="en-US" dirty="0" smtClean="0"/>
              <a:t>Requires high molecular weight DNA for optimal performance</a:t>
            </a:r>
            <a:endParaRPr lang="en-US" dirty="0"/>
          </a:p>
          <a:p>
            <a:r>
              <a:rPr lang="en-US" dirty="0" smtClean="0"/>
              <a:t>Example Application</a:t>
            </a:r>
          </a:p>
          <a:p>
            <a:pPr lvl="1"/>
            <a:r>
              <a:rPr lang="en-US" dirty="0" smtClean="0"/>
              <a:t>WU CCDG development project</a:t>
            </a:r>
          </a:p>
          <a:p>
            <a:pPr lvl="2"/>
            <a:r>
              <a:rPr lang="en-US" dirty="0" smtClean="0"/>
              <a:t>Utilize 10X genomics to identify (&amp; phase) variation in regions not interpretable from short reads alone</a:t>
            </a:r>
          </a:p>
          <a:p>
            <a:pPr lvl="2"/>
            <a:r>
              <a:rPr lang="en-US" dirty="0" smtClean="0"/>
              <a:t>Develop methods to genotype and/or impute variants using other data types (standard WGS or genotype data)</a:t>
            </a:r>
          </a:p>
          <a:p>
            <a:pPr lvl="2"/>
            <a:r>
              <a:rPr lang="en-US" dirty="0" smtClean="0"/>
              <a:t>Samples: diverse populations, GRU consents</a:t>
            </a:r>
          </a:p>
          <a:p>
            <a:pPr lvl="2"/>
            <a:r>
              <a:rPr lang="en-US" dirty="0" smtClean="0"/>
              <a:t>Leverage high quality genome assemblies from other projects (i.e., Genome Reference, 1000 Genomes, Genome in a Bottle)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51749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Sequencing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PacBio</a:t>
            </a:r>
            <a:r>
              <a:rPr lang="en-US" dirty="0"/>
              <a:t> </a:t>
            </a:r>
            <a:r>
              <a:rPr lang="en-US" dirty="0" smtClean="0"/>
              <a:t>Sequel – Long read data production</a:t>
            </a:r>
          </a:p>
          <a:p>
            <a:pPr lvl="1"/>
            <a:r>
              <a:rPr lang="en-US" dirty="0" smtClean="0"/>
              <a:t>Average read lengths &gt;12-13kb with N50 read lengths &gt;20kb</a:t>
            </a:r>
          </a:p>
          <a:p>
            <a:pPr lvl="1"/>
            <a:r>
              <a:rPr lang="en-US" dirty="0" smtClean="0"/>
              <a:t>~20 times more expensive per base than short reads</a:t>
            </a:r>
          </a:p>
          <a:p>
            <a:pPr lvl="1"/>
            <a:r>
              <a:rPr lang="en-US" dirty="0" smtClean="0"/>
              <a:t>Typically requires more coverage than short read data</a:t>
            </a:r>
          </a:p>
          <a:p>
            <a:pPr lvl="1"/>
            <a:r>
              <a:rPr lang="en-US" dirty="0" smtClean="0"/>
              <a:t>High error rates (10-15%)</a:t>
            </a:r>
          </a:p>
          <a:p>
            <a:pPr lvl="1"/>
            <a:r>
              <a:rPr lang="en-US" dirty="0" smtClean="0"/>
              <a:t>Requires micrograms of DNA for library construction</a:t>
            </a:r>
          </a:p>
          <a:p>
            <a:pPr lvl="1"/>
            <a:r>
              <a:rPr lang="en-US" dirty="0" smtClean="0">
                <a:solidFill>
                  <a:srgbClr val="26261E"/>
                </a:solidFill>
              </a:rPr>
              <a:t>New reports indicate confirmation of 80% of known SVs with 10-15x coverage </a:t>
            </a:r>
          </a:p>
          <a:p>
            <a:r>
              <a:rPr lang="en-US" dirty="0" smtClean="0"/>
              <a:t>Oxford </a:t>
            </a:r>
            <a:r>
              <a:rPr lang="en-US" dirty="0" err="1" smtClean="0"/>
              <a:t>Nanopore</a:t>
            </a:r>
            <a:r>
              <a:rPr lang="en-US" dirty="0" smtClean="0"/>
              <a:t> – Long read data production</a:t>
            </a:r>
          </a:p>
          <a:p>
            <a:pPr lvl="1"/>
            <a:r>
              <a:rPr lang="en-US" dirty="0" smtClean="0"/>
              <a:t>Similar if not greater lengths than </a:t>
            </a:r>
            <a:r>
              <a:rPr lang="en-US" dirty="0" err="1" smtClean="0"/>
              <a:t>PacBio</a:t>
            </a:r>
            <a:endParaRPr lang="en-US" dirty="0" smtClean="0"/>
          </a:p>
          <a:p>
            <a:pPr lvl="1"/>
            <a:r>
              <a:rPr lang="en-US" dirty="0" smtClean="0"/>
              <a:t>Similar cost model</a:t>
            </a:r>
          </a:p>
          <a:p>
            <a:pPr lvl="1"/>
            <a:r>
              <a:rPr lang="en-US" dirty="0" smtClean="0"/>
              <a:t>Similar error rate, although a bit more systematic</a:t>
            </a:r>
          </a:p>
          <a:p>
            <a:pPr lvl="1"/>
            <a:r>
              <a:rPr lang="en-US" dirty="0" smtClean="0">
                <a:solidFill>
                  <a:srgbClr val="26261E"/>
                </a:solidFill>
              </a:rPr>
              <a:t>DNA input requirements are ~10x more than </a:t>
            </a:r>
            <a:r>
              <a:rPr lang="en-US" dirty="0" err="1" smtClean="0">
                <a:solidFill>
                  <a:srgbClr val="26261E"/>
                </a:solidFill>
              </a:rPr>
              <a:t>PacBio</a:t>
            </a:r>
            <a:endParaRPr lang="en-US" dirty="0" smtClean="0">
              <a:solidFill>
                <a:srgbClr val="26261E"/>
              </a:solidFill>
            </a:endParaRPr>
          </a:p>
          <a:p>
            <a:pPr lvl="1"/>
            <a:r>
              <a:rPr lang="en-US" dirty="0" smtClean="0">
                <a:solidFill>
                  <a:srgbClr val="26261E"/>
                </a:solidFill>
              </a:rPr>
              <a:t>Performance  - greater run-to-run variability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88111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CCDG Joint Technical Pilot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3089" y="818776"/>
            <a:ext cx="6324842" cy="5833037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Current CCDG Tech Dev Proposals</a:t>
            </a:r>
          </a:p>
          <a:p>
            <a:pPr lvl="1"/>
            <a:r>
              <a:rPr lang="en-US" dirty="0"/>
              <a:t>Similar technology development cycles </a:t>
            </a:r>
            <a:r>
              <a:rPr lang="en-US" dirty="0" smtClean="0"/>
              <a:t>at each CCDG site.</a:t>
            </a:r>
            <a:endParaRPr lang="en-US" dirty="0"/>
          </a:p>
          <a:p>
            <a:pPr lvl="1"/>
            <a:r>
              <a:rPr lang="en-US" dirty="0"/>
              <a:t>Similar proposals to incorporate new </a:t>
            </a:r>
            <a:r>
              <a:rPr lang="en-US" dirty="0" smtClean="0"/>
              <a:t>long-range </a:t>
            </a:r>
            <a:r>
              <a:rPr lang="en-US" dirty="0"/>
              <a:t>technologies to WGS </a:t>
            </a:r>
            <a:r>
              <a:rPr lang="en-US" dirty="0" smtClean="0"/>
              <a:t>to </a:t>
            </a:r>
            <a:r>
              <a:rPr lang="en-US" dirty="0"/>
              <a:t>achieve comprehensive </a:t>
            </a:r>
            <a:r>
              <a:rPr lang="en-US" dirty="0" smtClean="0"/>
              <a:t>genomes.</a:t>
            </a:r>
            <a:endParaRPr lang="en-US" dirty="0"/>
          </a:p>
          <a:p>
            <a:pPr lvl="1"/>
            <a:r>
              <a:rPr lang="en-US" dirty="0">
                <a:solidFill>
                  <a:schemeClr val="tx1"/>
                </a:solidFill>
              </a:rPr>
              <a:t>Other groups already achieved technical demonstration:        </a:t>
            </a:r>
            <a:r>
              <a:rPr lang="en-US" dirty="0" err="1">
                <a:solidFill>
                  <a:schemeClr val="tx1"/>
                </a:solidFill>
              </a:rPr>
              <a:t>Chaisson</a:t>
            </a:r>
            <a:r>
              <a:rPr lang="en-US" dirty="0">
                <a:solidFill>
                  <a:schemeClr val="tx1"/>
                </a:solidFill>
              </a:rPr>
              <a:t>, M., et al </a:t>
            </a:r>
            <a:r>
              <a:rPr lang="en-US" dirty="0" err="1">
                <a:solidFill>
                  <a:schemeClr val="tx1"/>
                </a:solidFill>
              </a:rPr>
              <a:t>bioRxiv</a:t>
            </a:r>
            <a:r>
              <a:rPr lang="en-US" dirty="0">
                <a:solidFill>
                  <a:schemeClr val="tx1"/>
                </a:solidFill>
              </a:rPr>
              <a:t>, 2017.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hlinkClick r:id="rId2"/>
              </a:rPr>
              <a:t>https://www.biorxiv.org/content/biorxiv/early/2017/09/23/193144.full.pdf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b="1" dirty="0"/>
              <a:t>Joint Technical Pilot  </a:t>
            </a:r>
          </a:p>
          <a:p>
            <a:pPr lvl="1"/>
            <a:r>
              <a:rPr lang="en-US" dirty="0"/>
              <a:t>Aim to identify new disease associations with CNVs, SVs, </a:t>
            </a:r>
            <a:r>
              <a:rPr lang="en-US" dirty="0" smtClean="0"/>
              <a:t>and haplotype phasing methods not </a:t>
            </a:r>
            <a:r>
              <a:rPr lang="en-US" dirty="0"/>
              <a:t>in play using </a:t>
            </a:r>
            <a:r>
              <a:rPr lang="en-US" dirty="0" smtClean="0"/>
              <a:t>standard WGS/WES.</a:t>
            </a:r>
            <a:endParaRPr lang="en-US" dirty="0"/>
          </a:p>
          <a:p>
            <a:pPr lvl="1"/>
            <a:r>
              <a:rPr lang="en-US" dirty="0"/>
              <a:t>Coordinate plans to generate </a:t>
            </a:r>
            <a:r>
              <a:rPr lang="en-US" dirty="0" smtClean="0"/>
              <a:t>long-read </a:t>
            </a:r>
            <a:r>
              <a:rPr lang="en-US" dirty="0"/>
              <a:t>data across centers, cohorts, ethnic groups, </a:t>
            </a:r>
            <a:r>
              <a:rPr lang="en-US" dirty="0" smtClean="0"/>
              <a:t>target phenotype/disease.</a:t>
            </a:r>
            <a:endParaRPr lang="en-US" dirty="0"/>
          </a:p>
          <a:p>
            <a:pPr lvl="1"/>
            <a:r>
              <a:rPr lang="en-US" dirty="0"/>
              <a:t>Collaborate with </a:t>
            </a:r>
            <a:r>
              <a:rPr lang="en-US" dirty="0" smtClean="0"/>
              <a:t>Analysis Centers </a:t>
            </a:r>
            <a:r>
              <a:rPr lang="en-US" dirty="0"/>
              <a:t>for new imputation </a:t>
            </a:r>
            <a:r>
              <a:rPr lang="en-US" dirty="0" smtClean="0"/>
              <a:t>methods.</a:t>
            </a:r>
          </a:p>
          <a:p>
            <a:pPr lvl="1"/>
            <a:r>
              <a:rPr lang="en-US" dirty="0" smtClean="0"/>
              <a:t>Collaborate with Data Working Group to improve variant calling.</a:t>
            </a:r>
          </a:p>
          <a:p>
            <a:pPr lvl="1"/>
            <a:r>
              <a:rPr lang="en-US" b="1" dirty="0" smtClean="0"/>
              <a:t>Develop a pilot plan for coordination to achieve above aims across centers. 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6924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Sequencing Technology Working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786" y="1016000"/>
            <a:ext cx="8636001" cy="558607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Created to share information on development activities</a:t>
            </a:r>
          </a:p>
          <a:p>
            <a:pPr lvl="1"/>
            <a:r>
              <a:rPr lang="en-US" dirty="0" smtClean="0"/>
              <a:t>Originally formed between BCM, WU-MGI, and The </a:t>
            </a:r>
            <a:r>
              <a:rPr lang="en-US" dirty="0" err="1" smtClean="0"/>
              <a:t>Garvan</a:t>
            </a:r>
            <a:r>
              <a:rPr lang="en-US" dirty="0" smtClean="0"/>
              <a:t> Institute</a:t>
            </a:r>
          </a:p>
          <a:p>
            <a:pPr lvl="2"/>
            <a:r>
              <a:rPr lang="en-US" dirty="0" smtClean="0"/>
              <a:t>Development of the </a:t>
            </a:r>
            <a:r>
              <a:rPr lang="en-US" dirty="0" err="1" smtClean="0"/>
              <a:t>HiSeq</a:t>
            </a:r>
            <a:r>
              <a:rPr lang="en-US" dirty="0" smtClean="0"/>
              <a:t> X Platform – Focus now shifted to </a:t>
            </a:r>
            <a:r>
              <a:rPr lang="en-US" dirty="0" err="1" smtClean="0"/>
              <a:t>NovaSeq</a:t>
            </a:r>
            <a:r>
              <a:rPr lang="en-US" dirty="0" smtClean="0"/>
              <a:t> and some 10X Genomics</a:t>
            </a:r>
          </a:p>
          <a:p>
            <a:pPr lvl="1"/>
            <a:r>
              <a:rPr lang="en-US" dirty="0" smtClean="0"/>
              <a:t>Expanded to all CCDG sites Early 2016</a:t>
            </a:r>
          </a:p>
          <a:p>
            <a:pPr lvl="1"/>
            <a:endParaRPr lang="en-US" dirty="0"/>
          </a:p>
          <a:p>
            <a:r>
              <a:rPr lang="en-US" dirty="0" smtClean="0"/>
              <a:t>Goals </a:t>
            </a:r>
          </a:p>
          <a:p>
            <a:pPr lvl="1"/>
            <a:r>
              <a:rPr lang="en-US" dirty="0" smtClean="0"/>
              <a:t>Provide a mechanism to share ideas/issues to shorten development cycle of new technologies</a:t>
            </a:r>
          </a:p>
          <a:p>
            <a:pPr lvl="2"/>
            <a:r>
              <a:rPr lang="en-US" dirty="0" smtClean="0"/>
              <a:t>Enable rapid identification of potential reagent/platform issues independent of vendors</a:t>
            </a:r>
          </a:p>
          <a:p>
            <a:pPr lvl="2"/>
            <a:r>
              <a:rPr lang="en-US" dirty="0" smtClean="0"/>
              <a:t>Provide interface with industry partners to shape development priorities and standards</a:t>
            </a:r>
          </a:p>
          <a:p>
            <a:pPr lvl="1"/>
            <a:r>
              <a:rPr lang="en-US" dirty="0" smtClean="0"/>
              <a:t>Engaged with Illumina</a:t>
            </a:r>
          </a:p>
          <a:p>
            <a:pPr lvl="2"/>
            <a:r>
              <a:rPr lang="en-US" dirty="0" smtClean="0"/>
              <a:t>Had face to face at ASHG 2017</a:t>
            </a:r>
          </a:p>
          <a:p>
            <a:pPr lvl="2"/>
            <a:r>
              <a:rPr lang="en-US" dirty="0" smtClean="0"/>
              <a:t>Planning quarterly phone calls with Illumina</a:t>
            </a:r>
          </a:p>
          <a:p>
            <a:pPr lvl="2"/>
            <a:r>
              <a:rPr lang="en-US" dirty="0" smtClean="0"/>
              <a:t>Planning face to face technical summit</a:t>
            </a:r>
          </a:p>
          <a:p>
            <a:pPr lvl="2"/>
            <a:r>
              <a:rPr lang="en-US" dirty="0" smtClean="0"/>
              <a:t>Illumina has expressed interest in engaging our group in general as we’re key to their development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6510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NovaSeq</a:t>
            </a:r>
            <a:r>
              <a:rPr lang="en-US" dirty="0" smtClean="0"/>
              <a:t>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76" y="1016000"/>
            <a:ext cx="6818474" cy="5453730"/>
          </a:xfrm>
        </p:spPr>
        <p:txBody>
          <a:bodyPr>
            <a:normAutofit/>
          </a:bodyPr>
          <a:lstStyle/>
          <a:p>
            <a:r>
              <a:rPr lang="en-US" b="1" dirty="0" err="1"/>
              <a:t>NovaSeq</a:t>
            </a:r>
            <a:r>
              <a:rPr lang="en-US" b="1" dirty="0"/>
              <a:t> 6000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2 </a:t>
            </a:r>
            <a:r>
              <a:rPr lang="en-US" dirty="0"/>
              <a:t>X 150 </a:t>
            </a:r>
            <a:r>
              <a:rPr lang="en-US" dirty="0" err="1"/>
              <a:t>bp</a:t>
            </a:r>
            <a:r>
              <a:rPr lang="en-US" dirty="0"/>
              <a:t> in </a:t>
            </a:r>
            <a:r>
              <a:rPr lang="en-US" dirty="0" smtClean="0"/>
              <a:t>~40 </a:t>
            </a:r>
            <a:r>
              <a:rPr lang="en-US" dirty="0"/>
              <a:t>h</a:t>
            </a:r>
            <a:r>
              <a:rPr lang="en-US" dirty="0" smtClean="0"/>
              <a:t>ours </a:t>
            </a:r>
            <a:r>
              <a:rPr lang="en-US" dirty="0"/>
              <a:t>for S2 f</a:t>
            </a:r>
            <a:r>
              <a:rPr lang="en-US" dirty="0" smtClean="0"/>
              <a:t>low cell </a:t>
            </a:r>
            <a:r>
              <a:rPr lang="en-US" dirty="0"/>
              <a:t>- </a:t>
            </a:r>
            <a:r>
              <a:rPr lang="en-US" dirty="0" smtClean="0"/>
              <a:t>&gt;1Tb</a:t>
            </a:r>
            <a:r>
              <a:rPr lang="en-US" dirty="0"/>
              <a:t>/FC</a:t>
            </a:r>
          </a:p>
          <a:p>
            <a:pPr lvl="1"/>
            <a:r>
              <a:rPr lang="en-US" dirty="0"/>
              <a:t>S4 FC r</a:t>
            </a:r>
            <a:r>
              <a:rPr lang="en-US" dirty="0" smtClean="0"/>
              <a:t>ecently </a:t>
            </a:r>
            <a:r>
              <a:rPr lang="en-US" dirty="0"/>
              <a:t>r</a:t>
            </a:r>
            <a:r>
              <a:rPr lang="en-US" dirty="0" smtClean="0"/>
              <a:t>eleased (10/17) </a:t>
            </a:r>
            <a:r>
              <a:rPr lang="en-US" dirty="0"/>
              <a:t>with </a:t>
            </a:r>
            <a:r>
              <a:rPr lang="en-US" dirty="0" smtClean="0"/>
              <a:t>&gt;3Tb</a:t>
            </a:r>
            <a:r>
              <a:rPr lang="en-US" dirty="0"/>
              <a:t>/FC </a:t>
            </a:r>
            <a:r>
              <a:rPr lang="en-US" dirty="0" smtClean="0"/>
              <a:t>in ~40 </a:t>
            </a:r>
            <a:r>
              <a:rPr lang="en-US" dirty="0" err="1" smtClean="0"/>
              <a:t>hrs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Advantages </a:t>
            </a:r>
            <a:r>
              <a:rPr lang="en-US" dirty="0"/>
              <a:t>of </a:t>
            </a:r>
            <a:r>
              <a:rPr lang="en-US" dirty="0" err="1"/>
              <a:t>NovaSeq</a:t>
            </a:r>
            <a:endParaRPr lang="en-US" dirty="0"/>
          </a:p>
          <a:p>
            <a:pPr lvl="2"/>
            <a:r>
              <a:rPr lang="en-US" dirty="0"/>
              <a:t>Automated </a:t>
            </a:r>
            <a:r>
              <a:rPr lang="en-US" dirty="0" smtClean="0"/>
              <a:t>on </a:t>
            </a:r>
            <a:r>
              <a:rPr lang="en-US" dirty="0"/>
              <a:t>b</a:t>
            </a:r>
            <a:r>
              <a:rPr lang="en-US" dirty="0" smtClean="0"/>
              <a:t>oard </a:t>
            </a:r>
            <a:r>
              <a:rPr lang="en-US" dirty="0"/>
              <a:t>c</a:t>
            </a:r>
            <a:r>
              <a:rPr lang="en-US" dirty="0" smtClean="0"/>
              <a:t>luster </a:t>
            </a:r>
            <a:r>
              <a:rPr lang="en-US" dirty="0"/>
              <a:t>g</a:t>
            </a:r>
            <a:r>
              <a:rPr lang="en-US" dirty="0" smtClean="0"/>
              <a:t>en</a:t>
            </a:r>
            <a:r>
              <a:rPr lang="en-US" dirty="0"/>
              <a:t>, </a:t>
            </a:r>
            <a:r>
              <a:rPr lang="en-US" dirty="0" smtClean="0"/>
              <a:t>cassette </a:t>
            </a:r>
            <a:r>
              <a:rPr lang="en-US" dirty="0"/>
              <a:t>l</a:t>
            </a:r>
            <a:r>
              <a:rPr lang="en-US" dirty="0" smtClean="0"/>
              <a:t>oading </a:t>
            </a:r>
            <a:r>
              <a:rPr lang="en-US" dirty="0"/>
              <a:t>for </a:t>
            </a:r>
            <a:r>
              <a:rPr lang="en-US" dirty="0" smtClean="0"/>
              <a:t>ease </a:t>
            </a:r>
            <a:r>
              <a:rPr lang="en-US" dirty="0"/>
              <a:t>of </a:t>
            </a:r>
            <a:r>
              <a:rPr lang="en-US" dirty="0" smtClean="0"/>
              <a:t>loading</a:t>
            </a:r>
            <a:r>
              <a:rPr lang="en-US" dirty="0"/>
              <a:t>, </a:t>
            </a:r>
            <a:r>
              <a:rPr lang="en-US" dirty="0" smtClean="0"/>
              <a:t>loading pool </a:t>
            </a:r>
            <a:r>
              <a:rPr lang="en-US" dirty="0"/>
              <a:t>to </a:t>
            </a:r>
            <a:r>
              <a:rPr lang="en-US" dirty="0" smtClean="0"/>
              <a:t>denaturation </a:t>
            </a:r>
            <a:r>
              <a:rPr lang="en-US" dirty="0"/>
              <a:t>to </a:t>
            </a:r>
            <a:r>
              <a:rPr lang="en-US" dirty="0" smtClean="0"/>
              <a:t>load </a:t>
            </a:r>
            <a:r>
              <a:rPr lang="en-US" dirty="0"/>
              <a:t>in 15 Min, </a:t>
            </a:r>
            <a:r>
              <a:rPr lang="en-US" dirty="0" smtClean="0"/>
              <a:t>two </a:t>
            </a:r>
            <a:r>
              <a:rPr lang="en-US" dirty="0" err="1" smtClean="0"/>
              <a:t>flowcells</a:t>
            </a:r>
            <a:r>
              <a:rPr lang="en-US" dirty="0"/>
              <a:t> </a:t>
            </a:r>
            <a:r>
              <a:rPr lang="en-US" dirty="0" smtClean="0"/>
              <a:t>that are completely </a:t>
            </a:r>
            <a:r>
              <a:rPr lang="en-US" dirty="0"/>
              <a:t>i</a:t>
            </a:r>
            <a:r>
              <a:rPr lang="en-US" dirty="0" smtClean="0"/>
              <a:t>ndependent of each </a:t>
            </a:r>
            <a:r>
              <a:rPr lang="en-US" dirty="0"/>
              <a:t>o</a:t>
            </a:r>
            <a:r>
              <a:rPr lang="en-US" dirty="0" smtClean="0"/>
              <a:t>ther, </a:t>
            </a:r>
            <a:r>
              <a:rPr lang="en-US" dirty="0"/>
              <a:t>a</a:t>
            </a:r>
            <a:r>
              <a:rPr lang="en-US" dirty="0" smtClean="0"/>
              <a:t>utomatic </a:t>
            </a:r>
            <a:r>
              <a:rPr lang="en-US" dirty="0"/>
              <a:t>p</a:t>
            </a:r>
            <a:r>
              <a:rPr lang="en-US" dirty="0" smtClean="0"/>
              <a:t>ost </a:t>
            </a:r>
            <a:r>
              <a:rPr lang="en-US" dirty="0"/>
              <a:t>r</a:t>
            </a:r>
            <a:r>
              <a:rPr lang="en-US" dirty="0" smtClean="0"/>
              <a:t>un </a:t>
            </a:r>
            <a:r>
              <a:rPr lang="en-US" dirty="0"/>
              <a:t>w</a:t>
            </a:r>
            <a:r>
              <a:rPr lang="en-US" dirty="0" smtClean="0"/>
              <a:t>ash</a:t>
            </a:r>
            <a:endParaRPr lang="en-US" dirty="0"/>
          </a:p>
          <a:p>
            <a:pPr lvl="2"/>
            <a:r>
              <a:rPr lang="en-US" dirty="0"/>
              <a:t>Open to WGS, WES, Targeted Sequencing, and </a:t>
            </a:r>
            <a:r>
              <a:rPr lang="en-US" dirty="0" err="1"/>
              <a:t>RNAseq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5218" y="1647464"/>
            <a:ext cx="2518783" cy="293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99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NovaSeq</a:t>
            </a:r>
            <a:r>
              <a:rPr lang="en-US" dirty="0" smtClean="0"/>
              <a:t>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786" y="1016001"/>
            <a:ext cx="8636001" cy="560797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Active development at all CCDG sites</a:t>
            </a:r>
          </a:p>
          <a:p>
            <a:pPr lvl="1"/>
            <a:r>
              <a:rPr lang="en-US" dirty="0" smtClean="0"/>
              <a:t>Platform challenges</a:t>
            </a:r>
          </a:p>
          <a:p>
            <a:pPr lvl="2"/>
            <a:r>
              <a:rPr lang="en-US" dirty="0" smtClean="0"/>
              <a:t>Patterned flow cell issues</a:t>
            </a:r>
          </a:p>
          <a:p>
            <a:pPr lvl="3"/>
            <a:r>
              <a:rPr lang="en-US" dirty="0" smtClean="0"/>
              <a:t>Duplication rates</a:t>
            </a:r>
          </a:p>
          <a:p>
            <a:pPr lvl="3"/>
            <a:r>
              <a:rPr lang="en-US" dirty="0" err="1" smtClean="0"/>
              <a:t>ExAmp</a:t>
            </a:r>
            <a:r>
              <a:rPr lang="en-US" dirty="0" smtClean="0"/>
              <a:t>/Index switching contamination (alleviated by some dual indexing schemes)</a:t>
            </a:r>
          </a:p>
          <a:p>
            <a:pPr lvl="3"/>
            <a:r>
              <a:rPr lang="en-US" dirty="0" smtClean="0"/>
              <a:t>Reduced quality index reads</a:t>
            </a:r>
          </a:p>
          <a:p>
            <a:pPr lvl="4"/>
            <a:r>
              <a:rPr lang="en-US" dirty="0" smtClean="0"/>
              <a:t>Alleviated by alternative sequencing protocol</a:t>
            </a:r>
          </a:p>
          <a:p>
            <a:pPr lvl="2"/>
            <a:r>
              <a:rPr lang="en-US" dirty="0" smtClean="0"/>
              <a:t>Huge flow cell capacity and reduction of granularity of flow cell</a:t>
            </a:r>
          </a:p>
          <a:p>
            <a:pPr lvl="3"/>
            <a:r>
              <a:rPr lang="en-US" dirty="0"/>
              <a:t>S4 flow cell = &gt;3Tb </a:t>
            </a:r>
            <a:r>
              <a:rPr lang="en-US" dirty="0" smtClean="0"/>
              <a:t>= </a:t>
            </a:r>
            <a:r>
              <a:rPr lang="en-US" dirty="0"/>
              <a:t>&gt;33 - 30X WGS samples = 300-600 WES</a:t>
            </a:r>
          </a:p>
          <a:p>
            <a:pPr lvl="3"/>
            <a:r>
              <a:rPr lang="en-US" dirty="0" smtClean="0"/>
              <a:t>S2 flow cell = &gt;1Tb</a:t>
            </a:r>
          </a:p>
          <a:p>
            <a:pPr lvl="3"/>
            <a:r>
              <a:rPr lang="en-US" dirty="0" smtClean="0"/>
              <a:t>Lane loader in development at Illumina to provide 2-4 independent lanes - $2K for device but $800-$1000 list price for disposable for each flow cell.  Increased loading times and manual intervention</a:t>
            </a:r>
          </a:p>
        </p:txBody>
      </p:sp>
    </p:spTree>
    <p:extLst>
      <p:ext uri="{BB962C8B-B14F-4D97-AF65-F5344CB8AC3E}">
        <p14:creationId xmlns:p14="http://schemas.microsoft.com/office/powerpoint/2010/main" val="2016896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NovaSeq</a:t>
            </a:r>
            <a:r>
              <a:rPr lang="en-US" dirty="0" smtClean="0"/>
              <a:t>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Sample Indexing</a:t>
            </a:r>
          </a:p>
          <a:p>
            <a:pPr lvl="1"/>
            <a:r>
              <a:rPr lang="en-US" dirty="0" smtClean="0"/>
              <a:t>Currently </a:t>
            </a:r>
            <a:r>
              <a:rPr lang="en-US" dirty="0"/>
              <a:t>24 dual unique Illumina supported indexes available with 96 by end of 2017/early 2018.  </a:t>
            </a:r>
          </a:p>
          <a:p>
            <a:pPr lvl="1"/>
            <a:r>
              <a:rPr lang="en-US" dirty="0"/>
              <a:t> 384 indexes for PCR only protocol available 2018. </a:t>
            </a:r>
            <a:endParaRPr lang="en-US" dirty="0" smtClean="0"/>
          </a:p>
          <a:p>
            <a:pPr lvl="1"/>
            <a:r>
              <a:rPr lang="en-US" dirty="0" smtClean="0"/>
              <a:t>Other indexing available or in development independent of Illumina</a:t>
            </a:r>
          </a:p>
          <a:p>
            <a:r>
              <a:rPr lang="en-US" dirty="0" smtClean="0"/>
              <a:t>Sample Pooling</a:t>
            </a:r>
          </a:p>
          <a:p>
            <a:pPr lvl="1"/>
            <a:r>
              <a:rPr lang="en-US" dirty="0" err="1" smtClean="0"/>
              <a:t>HiSeq</a:t>
            </a:r>
            <a:r>
              <a:rPr lang="en-US" dirty="0" smtClean="0"/>
              <a:t> X – Wash U – Pools of 24 WGS samples – Titration run (typically 4 lanes), Primary run (16 lanes) – Final top-up for pools of samples if necessary </a:t>
            </a:r>
          </a:p>
          <a:p>
            <a:pPr lvl="1"/>
            <a:r>
              <a:rPr lang="en-US" dirty="0" err="1" smtClean="0"/>
              <a:t>NovaSeq</a:t>
            </a:r>
            <a:endParaRPr lang="en-US" dirty="0" smtClean="0"/>
          </a:p>
          <a:p>
            <a:pPr lvl="2"/>
            <a:r>
              <a:rPr lang="en-US" dirty="0" smtClean="0"/>
              <a:t>In development</a:t>
            </a:r>
          </a:p>
          <a:p>
            <a:pPr lvl="2"/>
            <a:r>
              <a:rPr lang="en-US" dirty="0" smtClean="0"/>
              <a:t>Potentially involving different data types – WGS, WES, RNA </a:t>
            </a:r>
            <a:r>
              <a:rPr lang="en-US" dirty="0" err="1" smtClean="0"/>
              <a:t>seq</a:t>
            </a:r>
            <a:endParaRPr lang="en-US" dirty="0"/>
          </a:p>
          <a:p>
            <a:pPr lvl="2"/>
            <a:r>
              <a:rPr lang="en-US" dirty="0" smtClean="0"/>
              <a:t>Indexing schemes critical</a:t>
            </a:r>
          </a:p>
          <a:p>
            <a:r>
              <a:rPr lang="en-US" dirty="0" smtClean="0"/>
              <a:t>Similar Quality to </a:t>
            </a:r>
            <a:r>
              <a:rPr lang="en-US" dirty="0" err="1" smtClean="0"/>
              <a:t>HiSeq</a:t>
            </a:r>
            <a:r>
              <a:rPr lang="en-US" dirty="0" smtClean="0"/>
              <a:t> X</a:t>
            </a:r>
          </a:p>
          <a:p>
            <a:pPr lvl="1"/>
            <a:r>
              <a:rPr lang="en-US" dirty="0" smtClean="0"/>
              <a:t>Comparisons are underway of quality and variant calling results</a:t>
            </a:r>
          </a:p>
          <a:p>
            <a:pPr lvl="1"/>
            <a:r>
              <a:rPr lang="en-US" dirty="0" smtClean="0"/>
              <a:t>All indications thus far suggest similar quality</a:t>
            </a:r>
          </a:p>
        </p:txBody>
      </p:sp>
    </p:spTree>
    <p:extLst>
      <p:ext uri="{BB962C8B-B14F-4D97-AF65-F5344CB8AC3E}">
        <p14:creationId xmlns:p14="http://schemas.microsoft.com/office/powerpoint/2010/main" val="2569181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SNP Concordance: NIST Standard NA12878</a:t>
            </a:r>
            <a:endParaRPr lang="en-US" dirty="0"/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1041389" y="1355061"/>
            <a:ext cx="1438763" cy="1371600"/>
          </a:xfrm>
          <a:prstGeom prst="ellipse">
            <a:avLst/>
          </a:prstGeom>
          <a:solidFill>
            <a:srgbClr val="FF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1144090" y="1364586"/>
            <a:ext cx="1506278" cy="1371600"/>
          </a:xfrm>
          <a:prstGeom prst="ellipse">
            <a:avLst/>
          </a:prstGeom>
          <a:solidFill>
            <a:srgbClr val="0070C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>
            <a:spLocks noChangeAspect="1"/>
          </p:cNvSpPr>
          <p:nvPr/>
        </p:nvSpPr>
        <p:spPr>
          <a:xfrm>
            <a:off x="1436290" y="1952251"/>
            <a:ext cx="923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ea typeface="Arial" charset="0"/>
                <a:cs typeface="Arial" charset="0"/>
              </a:rPr>
              <a:t>96.18</a:t>
            </a:r>
            <a:r>
              <a:rPr lang="en-US" sz="1350" dirty="0">
                <a:ea typeface="Arial" charset="0"/>
                <a:cs typeface="Arial" charset="0"/>
              </a:rPr>
              <a:t>%</a:t>
            </a:r>
          </a:p>
        </p:txBody>
      </p:sp>
      <p:sp>
        <p:nvSpPr>
          <p:cNvPr id="7" name="TextBox 6"/>
          <p:cNvSpPr txBox="1">
            <a:spLocks noChangeAspect="1"/>
          </p:cNvSpPr>
          <p:nvPr/>
        </p:nvSpPr>
        <p:spPr>
          <a:xfrm>
            <a:off x="2745499" y="1948656"/>
            <a:ext cx="797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ea typeface="Arial" charset="0"/>
                <a:cs typeface="Arial" charset="0"/>
              </a:rPr>
              <a:t>3.41%</a:t>
            </a:r>
          </a:p>
        </p:txBody>
      </p:sp>
      <p:sp>
        <p:nvSpPr>
          <p:cNvPr id="8" name="TextBox 7"/>
          <p:cNvSpPr txBox="1">
            <a:spLocks noChangeAspect="1"/>
          </p:cNvSpPr>
          <p:nvPr/>
        </p:nvSpPr>
        <p:spPr>
          <a:xfrm>
            <a:off x="305030" y="1967891"/>
            <a:ext cx="7322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ea typeface="Arial" charset="0"/>
                <a:cs typeface="Arial" charset="0"/>
              </a:rPr>
              <a:t>0.41</a:t>
            </a:r>
            <a:r>
              <a:rPr lang="en-US" sz="1350" dirty="0">
                <a:ea typeface="Arial" charset="0"/>
                <a:cs typeface="Arial" charset="0"/>
              </a:rPr>
              <a:t>%</a:t>
            </a:r>
          </a:p>
        </p:txBody>
      </p:sp>
      <p:sp>
        <p:nvSpPr>
          <p:cNvPr id="9" name="TextBox 8"/>
          <p:cNvSpPr txBox="1">
            <a:spLocks noChangeAspect="1"/>
          </p:cNvSpPr>
          <p:nvPr/>
        </p:nvSpPr>
        <p:spPr>
          <a:xfrm>
            <a:off x="377083" y="963595"/>
            <a:ext cx="33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ea typeface="Arial" charset="0"/>
                <a:cs typeface="Arial" charset="0"/>
              </a:rPr>
              <a:t>NovaSeq</a:t>
            </a:r>
            <a:r>
              <a:rPr lang="en-US" sz="1600" dirty="0">
                <a:ea typeface="Arial" charset="0"/>
                <a:cs typeface="Arial" charset="0"/>
              </a:rPr>
              <a:t> NA12878 </a:t>
            </a:r>
            <a:r>
              <a:rPr lang="en-US" sz="1600" dirty="0" smtClean="0">
                <a:ea typeface="Arial" charset="0"/>
                <a:cs typeface="Arial" charset="0"/>
              </a:rPr>
              <a:t>(36X) </a:t>
            </a:r>
            <a:r>
              <a:rPr lang="en-US" sz="1600" dirty="0">
                <a:ea typeface="Arial" charset="0"/>
                <a:cs typeface="Arial" charset="0"/>
              </a:rPr>
              <a:t>vs NIST</a:t>
            </a:r>
          </a:p>
        </p:txBody>
      </p:sp>
      <p:sp>
        <p:nvSpPr>
          <p:cNvPr id="10" name="TextBox 9"/>
          <p:cNvSpPr txBox="1">
            <a:spLocks noChangeAspect="1"/>
          </p:cNvSpPr>
          <p:nvPr/>
        </p:nvSpPr>
        <p:spPr>
          <a:xfrm>
            <a:off x="5127633" y="2414882"/>
            <a:ext cx="942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ea typeface="Arial" charset="0"/>
                <a:cs typeface="Arial" charset="0"/>
              </a:rPr>
              <a:t>0.88%</a:t>
            </a:r>
          </a:p>
        </p:txBody>
      </p:sp>
      <p:sp>
        <p:nvSpPr>
          <p:cNvPr id="11" name="TextBox 10"/>
          <p:cNvSpPr txBox="1">
            <a:spLocks noChangeAspect="1"/>
          </p:cNvSpPr>
          <p:nvPr/>
        </p:nvSpPr>
        <p:spPr>
          <a:xfrm>
            <a:off x="5441814" y="963597"/>
            <a:ext cx="23526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ea typeface="Arial" charset="0"/>
                <a:cs typeface="Arial" charset="0"/>
              </a:rPr>
              <a:t>NovaSeq</a:t>
            </a:r>
            <a:r>
              <a:rPr lang="en-US" sz="1600" dirty="0">
                <a:ea typeface="Arial" charset="0"/>
                <a:cs typeface="Arial" charset="0"/>
              </a:rPr>
              <a:t> NA12878 </a:t>
            </a:r>
            <a:r>
              <a:rPr lang="en-US" sz="1600" dirty="0" smtClean="0">
                <a:ea typeface="Arial" charset="0"/>
                <a:cs typeface="Arial" charset="0"/>
              </a:rPr>
              <a:t>(36X)</a:t>
            </a:r>
          </a:p>
          <a:p>
            <a:pPr algn="ctr"/>
            <a:r>
              <a:rPr lang="en-US" sz="1600" b="1" dirty="0" smtClean="0">
                <a:ea typeface="Arial" charset="0"/>
                <a:cs typeface="Arial" charset="0"/>
              </a:rPr>
              <a:t>vs</a:t>
            </a:r>
            <a:endParaRPr lang="en-US" sz="1600" b="1" dirty="0">
              <a:ea typeface="Arial" charset="0"/>
              <a:cs typeface="Arial" charset="0"/>
            </a:endParaRPr>
          </a:p>
          <a:p>
            <a:r>
              <a:rPr lang="en-US" sz="1600" dirty="0" err="1" smtClean="0">
                <a:ea typeface="Arial" charset="0"/>
                <a:cs typeface="Arial" charset="0"/>
              </a:rPr>
              <a:t>HiSeq</a:t>
            </a:r>
            <a:r>
              <a:rPr lang="en-US" sz="1600" dirty="0" smtClean="0">
                <a:ea typeface="Arial" charset="0"/>
                <a:cs typeface="Arial" charset="0"/>
              </a:rPr>
              <a:t> </a:t>
            </a:r>
            <a:r>
              <a:rPr lang="en-US" sz="1600" dirty="0">
                <a:ea typeface="Arial" charset="0"/>
                <a:cs typeface="Arial" charset="0"/>
              </a:rPr>
              <a:t>X NA12878 </a:t>
            </a:r>
            <a:r>
              <a:rPr lang="en-US" sz="1600" dirty="0" smtClean="0">
                <a:ea typeface="Arial" charset="0"/>
                <a:cs typeface="Arial" charset="0"/>
              </a:rPr>
              <a:t>(37X)</a:t>
            </a:r>
            <a:endParaRPr lang="en-US" sz="1600" dirty="0"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>
            <a:spLocks noChangeAspect="1"/>
          </p:cNvSpPr>
          <p:nvPr/>
        </p:nvSpPr>
        <p:spPr>
          <a:xfrm>
            <a:off x="2657629" y="4370791"/>
            <a:ext cx="7973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ea typeface="Arial" charset="0"/>
                <a:cs typeface="Arial" charset="0"/>
              </a:rPr>
              <a:t>2.67%</a:t>
            </a:r>
          </a:p>
        </p:txBody>
      </p:sp>
      <p:sp>
        <p:nvSpPr>
          <p:cNvPr id="13" name="TextBox 12"/>
          <p:cNvSpPr txBox="1">
            <a:spLocks noChangeAspect="1"/>
          </p:cNvSpPr>
          <p:nvPr/>
        </p:nvSpPr>
        <p:spPr>
          <a:xfrm>
            <a:off x="246953" y="4378439"/>
            <a:ext cx="775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ea typeface="Arial" charset="0"/>
                <a:cs typeface="Arial" charset="0"/>
              </a:rPr>
              <a:t>0.37%</a:t>
            </a:r>
          </a:p>
        </p:txBody>
      </p:sp>
      <p:sp>
        <p:nvSpPr>
          <p:cNvPr id="14" name="TextBox 13"/>
          <p:cNvSpPr txBox="1">
            <a:spLocks noChangeAspect="1"/>
          </p:cNvSpPr>
          <p:nvPr/>
        </p:nvSpPr>
        <p:spPr>
          <a:xfrm>
            <a:off x="377084" y="3397223"/>
            <a:ext cx="3196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ea typeface="Arial" charset="0"/>
                <a:cs typeface="Arial" charset="0"/>
              </a:rPr>
              <a:t>HiSeq</a:t>
            </a:r>
            <a:r>
              <a:rPr lang="en-US" sz="1600" dirty="0">
                <a:ea typeface="Arial" charset="0"/>
                <a:cs typeface="Arial" charset="0"/>
              </a:rPr>
              <a:t> X NA12878 </a:t>
            </a:r>
            <a:r>
              <a:rPr lang="en-US" sz="1600" dirty="0" smtClean="0">
                <a:ea typeface="Arial" charset="0"/>
                <a:cs typeface="Arial" charset="0"/>
              </a:rPr>
              <a:t>(37X) </a:t>
            </a:r>
            <a:r>
              <a:rPr lang="en-US" sz="1600" dirty="0">
                <a:ea typeface="Arial" charset="0"/>
                <a:cs typeface="Arial" charset="0"/>
              </a:rPr>
              <a:t>vs NIST</a:t>
            </a: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1003387" y="3824587"/>
            <a:ext cx="1438763" cy="1371600"/>
          </a:xfrm>
          <a:prstGeom prst="ellipse">
            <a:avLst/>
          </a:prstGeom>
          <a:solidFill>
            <a:srgbClr val="FF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1106086" y="3834111"/>
            <a:ext cx="1506278" cy="1371600"/>
          </a:xfrm>
          <a:prstGeom prst="ellipse">
            <a:avLst/>
          </a:prstGeom>
          <a:solidFill>
            <a:srgbClr val="0070C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xtBox 16"/>
          <p:cNvSpPr txBox="1">
            <a:spLocks noChangeAspect="1"/>
          </p:cNvSpPr>
          <p:nvPr/>
        </p:nvSpPr>
        <p:spPr>
          <a:xfrm>
            <a:off x="1364572" y="4378440"/>
            <a:ext cx="925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ea typeface="Arial" charset="0"/>
                <a:cs typeface="Arial" charset="0"/>
              </a:rPr>
              <a:t>96.95%</a:t>
            </a:r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5826887" y="1858057"/>
            <a:ext cx="1507230" cy="1371600"/>
          </a:xfrm>
          <a:prstGeom prst="ellipse">
            <a:avLst/>
          </a:prstGeom>
          <a:solidFill>
            <a:srgbClr val="FF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5929588" y="1867582"/>
            <a:ext cx="1506278" cy="1371600"/>
          </a:xfrm>
          <a:prstGeom prst="ellipse">
            <a:avLst/>
          </a:prstGeom>
          <a:solidFill>
            <a:srgbClr val="0070C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xtBox 19"/>
          <p:cNvSpPr txBox="1">
            <a:spLocks noChangeAspect="1"/>
          </p:cNvSpPr>
          <p:nvPr/>
        </p:nvSpPr>
        <p:spPr>
          <a:xfrm>
            <a:off x="7472952" y="2404491"/>
            <a:ext cx="8496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ea typeface="Arial" charset="0"/>
                <a:cs typeface="Arial" charset="0"/>
              </a:rPr>
              <a:t>0.98%</a:t>
            </a:r>
          </a:p>
        </p:txBody>
      </p:sp>
      <p:sp>
        <p:nvSpPr>
          <p:cNvPr id="21" name="TextBox 20"/>
          <p:cNvSpPr txBox="1">
            <a:spLocks noChangeAspect="1"/>
          </p:cNvSpPr>
          <p:nvPr/>
        </p:nvSpPr>
        <p:spPr>
          <a:xfrm>
            <a:off x="6241967" y="2412141"/>
            <a:ext cx="92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98.11%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568731" y="5533457"/>
            <a:ext cx="2886256" cy="1031485"/>
          </a:xfrm>
        </p:spPr>
        <p:txBody>
          <a:bodyPr>
            <a:normAutofit fontScale="92500"/>
          </a:bodyPr>
          <a:lstStyle/>
          <a:p>
            <a:r>
              <a:rPr lang="en-US" sz="1800" dirty="0" smtClean="0"/>
              <a:t>Both platforms have &gt;96% overlap to the NIST NA12878 standard.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4651059" y="3774217"/>
            <a:ext cx="4308644" cy="17401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•"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Trebuchet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•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Trebuchet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•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Trebuchet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•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Trebuchet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•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Trebuchet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  <a:ea typeface="Trebuchet MS" charset="0"/>
                <a:cs typeface="Trebuchet MS" charset="0"/>
              </a:rPr>
              <a:t>A</a:t>
            </a:r>
            <a:r>
              <a:rPr lang="en-US" sz="1800" dirty="0" smtClean="0">
                <a:solidFill>
                  <a:schemeClr val="tx1"/>
                </a:solidFill>
                <a:ea typeface="Trebuchet MS" charset="0"/>
                <a:cs typeface="Trebuchet MS" charset="0"/>
              </a:rPr>
              <a:t> direct comparison of SNP calls from the two platforms were found to be highly concordant (98.11%) and typical of technical replicates on the same platform. (Comparison limited to NIST high confidence calls)</a:t>
            </a:r>
            <a:endParaRPr lang="en-US" sz="1800" dirty="0"/>
          </a:p>
        </p:txBody>
      </p:sp>
      <p:sp>
        <p:nvSpPr>
          <p:cNvPr id="22" name="TextBox 21"/>
          <p:cNvSpPr txBox="1"/>
          <p:nvPr/>
        </p:nvSpPr>
        <p:spPr>
          <a:xfrm>
            <a:off x="5008884" y="5637273"/>
            <a:ext cx="331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(Comparison data: BCM-HGSC)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532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OMIM Gene Coverage (100% at ≥20X) vs Mean Coverage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1632502"/>
              </p:ext>
            </p:extLst>
          </p:nvPr>
        </p:nvGraphicFramePr>
        <p:xfrm>
          <a:off x="-630908" y="946299"/>
          <a:ext cx="9044806" cy="3739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 rot="16200000">
            <a:off x="-1298273" y="2508740"/>
            <a:ext cx="3275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Number of Genes 100% at ≥ 20X</a:t>
            </a:r>
            <a:endParaRPr lang="en-US" sz="1600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08634" y="4950275"/>
            <a:ext cx="8448244" cy="805066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Similar performance shown between platforms when comparing coverage of clinically </a:t>
            </a:r>
            <a:r>
              <a:rPr lang="en-US" sz="1800" smtClean="0">
                <a:solidFill>
                  <a:schemeClr val="tx1"/>
                </a:solidFill>
              </a:rPr>
              <a:t>relevant genes</a:t>
            </a:r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5677" y="5755341"/>
            <a:ext cx="331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(Comparison data: BCM-HGSC)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50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6786" y="110803"/>
            <a:ext cx="8636001" cy="571056"/>
          </a:xfrm>
        </p:spPr>
        <p:txBody>
          <a:bodyPr/>
          <a:lstStyle/>
          <a:p>
            <a:r>
              <a:rPr lang="en-US" dirty="0" smtClean="0"/>
              <a:t>10X Genomics Overview</a:t>
            </a:r>
            <a:endParaRPr lang="en-US" dirty="0"/>
          </a:p>
        </p:txBody>
      </p:sp>
      <p:pic>
        <p:nvPicPr>
          <p:cNvPr id="2" name="Picture 1" descr="10X Slide 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86" y="860398"/>
            <a:ext cx="8002815" cy="59549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733" y="6316135"/>
            <a:ext cx="17825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(Church 10X Genomics)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56914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10X Genomics Phasing – Important for Het vs. Repeat Copy Resolution</a:t>
            </a:r>
            <a:endParaRPr lang="en-US" dirty="0"/>
          </a:p>
        </p:txBody>
      </p:sp>
      <p:pic>
        <p:nvPicPr>
          <p:cNvPr id="5" name="Content Placeholder 4" descr="10X slide2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5" r="-175"/>
          <a:stretch/>
        </p:blipFill>
        <p:spPr>
          <a:xfrm>
            <a:off x="226786" y="948267"/>
            <a:ext cx="7784505" cy="5842000"/>
          </a:xfrm>
        </p:spPr>
      </p:pic>
      <p:sp>
        <p:nvSpPr>
          <p:cNvPr id="6" name="TextBox 5"/>
          <p:cNvSpPr txBox="1"/>
          <p:nvPr/>
        </p:nvSpPr>
        <p:spPr>
          <a:xfrm>
            <a:off x="372533" y="6316135"/>
            <a:ext cx="17825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(Church 10X Genomics)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36202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GI_PPT_template_4-3_v1b (2)">
  <a:themeElements>
    <a:clrScheme name="Genome Institute">
      <a:dk1>
        <a:srgbClr val="26261E"/>
      </a:dk1>
      <a:lt1>
        <a:sysClr val="window" lastClr="FFFFFF"/>
      </a:lt1>
      <a:dk2>
        <a:srgbClr val="2A3D13"/>
      </a:dk2>
      <a:lt2>
        <a:srgbClr val="F8FFEE"/>
      </a:lt2>
      <a:accent1>
        <a:srgbClr val="3F8FAB"/>
      </a:accent1>
      <a:accent2>
        <a:srgbClr val="910010"/>
      </a:accent2>
      <a:accent3>
        <a:srgbClr val="7CBE30"/>
      </a:accent3>
      <a:accent4>
        <a:srgbClr val="3C1052"/>
      </a:accent4>
      <a:accent5>
        <a:srgbClr val="53BFE4"/>
      </a:accent5>
      <a:accent6>
        <a:srgbClr val="B63712"/>
      </a:accent6>
      <a:hlink>
        <a:srgbClr val="5148EB"/>
      </a:hlink>
      <a:folHlink>
        <a:srgbClr val="6B1C6D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MGI_4-3_ratio_v1a" id="{9A0171FA-20F4-F840-B1C8-29D686AB0540}" vid="{60506783-C923-7847-B1CA-7C860CC9549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MGI_PPT_template_4-3_v1b (2).potx</Template>
  <TotalTime>1635</TotalTime>
  <Words>963</Words>
  <Application>Microsoft Macintosh PowerPoint</Application>
  <PresentationFormat>On-screen Show (4:3)</PresentationFormat>
  <Paragraphs>123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MGI_PPT_template_4-3_v1b (2)</vt:lpstr>
      <vt:lpstr>Genome Sequencing Technical Issues</vt:lpstr>
      <vt:lpstr>Sequencing Technology Working Group</vt:lpstr>
      <vt:lpstr>NovaSeq Development</vt:lpstr>
      <vt:lpstr>NovaSeq Development</vt:lpstr>
      <vt:lpstr>NovaSeq Development</vt:lpstr>
      <vt:lpstr>SNP Concordance: NIST Standard NA12878</vt:lpstr>
      <vt:lpstr>OMIM Gene Coverage (100% at ≥20X) vs Mean Coverage</vt:lpstr>
      <vt:lpstr>10X Genomics Overview</vt:lpstr>
      <vt:lpstr>10X Genomics Phasing – Important for Het vs. Repeat Copy Resolution</vt:lpstr>
      <vt:lpstr>10X Genomics Development</vt:lpstr>
      <vt:lpstr>Other Sequencing Development</vt:lpstr>
      <vt:lpstr>Proposed CCDG Joint Technical Pilot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Bob Fulton</cp:lastModifiedBy>
  <cp:revision>68</cp:revision>
  <dcterms:created xsi:type="dcterms:W3CDTF">2015-05-07T20:45:54Z</dcterms:created>
  <dcterms:modified xsi:type="dcterms:W3CDTF">2017-11-14T00:19:58Z</dcterms:modified>
</cp:coreProperties>
</file>