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6" r:id="rId1"/>
  </p:sldMasterIdLst>
  <p:sldIdLst>
    <p:sldId id="263" r:id="rId2"/>
    <p:sldId id="264" r:id="rId3"/>
    <p:sldId id="261" r:id="rId4"/>
    <p:sldId id="262"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25"/>
    <p:restoredTop sz="94712"/>
  </p:normalViewPr>
  <p:slideViewPr>
    <p:cSldViewPr snapToGrid="0" snapToObjects="1">
      <p:cViewPr varScale="1">
        <p:scale>
          <a:sx n="97" d="100"/>
          <a:sy n="97" d="100"/>
        </p:scale>
        <p:origin x="6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11/17/17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81707"/>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039" y="711320"/>
            <a:ext cx="3467582" cy="1719364"/>
          </a:xfrm>
        </p:spPr>
        <p:txBody>
          <a:bodyPr/>
          <a:lstStyle/>
          <a:p>
            <a:pPr algn="ctr"/>
            <a:r>
              <a:rPr lang="en-US" dirty="0" smtClean="0"/>
              <a:t>GSP Analysis Projects </a:t>
            </a:r>
            <a:endParaRPr lang="en-US" dirty="0"/>
          </a:p>
        </p:txBody>
      </p:sp>
      <p:pic>
        <p:nvPicPr>
          <p:cNvPr id="8" name="Picture 7"/>
          <p:cNvPicPr>
            <a:picLocks noChangeAspect="1"/>
          </p:cNvPicPr>
          <p:nvPr/>
        </p:nvPicPr>
        <p:blipFill>
          <a:blip r:embed="rId2"/>
          <a:stretch>
            <a:fillRect/>
          </a:stretch>
        </p:blipFill>
        <p:spPr>
          <a:xfrm>
            <a:off x="3854368" y="0"/>
            <a:ext cx="7835444" cy="6858000"/>
          </a:xfrm>
          <a:prstGeom prst="rect">
            <a:avLst/>
          </a:prstGeom>
        </p:spPr>
      </p:pic>
      <p:sp>
        <p:nvSpPr>
          <p:cNvPr id="9" name="TextBox 8"/>
          <p:cNvSpPr txBox="1"/>
          <p:nvPr/>
        </p:nvSpPr>
        <p:spPr>
          <a:xfrm>
            <a:off x="393539" y="2824223"/>
            <a:ext cx="3090441" cy="338554"/>
          </a:xfrm>
          <a:prstGeom prst="rect">
            <a:avLst/>
          </a:prstGeom>
          <a:noFill/>
        </p:spPr>
        <p:txBody>
          <a:bodyPr wrap="square" rtlCol="0">
            <a:spAutoFit/>
          </a:bodyPr>
          <a:lstStyle/>
          <a:p>
            <a:r>
              <a:rPr lang="en-US" sz="1600" dirty="0"/>
              <a:t>http://</a:t>
            </a:r>
            <a:r>
              <a:rPr lang="en-US" sz="1600" dirty="0" err="1"/>
              <a:t>tiny.cc</a:t>
            </a:r>
            <a:r>
              <a:rPr lang="en-US" sz="1600" dirty="0"/>
              <a:t>/</a:t>
            </a:r>
            <a:r>
              <a:rPr lang="en-US" sz="1600" dirty="0" err="1"/>
              <a:t>GSP_AnalysisProjects</a:t>
            </a:r>
            <a:endParaRPr lang="en-US" sz="1600" dirty="0"/>
          </a:p>
        </p:txBody>
      </p:sp>
    </p:spTree>
    <p:extLst>
      <p:ext uri="{BB962C8B-B14F-4D97-AF65-F5344CB8AC3E}">
        <p14:creationId xmlns:p14="http://schemas.microsoft.com/office/powerpoint/2010/main" val="121969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631" y="2208392"/>
            <a:ext cx="3305537" cy="1567848"/>
          </a:xfrm>
        </p:spPr>
        <p:txBody>
          <a:bodyPr>
            <a:normAutofit/>
          </a:bodyPr>
          <a:lstStyle/>
          <a:p>
            <a:pPr algn="ctr"/>
            <a:r>
              <a:rPr lang="en-US" sz="2400" dirty="0" smtClean="0"/>
              <a:t>GSP-funded Presentations at </a:t>
            </a:r>
            <a:br>
              <a:rPr lang="en-US" sz="2400" dirty="0" smtClean="0"/>
            </a:br>
            <a:r>
              <a:rPr lang="en-US" sz="2400" dirty="0" smtClean="0"/>
              <a:t>ASHG 2017</a:t>
            </a:r>
            <a:endParaRPr lang="en-US" sz="2400" dirty="0"/>
          </a:p>
        </p:txBody>
      </p:sp>
      <p:sp>
        <p:nvSpPr>
          <p:cNvPr id="4" name="TextBox 3"/>
          <p:cNvSpPr txBox="1"/>
          <p:nvPr/>
        </p:nvSpPr>
        <p:spPr>
          <a:xfrm>
            <a:off x="317338" y="5984111"/>
            <a:ext cx="3895847" cy="338554"/>
          </a:xfrm>
          <a:prstGeom prst="rect">
            <a:avLst/>
          </a:prstGeom>
          <a:noFill/>
        </p:spPr>
        <p:txBody>
          <a:bodyPr wrap="square" rtlCol="0">
            <a:spAutoFit/>
          </a:bodyPr>
          <a:lstStyle/>
          <a:p>
            <a:r>
              <a:rPr lang="en-US" sz="1600" dirty="0"/>
              <a:t>http://</a:t>
            </a:r>
            <a:r>
              <a:rPr lang="en-US" sz="1600" dirty="0" err="1"/>
              <a:t>gsp-hg.org</a:t>
            </a:r>
            <a:r>
              <a:rPr lang="en-US" sz="1600" dirty="0"/>
              <a:t>/</a:t>
            </a:r>
            <a:r>
              <a:rPr lang="en-US" sz="1600" dirty="0" err="1"/>
              <a:t>gsp</a:t>
            </a:r>
            <a:r>
              <a:rPr lang="en-US" sz="1600" dirty="0"/>
              <a:t>-funded-presentations</a:t>
            </a:r>
          </a:p>
        </p:txBody>
      </p:sp>
      <p:pic>
        <p:nvPicPr>
          <p:cNvPr id="5" name="Picture 4"/>
          <p:cNvPicPr>
            <a:picLocks noChangeAspect="1"/>
          </p:cNvPicPr>
          <p:nvPr/>
        </p:nvPicPr>
        <p:blipFill>
          <a:blip r:embed="rId2"/>
          <a:stretch>
            <a:fillRect/>
          </a:stretch>
        </p:blipFill>
        <p:spPr>
          <a:xfrm>
            <a:off x="4091194" y="17884"/>
            <a:ext cx="7945003" cy="6858000"/>
          </a:xfrm>
          <a:prstGeom prst="rect">
            <a:avLst/>
          </a:prstGeom>
        </p:spPr>
      </p:pic>
      <p:pic>
        <p:nvPicPr>
          <p:cNvPr id="6" name="Picture 5"/>
          <p:cNvPicPr>
            <a:picLocks noChangeAspect="1"/>
          </p:cNvPicPr>
          <p:nvPr/>
        </p:nvPicPr>
        <p:blipFill>
          <a:blip r:embed="rId3"/>
          <a:stretch>
            <a:fillRect/>
          </a:stretch>
        </p:blipFill>
        <p:spPr>
          <a:xfrm>
            <a:off x="317338" y="839726"/>
            <a:ext cx="3460830" cy="1135917"/>
          </a:xfrm>
          <a:prstGeom prst="rect">
            <a:avLst/>
          </a:prstGeom>
        </p:spPr>
      </p:pic>
    </p:spTree>
    <p:extLst>
      <p:ext uri="{BB962C8B-B14F-4D97-AF65-F5344CB8AC3E}">
        <p14:creationId xmlns:p14="http://schemas.microsoft.com/office/powerpoint/2010/main" val="172793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878879" cy="1282922"/>
          </a:xfrm>
        </p:spPr>
        <p:txBody>
          <a:bodyPr>
            <a:normAutofit/>
          </a:bodyPr>
          <a:lstStyle/>
          <a:p>
            <a:r>
              <a:rPr lang="en-US" sz="4000" dirty="0" smtClean="0"/>
              <a:t>Goals of NHGRI CCDG-NHLBI </a:t>
            </a:r>
            <a:r>
              <a:rPr lang="en-US" sz="4000" dirty="0" err="1" smtClean="0"/>
              <a:t>TOPMed</a:t>
            </a:r>
            <a:r>
              <a:rPr lang="en-US" sz="4000" dirty="0" smtClean="0"/>
              <a:t> Joint Calling</a:t>
            </a:r>
            <a:endParaRPr lang="en-US" sz="4000" dirty="0"/>
          </a:p>
        </p:txBody>
      </p:sp>
      <p:sp>
        <p:nvSpPr>
          <p:cNvPr id="3" name="Content Placeholder 2"/>
          <p:cNvSpPr>
            <a:spLocks noGrp="1"/>
          </p:cNvSpPr>
          <p:nvPr>
            <p:ph idx="1"/>
          </p:nvPr>
        </p:nvSpPr>
        <p:spPr>
          <a:xfrm>
            <a:off x="551278" y="1562735"/>
            <a:ext cx="10791092" cy="4840898"/>
          </a:xfrm>
        </p:spPr>
        <p:txBody>
          <a:bodyPr>
            <a:normAutofit/>
          </a:bodyPr>
          <a:lstStyle/>
          <a:p>
            <a:r>
              <a:rPr lang="en-US" dirty="0" smtClean="0"/>
              <a:t>Currently, </a:t>
            </a:r>
            <a:r>
              <a:rPr lang="en-US" dirty="0" err="1" smtClean="0"/>
              <a:t>TOPMed</a:t>
            </a:r>
            <a:r>
              <a:rPr lang="en-US" dirty="0" smtClean="0"/>
              <a:t> has ~65k WGS samples sequenced, CCDG has ~22k (ultimately, ~120k and ~85k, respectively).  Jointly calling all the samples together would improve the overall quality of the calls and provide a large dataset of “harmonized” genotypes for further analysis.</a:t>
            </a:r>
          </a:p>
          <a:p>
            <a:r>
              <a:rPr lang="en-US" dirty="0" smtClean="0"/>
              <a:t>Forging mechanisms for such data sharing across NIH programs will help advance the best science, increased sample sizes and ethnic diversity.</a:t>
            </a:r>
          </a:p>
          <a:p>
            <a:r>
              <a:rPr lang="en-US" dirty="0" smtClean="0"/>
              <a:t>This joint calling exercise will allow the identification of computational issues, refinement and enhancement of pipelines, and assessment of the relative merits of different calling algorithms to develop ”best practices” for different variant types.</a:t>
            </a:r>
          </a:p>
        </p:txBody>
      </p:sp>
    </p:spTree>
    <p:extLst>
      <p:ext uri="{BB962C8B-B14F-4D97-AF65-F5344CB8AC3E}">
        <p14:creationId xmlns:p14="http://schemas.microsoft.com/office/powerpoint/2010/main" val="1538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Use-cases for the Jointly-called </a:t>
            </a:r>
            <a:r>
              <a:rPr lang="en-US" dirty="0"/>
              <a:t>D</a:t>
            </a:r>
            <a:r>
              <a:rPr lang="en-US" dirty="0" smtClean="0"/>
              <a:t>ata</a:t>
            </a:r>
            <a:endParaRPr lang="en-US" dirty="0"/>
          </a:p>
        </p:txBody>
      </p:sp>
      <p:sp>
        <p:nvSpPr>
          <p:cNvPr id="3" name="Content Placeholder 2"/>
          <p:cNvSpPr>
            <a:spLocks noGrp="1"/>
          </p:cNvSpPr>
          <p:nvPr>
            <p:ph idx="1"/>
          </p:nvPr>
        </p:nvSpPr>
        <p:spPr>
          <a:xfrm>
            <a:off x="979169" y="1570449"/>
            <a:ext cx="10233662" cy="4798459"/>
          </a:xfrm>
        </p:spPr>
        <p:txBody>
          <a:bodyPr>
            <a:normAutofit/>
          </a:bodyPr>
          <a:lstStyle/>
          <a:p>
            <a:r>
              <a:rPr lang="en-US" dirty="0" smtClean="0"/>
              <a:t>Enhance the information in </a:t>
            </a:r>
            <a:r>
              <a:rPr lang="en-US" b="1" i="1" dirty="0" smtClean="0">
                <a:solidFill>
                  <a:srgbClr val="FF0000"/>
                </a:solidFill>
              </a:rPr>
              <a:t>variant servers </a:t>
            </a:r>
            <a:r>
              <a:rPr lang="en-US" dirty="0" smtClean="0"/>
              <a:t>(</a:t>
            </a:r>
            <a:r>
              <a:rPr lang="en-US" dirty="0"/>
              <a:t>e.g. Bravo, </a:t>
            </a:r>
            <a:r>
              <a:rPr lang="en-US" dirty="0" err="1"/>
              <a:t>gnomAD</a:t>
            </a:r>
            <a:r>
              <a:rPr lang="en-US" dirty="0" smtClean="0"/>
              <a:t>)</a:t>
            </a:r>
          </a:p>
          <a:p>
            <a:r>
              <a:rPr lang="en-US" dirty="0" smtClean="0"/>
              <a:t>Enhance information for cosmopolitan </a:t>
            </a:r>
            <a:r>
              <a:rPr lang="en-US" b="1" i="1" dirty="0" smtClean="0">
                <a:solidFill>
                  <a:srgbClr val="FF0000"/>
                </a:solidFill>
              </a:rPr>
              <a:t>imputation reference panels</a:t>
            </a:r>
            <a:endParaRPr lang="en-US" dirty="0" smtClean="0"/>
          </a:p>
          <a:p>
            <a:r>
              <a:rPr lang="en-US" dirty="0" smtClean="0"/>
              <a:t>Facilitate </a:t>
            </a:r>
            <a:r>
              <a:rPr lang="en-US" b="1" i="1" dirty="0"/>
              <a:t>functional </a:t>
            </a:r>
            <a:r>
              <a:rPr lang="en-US" b="1" i="1" dirty="0" smtClean="0"/>
              <a:t>annotation</a:t>
            </a:r>
            <a:endParaRPr lang="en-US" dirty="0" smtClean="0"/>
          </a:p>
          <a:p>
            <a:r>
              <a:rPr lang="en-US" dirty="0" smtClean="0"/>
              <a:t>Develop large samples to serve as </a:t>
            </a:r>
            <a:r>
              <a:rPr lang="en-US" b="1" i="1" dirty="0" smtClean="0"/>
              <a:t>common controls</a:t>
            </a:r>
            <a:endParaRPr lang="en-US" dirty="0" smtClean="0"/>
          </a:p>
          <a:p>
            <a:r>
              <a:rPr lang="en-US" dirty="0" smtClean="0"/>
              <a:t>Enable </a:t>
            </a:r>
            <a:r>
              <a:rPr lang="en-US" b="1" i="1" dirty="0" smtClean="0"/>
              <a:t>population genetic studies</a:t>
            </a:r>
            <a:endParaRPr lang="en-US" dirty="0" smtClean="0"/>
          </a:p>
          <a:p>
            <a:r>
              <a:rPr lang="en-US" dirty="0" smtClean="0"/>
              <a:t>Enable yet larger studies of </a:t>
            </a:r>
            <a:r>
              <a:rPr lang="en-US" b="1" i="1" dirty="0" err="1" smtClean="0"/>
              <a:t>genotype:phenotype</a:t>
            </a:r>
            <a:r>
              <a:rPr lang="en-US" b="1" i="1" dirty="0" smtClean="0"/>
              <a:t> association</a:t>
            </a:r>
            <a:r>
              <a:rPr lang="en-US" dirty="0" smtClean="0"/>
              <a:t>.</a:t>
            </a:r>
            <a:endParaRPr lang="en-US" dirty="0"/>
          </a:p>
        </p:txBody>
      </p:sp>
      <p:sp>
        <p:nvSpPr>
          <p:cNvPr id="4" name="TextBox 3"/>
          <p:cNvSpPr txBox="1"/>
          <p:nvPr/>
        </p:nvSpPr>
        <p:spPr>
          <a:xfrm>
            <a:off x="295938" y="5637116"/>
            <a:ext cx="11600121" cy="369332"/>
          </a:xfrm>
          <a:prstGeom prst="rect">
            <a:avLst/>
          </a:prstGeom>
          <a:noFill/>
        </p:spPr>
        <p:txBody>
          <a:bodyPr wrap="square" rtlCol="0">
            <a:spAutoFit/>
          </a:bodyPr>
          <a:lstStyle/>
          <a:p>
            <a:pPr algn="ctr"/>
            <a:r>
              <a:rPr lang="en-US" i="1" dirty="0" smtClean="0">
                <a:solidFill>
                  <a:srgbClr val="FF0000"/>
                </a:solidFill>
              </a:rPr>
              <a:t>Red</a:t>
            </a:r>
            <a:r>
              <a:rPr lang="en-US" i="1" dirty="0" smtClean="0"/>
              <a:t> indicates initial use case; others will follow after detailed discussions related to consent and controlled access. </a:t>
            </a:r>
            <a:endParaRPr lang="en-US" i="1" dirty="0"/>
          </a:p>
        </p:txBody>
      </p:sp>
    </p:spTree>
    <p:extLst>
      <p:ext uri="{BB962C8B-B14F-4D97-AF65-F5344CB8AC3E}">
        <p14:creationId xmlns:p14="http://schemas.microsoft.com/office/powerpoint/2010/main" val="43896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17323" y="1699846"/>
            <a:ext cx="2145323" cy="48064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559785" y="1699847"/>
            <a:ext cx="2180491" cy="480645"/>
            <a:chOff x="6717323" y="679939"/>
            <a:chExt cx="2180491" cy="480645"/>
          </a:xfrm>
        </p:grpSpPr>
        <p:sp>
          <p:nvSpPr>
            <p:cNvPr id="6" name="Rectangle 5"/>
            <p:cNvSpPr/>
            <p:nvPr/>
          </p:nvSpPr>
          <p:spPr>
            <a:xfrm>
              <a:off x="6717323" y="679939"/>
              <a:ext cx="644770" cy="48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85184" y="679939"/>
              <a:ext cx="644770" cy="48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253044" y="679939"/>
              <a:ext cx="644770" cy="48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3776022" y="545122"/>
            <a:ext cx="1748017" cy="278967"/>
            <a:chOff x="1226160" y="1030897"/>
            <a:chExt cx="1748017" cy="278967"/>
          </a:xfrm>
        </p:grpSpPr>
        <p:sp>
          <p:nvSpPr>
            <p:cNvPr id="10" name="Rectangle 9"/>
            <p:cNvSpPr/>
            <p:nvPr/>
          </p:nvSpPr>
          <p:spPr>
            <a:xfrm flipV="1">
              <a:off x="1226160" y="1030897"/>
              <a:ext cx="288315" cy="269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flipV="1">
              <a:off x="1627125" y="1030897"/>
              <a:ext cx="288315" cy="269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2028090" y="1038770"/>
              <a:ext cx="288315" cy="269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2685862" y="1040598"/>
              <a:ext cx="288315" cy="269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6915975" y="579928"/>
            <a:ext cx="1748017" cy="278967"/>
            <a:chOff x="6915975" y="579928"/>
            <a:chExt cx="1748017" cy="278967"/>
          </a:xfrm>
        </p:grpSpPr>
        <p:sp>
          <p:nvSpPr>
            <p:cNvPr id="16" name="Rectangle 15"/>
            <p:cNvSpPr/>
            <p:nvPr/>
          </p:nvSpPr>
          <p:spPr>
            <a:xfrm flipV="1">
              <a:off x="6915975" y="579928"/>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7316940" y="579928"/>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flipV="1">
              <a:off x="7717905" y="587801"/>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8375677" y="589629"/>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7316940" y="1288043"/>
            <a:ext cx="1090245" cy="277139"/>
            <a:chOff x="7068375" y="732328"/>
            <a:chExt cx="1090245" cy="277139"/>
          </a:xfrm>
        </p:grpSpPr>
        <p:sp>
          <p:nvSpPr>
            <p:cNvPr id="20" name="Rectangle 19"/>
            <p:cNvSpPr/>
            <p:nvPr/>
          </p:nvSpPr>
          <p:spPr>
            <a:xfrm flipV="1">
              <a:off x="7068375" y="732328"/>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flipV="1">
              <a:off x="7469340" y="732328"/>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7870305" y="740201"/>
              <a:ext cx="288315" cy="26926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a:xfrm>
            <a:off x="1746998" y="529895"/>
            <a:ext cx="1919750" cy="369332"/>
          </a:xfrm>
          <a:prstGeom prst="rect">
            <a:avLst/>
          </a:prstGeom>
          <a:noFill/>
        </p:spPr>
        <p:txBody>
          <a:bodyPr wrap="square" rtlCol="0">
            <a:spAutoFit/>
          </a:bodyPr>
          <a:lstStyle/>
          <a:p>
            <a:pPr algn="ctr"/>
            <a:r>
              <a:rPr lang="en-US" dirty="0" smtClean="0"/>
              <a:t>CCDG studies</a:t>
            </a:r>
            <a:endParaRPr lang="en-US" dirty="0"/>
          </a:p>
        </p:txBody>
      </p:sp>
      <p:sp>
        <p:nvSpPr>
          <p:cNvPr id="26" name="TextBox 25"/>
          <p:cNvSpPr txBox="1"/>
          <p:nvPr/>
        </p:nvSpPr>
        <p:spPr>
          <a:xfrm>
            <a:off x="8677315" y="539399"/>
            <a:ext cx="1919750" cy="369332"/>
          </a:xfrm>
          <a:prstGeom prst="rect">
            <a:avLst/>
          </a:prstGeom>
          <a:noFill/>
        </p:spPr>
        <p:txBody>
          <a:bodyPr wrap="square" rtlCol="0">
            <a:spAutoFit/>
          </a:bodyPr>
          <a:lstStyle/>
          <a:p>
            <a:pPr algn="ctr"/>
            <a:r>
              <a:rPr lang="en-US" dirty="0" err="1" smtClean="0"/>
              <a:t>TOPMed</a:t>
            </a:r>
            <a:r>
              <a:rPr lang="en-US" dirty="0" smtClean="0"/>
              <a:t> studies</a:t>
            </a:r>
            <a:endParaRPr lang="en-US" dirty="0"/>
          </a:p>
        </p:txBody>
      </p:sp>
      <p:sp>
        <p:nvSpPr>
          <p:cNvPr id="27" name="TextBox 26"/>
          <p:cNvSpPr txBox="1"/>
          <p:nvPr/>
        </p:nvSpPr>
        <p:spPr>
          <a:xfrm>
            <a:off x="3409695" y="1755503"/>
            <a:ext cx="2336514" cy="369332"/>
          </a:xfrm>
          <a:prstGeom prst="rect">
            <a:avLst/>
          </a:prstGeom>
          <a:noFill/>
        </p:spPr>
        <p:txBody>
          <a:bodyPr wrap="square" rtlCol="0">
            <a:spAutoFit/>
          </a:bodyPr>
          <a:lstStyle/>
          <a:p>
            <a:pPr algn="ctr"/>
            <a:r>
              <a:rPr lang="en-US" dirty="0" smtClean="0">
                <a:solidFill>
                  <a:schemeClr val="bg1"/>
                </a:solidFill>
              </a:rPr>
              <a:t>CCDG      </a:t>
            </a:r>
            <a:r>
              <a:rPr lang="en-US" dirty="0" err="1" smtClean="0">
                <a:solidFill>
                  <a:schemeClr val="bg1"/>
                </a:solidFill>
              </a:rPr>
              <a:t>Seq</a:t>
            </a:r>
            <a:r>
              <a:rPr lang="en-US" dirty="0" smtClean="0">
                <a:solidFill>
                  <a:schemeClr val="bg1"/>
                </a:solidFill>
              </a:rPr>
              <a:t>       </a:t>
            </a:r>
            <a:r>
              <a:rPr lang="en-US" dirty="0" err="1" smtClean="0">
                <a:solidFill>
                  <a:schemeClr val="bg1"/>
                </a:solidFill>
              </a:rPr>
              <a:t>Ctrs</a:t>
            </a:r>
            <a:endParaRPr lang="en-US" dirty="0">
              <a:solidFill>
                <a:schemeClr val="bg1"/>
              </a:solidFill>
            </a:endParaRPr>
          </a:p>
        </p:txBody>
      </p:sp>
      <p:sp>
        <p:nvSpPr>
          <p:cNvPr id="28" name="TextBox 27"/>
          <p:cNvSpPr txBox="1"/>
          <p:nvPr/>
        </p:nvSpPr>
        <p:spPr>
          <a:xfrm>
            <a:off x="8445795" y="1259246"/>
            <a:ext cx="1919750" cy="369332"/>
          </a:xfrm>
          <a:prstGeom prst="rect">
            <a:avLst/>
          </a:prstGeom>
          <a:noFill/>
        </p:spPr>
        <p:txBody>
          <a:bodyPr wrap="square" rtlCol="0">
            <a:spAutoFit/>
          </a:bodyPr>
          <a:lstStyle/>
          <a:p>
            <a:pPr algn="ctr"/>
            <a:r>
              <a:rPr lang="en-US" dirty="0" err="1" smtClean="0"/>
              <a:t>TOPMed</a:t>
            </a:r>
            <a:r>
              <a:rPr lang="en-US" dirty="0" smtClean="0"/>
              <a:t> </a:t>
            </a:r>
            <a:r>
              <a:rPr lang="en-US" dirty="0" err="1" smtClean="0"/>
              <a:t>Seq</a:t>
            </a:r>
            <a:r>
              <a:rPr lang="en-US" dirty="0" smtClean="0"/>
              <a:t> </a:t>
            </a:r>
            <a:r>
              <a:rPr lang="en-US" dirty="0" err="1" smtClean="0"/>
              <a:t>Ctrs</a:t>
            </a:r>
            <a:endParaRPr lang="en-US" dirty="0"/>
          </a:p>
        </p:txBody>
      </p:sp>
      <p:sp>
        <p:nvSpPr>
          <p:cNvPr id="29" name="TextBox 28"/>
          <p:cNvSpPr txBox="1"/>
          <p:nvPr/>
        </p:nvSpPr>
        <p:spPr>
          <a:xfrm>
            <a:off x="6942896" y="1755503"/>
            <a:ext cx="1919750" cy="369332"/>
          </a:xfrm>
          <a:prstGeom prst="rect">
            <a:avLst/>
          </a:prstGeom>
          <a:noFill/>
        </p:spPr>
        <p:txBody>
          <a:bodyPr wrap="square" rtlCol="0">
            <a:spAutoFit/>
          </a:bodyPr>
          <a:lstStyle/>
          <a:p>
            <a:pPr algn="ctr"/>
            <a:r>
              <a:rPr lang="en-US" dirty="0" err="1" smtClean="0"/>
              <a:t>TOPMed</a:t>
            </a:r>
            <a:r>
              <a:rPr lang="en-US" dirty="0" smtClean="0"/>
              <a:t> IRC</a:t>
            </a:r>
            <a:endParaRPr lang="en-US" dirty="0"/>
          </a:p>
        </p:txBody>
      </p:sp>
      <p:sp>
        <p:nvSpPr>
          <p:cNvPr id="30" name="TextBox 29"/>
          <p:cNvSpPr txBox="1"/>
          <p:nvPr/>
        </p:nvSpPr>
        <p:spPr>
          <a:xfrm>
            <a:off x="8019542" y="502962"/>
            <a:ext cx="342812" cy="369332"/>
          </a:xfrm>
          <a:prstGeom prst="rect">
            <a:avLst/>
          </a:prstGeom>
          <a:noFill/>
        </p:spPr>
        <p:txBody>
          <a:bodyPr wrap="square" rtlCol="0">
            <a:spAutoFit/>
          </a:bodyPr>
          <a:lstStyle/>
          <a:p>
            <a:pPr algn="ctr"/>
            <a:r>
              <a:rPr lang="mr-IN" b="1" smtClean="0"/>
              <a:t>…</a:t>
            </a:r>
            <a:endParaRPr lang="en-US" b="1" dirty="0"/>
          </a:p>
        </p:txBody>
      </p:sp>
      <p:sp>
        <p:nvSpPr>
          <p:cNvPr id="31" name="TextBox 30"/>
          <p:cNvSpPr txBox="1"/>
          <p:nvPr/>
        </p:nvSpPr>
        <p:spPr>
          <a:xfrm>
            <a:off x="4883902" y="452929"/>
            <a:ext cx="342812" cy="369332"/>
          </a:xfrm>
          <a:prstGeom prst="rect">
            <a:avLst/>
          </a:prstGeom>
          <a:noFill/>
        </p:spPr>
        <p:txBody>
          <a:bodyPr wrap="square" rtlCol="0">
            <a:spAutoFit/>
          </a:bodyPr>
          <a:lstStyle/>
          <a:p>
            <a:pPr algn="ctr"/>
            <a:r>
              <a:rPr lang="mr-IN" b="1" smtClean="0"/>
              <a:t>…</a:t>
            </a:r>
            <a:endParaRPr lang="en-US" b="1" dirty="0"/>
          </a:p>
        </p:txBody>
      </p:sp>
      <p:sp>
        <p:nvSpPr>
          <p:cNvPr id="32" name="Oval 31"/>
          <p:cNvSpPr/>
          <p:nvPr/>
        </p:nvSpPr>
        <p:spPr>
          <a:xfrm>
            <a:off x="4230250" y="3056250"/>
            <a:ext cx="1650116" cy="6286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674366" y="3056250"/>
            <a:ext cx="1650116" cy="62865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135631" y="3185909"/>
            <a:ext cx="1919750" cy="369332"/>
          </a:xfrm>
          <a:prstGeom prst="rect">
            <a:avLst/>
          </a:prstGeom>
          <a:noFill/>
        </p:spPr>
        <p:txBody>
          <a:bodyPr wrap="square" rtlCol="0">
            <a:spAutoFit/>
          </a:bodyPr>
          <a:lstStyle/>
          <a:p>
            <a:pPr algn="ctr"/>
            <a:r>
              <a:rPr lang="en-US" smtClean="0"/>
              <a:t>Amazon</a:t>
            </a:r>
            <a:endParaRPr lang="en-US" dirty="0"/>
          </a:p>
        </p:txBody>
      </p:sp>
      <p:sp>
        <p:nvSpPr>
          <p:cNvPr id="35" name="TextBox 34"/>
          <p:cNvSpPr txBox="1"/>
          <p:nvPr/>
        </p:nvSpPr>
        <p:spPr>
          <a:xfrm>
            <a:off x="6600084" y="3185909"/>
            <a:ext cx="1919750" cy="369332"/>
          </a:xfrm>
          <a:prstGeom prst="rect">
            <a:avLst/>
          </a:prstGeom>
          <a:noFill/>
        </p:spPr>
        <p:txBody>
          <a:bodyPr wrap="square" rtlCol="0">
            <a:spAutoFit/>
          </a:bodyPr>
          <a:lstStyle/>
          <a:p>
            <a:pPr algn="ctr"/>
            <a:r>
              <a:rPr lang="en-US" dirty="0" smtClean="0"/>
              <a:t>Google</a:t>
            </a:r>
            <a:endParaRPr lang="en-US" dirty="0"/>
          </a:p>
        </p:txBody>
      </p:sp>
      <p:sp>
        <p:nvSpPr>
          <p:cNvPr id="36" name="Oval 35"/>
          <p:cNvSpPr/>
          <p:nvPr/>
        </p:nvSpPr>
        <p:spPr>
          <a:xfrm>
            <a:off x="5411659" y="4132033"/>
            <a:ext cx="1864979" cy="857250"/>
          </a:xfrm>
          <a:prstGeom prst="ellipse">
            <a:avLst/>
          </a:prstGeom>
          <a:solidFill>
            <a:schemeClr val="accent2">
              <a:lumMod val="60000"/>
              <a:lumOff val="40000"/>
            </a:schemeClr>
          </a:soli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5379881" y="4375544"/>
            <a:ext cx="1919750" cy="369332"/>
          </a:xfrm>
          <a:prstGeom prst="rect">
            <a:avLst/>
          </a:prstGeom>
          <a:noFill/>
        </p:spPr>
        <p:txBody>
          <a:bodyPr wrap="square" rtlCol="0">
            <a:spAutoFit/>
          </a:bodyPr>
          <a:lstStyle/>
          <a:p>
            <a:pPr algn="ctr"/>
            <a:r>
              <a:rPr lang="en-US" dirty="0" smtClean="0"/>
              <a:t>5 </a:t>
            </a:r>
            <a:r>
              <a:rPr lang="en-US" smtClean="0"/>
              <a:t>Calling Groups</a:t>
            </a:r>
            <a:endParaRPr lang="en-US" dirty="0"/>
          </a:p>
        </p:txBody>
      </p:sp>
      <p:grpSp>
        <p:nvGrpSpPr>
          <p:cNvPr id="40" name="Group 39"/>
          <p:cNvGrpSpPr/>
          <p:nvPr/>
        </p:nvGrpSpPr>
        <p:grpSpPr>
          <a:xfrm>
            <a:off x="513258" y="5709872"/>
            <a:ext cx="2145323" cy="480646"/>
            <a:chOff x="841870" y="5566996"/>
            <a:chExt cx="2145323" cy="480646"/>
          </a:xfrm>
          <a:solidFill>
            <a:srgbClr val="00B050"/>
          </a:solidFill>
        </p:grpSpPr>
        <p:sp>
          <p:nvSpPr>
            <p:cNvPr id="38" name="Rectangle 37"/>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954656" y="5622653"/>
              <a:ext cx="1919750" cy="369332"/>
            </a:xfrm>
            <a:prstGeom prst="rect">
              <a:avLst/>
            </a:prstGeom>
            <a:grpFill/>
          </p:spPr>
          <p:txBody>
            <a:bodyPr wrap="square" rtlCol="0">
              <a:spAutoFit/>
            </a:bodyPr>
            <a:lstStyle/>
            <a:p>
              <a:pPr algn="ctr"/>
              <a:r>
                <a:rPr lang="en-US" dirty="0" err="1" smtClean="0">
                  <a:solidFill>
                    <a:schemeClr val="bg1"/>
                  </a:solidFill>
                </a:rPr>
                <a:t>pVCFs</a:t>
              </a:r>
              <a:endParaRPr lang="en-US" dirty="0">
                <a:solidFill>
                  <a:schemeClr val="bg1"/>
                </a:solidFill>
              </a:endParaRPr>
            </a:p>
          </p:txBody>
        </p:sp>
      </p:grpSp>
      <p:grpSp>
        <p:nvGrpSpPr>
          <p:cNvPr id="41" name="Group 40"/>
          <p:cNvGrpSpPr/>
          <p:nvPr/>
        </p:nvGrpSpPr>
        <p:grpSpPr>
          <a:xfrm>
            <a:off x="3081391" y="6190518"/>
            <a:ext cx="2145323" cy="480646"/>
            <a:chOff x="841870" y="5566996"/>
            <a:chExt cx="2145323" cy="480646"/>
          </a:xfrm>
          <a:solidFill>
            <a:srgbClr val="00B050"/>
          </a:solidFill>
        </p:grpSpPr>
        <p:sp>
          <p:nvSpPr>
            <p:cNvPr id="42" name="Rectangle 41"/>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954656" y="5622653"/>
              <a:ext cx="1919750" cy="369332"/>
            </a:xfrm>
            <a:prstGeom prst="rect">
              <a:avLst/>
            </a:prstGeom>
            <a:grpFill/>
          </p:spPr>
          <p:txBody>
            <a:bodyPr wrap="square" rtlCol="0">
              <a:spAutoFit/>
            </a:bodyPr>
            <a:lstStyle/>
            <a:p>
              <a:pPr algn="ctr"/>
              <a:r>
                <a:rPr lang="en-US" dirty="0" smtClean="0">
                  <a:solidFill>
                    <a:schemeClr val="bg1"/>
                  </a:solidFill>
                </a:rPr>
                <a:t>Imputation server</a:t>
              </a:r>
              <a:endParaRPr lang="en-US" dirty="0">
                <a:solidFill>
                  <a:schemeClr val="bg1"/>
                </a:solidFill>
              </a:endParaRPr>
            </a:p>
          </p:txBody>
        </p:sp>
      </p:grpSp>
      <p:grpSp>
        <p:nvGrpSpPr>
          <p:cNvPr id="44" name="Group 43"/>
          <p:cNvGrpSpPr/>
          <p:nvPr/>
        </p:nvGrpSpPr>
        <p:grpSpPr>
          <a:xfrm>
            <a:off x="3090401" y="5284883"/>
            <a:ext cx="2145323" cy="480646"/>
            <a:chOff x="841870" y="5566996"/>
            <a:chExt cx="2145323" cy="480646"/>
          </a:xfrm>
          <a:solidFill>
            <a:srgbClr val="00B050"/>
          </a:solidFill>
        </p:grpSpPr>
        <p:sp>
          <p:nvSpPr>
            <p:cNvPr id="45" name="Rectangle 44"/>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954656" y="5622653"/>
              <a:ext cx="1919750" cy="369332"/>
            </a:xfrm>
            <a:prstGeom prst="rect">
              <a:avLst/>
            </a:prstGeom>
            <a:grpFill/>
          </p:spPr>
          <p:txBody>
            <a:bodyPr wrap="square" rtlCol="0">
              <a:spAutoFit/>
            </a:bodyPr>
            <a:lstStyle/>
            <a:p>
              <a:pPr algn="ctr"/>
              <a:r>
                <a:rPr lang="en-US" dirty="0" smtClean="0">
                  <a:solidFill>
                    <a:schemeClr val="bg1"/>
                  </a:solidFill>
                </a:rPr>
                <a:t>Variant Server</a:t>
              </a:r>
              <a:endParaRPr lang="en-US" dirty="0">
                <a:solidFill>
                  <a:schemeClr val="bg1"/>
                </a:solidFill>
              </a:endParaRPr>
            </a:p>
          </p:txBody>
        </p:sp>
      </p:grpSp>
      <p:grpSp>
        <p:nvGrpSpPr>
          <p:cNvPr id="53" name="Group 52"/>
          <p:cNvGrpSpPr/>
          <p:nvPr/>
        </p:nvGrpSpPr>
        <p:grpSpPr>
          <a:xfrm>
            <a:off x="7260347" y="5284883"/>
            <a:ext cx="2159247" cy="1328073"/>
            <a:chOff x="6374511" y="5284883"/>
            <a:chExt cx="2159247" cy="1328073"/>
          </a:xfrm>
        </p:grpSpPr>
        <p:grpSp>
          <p:nvGrpSpPr>
            <p:cNvPr id="47" name="Group 46"/>
            <p:cNvGrpSpPr/>
            <p:nvPr/>
          </p:nvGrpSpPr>
          <p:grpSpPr>
            <a:xfrm>
              <a:off x="6374511" y="5284883"/>
              <a:ext cx="2145323" cy="480646"/>
              <a:chOff x="841870" y="5566996"/>
              <a:chExt cx="2145323" cy="480646"/>
            </a:xfrm>
            <a:solidFill>
              <a:srgbClr val="0070C0"/>
            </a:solidFill>
          </p:grpSpPr>
          <p:sp>
            <p:nvSpPr>
              <p:cNvPr id="48" name="Rectangle 47"/>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954656" y="5622653"/>
                <a:ext cx="1919750" cy="369332"/>
              </a:xfrm>
              <a:prstGeom prst="rect">
                <a:avLst/>
              </a:prstGeom>
              <a:grpFill/>
            </p:spPr>
            <p:txBody>
              <a:bodyPr wrap="square" rtlCol="0">
                <a:spAutoFit/>
              </a:bodyPr>
              <a:lstStyle/>
              <a:p>
                <a:pPr algn="ctr"/>
                <a:r>
                  <a:rPr lang="en-US" dirty="0" smtClean="0">
                    <a:solidFill>
                      <a:schemeClr val="bg1"/>
                    </a:solidFill>
                  </a:rPr>
                  <a:t>CCDG CC</a:t>
                </a:r>
                <a:endParaRPr lang="en-US" dirty="0">
                  <a:solidFill>
                    <a:schemeClr val="bg1"/>
                  </a:solidFill>
                </a:endParaRPr>
              </a:p>
            </p:txBody>
          </p:sp>
        </p:grpSp>
        <p:grpSp>
          <p:nvGrpSpPr>
            <p:cNvPr id="50" name="Group 49"/>
            <p:cNvGrpSpPr/>
            <p:nvPr/>
          </p:nvGrpSpPr>
          <p:grpSpPr>
            <a:xfrm>
              <a:off x="6388435" y="6132310"/>
              <a:ext cx="2145323" cy="480646"/>
              <a:chOff x="841870" y="5566996"/>
              <a:chExt cx="2145323" cy="480646"/>
            </a:xfrm>
            <a:solidFill>
              <a:schemeClr val="accent4">
                <a:lumMod val="60000"/>
                <a:lumOff val="40000"/>
              </a:schemeClr>
            </a:solidFill>
          </p:grpSpPr>
          <p:sp>
            <p:nvSpPr>
              <p:cNvPr id="51" name="Rectangle 50"/>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954656" y="5622653"/>
                <a:ext cx="1919750" cy="369332"/>
              </a:xfrm>
              <a:prstGeom prst="rect">
                <a:avLst/>
              </a:prstGeom>
              <a:grpFill/>
            </p:spPr>
            <p:txBody>
              <a:bodyPr wrap="square" rtlCol="0">
                <a:spAutoFit/>
              </a:bodyPr>
              <a:lstStyle/>
              <a:p>
                <a:pPr algn="ctr"/>
                <a:r>
                  <a:rPr lang="en-US" dirty="0" err="1" smtClean="0"/>
                  <a:t>TOPMed</a:t>
                </a:r>
                <a:r>
                  <a:rPr lang="en-US" dirty="0" smtClean="0"/>
                  <a:t> Ex Area</a:t>
                </a:r>
                <a:endParaRPr lang="en-US" dirty="0"/>
              </a:p>
            </p:txBody>
          </p:sp>
        </p:grpSp>
      </p:grpSp>
      <p:grpSp>
        <p:nvGrpSpPr>
          <p:cNvPr id="54" name="Group 53"/>
          <p:cNvGrpSpPr/>
          <p:nvPr/>
        </p:nvGrpSpPr>
        <p:grpSpPr>
          <a:xfrm>
            <a:off x="9836633" y="5709872"/>
            <a:ext cx="2145323" cy="480646"/>
            <a:chOff x="841870" y="5566996"/>
            <a:chExt cx="2145323" cy="480646"/>
          </a:xfrm>
          <a:solidFill>
            <a:srgbClr val="7030A0"/>
          </a:solidFill>
        </p:grpSpPr>
        <p:sp>
          <p:nvSpPr>
            <p:cNvPr id="55" name="Rectangle 54"/>
            <p:cNvSpPr/>
            <p:nvPr/>
          </p:nvSpPr>
          <p:spPr>
            <a:xfrm>
              <a:off x="841870" y="5566996"/>
              <a:ext cx="2145323" cy="480646"/>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954656" y="5622653"/>
              <a:ext cx="1919750" cy="369332"/>
            </a:xfrm>
            <a:prstGeom prst="rect">
              <a:avLst/>
            </a:prstGeom>
            <a:grpFill/>
          </p:spPr>
          <p:txBody>
            <a:bodyPr wrap="square" rtlCol="0">
              <a:spAutoFit/>
            </a:bodyPr>
            <a:lstStyle/>
            <a:p>
              <a:pPr algn="ctr"/>
              <a:r>
                <a:rPr lang="en-US" smtClean="0">
                  <a:solidFill>
                    <a:schemeClr val="bg1"/>
                  </a:solidFill>
                </a:rPr>
                <a:t>dbGaP</a:t>
              </a:r>
              <a:endParaRPr lang="en-US" dirty="0">
                <a:solidFill>
                  <a:schemeClr val="bg1"/>
                </a:solidFill>
              </a:endParaRPr>
            </a:p>
          </p:txBody>
        </p:sp>
      </p:grpSp>
      <p:cxnSp>
        <p:nvCxnSpPr>
          <p:cNvPr id="58" name="Straight Arrow Connector 57"/>
          <p:cNvCxnSpPr/>
          <p:nvPr/>
        </p:nvCxnSpPr>
        <p:spPr>
          <a:xfrm>
            <a:off x="4683204" y="908731"/>
            <a:ext cx="0" cy="7140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8006220" y="916604"/>
            <a:ext cx="11648" cy="34912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32" idx="0"/>
          </p:cNvCxnSpPr>
          <p:nvPr/>
        </p:nvCxnSpPr>
        <p:spPr>
          <a:xfrm>
            <a:off x="4722109" y="2342246"/>
            <a:ext cx="333199" cy="7140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endCxn id="33" idx="0"/>
          </p:cNvCxnSpPr>
          <p:nvPr/>
        </p:nvCxnSpPr>
        <p:spPr>
          <a:xfrm>
            <a:off x="4722109" y="2342246"/>
            <a:ext cx="2777315" cy="7140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33" idx="0"/>
          </p:cNvCxnSpPr>
          <p:nvPr/>
        </p:nvCxnSpPr>
        <p:spPr>
          <a:xfrm flipH="1">
            <a:off x="7499424" y="2342246"/>
            <a:ext cx="403347" cy="7140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32" idx="0"/>
          </p:cNvCxnSpPr>
          <p:nvPr/>
        </p:nvCxnSpPr>
        <p:spPr>
          <a:xfrm flipH="1">
            <a:off x="5055308" y="2342246"/>
            <a:ext cx="2847463" cy="714004"/>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6" idx="2"/>
          </p:cNvCxnSpPr>
          <p:nvPr/>
        </p:nvCxnSpPr>
        <p:spPr>
          <a:xfrm flipH="1" flipV="1">
            <a:off x="5151513" y="3799200"/>
            <a:ext cx="260146" cy="76145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7" idx="3"/>
          </p:cNvCxnSpPr>
          <p:nvPr/>
        </p:nvCxnSpPr>
        <p:spPr>
          <a:xfrm flipV="1">
            <a:off x="7299631" y="3780028"/>
            <a:ext cx="199793" cy="78018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Elbow Connector 84"/>
          <p:cNvCxnSpPr/>
          <p:nvPr/>
        </p:nvCxnSpPr>
        <p:spPr>
          <a:xfrm rot="10800000" flipV="1">
            <a:off x="1585921" y="5005768"/>
            <a:ext cx="4750909" cy="675528"/>
          </a:xfrm>
          <a:prstGeom prst="bentConnector2">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38" idx="3"/>
            <a:endCxn id="55" idx="1"/>
          </p:cNvCxnSpPr>
          <p:nvPr/>
        </p:nvCxnSpPr>
        <p:spPr>
          <a:xfrm>
            <a:off x="2658581" y="5950195"/>
            <a:ext cx="7178052"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38" idx="3"/>
            <a:endCxn id="45" idx="1"/>
          </p:cNvCxnSpPr>
          <p:nvPr/>
        </p:nvCxnSpPr>
        <p:spPr>
          <a:xfrm flipV="1">
            <a:off x="2658581" y="5525206"/>
            <a:ext cx="431820" cy="42498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38" idx="3"/>
            <a:endCxn id="42" idx="1"/>
          </p:cNvCxnSpPr>
          <p:nvPr/>
        </p:nvCxnSpPr>
        <p:spPr>
          <a:xfrm>
            <a:off x="2658581" y="5950195"/>
            <a:ext cx="422810" cy="480646"/>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endCxn id="48" idx="1"/>
          </p:cNvCxnSpPr>
          <p:nvPr/>
        </p:nvCxnSpPr>
        <p:spPr>
          <a:xfrm flipV="1">
            <a:off x="5896299" y="5525206"/>
            <a:ext cx="1364048" cy="42498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endCxn id="51" idx="1"/>
          </p:cNvCxnSpPr>
          <p:nvPr/>
        </p:nvCxnSpPr>
        <p:spPr>
          <a:xfrm>
            <a:off x="5896299" y="5947643"/>
            <a:ext cx="1377972" cy="42499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5382031" y="5340540"/>
            <a:ext cx="1919750" cy="369332"/>
          </a:xfrm>
          <a:prstGeom prst="rect">
            <a:avLst/>
          </a:prstGeom>
          <a:noFill/>
        </p:spPr>
        <p:txBody>
          <a:bodyPr wrap="square" rtlCol="0">
            <a:spAutoFit/>
          </a:bodyPr>
          <a:lstStyle/>
          <a:p>
            <a:pPr algn="ctr"/>
            <a:r>
              <a:rPr lang="en-US" dirty="0" smtClean="0"/>
              <a:t>CCDG </a:t>
            </a:r>
            <a:r>
              <a:rPr lang="en-US" dirty="0" err="1" smtClean="0"/>
              <a:t>vcfs</a:t>
            </a:r>
            <a:endParaRPr lang="en-US" dirty="0"/>
          </a:p>
        </p:txBody>
      </p:sp>
      <p:sp>
        <p:nvSpPr>
          <p:cNvPr id="107" name="TextBox 106"/>
          <p:cNvSpPr txBox="1"/>
          <p:nvPr/>
        </p:nvSpPr>
        <p:spPr>
          <a:xfrm>
            <a:off x="5453383" y="6290300"/>
            <a:ext cx="1919750" cy="369332"/>
          </a:xfrm>
          <a:prstGeom prst="rect">
            <a:avLst/>
          </a:prstGeom>
          <a:noFill/>
        </p:spPr>
        <p:txBody>
          <a:bodyPr wrap="square" rtlCol="0">
            <a:spAutoFit/>
          </a:bodyPr>
          <a:lstStyle/>
          <a:p>
            <a:pPr algn="ctr"/>
            <a:r>
              <a:rPr lang="en-US" dirty="0" err="1" smtClean="0"/>
              <a:t>TOPMed</a:t>
            </a:r>
            <a:r>
              <a:rPr lang="en-US" dirty="0" smtClean="0"/>
              <a:t> </a:t>
            </a:r>
            <a:r>
              <a:rPr lang="en-US" dirty="0" err="1" smtClean="0"/>
              <a:t>vcfs</a:t>
            </a:r>
            <a:endParaRPr lang="en-US" dirty="0"/>
          </a:p>
        </p:txBody>
      </p:sp>
      <p:sp>
        <p:nvSpPr>
          <p:cNvPr id="109" name="TextBox 108"/>
          <p:cNvSpPr txBox="1"/>
          <p:nvPr/>
        </p:nvSpPr>
        <p:spPr>
          <a:xfrm>
            <a:off x="1300646" y="6359146"/>
            <a:ext cx="1919750" cy="369332"/>
          </a:xfrm>
          <a:prstGeom prst="rect">
            <a:avLst/>
          </a:prstGeom>
          <a:noFill/>
        </p:spPr>
        <p:txBody>
          <a:bodyPr wrap="square" rtlCol="0">
            <a:spAutoFit/>
          </a:bodyPr>
          <a:lstStyle/>
          <a:p>
            <a:pPr algn="ctr"/>
            <a:r>
              <a:rPr lang="en-US" smtClean="0"/>
              <a:t>Haplotype data</a:t>
            </a:r>
            <a:endParaRPr lang="en-US" dirty="0"/>
          </a:p>
        </p:txBody>
      </p:sp>
    </p:spTree>
    <p:extLst>
      <p:ext uri="{BB962C8B-B14F-4D97-AF65-F5344CB8AC3E}">
        <p14:creationId xmlns:p14="http://schemas.microsoft.com/office/powerpoint/2010/main" val="823875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670"/>
            <a:ext cx="10515600" cy="1134946"/>
          </a:xfrm>
        </p:spPr>
        <p:txBody>
          <a:bodyPr/>
          <a:lstStyle/>
          <a:p>
            <a:r>
              <a:rPr lang="en-US" dirty="0" smtClean="0"/>
              <a:t>Ongoing efforts</a:t>
            </a:r>
            <a:endParaRPr lang="en-US" dirty="0"/>
          </a:p>
        </p:txBody>
      </p:sp>
      <p:sp>
        <p:nvSpPr>
          <p:cNvPr id="3" name="Content Placeholder 2"/>
          <p:cNvSpPr>
            <a:spLocks noGrp="1"/>
          </p:cNvSpPr>
          <p:nvPr>
            <p:ph idx="1"/>
          </p:nvPr>
        </p:nvSpPr>
        <p:spPr>
          <a:xfrm>
            <a:off x="838199" y="1271588"/>
            <a:ext cx="11077576" cy="5429249"/>
          </a:xfrm>
        </p:spPr>
        <p:txBody>
          <a:bodyPr>
            <a:normAutofit/>
          </a:bodyPr>
          <a:lstStyle/>
          <a:p>
            <a:pPr marL="0" indent="0">
              <a:spcBef>
                <a:spcPts val="1600"/>
              </a:spcBef>
              <a:buNone/>
            </a:pPr>
            <a:r>
              <a:rPr lang="en-US" dirty="0"/>
              <a:t>1.  P</a:t>
            </a:r>
            <a:r>
              <a:rPr lang="en-US" dirty="0" smtClean="0"/>
              <a:t>ermission </a:t>
            </a:r>
            <a:r>
              <a:rPr lang="en-US" dirty="0"/>
              <a:t>from </a:t>
            </a:r>
            <a:r>
              <a:rPr lang="en-US" dirty="0" smtClean="0"/>
              <a:t>studies for CCDG and </a:t>
            </a:r>
            <a:r>
              <a:rPr lang="en-US" dirty="0" err="1" smtClean="0"/>
              <a:t>TOPMed</a:t>
            </a:r>
            <a:r>
              <a:rPr lang="en-US" dirty="0" smtClean="0"/>
              <a:t> CRAMs to have variants jointly called.</a:t>
            </a:r>
            <a:endParaRPr lang="en-US" b="1" dirty="0"/>
          </a:p>
          <a:p>
            <a:pPr marL="0" indent="0">
              <a:spcBef>
                <a:spcPts val="1600"/>
              </a:spcBef>
              <a:buNone/>
            </a:pPr>
            <a:r>
              <a:rPr lang="en-US" dirty="0"/>
              <a:t>2. </a:t>
            </a:r>
            <a:r>
              <a:rPr lang="en-US" dirty="0" smtClean="0"/>
              <a:t>Permission for distribution </a:t>
            </a:r>
            <a:r>
              <a:rPr lang="en-US" dirty="0"/>
              <a:t>of variant summary data to Variant </a:t>
            </a:r>
            <a:r>
              <a:rPr lang="en-US" dirty="0" smtClean="0"/>
              <a:t>and Imputation Servers. </a:t>
            </a:r>
            <a:endParaRPr lang="en-US" dirty="0"/>
          </a:p>
          <a:p>
            <a:pPr marL="0" indent="0">
              <a:spcBef>
                <a:spcPts val="1600"/>
              </a:spcBef>
              <a:buNone/>
            </a:pPr>
            <a:r>
              <a:rPr lang="en-US" dirty="0"/>
              <a:t>3. Distribution of </a:t>
            </a:r>
            <a:r>
              <a:rPr lang="en-US" dirty="0" err="1"/>
              <a:t>g</a:t>
            </a:r>
            <a:r>
              <a:rPr lang="en-US" dirty="0" err="1" smtClean="0"/>
              <a:t>VCFs</a:t>
            </a:r>
            <a:r>
              <a:rPr lang="en-US" dirty="0" smtClean="0"/>
              <a:t> </a:t>
            </a:r>
            <a:r>
              <a:rPr lang="en-US" dirty="0"/>
              <a:t>to </a:t>
            </a:r>
            <a:r>
              <a:rPr lang="en-US" dirty="0" err="1"/>
              <a:t>TOPMed</a:t>
            </a:r>
            <a:r>
              <a:rPr lang="en-US" dirty="0"/>
              <a:t>, CCDG and </a:t>
            </a:r>
            <a:r>
              <a:rPr lang="en-US" dirty="0" err="1"/>
              <a:t>dbGaP</a:t>
            </a:r>
            <a:r>
              <a:rPr lang="en-US" dirty="0"/>
              <a:t> (for public release) </a:t>
            </a:r>
            <a:r>
              <a:rPr lang="en-US" dirty="0" smtClean="0"/>
              <a:t>can </a:t>
            </a:r>
            <a:r>
              <a:rPr lang="en-US" dirty="0"/>
              <a:t>be handled in the same way as currently done for program-specific </a:t>
            </a:r>
            <a:r>
              <a:rPr lang="en-US" dirty="0" smtClean="0"/>
              <a:t>data distribution; no </a:t>
            </a:r>
            <a:r>
              <a:rPr lang="en-US" dirty="0"/>
              <a:t>new permissions are needed</a:t>
            </a:r>
            <a:r>
              <a:rPr lang="en-US" dirty="0" smtClean="0"/>
              <a:t>.</a:t>
            </a:r>
            <a:endParaRPr lang="en-US" dirty="0"/>
          </a:p>
          <a:p>
            <a:pPr marL="0" indent="0">
              <a:spcBef>
                <a:spcPts val="1600"/>
              </a:spcBef>
              <a:buNone/>
            </a:pPr>
            <a:r>
              <a:rPr lang="en-US" dirty="0" smtClean="0"/>
              <a:t>4. Permissions for other downstream use-cases (common controls, population genetics, genotype-phenotype association studies) may be via the usual DAC mechanism or a new mechanism TBD. </a:t>
            </a:r>
            <a:endParaRPr lang="en-US" b="1" dirty="0"/>
          </a:p>
        </p:txBody>
      </p:sp>
    </p:spTree>
    <p:extLst>
      <p:ext uri="{BB962C8B-B14F-4D97-AF65-F5344CB8AC3E}">
        <p14:creationId xmlns:p14="http://schemas.microsoft.com/office/powerpoint/2010/main" val="27705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5972</TotalTime>
  <Words>242</Words>
  <Application>Microsoft Macintosh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Mangal</vt:lpstr>
      <vt:lpstr>Office Theme</vt:lpstr>
      <vt:lpstr>GSP Analysis Projects </vt:lpstr>
      <vt:lpstr>GSP-funded Presentations at  ASHG 2017</vt:lpstr>
      <vt:lpstr>Goals of NHGRI CCDG-NHLBI TOPMed Joint Calling</vt:lpstr>
      <vt:lpstr>Proposed Use-cases for the Jointly-called Data</vt:lpstr>
      <vt:lpstr>PowerPoint Presentation</vt:lpstr>
      <vt:lpstr>Ongoing efforts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TOPMed-CCDG Data Sharing for Joint Calling</dc:title>
  <dc:creator>Ingrid Borecki</dc:creator>
  <cp:lastModifiedBy>Tara Matise</cp:lastModifiedBy>
  <cp:revision>31</cp:revision>
  <dcterms:created xsi:type="dcterms:W3CDTF">2017-10-09T17:29:14Z</dcterms:created>
  <dcterms:modified xsi:type="dcterms:W3CDTF">2017-11-17T17:36:16Z</dcterms:modified>
</cp:coreProperties>
</file>