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20" r:id="rId11"/>
    <p:sldId id="307" r:id="rId12"/>
    <p:sldId id="308" r:id="rId13"/>
    <p:sldId id="309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428"/>
    <a:srgbClr val="123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9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192" y="1416"/>
      </p:cViewPr>
      <p:guideLst>
        <p:guide pos="7631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9FA91-3082-4763-920F-D37DA0EA01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6C1A4-1FE3-49EF-AD7A-33585E5163F9}">
      <dgm:prSet phldrT="[Text]" custT="1"/>
      <dgm:spPr/>
      <dgm:t>
        <a:bodyPr/>
        <a:lstStyle/>
        <a:p>
          <a:r>
            <a:rPr lang="en-US" sz="2400" dirty="0" smtClean="0"/>
            <a:t>High </a:t>
          </a:r>
          <a:r>
            <a:rPr lang="en-US" sz="2400" dirty="0" err="1" smtClean="0"/>
            <a:t>hexadecanedioate</a:t>
          </a:r>
          <a:r>
            <a:rPr lang="en-US" sz="2400" dirty="0" smtClean="0"/>
            <a:t> levels</a:t>
          </a:r>
          <a:endParaRPr lang="en-US" sz="2400" dirty="0"/>
        </a:p>
      </dgm:t>
    </dgm:pt>
    <dgm:pt modelId="{72CD6B73-2508-482B-824D-8569F732D4D6}" type="parTrans" cxnId="{23562220-77B3-4ACD-B5BE-7055776DA277}">
      <dgm:prSet/>
      <dgm:spPr/>
      <dgm:t>
        <a:bodyPr/>
        <a:lstStyle/>
        <a:p>
          <a:endParaRPr lang="en-US"/>
        </a:p>
      </dgm:t>
    </dgm:pt>
    <dgm:pt modelId="{FAC46650-7631-4214-A909-2F6554CE4903}" type="sibTrans" cxnId="{23562220-77B3-4ACD-B5BE-7055776DA277}">
      <dgm:prSet/>
      <dgm:spPr/>
      <dgm:t>
        <a:bodyPr/>
        <a:lstStyle/>
        <a:p>
          <a:endParaRPr lang="en-US"/>
        </a:p>
      </dgm:t>
    </dgm:pt>
    <dgm:pt modelId="{F3211934-AB5F-4943-8582-CE41E290965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 smtClean="0"/>
            <a:t>Blood Pressure / Hypertension</a:t>
          </a:r>
          <a:r>
            <a:rPr lang="en-US" sz="2000" dirty="0" smtClean="0"/>
            <a:t>:</a:t>
          </a:r>
        </a:p>
        <a:p>
          <a:r>
            <a:rPr lang="en-US" sz="1600" dirty="0" smtClean="0"/>
            <a:t>OR = 1.22,</a:t>
          </a:r>
          <a:r>
            <a:rPr lang="en-US" sz="1600" i="1" dirty="0" smtClean="0"/>
            <a:t> p </a:t>
          </a:r>
          <a:r>
            <a:rPr lang="en-US" sz="1600" dirty="0" smtClean="0"/>
            <a:t>= 2.46 x 10</a:t>
          </a:r>
          <a:r>
            <a:rPr lang="en-US" sz="1600" baseline="30000" dirty="0" smtClean="0"/>
            <a:t>-5</a:t>
          </a:r>
          <a:endParaRPr lang="en-US" sz="1600" baseline="30000" dirty="0"/>
        </a:p>
      </dgm:t>
    </dgm:pt>
    <dgm:pt modelId="{AEB91832-953E-490C-B93F-67BFB03C7E65}" type="parTrans" cxnId="{04CEFE9F-1786-4082-87B3-D1A01B881D1A}">
      <dgm:prSet/>
      <dgm:spPr/>
      <dgm:t>
        <a:bodyPr/>
        <a:lstStyle/>
        <a:p>
          <a:endParaRPr lang="en-US"/>
        </a:p>
      </dgm:t>
    </dgm:pt>
    <dgm:pt modelId="{7542FA64-ADA7-47FE-A048-647AE740C970}" type="sibTrans" cxnId="{04CEFE9F-1786-4082-87B3-D1A01B881D1A}">
      <dgm:prSet/>
      <dgm:spPr/>
      <dgm:t>
        <a:bodyPr/>
        <a:lstStyle/>
        <a:p>
          <a:endParaRPr lang="en-US"/>
        </a:p>
      </dgm:t>
    </dgm:pt>
    <dgm:pt modelId="{86D33E4F-23BC-4422-955C-C191398FED20}">
      <dgm:prSet phldrT="[Text]" custT="1"/>
      <dgm:spPr/>
      <dgm:t>
        <a:bodyPr/>
        <a:lstStyle/>
        <a:p>
          <a:r>
            <a:rPr lang="en-US" sz="2000" b="1" dirty="0" smtClean="0"/>
            <a:t>Heart Failure : </a:t>
          </a:r>
        </a:p>
        <a:p>
          <a:r>
            <a:rPr lang="en-US" sz="1600" baseline="0" dirty="0" smtClean="0"/>
            <a:t>HR = 1.12, </a:t>
          </a:r>
          <a:r>
            <a:rPr lang="en-US" sz="1600" i="1" baseline="0" dirty="0" smtClean="0"/>
            <a:t>p </a:t>
          </a:r>
          <a:r>
            <a:rPr lang="en-US" sz="1600" baseline="0" dirty="0" smtClean="0"/>
            <a:t>= 0.03 among hypertensive patients</a:t>
          </a:r>
          <a:endParaRPr lang="en-US" sz="1600" dirty="0"/>
        </a:p>
      </dgm:t>
    </dgm:pt>
    <dgm:pt modelId="{E66E7205-AF8D-4CDC-9F92-A0691002DFE2}" type="parTrans" cxnId="{53A0EEA7-1C75-4C9C-9E7F-D829AED8DB0C}">
      <dgm:prSet/>
      <dgm:spPr/>
      <dgm:t>
        <a:bodyPr/>
        <a:lstStyle/>
        <a:p>
          <a:endParaRPr lang="en-US"/>
        </a:p>
      </dgm:t>
    </dgm:pt>
    <dgm:pt modelId="{D506D2F3-5511-4AD4-B4A1-610E8A924992}" type="sibTrans" cxnId="{53A0EEA7-1C75-4C9C-9E7F-D829AED8DB0C}">
      <dgm:prSet/>
      <dgm:spPr/>
      <dgm:t>
        <a:bodyPr/>
        <a:lstStyle/>
        <a:p>
          <a:endParaRPr lang="en-US"/>
        </a:p>
      </dgm:t>
    </dgm:pt>
    <dgm:pt modelId="{57D53B42-BCBA-43FA-A1A5-0AF35F396E2D}">
      <dgm:prSet phldrT="[Text]" custT="1"/>
      <dgm:spPr/>
      <dgm:t>
        <a:bodyPr/>
        <a:lstStyle/>
        <a:p>
          <a:r>
            <a:rPr lang="en-US" sz="2000" b="1" dirty="0" smtClean="0"/>
            <a:t>All-cause Mortality:</a:t>
          </a:r>
        </a:p>
        <a:p>
          <a:r>
            <a:rPr lang="en-US" sz="1600" baseline="0" dirty="0" smtClean="0">
              <a:solidFill>
                <a:schemeClr val="bg1"/>
              </a:solidFill>
            </a:rPr>
            <a:t>HR = 1.18, </a:t>
          </a:r>
          <a:r>
            <a:rPr lang="en-US" sz="1600" i="1" baseline="0" dirty="0" smtClean="0">
              <a:solidFill>
                <a:schemeClr val="bg1"/>
              </a:solidFill>
            </a:rPr>
            <a:t>p </a:t>
          </a:r>
          <a:r>
            <a:rPr lang="en-US" sz="1600" baseline="0" dirty="0" smtClean="0">
              <a:solidFill>
                <a:schemeClr val="bg1"/>
              </a:solidFill>
            </a:rPr>
            <a:t>= </a:t>
          </a:r>
          <a:r>
            <a:rPr lang="en-US" sz="1600" b="0" i="0" u="none" strike="noStrike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3.28 x 10</a:t>
          </a:r>
          <a:r>
            <a:rPr lang="en-US" sz="1600" b="0" i="0" u="none" strike="noStrike" baseline="300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-6 </a:t>
          </a:r>
          <a:r>
            <a:rPr lang="en-US" sz="1600" baseline="0" dirty="0" smtClean="0">
              <a:solidFill>
                <a:schemeClr val="bg1"/>
              </a:solidFill>
            </a:rPr>
            <a:t>among hypertensive; </a:t>
          </a:r>
        </a:p>
        <a:p>
          <a:r>
            <a:rPr lang="en-US" sz="1600" baseline="0" dirty="0" smtClean="0">
              <a:solidFill>
                <a:schemeClr val="bg1"/>
              </a:solidFill>
            </a:rPr>
            <a:t>HR = 1.13, </a:t>
          </a:r>
          <a:r>
            <a:rPr lang="en-US" sz="1600" i="1" baseline="0" dirty="0" smtClean="0">
              <a:solidFill>
                <a:schemeClr val="bg1"/>
              </a:solidFill>
            </a:rPr>
            <a:t>p</a:t>
          </a:r>
          <a:r>
            <a:rPr lang="en-US" sz="1600" baseline="0" dirty="0" smtClean="0">
              <a:solidFill>
                <a:schemeClr val="bg1"/>
              </a:solidFill>
            </a:rPr>
            <a:t> = 4.20 x 10</a:t>
          </a:r>
          <a:r>
            <a:rPr lang="en-US" sz="1600" baseline="30000" dirty="0" smtClean="0">
              <a:solidFill>
                <a:schemeClr val="bg1"/>
              </a:solidFill>
            </a:rPr>
            <a:t>-5 </a:t>
          </a:r>
          <a:endParaRPr lang="en-US" sz="1600" dirty="0">
            <a:solidFill>
              <a:schemeClr val="bg1"/>
            </a:solidFill>
          </a:endParaRPr>
        </a:p>
      </dgm:t>
    </dgm:pt>
    <dgm:pt modelId="{183EB3A6-44C6-46C3-B037-E6D7D75190EF}" type="parTrans" cxnId="{8B5361AC-65EA-4AE1-B07F-CF0CDD6A5610}">
      <dgm:prSet/>
      <dgm:spPr/>
      <dgm:t>
        <a:bodyPr/>
        <a:lstStyle/>
        <a:p>
          <a:endParaRPr lang="en-US"/>
        </a:p>
      </dgm:t>
    </dgm:pt>
    <dgm:pt modelId="{70714364-609A-4DA0-B8E3-677659A87C4E}" type="sibTrans" cxnId="{8B5361AC-65EA-4AE1-B07F-CF0CDD6A5610}">
      <dgm:prSet/>
      <dgm:spPr/>
      <dgm:t>
        <a:bodyPr/>
        <a:lstStyle/>
        <a:p>
          <a:endParaRPr lang="en-US"/>
        </a:p>
      </dgm:t>
    </dgm:pt>
    <dgm:pt modelId="{A02FCCB2-0DBE-429F-9DED-930BBF3229CD}" type="pres">
      <dgm:prSet presAssocID="{A469FA91-3082-4763-920F-D37DA0EA01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F67D79-EC7B-471F-846B-194430C11DF6}" type="pres">
      <dgm:prSet presAssocID="{97E6C1A4-1FE3-49EF-AD7A-33585E5163F9}" presName="root1" presStyleCnt="0"/>
      <dgm:spPr/>
    </dgm:pt>
    <dgm:pt modelId="{FE946AC9-2150-419C-A265-6198250BCA89}" type="pres">
      <dgm:prSet presAssocID="{97E6C1A4-1FE3-49EF-AD7A-33585E5163F9}" presName="LevelOneTextNode" presStyleLbl="node0" presStyleIdx="0" presStyleCnt="1" custLinFactNeighborX="-72160" custLinFactNeighborY="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5129E-3342-4F4E-BBFB-A93B22873D5B}" type="pres">
      <dgm:prSet presAssocID="{97E6C1A4-1FE3-49EF-AD7A-33585E5163F9}" presName="level2hierChild" presStyleCnt="0"/>
      <dgm:spPr/>
    </dgm:pt>
    <dgm:pt modelId="{90726EDE-83B7-447D-98EB-6E877E8FDF01}" type="pres">
      <dgm:prSet presAssocID="{AEB91832-953E-490C-B93F-67BFB03C7E6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67803298-C08E-4005-AAC6-1C8DCC505251}" type="pres">
      <dgm:prSet presAssocID="{AEB91832-953E-490C-B93F-67BFB03C7E6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8B33261-C81F-4C8E-AF3C-CD6A26C9DE9C}" type="pres">
      <dgm:prSet presAssocID="{F3211934-AB5F-4943-8582-CE41E2909658}" presName="root2" presStyleCnt="0"/>
      <dgm:spPr/>
    </dgm:pt>
    <dgm:pt modelId="{70B942D5-C2D3-4C85-86EA-0C7F335F2748}" type="pres">
      <dgm:prSet presAssocID="{F3211934-AB5F-4943-8582-CE41E2909658}" presName="LevelTwoTextNode" presStyleLbl="node2" presStyleIdx="0" presStyleCnt="3" custScaleX="158586" custScaleY="110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1B9BCE-DDED-4148-9B8A-41289A5B3675}" type="pres">
      <dgm:prSet presAssocID="{F3211934-AB5F-4943-8582-CE41E2909658}" presName="level3hierChild" presStyleCnt="0"/>
      <dgm:spPr/>
    </dgm:pt>
    <dgm:pt modelId="{0BE86A84-082C-42A1-A83E-C541348EBC15}" type="pres">
      <dgm:prSet presAssocID="{E66E7205-AF8D-4CDC-9F92-A0691002DFE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D34A701-5393-4827-894C-D9136C763F18}" type="pres">
      <dgm:prSet presAssocID="{E66E7205-AF8D-4CDC-9F92-A0691002DFE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DBE1D53-9FE6-4C68-A62E-8BF16DD8CDDA}" type="pres">
      <dgm:prSet presAssocID="{86D33E4F-23BC-4422-955C-C191398FED20}" presName="root2" presStyleCnt="0"/>
      <dgm:spPr/>
    </dgm:pt>
    <dgm:pt modelId="{F9F945CC-C261-4C33-A93F-AEA04F3828C5}" type="pres">
      <dgm:prSet presAssocID="{86D33E4F-23BC-4422-955C-C191398FED20}" presName="LevelTwoTextNode" presStyleLbl="node2" presStyleIdx="1" presStyleCnt="3" custScaleX="159064" custScaleY="110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76784-D3A3-4617-8D6D-4A7898C8E718}" type="pres">
      <dgm:prSet presAssocID="{86D33E4F-23BC-4422-955C-C191398FED20}" presName="level3hierChild" presStyleCnt="0"/>
      <dgm:spPr/>
    </dgm:pt>
    <dgm:pt modelId="{30BE87AD-AEA9-4DB6-ADC4-E253F498EAC7}" type="pres">
      <dgm:prSet presAssocID="{183EB3A6-44C6-46C3-B037-E6D7D75190E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92E1C46-D37B-4EAC-9251-AEEBF77A1E68}" type="pres">
      <dgm:prSet presAssocID="{183EB3A6-44C6-46C3-B037-E6D7D75190E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4EB27CD-144B-420E-9DCF-6E88FB6BE43B}" type="pres">
      <dgm:prSet presAssocID="{57D53B42-BCBA-43FA-A1A5-0AF35F396E2D}" presName="root2" presStyleCnt="0"/>
      <dgm:spPr/>
    </dgm:pt>
    <dgm:pt modelId="{B2A428A2-F5B0-4291-8159-9512530D99E8}" type="pres">
      <dgm:prSet presAssocID="{57D53B42-BCBA-43FA-A1A5-0AF35F396E2D}" presName="LevelTwoTextNode" presStyleLbl="node2" presStyleIdx="2" presStyleCnt="3" custScaleX="159064" custScaleY="110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E2C7C4-B5B8-4C39-97CA-40E1F2AE4B66}" type="pres">
      <dgm:prSet presAssocID="{57D53B42-BCBA-43FA-A1A5-0AF35F396E2D}" presName="level3hierChild" presStyleCnt="0"/>
      <dgm:spPr/>
    </dgm:pt>
  </dgm:ptLst>
  <dgm:cxnLst>
    <dgm:cxn modelId="{3823F549-F597-4AE2-8464-1BB30C6D02FB}" type="presOf" srcId="{183EB3A6-44C6-46C3-B037-E6D7D75190EF}" destId="{192E1C46-D37B-4EAC-9251-AEEBF77A1E68}" srcOrd="1" destOrd="0" presId="urn:microsoft.com/office/officeart/2008/layout/HorizontalMultiLevelHierarchy"/>
    <dgm:cxn modelId="{56D3ADF2-D424-43A5-A7F3-0589DFEB8502}" type="presOf" srcId="{A469FA91-3082-4763-920F-D37DA0EA01F6}" destId="{A02FCCB2-0DBE-429F-9DED-930BBF3229CD}" srcOrd="0" destOrd="0" presId="urn:microsoft.com/office/officeart/2008/layout/HorizontalMultiLevelHierarchy"/>
    <dgm:cxn modelId="{ED6389EC-C801-4ED5-8F4D-7DE05946312E}" type="presOf" srcId="{97E6C1A4-1FE3-49EF-AD7A-33585E5163F9}" destId="{FE946AC9-2150-419C-A265-6198250BCA89}" srcOrd="0" destOrd="0" presId="urn:microsoft.com/office/officeart/2008/layout/HorizontalMultiLevelHierarchy"/>
    <dgm:cxn modelId="{53A0EEA7-1C75-4C9C-9E7F-D829AED8DB0C}" srcId="{97E6C1A4-1FE3-49EF-AD7A-33585E5163F9}" destId="{86D33E4F-23BC-4422-955C-C191398FED20}" srcOrd="1" destOrd="0" parTransId="{E66E7205-AF8D-4CDC-9F92-A0691002DFE2}" sibTransId="{D506D2F3-5511-4AD4-B4A1-610E8A924992}"/>
    <dgm:cxn modelId="{40F57E0B-4929-42F5-AEFF-7DAEF19F644C}" type="presOf" srcId="{F3211934-AB5F-4943-8582-CE41E2909658}" destId="{70B942D5-C2D3-4C85-86EA-0C7F335F2748}" srcOrd="0" destOrd="0" presId="urn:microsoft.com/office/officeart/2008/layout/HorizontalMultiLevelHierarchy"/>
    <dgm:cxn modelId="{04CEFE9F-1786-4082-87B3-D1A01B881D1A}" srcId="{97E6C1A4-1FE3-49EF-AD7A-33585E5163F9}" destId="{F3211934-AB5F-4943-8582-CE41E2909658}" srcOrd="0" destOrd="0" parTransId="{AEB91832-953E-490C-B93F-67BFB03C7E65}" sibTransId="{7542FA64-ADA7-47FE-A048-647AE740C970}"/>
    <dgm:cxn modelId="{8B5361AC-65EA-4AE1-B07F-CF0CDD6A5610}" srcId="{97E6C1A4-1FE3-49EF-AD7A-33585E5163F9}" destId="{57D53B42-BCBA-43FA-A1A5-0AF35F396E2D}" srcOrd="2" destOrd="0" parTransId="{183EB3A6-44C6-46C3-B037-E6D7D75190EF}" sibTransId="{70714364-609A-4DA0-B8E3-677659A87C4E}"/>
    <dgm:cxn modelId="{E2B1DF64-4000-4A8B-988C-503D27B4C783}" type="presOf" srcId="{86D33E4F-23BC-4422-955C-C191398FED20}" destId="{F9F945CC-C261-4C33-A93F-AEA04F3828C5}" srcOrd="0" destOrd="0" presId="urn:microsoft.com/office/officeart/2008/layout/HorizontalMultiLevelHierarchy"/>
    <dgm:cxn modelId="{AAFE996E-71CF-4ADC-91A3-1E2E12636896}" type="presOf" srcId="{E66E7205-AF8D-4CDC-9F92-A0691002DFE2}" destId="{0D34A701-5393-4827-894C-D9136C763F18}" srcOrd="1" destOrd="0" presId="urn:microsoft.com/office/officeart/2008/layout/HorizontalMultiLevelHierarchy"/>
    <dgm:cxn modelId="{23562220-77B3-4ACD-B5BE-7055776DA277}" srcId="{A469FA91-3082-4763-920F-D37DA0EA01F6}" destId="{97E6C1A4-1FE3-49EF-AD7A-33585E5163F9}" srcOrd="0" destOrd="0" parTransId="{72CD6B73-2508-482B-824D-8569F732D4D6}" sibTransId="{FAC46650-7631-4214-A909-2F6554CE4903}"/>
    <dgm:cxn modelId="{B4AAA1A4-2C19-40BC-A12F-D45D8E84B06E}" type="presOf" srcId="{AEB91832-953E-490C-B93F-67BFB03C7E65}" destId="{67803298-C08E-4005-AAC6-1C8DCC505251}" srcOrd="1" destOrd="0" presId="urn:microsoft.com/office/officeart/2008/layout/HorizontalMultiLevelHierarchy"/>
    <dgm:cxn modelId="{3E564B49-F725-4173-992F-778FB1825338}" type="presOf" srcId="{AEB91832-953E-490C-B93F-67BFB03C7E65}" destId="{90726EDE-83B7-447D-98EB-6E877E8FDF01}" srcOrd="0" destOrd="0" presId="urn:microsoft.com/office/officeart/2008/layout/HorizontalMultiLevelHierarchy"/>
    <dgm:cxn modelId="{F72C7684-90ED-42AE-B0CF-942F987E2F79}" type="presOf" srcId="{183EB3A6-44C6-46C3-B037-E6D7D75190EF}" destId="{30BE87AD-AEA9-4DB6-ADC4-E253F498EAC7}" srcOrd="0" destOrd="0" presId="urn:microsoft.com/office/officeart/2008/layout/HorizontalMultiLevelHierarchy"/>
    <dgm:cxn modelId="{72322E18-E39D-4AA2-B84C-4A94F3B166B5}" type="presOf" srcId="{E66E7205-AF8D-4CDC-9F92-A0691002DFE2}" destId="{0BE86A84-082C-42A1-A83E-C541348EBC15}" srcOrd="0" destOrd="0" presId="urn:microsoft.com/office/officeart/2008/layout/HorizontalMultiLevelHierarchy"/>
    <dgm:cxn modelId="{867FBE26-975A-4336-99D6-7EE6121DADF2}" type="presOf" srcId="{57D53B42-BCBA-43FA-A1A5-0AF35F396E2D}" destId="{B2A428A2-F5B0-4291-8159-9512530D99E8}" srcOrd="0" destOrd="0" presId="urn:microsoft.com/office/officeart/2008/layout/HorizontalMultiLevelHierarchy"/>
    <dgm:cxn modelId="{AA869A69-841A-44B2-9313-70268AC7557A}" type="presParOf" srcId="{A02FCCB2-0DBE-429F-9DED-930BBF3229CD}" destId="{E1F67D79-EC7B-471F-846B-194430C11DF6}" srcOrd="0" destOrd="0" presId="urn:microsoft.com/office/officeart/2008/layout/HorizontalMultiLevelHierarchy"/>
    <dgm:cxn modelId="{0E084831-9863-47D5-B168-823FEEEC2579}" type="presParOf" srcId="{E1F67D79-EC7B-471F-846B-194430C11DF6}" destId="{FE946AC9-2150-419C-A265-6198250BCA89}" srcOrd="0" destOrd="0" presId="urn:microsoft.com/office/officeart/2008/layout/HorizontalMultiLevelHierarchy"/>
    <dgm:cxn modelId="{99FA3ED9-2667-4002-A373-30FB896CD198}" type="presParOf" srcId="{E1F67D79-EC7B-471F-846B-194430C11DF6}" destId="{FDD5129E-3342-4F4E-BBFB-A93B22873D5B}" srcOrd="1" destOrd="0" presId="urn:microsoft.com/office/officeart/2008/layout/HorizontalMultiLevelHierarchy"/>
    <dgm:cxn modelId="{3AB6503F-F204-4D5C-BF6C-BC3E6A55FFDE}" type="presParOf" srcId="{FDD5129E-3342-4F4E-BBFB-A93B22873D5B}" destId="{90726EDE-83B7-447D-98EB-6E877E8FDF01}" srcOrd="0" destOrd="0" presId="urn:microsoft.com/office/officeart/2008/layout/HorizontalMultiLevelHierarchy"/>
    <dgm:cxn modelId="{1C3D417F-0AE5-49EB-84F6-DC85036B97C3}" type="presParOf" srcId="{90726EDE-83B7-447D-98EB-6E877E8FDF01}" destId="{67803298-C08E-4005-AAC6-1C8DCC505251}" srcOrd="0" destOrd="0" presId="urn:microsoft.com/office/officeart/2008/layout/HorizontalMultiLevelHierarchy"/>
    <dgm:cxn modelId="{B81DD732-6EDC-48B8-9B1D-DFFEA7D38B86}" type="presParOf" srcId="{FDD5129E-3342-4F4E-BBFB-A93B22873D5B}" destId="{08B33261-C81F-4C8E-AF3C-CD6A26C9DE9C}" srcOrd="1" destOrd="0" presId="urn:microsoft.com/office/officeart/2008/layout/HorizontalMultiLevelHierarchy"/>
    <dgm:cxn modelId="{E63D2660-FA60-4507-B5AD-C247B2DB465D}" type="presParOf" srcId="{08B33261-C81F-4C8E-AF3C-CD6A26C9DE9C}" destId="{70B942D5-C2D3-4C85-86EA-0C7F335F2748}" srcOrd="0" destOrd="0" presId="urn:microsoft.com/office/officeart/2008/layout/HorizontalMultiLevelHierarchy"/>
    <dgm:cxn modelId="{15884CE4-CBD4-4CAF-8C2A-C314856F8164}" type="presParOf" srcId="{08B33261-C81F-4C8E-AF3C-CD6A26C9DE9C}" destId="{831B9BCE-DDED-4148-9B8A-41289A5B3675}" srcOrd="1" destOrd="0" presId="urn:microsoft.com/office/officeart/2008/layout/HorizontalMultiLevelHierarchy"/>
    <dgm:cxn modelId="{070CE183-786E-4F8D-939D-6CDA323D99E8}" type="presParOf" srcId="{FDD5129E-3342-4F4E-BBFB-A93B22873D5B}" destId="{0BE86A84-082C-42A1-A83E-C541348EBC15}" srcOrd="2" destOrd="0" presId="urn:microsoft.com/office/officeart/2008/layout/HorizontalMultiLevelHierarchy"/>
    <dgm:cxn modelId="{A317B72B-F9BC-4851-9F6F-7150C32480A0}" type="presParOf" srcId="{0BE86A84-082C-42A1-A83E-C541348EBC15}" destId="{0D34A701-5393-4827-894C-D9136C763F18}" srcOrd="0" destOrd="0" presId="urn:microsoft.com/office/officeart/2008/layout/HorizontalMultiLevelHierarchy"/>
    <dgm:cxn modelId="{B82E7C3E-5273-4F04-BC54-24D71B78030F}" type="presParOf" srcId="{FDD5129E-3342-4F4E-BBFB-A93B22873D5B}" destId="{DDBE1D53-9FE6-4C68-A62E-8BF16DD8CDDA}" srcOrd="3" destOrd="0" presId="urn:microsoft.com/office/officeart/2008/layout/HorizontalMultiLevelHierarchy"/>
    <dgm:cxn modelId="{CA58CA98-07C2-4388-8969-5C6426E13986}" type="presParOf" srcId="{DDBE1D53-9FE6-4C68-A62E-8BF16DD8CDDA}" destId="{F9F945CC-C261-4C33-A93F-AEA04F3828C5}" srcOrd="0" destOrd="0" presId="urn:microsoft.com/office/officeart/2008/layout/HorizontalMultiLevelHierarchy"/>
    <dgm:cxn modelId="{8FEFA0B0-825D-4B6F-9C3D-DD4B7D124549}" type="presParOf" srcId="{DDBE1D53-9FE6-4C68-A62E-8BF16DD8CDDA}" destId="{7FE76784-D3A3-4617-8D6D-4A7898C8E718}" srcOrd="1" destOrd="0" presId="urn:microsoft.com/office/officeart/2008/layout/HorizontalMultiLevelHierarchy"/>
    <dgm:cxn modelId="{AD3354F5-EF6B-4E9A-957D-6D6E52203953}" type="presParOf" srcId="{FDD5129E-3342-4F4E-BBFB-A93B22873D5B}" destId="{30BE87AD-AEA9-4DB6-ADC4-E253F498EAC7}" srcOrd="4" destOrd="0" presId="urn:microsoft.com/office/officeart/2008/layout/HorizontalMultiLevelHierarchy"/>
    <dgm:cxn modelId="{9AA57C63-C051-4035-A2A5-75D02D00FE7C}" type="presParOf" srcId="{30BE87AD-AEA9-4DB6-ADC4-E253F498EAC7}" destId="{192E1C46-D37B-4EAC-9251-AEEBF77A1E68}" srcOrd="0" destOrd="0" presId="urn:microsoft.com/office/officeart/2008/layout/HorizontalMultiLevelHierarchy"/>
    <dgm:cxn modelId="{E7783209-D12E-4E82-B208-5E5120EDA6FA}" type="presParOf" srcId="{FDD5129E-3342-4F4E-BBFB-A93B22873D5B}" destId="{14EB27CD-144B-420E-9DCF-6E88FB6BE43B}" srcOrd="5" destOrd="0" presId="urn:microsoft.com/office/officeart/2008/layout/HorizontalMultiLevelHierarchy"/>
    <dgm:cxn modelId="{A4918B95-5E10-44C1-969F-656748031EF0}" type="presParOf" srcId="{14EB27CD-144B-420E-9DCF-6E88FB6BE43B}" destId="{B2A428A2-F5B0-4291-8159-9512530D99E8}" srcOrd="0" destOrd="0" presId="urn:microsoft.com/office/officeart/2008/layout/HorizontalMultiLevelHierarchy"/>
    <dgm:cxn modelId="{15A087D6-E99D-4D14-9594-861BCDBB28A6}" type="presParOf" srcId="{14EB27CD-144B-420E-9DCF-6E88FB6BE43B}" destId="{DFE2C7C4-B5B8-4C39-97CA-40E1F2AE4B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E87AD-AEA9-4DB6-ADC4-E253F498EAC7}">
      <dsp:nvSpPr>
        <dsp:cNvPr id="0" name=""/>
        <dsp:cNvSpPr/>
      </dsp:nvSpPr>
      <dsp:spPr>
        <a:xfrm>
          <a:off x="1208059" y="2179916"/>
          <a:ext cx="1136713" cy="1116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356" y="0"/>
              </a:lnTo>
              <a:lnTo>
                <a:pt x="568356" y="1116441"/>
              </a:lnTo>
              <a:lnTo>
                <a:pt x="1136713" y="1116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36583" y="2698304"/>
        <a:ext cx="79664" cy="79664"/>
      </dsp:txXfrm>
    </dsp:sp>
    <dsp:sp modelId="{0BE86A84-082C-42A1-A83E-C541348EBC15}">
      <dsp:nvSpPr>
        <dsp:cNvPr id="0" name=""/>
        <dsp:cNvSpPr/>
      </dsp:nvSpPr>
      <dsp:spPr>
        <a:xfrm>
          <a:off x="1208059" y="2129948"/>
          <a:ext cx="1136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67"/>
              </a:moveTo>
              <a:lnTo>
                <a:pt x="568356" y="49967"/>
              </a:lnTo>
              <a:lnTo>
                <a:pt x="568356" y="45720"/>
              </a:lnTo>
              <a:lnTo>
                <a:pt x="113671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47997" y="2147250"/>
        <a:ext cx="56836" cy="56836"/>
      </dsp:txXfrm>
    </dsp:sp>
    <dsp:sp modelId="{90726EDE-83B7-447D-98EB-6E877E8FDF01}">
      <dsp:nvSpPr>
        <dsp:cNvPr id="0" name=""/>
        <dsp:cNvSpPr/>
      </dsp:nvSpPr>
      <dsp:spPr>
        <a:xfrm>
          <a:off x="1208059" y="1054980"/>
          <a:ext cx="1136713" cy="1124936"/>
        </a:xfrm>
        <a:custGeom>
          <a:avLst/>
          <a:gdLst/>
          <a:ahLst/>
          <a:cxnLst/>
          <a:rect l="0" t="0" r="0" b="0"/>
          <a:pathLst>
            <a:path>
              <a:moveTo>
                <a:pt x="0" y="1124936"/>
              </a:moveTo>
              <a:lnTo>
                <a:pt x="568356" y="1124936"/>
              </a:lnTo>
              <a:lnTo>
                <a:pt x="568356" y="0"/>
              </a:lnTo>
              <a:lnTo>
                <a:pt x="113671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36434" y="1577466"/>
        <a:ext cx="79962" cy="79962"/>
      </dsp:txXfrm>
    </dsp:sp>
    <dsp:sp modelId="{FE946AC9-2150-419C-A265-6198250BCA89}">
      <dsp:nvSpPr>
        <dsp:cNvPr id="0" name=""/>
        <dsp:cNvSpPr/>
      </dsp:nvSpPr>
      <dsp:spPr>
        <a:xfrm rot="16200000">
          <a:off x="-1375932" y="1767346"/>
          <a:ext cx="4342843" cy="8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</a:t>
          </a:r>
          <a:r>
            <a:rPr lang="en-US" sz="2400" kern="1200" dirty="0" err="1" smtClean="0"/>
            <a:t>hexadecanedioate</a:t>
          </a:r>
          <a:r>
            <a:rPr lang="en-US" sz="2400" kern="1200" dirty="0" smtClean="0"/>
            <a:t> levels</a:t>
          </a:r>
          <a:endParaRPr lang="en-US" sz="2400" kern="1200" dirty="0"/>
        </a:p>
      </dsp:txBody>
      <dsp:txXfrm>
        <a:off x="-1375932" y="1767346"/>
        <a:ext cx="4342843" cy="825140"/>
      </dsp:txXfrm>
    </dsp:sp>
    <dsp:sp modelId="{70B942D5-C2D3-4C85-86EA-0C7F335F2748}">
      <dsp:nvSpPr>
        <dsp:cNvPr id="0" name=""/>
        <dsp:cNvSpPr/>
      </dsp:nvSpPr>
      <dsp:spPr>
        <a:xfrm>
          <a:off x="2344772" y="597778"/>
          <a:ext cx="4292066" cy="91440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Blood Pressure / Hypertension</a:t>
          </a:r>
          <a:r>
            <a:rPr lang="en-US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 = 1.22,</a:t>
          </a:r>
          <a:r>
            <a:rPr lang="en-US" sz="1600" i="1" kern="1200" dirty="0" smtClean="0"/>
            <a:t> p </a:t>
          </a:r>
          <a:r>
            <a:rPr lang="en-US" sz="1600" kern="1200" dirty="0" smtClean="0"/>
            <a:t>= 2.46 x 10</a:t>
          </a:r>
          <a:r>
            <a:rPr lang="en-US" sz="1600" kern="1200" baseline="30000" dirty="0" smtClean="0"/>
            <a:t>-5</a:t>
          </a:r>
          <a:endParaRPr lang="en-US" sz="1600" kern="1200" baseline="30000" dirty="0"/>
        </a:p>
      </dsp:txBody>
      <dsp:txXfrm>
        <a:off x="2344772" y="597778"/>
        <a:ext cx="4292066" cy="914403"/>
      </dsp:txXfrm>
    </dsp:sp>
    <dsp:sp modelId="{F9F945CC-C261-4C33-A93F-AEA04F3828C5}">
      <dsp:nvSpPr>
        <dsp:cNvPr id="0" name=""/>
        <dsp:cNvSpPr/>
      </dsp:nvSpPr>
      <dsp:spPr>
        <a:xfrm>
          <a:off x="2344772" y="1718467"/>
          <a:ext cx="4305003" cy="914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Heart Failure 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HR = 1.12, </a:t>
          </a:r>
          <a:r>
            <a:rPr lang="en-US" sz="1600" i="1" kern="1200" baseline="0" dirty="0" smtClean="0"/>
            <a:t>p </a:t>
          </a:r>
          <a:r>
            <a:rPr lang="en-US" sz="1600" kern="1200" baseline="0" dirty="0" smtClean="0"/>
            <a:t>= 0.03 among hypertensive patients</a:t>
          </a:r>
          <a:endParaRPr lang="en-US" sz="1600" kern="1200" dirty="0"/>
        </a:p>
      </dsp:txBody>
      <dsp:txXfrm>
        <a:off x="2344772" y="1718467"/>
        <a:ext cx="4305003" cy="914403"/>
      </dsp:txXfrm>
    </dsp:sp>
    <dsp:sp modelId="{B2A428A2-F5B0-4291-8159-9512530D99E8}">
      <dsp:nvSpPr>
        <dsp:cNvPr id="0" name=""/>
        <dsp:cNvSpPr/>
      </dsp:nvSpPr>
      <dsp:spPr>
        <a:xfrm>
          <a:off x="2344772" y="2839156"/>
          <a:ext cx="4305003" cy="914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All-cause Mortality: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chemeClr val="bg1"/>
              </a:solidFill>
            </a:rPr>
            <a:t>HR = 1.18, </a:t>
          </a:r>
          <a:r>
            <a:rPr lang="en-US" sz="1600" i="1" kern="1200" baseline="0" dirty="0" smtClean="0">
              <a:solidFill>
                <a:schemeClr val="bg1"/>
              </a:solidFill>
            </a:rPr>
            <a:t>p </a:t>
          </a:r>
          <a:r>
            <a:rPr lang="en-US" sz="1600" kern="1200" baseline="0" dirty="0" smtClean="0">
              <a:solidFill>
                <a:schemeClr val="bg1"/>
              </a:solidFill>
            </a:rPr>
            <a:t>= </a:t>
          </a:r>
          <a:r>
            <a:rPr lang="en-US" sz="1600" b="0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3.28 x 10</a:t>
          </a:r>
          <a:r>
            <a:rPr lang="en-US" sz="1600" b="0" i="0" u="none" strike="noStrike" kern="1200" baseline="300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-6 </a:t>
          </a:r>
          <a:r>
            <a:rPr lang="en-US" sz="1600" kern="1200" baseline="0" dirty="0" smtClean="0">
              <a:solidFill>
                <a:schemeClr val="bg1"/>
              </a:solidFill>
            </a:rPr>
            <a:t>among hypertensive;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chemeClr val="bg1"/>
              </a:solidFill>
            </a:rPr>
            <a:t>HR = 1.13, </a:t>
          </a:r>
          <a:r>
            <a:rPr lang="en-US" sz="1600" i="1" kern="1200" baseline="0" dirty="0" smtClean="0">
              <a:solidFill>
                <a:schemeClr val="bg1"/>
              </a:solidFill>
            </a:rPr>
            <a:t>p</a:t>
          </a:r>
          <a:r>
            <a:rPr lang="en-US" sz="1600" kern="1200" baseline="0" dirty="0" smtClean="0">
              <a:solidFill>
                <a:schemeClr val="bg1"/>
              </a:solidFill>
            </a:rPr>
            <a:t> = 4.20 x 10</a:t>
          </a:r>
          <a:r>
            <a:rPr lang="en-US" sz="1600" kern="1200" baseline="30000" dirty="0" smtClean="0">
              <a:solidFill>
                <a:schemeClr val="bg1"/>
              </a:solidFill>
            </a:rPr>
            <a:t>-5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344772" y="2839156"/>
        <a:ext cx="4305003" cy="914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A67D5-A1AD-FD47-9CD9-22CEB92E4C4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5F043-04E1-8742-8A57-C4835C52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D563125-A1EF-EE45-8122-CFA49BF8D2C5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825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70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60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60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D563125-A1EF-EE45-8122-CFA49BF8D2C5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537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r>
              <a:rPr lang="en-US" baseline="0" dirty="0" smtClean="0"/>
              <a:t> of 5.8E-11 is from Elena’s WGS results in AA.</a:t>
            </a:r>
          </a:p>
          <a:p>
            <a:r>
              <a:rPr lang="en-US" baseline="0" dirty="0" smtClean="0"/>
              <a:t>P=2.9E-09 in Bing’s </a:t>
            </a:r>
            <a:r>
              <a:rPr lang="en-US" baseline="0" dirty="0" err="1" smtClean="0"/>
              <a:t>LoF</a:t>
            </a:r>
            <a:r>
              <a:rPr lang="en-US" baseline="0" smtClean="0"/>
              <a:t>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41C0D-54AC-47D4-875B-F4F816D05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High </a:t>
            </a:r>
            <a:r>
              <a:rPr lang="en-US" sz="2500" dirty="0" err="1"/>
              <a:t>hexadecanedioate</a:t>
            </a:r>
            <a:r>
              <a:rPr lang="en-US" sz="2500" dirty="0"/>
              <a:t> levels associated with </a:t>
            </a:r>
            <a:r>
              <a:rPr lang="en-US" sz="2500" b="1" dirty="0">
                <a:solidFill>
                  <a:srgbClr val="FF0000"/>
                </a:solidFill>
              </a:rPr>
              <a:t>increased</a:t>
            </a:r>
            <a:r>
              <a:rPr lang="en-US" sz="25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Risk of developing incident heart failure,</a:t>
            </a:r>
            <a:r>
              <a:rPr lang="en-US" baseline="0" dirty="0" smtClean="0"/>
              <a:t> b</a:t>
            </a:r>
            <a:r>
              <a:rPr lang="en-US" dirty="0" smtClean="0"/>
              <a:t>eyond the effect of traditional risk factors, i.e. BMI, heart rate, SBP, CHD history, smoking status etc.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Risk of death from any cause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sd</a:t>
            </a:r>
            <a:r>
              <a:rPr lang="en-US" dirty="0" smtClean="0"/>
              <a:t> of </a:t>
            </a:r>
            <a:r>
              <a:rPr lang="en-US" dirty="0" err="1" smtClean="0"/>
              <a:t>hexadecanedioate</a:t>
            </a:r>
            <a:r>
              <a:rPr lang="en-US" dirty="0" smtClean="0"/>
              <a:t> level</a:t>
            </a:r>
            <a:r>
              <a:rPr lang="en-US" baseline="0" dirty="0" smtClean="0"/>
              <a:t> is associated with 12% increased risk of developing heart failure (HR=1.12, p=0.03 in hypertensive patients)</a:t>
            </a:r>
          </a:p>
          <a:p>
            <a:r>
              <a:rPr lang="en-US" baseline="0" dirty="0" smtClean="0"/>
              <a:t>1 </a:t>
            </a:r>
            <a:r>
              <a:rPr lang="en-US" baseline="0" dirty="0" err="1" smtClean="0"/>
              <a:t>sd</a:t>
            </a:r>
            <a:r>
              <a:rPr lang="en-US" baseline="0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hexadecanedioate</a:t>
            </a:r>
            <a:r>
              <a:rPr lang="en-US" dirty="0" smtClean="0"/>
              <a:t> level</a:t>
            </a:r>
            <a:r>
              <a:rPr lang="en-US" baseline="0" dirty="0" smtClean="0"/>
              <a:t> is associated with 18% increased risk of death (HR=1.18, p=</a:t>
            </a:r>
            <a:r>
              <a:rPr lang="en-US" dirty="0"/>
              <a:t>3.28E-06</a:t>
            </a:r>
            <a:r>
              <a:rPr lang="en-US" baseline="0" dirty="0" smtClean="0"/>
              <a:t>) among hypertensive AAs, HR=1.13, p=</a:t>
            </a:r>
            <a:r>
              <a:rPr lang="en-US" dirty="0"/>
              <a:t>4.20E-05</a:t>
            </a:r>
            <a:r>
              <a:rPr lang="en-US" dirty="0" smtClean="0"/>
              <a:t> in</a:t>
            </a:r>
            <a:r>
              <a:rPr lang="en-US" baseline="0" dirty="0" smtClean="0"/>
              <a:t> all AAs.</a:t>
            </a:r>
          </a:p>
          <a:p>
            <a:r>
              <a:rPr lang="en-US" dirty="0" smtClean="0"/>
              <a:t>(follow up till 2014)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85C0-7816-42E9-803B-FA9A8128F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7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5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7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0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6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2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8613-C51F-AF4F-8971-31A768FA1BC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33A3-1A59-0F4C-A935-D5B450A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0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638" y="84917"/>
            <a:ext cx="10360501" cy="1200181"/>
          </a:xfrm>
        </p:spPr>
        <p:txBody>
          <a:bodyPr/>
          <a:lstStyle/>
          <a:p>
            <a:r>
              <a:rPr lang="en-US" b="1" dirty="0" smtClean="0"/>
              <a:t>CCDG CVD Working Group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068" y="3329342"/>
            <a:ext cx="9281979" cy="3434862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Sek</a:t>
            </a:r>
            <a:r>
              <a:rPr lang="en-US" b="1" dirty="0" smtClean="0">
                <a:solidFill>
                  <a:schemeClr val="tx1"/>
                </a:solidFill>
              </a:rPr>
              <a:t> Kathiresan</a:t>
            </a:r>
            <a:r>
              <a:rPr lang="en-US" dirty="0" smtClean="0">
                <a:solidFill>
                  <a:schemeClr val="tx1"/>
                </a:solidFill>
              </a:rPr>
              <a:t>: People at high risk are a mixture of monogenic and polygenic risk.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Nate Stitziel</a:t>
            </a:r>
            <a:r>
              <a:rPr lang="en-US" dirty="0" smtClean="0">
                <a:solidFill>
                  <a:schemeClr val="tx1"/>
                </a:solidFill>
              </a:rPr>
              <a:t>: Leveraging population history for discovery: African-Americans and Finns.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Eric Boerwinkle</a:t>
            </a:r>
            <a:r>
              <a:rPr lang="en-US" dirty="0" smtClean="0">
                <a:solidFill>
                  <a:schemeClr val="tx1"/>
                </a:solidFill>
              </a:rPr>
              <a:t>: Analyses of intermediate traits as a path to disease gene discovery.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9964" y="1228818"/>
            <a:ext cx="901113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90070" y="1457885"/>
            <a:ext cx="9765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a multi-pronged diverse approach and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unified approach combining resources to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CVD gene discovery.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06"/>
          <a:stretch/>
        </p:blipFill>
        <p:spPr>
          <a:xfrm>
            <a:off x="3326173" y="1146908"/>
            <a:ext cx="6239865" cy="2635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2" y="0"/>
            <a:ext cx="983957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Quality, Deep and Longitudinal </a:t>
            </a:r>
            <a:r>
              <a:rPr lang="en-US" sz="4000" b="1" dirty="0" err="1"/>
              <a:t>Phentyping</a:t>
            </a:r>
            <a:endParaRPr lang="en-US" sz="4000" b="1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78001" y="838200"/>
            <a:ext cx="8575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8C1F-8F62-4CB1-9CBD-50D8103F2EF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/>
        </p:blipFill>
        <p:spPr>
          <a:xfrm>
            <a:off x="3620845" y="3775850"/>
            <a:ext cx="4350849" cy="30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C76C-623D-4BDA-91DE-1BD08F31B3DD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7213" y="192123"/>
            <a:ext cx="8311918" cy="1097280"/>
          </a:xfrm>
        </p:spPr>
        <p:txBody>
          <a:bodyPr>
            <a:normAutofit/>
          </a:bodyPr>
          <a:lstStyle/>
          <a:p>
            <a:r>
              <a:rPr lang="en-US" sz="4000" b="1" dirty="0"/>
              <a:t>Genomic Discovery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807685" y="1219029"/>
            <a:ext cx="3886200" cy="724740"/>
          </a:xfrm>
        </p:spPr>
        <p:txBody>
          <a:bodyPr/>
          <a:lstStyle/>
          <a:p>
            <a:r>
              <a:rPr lang="en-US" b="1" dirty="0" smtClean="0"/>
              <a:t>Discovery</a:t>
            </a:r>
            <a:r>
              <a:rPr lang="en-US" dirty="0" smtClean="0"/>
              <a:t> samples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1807685" y="3137482"/>
            <a:ext cx="7997723" cy="49830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eplication</a:t>
            </a:r>
            <a:r>
              <a:rPr lang="en-US" dirty="0" smtClean="0"/>
              <a:t> samples with metabolomics measurements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27212" y="1128705"/>
            <a:ext cx="8229600" cy="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60556"/>
              </p:ext>
            </p:extLst>
          </p:nvPr>
        </p:nvGraphicFramePr>
        <p:xfrm>
          <a:off x="2251682" y="1682981"/>
          <a:ext cx="4924910" cy="1443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8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1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4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Study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smtClean="0">
                          <a:effectLst/>
                        </a:rPr>
                        <a:t>WGS</a:t>
                      </a:r>
                    </a:p>
                    <a:p>
                      <a:pPr algn="ctr" rtl="0" fontAlgn="b"/>
                      <a:r>
                        <a:rPr lang="en-US" sz="1800" b="1" u="none" strike="noStrike" dirty="0" smtClean="0">
                          <a:effectLst/>
                        </a:rPr>
                        <a:t>(</a:t>
                      </a:r>
                      <a:r>
                        <a:rPr lang="en-US" sz="1800" b="1" u="none" strike="noStrike" dirty="0" err="1" smtClean="0">
                          <a:effectLst/>
                        </a:rPr>
                        <a:t>CCDG+TOPMed</a:t>
                      </a:r>
                      <a:r>
                        <a:rPr lang="en-US" sz="1800" b="1" u="none" strike="noStrike" dirty="0" smtClean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WGS + </a:t>
                      </a:r>
                      <a:r>
                        <a:rPr lang="en-US" sz="1800" b="1" u="none" strike="noStrike" dirty="0" smtClean="0">
                          <a:effectLst/>
                        </a:rPr>
                        <a:t>Metabolome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ARIC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4,921+3,983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SOL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4,000+3,978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8,921+7,961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8000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9315"/>
              </p:ext>
            </p:extLst>
          </p:nvPr>
        </p:nvGraphicFramePr>
        <p:xfrm>
          <a:off x="2352350" y="3741103"/>
          <a:ext cx="6096002" cy="2419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8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0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80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Study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Whites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Blacks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Hispanics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Others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ARIC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2500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Asthma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530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1880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FHS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2000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2000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JHS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MESA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997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SOL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5118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6239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4840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16277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2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175055"/>
            <a:ext cx="7589520" cy="1096962"/>
          </a:xfrm>
        </p:spPr>
        <p:txBody>
          <a:bodyPr anchor="ctr"/>
          <a:lstStyle/>
          <a:p>
            <a:r>
              <a:rPr lang="en-US" sz="4000" b="1" i="1" dirty="0" smtClean="0"/>
              <a:t>SLCO1B1</a:t>
            </a:r>
            <a:r>
              <a:rPr lang="en-US" b="1" i="1" dirty="0" smtClean="0"/>
              <a:t> </a:t>
            </a:r>
            <a:r>
              <a:rPr lang="en-US" b="1" i="1" dirty="0"/>
              <a:t>-- </a:t>
            </a:r>
            <a:r>
              <a:rPr lang="en-US" b="1" dirty="0" err="1"/>
              <a:t>H</a:t>
            </a:r>
            <a:r>
              <a:rPr lang="en-US" b="1" dirty="0" err="1" smtClean="0"/>
              <a:t>exadecanedioate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729130" y="5699256"/>
            <a:ext cx="8610600" cy="900152"/>
            <a:chOff x="152400" y="1317406"/>
            <a:chExt cx="8610600" cy="900152"/>
          </a:xfrm>
        </p:grpSpPr>
        <p:sp>
          <p:nvSpPr>
            <p:cNvPr id="12" name="Multiply 11"/>
            <p:cNvSpPr/>
            <p:nvPr/>
          </p:nvSpPr>
          <p:spPr>
            <a:xfrm>
              <a:off x="2514600" y="1607958"/>
              <a:ext cx="228600" cy="2286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400" y="1317406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LOF: c.481+1G&gt;T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52400" y="2065158"/>
              <a:ext cx="861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85800" y="1912758"/>
              <a:ext cx="4191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76400" y="1912758"/>
              <a:ext cx="3810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09800" y="1912758"/>
              <a:ext cx="3810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43700" y="1912758"/>
              <a:ext cx="4191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15200" y="1912758"/>
              <a:ext cx="4572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14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24800" y="1912758"/>
              <a:ext cx="4572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15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4800" y="1912758"/>
              <a:ext cx="2286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48400" y="1912758"/>
              <a:ext cx="3810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19200" y="1912758"/>
              <a:ext cx="3429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25480" y="1912758"/>
              <a:ext cx="43712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5000" y="1912758"/>
              <a:ext cx="4191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14799" y="1912758"/>
              <a:ext cx="324879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8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0655" y="1912758"/>
              <a:ext cx="314325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9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09900" y="1912758"/>
              <a:ext cx="4191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62350" y="1912758"/>
              <a:ext cx="40005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7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34236" y="4516483"/>
            <a:ext cx="4315856" cy="190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b="1" i="1" dirty="0"/>
              <a:t>SLCO1B1</a:t>
            </a:r>
            <a:r>
              <a:rPr lang="en-US" b="1" dirty="0"/>
              <a:t> (691 amino acids)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liver-specific member of the organic anion transporter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827212" y="1132446"/>
            <a:ext cx="8229600" cy="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26104" y="4442572"/>
            <a:ext cx="47427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LoF</a:t>
            </a:r>
            <a:r>
              <a:rPr lang="en-US" dirty="0"/>
              <a:t> variants in </a:t>
            </a:r>
            <a:r>
              <a:rPr lang="en-US" i="1" dirty="0"/>
              <a:t>SLCO1B1 </a:t>
            </a:r>
            <a:r>
              <a:rPr lang="en-US" dirty="0"/>
              <a:t>profound effect on </a:t>
            </a:r>
            <a:r>
              <a:rPr lang="en-US" dirty="0" err="1"/>
              <a:t>hexadecanedioate</a:t>
            </a:r>
            <a:r>
              <a:rPr lang="en-US" dirty="0"/>
              <a:t> levels (</a:t>
            </a:r>
            <a:r>
              <a:rPr lang="en-US" i="1" dirty="0"/>
              <a:t>P</a:t>
            </a:r>
            <a:r>
              <a:rPr lang="en-US" dirty="0"/>
              <a:t> = 5.8 × 10</a:t>
            </a:r>
            <a:r>
              <a:rPr lang="en-US" baseline="30000" dirty="0"/>
              <a:t>−</a:t>
            </a:r>
            <a:r>
              <a:rPr lang="en-US" dirty="0"/>
              <a:t>11 in AA) </a:t>
            </a:r>
          </a:p>
          <a:p>
            <a:pPr>
              <a:lnSpc>
                <a:spcPct val="150000"/>
              </a:lnSpc>
            </a:pPr>
            <a:r>
              <a:rPr lang="en-US" dirty="0"/>
              <a:t>MAF=0.02 in AA and &lt;0.001 in EA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5" r="49752"/>
          <a:stretch/>
        </p:blipFill>
        <p:spPr>
          <a:xfrm>
            <a:off x="6354573" y="1331267"/>
            <a:ext cx="3758062" cy="29448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C76C-623D-4BDA-91DE-1BD08F31B3DD}" type="slidenum">
              <a:rPr lang="en-US" smtClean="0"/>
              <a:t>12</a:t>
            </a:fld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30" y="30935"/>
            <a:ext cx="2243366" cy="55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2589" y="4018327"/>
            <a:ext cx="270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SLCO1B1 T5, p=4.81 x 10</a:t>
            </a:r>
            <a:r>
              <a:rPr lang="en-US" baseline="30000" dirty="0"/>
              <a:t>-13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529" y="1160848"/>
            <a:ext cx="2916202" cy="29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264" y="274123"/>
            <a:ext cx="8564541" cy="109728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Hexadecadioate</a:t>
            </a:r>
            <a:r>
              <a:rPr lang="en-US" b="1" dirty="0" smtClean="0"/>
              <a:t> &amp; Disease in </a:t>
            </a:r>
            <a:r>
              <a:rPr lang="en-US" b="1" dirty="0" err="1" smtClean="0"/>
              <a:t>Afr</a:t>
            </a:r>
            <a:r>
              <a:rPr lang="en-US" b="1" dirty="0" smtClean="0"/>
              <a:t>-Am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280469"/>
              </p:ext>
            </p:extLst>
          </p:nvPr>
        </p:nvGraphicFramePr>
        <p:xfrm>
          <a:off x="1277971" y="1817217"/>
          <a:ext cx="762811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827212" y="1268241"/>
            <a:ext cx="8229600" cy="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3251" y="6356352"/>
            <a:ext cx="2057400" cy="365125"/>
          </a:xfrm>
        </p:spPr>
        <p:txBody>
          <a:bodyPr/>
          <a:lstStyle/>
          <a:p>
            <a:fld id="{9C15C76C-623D-4BDA-91DE-1BD08F31B3DD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flipH="1">
            <a:off x="7657719" y="2732681"/>
            <a:ext cx="150185" cy="365369"/>
          </a:xfrm>
          <a:prstGeom prst="upArrow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-280" r="58022" b="55914"/>
          <a:stretch/>
        </p:blipFill>
        <p:spPr bwMode="auto">
          <a:xfrm>
            <a:off x="8541496" y="2521457"/>
            <a:ext cx="2106811" cy="316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4115" y="1846904"/>
            <a:ext cx="1894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Rat Feeding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18184" y="6482278"/>
            <a:ext cx="2748629" cy="22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400" dirty="0" err="1">
                <a:latin typeface="+mn-lt"/>
              </a:rPr>
              <a:t>Menni</a:t>
            </a:r>
            <a:r>
              <a:rPr lang="en-GB" altLang="en-US" sz="1400" dirty="0">
                <a:latin typeface="+mn-lt"/>
              </a:rPr>
              <a:t> C, et al. Hypertension. 2015</a:t>
            </a:r>
          </a:p>
        </p:txBody>
      </p:sp>
    </p:spTree>
    <p:extLst>
      <p:ext uri="{BB962C8B-B14F-4D97-AF65-F5344CB8AC3E}">
        <p14:creationId xmlns:p14="http://schemas.microsoft.com/office/powerpoint/2010/main" val="8837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7"/>
          <p:cNvSpPr txBox="1">
            <a:spLocks/>
          </p:cNvSpPr>
          <p:nvPr/>
        </p:nvSpPr>
        <p:spPr>
          <a:xfrm>
            <a:off x="2138284" y="166596"/>
            <a:ext cx="9011139" cy="1108407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Whole genome sequencing </a:t>
            </a:r>
            <a:r>
              <a:rPr lang="en-US" sz="3200" b="1" dirty="0" smtClean="0">
                <a:latin typeface="Calibri" charset="0"/>
                <a:ea typeface="MS PGothic" charset="0"/>
              </a:rPr>
              <a:t>study</a:t>
            </a:r>
          </a:p>
          <a:p>
            <a:pPr algn="l"/>
            <a:r>
              <a:rPr lang="en-US" sz="3200" b="1" dirty="0" smtClean="0">
                <a:latin typeface="Calibri" charset="0"/>
                <a:ea typeface="MS PGothic" charset="0"/>
              </a:rPr>
              <a:t>2,369 early-onset MI cases and 4,218 controls</a:t>
            </a:r>
            <a:endParaRPr lang="en-US" sz="3200" b="1" dirty="0">
              <a:latin typeface="Calibri" charset="0"/>
              <a:ea typeface="MS PGothic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6986" y="1636114"/>
            <a:ext cx="529411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Myocardial infarction cases</a:t>
            </a: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cs typeface="Calibri"/>
              </a:rPr>
              <a:t>Patients </a:t>
            </a:r>
            <a:r>
              <a:rPr lang="en-US" sz="3200" dirty="0">
                <a:solidFill>
                  <a:srgbClr val="000000"/>
                </a:solidFill>
                <a:cs typeface="Calibri"/>
              </a:rPr>
              <a:t>hospitalized with </a:t>
            </a:r>
            <a:endParaRPr lang="en-US" sz="3200" dirty="0" smtClean="0">
              <a:solidFill>
                <a:srgbClr val="000000"/>
              </a:solidFill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cs typeface="Calibri"/>
              </a:rPr>
              <a:t>first </a:t>
            </a:r>
            <a:r>
              <a:rPr lang="en-US" sz="3200" dirty="0">
                <a:solidFill>
                  <a:srgbClr val="000000"/>
                </a:solidFill>
                <a:cs typeface="Calibri"/>
              </a:rPr>
              <a:t>MI at age </a:t>
            </a:r>
            <a:r>
              <a:rPr lang="en-US" sz="3200" dirty="0">
                <a:ea typeface="ＭＳ ゴシック"/>
                <a:cs typeface="Calibri"/>
              </a:rPr>
              <a:t>≤ 55 </a:t>
            </a:r>
            <a:r>
              <a:rPr lang="en-US" sz="3200" dirty="0" smtClean="0">
                <a:ea typeface="ＭＳ ゴシック"/>
                <a:cs typeface="Calibri"/>
              </a:rPr>
              <a:t>years</a:t>
            </a: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latin typeface="Calibri"/>
                <a:ea typeface="ＭＳ ゴシック"/>
                <a:cs typeface="Calibri"/>
              </a:rPr>
              <a:t>N = 2,369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442886" y="1636114"/>
            <a:ext cx="540268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Population controls</a:t>
            </a: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cs typeface="Calibri"/>
              </a:rPr>
              <a:t>Multiethnic </a:t>
            </a:r>
            <a:r>
              <a:rPr lang="en-US" sz="3200" dirty="0">
                <a:solidFill>
                  <a:srgbClr val="000000"/>
                </a:solidFill>
                <a:cs typeface="Calibri"/>
              </a:rPr>
              <a:t>population </a:t>
            </a:r>
            <a:endParaRPr lang="en-US" sz="3200" dirty="0" smtClean="0">
              <a:solidFill>
                <a:srgbClr val="000000"/>
              </a:solidFill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cs typeface="Calibri"/>
              </a:rPr>
              <a:t>free </a:t>
            </a:r>
            <a:r>
              <a:rPr lang="en-US" sz="3200" dirty="0">
                <a:solidFill>
                  <a:srgbClr val="000000"/>
                </a:solidFill>
                <a:cs typeface="Calibri"/>
              </a:rPr>
              <a:t>of </a:t>
            </a:r>
            <a:r>
              <a:rPr lang="en-US" sz="3200" dirty="0" smtClean="0">
                <a:solidFill>
                  <a:srgbClr val="000000"/>
                </a:solidFill>
                <a:cs typeface="Calibri"/>
              </a:rPr>
              <a:t>coronary disease</a:t>
            </a: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N = 4,218</a:t>
            </a:r>
          </a:p>
        </p:txBody>
      </p:sp>
      <p:cxnSp>
        <p:nvCxnSpPr>
          <p:cNvPr id="151" name="Straight Connector 150"/>
          <p:cNvCxnSpPr/>
          <p:nvPr/>
        </p:nvCxnSpPr>
        <p:spPr>
          <a:xfrm>
            <a:off x="6094412" y="1301750"/>
            <a:ext cx="0" cy="52749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alphaModFix amt="46000"/>
          </a:blip>
          <a:srcRect l="23465" t="15747" r="44176" b="28167"/>
          <a:stretch/>
        </p:blipFill>
        <p:spPr>
          <a:xfrm>
            <a:off x="7379062" y="4189069"/>
            <a:ext cx="3565583" cy="2207585"/>
          </a:xfrm>
          <a:prstGeom prst="rect">
            <a:avLst/>
          </a:prstGeom>
        </p:spPr>
      </p:pic>
      <p:pic>
        <p:nvPicPr>
          <p:cNvPr id="46" name="Picture 45" descr="Khera_CAD_figure_v4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15556" r="62625" b="61306"/>
          <a:stretch/>
        </p:blipFill>
        <p:spPr>
          <a:xfrm>
            <a:off x="1209248" y="4189069"/>
            <a:ext cx="1675454" cy="20933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/>
          <a:srcRect r="29556"/>
          <a:stretch/>
        </p:blipFill>
        <p:spPr>
          <a:xfrm>
            <a:off x="2903769" y="4374518"/>
            <a:ext cx="1821180" cy="17224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09964" y="1228818"/>
            <a:ext cx="901113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362308" y="-6124"/>
            <a:ext cx="12114213" cy="1108407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Burden </a:t>
            </a:r>
            <a:r>
              <a:rPr lang="en-US" sz="3200" b="1" smtClean="0">
                <a:solidFill>
                  <a:srgbClr val="FF0000"/>
                </a:solidFill>
                <a:latin typeface="Calibri" charset="0"/>
                <a:ea typeface="MS PGothic" charset="0"/>
              </a:rPr>
              <a:t>of </a:t>
            </a:r>
            <a:r>
              <a:rPr lang="en-US" sz="3200" b="1" smtClean="0">
                <a:solidFill>
                  <a:srgbClr val="FF0000"/>
                </a:solidFill>
                <a:latin typeface="Calibri" charset="0"/>
                <a:ea typeface="MS PGothic" charset="0"/>
              </a:rPr>
              <a:t>rare, coding mutations </a:t>
            </a:r>
            <a:r>
              <a:rPr lang="en-US" sz="3200" b="1" smtClean="0">
                <a:solidFill>
                  <a:srgbClr val="FF0000"/>
                </a:solidFill>
                <a:latin typeface="Calibri" charset="0"/>
                <a:ea typeface="MS PGothic" charset="0"/>
              </a:rPr>
              <a:t>in </a:t>
            </a:r>
            <a:r>
              <a:rPr lang="en-US" sz="3200" b="1" smtClean="0">
                <a:solidFill>
                  <a:srgbClr val="FF0000"/>
                </a:solidFill>
                <a:latin typeface="Calibri" charset="0"/>
                <a:ea typeface="MS PGothic" charset="0"/>
              </a:rPr>
              <a:t>genes </a:t>
            </a:r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associated with early MI</a:t>
            </a:r>
            <a:endParaRPr lang="en-US" sz="3200" b="1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09964" y="911826"/>
            <a:ext cx="901113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74918"/>
              </p:ext>
            </p:extLst>
          </p:nvPr>
        </p:nvGraphicFramePr>
        <p:xfrm>
          <a:off x="734285" y="1013057"/>
          <a:ext cx="10737666" cy="570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611"/>
                <a:gridCol w="1789611"/>
                <a:gridCol w="1789611"/>
                <a:gridCol w="1789611"/>
                <a:gridCol w="1789611"/>
                <a:gridCol w="1789611"/>
              </a:tblGrid>
              <a:tr h="876122"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Lipid/Non-lipid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size WGS</a:t>
                      </a:r>
                    </a:p>
                    <a:p>
                      <a:pPr algn="ctr"/>
                      <a:r>
                        <a:rPr lang="en-US" dirty="0" smtClean="0"/>
                        <a:t>(cases)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size </a:t>
                      </a:r>
                    </a:p>
                    <a:p>
                      <a:pPr algn="ctr"/>
                      <a:r>
                        <a:rPr lang="en-US" dirty="0" smtClean="0"/>
                        <a:t>WES</a:t>
                      </a:r>
                    </a:p>
                    <a:p>
                      <a:pPr algn="ctr"/>
                      <a:r>
                        <a:rPr lang="en-US" dirty="0" smtClean="0"/>
                        <a:t>(cases)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Odds</a:t>
                      </a:r>
                      <a:r>
                        <a:rPr lang="en-US" baseline="0" dirty="0" smtClean="0"/>
                        <a:t>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</a:tr>
              <a:tr h="523212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Risk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/>
                </a:tc>
              </a:tr>
              <a:tr h="876122">
                <a:tc>
                  <a:txBody>
                    <a:bodyPr/>
                    <a:lstStyle/>
                    <a:p>
                      <a:r>
                        <a:rPr lang="en-US" dirty="0" smtClean="0"/>
                        <a:t>LDLR</a:t>
                      </a:r>
                    </a:p>
                    <a:p>
                      <a:r>
                        <a:rPr lang="en-US" dirty="0" smtClean="0"/>
                        <a:t>(Low-density</a:t>
                      </a:r>
                      <a:r>
                        <a:rPr lang="en-US" baseline="0" dirty="0" smtClean="0"/>
                        <a:t> lipoprotein receptor)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 </a:t>
                      </a:r>
                    </a:p>
                    <a:p>
                      <a:pPr algn="ctr"/>
                      <a:r>
                        <a:rPr lang="en-US" dirty="0" smtClean="0"/>
                        <a:t>(LDL-C)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-23</a:t>
                      </a:r>
                      <a:endParaRPr lang="en-US" baseline="30000" dirty="0"/>
                    </a:p>
                  </a:txBody>
                  <a:tcPr/>
                </a:tc>
              </a:tr>
              <a:tr h="613285">
                <a:tc>
                  <a:txBody>
                    <a:bodyPr/>
                    <a:lstStyle/>
                    <a:p>
                      <a:r>
                        <a:rPr lang="en-US" dirty="0" smtClean="0"/>
                        <a:t>PTGIR</a:t>
                      </a:r>
                    </a:p>
                    <a:p>
                      <a:r>
                        <a:rPr lang="en-US" dirty="0" smtClean="0"/>
                        <a:t>(Prostacyclin</a:t>
                      </a:r>
                      <a:r>
                        <a:rPr lang="en-US" baseline="0" dirty="0" smtClean="0"/>
                        <a:t> receptor)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Non-lipid</a:t>
                      </a:r>
                      <a:r>
                        <a:rPr lang="en-US" baseline="0" dirty="0" smtClean="0"/>
                        <a:t> (prostacyclin)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2369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</a:tr>
              <a:tr h="613285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Protection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/>
                </a:tc>
              </a:tr>
              <a:tr h="613285">
                <a:tc>
                  <a:txBody>
                    <a:bodyPr/>
                    <a:lstStyle/>
                    <a:p>
                      <a:r>
                        <a:rPr lang="en-US" dirty="0" smtClean="0"/>
                        <a:t>F7</a:t>
                      </a:r>
                    </a:p>
                    <a:p>
                      <a:r>
                        <a:rPr lang="en-US" dirty="0" smtClean="0"/>
                        <a:t>(Factor 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Non-lipid</a:t>
                      </a:r>
                    </a:p>
                    <a:p>
                      <a:pPr algn="ctr"/>
                      <a:r>
                        <a:rPr lang="en-US" dirty="0" smtClean="0"/>
                        <a:t>(Factor</a:t>
                      </a:r>
                      <a:r>
                        <a:rPr lang="en-US" baseline="0" dirty="0" smtClean="0"/>
                        <a:t> VII)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2369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 </a:t>
                      </a:r>
                      <a:r>
                        <a:rPr lang="en-US" dirty="0" smtClean="0"/>
                        <a:t>x 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endParaRPr lang="en-US" baseline="30000" dirty="0"/>
                    </a:p>
                  </a:txBody>
                  <a:tcPr/>
                </a:tc>
              </a:tr>
              <a:tr h="613285">
                <a:tc>
                  <a:txBody>
                    <a:bodyPr/>
                    <a:lstStyle/>
                    <a:p>
                      <a:r>
                        <a:rPr lang="en-US" dirty="0" smtClean="0"/>
                        <a:t>HBB</a:t>
                      </a:r>
                    </a:p>
                    <a:p>
                      <a:r>
                        <a:rPr lang="en-US" dirty="0" smtClean="0"/>
                        <a:t>(Hemoglobin</a:t>
                      </a:r>
                      <a:r>
                        <a:rPr lang="en-US" baseline="0" dirty="0" smtClean="0"/>
                        <a:t> subunit beta)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</a:t>
                      </a:r>
                    </a:p>
                    <a:p>
                      <a:pPr algn="ctr"/>
                      <a:r>
                        <a:rPr lang="en-US" baseline="0" dirty="0" smtClean="0"/>
                        <a:t>(LDL-C)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2369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 x 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948681" y="-6124"/>
            <a:ext cx="10126569" cy="1108407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Calibri" charset="0"/>
                <a:ea typeface="MS PGothic" charset="0"/>
              </a:rPr>
              <a:t>Hypothesis: </a:t>
            </a:r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genome-wide polygenic score </a:t>
            </a:r>
            <a:r>
              <a:rPr lang="en-US" sz="3200" b="1" dirty="0" smtClean="0">
                <a:latin typeface="Calibri" charset="0"/>
                <a:ea typeface="MS PGothic" charset="0"/>
              </a:rPr>
              <a:t>can identify individuals with risk equivalent to a monogenic mutation</a:t>
            </a:r>
            <a:endParaRPr lang="en-US" sz="3200" b="1" dirty="0">
              <a:latin typeface="Calibri" charset="0"/>
              <a:ea typeface="MS PGothic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062942" y="1427251"/>
            <a:ext cx="0" cy="52561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125883" y="1427251"/>
            <a:ext cx="0" cy="52561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3438" y="1365307"/>
            <a:ext cx="3069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Step 1</a:t>
            </a:r>
          </a:p>
          <a:p>
            <a:pPr algn="ctr"/>
            <a:r>
              <a:rPr lang="en-US" sz="2200" b="1" dirty="0" smtClean="0"/>
              <a:t>6.6 million variants </a:t>
            </a:r>
          </a:p>
          <a:p>
            <a:pPr algn="ctr"/>
            <a:r>
              <a:rPr lang="en-US" sz="2200" b="1" dirty="0"/>
              <a:t>f</a:t>
            </a:r>
            <a:r>
              <a:rPr lang="en-US" sz="2200" b="1" dirty="0" smtClean="0"/>
              <a:t>rom </a:t>
            </a:r>
            <a:r>
              <a:rPr lang="en-US" sz="2200" b="1" dirty="0" smtClean="0">
                <a:solidFill>
                  <a:srgbClr val="FF0000"/>
                </a:solidFill>
              </a:rPr>
              <a:t>Genome-wide association study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61497" y="1534584"/>
            <a:ext cx="3600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Step 2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Derive scores </a:t>
            </a:r>
            <a:r>
              <a:rPr lang="en-US" sz="2200" b="1" dirty="0" smtClean="0"/>
              <a:t>using computational algorithms</a:t>
            </a:r>
            <a:endParaRPr lang="en-US" sz="2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9156878" y="1534584"/>
            <a:ext cx="2326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Step 3</a:t>
            </a:r>
          </a:p>
          <a:p>
            <a:pPr algn="ctr"/>
            <a:r>
              <a:rPr lang="en-US" sz="2200" b="1" dirty="0" smtClean="0"/>
              <a:t>Choose best score in testing dataset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5684" y="5351627"/>
            <a:ext cx="2437765" cy="4000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Calibri"/>
                <a:ea typeface="Arial" charset="0"/>
                <a:cs typeface="Calibri"/>
              </a:rPr>
              <a:t>Nikpay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Arial" charset="0"/>
                <a:cs typeface="Calibri"/>
              </a:rPr>
              <a:t>; </a:t>
            </a:r>
            <a:r>
              <a:rPr lang="en-US" i="1" dirty="0" smtClean="0">
                <a:solidFill>
                  <a:prstClr val="black"/>
                </a:solidFill>
                <a:latin typeface="Calibri"/>
                <a:ea typeface="Arial" charset="0"/>
                <a:cs typeface="Calibri"/>
              </a:rPr>
              <a:t>Nat Gen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Arial" charset="0"/>
                <a:cs typeface="Calibri"/>
              </a:rPr>
              <a:t>;</a:t>
            </a:r>
            <a:r>
              <a:rPr lang="en-US" i="1" dirty="0" smtClean="0">
                <a:solidFill>
                  <a:prstClr val="black"/>
                </a:solidFill>
                <a:latin typeface="Calibri"/>
                <a:ea typeface="Arial" charset="0"/>
                <a:cs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Arial" charset="0"/>
                <a:cs typeface="Calibri"/>
              </a:rPr>
              <a:t>2015</a:t>
            </a:r>
            <a:endParaRPr lang="en-US" dirty="0">
              <a:solidFill>
                <a:prstClr val="black"/>
              </a:solidFill>
              <a:latin typeface="Calibri"/>
              <a:ea typeface="Arial" charset="0"/>
              <a:cs typeface="Calibri"/>
            </a:endParaRPr>
          </a:p>
        </p:txBody>
      </p:sp>
      <p:pic>
        <p:nvPicPr>
          <p:cNvPr id="111" name="Picture 110" descr="Screen Shot 2017-04-29 at 10.03.3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5" b="27375"/>
          <a:stretch/>
        </p:blipFill>
        <p:spPr>
          <a:xfrm>
            <a:off x="9261838" y="2798683"/>
            <a:ext cx="2135421" cy="1161898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8605006" y="4152169"/>
            <a:ext cx="3305923" cy="2052835"/>
            <a:chOff x="152400" y="2387793"/>
            <a:chExt cx="2489321" cy="1551718"/>
          </a:xfrm>
        </p:grpSpPr>
        <p:grpSp>
          <p:nvGrpSpPr>
            <p:cNvPr id="113" name="Group 37"/>
            <p:cNvGrpSpPr>
              <a:grpSpLocks noChangeAspect="1"/>
            </p:cNvGrpSpPr>
            <p:nvPr/>
          </p:nvGrpSpPr>
          <p:grpSpPr bwMode="auto">
            <a:xfrm>
              <a:off x="152400" y="2387793"/>
              <a:ext cx="2236383" cy="1551718"/>
              <a:chOff x="3109" y="2983"/>
              <a:chExt cx="1349" cy="702"/>
            </a:xfrm>
          </p:grpSpPr>
          <p:grpSp>
            <p:nvGrpSpPr>
              <p:cNvPr id="115" name="Group 38"/>
              <p:cNvGrpSpPr>
                <a:grpSpLocks noChangeAspect="1"/>
              </p:cNvGrpSpPr>
              <p:nvPr/>
            </p:nvGrpSpPr>
            <p:grpSpPr bwMode="auto">
              <a:xfrm>
                <a:off x="3285" y="2983"/>
                <a:ext cx="1173" cy="473"/>
                <a:chOff x="1872" y="1920"/>
                <a:chExt cx="4382" cy="1570"/>
              </a:xfrm>
            </p:grpSpPr>
            <p:sp>
              <p:nvSpPr>
                <p:cNvPr id="117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" y="2105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8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351" y="2395"/>
                  <a:ext cx="237" cy="21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805" y="2447"/>
                  <a:ext cx="236" cy="21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0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585" y="2752"/>
                  <a:ext cx="237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1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96" y="2182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2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718" y="3040"/>
                  <a:ext cx="237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3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5533" y="2284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4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176" y="2747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5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3024"/>
                  <a:ext cx="218" cy="20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2545" y="3124"/>
                  <a:ext cx="219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7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201" y="2260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8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2796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8" y="2684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0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148" y="2928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1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533" y="2404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5188" y="2552"/>
                  <a:ext cx="218" cy="20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3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774" y="2693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4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3985" y="2070"/>
                  <a:ext cx="0" cy="12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>
                    <a:solidFill>
                      <a:prstClr val="black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5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" y="2296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5340" y="1960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596" y="3176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8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6036" y="2896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9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5174" y="3280"/>
                  <a:ext cx="237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0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878" y="1920"/>
                  <a:ext cx="237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1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3" y="1951"/>
                  <a:ext cx="236" cy="21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2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124" y="3148"/>
                  <a:ext cx="218" cy="20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3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921" y="3201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7" y="2081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5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872" y="2515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608516"/>
                  <a:endParaRPr lang="en-US" sz="21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Text Box 68"/>
              <p:cNvSpPr txBox="1">
                <a:spLocks noChangeArrowheads="1"/>
              </p:cNvSpPr>
              <p:nvPr/>
            </p:nvSpPr>
            <p:spPr bwMode="auto">
              <a:xfrm>
                <a:off x="3109" y="3443"/>
                <a:ext cx="779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defTabSz="608516" eaLnBrk="0" hangingPunct="0"/>
                <a:r>
                  <a:rPr lang="en-US" sz="2000" dirty="0">
                    <a:latin typeface="Calibri"/>
                    <a:ea typeface="Arial" charset="0"/>
                    <a:cs typeface="Calibri"/>
                  </a:rPr>
                  <a:t>Cases</a:t>
                </a:r>
              </a:p>
              <a:p>
                <a:pPr algn="ctr" defTabSz="608516" eaLnBrk="0" hangingPunct="0"/>
                <a:r>
                  <a:rPr lang="en-US" sz="2000" dirty="0" smtClean="0">
                    <a:latin typeface="Calibri"/>
                    <a:ea typeface="Arial" charset="0"/>
                    <a:cs typeface="Calibri"/>
                  </a:rPr>
                  <a:t>N = 4K</a:t>
                </a:r>
                <a:endParaRPr lang="en-US" sz="2000" dirty="0">
                  <a:latin typeface="Calibri"/>
                  <a:ea typeface="Arial" charset="0"/>
                  <a:cs typeface="Calibri"/>
                </a:endParaRPr>
              </a:p>
            </p:txBody>
          </p:sp>
        </p:grpSp>
        <p:sp>
          <p:nvSpPr>
            <p:cNvPr id="114" name="Text Box 68"/>
            <p:cNvSpPr txBox="1">
              <a:spLocks noChangeArrowheads="1"/>
            </p:cNvSpPr>
            <p:nvPr/>
          </p:nvSpPr>
          <p:spPr bwMode="auto">
            <a:xfrm>
              <a:off x="1321194" y="3398220"/>
              <a:ext cx="1320527" cy="53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08516" eaLnBrk="0" hangingPunct="0"/>
              <a:r>
                <a:rPr lang="en-US" sz="2000" dirty="0">
                  <a:latin typeface="Calibri"/>
                  <a:ea typeface="Arial" charset="0"/>
                  <a:cs typeface="Calibri"/>
                </a:rPr>
                <a:t>Controls</a:t>
              </a:r>
            </a:p>
            <a:p>
              <a:pPr algn="ctr" defTabSz="608516" eaLnBrk="0" hangingPunct="0"/>
              <a:r>
                <a:rPr lang="en-US" sz="2000" dirty="0" smtClean="0">
                  <a:latin typeface="Calibri"/>
                  <a:ea typeface="Arial" charset="0"/>
                  <a:cs typeface="Calibri"/>
                </a:rPr>
                <a:t>N = 120K</a:t>
              </a:r>
              <a:endParaRPr lang="en-US" sz="2000" dirty="0">
                <a:latin typeface="Calibri"/>
                <a:ea typeface="Arial" charset="0"/>
                <a:cs typeface="Calibri"/>
              </a:endParaRPr>
            </a:p>
          </p:txBody>
        </p:sp>
      </p:grpSp>
      <p:pic>
        <p:nvPicPr>
          <p:cNvPr id="4" name="Picture 3" descr="Screen Shot 2017-11-08 at 2.01.11 PM.png"/>
          <p:cNvPicPr>
            <a:picLocks noChangeAspect="1"/>
          </p:cNvPicPr>
          <p:nvPr/>
        </p:nvPicPr>
        <p:blipFill>
          <a:blip r:embed="rId4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91" y="3134690"/>
            <a:ext cx="3493446" cy="2034903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4261497" y="3907539"/>
            <a:ext cx="3600230" cy="461643"/>
          </a:xfrm>
          <a:prstGeom prst="rect">
            <a:avLst/>
          </a:prstGeom>
          <a:solidFill>
            <a:srgbClr val="FFFFFF">
              <a:alpha val="93000"/>
            </a:srgbClr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200" b="1" dirty="0">
                <a:latin typeface="Calibri"/>
                <a:cs typeface="Calibri"/>
              </a:rPr>
              <a:t> </a:t>
            </a:r>
            <a:r>
              <a:rPr lang="en-US" sz="2200" b="1" dirty="0" smtClean="0">
                <a:latin typeface="Calibri"/>
                <a:cs typeface="Calibri"/>
              </a:rPr>
              <a:t>4 strategies</a:t>
            </a:r>
            <a:endParaRPr lang="en-US" sz="2200" b="1" dirty="0">
              <a:latin typeface="Calibri"/>
              <a:cs typeface="Calibri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24163" y="3133774"/>
            <a:ext cx="3374788" cy="2043379"/>
            <a:chOff x="152400" y="2387773"/>
            <a:chExt cx="2489321" cy="1513447"/>
          </a:xfrm>
        </p:grpSpPr>
        <p:grpSp>
          <p:nvGrpSpPr>
            <p:cNvPr id="88" name="Group 37"/>
            <p:cNvGrpSpPr>
              <a:grpSpLocks noChangeAspect="1"/>
            </p:cNvGrpSpPr>
            <p:nvPr/>
          </p:nvGrpSpPr>
          <p:grpSpPr bwMode="auto">
            <a:xfrm>
              <a:off x="152400" y="2387773"/>
              <a:ext cx="2236383" cy="1509715"/>
              <a:chOff x="3109" y="2983"/>
              <a:chExt cx="1349" cy="683"/>
            </a:xfrm>
          </p:grpSpPr>
          <p:grpSp>
            <p:nvGrpSpPr>
              <p:cNvPr id="90" name="Group 38"/>
              <p:cNvGrpSpPr>
                <a:grpSpLocks noChangeAspect="1"/>
              </p:cNvGrpSpPr>
              <p:nvPr/>
            </p:nvGrpSpPr>
            <p:grpSpPr bwMode="auto">
              <a:xfrm>
                <a:off x="3285" y="2983"/>
                <a:ext cx="1173" cy="473"/>
                <a:chOff x="1872" y="1920"/>
                <a:chExt cx="4382" cy="1570"/>
              </a:xfrm>
            </p:grpSpPr>
            <p:sp>
              <p:nvSpPr>
                <p:cNvPr id="92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" y="2105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3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351" y="2395"/>
                  <a:ext cx="237" cy="21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4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805" y="2447"/>
                  <a:ext cx="236" cy="21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5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585" y="2752"/>
                  <a:ext cx="237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6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96" y="2182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7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718" y="3040"/>
                  <a:ext cx="237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8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5533" y="2284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9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176" y="2747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0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3024"/>
                  <a:ext cx="218" cy="20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1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2545" y="3124"/>
                  <a:ext cx="219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2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201" y="2260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3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2796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4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8" y="2684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5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148" y="2928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6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533" y="2404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7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5188" y="2552"/>
                  <a:ext cx="218" cy="20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8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774" y="2693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9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3985" y="2070"/>
                  <a:ext cx="0" cy="12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>
                    <a:solidFill>
                      <a:prstClr val="black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0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" y="2296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5340" y="1960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596" y="3176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6036" y="2896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0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5174" y="3280"/>
                  <a:ext cx="237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878" y="1920"/>
                  <a:ext cx="237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3" y="1951"/>
                  <a:ext cx="236" cy="21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3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124" y="3148"/>
                  <a:ext cx="218" cy="20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4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921" y="3201"/>
                  <a:ext cx="218" cy="20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7" y="2081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6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872" y="2515"/>
                  <a:ext cx="23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6467"/>
                  <a:endParaRPr lang="en-US" sz="16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1" name="Text Box 68"/>
              <p:cNvSpPr txBox="1">
                <a:spLocks noChangeArrowheads="1"/>
              </p:cNvSpPr>
              <p:nvPr/>
            </p:nvSpPr>
            <p:spPr bwMode="auto">
              <a:xfrm>
                <a:off x="3109" y="3491"/>
                <a:ext cx="77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defTabSz="456467" eaLnBrk="0" hangingPunct="0"/>
                <a:r>
                  <a:rPr lang="en-US" sz="1400" dirty="0" smtClean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Cases</a:t>
                </a:r>
              </a:p>
              <a:p>
                <a:pPr algn="ctr" defTabSz="456467" eaLnBrk="0" hangingPunct="0"/>
                <a:r>
                  <a:rPr lang="en-US" sz="1400" dirty="0" smtClean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N = 60K</a:t>
                </a:r>
                <a:endParaRPr lang="en-US" sz="14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89" name="Text Box 68"/>
            <p:cNvSpPr txBox="1">
              <a:spLocks noChangeArrowheads="1"/>
            </p:cNvSpPr>
            <p:nvPr/>
          </p:nvSpPr>
          <p:spPr bwMode="auto">
            <a:xfrm>
              <a:off x="1321194" y="3513692"/>
              <a:ext cx="1320527" cy="38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6467" eaLnBrk="0" hangingPunct="0"/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Controls</a:t>
              </a:r>
            </a:p>
            <a:p>
              <a:pPr algn="ctr" defTabSz="456467" eaLnBrk="0" hangingPunct="0"/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N = 120K</a:t>
              </a:r>
              <a:endPara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1609964" y="1228818"/>
            <a:ext cx="901113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3" grpId="0"/>
      <p:bldP spid="75" grpId="0"/>
      <p:bldP spid="76" grpId="0"/>
      <p:bldP spid="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oredisttop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6" y="2179570"/>
            <a:ext cx="4379976" cy="4379976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1609964" y="-6124"/>
            <a:ext cx="9011139" cy="1108407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alibri" charset="0"/>
                <a:ea typeface="MS PGothic" charset="0"/>
              </a:rPr>
              <a:t>Polygenic score: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1:20</a:t>
            </a:r>
            <a:r>
              <a:rPr lang="en-US" sz="3200" b="1" dirty="0" smtClean="0">
                <a:solidFill>
                  <a:srgbClr val="123FB7"/>
                </a:solidFill>
                <a:latin typeface="Calibri" charset="0"/>
                <a:ea typeface="MS PGothic" charset="0"/>
              </a:rPr>
              <a:t> </a:t>
            </a:r>
            <a:r>
              <a:rPr lang="en-US" sz="3200" b="1" dirty="0" smtClean="0">
                <a:latin typeface="Calibri" charset="0"/>
                <a:ea typeface="MS PGothic" charset="0"/>
              </a:rPr>
              <a:t>individuals, odds ratio </a:t>
            </a:r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3.6</a:t>
            </a:r>
            <a:endParaRPr lang="en-US" sz="3200" b="1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0606" y="1278078"/>
            <a:ext cx="4883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Polygenic score of </a:t>
            </a:r>
          </a:p>
          <a:p>
            <a:pPr algn="ctr"/>
            <a:r>
              <a:rPr lang="en-US" sz="2400" b="1" dirty="0" smtClean="0"/>
              <a:t>6.6 million common variants</a:t>
            </a:r>
            <a:r>
              <a:rPr lang="en-US" sz="2400" b="1" dirty="0" smtClean="0">
                <a:sym typeface="Wingdings"/>
              </a:rPr>
              <a:t> </a:t>
            </a:r>
            <a:endParaRPr lang="en-US" sz="2400" b="1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73078"/>
              </p:ext>
            </p:extLst>
          </p:nvPr>
        </p:nvGraphicFramePr>
        <p:xfrm>
          <a:off x="6909058" y="1804999"/>
          <a:ext cx="4294288" cy="367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8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31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High polygenic score definition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Odds ratio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432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Top 20%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432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Top 10%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432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rgbClr val="AE2428"/>
                          </a:solidFill>
                        </a:rPr>
                        <a:t>Top 5%</a:t>
                      </a:r>
                      <a:endParaRPr lang="en-US" sz="3000" b="1" dirty="0">
                        <a:solidFill>
                          <a:srgbClr val="AE2428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AE2428"/>
                          </a:solidFill>
                        </a:rPr>
                        <a:t>3.6</a:t>
                      </a:r>
                      <a:endParaRPr lang="en-US" sz="3000" b="1" dirty="0">
                        <a:solidFill>
                          <a:srgbClr val="AE2428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1432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Top 2%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52" name="Straight Connector 51"/>
          <p:cNvCxnSpPr/>
          <p:nvPr/>
        </p:nvCxnSpPr>
        <p:spPr>
          <a:xfrm>
            <a:off x="6094412" y="1301750"/>
            <a:ext cx="0" cy="52301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78169" y="3489029"/>
            <a:ext cx="1137636" cy="46166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E2428"/>
                </a:solidFill>
              </a:rPr>
              <a:t>Top 5%</a:t>
            </a:r>
            <a:endParaRPr lang="en-US" sz="2400" b="1" dirty="0">
              <a:solidFill>
                <a:srgbClr val="AE242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6415" y="3293053"/>
            <a:ext cx="2521754" cy="83099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Remainder of distribution</a:t>
            </a: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09964" y="1228818"/>
            <a:ext cx="901113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7"/>
          <p:cNvSpPr txBox="1">
            <a:spLocks/>
          </p:cNvSpPr>
          <p:nvPr/>
        </p:nvSpPr>
        <p:spPr>
          <a:xfrm>
            <a:off x="1131570" y="-6124"/>
            <a:ext cx="9898380" cy="1108407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Calibri" charset="0"/>
                <a:ea typeface="MS PGothic" charset="0"/>
              </a:rPr>
              <a:t>Heritable risk for MI: </a:t>
            </a:r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rare mutation </a:t>
            </a:r>
            <a:r>
              <a:rPr lang="en-US" sz="3200" b="1" dirty="0" smtClean="0">
                <a:latin typeface="Calibri" charset="0"/>
                <a:ea typeface="MS PGothic" charset="0"/>
              </a:rPr>
              <a:t>of large-effect AND </a:t>
            </a:r>
          </a:p>
          <a:p>
            <a:pPr algn="l"/>
            <a:r>
              <a:rPr lang="en-US" sz="3200" b="1" dirty="0" smtClean="0">
                <a:latin typeface="Calibri" charset="0"/>
                <a:ea typeface="MS PGothic" charset="0"/>
              </a:rPr>
              <a:t>many </a:t>
            </a:r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common variants </a:t>
            </a:r>
            <a:r>
              <a:rPr lang="en-US" sz="3200" b="1" dirty="0" smtClean="0">
                <a:latin typeface="Calibri" charset="0"/>
                <a:ea typeface="MS PGothic" charset="0"/>
              </a:rPr>
              <a:t>of small-effect</a:t>
            </a:r>
            <a:endParaRPr lang="en-US" sz="3200" b="1" dirty="0">
              <a:latin typeface="Calibri" charset="0"/>
              <a:ea typeface="MS PGothic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3078927" y="1951279"/>
            <a:ext cx="4445225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13529" y="1587638"/>
            <a:ext cx="3032963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Monogenic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3529" y="4046311"/>
            <a:ext cx="3598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Polygenic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078927" y="4356482"/>
            <a:ext cx="14816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243876" y="4356482"/>
            <a:ext cx="222247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490817" y="4356482"/>
            <a:ext cx="222247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727469" y="4356482"/>
            <a:ext cx="14816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3902386" y="4356482"/>
            <a:ext cx="308676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255163" y="4356482"/>
            <a:ext cx="162981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456001" y="4356482"/>
            <a:ext cx="222247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702942" y="4356482"/>
            <a:ext cx="222247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939594" y="4356482"/>
            <a:ext cx="14816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5114511" y="4356482"/>
            <a:ext cx="21829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5332805" y="4356482"/>
            <a:ext cx="342231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5699730" y="4356482"/>
            <a:ext cx="222247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5936382" y="4356482"/>
            <a:ext cx="14816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6111299" y="4356482"/>
            <a:ext cx="202492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5" name="Picture 134" descr="Khera_CAD_figure_v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15556" r="62625" b="61306"/>
          <a:stretch/>
        </p:blipFill>
        <p:spPr>
          <a:xfrm>
            <a:off x="8158066" y="2764303"/>
            <a:ext cx="1675454" cy="2093346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4"/>
          <a:srcRect r="29556"/>
          <a:stretch/>
        </p:blipFill>
        <p:spPr>
          <a:xfrm>
            <a:off x="9852587" y="2949752"/>
            <a:ext cx="1821180" cy="1722449"/>
          </a:xfrm>
          <a:prstGeom prst="rect">
            <a:avLst/>
          </a:prstGeom>
        </p:spPr>
      </p:pic>
      <p:cxnSp>
        <p:nvCxnSpPr>
          <p:cNvPr id="140" name="Straight Arrow Connector 139"/>
          <p:cNvCxnSpPr/>
          <p:nvPr/>
        </p:nvCxnSpPr>
        <p:spPr>
          <a:xfrm>
            <a:off x="6324871" y="4357003"/>
            <a:ext cx="21829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6543165" y="4357003"/>
            <a:ext cx="342231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6910090" y="4357003"/>
            <a:ext cx="222247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7146742" y="4357003"/>
            <a:ext cx="14816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7321659" y="4357003"/>
            <a:ext cx="202492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889763" y="2183626"/>
            <a:ext cx="678678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1:200</a:t>
            </a:r>
            <a:r>
              <a:rPr lang="en-US" sz="2800" b="1" dirty="0" smtClean="0">
                <a:solidFill>
                  <a:srgbClr val="123FB7"/>
                </a:solidFill>
                <a:latin typeface="Calibri"/>
                <a:cs typeface="Calibri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with familial hypercholesterolemia</a:t>
            </a:r>
          </a:p>
          <a:p>
            <a:r>
              <a:rPr lang="en-US" sz="2800" b="1" dirty="0" smtClean="0">
                <a:solidFill>
                  <a:srgbClr val="000000"/>
                </a:solidFill>
                <a:cs typeface="Calibri"/>
              </a:rPr>
              <a:t>~4-FOLD higher risk</a:t>
            </a:r>
          </a:p>
          <a:p>
            <a:r>
              <a:rPr lang="en-US" sz="2800" b="1" dirty="0" smtClean="0">
                <a:solidFill>
                  <a:srgbClr val="000000"/>
                </a:solidFill>
                <a:cs typeface="Calibri"/>
              </a:rPr>
              <a:t>Diagnosed based on high LDL</a:t>
            </a:r>
            <a:endParaRPr lang="en-US" sz="2800" b="1" dirty="0">
              <a:solidFill>
                <a:srgbClr val="000000"/>
              </a:solidFill>
              <a:cs typeface="Calibri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cs typeface="Calibri"/>
              </a:rPr>
              <a:t>Lifestyle, medications </a:t>
            </a:r>
            <a:r>
              <a:rPr lang="en-US" sz="2800" b="1" dirty="0" smtClean="0">
                <a:solidFill>
                  <a:srgbClr val="FF0000"/>
                </a:solidFill>
                <a:cs typeface="Calibri"/>
              </a:rPr>
              <a:t>↓ risk</a:t>
            </a:r>
            <a:endParaRPr lang="en-US"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89763" y="4632742"/>
            <a:ext cx="903517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Calibri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cs typeface="Calibri"/>
              </a:rPr>
              <a:t>:20</a:t>
            </a:r>
            <a:r>
              <a:rPr lang="en-US" sz="2800" b="1" dirty="0" smtClean="0">
                <a:solidFill>
                  <a:srgbClr val="123FB7"/>
                </a:solidFill>
                <a:cs typeface="Calibri"/>
              </a:rPr>
              <a:t> </a:t>
            </a:r>
            <a:r>
              <a:rPr lang="en-US" sz="2800" b="1" dirty="0">
                <a:solidFill>
                  <a:srgbClr val="000000"/>
                </a:solidFill>
                <a:cs typeface="Calibri"/>
              </a:rPr>
              <a:t>with extreme polygenic </a:t>
            </a:r>
            <a:r>
              <a:rPr lang="en-US" sz="2800" b="1" dirty="0" smtClean="0">
                <a:solidFill>
                  <a:srgbClr val="000000"/>
                </a:solidFill>
                <a:cs typeface="Calibri"/>
              </a:rPr>
              <a:t>score</a:t>
            </a:r>
          </a:p>
          <a:p>
            <a:r>
              <a:rPr lang="en-US" sz="2800" b="1" dirty="0">
                <a:solidFill>
                  <a:srgbClr val="000000"/>
                </a:solidFill>
                <a:cs typeface="Calibri"/>
              </a:rPr>
              <a:t>~4-FOLD higher </a:t>
            </a:r>
            <a:r>
              <a:rPr lang="en-US" sz="2800" b="1" dirty="0" smtClean="0">
                <a:solidFill>
                  <a:srgbClr val="000000"/>
                </a:solidFill>
                <a:cs typeface="Calibri"/>
              </a:rPr>
              <a:t>risk</a:t>
            </a:r>
          </a:p>
          <a:p>
            <a:r>
              <a:rPr lang="en-US" sz="2800" b="1" dirty="0" smtClean="0">
                <a:solidFill>
                  <a:srgbClr val="000000"/>
                </a:solidFill>
                <a:cs typeface="Calibri"/>
              </a:rPr>
              <a:t>UNDIAGNOSED</a:t>
            </a:r>
            <a:endParaRPr lang="en-US" sz="2800" b="1" dirty="0">
              <a:solidFill>
                <a:srgbClr val="000000"/>
              </a:solidFill>
              <a:cs typeface="Calibri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cs typeface="Calibri"/>
              </a:rPr>
              <a:t>Healthy lifestyle: </a:t>
            </a:r>
            <a:r>
              <a:rPr lang="en-US" sz="2800" b="1" dirty="0" smtClean="0">
                <a:solidFill>
                  <a:srgbClr val="FF0000"/>
                </a:solidFill>
                <a:cs typeface="Calibri"/>
              </a:rPr>
              <a:t>48% ↓ risk </a:t>
            </a:r>
            <a:r>
              <a:rPr lang="en-US" sz="2800" b="1" dirty="0" smtClean="0">
                <a:solidFill>
                  <a:srgbClr val="000000"/>
                </a:solidFill>
                <a:cs typeface="Calibri"/>
              </a:rPr>
              <a:t>; Statin therapy:  </a:t>
            </a:r>
            <a:r>
              <a:rPr lang="en-US" sz="2800" b="1" dirty="0" smtClean="0">
                <a:solidFill>
                  <a:srgbClr val="FF0000"/>
                </a:solidFill>
                <a:cs typeface="Calibri"/>
              </a:rPr>
              <a:t>44% ↓ risk</a:t>
            </a:r>
            <a:endParaRPr lang="en-US"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09964" y="1228818"/>
            <a:ext cx="901113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0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59358"/>
            <a:ext cx="10512862" cy="1325218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/>
              <a:t>MGI CVD: sequencing update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7804" y="986608"/>
            <a:ext cx="5156444" cy="823697"/>
          </a:xfrm>
        </p:spPr>
        <p:txBody>
          <a:bodyPr/>
          <a:lstStyle/>
          <a:p>
            <a:r>
              <a:rPr lang="en-US" dirty="0" smtClean="0"/>
              <a:t>African American CVD study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126468"/>
              </p:ext>
            </p:extLst>
          </p:nvPr>
        </p:nvGraphicFramePr>
        <p:xfrm>
          <a:off x="817804" y="1810306"/>
          <a:ext cx="5156445" cy="442930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48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8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Study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Cases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Controls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BioMe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297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301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BioImage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773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BioVU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216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242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Cleveland Clinic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167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154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Duke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581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402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Emory U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221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179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NW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149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0" dirty="0" smtClean="0"/>
                        <a:t> Penn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591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646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Wash U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2,328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2,856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 planned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6,250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6,750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48827" y="986608"/>
            <a:ext cx="5181838" cy="823697"/>
          </a:xfrm>
        </p:spPr>
        <p:txBody>
          <a:bodyPr/>
          <a:lstStyle/>
          <a:p>
            <a:r>
              <a:rPr lang="en-US" dirty="0" smtClean="0"/>
              <a:t>Finnish European CVD study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4723283"/>
              </p:ext>
            </p:extLst>
          </p:nvPr>
        </p:nvGraphicFramePr>
        <p:xfrm>
          <a:off x="6161523" y="1810306"/>
          <a:ext cx="5156446" cy="442930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23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3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Study</a:t>
                      </a:r>
                      <a:endParaRPr lang="en-US" sz="18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Cases</a:t>
                      </a:r>
                      <a:endParaRPr lang="en-US" sz="18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</a:t>
                      </a:r>
                      <a:endParaRPr lang="en-US" sz="18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Corogene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189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EUFAM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408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Eastern Finland</a:t>
                      </a:r>
                      <a:r>
                        <a:rPr lang="en-US" sz="1600" baseline="0" dirty="0" smtClean="0"/>
                        <a:t> CHD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155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FINRISK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177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172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METSIM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564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2040</a:t>
                      </a:r>
                      <a:endParaRPr lang="en-US" sz="16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1,493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2,233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 planned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2,500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5,000</a:t>
                      </a:r>
                      <a:endParaRPr lang="en-US" sz="1600" b="1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09964" y="1228818"/>
            <a:ext cx="901113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4004" b="7785"/>
          <a:stretch/>
        </p:blipFill>
        <p:spPr>
          <a:xfrm>
            <a:off x="2969597" y="1357716"/>
            <a:ext cx="2040654" cy="236771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7981" y="303558"/>
            <a:ext cx="10512862" cy="1325218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/>
              <a:t>MGI CVD study: AA EOCAD analysis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7618" y="1978729"/>
            <a:ext cx="1979457" cy="107721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Single variant analysis: 2,328 Cases and 2,856 controls (MAF ≥ 0.5%)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281" y="1465524"/>
            <a:ext cx="3737549" cy="33846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African-specific allele in known loci: </a:t>
            </a:r>
            <a:r>
              <a:rPr lang="en-US" sz="1600" b="1" i="1" dirty="0"/>
              <a:t>LDLR 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36170" y="4397416"/>
            <a:ext cx="4509772" cy="58462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African-specific alleles with suggestive association, pending replication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18" y="3877932"/>
            <a:ext cx="4509772" cy="58462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Novel African-specific locus with genome-wide significance, pending replication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498286"/>
              </p:ext>
            </p:extLst>
          </p:nvPr>
        </p:nvGraphicFramePr>
        <p:xfrm>
          <a:off x="6312832" y="1920467"/>
          <a:ext cx="5156444" cy="62110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60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7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9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9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3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Variant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MAF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P-value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rs17242787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1.9%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0.41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6.3x10</a:t>
                      </a:r>
                      <a:r>
                        <a:rPr lang="en-US" sz="1400" baseline="30000" dirty="0" smtClean="0"/>
                        <a:t>-7</a:t>
                      </a:r>
                      <a:endParaRPr lang="en-US" sz="1400" baseline="300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94" b="46104"/>
          <a:stretch/>
        </p:blipFill>
        <p:spPr>
          <a:xfrm>
            <a:off x="6879899" y="2670539"/>
            <a:ext cx="4022312" cy="1444025"/>
          </a:xfrm>
          <a:prstGeom prst="rect">
            <a:avLst/>
          </a:prstGeom>
        </p:spPr>
      </p:pic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85362"/>
              </p:ext>
            </p:extLst>
          </p:nvPr>
        </p:nvGraphicFramePr>
        <p:xfrm>
          <a:off x="364281" y="4551949"/>
          <a:ext cx="5156444" cy="61022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60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7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9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9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4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Variant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MAF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P-value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rs113471477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0.8%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3.6</a:t>
                      </a:r>
                      <a:endParaRPr lang="en-US" sz="1400" dirty="0"/>
                    </a:p>
                  </a:txBody>
                  <a:tcPr marL="44838" marR="44838"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3.7X10</a:t>
                      </a:r>
                      <a:r>
                        <a:rPr lang="en-US" sz="1400" baseline="30000" dirty="0" smtClean="0"/>
                        <a:t>-8</a:t>
                      </a:r>
                      <a:endParaRPr lang="en-US" sz="1400" baseline="30000" dirty="0"/>
                    </a:p>
                  </a:txBody>
                  <a:tcPr marL="44838" marR="44838"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48716" y="4973902"/>
            <a:ext cx="4270827" cy="1630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799" dirty="0"/>
              <a:t>10 African-enriched SNVs with P ≤ 9x10</a:t>
            </a:r>
            <a:r>
              <a:rPr lang="en-US" sz="1799" baseline="30000" dirty="0"/>
              <a:t>-7</a:t>
            </a:r>
          </a:p>
          <a:p>
            <a:pPr marL="742727" lvl="2" indent="-194252">
              <a:spcAft>
                <a:spcPts val="300"/>
              </a:spcAft>
              <a:buFont typeface="Arial" charset="0"/>
              <a:buChar char="•"/>
            </a:pPr>
            <a:r>
              <a:rPr lang="en-US" sz="1799" dirty="0"/>
              <a:t>MAF range = 0.5 </a:t>
            </a:r>
            <a:r>
              <a:rPr lang="mr-IN" sz="1799" dirty="0"/>
              <a:t>–</a:t>
            </a:r>
            <a:r>
              <a:rPr lang="en-US" sz="1799" dirty="0"/>
              <a:t> 5%</a:t>
            </a:r>
          </a:p>
          <a:p>
            <a:pPr marL="742727" lvl="2" indent="-194252">
              <a:spcAft>
                <a:spcPts val="300"/>
              </a:spcAft>
              <a:buFont typeface="Arial" charset="0"/>
              <a:buChar char="•"/>
            </a:pPr>
            <a:r>
              <a:rPr lang="en-US" sz="1799" dirty="0"/>
              <a:t>NFE MAF range = 0 </a:t>
            </a:r>
            <a:r>
              <a:rPr lang="mr-IN" sz="1799" dirty="0"/>
              <a:t>–</a:t>
            </a:r>
            <a:r>
              <a:rPr lang="en-US" sz="1799" dirty="0"/>
              <a:t> 0.08%</a:t>
            </a:r>
          </a:p>
          <a:p>
            <a:pPr marL="742727" lvl="2" indent="-194252">
              <a:spcAft>
                <a:spcPts val="300"/>
              </a:spcAft>
              <a:buFont typeface="Arial" charset="0"/>
              <a:buChar char="•"/>
            </a:pPr>
            <a:r>
              <a:rPr lang="en-US" sz="1799" dirty="0"/>
              <a:t>3 represented well in HRC (AC&gt;100)</a:t>
            </a:r>
          </a:p>
          <a:p>
            <a:pPr marL="742727" lvl="2" indent="-194252">
              <a:spcAft>
                <a:spcPts val="300"/>
              </a:spcAft>
              <a:buFont typeface="Arial" charset="0"/>
              <a:buChar char="•"/>
            </a:pPr>
            <a:r>
              <a:rPr lang="en-US" sz="1799" dirty="0"/>
              <a:t>7 with HRC AC range = 0 </a:t>
            </a:r>
            <a:r>
              <a:rPr lang="mr-IN" sz="1799" dirty="0"/>
              <a:t>–</a:t>
            </a:r>
            <a:r>
              <a:rPr lang="en-US" sz="1799" dirty="0"/>
              <a:t> 34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2424" r="8452" b="43275"/>
          <a:stretch/>
        </p:blipFill>
        <p:spPr>
          <a:xfrm>
            <a:off x="874756" y="5251508"/>
            <a:ext cx="4135495" cy="14401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609964" y="1228818"/>
            <a:ext cx="901113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7981" y="283238"/>
            <a:ext cx="10512862" cy="1325218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/>
              <a:t>MGI CVD study: Finnish WGS analysis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1349" y="1523346"/>
            <a:ext cx="3513317" cy="33846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Polygenic risk score for known CAD loci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41138"/>
              </p:ext>
            </p:extLst>
          </p:nvPr>
        </p:nvGraphicFramePr>
        <p:xfrm>
          <a:off x="260424" y="2001029"/>
          <a:ext cx="4055168" cy="14934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94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193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 per SD</a:t>
                      </a:r>
                      <a:endParaRPr lang="en-US" sz="1600" b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P-value</a:t>
                      </a:r>
                      <a:endParaRPr lang="en-US" sz="1600" b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African Americans (2,328 cases)</a:t>
                      </a:r>
                      <a:endParaRPr lang="en-US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1.15</a:t>
                      </a:r>
                      <a:endParaRPr lang="en-US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1x10</a:t>
                      </a:r>
                      <a:r>
                        <a:rPr lang="en-US" sz="1600" baseline="30000" dirty="0" smtClean="0"/>
                        <a:t>-6</a:t>
                      </a:r>
                      <a:endParaRPr lang="en-US" sz="1600" baseline="300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Finnish Europeans (1,493 cases)</a:t>
                      </a:r>
                      <a:endParaRPr lang="en-US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1.44</a:t>
                      </a:r>
                      <a:endParaRPr lang="en-US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2x10</a:t>
                      </a:r>
                      <a:r>
                        <a:rPr lang="en-US" sz="1600" baseline="30000" dirty="0" smtClean="0"/>
                        <a:t>-16</a:t>
                      </a:r>
                      <a:endParaRPr lang="en-US" sz="1600" baseline="300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9837" y="3755323"/>
            <a:ext cx="3756342" cy="58462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Finnish SVs: 2,063 WGS (discovery) with ~18,000 WES (replication)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00011"/>
              </p:ext>
            </p:extLst>
          </p:nvPr>
        </p:nvGraphicFramePr>
        <p:xfrm>
          <a:off x="92719" y="4442558"/>
          <a:ext cx="4390578" cy="21964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89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2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08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Trait</a:t>
                      </a:r>
                      <a:endParaRPr lang="en-US" sz="1200" b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GW sig</a:t>
                      </a:r>
                      <a:endParaRPr lang="en-US" sz="1200" b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Replicated in exomes</a:t>
                      </a:r>
                      <a:endParaRPr lang="en-US" sz="1200" b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Finnish- enriched</a:t>
                      </a:r>
                      <a:endParaRPr lang="en-US" sz="1200" b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Not Tagged</a:t>
                      </a:r>
                      <a:endParaRPr lang="en-US" sz="1200" b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Obvious gene</a:t>
                      </a:r>
                      <a:endParaRPr lang="en-US" sz="1200" b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VLDL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HDL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NA (intronic)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GP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TC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NA (promoter)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AA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X</a:t>
                      </a:r>
                      <a:endParaRPr lang="en-US" sz="1200" baseline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860937" y="1527775"/>
            <a:ext cx="5718446" cy="33846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Finnish-specific SVs: 4.3kb deletion in the ALB promoter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969" y="1927060"/>
            <a:ext cx="2207647" cy="23557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90111" y="1999647"/>
            <a:ext cx="3680562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MAF = 1.7% in Finns; 0.1% in 1000G EUR</a:t>
            </a:r>
          </a:p>
          <a:p>
            <a:r>
              <a:rPr lang="en-US" sz="1400" dirty="0"/>
              <a:t>P-value (TC) = 6.7x10</a:t>
            </a:r>
            <a:r>
              <a:rPr lang="en-US" sz="1400" baseline="30000" dirty="0"/>
              <a:t>-6</a:t>
            </a:r>
            <a:r>
              <a:rPr lang="en-US" sz="1400" dirty="0"/>
              <a:t>; P-value (ALB) = 1.6x10</a:t>
            </a:r>
            <a:r>
              <a:rPr lang="en-US" sz="1400" baseline="30000" dirty="0"/>
              <a:t>-11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431" y="4711646"/>
            <a:ext cx="3819891" cy="20320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37351" y="4295492"/>
            <a:ext cx="4765619" cy="33846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Finnish-specific SVs not tagged by </a:t>
            </a:r>
            <a:r>
              <a:rPr lang="en-US" sz="1600" b="1"/>
              <a:t>local SNVs</a:t>
            </a:r>
            <a:endParaRPr lang="en-US" sz="16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29" y="4711646"/>
            <a:ext cx="3230992" cy="20770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247" y="2642706"/>
            <a:ext cx="4703120" cy="133949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609964" y="1228818"/>
            <a:ext cx="901113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1005</Words>
  <Application>Microsoft Macintosh PowerPoint</Application>
  <PresentationFormat>Custom</PresentationFormat>
  <Paragraphs>357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Mangal</vt:lpstr>
      <vt:lpstr>MS PGothic</vt:lpstr>
      <vt:lpstr>ＭＳ ゴシック</vt:lpstr>
      <vt:lpstr>msgothic</vt:lpstr>
      <vt:lpstr>Wingdings</vt:lpstr>
      <vt:lpstr>Arial</vt:lpstr>
      <vt:lpstr>Office Theme</vt:lpstr>
      <vt:lpstr>CCDG CVD Working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MGI CVD: sequencing update</vt:lpstr>
      <vt:lpstr>MGI CVD study: AA EOCAD analysis</vt:lpstr>
      <vt:lpstr>MGI CVD study: Finnish WGS analysis</vt:lpstr>
      <vt:lpstr>Quality, Deep and Longitudinal Phentyping</vt:lpstr>
      <vt:lpstr>Genomic Discovery Samples</vt:lpstr>
      <vt:lpstr>SLCO1B1 -- Hexadecanedioate</vt:lpstr>
      <vt:lpstr>Hexadecadioate &amp; Disease in Afr-Am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 Khera</dc:creator>
  <cp:lastModifiedBy>Sekar Kathiresan</cp:lastModifiedBy>
  <cp:revision>74</cp:revision>
  <dcterms:created xsi:type="dcterms:W3CDTF">2017-11-08T12:51:54Z</dcterms:created>
  <dcterms:modified xsi:type="dcterms:W3CDTF">2017-11-17T12:46:57Z</dcterms:modified>
</cp:coreProperties>
</file>