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8"/>
    <p:restoredTop sz="94703"/>
  </p:normalViewPr>
  <p:slideViewPr>
    <p:cSldViewPr snapToGrid="0" snapToObjects="1">
      <p:cViewPr varScale="1">
        <p:scale>
          <a:sx n="92" d="100"/>
          <a:sy n="92" d="100"/>
        </p:scale>
        <p:origin x="1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73F34-601A-6649-907A-CD7FED7F6236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CB169-E650-4342-95A0-6473E1553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AD6A-C2FD-804C-ACA7-5BECC18F84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1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Capstone will</a:t>
            </a:r>
            <a:r>
              <a:rPr lang="en-US" baseline="0" dirty="0" smtClean="0"/>
              <a:t> extend these results by adding: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err="1" smtClean="0"/>
              <a:t>RNAseq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higher dynamic range, especially for low expressed genes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Isoform level / splicing analyses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sym typeface="Wingdings"/>
              </a:rPr>
              <a:t>Integration with </a:t>
            </a:r>
            <a:r>
              <a:rPr lang="en-US" baseline="0" dirty="0" err="1" smtClean="0">
                <a:sym typeface="Wingdings"/>
              </a:rPr>
              <a:t>eQTL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A65C7-245A-964F-BB34-76877C8E3D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48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AD6A-C2FD-804C-ACA7-5BECC18F84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1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6AD6A-C2FD-804C-ACA7-5BECC18F84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64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8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7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0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3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B19F-2C29-7F4D-949F-2BAFFF086817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793D7-9310-1A4C-BFF7-ED6095D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09" y="73722"/>
            <a:ext cx="10515600" cy="609565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PsychEncode</a:t>
            </a:r>
            <a:r>
              <a:rPr lang="en-US" sz="3200" b="1" dirty="0"/>
              <a:t> </a:t>
            </a:r>
            <a:r>
              <a:rPr lang="en-US" sz="3200" b="1" dirty="0" err="1" smtClean="0"/>
              <a:t>CrossDisorder</a:t>
            </a:r>
            <a:r>
              <a:rPr lang="en-US" sz="3200" b="1" dirty="0" smtClean="0"/>
              <a:t> Capstone #1</a:t>
            </a:r>
            <a:endParaRPr lang="en-US" sz="3200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00410" y="714155"/>
          <a:ext cx="6646491" cy="5851745"/>
        </p:xfrm>
        <a:graphic>
          <a:graphicData uri="http://schemas.openxmlformats.org/drawingml/2006/table">
            <a:tbl>
              <a:tblPr/>
              <a:tblGrid>
                <a:gridCol w="893390"/>
                <a:gridCol w="589817"/>
                <a:gridCol w="476611"/>
                <a:gridCol w="802259"/>
                <a:gridCol w="654052"/>
                <a:gridCol w="714916"/>
                <a:gridCol w="887026"/>
                <a:gridCol w="900264"/>
                <a:gridCol w="728156"/>
              </a:tblGrid>
              <a:tr h="42299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Dataset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Group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Files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Tissue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Library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Protocol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Sequencer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Freeze</a:t>
                      </a:r>
                      <a:endParaRPr lang="en-US" sz="1100" b="1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8233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BrainGVEX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SCZ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BD,</a:t>
                      </a:r>
                      <a:r>
                        <a:rPr lang="en-US" sz="10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429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DLPFC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 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endParaRPr lang="en-US" sz="1000" dirty="0" smtClean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r>
                        <a:rPr lang="mr-IN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mr-IN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mr-IN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2500/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mr-IN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4000</a:t>
                      </a:r>
                      <a:endParaRPr lang="mr-IN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mr-IN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8233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Common</a:t>
                      </a:r>
                      <a:b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Mind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SCZ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BD,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613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BA9/46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(DLPFC)</a:t>
                      </a:r>
                      <a:endParaRPr lang="mr-IN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Un-stranded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8662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UCLA-ASD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ASD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253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BA9/46, BA41, CBL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Un-stranded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50bp 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576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Yale-ASD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ASD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DLPFC, TC, V1, CBL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</a:t>
                      </a:r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365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BipSeq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69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BA9/46</a:t>
                      </a:r>
                    </a:p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(DLPFC)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polyA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Un-stranded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823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CMC_HBCC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SCZ, BD,</a:t>
                      </a:r>
                      <a:r>
                        <a:rPr lang="en-US" sz="1000" baseline="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387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DLPFC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-dep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 (reverse)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566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LIBD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SCZ, CTL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495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BA9/46 (DLPFC)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polyA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Un-stranded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100 </a:t>
                      </a:r>
                      <a:r>
                        <a:rPr lang="en-US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bp</a:t>
                      </a:r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PE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907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BrainSpan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606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many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polyA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Un-stranded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76bp Single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GAIIx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</a:tr>
              <a:tr h="5760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EpiGABA</a:t>
                      </a:r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OFC (BA11)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rRNA-dep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50-100bp SE/PE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err="1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HiSeq</a:t>
                      </a: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/>
                      </a:r>
                      <a:b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2000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it-IT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</a:tr>
              <a:tr h="363659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iPSC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CTL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iPSC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??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stranded (reverse)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paired end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r-IN" sz="10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??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endParaRPr lang="mr-IN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93322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s-I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4610" marR="34610" marT="15974" marB="1597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8338" marR="38338" marT="19169" marB="1916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8338" marR="38338" marT="19169" marB="19169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82562" y="252609"/>
            <a:ext cx="554075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Primary Analysis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Adult Disease Case/Control Datasets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SCZ, BD: </a:t>
            </a:r>
            <a:r>
              <a:rPr lang="en-US" dirty="0" err="1" smtClean="0"/>
              <a:t>BrainGVEX</a:t>
            </a:r>
            <a:r>
              <a:rPr lang="en-US" dirty="0" smtClean="0"/>
              <a:t>, CMC, </a:t>
            </a:r>
            <a:r>
              <a:rPr lang="en-US" dirty="0" err="1" smtClean="0"/>
              <a:t>BipSeq</a:t>
            </a:r>
            <a:r>
              <a:rPr lang="en-US" dirty="0" smtClean="0"/>
              <a:t>, LIBD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ASD: UCLA, Yale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Restricted to: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Frontal and temporal cortex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Adult samples only (Yale)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Run Separately for: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Differential gene expression</a:t>
            </a:r>
          </a:p>
          <a:p>
            <a:pPr marL="800100" lvl="1" indent="-342900">
              <a:buFontTx/>
              <a:buAutoNum type="arabicPeriod"/>
            </a:pPr>
            <a:r>
              <a:rPr lang="en-US" dirty="0"/>
              <a:t>Differential transcript </a:t>
            </a:r>
            <a:r>
              <a:rPr lang="en-US" dirty="0" smtClean="0"/>
              <a:t>expression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Differential splicing (PSI)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Gene co-expression networks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Isoform co-expression networks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2400" u="sng" dirty="0" smtClean="0"/>
              <a:t>Secondary Analysis</a:t>
            </a:r>
          </a:p>
          <a:p>
            <a:pPr marL="285750" lvl="1" indent="-285750">
              <a:buFontTx/>
              <a:buChar char="-"/>
            </a:pPr>
            <a:r>
              <a:rPr lang="en-US" dirty="0" smtClean="0"/>
              <a:t>Explore Significant results (genes, networks) for:</a:t>
            </a:r>
          </a:p>
          <a:p>
            <a:pPr marL="742950" lvl="2" indent="-285750">
              <a:buFontTx/>
              <a:buChar char="-"/>
            </a:pPr>
            <a:r>
              <a:rPr lang="en-US" dirty="0" smtClean="0"/>
              <a:t>Developmental Trajectory (</a:t>
            </a:r>
            <a:r>
              <a:rPr lang="en-US" dirty="0" err="1" smtClean="0"/>
              <a:t>BrainSpan</a:t>
            </a:r>
            <a:r>
              <a:rPr lang="en-US" dirty="0" smtClean="0"/>
              <a:t>, Yale)</a:t>
            </a:r>
          </a:p>
          <a:p>
            <a:pPr marL="742950" lvl="2" indent="-285750">
              <a:buFontTx/>
              <a:buChar char="-"/>
            </a:pPr>
            <a:r>
              <a:rPr lang="en-US" dirty="0" smtClean="0"/>
              <a:t>GABA vs </a:t>
            </a:r>
            <a:r>
              <a:rPr lang="en-US" dirty="0" err="1" smtClean="0"/>
              <a:t>Glu</a:t>
            </a:r>
            <a:r>
              <a:rPr lang="en-US" dirty="0" smtClean="0"/>
              <a:t> Specificity (</a:t>
            </a:r>
            <a:r>
              <a:rPr lang="en-US" dirty="0" err="1" smtClean="0"/>
              <a:t>EpiGABA</a:t>
            </a:r>
            <a:r>
              <a:rPr lang="en-US" dirty="0" smtClean="0"/>
              <a:t>)</a:t>
            </a:r>
          </a:p>
          <a:p>
            <a:pPr marL="742950" lvl="2" indent="-285750">
              <a:buFontTx/>
              <a:buChar char="-"/>
            </a:pPr>
            <a:r>
              <a:rPr lang="en-US" dirty="0" smtClean="0"/>
              <a:t>Presence in disease model (iPSC)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7" y="744793"/>
            <a:ext cx="7839589" cy="4409769"/>
          </a:xfrm>
          <a:prstGeom prst="rect">
            <a:avLst/>
          </a:prstGeom>
        </p:spPr>
      </p:pic>
      <p:pic>
        <p:nvPicPr>
          <p:cNvPr id="1025" name="Picture 1" descr="age3image1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40" y="1246239"/>
            <a:ext cx="4169460" cy="418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7615" y="346587"/>
            <a:ext cx="1135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/>
              <a:t>Splicing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891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9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6667" y="733551"/>
            <a:ext cx="2749828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Read Alignment </a:t>
            </a:r>
            <a:br>
              <a:rPr lang="en-US" dirty="0" smtClean="0"/>
            </a:br>
            <a:r>
              <a:rPr lang="en-US" sz="1200" i="1" dirty="0" smtClean="0"/>
              <a:t>(STAR; hg19 with ENSGv75 gene models)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6667" y="1596754"/>
            <a:ext cx="2749828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QC and </a:t>
            </a:r>
            <a:r>
              <a:rPr lang="en-US" dirty="0" smtClean="0"/>
              <a:t>Filtering</a:t>
            </a:r>
            <a:br>
              <a:rPr lang="en-US" dirty="0" smtClean="0"/>
            </a:br>
            <a:r>
              <a:rPr lang="en-US" sz="1200" i="1" dirty="0" smtClean="0"/>
              <a:t>(</a:t>
            </a:r>
            <a:r>
              <a:rPr lang="en-US" sz="1200" i="1" smtClean="0"/>
              <a:t>PicardTools)</a:t>
            </a:r>
            <a:endParaRPr lang="en-US" sz="1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41871" y="2494942"/>
            <a:ext cx="2027742" cy="5539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 Quantification</a:t>
            </a:r>
          </a:p>
          <a:p>
            <a:pPr algn="ctr"/>
            <a:r>
              <a:rPr lang="en-US" sz="1200" i="1" dirty="0" smtClean="0"/>
              <a:t>(RSEM)</a:t>
            </a:r>
            <a:endParaRPr lang="en-US" sz="1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205330" y="3310964"/>
            <a:ext cx="2121911" cy="830997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 Normalization &amp; Filtering</a:t>
            </a:r>
            <a:br>
              <a:rPr lang="en-US" dirty="0" smtClean="0"/>
            </a:br>
            <a:r>
              <a:rPr lang="en-US" sz="1200" i="1" dirty="0" smtClean="0"/>
              <a:t>(&gt;1 TPM in 10+% samples)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78034" y="4335499"/>
            <a:ext cx="2181961" cy="646331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Outlier Removal &amp; Covariate Correction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66332" y="5335162"/>
            <a:ext cx="1885460" cy="1015663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Differential </a:t>
            </a:r>
            <a:r>
              <a:rPr lang="en-US" dirty="0" smtClean="0"/>
              <a:t>Gene Expression</a:t>
            </a:r>
          </a:p>
          <a:p>
            <a:pPr algn="ctr"/>
            <a:r>
              <a:rPr lang="en-US" sz="1200" i="1" dirty="0" smtClean="0"/>
              <a:t>(Linear mixed-effects model)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91581" y="1287549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89980" y="2185737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87467" y="5027558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7922" y="4141961"/>
            <a:ext cx="0" cy="193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17922" y="3048940"/>
            <a:ext cx="0" cy="26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14296" y="2494942"/>
            <a:ext cx="1933800" cy="83099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Quantification </a:t>
            </a:r>
            <a:r>
              <a:rPr lang="en-US" dirty="0" smtClean="0"/>
              <a:t>of Splicing (PSI)</a:t>
            </a:r>
            <a:endParaRPr lang="en-US" dirty="0"/>
          </a:p>
          <a:p>
            <a:pPr algn="ctr"/>
            <a:r>
              <a:rPr lang="en-US" sz="1200" i="1" dirty="0" smtClean="0"/>
              <a:t>(</a:t>
            </a:r>
            <a:r>
              <a:rPr lang="en-US" sz="1200" i="1" dirty="0" err="1" smtClean="0"/>
              <a:t>Spladder</a:t>
            </a:r>
            <a:r>
              <a:rPr lang="en-US" sz="1200" i="1" dirty="0" smtClean="0"/>
              <a:t>, Leafcutter)</a:t>
            </a:r>
            <a:endParaRPr lang="en-US" sz="1200" i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351791" y="2150752"/>
            <a:ext cx="0" cy="30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12024" y="3615874"/>
            <a:ext cx="1916297" cy="101566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Differential </a:t>
            </a:r>
            <a:r>
              <a:rPr lang="en-US" dirty="0" smtClean="0"/>
              <a:t>Splicing</a:t>
            </a:r>
          </a:p>
          <a:p>
            <a:pPr algn="ctr"/>
            <a:r>
              <a:rPr lang="en-US" sz="1200" i="1" dirty="0" smtClean="0"/>
              <a:t>(Linear mixed-effects model)</a:t>
            </a:r>
            <a:endParaRPr lang="en-US" sz="12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559940" y="3310964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55755" y="5331546"/>
            <a:ext cx="1312863" cy="1384995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 Co-Expression Network Analysis</a:t>
            </a:r>
          </a:p>
          <a:p>
            <a:pPr algn="ctr"/>
            <a:r>
              <a:rPr lang="en-US" sz="1200" i="1" dirty="0" smtClean="0"/>
              <a:t>(WGCNA)</a:t>
            </a:r>
            <a:endParaRPr lang="en-US" sz="1200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112712" y="5027557"/>
            <a:ext cx="0" cy="261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21204" y="255708"/>
            <a:ext cx="1307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RNA-</a:t>
            </a:r>
            <a:r>
              <a:rPr lang="en-US" sz="2400" b="1" dirty="0" err="1" smtClean="0"/>
              <a:t>Seq</a:t>
            </a:r>
            <a:endParaRPr lang="en-US" sz="2400" b="1" dirty="0"/>
          </a:p>
        </p:txBody>
      </p:sp>
      <p:sp>
        <p:nvSpPr>
          <p:cNvPr id="36" name="Rectangle 35"/>
          <p:cNvSpPr/>
          <p:nvPr/>
        </p:nvSpPr>
        <p:spPr>
          <a:xfrm>
            <a:off x="9106370" y="220693"/>
            <a:ext cx="1699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Genotype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050615" y="681856"/>
            <a:ext cx="1690927" cy="553998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QC and </a:t>
            </a:r>
            <a:r>
              <a:rPr lang="en-US" dirty="0" smtClean="0"/>
              <a:t>Filtering</a:t>
            </a:r>
            <a:br>
              <a:rPr lang="en-US" dirty="0" smtClean="0"/>
            </a:br>
            <a:r>
              <a:rPr lang="en-US" sz="1200" i="1" dirty="0" smtClean="0"/>
              <a:t>(PLINK)</a:t>
            </a:r>
            <a:endParaRPr lang="en-US" sz="1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8802806" y="1632612"/>
            <a:ext cx="2169994" cy="553998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1kG Imputation </a:t>
            </a:r>
            <a:br>
              <a:rPr lang="en-US" dirty="0" smtClean="0"/>
            </a:br>
            <a:r>
              <a:rPr lang="en-US" sz="1200" i="1" dirty="0" smtClean="0"/>
              <a:t>(Beagle)</a:t>
            </a:r>
            <a:endParaRPr lang="en-US" sz="1200" i="1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900250" y="1287549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053100" y="3341283"/>
            <a:ext cx="1728177" cy="1015663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Polygenic Risk Score</a:t>
            </a:r>
          </a:p>
          <a:p>
            <a:pPr algn="ctr"/>
            <a:r>
              <a:rPr lang="en-US" sz="1200" i="1" dirty="0" smtClean="0"/>
              <a:t>(</a:t>
            </a:r>
            <a:r>
              <a:rPr lang="en-US" sz="1200" i="1" dirty="0" err="1" smtClean="0"/>
              <a:t>PRSice</a:t>
            </a:r>
            <a:r>
              <a:rPr lang="en-US" sz="1200" i="1" dirty="0" smtClean="0"/>
              <a:t>, PGC Summary Statistics)</a:t>
            </a:r>
            <a:endParaRPr lang="en-US" sz="1200" i="1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134771" y="2910440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217569" y="3349893"/>
            <a:ext cx="1728177" cy="923330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QTL Analysis?</a:t>
            </a:r>
          </a:p>
          <a:p>
            <a:pPr algn="ctr"/>
            <a:r>
              <a:rPr lang="en-US" sz="1200" i="1" dirty="0" smtClean="0"/>
              <a:t>(</a:t>
            </a:r>
            <a:r>
              <a:rPr lang="en-US" sz="1200" i="1" dirty="0" err="1" smtClean="0"/>
              <a:t>FastQTL</a:t>
            </a:r>
            <a:r>
              <a:rPr lang="en-US" sz="1200" i="1" dirty="0" smtClean="0"/>
              <a:t>)</a:t>
            </a:r>
          </a:p>
          <a:p>
            <a:pPr algn="ctr"/>
            <a:r>
              <a:rPr lang="en-US" sz="1200" i="1" dirty="0" err="1" smtClean="0"/>
              <a:t>Intregrate</a:t>
            </a:r>
            <a:r>
              <a:rPr lang="en-US" sz="1200" i="1" dirty="0" smtClean="0"/>
              <a:t> with Other Capstones?</a:t>
            </a:r>
            <a:endParaRPr lang="en-US" sz="1200" i="1" dirty="0"/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9900250" y="2150752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6" idx="1"/>
          </p:cNvCxnSpPr>
          <p:nvPr/>
        </p:nvCxnSpPr>
        <p:spPr>
          <a:xfrm flipH="1">
            <a:off x="1849755" y="2771941"/>
            <a:ext cx="1492116" cy="47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59525" y="3332352"/>
            <a:ext cx="1588887" cy="646331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Isoform-Level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Analysis</a:t>
            </a:r>
            <a:endParaRPr lang="en-US" sz="1200" i="1" dirty="0"/>
          </a:p>
        </p:txBody>
      </p:sp>
      <p:cxnSp>
        <p:nvCxnSpPr>
          <p:cNvPr id="46" name="Straight Arrow Connector 45"/>
          <p:cNvCxnSpPr>
            <a:stCxn id="43" idx="2"/>
            <a:endCxn id="47" idx="0"/>
          </p:cNvCxnSpPr>
          <p:nvPr/>
        </p:nvCxnSpPr>
        <p:spPr>
          <a:xfrm>
            <a:off x="1653969" y="3978683"/>
            <a:ext cx="475519" cy="435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05413" y="4414679"/>
            <a:ext cx="1248149" cy="1200329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Differential Isoform Usage Analysis</a:t>
            </a:r>
            <a:endParaRPr lang="en-US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27742" y="1063781"/>
            <a:ext cx="1641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FFC000"/>
                </a:solidFill>
              </a:rPr>
              <a:t>Chicago</a:t>
            </a:r>
            <a:br>
              <a:rPr lang="en-US" b="1" u="sng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Dominic, Tonya</a:t>
            </a:r>
          </a:p>
          <a:p>
            <a:pPr algn="ctr"/>
            <a:r>
              <a:rPr lang="en-US" b="1" dirty="0" smtClean="0">
                <a:solidFill>
                  <a:srgbClr val="FFC000"/>
                </a:solidFill>
              </a:rPr>
              <a:t>White, Liu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69593" y="5704494"/>
            <a:ext cx="1264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7030A0"/>
                </a:solidFill>
              </a:rPr>
              <a:t>UCSD</a:t>
            </a:r>
            <a:br>
              <a:rPr lang="en-US" b="1" u="sng" dirty="0" smtClean="0">
                <a:solidFill>
                  <a:srgbClr val="7030A0"/>
                </a:solidFill>
              </a:rPr>
            </a:br>
            <a:r>
              <a:rPr lang="en-US" b="1" dirty="0" err="1" smtClean="0">
                <a:solidFill>
                  <a:srgbClr val="7030A0"/>
                </a:solidFill>
              </a:rPr>
              <a:t>Iakoucheva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549506" y="5704493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accent1"/>
                </a:solidFill>
              </a:rPr>
              <a:t>UCLA</a:t>
            </a:r>
            <a:br>
              <a:rPr lang="en-US" b="1" u="sng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Geschwind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15461" y="4674876"/>
            <a:ext cx="153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B050"/>
                </a:solidFill>
              </a:rPr>
              <a:t>Mt Sinai </a:t>
            </a:r>
            <a:r>
              <a:rPr lang="en-US" b="1" dirty="0" smtClean="0">
                <a:solidFill>
                  <a:srgbClr val="00B050"/>
                </a:solidFill>
              </a:rPr>
              <a:t>Pinto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4063" y="4509697"/>
            <a:ext cx="2208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Mt Sinai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Hoffman</a:t>
            </a:r>
            <a:b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Yale: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Liu,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Pochareddy</a:t>
            </a:r>
            <a:endParaRPr lang="en-US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89157" y="2494942"/>
            <a:ext cx="2169994" cy="369332"/>
          </a:xfrm>
          <a:prstGeom prst="rect">
            <a:avLst/>
          </a:prstGeom>
          <a:noFill/>
          <a:ln w="508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Ancestry Calls</a:t>
            </a:r>
            <a:endParaRPr lang="en-US" sz="1200" i="1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0597384" y="2933273"/>
            <a:ext cx="0" cy="309205"/>
          </a:xfrm>
          <a:prstGeom prst="straightConnector1">
            <a:avLst/>
          </a:prstGeom>
          <a:ln w="508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731929" y="6504965"/>
            <a:ext cx="6805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mgandal</a:t>
            </a:r>
            <a:r>
              <a:rPr lang="en-US" dirty="0"/>
              <a:t>/</a:t>
            </a:r>
            <a:r>
              <a:rPr lang="en-US" dirty="0" err="1"/>
              <a:t>PsychEncodeCrossDisorderCapstone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4141" y="4565892"/>
            <a:ext cx="1282879" cy="923330"/>
          </a:xfrm>
          <a:prstGeom prst="rect">
            <a:avLst/>
          </a:prstGeom>
          <a:noFill/>
          <a:ln w="508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Isoform Co-Expression</a:t>
            </a:r>
            <a:br>
              <a:rPr lang="en-US" smtClean="0"/>
            </a:br>
            <a:r>
              <a:rPr lang="en-US" smtClean="0"/>
              <a:t>Networks</a:t>
            </a:r>
            <a:endParaRPr lang="en-US" sz="1200" i="1" dirty="0"/>
          </a:p>
        </p:txBody>
      </p:sp>
      <p:cxnSp>
        <p:nvCxnSpPr>
          <p:cNvPr id="55" name="Straight Arrow Connector 54"/>
          <p:cNvCxnSpPr>
            <a:stCxn id="43" idx="2"/>
            <a:endCxn id="54" idx="0"/>
          </p:cNvCxnSpPr>
          <p:nvPr/>
        </p:nvCxnSpPr>
        <p:spPr>
          <a:xfrm flipH="1">
            <a:off x="715581" y="3978683"/>
            <a:ext cx="938388" cy="587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579863" y="18460"/>
            <a:ext cx="2375892" cy="564265"/>
          </a:xfrm>
        </p:spPr>
        <p:txBody>
          <a:bodyPr>
            <a:noAutofit/>
          </a:bodyPr>
          <a:lstStyle/>
          <a:p>
            <a:r>
              <a:rPr lang="en-US" sz="2400" b="1" u="sng" dirty="0" smtClean="0"/>
              <a:t>Analysis Pipeline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78215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6" grpId="0" animBg="1"/>
      <p:bldP spid="29" grpId="0" animBg="1"/>
      <p:bldP spid="32" grpId="0" animBg="1"/>
      <p:bldP spid="37" grpId="0" animBg="1"/>
      <p:bldP spid="38" grpId="0" animBg="1"/>
      <p:bldP spid="40" grpId="0" animBg="1"/>
      <p:bldP spid="44" grpId="0" animBg="1"/>
      <p:bldP spid="43" grpId="0" animBg="1"/>
      <p:bldP spid="47" grpId="0" animBg="1"/>
      <p:bldP spid="42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lh6.googleusercontent.com/DXdbTDhBljwquvJNiezlIGYGDiTfOnzW-6Fuu0oHJi5mQRflPVkjGt-wndkD93qkmainFuuEyqwwfINkks68HqPvLiyPQMKHoZ-eFWjIXsrp2jEfV-pifJgMHnJdAO2f1K6mMcV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8"/>
          <a:stretch/>
        </p:blipFill>
        <p:spPr bwMode="auto">
          <a:xfrm>
            <a:off x="0" y="711200"/>
            <a:ext cx="4953248" cy="49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ROuOqhvmuLu62s02dLhIpiVaJJUwdzfBASqWd_OekVFF-k3FZIIIxkxiW9cW1fRoVoT8ZAOnmF16eFuvBntXqQg_8nBE7wMTzvMISHaaGPYvrdJmmkDsN_XPVui1cV_1WVWpnO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81" y="162560"/>
            <a:ext cx="7183120" cy="66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6145" y="103648"/>
            <a:ext cx="1235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/>
              <a:t>Freeze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884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560"/>
            <a:ext cx="12122536" cy="5977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070" y="3210560"/>
            <a:ext cx="3993049" cy="3226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2848" y="52029"/>
            <a:ext cx="280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mtClean="0"/>
              <a:t>Covariate Correction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20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3392"/>
          <a:stretch/>
        </p:blipFill>
        <p:spPr>
          <a:xfrm>
            <a:off x="277190" y="162561"/>
            <a:ext cx="5322935" cy="642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132" t="3143" r="3424" b="83325"/>
          <a:stretch/>
        </p:blipFill>
        <p:spPr>
          <a:xfrm>
            <a:off x="3740846" y="6075679"/>
            <a:ext cx="1991360" cy="711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2606" y="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317" y="1066963"/>
            <a:ext cx="6353386" cy="47650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125437" y="1473363"/>
            <a:ext cx="0" cy="4074160"/>
          </a:xfrm>
          <a:prstGeom prst="line">
            <a:avLst/>
          </a:prstGeom>
          <a:ln w="50800">
            <a:solidFill>
              <a:srgbClr val="FFFF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322132" y="0"/>
            <a:ext cx="28083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mtClean="0"/>
              <a:t>Covariate Correction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586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6.googleusercontent.com/sDokavZjxWIUHOwrs8-z86W8pDyfSeySAvOeuUKMHVkwGnvcyRYLrIOchdptJMUFNCLrmnHfpI-7wFSJmC_o7P0k3zfrGsgnIqJuc5DuNgC1VsRheHkZXcBxNj5oTlHZtsbANIx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86" y="193039"/>
            <a:ext cx="5681014" cy="392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dcbOVGRZLqOUfJol4DE3Rq28qJB2WNcg95Em4rhR2SVbSlClubFGbprZ7ZUapK9b3C9LXmMyiauuB7DNgq1gRRBPDtx_cmiIrRmjofRs2FGhbXVPWy0PfEU1eTmZXRhsAdOC2p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89"/>
            <a:ext cx="5506720" cy="698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6.googleusercontent.com/r2u2OX8vysm57Qi-T-JBkBjcDsM-9lOgZv-zuoS1ZYAgYS-Y420If252CuNJ7QGPHoXVWpQiDiLjHxNX8m31M_xMuH3J6JiaRa_GDWG42-kgCzvFRICrpY-CliPA-tUFZ9YIDa5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2749"/>
            <a:ext cx="7254592" cy="340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06640" y="4326096"/>
            <a:ext cx="4886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FINAL MODEL</a:t>
            </a:r>
          </a:p>
          <a:p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~ Group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+ age +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age.squared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+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200" dirty="0" smtClean="0">
                <a:latin typeface="Courier" charset="0"/>
                <a:ea typeface="Courier" charset="0"/>
                <a:cs typeface="Courier" charset="0"/>
              </a:rPr>
            </a:b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study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+ sex + PMI + RIN + </a:t>
            </a:r>
            <a:r>
              <a:rPr lang="en-US" sz="1200" dirty="0" err="1">
                <a:latin typeface="Courier" charset="0"/>
                <a:ea typeface="Courier" charset="0"/>
                <a:cs typeface="Courier" charset="0"/>
              </a:rPr>
              <a:t>RIN.squared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 +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</a:t>
            </a:r>
            <a:r>
              <a:rPr lang="en-US" sz="1200" dirty="0" err="1" smtClean="0">
                <a:latin typeface="Courier" charset="0"/>
                <a:ea typeface="Courier" charset="0"/>
                <a:cs typeface="Courier" charset="0"/>
              </a:rPr>
              <a:t>BrainBank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 +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tissue  +                      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seqPC1 + </a:t>
            </a:r>
            <a:r>
              <a:rPr lang="mr-IN" sz="1200" dirty="0" smtClean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 + seqPC16 </a:t>
            </a:r>
            <a:r>
              <a:rPr lang="en-US" sz="1200" dirty="0">
                <a:latin typeface="Courier" charset="0"/>
                <a:ea typeface="Courier" charset="0"/>
                <a:cs typeface="Courier" charset="0"/>
              </a:rPr>
              <a:t>+ seqPC2.squared 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+ </a:t>
            </a:r>
            <a:br>
              <a:rPr lang="en-US" sz="1200" dirty="0" smtClean="0">
                <a:latin typeface="Courier" charset="0"/>
                <a:ea typeface="Courier" charset="0"/>
                <a:cs typeface="Courier" charset="0"/>
              </a:rPr>
            </a:b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seqPC3.squared + </a:t>
            </a:r>
            <a:br>
              <a:rPr lang="en-US" sz="1200" dirty="0" smtClean="0">
                <a:latin typeface="Courier" charset="0"/>
                <a:ea typeface="Courier" charset="0"/>
                <a:cs typeface="Courier" charset="0"/>
              </a:rPr>
            </a:b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	SV1 + </a:t>
            </a:r>
            <a:r>
              <a:rPr lang="mr-IN" sz="1200" dirty="0" smtClean="0">
                <a:latin typeface="Courier" charset="0"/>
                <a:ea typeface="Courier" charset="0"/>
                <a:cs typeface="Courier" charset="0"/>
              </a:rPr>
              <a:t>…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</a:rPr>
              <a:t> + SV7</a:t>
            </a:r>
            <a:endParaRPr lang="en-US" sz="12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" y="720623"/>
            <a:ext cx="5485624" cy="5518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624" y="634180"/>
            <a:ext cx="5597013" cy="55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94523" y="199103"/>
            <a:ext cx="3559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 Co-Expression Modules</a:t>
            </a:r>
          </a:p>
          <a:p>
            <a:r>
              <a:rPr lang="en-US" dirty="0" smtClean="0"/>
              <a:t>-&gt; Enriched for Cell-type markers</a:t>
            </a:r>
          </a:p>
          <a:p>
            <a:r>
              <a:rPr lang="en-US" dirty="0" smtClean="0"/>
              <a:t>-&gt; Enriched for Disease GWAS signal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62809" cy="3232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6" y="4209547"/>
            <a:ext cx="5154832" cy="2220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22777" y="3657600"/>
            <a:ext cx="2860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/>
              <a:t>Cell-type Enrichment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518777" y="3625646"/>
            <a:ext cx="2513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smtClean="0"/>
              <a:t>GWAS Enrichment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173" y="4184981"/>
            <a:ext cx="6764015" cy="22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4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/>
          <a:stretch/>
        </p:blipFill>
        <p:spPr>
          <a:xfrm>
            <a:off x="952500" y="387926"/>
            <a:ext cx="10287000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371</Words>
  <Application>Microsoft Macintosh PowerPoint</Application>
  <PresentationFormat>Widescreen</PresentationFormat>
  <Paragraphs>176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Calibri Light</vt:lpstr>
      <vt:lpstr>Courier</vt:lpstr>
      <vt:lpstr>Wingdings</vt:lpstr>
      <vt:lpstr>Arial</vt:lpstr>
      <vt:lpstr>Office Theme</vt:lpstr>
      <vt:lpstr>PsychEncode CrossDisorder Capstone #1</vt:lpstr>
      <vt:lpstr>Analysis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PsychEncode CrossDisorder Capstone #1</dc:title>
  <dc:creator>Michael Gandal</dc:creator>
  <cp:lastModifiedBy>Michael Gandal</cp:lastModifiedBy>
  <cp:revision>6</cp:revision>
  <dcterms:created xsi:type="dcterms:W3CDTF">2017-10-27T17:43:41Z</dcterms:created>
  <dcterms:modified xsi:type="dcterms:W3CDTF">2017-10-27T18:44:42Z</dcterms:modified>
</cp:coreProperties>
</file>