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FBF3-55A1-1A47-A6B6-46F002E43C43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98DB-91E8-FB4C-A4D5-08771D95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4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675B-71A5-C947-945F-E94A0B4E3DD5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CFFD2-B0C2-7C44-9560-6C662AC93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CEA-F8EB-7446-8E74-EE042F15D5B3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7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656E-FB18-9645-92D0-020EBA24BFB1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6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328-292B-7945-8E58-818E17E962CD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3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C770-181F-074F-8DB2-E351688BAD89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1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A79C-F344-B845-9DD2-4AB077BC11A8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C132-D88A-2244-B0EE-A3BD9AE00F13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D71C-D0D5-F248-89B4-4241CBCE47F7}" type="datetime1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D810-B381-2F41-AF31-32342F2EA259}" type="datetime1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0CF-62E0-C643-A8CA-FF5D06BF226F}" type="datetime1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9B3-FF00-F043-8E40-D923F0D7F21D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FB8E-4AE6-064E-B32B-4B90BEE0A629}" type="datetime1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61A78-7206-F84B-BF5D-93AEA66D2AAB}" type="datetime1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07E4-2B9B-8F49-8C2B-26C7E5942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adding parents to the population affect the linking accuracy?</a:t>
            </a:r>
            <a:endParaRPr lang="en-US" dirty="0"/>
          </a:p>
        </p:txBody>
      </p:sp>
      <p:pic>
        <p:nvPicPr>
          <p:cNvPr id="4" name="Picture 3" descr="pmi_wandwo_pare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449"/>
            <a:ext cx="5653633" cy="4405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3633" y="2752021"/>
            <a:ext cx="260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SNV=[</a:t>
            </a:r>
            <a:r>
              <a:rPr lang="en-US" dirty="0" err="1" smtClean="0"/>
              <a:t>chrom</a:t>
            </a:r>
            <a:r>
              <a:rPr lang="en-US" dirty="0" smtClean="0"/>
              <a:t> </a:t>
            </a:r>
            <a:r>
              <a:rPr lang="en-US" dirty="0" err="1" smtClean="0"/>
              <a:t>loc</a:t>
            </a:r>
            <a:r>
              <a:rPr lang="en-US" dirty="0" smtClean="0"/>
              <a:t> alt ref </a:t>
            </a:r>
            <a:r>
              <a:rPr lang="en-US" dirty="0" err="1" smtClean="0"/>
              <a:t>gt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SNV1=[1 12897 A T 0/1]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97387" y="3245973"/>
            <a:ext cx="1252422" cy="5821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9809" y="3245973"/>
            <a:ext cx="423353" cy="58215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44219" y="3916337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1527" y="3916337"/>
            <a:ext cx="40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7360" y="4754858"/>
            <a:ext cx="380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P(NA12878 and NA12891) = P(x1)P(x2)</a:t>
            </a:r>
          </a:p>
          <a:p>
            <a:r>
              <a:rPr lang="en-US" dirty="0"/>
              <a:t>	</a:t>
            </a:r>
            <a:r>
              <a:rPr lang="en-US" dirty="0" smtClean="0"/>
              <a:t>				    = 0.5P(x1)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ffpri_inf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558"/>
            <a:ext cx="4596586" cy="3579436"/>
          </a:xfrm>
          <a:prstGeom prst="rect">
            <a:avLst/>
          </a:prstGeom>
        </p:spPr>
      </p:pic>
      <p:pic>
        <p:nvPicPr>
          <p:cNvPr id="5" name="Picture 4" descr="diffpri_box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69" y="1076917"/>
            <a:ext cx="4137453" cy="357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69" y="5321400"/>
            <a:ext cx="879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Conclusion: Information does not only depend on the rare SNVs (SNV frequency) but also the unique combination of frequent SNVs. That’s why removing high self-information SNVs does not change the linking accuracy as much!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080"/>
            <a:ext cx="8229600" cy="918678"/>
          </a:xfrm>
        </p:spPr>
        <p:txBody>
          <a:bodyPr/>
          <a:lstStyle/>
          <a:p>
            <a:r>
              <a:rPr lang="en-US" dirty="0" smtClean="0"/>
              <a:t>Another discussion point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03" y="1055077"/>
            <a:ext cx="91440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It’s clear that we need a few rare SNVs or a larger group of common SNVs to successfully be able to linking attacks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Many of the privacy-preserving computation or encryption methods (such as beacons) focus on releasing only a few variants while keeping the rest private.</a:t>
            </a:r>
          </a:p>
          <a:p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Fore example: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endParaRPr lang="en-US" dirty="0"/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However, releasing even a single de-novo variant with 0 frequency in the population make the individual vulnerable to linking attacks </a:t>
            </a:r>
            <a:endParaRPr lang="en-US" dirty="0" smtClean="0"/>
          </a:p>
          <a:p>
            <a:pPr marL="1200150" lvl="2" indent="-285750">
              <a:buFontTx/>
              <a:buChar char="•"/>
            </a:pPr>
            <a:endParaRPr lang="en-US" dirty="0" smtClean="0"/>
          </a:p>
          <a:p>
            <a:pPr marL="1200150" lvl="2" indent="-285750">
              <a:buFontTx/>
              <a:buChar char="•"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5" descr="Screen Shot 2017-11-15 at 3.3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3" y="3591993"/>
            <a:ext cx="4458840" cy="1578129"/>
          </a:xfrm>
          <a:prstGeom prst="rect">
            <a:avLst/>
          </a:prstGeom>
        </p:spPr>
      </p:pic>
      <p:pic>
        <p:nvPicPr>
          <p:cNvPr id="8" name="Picture 7" descr="Screen Shot 2017-11-15 at 3.34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03" y="3767623"/>
            <a:ext cx="4409161" cy="11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know the information we calculate is true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96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problems: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SNVs are not independent (due to LD) but adversary may not have the ancestral information of the sample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Real sample size is infinite (# of people in the universe) but we only have a panel of 2504 individuals in 1k genome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9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(1) SNVs are not independent (due to LD)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12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 have shown that LD correlation affects SNVs that are not as informative, hence the difference between the information when we consider dependence </a:t>
            </a:r>
            <a:r>
              <a:rPr lang="en-US" sz="2500" dirty="0" err="1" smtClean="0"/>
              <a:t>vs</a:t>
            </a:r>
            <a:r>
              <a:rPr lang="en-US" sz="2500" dirty="0" smtClean="0"/>
              <a:t> independence is small</a:t>
            </a:r>
            <a:endParaRPr lang="en-US" sz="2500" dirty="0"/>
          </a:p>
        </p:txBody>
      </p:sp>
      <p:pic>
        <p:nvPicPr>
          <p:cNvPr id="4" name="Picture 3" descr="infoVSL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42" y="2928432"/>
            <a:ext cx="5105758" cy="3792849"/>
          </a:xfrm>
          <a:prstGeom prst="rect">
            <a:avLst/>
          </a:prstGeom>
        </p:spPr>
      </p:pic>
      <p:pic>
        <p:nvPicPr>
          <p:cNvPr id="5" name="Picture 4" descr="LDvsno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8" y="3104844"/>
            <a:ext cx="3542713" cy="344002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749"/>
            <a:ext cx="8229600" cy="1143000"/>
          </a:xfrm>
        </p:spPr>
        <p:txBody>
          <a:bodyPr/>
          <a:lstStyle/>
          <a:p>
            <a:r>
              <a:rPr lang="en-US" dirty="0" smtClean="0"/>
              <a:t>(2) Real sample size is infinite </a:t>
            </a:r>
            <a:endParaRPr lang="en-US" dirty="0"/>
          </a:p>
        </p:txBody>
      </p:sp>
      <p:pic>
        <p:nvPicPr>
          <p:cNvPr id="4" name="Picture 3" descr="Screen Shot 2017-11-06 at 10.55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5"/>
          <a:stretch/>
        </p:blipFill>
        <p:spPr>
          <a:xfrm>
            <a:off x="0" y="659070"/>
            <a:ext cx="8631462" cy="2030378"/>
          </a:xfrm>
          <a:prstGeom prst="rect">
            <a:avLst/>
          </a:prstGeom>
        </p:spPr>
      </p:pic>
      <p:pic>
        <p:nvPicPr>
          <p:cNvPr id="5" name="Picture 4" descr="Screen Shot 2017-11-06 at 10.56.1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6169" r="8260" b="7348"/>
          <a:stretch/>
        </p:blipFill>
        <p:spPr>
          <a:xfrm>
            <a:off x="233569" y="3180384"/>
            <a:ext cx="3945277" cy="33347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56674" y="5561941"/>
            <a:ext cx="584486" cy="6454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>
            <a:off x="1548917" y="6207387"/>
            <a:ext cx="589744" cy="465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8661" y="6488668"/>
            <a:ext cx="83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∞</a:t>
            </a:r>
            <a:endParaRPr lang="en-US" dirty="0"/>
          </a:p>
        </p:txBody>
      </p:sp>
      <p:pic>
        <p:nvPicPr>
          <p:cNvPr id="10" name="Picture 9" descr="Screen Shot 2017-11-06 at 10.58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28" y="3074690"/>
            <a:ext cx="4632514" cy="5873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09594" y="2997603"/>
            <a:ext cx="584486" cy="64544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1874065" y="2997602"/>
            <a:ext cx="681255" cy="184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320" y="2812936"/>
            <a:ext cx="149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extrapolation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52728" y="3986902"/>
            <a:ext cx="46325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Sample data in the fraction of 20% </a:t>
            </a:r>
            <a:r>
              <a:rPr lang="en-US" dirty="0" smtClean="0">
                <a:sym typeface="Wingdings"/>
              </a:rPr>
              <a:t> 100%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ym typeface="Wingdings"/>
              </a:rPr>
              <a:t>Find the fit that explains the relationship between data fraction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information</a:t>
            </a:r>
          </a:p>
          <a:p>
            <a:pPr marL="285750" indent="-285750">
              <a:buFontTx/>
              <a:buChar char="•"/>
            </a:pPr>
            <a:r>
              <a:rPr lang="en-US" dirty="0"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-intercept is the information when infinite amount of data</a:t>
            </a:r>
          </a:p>
          <a:p>
            <a:pPr marL="285750" indent="-285750">
              <a:buFontTx/>
              <a:buChar char="•"/>
            </a:pPr>
            <a:r>
              <a:rPr lang="en-US" dirty="0" smtClean="0">
                <a:sym typeface="Wingdings"/>
              </a:rPr>
              <a:t>Bootstrapping for more statistically sound calculation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1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SizeCor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4" y="220855"/>
            <a:ext cx="6287657" cy="4962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000" y="5183688"/>
            <a:ext cx="159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/>
              <a:t>f(x) = a*x^b+c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36" y="5709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dirty="0"/>
              <a:t> a =  -6.693e+05</a:t>
            </a:r>
          </a:p>
          <a:p>
            <a:r>
              <a:rPr lang="mr-IN" dirty="0"/>
              <a:t> </a:t>
            </a:r>
            <a:r>
              <a:rPr lang="mr-IN" dirty="0" smtClean="0"/>
              <a:t>b </a:t>
            </a:r>
            <a:r>
              <a:rPr lang="mr-IN" dirty="0"/>
              <a:t>=      0.5898</a:t>
            </a:r>
          </a:p>
          <a:p>
            <a:r>
              <a:rPr lang="mr-IN" dirty="0"/>
              <a:t> </a:t>
            </a:r>
            <a:r>
              <a:rPr lang="mr-IN" dirty="0" smtClean="0"/>
              <a:t>c </a:t>
            </a:r>
            <a:r>
              <a:rPr lang="mr-IN" dirty="0"/>
              <a:t>=   6.911e+06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7274" y="55484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R-square</a:t>
            </a:r>
            <a:r>
              <a:rPr lang="it-IT" dirty="0"/>
              <a:t>: 0.9999</a:t>
            </a:r>
          </a:p>
          <a:p>
            <a:r>
              <a:rPr lang="it-IT" dirty="0"/>
              <a:t> </a:t>
            </a:r>
            <a:r>
              <a:rPr lang="it-IT" dirty="0" err="1" smtClean="0"/>
              <a:t>Adjusted</a:t>
            </a:r>
            <a:r>
              <a:rPr lang="it-IT" dirty="0" smtClean="0"/>
              <a:t> </a:t>
            </a:r>
            <a:r>
              <a:rPr lang="it-IT" dirty="0" err="1"/>
              <a:t>R-square</a:t>
            </a:r>
            <a:r>
              <a:rPr lang="it-IT" dirty="0"/>
              <a:t>: 0.9999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936" y="6349574"/>
            <a:ext cx="1910944" cy="2833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0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when we start from 1 individual and add an individual one at a time?</a:t>
            </a:r>
            <a:endParaRPr lang="en-US" dirty="0"/>
          </a:p>
        </p:txBody>
      </p:sp>
      <p:pic>
        <p:nvPicPr>
          <p:cNvPr id="4" name="Picture 3" descr="info_plus_i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750"/>
            <a:ext cx="4580369" cy="3569318"/>
          </a:xfrm>
          <a:prstGeom prst="rect">
            <a:avLst/>
          </a:prstGeom>
        </p:spPr>
      </p:pic>
      <p:pic>
        <p:nvPicPr>
          <p:cNvPr id="5" name="Picture 4" descr="KL_divergen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34" y="2009549"/>
            <a:ext cx="4930958" cy="38425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13 at 2.1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750"/>
            <a:ext cx="9144000" cy="504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4108"/>
          </a:xfrm>
        </p:spPr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116" y="824108"/>
            <a:ext cx="8551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Imagine you have two otherwise identical databases, one with your information in it, and one without it. Differential Privacy ensures that the probability that a statistical query will produce a given result is (nearly) the same whether it’s conducted on the first or second database</a:t>
            </a:r>
            <a:r>
              <a:rPr lang="en-US" i="1" u="sng" dirty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10"/>
            <a:ext cx="8229600" cy="824108"/>
          </a:xfrm>
        </p:spPr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01772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The probability that the distorted/noisy result C is nearly the same, whether or not you submit your info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Proposed by Cynthia </a:t>
            </a:r>
            <a:r>
              <a:rPr lang="en-US" dirty="0" err="1" smtClean="0"/>
              <a:t>Dwork</a:t>
            </a:r>
            <a:r>
              <a:rPr lang="en-US" dirty="0" smtClean="0"/>
              <a:t> in 2006</a:t>
            </a:r>
            <a:endParaRPr lang="en-US" dirty="0"/>
          </a:p>
        </p:txBody>
      </p:sp>
      <p:pic>
        <p:nvPicPr>
          <p:cNvPr id="4" name="Picture 3" descr="Screen Shot 2017-11-13 at 2.1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3" y="2898444"/>
            <a:ext cx="9144000" cy="27109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3510"/>
            <a:ext cx="8229600" cy="824108"/>
          </a:xfrm>
        </p:spPr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152822"/>
            <a:ext cx="9144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dirty="0" smtClean="0"/>
              <a:t>The harm to you is the same regardless of your participation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Automatically immune to linkage attacks</a:t>
            </a:r>
          </a:p>
          <a:p>
            <a:pPr marL="285750" indent="-285750">
              <a:buFontTx/>
              <a:buChar char="•"/>
            </a:pPr>
            <a:endParaRPr lang="en-US" dirty="0" smtClean="0"/>
          </a:p>
          <a:p>
            <a:pPr marL="742950" lvl="1" indent="-285750">
              <a:buFontTx/>
              <a:buChar char="•"/>
            </a:pPr>
            <a:r>
              <a:rPr lang="en-US" dirty="0" smtClean="0"/>
              <a:t>Netflix data</a:t>
            </a:r>
          </a:p>
          <a:p>
            <a:pPr marL="1200150" lvl="2" indent="-285750">
              <a:buFontTx/>
              <a:buChar char="•"/>
            </a:pPr>
            <a:r>
              <a:rPr lang="en-US" dirty="0" smtClean="0"/>
              <a:t>Was </a:t>
            </a:r>
            <a:r>
              <a:rPr lang="en-US" dirty="0" err="1" smtClean="0"/>
              <a:t>anonymized</a:t>
            </a:r>
            <a:r>
              <a:rPr lang="en-US" dirty="0" smtClean="0"/>
              <a:t> but wasn’t differentially private</a:t>
            </a:r>
          </a:p>
          <a:p>
            <a:pPr marL="1200150" lvl="2" indent="-285750">
              <a:buFontTx/>
              <a:buChar char="•"/>
            </a:pPr>
            <a:r>
              <a:rPr lang="en-US" dirty="0" smtClean="0"/>
              <a:t>Not two records are similar more than 50%</a:t>
            </a:r>
          </a:p>
          <a:p>
            <a:pPr marL="1200150" lvl="2" indent="-285750">
              <a:buFontTx/>
              <a:buChar char="•"/>
            </a:pPr>
            <a:endParaRPr lang="en-US" dirty="0" smtClean="0"/>
          </a:p>
          <a:p>
            <a:pPr marL="1200150" lvl="2" indent="-285750">
              <a:buFontTx/>
              <a:buChar char="•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712" y="4015145"/>
            <a:ext cx="87767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In our case, the only way to make functional genomics data immune to linkage attacks is </a:t>
            </a:r>
          </a:p>
          <a:p>
            <a:r>
              <a:rPr lang="en-US" dirty="0" smtClean="0"/>
              <a:t>not to share “any” variants in the sequences at all!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				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7E4-2B9B-8F49-8C2B-26C7E59420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501</Words>
  <Application>Microsoft Macintosh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Does adding parents to the population affect the linking accuracy?</vt:lpstr>
      <vt:lpstr>How do we know the information we calculate is true information?</vt:lpstr>
      <vt:lpstr>(1) SNVs are not independent (due to LD) </vt:lpstr>
      <vt:lpstr>(2) Real sample size is infinite </vt:lpstr>
      <vt:lpstr>PowerPoint Presentation</vt:lpstr>
      <vt:lpstr>What happens when we start from 1 individual and add an individual one at a time?</vt:lpstr>
      <vt:lpstr>Differential Privacy</vt:lpstr>
      <vt:lpstr>Differential Privacy</vt:lpstr>
      <vt:lpstr>Differential Privacy</vt:lpstr>
      <vt:lpstr>PowerPoint Presentation</vt:lpstr>
      <vt:lpstr>Another discussion point…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Gamze Gursoy</dc:creator>
  <cp:lastModifiedBy>Gamze Gursoy</cp:lastModifiedBy>
  <cp:revision>13</cp:revision>
  <dcterms:created xsi:type="dcterms:W3CDTF">2017-11-06T15:39:59Z</dcterms:created>
  <dcterms:modified xsi:type="dcterms:W3CDTF">2017-11-15T20:37:07Z</dcterms:modified>
</cp:coreProperties>
</file>