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33"/>
  </p:notesMasterIdLst>
  <p:sldIdLst>
    <p:sldId id="387" r:id="rId4"/>
    <p:sldId id="378" r:id="rId5"/>
    <p:sldId id="355" r:id="rId6"/>
    <p:sldId id="365" r:id="rId7"/>
    <p:sldId id="354" r:id="rId8"/>
    <p:sldId id="383" r:id="rId9"/>
    <p:sldId id="385" r:id="rId10"/>
    <p:sldId id="389" r:id="rId11"/>
    <p:sldId id="357" r:id="rId12"/>
    <p:sldId id="359" r:id="rId13"/>
    <p:sldId id="302" r:id="rId14"/>
    <p:sldId id="315" r:id="rId15"/>
    <p:sldId id="390" r:id="rId16"/>
    <p:sldId id="384" r:id="rId17"/>
    <p:sldId id="369" r:id="rId18"/>
    <p:sldId id="361" r:id="rId19"/>
    <p:sldId id="401" r:id="rId20"/>
    <p:sldId id="363" r:id="rId21"/>
    <p:sldId id="391" r:id="rId22"/>
    <p:sldId id="396" r:id="rId23"/>
    <p:sldId id="397" r:id="rId24"/>
    <p:sldId id="398" r:id="rId25"/>
    <p:sldId id="399" r:id="rId26"/>
    <p:sldId id="334" r:id="rId27"/>
    <p:sldId id="339" r:id="rId28"/>
    <p:sldId id="392" r:id="rId29"/>
    <p:sldId id="393" r:id="rId30"/>
    <p:sldId id="400" r:id="rId31"/>
    <p:sldId id="395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8"/>
    <p:restoredTop sz="95179" autoAdjust="0"/>
  </p:normalViewPr>
  <p:slideViewPr>
    <p:cSldViewPr snapToGrid="0" snapToObjects="1">
      <p:cViewPr varScale="1">
        <p:scale>
          <a:sx n="91" d="100"/>
          <a:sy n="91" d="100"/>
        </p:scale>
        <p:origin x="-24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119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6" name="Shape 1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Shape 13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1" name="Shape 1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Shape 14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4" name="Shape 1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Shape 15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30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6903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707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Shape 1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05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24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639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969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disproportionate functional load on certain TFs in cancers can be related to an underlying mutational spectrum influencing their binding sites.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in Kidney-RCC cohort, mutational spectrum of motif breaking events observed in SP1 (major contribution from C&gt;T and C&gt;A mutation) , HDAC2 (uniform distribution) and EWSR1 (uniform distribution) is very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5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918" y="-144462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189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914400" y="144780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59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ctr" rtl="0"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183" marR="0" lvl="1" indent="-16546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368" marR="0" lvl="2" indent="-1616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7553" marR="0" lvl="3" indent="-15777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738" marR="0" lvl="4" indent="-1539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5924" marR="0" lvl="5" indent="-15009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5106" marR="0" lvl="6" indent="-14621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4288" marR="0" lvl="7" indent="-14234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3473" marR="0" lvl="8" indent="-13850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99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3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93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914400" y="60325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914400" y="1326587"/>
            <a:ext cx="5080000" cy="540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6197600" y="1313492"/>
            <a:ext cx="5080000" cy="5416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7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96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37055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32" marR="0" lvl="1" indent="-507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10" marR="0" lvl="2" indent="-8466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586" marR="0" lvl="3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763" marR="0" lvl="4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2941" marR="0" lvl="5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17" marR="0" lvl="6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295" marR="0" lvl="7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472" marR="0" lvl="8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0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68573" rIns="68573" bIns="6857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6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3" tIns="91423" rIns="91423" bIns="91423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415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8707" marR="0" lvl="5" indent="-1607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7432" marR="0" lvl="6" indent="-15225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6153" marR="0" lvl="7" indent="-14377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4867" marR="0" lvl="8" indent="-13522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91900" y="6416675"/>
            <a:ext cx="749200" cy="244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0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tags" Target="../tags/tag1.xml"/><Relationship Id="rId7" Type="http://schemas.openxmlformats.org/officeDocument/2006/relationships/tags" Target="../tags/tag2.xml"/><Relationship Id="rId8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4" tIns="46003" rIns="92004" bIns="46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4" tIns="46003" rIns="92004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10376849" y="5209913"/>
            <a:ext cx="3078163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4" tIns="46003" rIns="92004" bIns="46003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dirty="0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100" b="1" dirty="0" err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99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98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3" indent="-223833" algn="l" defTabSz="90802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24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28" indent="-222245" algn="l" defTabSz="9080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66" indent="-223833" algn="l" defTabSz="90802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05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9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8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7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647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9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7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10394484" y="5209875"/>
            <a:ext cx="3078400" cy="351200"/>
          </a:xfrm>
          <a:prstGeom prst="rect">
            <a:avLst/>
          </a:prstGeom>
          <a:noFill/>
          <a:ln>
            <a:noFill/>
          </a:ln>
        </p:spPr>
        <p:txBody>
          <a:bodyPr wrap="square" lIns="122730" tIns="61365" rIns="122730" bIns="61365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2100" b="1" i="1" kern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pPr>
                <a:buSzPct val="25000"/>
              </a:pPr>
              <a:t>‹#›</a:t>
            </a:fld>
            <a:r>
              <a:rPr lang="en" sz="2400" b="1" kern="0">
                <a:solidFill>
                  <a:srgbClr val="808080"/>
                </a:solidFill>
                <a:ea typeface="Arial"/>
                <a:cs typeface="Arial"/>
                <a:sym typeface="Arial"/>
              </a:rPr>
              <a:t> - </a:t>
            </a:r>
            <a:r>
              <a:rPr lang="en" sz="1300" b="1" kern="0">
                <a:solidFill>
                  <a:srgbClr val="969696"/>
                </a:solidFill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318138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emf"/><Relationship Id="rId10" Type="http://schemas.openxmlformats.org/officeDocument/2006/relationships/image" Target="../media/image4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6328123" y="659567"/>
            <a:ext cx="4623216" cy="224215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</a:rPr>
              <a:t>Passenger mutations in &gt;2500 cancer genomes: Overall molecular functional impact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24" y="659567"/>
            <a:ext cx="4200041" cy="5600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55728" y="3682827"/>
            <a:ext cx="3768006" cy="28007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dirty="0"/>
              <a:t>Mark Gerstein, </a:t>
            </a:r>
            <a:r>
              <a:rPr lang="en-US" dirty="0" smtClean="0"/>
              <a:t>Yale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Slides freely downloadable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Lectures.GersteinLab.org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&amp; “tweetable”  (via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@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markgerstein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See last slide for more info</a:t>
            </a:r>
            <a:r>
              <a:rPr lang="en-US" dirty="0" smtClean="0"/>
              <a:t>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No Conflicts for this Talk</a:t>
            </a:r>
          </a:p>
        </p:txBody>
      </p:sp>
    </p:spTree>
    <p:extLst>
      <p:ext uri="{BB962C8B-B14F-4D97-AF65-F5344CB8AC3E}">
        <p14:creationId xmlns:p14="http://schemas.microsoft.com/office/powerpoint/2010/main" val="20938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500" y="1979684"/>
            <a:ext cx="5270755" cy="74498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5026621" y="37809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7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  <a:endParaRPr lang="en" sz="2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9705226" y="179557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8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53" y="69517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25"/>
          <a:stretch/>
        </p:blipFill>
        <p:spPr>
          <a:xfrm>
            <a:off x="401052" y="4661824"/>
            <a:ext cx="1923669" cy="2136680"/>
          </a:xfrm>
          <a:prstGeom prst="rect">
            <a:avLst/>
          </a:prstGeom>
        </p:spPr>
      </p:pic>
      <p:sp>
        <p:nvSpPr>
          <p:cNvPr id="46" name="Shape 480"/>
          <p:cNvSpPr txBox="1">
            <a:spLocks/>
          </p:cNvSpPr>
          <p:nvPr/>
        </p:nvSpPr>
        <p:spPr bwMode="auto">
          <a:xfrm>
            <a:off x="6017645" y="3103911"/>
            <a:ext cx="5640000" cy="3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2564" tIns="61265" rIns="122564" bIns="61265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</a:rPr>
              <a:t>Entropy based method for weighting consistently many genomic features</a:t>
            </a:r>
            <a:endParaRPr lang="en-US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</a:t>
            </a:r>
            <a:r>
              <a:rPr lang="en-US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d</a:t>
            </a:r>
            <a:r>
              <a:rPr lang="en" kern="0" dirty="0" err="1" smtClean="0">
                <a:solidFill>
                  <a:srgbClr val="595959"/>
                </a:solidFill>
                <a:highlight>
                  <a:srgbClr val="FFFFFF"/>
                </a:highlight>
              </a:rPr>
              <a:t>ata</a:t>
            </a: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 context from uniformly processing large-scale datasets</a:t>
            </a:r>
          </a:p>
          <a:p>
            <a:pPr marL="296319" indent="-296319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" sz="2700" kern="0" dirty="0">
              <a:solidFill>
                <a:schemeClr val="dk1"/>
              </a:solidFill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296" y="4730704"/>
            <a:ext cx="3042653" cy="20678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7" name="Shape 534"/>
          <p:cNvSpPr txBox="1"/>
          <p:nvPr/>
        </p:nvSpPr>
        <p:spPr>
          <a:xfrm>
            <a:off x="6468711" y="6532939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xmlns:p14="http://schemas.microsoft.com/office/powerpoint/2010/main" advTm="210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79" y="2145313"/>
            <a:ext cx="4580152" cy="31132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5" y="409551"/>
            <a:ext cx="5590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functional impact distribution </a:t>
            </a: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of </a:t>
            </a:r>
            <a:b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PCAWG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4775" y="5509952"/>
            <a:ext cx="5221837" cy="1228705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ea typeface="+mn-ea"/>
                <a:cs typeface="+mn-cs"/>
              </a:rPr>
              <a:t>Funseq</a:t>
            </a:r>
            <a:r>
              <a:rPr lang="en-US" dirty="0" smtClean="0">
                <a:ea typeface="+mn-ea"/>
                <a:cs typeface="+mn-cs"/>
              </a:rPr>
              <a:t> molecular functional </a:t>
            </a:r>
            <a:r>
              <a:rPr lang="en-US" dirty="0">
                <a:ea typeface="+mn-ea"/>
                <a:cs typeface="+mn-cs"/>
              </a:rPr>
              <a:t>impact</a:t>
            </a:r>
            <a:r>
              <a:rPr lang="en-US" dirty="0" smtClean="0">
                <a:ea typeface="+mn-ea"/>
                <a:cs typeface="+mn-cs"/>
              </a:rPr>
              <a:t> of ~30M variants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in &gt;2500 PCAWG samples</a:t>
            </a:r>
            <a:endParaRPr lang="en-US" sz="1900" dirty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"/>
          <a:stretch/>
        </p:blipFill>
        <p:spPr>
          <a:xfrm>
            <a:off x="5945778" y="242208"/>
            <a:ext cx="5178647" cy="479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1865" y="5538328"/>
            <a:ext cx="5069305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/>
              <a:t>Division of PCAWG Lymph-CLL cohort based on average impact of non-driver variants (high v low)</a:t>
            </a: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xmlns:p14="http://schemas.microsoft.com/office/powerpoint/2010/main" advTm="5859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483840" y="405063"/>
            <a:ext cx="11202859" cy="11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In many PCAWG cohorts, we observe the fraction of impactful “passengers” decreases with increase in total mutation burden.</a:t>
            </a:r>
          </a:p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783" y="1364941"/>
            <a:ext cx="10226975" cy="5164197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2863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xmlns:p14="http://schemas.microsoft.com/office/powerpoint/2010/main" advTm="530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2873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4775" y="3919318"/>
            <a:ext cx="2886531" cy="1097183"/>
            <a:chOff x="186415" y="1787330"/>
            <a:chExt cx="3916411" cy="1557969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3877" y="1821678"/>
              <a:ext cx="3896712" cy="140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86415" y="1787330"/>
              <a:ext cx="3916411" cy="15579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1977" y="1908721"/>
            <a:ext cx="2839328" cy="1044031"/>
            <a:chOff x="197301" y="3712182"/>
            <a:chExt cx="3916411" cy="1498193"/>
          </a:xfrm>
        </p:grpSpPr>
        <p:sp>
          <p:nvSpPr>
            <p:cNvPr id="10" name="Rectangle 9"/>
            <p:cNvSpPr/>
            <p:nvPr/>
          </p:nvSpPr>
          <p:spPr>
            <a:xfrm>
              <a:off x="197301" y="3712182"/>
              <a:ext cx="3916411" cy="14981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≈</a:t>
              </a:r>
              <a:r>
                <a:rPr lang="en-US" dirty="0" err="1"/>
                <a:t>ç</a:t>
              </a:r>
              <a:endParaRPr lang="en-US" dirty="0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4763" y="3766457"/>
              <a:ext cx="3773913" cy="13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5" y="274639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Mutational burdening of TF-subnetworks due to SNVs breaking &amp; creating binding sites</a:t>
            </a:r>
          </a:p>
        </p:txBody>
      </p:sp>
      <p:sp>
        <p:nvSpPr>
          <p:cNvPr id="14" name="Shape 198"/>
          <p:cNvSpPr/>
          <p:nvPr/>
        </p:nvSpPr>
        <p:spPr>
          <a:xfrm>
            <a:off x="83866" y="6300610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et. al.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Nature Reviews Genetics 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6)</a:t>
            </a:r>
            <a:endParaRPr lang="en" sz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39519" y="1752813"/>
            <a:ext cx="8446007" cy="4727393"/>
            <a:chOff x="3339519" y="1752812"/>
            <a:chExt cx="8446006" cy="4727393"/>
          </a:xfrm>
        </p:grpSpPr>
        <p:grpSp>
          <p:nvGrpSpPr>
            <p:cNvPr id="17" name="Group 16"/>
            <p:cNvGrpSpPr/>
            <p:nvPr/>
          </p:nvGrpSpPr>
          <p:grpSpPr>
            <a:xfrm>
              <a:off x="3339519" y="1752812"/>
              <a:ext cx="8446006" cy="4727393"/>
              <a:chOff x="3339519" y="1752812"/>
              <a:chExt cx="8446006" cy="47273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339519" y="1752812"/>
                <a:ext cx="8446006" cy="4727393"/>
                <a:chOff x="3339519" y="1752812"/>
                <a:chExt cx="8446006" cy="4727393"/>
              </a:xfrm>
            </p:grpSpPr>
            <p:pic>
              <p:nvPicPr>
                <p:cNvPr id="56321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 bwMode="auto">
                <a:xfrm>
                  <a:off x="3339519" y="1752812"/>
                  <a:ext cx="8446006" cy="452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6743700" y="6095484"/>
                  <a:ext cx="762000" cy="3847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908800" y="3632200"/>
                <a:ext cx="438151" cy="384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646754" y="3647149"/>
              <a:ext cx="954813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5-Point Star 19"/>
          <p:cNvSpPr/>
          <p:nvPr/>
        </p:nvSpPr>
        <p:spPr bwMode="auto">
          <a:xfrm>
            <a:off x="4235565" y="1865725"/>
            <a:ext cx="134268" cy="85991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4235565" y="3919318"/>
            <a:ext cx="134268" cy="111129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6531" y="6310299"/>
            <a:ext cx="864335" cy="384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ARNT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5257803" y="6120885"/>
            <a:ext cx="0" cy="184667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0617195" y="6310299"/>
            <a:ext cx="916226" cy="384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EP300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1497736" y="6120885"/>
            <a:ext cx="0" cy="184667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209873" y="3014658"/>
            <a:ext cx="1021433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/>
              <a:t>LOSS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7199" y="5021041"/>
            <a:ext cx="95410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/>
              <a:t>GAIN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3586737"/>
      </p:ext>
    </p:extLst>
  </p:cSld>
  <p:clrMapOvr>
    <a:masterClrMapping/>
  </p:clrMapOvr>
  <p:transition xmlns:p14="http://schemas.microsoft.com/office/powerpoint/2010/main" advTm="557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344775" y="274639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Kidney cancer as an example: differential TF burdening correlates with mutational spectrum</a:t>
            </a:r>
          </a:p>
        </p:txBody>
      </p:sp>
      <p:pic>
        <p:nvPicPr>
          <p:cNvPr id="7" name="Picture 6" descr="motifs (2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9" r="2160" b="11873"/>
          <a:stretch/>
        </p:blipFill>
        <p:spPr>
          <a:xfrm>
            <a:off x="3898255" y="3998744"/>
            <a:ext cx="7949642" cy="2690928"/>
          </a:xfrm>
          <a:prstGeom prst="rect">
            <a:avLst/>
          </a:prstGeom>
        </p:spPr>
      </p:pic>
      <p:pic>
        <p:nvPicPr>
          <p:cNvPr id="8" name="Picture 7" descr="motifs (2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46038" r="68436" b="43868"/>
          <a:stretch/>
        </p:blipFill>
        <p:spPr>
          <a:xfrm rot="1395951">
            <a:off x="3845344" y="2196071"/>
            <a:ext cx="775509" cy="575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779" y="1591164"/>
            <a:ext cx="3471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c</a:t>
            </a:r>
            <a:r>
              <a:rPr lang="en-US" sz="1400" b="1" dirty="0" smtClean="0">
                <a:latin typeface="Helvetica"/>
                <a:cs typeface="Helvetica"/>
              </a:rPr>
              <a:t>oding </a:t>
            </a:r>
            <a:r>
              <a:rPr lang="en-US" sz="1400" b="1" dirty="0" err="1" smtClean="0">
                <a:latin typeface="Helvetica"/>
                <a:cs typeface="Helvetica"/>
              </a:rPr>
              <a:t>LoF</a:t>
            </a:r>
            <a:r>
              <a:rPr lang="en-US" sz="1400" b="1" dirty="0" smtClean="0">
                <a:latin typeface="Helvetica"/>
                <a:cs typeface="Helvetica"/>
              </a:rPr>
              <a:t>: premature stops (N = 525) 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7965" y="4618928"/>
            <a:ext cx="1619638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noncoding </a:t>
            </a:r>
            <a:r>
              <a:rPr lang="en-US" sz="1400" b="1" dirty="0" err="1" smtClean="0">
                <a:latin typeface="Helvetica"/>
                <a:cs typeface="Helvetica"/>
              </a:rPr>
              <a:t>LoF</a:t>
            </a:r>
            <a:endParaRPr lang="en-US" sz="1400" b="1" dirty="0" smtClean="0">
              <a:latin typeface="Helvetica"/>
              <a:cs typeface="Helvetica"/>
            </a:endParaRPr>
          </a:p>
          <a:p>
            <a:r>
              <a:rPr lang="en-US" sz="1400" i="1" dirty="0" smtClean="0">
                <a:latin typeface="Helvetica"/>
                <a:cs typeface="Helvetica"/>
              </a:rPr>
              <a:t>motif breaks in </a:t>
            </a:r>
            <a:r>
              <a:rPr lang="mr-IN" sz="1400" i="1" dirty="0" smtClean="0">
                <a:latin typeface="Helvetica"/>
                <a:cs typeface="Helvetica"/>
              </a:rPr>
              <a:t>…</a:t>
            </a:r>
            <a:endParaRPr lang="en-US" sz="1400" i="1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48" y="4763587"/>
            <a:ext cx="1506638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HDAC2 (N=675)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530" y="4760105"/>
            <a:ext cx="1526626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EWSR1 (N=514)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85027" y="4762735"/>
            <a:ext cx="1227516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SP1 (N=571)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2114" y="1354068"/>
            <a:ext cx="2344884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a</a:t>
            </a:r>
            <a:r>
              <a:rPr lang="en-US" sz="1400" b="1" dirty="0" smtClean="0">
                <a:latin typeface="Helvetica"/>
                <a:cs typeface="Helvetica"/>
              </a:rPr>
              <a:t>ll mutations (N=</a:t>
            </a:r>
            <a:r>
              <a:rPr lang="is-IS" sz="1400" b="1" dirty="0" smtClean="0">
                <a:latin typeface="Helvetica"/>
                <a:cs typeface="Helvetica"/>
              </a:rPr>
              <a:t>923,782</a:t>
            </a:r>
            <a:r>
              <a:rPr lang="en-US" sz="1400" b="1" dirty="0" smtClean="0">
                <a:latin typeface="Helvetica"/>
                <a:cs typeface="Helvetica"/>
              </a:rPr>
              <a:t>)</a:t>
            </a:r>
            <a:endParaRPr lang="en-US" sz="1400" b="1" dirty="0">
              <a:latin typeface="Helvetica"/>
              <a:cs typeface="Helvetic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1417639"/>
            <a:ext cx="4998108" cy="3215395"/>
            <a:chOff x="0" y="1417639"/>
            <a:chExt cx="4998108" cy="3215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17639"/>
              <a:ext cx="4998108" cy="321539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567463" y="4023506"/>
              <a:ext cx="4135590" cy="50795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773" y="1020785"/>
            <a:ext cx="7343349" cy="35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3464"/>
      </p:ext>
    </p:extLst>
  </p:cSld>
  <p:clrMapOvr>
    <a:masterClrMapping/>
  </p:clrMapOvr>
  <p:transition xmlns:p14="http://schemas.microsoft.com/office/powerpoint/2010/main" advTm="354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3875" y="1594293"/>
            <a:ext cx="2094243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8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loadings on PC1 are mostly [C&gt;T]G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7" y="3954883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9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1919" y="1612783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014729" y="76024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mutational spectra</a:t>
            </a:r>
          </a:p>
        </p:txBody>
      </p:sp>
      <p:sp>
        <p:nvSpPr>
          <p:cNvPr id="2" name="Rectangle 1"/>
          <p:cNvSpPr/>
          <p:nvPr/>
        </p:nvSpPr>
        <p:spPr>
          <a:xfrm>
            <a:off x="4835618" y="6470231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xmlns:p14="http://schemas.microsoft.com/office/powerpoint/2010/main" advTm="506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991554" y="2836580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7902105" y="4623729"/>
            <a:ext cx="4089617" cy="2227071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genome </a:t>
            </a:r>
            <a:r>
              <a:rPr lang="en-US" altLang="en-US" sz="1900" dirty="0" smtClean="0">
                <a:latin typeface="Helvetica"/>
                <a:ea typeface="Arial" charset="0"/>
                <a:cs typeface="Helvetica"/>
                <a:sym typeface="Helvetica Neue" charset="0"/>
              </a:rPr>
              <a:t>disproportionally</a:t>
            </a: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We found 1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has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signature, but nothing in a larger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cohort</a:t>
            </a: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 bwMode="auto">
          <a:xfrm>
            <a:off x="5092421" y="5013324"/>
            <a:ext cx="29642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44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44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65081" y="6440063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57010" y="-1490499"/>
            <a:ext cx="5757130" cy="6319068"/>
            <a:chOff x="513881" y="2180066"/>
            <a:chExt cx="4489164" cy="4927340"/>
          </a:xfrm>
        </p:grpSpPr>
        <p:grpSp>
          <p:nvGrpSpPr>
            <p:cNvPr id="102405" name="Shape 167"/>
            <p:cNvGrpSpPr>
              <a:grpSpLocks/>
            </p:cNvGrpSpPr>
            <p:nvPr/>
          </p:nvGrpSpPr>
          <p:grpSpPr bwMode="auto">
            <a:xfrm>
              <a:off x="513881" y="2180066"/>
              <a:ext cx="4489164" cy="4927340"/>
              <a:chOff x="-212170" y="2930207"/>
              <a:chExt cx="3748779" cy="3931458"/>
            </a:xfrm>
          </p:grpSpPr>
          <p:pic>
            <p:nvPicPr>
              <p:cNvPr id="102406" name="Shape 168" descr="apobec_ccrcc5per_2.pdf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808" y="2930207"/>
                <a:ext cx="644763" cy="3931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414" name="Shape 174"/>
              <p:cNvGrpSpPr>
                <a:grpSpLocks/>
              </p:cNvGrpSpPr>
              <p:nvPr/>
            </p:nvGrpSpPr>
            <p:grpSpPr bwMode="auto">
              <a:xfrm>
                <a:off x="-212170" y="3822764"/>
                <a:ext cx="3748779" cy="2865652"/>
                <a:chOff x="4658696" y="3837020"/>
                <a:chExt cx="3224756" cy="2465076"/>
              </a:xfrm>
            </p:grpSpPr>
            <p:grpSp>
              <p:nvGrpSpPr>
                <p:cNvPr id="102431" name="Shape 177"/>
                <p:cNvGrpSpPr>
                  <a:grpSpLocks/>
                </p:cNvGrpSpPr>
                <p:nvPr/>
              </p:nvGrpSpPr>
              <p:grpSpPr bwMode="auto">
                <a:xfrm>
                  <a:off x="5249981" y="3874783"/>
                  <a:ext cx="2516045" cy="2427313"/>
                  <a:chOff x="5420046" y="3874783"/>
                  <a:chExt cx="2516045" cy="2427313"/>
                </a:xfrm>
              </p:grpSpPr>
              <p:grpSp>
                <p:nvGrpSpPr>
                  <p:cNvPr id="102432" name="Shape 178"/>
                  <p:cNvGrpSpPr>
                    <a:grpSpLocks/>
                  </p:cNvGrpSpPr>
                  <p:nvPr/>
                </p:nvGrpSpPr>
                <p:grpSpPr bwMode="auto">
                  <a:xfrm>
                    <a:off x="5420046" y="3874783"/>
                    <a:ext cx="2516045" cy="2427313"/>
                    <a:chOff x="5420046" y="4158681"/>
                    <a:chExt cx="2516045" cy="2427313"/>
                  </a:xfrm>
                </p:grpSpPr>
                <p:pic>
                  <p:nvPicPr>
                    <p:cNvPr id="102437" name="Shape 179" descr="apobec_ccrcc5per_2.pdf"/>
                    <p:cNvPicPr preferRelativeResize="0"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7468704" y="4158681"/>
                      <a:ext cx="467387" cy="23535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38" name="Shape 18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20046" y="6387394"/>
                      <a:ext cx="693900" cy="19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900" dirty="0" err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pRCC</a:t>
                      </a:r>
                      <a:endPara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endParaRPr>
                    </a:p>
                  </p:txBody>
                </p:sp>
                <p:sp>
                  <p:nvSpPr>
                    <p:cNvPr id="102439" name="Shape 18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80657" y="6376036"/>
                      <a:ext cx="473100" cy="19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900" dirty="0" err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ccRCC</a:t>
                      </a:r>
                      <a:endPara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endParaRPr>
                    </a:p>
                  </p:txBody>
                </p:sp>
              </p:grpSp>
              <p:sp>
                <p:nvSpPr>
                  <p:cNvPr id="102433" name="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5921754" y="4017255"/>
                    <a:ext cx="183000" cy="69900"/>
                  </a:xfrm>
                  <a:prstGeom prst="rect">
                    <a:avLst/>
                  </a:prstGeom>
                  <a:solidFill>
                    <a:srgbClr val="FB300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4" name="Shape 183"/>
                  <p:cNvSpPr>
                    <a:spLocks noChangeArrowheads="1"/>
                  </p:cNvSpPr>
                  <p:nvPr/>
                </p:nvSpPr>
                <p:spPr bwMode="auto">
                  <a:xfrm>
                    <a:off x="6101749" y="4017255"/>
                    <a:ext cx="183000" cy="69900"/>
                  </a:xfrm>
                  <a:prstGeom prst="rect">
                    <a:avLst/>
                  </a:prstGeom>
                  <a:solidFill>
                    <a:srgbClr val="FEA8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5" name="Shape 184"/>
                  <p:cNvSpPr>
                    <a:spLocks noChangeArrowheads="1"/>
                  </p:cNvSpPr>
                  <p:nvPr/>
                </p:nvSpPr>
                <p:spPr bwMode="auto">
                  <a:xfrm>
                    <a:off x="6284929" y="4017255"/>
                    <a:ext cx="183000" cy="69900"/>
                  </a:xfrm>
                  <a:prstGeom prst="rect">
                    <a:avLst/>
                  </a:prstGeom>
                  <a:solidFill>
                    <a:srgbClr val="FFFE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6" name="Shape 185"/>
                  <p:cNvSpPr>
                    <a:spLocks noChangeArrowheads="1"/>
                  </p:cNvSpPr>
                  <p:nvPr/>
                </p:nvSpPr>
                <p:spPr bwMode="auto">
                  <a:xfrm>
                    <a:off x="5744934" y="4017255"/>
                    <a:ext cx="183000" cy="699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</p:grpSp>
            <p:grpSp>
              <p:nvGrpSpPr>
                <p:cNvPr id="102416" name="Shape 186"/>
                <p:cNvGrpSpPr>
                  <a:grpSpLocks/>
                </p:cNvGrpSpPr>
                <p:nvPr/>
              </p:nvGrpSpPr>
              <p:grpSpPr bwMode="auto">
                <a:xfrm>
                  <a:off x="4885772" y="3877748"/>
                  <a:ext cx="1412092" cy="317700"/>
                  <a:chOff x="4948742" y="3877748"/>
                  <a:chExt cx="1412092" cy="317700"/>
                </a:xfrm>
              </p:grpSpPr>
              <p:sp>
                <p:nvSpPr>
                  <p:cNvPr id="102426" name="Shape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8742" y="3877748"/>
                    <a:ext cx="716100" cy="317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enrichment</a:t>
                    </a:r>
                  </a:p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-log(p-value)</a:t>
                    </a:r>
                  </a:p>
                </p:txBody>
              </p:sp>
              <p:sp>
                <p:nvSpPr>
                  <p:cNvPr id="102427" name="Shape 1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93927" y="3894308"/>
                    <a:ext cx="3003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3.6</a:t>
                    </a:r>
                  </a:p>
                </p:txBody>
              </p:sp>
              <p:sp>
                <p:nvSpPr>
                  <p:cNvPr id="102428" name="Shape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7353" y="3894308"/>
                    <a:ext cx="3003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7.2</a:t>
                    </a:r>
                  </a:p>
                </p:txBody>
              </p:sp>
              <p:sp>
                <p:nvSpPr>
                  <p:cNvPr id="102429" name="Shape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85134" y="3894411"/>
                    <a:ext cx="2757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22</a:t>
                    </a:r>
                  </a:p>
                </p:txBody>
              </p:sp>
            </p:grpSp>
            <p:grpSp>
              <p:nvGrpSpPr>
                <p:cNvPr id="102417" name="Shape 191"/>
                <p:cNvGrpSpPr>
                  <a:grpSpLocks/>
                </p:cNvGrpSpPr>
                <p:nvPr/>
              </p:nvGrpSpPr>
              <p:grpSpPr bwMode="auto">
                <a:xfrm>
                  <a:off x="6391464" y="3837020"/>
                  <a:ext cx="1491988" cy="279535"/>
                  <a:chOff x="6391464" y="3837020"/>
                  <a:chExt cx="1491988" cy="279535"/>
                </a:xfrm>
              </p:grpSpPr>
              <p:sp>
                <p:nvSpPr>
                  <p:cNvPr id="102422" name="Shape 1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91464" y="3917955"/>
                    <a:ext cx="804600" cy="198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total mutations</a:t>
                    </a:r>
                  </a:p>
                </p:txBody>
              </p:sp>
              <p:sp>
                <p:nvSpPr>
                  <p:cNvPr id="102423" name="Shape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5600" y="3857642"/>
                    <a:ext cx="2757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50</a:t>
                    </a:r>
                  </a:p>
                </p:txBody>
              </p:sp>
              <p:sp>
                <p:nvSpPr>
                  <p:cNvPr id="102424" name="Shape 1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58552" y="3837020"/>
                    <a:ext cx="3249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150</a:t>
                    </a:r>
                  </a:p>
                </p:txBody>
              </p:sp>
              <p:sp>
                <p:nvSpPr>
                  <p:cNvPr id="102425" name="Shape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19639" y="3848832"/>
                    <a:ext cx="3249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100</a:t>
                    </a:r>
                  </a:p>
                </p:txBody>
              </p:sp>
            </p:grpSp>
            <p:pic>
              <p:nvPicPr>
                <p:cNvPr id="102418" name="Shape 196" descr="apobec_leg.pdf"/>
                <p:cNvPicPr preferRelativeResize="0"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44046" y="3931075"/>
                  <a:ext cx="711300" cy="15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20" name="Shape 198" descr="apobec_ucc.pdf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658696" y="4027640"/>
                  <a:ext cx="1123578" cy="2175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21" name="Shape 199" descr="apobec_ucc.pdf"/>
                <p:cNvPicPr preferRelativeResize="0"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0571" r="55359" b="13370"/>
                <a:stretch>
                  <a:fillRect/>
                </a:stretch>
              </p:blipFill>
              <p:spPr bwMode="auto">
                <a:xfrm>
                  <a:off x="6529908" y="4146596"/>
                  <a:ext cx="1046827" cy="1783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5" name="Shape 179" descr="apobec_ccrcc5per_2.pdf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2233373" y="6446076"/>
              <a:ext cx="640851" cy="17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Shape 179" descr="apobec_ccrcc5per_2.pdf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1407375" y="6446076"/>
              <a:ext cx="640851" cy="17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Shape 180"/>
            <p:cNvSpPr txBox="1">
              <a:spLocks noChangeArrowheads="1"/>
            </p:cNvSpPr>
            <p:nvPr/>
          </p:nvSpPr>
          <p:spPr bwMode="auto">
            <a:xfrm>
              <a:off x="3704479" y="6301397"/>
              <a:ext cx="965975" cy="28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699" rIns="91423" bIns="45699"/>
            <a:lstStyle/>
            <a:p>
              <a:pPr eaLnBrk="1" hangingPunct="1">
                <a:buSzPct val="25000"/>
              </a:pPr>
              <a:r>
                <a:rPr lang="en-US" altLang="en-US" sz="900" dirty="0" err="1">
                  <a:solidFill>
                    <a:srgbClr val="000000"/>
                  </a:solidFill>
                  <a:latin typeface="Helvetica Neue" charset="0"/>
                  <a:sym typeface="Helvetica Neue" charset="0"/>
                </a:rPr>
                <a:t>pRCC</a:t>
              </a:r>
              <a:endParaRPr lang="en-US" altLang="en-US" sz="900" dirty="0">
                <a:solidFill>
                  <a:srgbClr val="000000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53" name="Shape 181"/>
            <p:cNvSpPr txBox="1">
              <a:spLocks noChangeArrowheads="1"/>
            </p:cNvSpPr>
            <p:nvPr/>
          </p:nvSpPr>
          <p:spPr bwMode="auto">
            <a:xfrm>
              <a:off x="4273266" y="6295013"/>
              <a:ext cx="658599" cy="28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699" rIns="91423" bIns="45699"/>
            <a:lstStyle/>
            <a:p>
              <a:pPr eaLnBrk="1" hangingPunct="1">
                <a:buSzPct val="25000"/>
              </a:pPr>
              <a:r>
                <a:rPr lang="en-US" altLang="en-US" sz="900" dirty="0" err="1">
                  <a:solidFill>
                    <a:srgbClr val="000000"/>
                  </a:solidFill>
                  <a:latin typeface="Helvetica Neue" charset="0"/>
                  <a:sym typeface="Helvetica Neue" charset="0"/>
                </a:rPr>
                <a:t>ccRCC</a:t>
              </a:r>
              <a:endParaRPr lang="en-US" altLang="en-US" sz="900" dirty="0">
                <a:solidFill>
                  <a:srgbClr val="000000"/>
                </a:solidFill>
                <a:latin typeface="Helvetica Neue" charset="0"/>
                <a:sym typeface="Helvetica Neue" charset="0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l="64359" t="-1" r="10121" b="70855"/>
          <a:stretch/>
        </p:blipFill>
        <p:spPr>
          <a:xfrm>
            <a:off x="2539926" y="2418219"/>
            <a:ext cx="1870058" cy="17888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077" y="2348341"/>
            <a:ext cx="5852815" cy="4458191"/>
            <a:chOff x="-669871" y="122858"/>
            <a:chExt cx="5852815" cy="44581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/>
            <a:srcRect r="48673" b="35044"/>
            <a:stretch/>
          </p:blipFill>
          <p:spPr>
            <a:xfrm>
              <a:off x="-669871" y="187617"/>
              <a:ext cx="4144826" cy="43934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70397" y="122858"/>
              <a:ext cx="4212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high impact passenger SNVs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0397" y="2369700"/>
              <a:ext cx="4212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low </a:t>
              </a:r>
              <a:r>
                <a:rPr lang="en-US" sz="1400" dirty="0">
                  <a:latin typeface="Helvetica"/>
                  <a:cs typeface="Helvetica"/>
                </a:rPr>
                <a:t>impact passenger SNVs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79007" y="20875"/>
            <a:ext cx="421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LoF</a:t>
            </a:r>
            <a:r>
              <a:rPr lang="en-US" sz="1400" dirty="0" smtClean="0">
                <a:latin typeface="Helvetica"/>
                <a:cs typeface="Helvetica"/>
              </a:rPr>
              <a:t> SNVs (premature stops)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t="66682" r="48673"/>
          <a:stretch/>
        </p:blipFill>
        <p:spPr>
          <a:xfrm>
            <a:off x="72077" y="231514"/>
            <a:ext cx="4144826" cy="22535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l="64359" t="67250" r="8808" b="1248"/>
          <a:stretch/>
        </p:blipFill>
        <p:spPr>
          <a:xfrm>
            <a:off x="2539926" y="0"/>
            <a:ext cx="1966306" cy="19334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l="64359" t="33300" r="10121" b="32586"/>
          <a:stretch/>
        </p:blipFill>
        <p:spPr>
          <a:xfrm>
            <a:off x="2478386" y="4623729"/>
            <a:ext cx="1870058" cy="20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38079"/>
      </p:ext>
    </p:extLst>
  </p:cSld>
  <p:clrMapOvr>
    <a:masterClrMapping/>
  </p:clrMapOvr>
  <p:transition xmlns:p14="http://schemas.microsoft.com/office/powerpoint/2010/main" advTm="516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6630145" y="3486428"/>
            <a:ext cx="4572001" cy="1408797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(“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mut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”) leads to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(raw number &amp; fraction) in those 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 cases w/ the mutation</a:t>
            </a:r>
            <a:endParaRPr lang="en-US" altLang="en-US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62" y="51347"/>
            <a:ext cx="3205012" cy="68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6483943" y="1020456"/>
            <a:ext cx="51784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Key mutation affects mutational landscape which, in turn, affects overall burden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861" y="42082"/>
            <a:ext cx="3135688" cy="68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63061" y="6398169"/>
            <a:ext cx="5351376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xmlns:p14="http://schemas.microsoft.com/office/powerpoint/2010/main" advTm="39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18563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916" y="1429496"/>
            <a:ext cx="5163013" cy="50629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Drivers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directly confer a selective growth advantage to the tumor cell.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A typical tumor contains 2-8 drivers.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identified through signals of positive selection.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Existing cohorts of ~100s give enough power to identify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Passengers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Conceptually, a passenger mutation has no direct or indirect effect on tumor progression.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There are 1000s of passengers in a typical cancer genome.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83405" y="1097581"/>
            <a:ext cx="5884127" cy="5247464"/>
            <a:chOff x="5493836" y="1097581"/>
            <a:chExt cx="5884127" cy="5247464"/>
          </a:xfrm>
        </p:grpSpPr>
        <p:grpSp>
          <p:nvGrpSpPr>
            <p:cNvPr id="21" name="Group 20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3" name="Shape 275"/>
              <p:cNvPicPr preferRelativeResize="0"/>
              <p:nvPr/>
            </p:nvPicPr>
            <p:blipFill rotWithShape="1"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275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75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hape 531"/>
          <p:cNvSpPr txBox="1"/>
          <p:nvPr/>
        </p:nvSpPr>
        <p:spPr>
          <a:xfrm>
            <a:off x="366860" y="189569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&amp;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passengers in cancer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17" y="6265799"/>
            <a:ext cx="4129656" cy="3847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[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Vogelstein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Science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Helvetica Neue" charset="0"/>
              </a:rPr>
              <a:t>2013. 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339:1546]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4"/>
    </mc:Choice>
    <mc:Fallback xmlns="">
      <p:transition spd="slow" advTm="512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4300">
                <a:latin typeface="Helvetica Neue"/>
                <a:ea typeface="Helvetica Neue"/>
                <a:cs typeface="Helvetica Neue"/>
                <a:sym typeface="Helvetica Neue"/>
              </a:rPr>
              <a:t>Construct evolutionary trees in pRCC</a:t>
            </a:r>
          </a:p>
        </p:txBody>
      </p:sp>
      <p:sp>
        <p:nvSpPr>
          <p:cNvPr id="1390" name="Shape 1390"/>
          <p:cNvSpPr txBox="1">
            <a:spLocks noGrp="1"/>
          </p:cNvSpPr>
          <p:nvPr>
            <p:ph type="body" idx="1"/>
          </p:nvPr>
        </p:nvSpPr>
        <p:spPr>
          <a:xfrm>
            <a:off x="914400" y="17780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23323">
              <a:spcBef>
                <a:spcPts val="0"/>
              </a:spcBef>
              <a:buClr>
                <a:srgbClr val="000000"/>
              </a:buClr>
            </a:pPr>
            <a:r>
              <a:rPr lang="en"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Infer mutation order and tree structure based on mutation abundance (PhyloWGS, Deshwar et al., 2015)</a:t>
            </a:r>
          </a:p>
          <a:p>
            <a:pPr marL="457189" indent="-423323">
              <a:spcBef>
                <a:spcPts val="0"/>
              </a:spcBef>
              <a:buClr>
                <a:srgbClr val="000000"/>
              </a:buClr>
              <a:buFont typeface="Helvetica Neue"/>
              <a:buChar char="•"/>
            </a:pPr>
            <a:r>
              <a:rPr lang="en"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of the key mutations occur in all the clones while others are just in some parts of the tree </a:t>
            </a:r>
          </a:p>
        </p:txBody>
      </p:sp>
      <p:grpSp>
        <p:nvGrpSpPr>
          <p:cNvPr id="1391" name="Shape 1391"/>
          <p:cNvGrpSpPr/>
          <p:nvPr/>
        </p:nvGrpSpPr>
        <p:grpSpPr>
          <a:xfrm>
            <a:off x="1871521" y="3840985"/>
            <a:ext cx="2747129" cy="1947383"/>
            <a:chOff x="2029540" y="937599"/>
            <a:chExt cx="2179570" cy="1545051"/>
          </a:xfrm>
        </p:grpSpPr>
        <p:grpSp>
          <p:nvGrpSpPr>
            <p:cNvPr id="1392" name="Shape 1392"/>
            <p:cNvGrpSpPr/>
            <p:nvPr/>
          </p:nvGrpSpPr>
          <p:grpSpPr>
            <a:xfrm>
              <a:off x="2029540" y="937599"/>
              <a:ext cx="2172600" cy="1545051"/>
              <a:chOff x="2029540" y="937599"/>
              <a:chExt cx="2172600" cy="1545051"/>
            </a:xfrm>
          </p:grpSpPr>
          <p:pic>
            <p:nvPicPr>
              <p:cNvPr id="1393" name="Shape 1393" descr="Presentation1.pdf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9540" y="1795950"/>
                <a:ext cx="2172600" cy="686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4" name="Shape 1394"/>
              <p:cNvSpPr/>
              <p:nvPr/>
            </p:nvSpPr>
            <p:spPr>
              <a:xfrm>
                <a:off x="2960496" y="937599"/>
                <a:ext cx="11877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5" name="Shape 1395"/>
            <p:cNvSpPr txBox="1"/>
            <p:nvPr/>
          </p:nvSpPr>
          <p:spPr>
            <a:xfrm>
              <a:off x="2385710" y="1227343"/>
              <a:ext cx="18234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DNMT3A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premature stop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NEAT1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noncoding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SMARCA4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missense</a:t>
              </a:r>
            </a:p>
          </p:txBody>
        </p:sp>
      </p:grpSp>
      <p:grpSp>
        <p:nvGrpSpPr>
          <p:cNvPr id="1396" name="Shape 1396"/>
          <p:cNvGrpSpPr/>
          <p:nvPr/>
        </p:nvGrpSpPr>
        <p:grpSpPr>
          <a:xfrm>
            <a:off x="5327899" y="3361078"/>
            <a:ext cx="3645911" cy="2692783"/>
            <a:chOff x="126062" y="3379637"/>
            <a:chExt cx="3041977" cy="2246732"/>
          </a:xfrm>
        </p:grpSpPr>
        <p:grpSp>
          <p:nvGrpSpPr>
            <p:cNvPr id="1397" name="Shape 1397"/>
            <p:cNvGrpSpPr/>
            <p:nvPr/>
          </p:nvGrpSpPr>
          <p:grpSpPr>
            <a:xfrm>
              <a:off x="126062" y="3424292"/>
              <a:ext cx="3041977" cy="2202076"/>
              <a:chOff x="4758088" y="729750"/>
              <a:chExt cx="3218002" cy="2329500"/>
            </a:xfrm>
          </p:grpSpPr>
          <p:pic>
            <p:nvPicPr>
              <p:cNvPr id="1398" name="Shape 1398" descr="Presentation1.pdf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352" t="9214"/>
              <a:stretch/>
            </p:blipFill>
            <p:spPr>
              <a:xfrm>
                <a:off x="4855952" y="729750"/>
                <a:ext cx="2543100" cy="2329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9" name="Shape 1399"/>
              <p:cNvSpPr/>
              <p:nvPr/>
            </p:nvSpPr>
            <p:spPr>
              <a:xfrm>
                <a:off x="4855952" y="1123413"/>
                <a:ext cx="9765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6619319" y="1265204"/>
                <a:ext cx="976500" cy="519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Shape 1401"/>
              <p:cNvSpPr txBox="1"/>
              <p:nvPr/>
            </p:nvSpPr>
            <p:spPr>
              <a:xfrm>
                <a:off x="6375890" y="1174121"/>
                <a:ext cx="1600200" cy="48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MET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ERRFI1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</p:txBody>
          </p:sp>
          <p:sp>
            <p:nvSpPr>
              <p:cNvPr id="1402" name="Shape 1402"/>
              <p:cNvSpPr txBox="1"/>
              <p:nvPr/>
            </p:nvSpPr>
            <p:spPr>
              <a:xfrm>
                <a:off x="4758088" y="1422609"/>
                <a:ext cx="1520700" cy="29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KDM6A</a:t>
                </a:r>
                <a:r>
                  <a:rPr lang="en" sz="1400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missense</a:t>
                </a:r>
              </a:p>
            </p:txBody>
          </p:sp>
        </p:grpSp>
        <p:sp>
          <p:nvSpPr>
            <p:cNvPr id="1403" name="Shape 1403"/>
            <p:cNvSpPr/>
            <p:nvPr/>
          </p:nvSpPr>
          <p:spPr>
            <a:xfrm>
              <a:off x="1705726" y="3379637"/>
              <a:ext cx="923100" cy="6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4" name="Shape 1404" descr="journal.pgen.1006685.g004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"/>
          <a:stretch/>
        </p:blipFill>
        <p:spPr>
          <a:xfrm>
            <a:off x="7056634" y="4429033"/>
            <a:ext cx="2015732" cy="194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Shape 1405"/>
          <p:cNvSpPr txBox="1"/>
          <p:nvPr/>
        </p:nvSpPr>
        <p:spPr>
          <a:xfrm>
            <a:off x="6921367" y="64749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30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12" name="Shape 1412"/>
          <p:cNvGrpSpPr/>
          <p:nvPr/>
        </p:nvGrpSpPr>
        <p:grpSpPr>
          <a:xfrm>
            <a:off x="719403" y="180058"/>
            <a:ext cx="8313628" cy="6360825"/>
            <a:chOff x="8149" y="46384"/>
            <a:chExt cx="9297973" cy="7113956"/>
          </a:xfrm>
        </p:grpSpPr>
        <p:pic>
          <p:nvPicPr>
            <p:cNvPr id="1413" name="Shape 141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Shape 1414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Shape 1415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16" name="Shape 1416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17" name="Shape 1417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18" name="Shape 1418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19" name="Shape 1419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8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26" name="Shape 1426"/>
          <p:cNvGrpSpPr/>
          <p:nvPr/>
        </p:nvGrpSpPr>
        <p:grpSpPr>
          <a:xfrm>
            <a:off x="719403" y="164638"/>
            <a:ext cx="8313628" cy="6376247"/>
            <a:chOff x="8149" y="29137"/>
            <a:chExt cx="9297973" cy="7131203"/>
          </a:xfrm>
        </p:grpSpPr>
        <p:pic>
          <p:nvPicPr>
            <p:cNvPr id="1427" name="Shape 142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Shape 1428"/>
            <p:cNvSpPr/>
            <p:nvPr/>
          </p:nvSpPr>
          <p:spPr>
            <a:xfrm>
              <a:off x="115525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8025315" y="4612526"/>
              <a:ext cx="1097400" cy="11187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1657124" y="1154613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4843566" y="2312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8025315" y="3419134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8025315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3336808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4842388" y="1169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6577279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3362670" y="2342751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362670" y="119410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6584291" y="3422558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6587743" y="461252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6587743" y="5773617"/>
              <a:ext cx="1097400" cy="9456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1660979" y="3440031"/>
              <a:ext cx="1097400" cy="10668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115525" y="4646309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1650564" y="4634050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362670" y="3482399"/>
              <a:ext cx="11520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1650564" y="229138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115525" y="228403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115525" y="335779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115525" y="5827446"/>
              <a:ext cx="1124700" cy="9507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Shape 1450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Shape 1451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52" name="Shape 1452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53" name="Shape 1453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54" name="Shape 1454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55" name="Shape 1455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  <p:sp>
        <p:nvSpPr>
          <p:cNvPr id="1456" name="Shape 1456"/>
          <p:cNvSpPr/>
          <p:nvPr/>
        </p:nvSpPr>
        <p:spPr>
          <a:xfrm>
            <a:off x="657605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Shape 1457"/>
          <p:cNvSpPr/>
          <p:nvPr/>
        </p:nvSpPr>
        <p:spPr>
          <a:xfrm>
            <a:off x="215956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215956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Shape 1459"/>
          <p:cNvSpPr/>
          <p:nvPr/>
        </p:nvSpPr>
        <p:spPr>
          <a:xfrm>
            <a:off x="503988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/>
          <p:nvPr/>
        </p:nvSpPr>
        <p:spPr>
          <a:xfrm>
            <a:off x="657605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Shape 1461"/>
          <p:cNvSpPr/>
          <p:nvPr/>
        </p:nvSpPr>
        <p:spPr>
          <a:xfrm>
            <a:off x="792020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792020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5039883" y="3236979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Shape 1464"/>
          <p:cNvSpPr/>
          <p:nvPr/>
        </p:nvSpPr>
        <p:spPr>
          <a:xfrm>
            <a:off x="369573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369573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03988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Shape 1467"/>
          <p:cNvSpPr/>
          <p:nvPr/>
        </p:nvSpPr>
        <p:spPr>
          <a:xfrm>
            <a:off x="503988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Shape 1468"/>
          <p:cNvSpPr/>
          <p:nvPr/>
        </p:nvSpPr>
        <p:spPr>
          <a:xfrm>
            <a:off x="794384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85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 txBox="1">
            <a:spLocks noGrp="1"/>
          </p:cNvSpPr>
          <p:nvPr>
            <p:ph type="title"/>
          </p:nvPr>
        </p:nvSpPr>
        <p:spPr>
          <a:xfrm>
            <a:off x="362267" y="184067"/>
            <a:ext cx="11684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3700">
                <a:latin typeface="Helvetica Neue"/>
                <a:ea typeface="Helvetica Neue"/>
                <a:cs typeface="Helvetica Neue"/>
                <a:sym typeface="Helvetica Neue"/>
              </a:rPr>
              <a:t>Tree topology correlates with molecular subtypes</a:t>
            </a:r>
          </a:p>
        </p:txBody>
      </p:sp>
      <p:pic>
        <p:nvPicPr>
          <p:cNvPr id="1475" name="Shape 1475" descr="temp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3" t="11975" r="7571" b="20172"/>
          <a:stretch/>
        </p:blipFill>
        <p:spPr>
          <a:xfrm>
            <a:off x="1330667" y="863700"/>
            <a:ext cx="9747600" cy="5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Shape 1476"/>
          <p:cNvSpPr txBox="1"/>
          <p:nvPr/>
        </p:nvSpPr>
        <p:spPr>
          <a:xfrm rot="-5400000">
            <a:off x="10587800" y="1730301"/>
            <a:ext cx="30804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[Li et al.,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5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026785" y="249924"/>
            <a:ext cx="4319929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Sub-clonal architecture </a:t>
            </a: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of mutations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in PCAWG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7803" y="2777392"/>
            <a:ext cx="4737891" cy="34778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As expected, drivers are enriched in earlier subclones. Overall, no such enrichment among passengers.</a:t>
            </a:r>
          </a:p>
          <a:p>
            <a:endParaRPr lang="en-US" sz="2000" dirty="0"/>
          </a:p>
          <a:p>
            <a:r>
              <a:rPr lang="en-US" sz="2000" dirty="0"/>
              <a:t>High impact passengers are slightly enriched among early subclones.</a:t>
            </a:r>
          </a:p>
          <a:p>
            <a:endParaRPr lang="en-US" sz="2000" dirty="0"/>
          </a:p>
          <a:p>
            <a:r>
              <a:rPr lang="en-US" sz="2000" dirty="0"/>
              <a:t>Particularly, passengers in tumor suppressor (in contrast to oncogenes, which require specific mutations).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645" y="113911"/>
            <a:ext cx="6402975" cy="6497896"/>
            <a:chOff x="250250" y="918482"/>
            <a:chExt cx="5626982" cy="5828930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696911"/>
              <a:chOff x="2403930" y="1261836"/>
              <a:chExt cx="4987470" cy="477899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78992"/>
                <a:chOff x="2403930" y="1261836"/>
                <a:chExt cx="4889499" cy="4778992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2895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2895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345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xmlns:p14="http://schemas.microsoft.com/office/powerpoint/2010/main" advTm="62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0129" y="89940"/>
            <a:ext cx="331282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Continuous correlation of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functional impact &amp; VAF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484" y="2467163"/>
            <a:ext cx="4392117" cy="44012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dirty="0"/>
              <a:t>Among mutations in driver genes: higher impact mutation </a:t>
            </a:r>
            <a:br>
              <a:rPr lang="en-US" sz="2000" dirty="0"/>
            </a:br>
            <a:r>
              <a:rPr lang="en-US" sz="2000" dirty="0"/>
              <a:t>=&gt; spreads to more cells.</a:t>
            </a:r>
          </a:p>
          <a:p>
            <a:endParaRPr lang="en-US" sz="2000" dirty="0"/>
          </a:p>
          <a:p>
            <a:r>
              <a:rPr lang="en-US" sz="2000" dirty="0"/>
              <a:t>Still true after removing all known driver variants from driver genes. (Latent drivers?)</a:t>
            </a:r>
          </a:p>
          <a:p>
            <a:endParaRPr lang="en-US" sz="2000" dirty="0"/>
          </a:p>
          <a:p>
            <a:r>
              <a:rPr lang="en-US" sz="2000" dirty="0"/>
              <a:t>Outside driver genes: </a:t>
            </a:r>
            <a:br>
              <a:rPr lang="en-US" sz="2000" dirty="0"/>
            </a:br>
            <a:r>
              <a:rPr lang="en-US" sz="2000" dirty="0"/>
              <a:t>higher impact mutation </a:t>
            </a:r>
            <a:br>
              <a:rPr lang="en-US" sz="2000" dirty="0"/>
            </a:br>
            <a:r>
              <a:rPr lang="en-US" sz="2000" dirty="0"/>
              <a:t>=&gt; spreads to fewer cells</a:t>
            </a:r>
            <a:br>
              <a:rPr lang="en-US" sz="2000" dirty="0"/>
            </a:br>
            <a:r>
              <a:rPr lang="en-US" sz="2000" dirty="0"/>
              <a:t>(Deleterious passengers?)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66950" y="6470651"/>
            <a:ext cx="1123951" cy="241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239845"/>
            <a:ext cx="5908061" cy="6414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15448" y="65913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Functional Impact (GERP score)</a:t>
            </a: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-1235075" y="34290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Early vs Late (mean VAF)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xmlns:p14="http://schemas.microsoft.com/office/powerpoint/2010/main" advTm="351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4004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934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43"/>
          <a:stretch/>
        </p:blipFill>
        <p:spPr>
          <a:xfrm>
            <a:off x="0" y="-209862"/>
            <a:ext cx="12192000" cy="70678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685150" y="5903680"/>
            <a:ext cx="2306982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66" tIns="46033" rIns="92066" bIns="46033" anchor="ctr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Acknow-ledgements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696" y="-74952"/>
            <a:ext cx="3912436" cy="11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6" tIns="46033" rIns="92066" bIns="46033" anchor="ctr"/>
          <a:lstStyle>
            <a:defPPr>
              <a:defRPr lang="en-US"/>
            </a:defPPr>
            <a:lvl1pPr algn="r" defTabSz="912813" eaLnBrk="0" hangingPunct="0"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See </a:t>
            </a:r>
            <a:r>
              <a:rPr lang="en-US" dirty="0" err="1"/>
              <a:t>gersteinlab.org</a:t>
            </a:r>
            <a:r>
              <a:rPr lang="en-US" dirty="0"/>
              <a:t>/jobs 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/>
              <a:t>Hiring Postdocs.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920" y="-74952"/>
            <a:ext cx="78398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bg1"/>
                </a:solidFill>
              </a:rPr>
              <a:t>Functional impact in PCAWG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rgbClr val="FFC000"/>
                </a:solidFill>
              </a:rPr>
              <a:t>PanCancer</a:t>
            </a:r>
            <a:r>
              <a:rPr lang="en-US" sz="2400" b="1" dirty="0" err="1" smtClean="0">
                <a:solidFill>
                  <a:schemeClr val="bg1"/>
                </a:solidFill>
              </a:rPr>
              <a:t>.info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" sz="2400" b="1" dirty="0">
              <a:solidFill>
                <a:schemeClr val="bg1"/>
              </a:solidFill>
            </a:endParaRPr>
          </a:p>
          <a:p>
            <a:pPr>
              <a:buSzPct val="25000"/>
            </a:pP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Kumar,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J </a:t>
            </a: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Warrell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W Meyerson, P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McGillivary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Salichos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 S Li, 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Fundichely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C Chan, M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Nielsen,C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Herrman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Harmanci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Lochovsky,Y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Zhang, X Li,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</a:rPr>
              <a:t>PCAWG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Drivers &amp; Functional Interpretation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Group (Gad Getz, </a:t>
            </a:r>
            <a:r>
              <a:rPr lang="en-US" sz="1600" b="1" dirty="0" err="1" smtClean="0">
                <a:solidFill>
                  <a:schemeClr val="bg1"/>
                </a:solidFill>
              </a:rPr>
              <a:t>Jakob</a:t>
            </a:r>
            <a:r>
              <a:rPr lang="en-US" sz="1600" b="1" dirty="0" smtClean="0">
                <a:solidFill>
                  <a:schemeClr val="bg1"/>
                </a:solidFill>
              </a:rPr>
              <a:t> Pedersen, Josh Stuart, Ben </a:t>
            </a:r>
            <a:r>
              <a:rPr lang="en-US" sz="1600" b="1" dirty="0" err="1" smtClean="0">
                <a:solidFill>
                  <a:schemeClr val="bg1"/>
                </a:solidFill>
              </a:rPr>
              <a:t>Rapheal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Nuria</a:t>
            </a:r>
            <a:r>
              <a:rPr lang="en-US" sz="1600" b="1" dirty="0" smtClean="0">
                <a:solidFill>
                  <a:schemeClr val="bg1"/>
                </a:solidFill>
              </a:rPr>
              <a:t> Lopez </a:t>
            </a:r>
            <a:r>
              <a:rPr lang="en-US" sz="1600" b="1" dirty="0" err="1" smtClean="0">
                <a:solidFill>
                  <a:schemeClr val="bg1"/>
                </a:solidFill>
              </a:rPr>
              <a:t>Bigas</a:t>
            </a:r>
            <a:r>
              <a:rPr lang="en-US" sz="1600" b="1" dirty="0" smtClean="0">
                <a:solidFill>
                  <a:schemeClr val="bg1"/>
                </a:solidFill>
              </a:rPr>
              <a:t>, David G. Wheeler), ICGC/TCGA </a:t>
            </a:r>
            <a:r>
              <a:rPr lang="en-US" sz="1600" b="1" dirty="0">
                <a:solidFill>
                  <a:schemeClr val="bg1"/>
                </a:solidFill>
              </a:rPr>
              <a:t>Pan-Cancer Analysis </a:t>
            </a:r>
          </a:p>
          <a:p>
            <a:pPr>
              <a:buSzPct val="25000"/>
            </a:pPr>
            <a:r>
              <a:rPr lang="en-US" sz="1600" b="1" dirty="0">
                <a:solidFill>
                  <a:schemeClr val="bg1"/>
                </a:solidFill>
              </a:rPr>
              <a:t>of Whole Genomes Network </a:t>
            </a:r>
          </a:p>
          <a:p>
            <a:pPr>
              <a:buSzPct val="25000"/>
            </a:pPr>
            <a:endParaRPr lang="en" sz="16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sz="2800" b="1" dirty="0" err="1" smtClean="0">
                <a:solidFill>
                  <a:srgbClr val="FFC000"/>
                </a:solidFill>
              </a:rPr>
              <a:t>F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un</a:t>
            </a:r>
            <a:r>
              <a:rPr lang="en" sz="2800" b="1" dirty="0" err="1" smtClean="0">
                <a:solidFill>
                  <a:srgbClr val="FFC000"/>
                </a:solidFill>
              </a:rPr>
              <a:t>S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eq</a:t>
            </a:r>
            <a:r>
              <a:rPr lang="en" dirty="0" err="1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.gersteinlab.org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Fu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" sz="2800" b="1" dirty="0" err="1">
                <a:solidFill>
                  <a:srgbClr val="92D050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Z Liu,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Lou, </a:t>
            </a: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J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Bedford, XJ Mu,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KY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Yip, </a:t>
            </a: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2800" b="1" dirty="0" err="1">
                <a:solidFill>
                  <a:srgbClr val="FFC000"/>
                </a:solidFill>
              </a:rPr>
              <a:t>pRCC</a:t>
            </a:r>
            <a:endParaRPr lang="en" sz="2800" b="1" dirty="0">
              <a:solidFill>
                <a:srgbClr val="FFC000"/>
              </a:solidFill>
            </a:endParaRPr>
          </a:p>
          <a:p>
            <a:pPr>
              <a:buSzPct val="25000"/>
            </a:pPr>
            <a:r>
              <a:rPr lang="en" sz="2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Li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B </a:t>
            </a:r>
            <a:r>
              <a:rPr lang="en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Shuch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78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wrap="square" lIns="121897" tIns="121897" rIns="121897" bIns="121897" anchor="b" anchorCtr="0">
            <a:noAutofit/>
          </a:bodyPr>
          <a:lstStyle/>
          <a:p>
            <a:r>
              <a:rPr lang="en"/>
              <a:t>Info about this talk</a:t>
            </a:r>
          </a:p>
        </p:txBody>
      </p:sp>
      <p:sp>
        <p:nvSpPr>
          <p:cNvPr id="1508" name="Shape 150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</p:spPr>
        <p:txBody>
          <a:bodyPr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"/>
              <a:t>General PERMISSIONS</a:t>
            </a:r>
          </a:p>
          <a:p>
            <a:pPr marL="609570" indent="-304784"/>
            <a:r>
              <a:rPr lang="en" sz="1900"/>
              <a:t>This Presentation is copyright Mark Gerstein, Yale University, 2016. </a:t>
            </a:r>
          </a:p>
          <a:p>
            <a:pPr marL="609570" indent="-304784"/>
            <a:r>
              <a:rPr lang="en" sz="1900"/>
              <a:t>Please read permissions statement at </a:t>
            </a:r>
            <a:r>
              <a:rPr lang="en" sz="2700" b="1"/>
              <a:t>gersteinlab.org/misc/permissions.html </a:t>
            </a:r>
            <a:r>
              <a:rPr lang="en" sz="1900"/>
              <a:t>.</a:t>
            </a:r>
          </a:p>
          <a:p>
            <a:pPr marL="609570" indent="-304784"/>
            <a:r>
              <a:rPr lang="en" sz="1900"/>
              <a:t>Feel free to use slides &amp; images in the talk with PROPER acknowledgement (via citation to relevant papers or link to gersteinlab.org). Paper references in the talk were mostly from Papers.GersteinLab.org. </a:t>
            </a:r>
          </a:p>
          <a:p>
            <a:pPr marL="0" indent="0">
              <a:buNone/>
            </a:pPr>
            <a:endParaRPr sz="1900"/>
          </a:p>
          <a:p>
            <a:pPr marL="0" indent="0">
              <a:buNone/>
            </a:pPr>
            <a:r>
              <a:rPr lang="en"/>
              <a:t>PHOTOS &amp; IMAGES </a:t>
            </a:r>
          </a:p>
          <a:p>
            <a:pPr marL="609570" indent="0">
              <a:buNone/>
            </a:pPr>
            <a:r>
              <a:rPr lang="en" sz="1900"/>
              <a:t>For thoughts on the source and permissions of many of the photos and clipped images in this presentation see streams.gerstein.info . In particular, many of the images have particular EXIF tags, such as  kwpotppt , that can be easily queried from flickr, viz: flickr.com/photos/mbgmbg/tags/kwpotppt </a:t>
            </a:r>
            <a:r>
              <a:rPr lang="en"/>
              <a:t/>
            </a:r>
            <a:br>
              <a:rPr lang="en"/>
            </a:b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224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8" y="146123"/>
            <a:ext cx="1153677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Conceptual extension </a:t>
            </a:r>
            <a:b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of the canonical model of drivers &amp; passengers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87828" y="1232452"/>
            <a:ext cx="8216347" cy="5512907"/>
            <a:chOff x="2107096" y="1232452"/>
            <a:chExt cx="8216347" cy="5512906"/>
          </a:xfrm>
        </p:grpSpPr>
        <p:grpSp>
          <p:nvGrpSpPr>
            <p:cNvPr id="14" name="Group 13"/>
            <p:cNvGrpSpPr/>
            <p:nvPr/>
          </p:nvGrpSpPr>
          <p:grpSpPr>
            <a:xfrm>
              <a:off x="2107096" y="1232452"/>
              <a:ext cx="8216347" cy="5512906"/>
              <a:chOff x="2107096" y="1232452"/>
              <a:chExt cx="8216347" cy="55129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07096" y="1232452"/>
                <a:ext cx="8216347" cy="5512906"/>
                <a:chOff x="2107096" y="1232452"/>
                <a:chExt cx="8216347" cy="5512906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07096" y="1232452"/>
                  <a:ext cx="8216347" cy="5512906"/>
                  <a:chOff x="2107096" y="1232452"/>
                  <a:chExt cx="8216347" cy="5512906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107096" y="1232452"/>
                    <a:ext cx="8216347" cy="5512906"/>
                    <a:chOff x="2107096" y="1232452"/>
                    <a:chExt cx="8216347" cy="5512906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2107096" y="1232452"/>
                      <a:ext cx="8216347" cy="5512906"/>
                      <a:chOff x="2107096" y="1232452"/>
                      <a:chExt cx="8216347" cy="5512906"/>
                    </a:xfrm>
                  </p:grpSpPr>
                  <p:grpSp>
                    <p:nvGrpSpPr>
                      <p:cNvPr id="3" name="Group 2"/>
                      <p:cNvGrpSpPr/>
                      <p:nvPr/>
                    </p:nvGrpSpPr>
                    <p:grpSpPr>
                      <a:xfrm>
                        <a:off x="2107096" y="1232452"/>
                        <a:ext cx="8216347" cy="5512906"/>
                        <a:chOff x="1639620" y="689879"/>
                        <a:chExt cx="9012481" cy="6216131"/>
                      </a:xfrm>
                    </p:grpSpPr>
                    <p:pic>
                      <p:nvPicPr>
                        <p:cNvPr id="59393" name="Picture 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1828806" y="767712"/>
                          <a:ext cx="8823295" cy="6138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" name="Rectangle 1"/>
                        <p:cNvSpPr/>
                        <p:nvPr/>
                      </p:nvSpPr>
                      <p:spPr bwMode="auto">
                        <a:xfrm>
                          <a:off x="1639620" y="689879"/>
                          <a:ext cx="536022" cy="3506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2791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1200" b="1">
                            <a:latin typeface="Arial" pitchFamily="-65" charset="0"/>
                          </a:endParaRPr>
                        </a:p>
                      </p:txBody>
                    </p:sp>
                  </p:grpSp>
                  <p:sp>
                    <p:nvSpPr>
                      <p:cNvPr id="5" name="Rectangle 4"/>
                      <p:cNvSpPr/>
                      <p:nvPr/>
                    </p:nvSpPr>
                    <p:spPr bwMode="auto">
                      <a:xfrm>
                        <a:off x="2413000" y="4083050"/>
                        <a:ext cx="182768" cy="266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279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200" b="1">
                          <a:latin typeface="Arial" pitchFamily="-65" charset="0"/>
                        </a:endParaRPr>
                      </a:p>
                    </p:txBody>
                  </p:sp>
                </p:grpSp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2514600" y="4171950"/>
                      <a:ext cx="1155700" cy="1079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2791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200" b="1">
                        <a:latin typeface="Arial" pitchFamily="-65" charset="0"/>
                      </a:endParaRPr>
                    </a:p>
                  </p:txBody>
                </p:sp>
              </p:grp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6400800" y="4737100"/>
                    <a:ext cx="114300" cy="7366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279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b="1">
                      <a:latin typeface="Arial" pitchFamily="-65" charset="0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 bwMode="auto">
                <a:xfrm>
                  <a:off x="6415155" y="5492408"/>
                  <a:ext cx="88900" cy="647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279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>
                    <a:latin typeface="Arial" pitchFamily="-65" charset="0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 bwMode="auto">
              <a:xfrm>
                <a:off x="6415155" y="6191250"/>
                <a:ext cx="99945" cy="5541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27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latin typeface="Arial" pitchFamily="-65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465127" y="4737100"/>
              <a:ext cx="418273" cy="101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2791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4780543" y="1458913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9244141" y="4390417"/>
            <a:ext cx="280923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15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S: Mutation signature </a:t>
            </a:r>
            <a:r>
              <a:rPr lang="en-US" altLang="en-US" sz="15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615" b="6027"/>
          <a:stretch/>
        </p:blipFill>
        <p:spPr bwMode="auto">
          <a:xfrm>
            <a:off x="9116061" y="2173734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507" y="1044210"/>
            <a:ext cx="6298556" cy="447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060" y="3295548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250976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216194" y="2834803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9116060" y="2173734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6060" y="3267789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16781" y="5257378"/>
            <a:ext cx="2902721" cy="1074391"/>
            <a:chOff x="2414371" y="5493862"/>
            <a:chExt cx="2902721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14371" y="5583556"/>
              <a:ext cx="2902721" cy="984696"/>
              <a:chOff x="-250819" y="2963166"/>
              <a:chExt cx="4639290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250819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5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M: Mutation spectrum </a:t>
                </a:r>
                <a:r>
                  <a:rPr lang="en-US" altLang="en-US" sz="15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683487" y="6256168"/>
            <a:ext cx="7026443" cy="929629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&amp;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/>
            </a:r>
            <a:b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</a:b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Genetics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 L.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]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3698" y="146123"/>
            <a:ext cx="1184460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Mutational processes carry context-specific signatures</a:t>
            </a:r>
          </a:p>
        </p:txBody>
      </p:sp>
      <p:pic>
        <p:nvPicPr>
          <p:cNvPr id="35" name="Picture 3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6" r="49287" b="25871"/>
          <a:stretch/>
        </p:blipFill>
        <p:spPr bwMode="auto">
          <a:xfrm>
            <a:off x="193704" y="1612917"/>
            <a:ext cx="2419081" cy="330974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H="1" flipV="1">
            <a:off x="2417991" y="4698391"/>
            <a:ext cx="1109983" cy="76676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238005" y="1787896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588192" y="21036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5400000">
            <a:off x="1946313" y="22560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8" name="Shape 151"/>
          <p:cNvSpPr txBox="1">
            <a:spLocks noChangeArrowheads="1"/>
          </p:cNvSpPr>
          <p:nvPr/>
        </p:nvSpPr>
        <p:spPr bwMode="auto">
          <a:xfrm>
            <a:off x="238005" y="1693497"/>
            <a:ext cx="1234460" cy="1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A[C&gt;T]G</a:t>
            </a:r>
          </a:p>
        </p:txBody>
      </p:sp>
      <p:sp>
        <p:nvSpPr>
          <p:cNvPr id="29" name="Shape 152"/>
          <p:cNvSpPr txBox="1">
            <a:spLocks noChangeArrowheads="1"/>
          </p:cNvSpPr>
          <p:nvPr/>
        </p:nvSpPr>
        <p:spPr bwMode="auto">
          <a:xfrm>
            <a:off x="1499589" y="2066046"/>
            <a:ext cx="1229316" cy="2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C[C&gt;T]G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919375" y="5257379"/>
            <a:ext cx="500127" cy="2632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65867" y="5609838"/>
            <a:ext cx="2704787" cy="87203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M = S × W+ </a:t>
            </a:r>
            <a:r>
              <a:rPr lang="en-US" sz="3200" dirty="0" err="1">
                <a:latin typeface="Helvetica"/>
                <a:cs typeface="Helvetica"/>
              </a:rPr>
              <a:t>ε</a:t>
            </a:r>
            <a:endParaRPr lang="en-US" sz="3200" dirty="0"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2"/>
    </mc:Choice>
    <mc:Fallback xmlns="">
      <p:transition spd="slow" advTm="454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6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3"/>
            <a:ext cx="11223171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0098" y="1764881"/>
            <a:ext cx="4432045" cy="36009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Union of TCGA-ICGC efforts </a:t>
            </a: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~30M total somatic SNVs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70" y="1776894"/>
            <a:ext cx="6739693" cy="2454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7" y="4231691"/>
            <a:ext cx="6767575" cy="1345020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662666" y="5953015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Adapted from Campbell et. al.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bioRxiv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(</a:t>
            </a:r>
            <a:r>
              <a:rPr lang="mr-I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7)</a:t>
            </a:r>
            <a:endParaRPr lang="en" sz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xmlns:p14="http://schemas.microsoft.com/office/powerpoint/2010/main" advTm="313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title"/>
          </p:nvPr>
        </p:nvSpPr>
        <p:spPr>
          <a:xfrm>
            <a:off x="247800" y="274633"/>
            <a:ext cx="6868400" cy="114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en" sz="4000" dirty="0">
                <a:latin typeface="Helvetica Neue"/>
                <a:ea typeface="Helvetica Neue"/>
                <a:cs typeface="Helvetica Neue"/>
                <a:sym typeface="Helvetica Neue"/>
              </a:rPr>
              <a:t>A case study: </a:t>
            </a:r>
            <a:r>
              <a:rPr lang="en" sz="4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4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138020" y="1052433"/>
            <a:ext cx="6523200" cy="452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marL="457178" indent="-44871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lifetime risk of 1.6% &amp;</a:t>
            </a:r>
            <a:r>
              <a:rPr lang="en" sz="3100" dirty="0">
                <a:solidFill>
                  <a:srgbClr val="000000"/>
                </a:solidFill>
              </a:rPr>
              <a:t> the p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type (</a:t>
            </a:r>
            <a:r>
              <a:rPr lang="en" sz="31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counts for ~10% of all cases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</a:t>
            </a:r>
            <a:r>
              <a:rPr lang="en" sz="3100" dirty="0">
                <a:solidFill>
                  <a:srgbClr val="000000"/>
                </a:solidFill>
              </a:rPr>
              <a:t>161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1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</a:rPr>
              <a:t> exomes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" sz="3100" dirty="0">
                <a:solidFill>
                  <a:srgbClr val="000000"/>
                </a:solidFill>
              </a:rPr>
              <a:t>classified them into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</a:t>
            </a:r>
            <a:r>
              <a:rPr lang="en" sz="3100" dirty="0">
                <a:solidFill>
                  <a:srgbClr val="000000"/>
                </a:solidFill>
              </a:rPr>
              <a:t>types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Also,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 WGS of TN pairs</a:t>
            </a:r>
          </a:p>
          <a:p>
            <a:pPr marL="0" indent="0">
              <a:spcBef>
                <a:spcPts val="533"/>
              </a:spcBef>
              <a:buNone/>
            </a:pPr>
            <a:endParaRPr sz="25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9" name="Shape 1519" descr="nejmoa1505917 copy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5"/>
          <a:stretch/>
        </p:blipFill>
        <p:spPr>
          <a:xfrm>
            <a:off x="6551439" y="274633"/>
            <a:ext cx="5246800" cy="60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Shape 1520"/>
          <p:cNvSpPr txBox="1"/>
          <p:nvPr/>
        </p:nvSpPr>
        <p:spPr>
          <a:xfrm>
            <a:off x="0" y="6570800"/>
            <a:ext cx="5387200" cy="28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SzPct val="25000"/>
            </a:pP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[Cancer Genome Atlas Research Network N </a:t>
            </a:r>
            <a:r>
              <a:rPr lang="en" sz="1300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Engl</a:t>
            </a: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1134001410"/>
      </p:ext>
    </p:extLst>
  </p:cSld>
  <p:clrMapOvr>
    <a:masterClrMapping/>
  </p:clrMapOvr>
  <p:transition xmlns:p14="http://schemas.microsoft.com/office/powerpoint/2010/main" advTm="288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5597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3427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determine </a:t>
            </a:r>
            <a:b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functional impact &amp; use this to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prioritize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variants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1600" b="1" dirty="0">
                <a:solidFill>
                  <a:srgbClr val="000090"/>
                </a:solidFill>
              </a:rPr>
              <a:t>Annotation (</a:t>
            </a:r>
            <a:r>
              <a:rPr lang="en" sz="1600" b="1" dirty="0" err="1">
                <a:solidFill>
                  <a:srgbClr val="000090"/>
                </a:solidFill>
              </a:rPr>
              <a:t>tf</a:t>
            </a:r>
            <a:r>
              <a:rPr lang="en" sz="1600" b="1" dirty="0">
                <a:solidFill>
                  <a:srgbClr val="000090"/>
                </a:solidFill>
              </a:rPr>
              <a:t> binding sites open chromatin, </a:t>
            </a:r>
            <a:r>
              <a:rPr lang="en" sz="1600" b="1" dirty="0" err="1">
                <a:solidFill>
                  <a:srgbClr val="000090"/>
                </a:solidFill>
              </a:rPr>
              <a:t>ncRNAs</a:t>
            </a:r>
            <a:r>
              <a:rPr lang="en" sz="1600" b="1" dirty="0">
                <a:solidFill>
                  <a:srgbClr val="000090"/>
                </a:solidFill>
              </a:rPr>
              <a:t>)</a:t>
            </a:r>
            <a:r>
              <a:rPr lang="en-US" sz="1600" b="1" dirty="0">
                <a:solidFill>
                  <a:srgbClr val="000090"/>
                </a:solidFill>
              </a:rPr>
              <a:t> &amp; </a:t>
            </a:r>
            <a:r>
              <a:rPr lang="en" sz="1600" b="1" dirty="0">
                <a:solidFill>
                  <a:srgbClr val="000090"/>
                </a:solidFill>
              </a:rPr>
              <a:t>Chromatin </a:t>
            </a:r>
            <a:r>
              <a:rPr lang="en-US" sz="1600" b="1" dirty="0">
                <a:solidFill>
                  <a:srgbClr val="000090"/>
                </a:solidFill>
              </a:rPr>
              <a:t>D</a:t>
            </a:r>
            <a:r>
              <a:rPr lang="en" sz="1600" b="1" dirty="0" err="1">
                <a:solidFill>
                  <a:srgbClr val="000090"/>
                </a:solidFill>
              </a:rPr>
              <a:t>ynamics</a:t>
            </a:r>
            <a:endParaRPr lang="en" sz="1600" b="1" dirty="0">
              <a:solidFill>
                <a:srgbClr val="000090"/>
              </a:solidFill>
            </a:endParaRPr>
          </a:p>
          <a:p>
            <a:endParaRPr lang="en-US" sz="1600" b="1" dirty="0">
              <a:solidFill>
                <a:srgbClr val="000090"/>
              </a:solidFill>
            </a:endParaRPr>
          </a:p>
          <a:p>
            <a:endParaRPr sz="15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Conservation</a:t>
            </a:r>
            <a:r>
              <a:rPr lang="en-US" sz="1600" b="1" dirty="0">
                <a:solidFill>
                  <a:srgbClr val="000090"/>
                </a:solidFill>
              </a:rPr>
              <a:t/>
            </a:r>
            <a:br>
              <a:rPr lang="en-US" sz="1600" b="1" dirty="0">
                <a:solidFill>
                  <a:srgbClr val="000090"/>
                </a:solidFill>
              </a:rPr>
            </a:br>
            <a:r>
              <a:rPr lang="en-US" sz="1600" b="1" dirty="0">
                <a:solidFill>
                  <a:srgbClr val="000090"/>
                </a:solidFill>
              </a:rPr>
              <a:t>(GERP, allele freq.)</a:t>
            </a:r>
            <a:endParaRPr lang="en"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Mutational impact (motif breaking, </a:t>
            </a:r>
            <a:r>
              <a:rPr lang="en" sz="1600" b="1" dirty="0" err="1">
                <a:solidFill>
                  <a:srgbClr val="000090"/>
                </a:solidFill>
              </a:rPr>
              <a:t>Lof</a:t>
            </a:r>
            <a:r>
              <a:rPr lang="en" sz="1600" b="1" dirty="0">
                <a:solidFill>
                  <a:srgbClr val="000090"/>
                </a:solidFill>
              </a:rPr>
              <a:t>) </a:t>
            </a: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8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('14),</a:t>
            </a:r>
            <a:r>
              <a:rPr lang="en-US" sz="1300" dirty="0">
                <a:solidFill>
                  <a:srgbClr val="7F7F7F"/>
                </a:solidFill>
              </a:rPr>
              <a:t> , </a:t>
            </a:r>
            <a:r>
              <a:rPr lang="en" sz="1300" dirty="0" err="1">
                <a:solidFill>
                  <a:srgbClr val="7F7F7F"/>
                </a:solidFill>
              </a:rPr>
              <a:t>Khurana</a:t>
            </a:r>
            <a:r>
              <a:rPr lang="en" sz="1300" dirty="0">
                <a:solidFill>
                  <a:srgbClr val="7F7F7F"/>
                </a:solidFill>
              </a:rPr>
              <a:t> 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52001" y="1241092"/>
            <a:ext cx="7298497" cy="5512112"/>
            <a:chOff x="3252000" y="1241091"/>
            <a:chExt cx="7298497" cy="5512112"/>
          </a:xfrm>
        </p:grpSpPr>
        <p:pic>
          <p:nvPicPr>
            <p:cNvPr id="530" name="Shape 53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2000" y="1241091"/>
              <a:ext cx="7298497" cy="5427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422776" y="6368482"/>
              <a:ext cx="2988236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xmlns:p14="http://schemas.microsoft.com/office/powerpoint/2010/main" advTm="42543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2098</Words>
  <Application>Microsoft Macintosh PowerPoint</Application>
  <PresentationFormat>Custom</PresentationFormat>
  <Paragraphs>287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Basic-template-i0jhhsb-20160605</vt:lpstr>
      <vt:lpstr>MBGLab-Basic-w-Lectures</vt:lpstr>
      <vt:lpstr>Passenger mutations in &gt;2500 cancer genomes: Overall molecular functional impact</vt:lpstr>
      <vt:lpstr>PowerPoint Presentation</vt:lpstr>
      <vt:lpstr>PowerPoint Presentation</vt:lpstr>
      <vt:lpstr>PowerPoint Presentation</vt:lpstr>
      <vt:lpstr>PowerPoint Presentation</vt:lpstr>
      <vt:lpstr>A case study: pRCC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Construct evolutionary trees in pRCC</vt:lpstr>
      <vt:lpstr>PowerPoint Presentation</vt:lpstr>
      <vt:lpstr>PowerPoint Presentation</vt:lpstr>
      <vt:lpstr>Tree topology correlates with molecular subtypes</vt:lpstr>
      <vt:lpstr>PowerPoint Presentation</vt:lpstr>
      <vt:lpstr>PowerPoint Presentation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Info about this talk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Shantao</cp:lastModifiedBy>
  <cp:revision>182</cp:revision>
  <cp:lastPrinted>2017-10-12T18:37:58Z</cp:lastPrinted>
  <dcterms:created xsi:type="dcterms:W3CDTF">2017-09-29T19:30:03Z</dcterms:created>
  <dcterms:modified xsi:type="dcterms:W3CDTF">2017-11-02T02:14:58Z</dcterms:modified>
</cp:coreProperties>
</file>