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5"/>
  </p:notesMasterIdLst>
  <p:handoutMasterIdLst>
    <p:handoutMasterId r:id="rId36"/>
  </p:handoutMasterIdLst>
  <p:sldIdLst>
    <p:sldId id="256" r:id="rId2"/>
    <p:sldId id="258" r:id="rId3"/>
    <p:sldId id="259" r:id="rId4"/>
    <p:sldId id="257" r:id="rId5"/>
    <p:sldId id="278" r:id="rId6"/>
    <p:sldId id="294" r:id="rId7"/>
    <p:sldId id="260" r:id="rId8"/>
    <p:sldId id="279" r:id="rId9"/>
    <p:sldId id="263" r:id="rId10"/>
    <p:sldId id="268" r:id="rId11"/>
    <p:sldId id="261" r:id="rId12"/>
    <p:sldId id="265" r:id="rId13"/>
    <p:sldId id="269" r:id="rId14"/>
    <p:sldId id="280" r:id="rId15"/>
    <p:sldId id="295" r:id="rId16"/>
    <p:sldId id="281" r:id="rId17"/>
    <p:sldId id="289" r:id="rId18"/>
    <p:sldId id="290" r:id="rId19"/>
    <p:sldId id="291" r:id="rId20"/>
    <p:sldId id="292" r:id="rId21"/>
    <p:sldId id="296" r:id="rId22"/>
    <p:sldId id="285" r:id="rId23"/>
    <p:sldId id="275" r:id="rId24"/>
    <p:sldId id="264" r:id="rId25"/>
    <p:sldId id="270" r:id="rId26"/>
    <p:sldId id="287" r:id="rId27"/>
    <p:sldId id="271" r:id="rId28"/>
    <p:sldId id="288" r:id="rId29"/>
    <p:sldId id="297" r:id="rId30"/>
    <p:sldId id="300" r:id="rId31"/>
    <p:sldId id="298" r:id="rId32"/>
    <p:sldId id="274" r:id="rId33"/>
    <p:sldId id="276" r:id="rId3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DB2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04" d="100"/>
          <a:sy n="104" d="100"/>
        </p:scale>
        <p:origin x="-1304" y="-1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notesMaster" Target="notesMasters/notesMaster1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printerSettings" Target="printerSettings/printerSettings1.bin"/><Relationship Id="rId38" Type="http://schemas.openxmlformats.org/officeDocument/2006/relationships/presProps" Target="presProps.xml"/><Relationship Id="rId39" Type="http://schemas.openxmlformats.org/officeDocument/2006/relationships/viewProps" Target="viewProps.xml"/><Relationship Id="rId40" Type="http://schemas.openxmlformats.org/officeDocument/2006/relationships/theme" Target="theme/theme1.xml"/><Relationship Id="rId41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Workbook4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>
        <c:manualLayout>
          <c:layoutTarget val="inner"/>
          <c:xMode val="edge"/>
          <c:yMode val="edge"/>
          <c:x val="0.0641318897637795"/>
          <c:y val="0.0398148148148148"/>
          <c:w val="0.876395888013998"/>
          <c:h val="0.842839749198017"/>
        </c:manualLayout>
      </c:layout>
      <c:scatterChart>
        <c:scatterStyle val="lineMarker"/>
        <c:varyColors val="0"/>
        <c:ser>
          <c:idx val="0"/>
          <c:order val="0"/>
          <c:tx>
            <c:v>CTNNB1</c:v>
          </c:tx>
          <c:spPr>
            <a:ln w="47625">
              <a:noFill/>
            </a:ln>
          </c:spPr>
          <c:marker>
            <c:spPr>
              <a:solidFill>
                <a:srgbClr val="C0504D"/>
              </a:solidFill>
            </c:spPr>
          </c:marker>
          <c:xVal>
            <c:numRef>
              <c:f>Sheet1!$B$2:$B$4</c:f>
              <c:numCache>
                <c:formatCode>General</c:formatCode>
                <c:ptCount val="3"/>
                <c:pt idx="0">
                  <c:v>-0.032</c:v>
                </c:pt>
                <c:pt idx="1">
                  <c:v>0.11</c:v>
                </c:pt>
                <c:pt idx="2">
                  <c:v>-0.0222</c:v>
                </c:pt>
              </c:numCache>
            </c:numRef>
          </c:xVal>
          <c:yVal>
            <c:numRef>
              <c:f>Sheet1!$E$2:$E$4</c:f>
              <c:numCache>
                <c:formatCode>General</c:formatCode>
                <c:ptCount val="3"/>
                <c:pt idx="0">
                  <c:v>3.060071754752074</c:v>
                </c:pt>
                <c:pt idx="1">
                  <c:v>14.24439753999422</c:v>
                </c:pt>
                <c:pt idx="2">
                  <c:v>2.758325789868935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961912552"/>
        <c:axId val="-2129225304"/>
      </c:scatterChart>
      <c:valAx>
        <c:axId val="-96191255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>
                <a:latin typeface="Arial"/>
              </a:defRPr>
            </a:pPr>
            <a:endParaRPr lang="en-US"/>
          </a:p>
        </c:txPr>
        <c:crossAx val="-2129225304"/>
        <c:crosses val="autoZero"/>
        <c:crossBetween val="midCat"/>
      </c:valAx>
      <c:valAx>
        <c:axId val="-212922530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>
                <a:latin typeface="Arial"/>
              </a:defRPr>
            </a:pPr>
            <a:endParaRPr lang="en-US"/>
          </a:p>
        </c:txPr>
        <c:crossAx val="-961912552"/>
        <c:crosses val="autoZero"/>
        <c:crossBetween val="midCat"/>
      </c:valAx>
    </c:plotArea>
    <c:plotVisOnly val="1"/>
    <c:dispBlanksAs val="gap"/>
    <c:showDLblsOverMax val="0"/>
  </c:chart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11EE43-3188-794E-BD13-ED8C00588BB7}" type="datetimeFigureOut">
              <a:rPr lang="en-US" smtClean="0"/>
              <a:t>11/1/17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1AE305-594D-EE44-90AC-73C3F8C8B5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54344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3EB497-9AD3-DE4C-A942-3B117D95E7D4}" type="datetimeFigureOut">
              <a:rPr lang="en-US" smtClean="0"/>
              <a:t>11/1/17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956DC2-AE40-F349-A37D-EA586B7E3A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80297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956DC2-AE40-F349-A37D-EA586B7E3A78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685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956DC2-AE40-F349-A37D-EA586B7E3A78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8157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683935-9D15-FC43-B4DE-A8526E33A4CC}" type="datetime1">
              <a:rPr lang="en-US" smtClean="0"/>
              <a:t>11/1/17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C2948-4665-DB4E-93BF-2C2D5CCA4F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6948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F5BAC-7632-4843-B98B-A42BCCC69D25}" type="datetime1">
              <a:rPr lang="en-US" smtClean="0"/>
              <a:t>11/1/17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C2948-4665-DB4E-93BF-2C2D5CCA4F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2334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23F51-6CCA-014C-ABE2-B1CB0C440588}" type="datetime1">
              <a:rPr lang="en-US" smtClean="0"/>
              <a:t>11/1/17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C2948-4665-DB4E-93BF-2C2D5CCA4F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46138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B0329-F176-A44B-B15B-1763A149847A}" type="datetime1">
              <a:rPr lang="en-US" smtClean="0"/>
              <a:t>11/1/17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C2948-4665-DB4E-93BF-2C2D5CCA4F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52339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74FEC-599E-D140-B3E7-2C634D0E5215}" type="datetime1">
              <a:rPr lang="en-US" smtClean="0"/>
              <a:t>11/1/17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C2948-4665-DB4E-93BF-2C2D5CCA4F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7872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4BD07-06A0-BC44-8046-19CF88D0BB0E}" type="datetime1">
              <a:rPr lang="en-US" smtClean="0"/>
              <a:t>11/1/17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C2948-4665-DB4E-93BF-2C2D5CCA4F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3142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F2DE4-BD56-F643-B0CE-EA41D1DE8EE7}" type="datetime1">
              <a:rPr lang="en-US" smtClean="0"/>
              <a:t>11/1/17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C2948-4665-DB4E-93BF-2C2D5CCA4F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23832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D660D-E7AA-9643-8B27-C942B5BA783D}" type="datetime1">
              <a:rPr lang="en-US" smtClean="0"/>
              <a:t>11/1/17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C2948-4665-DB4E-93BF-2C2D5CCA4F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9162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280D3F-6E07-9D43-BD0D-A8B868C65498}" type="datetime1">
              <a:rPr lang="en-US" smtClean="0"/>
              <a:t>11/1/17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C2948-4665-DB4E-93BF-2C2D5CCA4F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7999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9AC66-629D-DC4A-B2B6-AD8A6EB60E09}" type="datetime1">
              <a:rPr lang="en-US" smtClean="0"/>
              <a:t>11/1/17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C2948-4665-DB4E-93BF-2C2D5CCA4F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61979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5EB91-A02C-8A4F-A109-8516742D4450}" type="datetime1">
              <a:rPr lang="en-US" smtClean="0"/>
              <a:t>11/1/17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C2948-4665-DB4E-93BF-2C2D5CCA4F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9977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CBA9AF-7E07-094B-BDB6-5FCAEB9147D1}" type="datetime1">
              <a:rPr lang="en-US" smtClean="0"/>
              <a:t>11/1/17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1C2948-4665-DB4E-93BF-2C2D5CCA4F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958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4" Type="http://schemas.openxmlformats.org/officeDocument/2006/relationships/image" Target="../media/image19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emf"/><Relationship Id="rId3" Type="http://schemas.openxmlformats.org/officeDocument/2006/relationships/image" Target="../media/image21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Relationship Id="rId3" Type="http://schemas.openxmlformats.org/officeDocument/2006/relationships/image" Target="../media/image24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Relationship Id="rId3" Type="http://schemas.openxmlformats.org/officeDocument/2006/relationships/chart" Target="../charts/char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6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e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9.em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4" Type="http://schemas.openxmlformats.org/officeDocument/2006/relationships/image" Target="../media/image32.emf"/><Relationship Id="rId5" Type="http://schemas.openxmlformats.org/officeDocument/2006/relationships/image" Target="../media/image33.emf"/><Relationship Id="rId6" Type="http://schemas.openxmlformats.org/officeDocument/2006/relationships/image" Target="../media/image34.emf"/><Relationship Id="rId7" Type="http://schemas.openxmlformats.org/officeDocument/2006/relationships/image" Target="../media/image35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4" Type="http://schemas.openxmlformats.org/officeDocument/2006/relationships/image" Target="../media/image38.emf"/><Relationship Id="rId5" Type="http://schemas.openxmlformats.org/officeDocument/2006/relationships/image" Target="../media/image39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em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emf"/><Relationship Id="rId3" Type="http://schemas.openxmlformats.org/officeDocument/2006/relationships/image" Target="../media/image12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emf"/><Relationship Id="rId3" Type="http://schemas.openxmlformats.org/officeDocument/2006/relationships/image" Target="../media/image14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6889" y="465314"/>
            <a:ext cx="8678333" cy="1552575"/>
          </a:xfrm>
        </p:spPr>
        <p:txBody>
          <a:bodyPr>
            <a:normAutofit/>
          </a:bodyPr>
          <a:lstStyle/>
          <a:p>
            <a:r>
              <a:rPr lang="en-US" b="1" dirty="0" smtClean="0"/>
              <a:t>Modeling tumor evolution: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en-US" sz="3600" i="1" dirty="0" smtClean="0"/>
              <a:t>the tale of a thousand and one tumors</a:t>
            </a:r>
            <a:endParaRPr lang="en-US" sz="3600" i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5667" y="1981281"/>
            <a:ext cx="3273777" cy="4632704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3683000" y="5334000"/>
            <a:ext cx="2032000" cy="56444"/>
          </a:xfrm>
          <a:prstGeom prst="line">
            <a:avLst/>
          </a:prstGeom>
          <a:ln w="698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3527778" y="5009444"/>
            <a:ext cx="2328333" cy="60677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rgbClr val="FFDB2B"/>
                </a:solidFill>
                <a:latin typeface="Apple Chancery"/>
                <a:cs typeface="Apple Chancery"/>
              </a:rPr>
              <a:t>TUMORS</a:t>
            </a:r>
            <a:endParaRPr lang="en-US" sz="3600" dirty="0">
              <a:solidFill>
                <a:srgbClr val="FFDB2B"/>
              </a:solidFill>
              <a:latin typeface="Apple Chancery"/>
              <a:cs typeface="Apple Chancery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C2948-4665-DB4E-93BF-2C2D5CCA4F4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4656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1191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Local re-optimization for linear tumors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C2948-4665-DB4E-93BF-2C2D5CCA4F42}" type="slidenum">
              <a:rPr lang="en-US" smtClean="0"/>
              <a:t>10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3739" y="1346199"/>
            <a:ext cx="6973213" cy="5278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80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Simulations I: Predicting growth rate</a:t>
            </a:r>
            <a:r>
              <a:rPr lang="en-US" i="1" dirty="0" smtClean="0"/>
              <a:t> r</a:t>
            </a:r>
            <a:r>
              <a:rPr lang="en-US" dirty="0" smtClean="0"/>
              <a:t> and mutational effect</a:t>
            </a:r>
            <a:r>
              <a:rPr lang="en-US" i="1" dirty="0" smtClean="0"/>
              <a:t> k </a:t>
            </a:r>
            <a:r>
              <a:rPr lang="en-US" dirty="0" smtClean="0"/>
              <a:t>without noise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C2948-4665-DB4E-93BF-2C2D5CCA4F4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9813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92414"/>
            <a:ext cx="8229600" cy="1023584"/>
          </a:xfrm>
        </p:spPr>
        <p:txBody>
          <a:bodyPr>
            <a:normAutofit/>
          </a:bodyPr>
          <a:lstStyle/>
          <a:p>
            <a:r>
              <a:rPr lang="en-US" dirty="0" smtClean="0"/>
              <a:t>Simulations with noise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 rot="16200000">
            <a:off x="3336498" y="2395481"/>
            <a:ext cx="11101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K effect</a:t>
            </a:r>
            <a:endParaRPr lang="en-US" i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8054" y="1458604"/>
            <a:ext cx="2920466" cy="249895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964" y="4056406"/>
            <a:ext cx="3496090" cy="262206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7066" y="4033130"/>
            <a:ext cx="3551634" cy="266372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 rot="16200000">
            <a:off x="4237407" y="4698148"/>
            <a:ext cx="11101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K = 1.5</a:t>
            </a:r>
            <a:endParaRPr lang="en-US" i="1" dirty="0"/>
          </a:p>
        </p:txBody>
      </p:sp>
      <p:sp>
        <p:nvSpPr>
          <p:cNvPr id="10" name="TextBox 9"/>
          <p:cNvSpPr txBox="1"/>
          <p:nvPr/>
        </p:nvSpPr>
        <p:spPr>
          <a:xfrm rot="16200000">
            <a:off x="97101" y="4711482"/>
            <a:ext cx="11101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r = 3</a:t>
            </a:r>
            <a:endParaRPr lang="en-US" i="1" dirty="0"/>
          </a:p>
        </p:txBody>
      </p:sp>
      <p:sp>
        <p:nvSpPr>
          <p:cNvPr id="11" name="TextBox 10"/>
          <p:cNvSpPr txBox="1"/>
          <p:nvPr/>
        </p:nvSpPr>
        <p:spPr>
          <a:xfrm>
            <a:off x="352272" y="1470958"/>
            <a:ext cx="36154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A. Biological noise due to replication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48880" y="3853198"/>
            <a:ext cx="49288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B. Systematic noise due to coverage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277749" y="6408675"/>
            <a:ext cx="3367159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50x   100x   150x  200x   250x   300x</a:t>
            </a:r>
            <a:endParaRPr lang="en-US" sz="14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C2948-4665-DB4E-93BF-2C2D5CCA4F42}" type="slidenum">
              <a:rPr lang="en-US" smtClean="0"/>
              <a:t>12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5361744" y="6413698"/>
            <a:ext cx="3367159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50x   100x   150x  200x   250x   300x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7452724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9417"/>
            <a:ext cx="8229600" cy="953029"/>
          </a:xfrm>
        </p:spPr>
        <p:txBody>
          <a:bodyPr>
            <a:noAutofit/>
          </a:bodyPr>
          <a:lstStyle/>
          <a:p>
            <a:r>
              <a:rPr lang="en-US" sz="3200" dirty="0" smtClean="0"/>
              <a:t>Identify selection based on positive or negative growth across 994 linear tumors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35100"/>
            <a:ext cx="9144000" cy="397072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30795" y="5971677"/>
            <a:ext cx="84400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/>
                <a:cs typeface="Arial"/>
              </a:rPr>
              <a:t>(# </a:t>
            </a:r>
            <a:r>
              <a:rPr lang="en-US" sz="1400" dirty="0" err="1" smtClean="0">
                <a:latin typeface="Arial"/>
                <a:cs typeface="Arial"/>
              </a:rPr>
              <a:t>spec.muts</a:t>
            </a:r>
            <a:r>
              <a:rPr lang="en-US" sz="1400" dirty="0" smtClean="0">
                <a:latin typeface="Arial"/>
                <a:cs typeface="Arial"/>
              </a:rPr>
              <a:t> in positive growth) </a:t>
            </a:r>
            <a:r>
              <a:rPr lang="mr-IN" sz="1400" dirty="0" smtClean="0">
                <a:latin typeface="Arial"/>
                <a:cs typeface="Arial"/>
              </a:rPr>
              <a:t>–</a:t>
            </a:r>
            <a:r>
              <a:rPr lang="en-US" sz="1400" dirty="0" smtClean="0">
                <a:latin typeface="Arial"/>
                <a:cs typeface="Arial"/>
              </a:rPr>
              <a:t> (# random in positive growth)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166440" y="6360816"/>
            <a:ext cx="265916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latin typeface="Arial"/>
                <a:cs typeface="Arial"/>
              </a:rPr>
              <a:t>(total </a:t>
            </a:r>
            <a:r>
              <a:rPr lang="en-US" sz="1400" dirty="0" err="1" smtClean="0">
                <a:latin typeface="Arial"/>
                <a:cs typeface="Arial"/>
              </a:rPr>
              <a:t>spec.muts</a:t>
            </a:r>
            <a:r>
              <a:rPr lang="en-US" sz="1400" dirty="0" smtClean="0">
                <a:latin typeface="Arial"/>
                <a:cs typeface="Arial"/>
              </a:rPr>
              <a:t> in 994 tumors) </a:t>
            </a:r>
            <a:endParaRPr lang="en-US" sz="1400" dirty="0">
              <a:latin typeface="Arial"/>
              <a:cs typeface="Arial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2910865" y="6333003"/>
            <a:ext cx="4097476" cy="1294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480593" y="5869691"/>
            <a:ext cx="199623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smtClean="0">
                <a:latin typeface="Arial"/>
                <a:cs typeface="Arial"/>
              </a:rPr>
              <a:t>Positive Growth </a:t>
            </a:r>
          </a:p>
          <a:p>
            <a:r>
              <a:rPr lang="en-US" b="1" i="1" dirty="0" err="1" smtClean="0">
                <a:latin typeface="Arial"/>
                <a:cs typeface="Arial"/>
              </a:rPr>
              <a:t>Enrichement</a:t>
            </a:r>
            <a:r>
              <a:rPr lang="en-US" b="1" i="1" dirty="0" smtClean="0">
                <a:latin typeface="Arial"/>
                <a:cs typeface="Arial"/>
              </a:rPr>
              <a:t> </a:t>
            </a:r>
            <a:r>
              <a:rPr lang="en-US" dirty="0" smtClean="0">
                <a:latin typeface="Arial"/>
                <a:cs typeface="Arial"/>
              </a:rPr>
              <a:t>= 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996863" y="5476920"/>
            <a:ext cx="646808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err="1" smtClean="0">
                <a:latin typeface="Arial"/>
                <a:cs typeface="Arial"/>
              </a:rPr>
              <a:t>Spec.muts</a:t>
            </a:r>
            <a:r>
              <a:rPr lang="en-US" sz="1400" dirty="0" smtClean="0">
                <a:latin typeface="Arial"/>
                <a:cs typeface="Arial"/>
              </a:rPr>
              <a:t>: Mutations from specific genes (</a:t>
            </a:r>
            <a:r>
              <a:rPr lang="en-US" sz="1400" dirty="0" err="1" smtClean="0">
                <a:latin typeface="Arial"/>
                <a:cs typeface="Arial"/>
              </a:rPr>
              <a:t>eg</a:t>
            </a:r>
            <a:r>
              <a:rPr lang="en-US" sz="1400" dirty="0" smtClean="0">
                <a:latin typeface="Arial"/>
                <a:cs typeface="Arial"/>
              </a:rPr>
              <a:t>. TP53), types (</a:t>
            </a:r>
            <a:r>
              <a:rPr lang="en-US" sz="1400" dirty="0" err="1" smtClean="0">
                <a:latin typeface="Arial"/>
                <a:cs typeface="Arial"/>
              </a:rPr>
              <a:t>eg</a:t>
            </a:r>
            <a:r>
              <a:rPr lang="en-US" sz="1400" dirty="0" smtClean="0">
                <a:latin typeface="Arial"/>
                <a:cs typeface="Arial"/>
              </a:rPr>
              <a:t>. nonsense) etc.</a:t>
            </a:r>
            <a:endParaRPr lang="en-US" sz="1400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C2948-4665-DB4E-93BF-2C2D5CCA4F4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17888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43" y="1777632"/>
            <a:ext cx="4131198" cy="343666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0495" y="201550"/>
            <a:ext cx="8476305" cy="74598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Selection across Genes</a:t>
            </a:r>
            <a:r>
              <a:rPr lang="el-GR" dirty="0" smtClean="0"/>
              <a:t> </a:t>
            </a:r>
            <a:r>
              <a:rPr lang="en-US" dirty="0" smtClean="0"/>
              <a:t>and Types:</a:t>
            </a:r>
            <a:br>
              <a:rPr lang="en-US" dirty="0" smtClean="0"/>
            </a:br>
            <a:r>
              <a:rPr lang="en-US" sz="2700" i="1" dirty="0" smtClean="0"/>
              <a:t>Strong selection for Promoters, also for introns and </a:t>
            </a:r>
            <a:r>
              <a:rPr lang="en-US" sz="2700" i="1" dirty="0" err="1" smtClean="0"/>
              <a:t>LoFs</a:t>
            </a:r>
            <a:endParaRPr lang="en-US" sz="2700" i="1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>
          <a:xfrm>
            <a:off x="6553200" y="6568034"/>
            <a:ext cx="2133600" cy="365125"/>
          </a:xfrm>
        </p:spPr>
        <p:txBody>
          <a:bodyPr/>
          <a:lstStyle/>
          <a:p>
            <a:fld id="{771C2948-4665-DB4E-93BF-2C2D5CCA4F42}" type="slidenum">
              <a:rPr lang="en-US" smtClean="0"/>
              <a:t>14</a:t>
            </a:fld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2100904" y="5530604"/>
            <a:ext cx="14710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PGE</a:t>
            </a:r>
            <a:endParaRPr lang="en-US" i="1" dirty="0"/>
          </a:p>
        </p:txBody>
      </p:sp>
      <p:sp>
        <p:nvSpPr>
          <p:cNvPr id="7" name="TextBox 6"/>
          <p:cNvSpPr txBox="1"/>
          <p:nvPr/>
        </p:nvSpPr>
        <p:spPr>
          <a:xfrm rot="16200000">
            <a:off x="-629743" y="3390470"/>
            <a:ext cx="16995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latin typeface="Arial"/>
                <a:cs typeface="Arial"/>
              </a:rPr>
              <a:t>-log(</a:t>
            </a:r>
            <a:r>
              <a:rPr lang="en-US" i="1" dirty="0" err="1" smtClean="0">
                <a:latin typeface="Arial"/>
                <a:cs typeface="Arial"/>
              </a:rPr>
              <a:t>Pvalue</a:t>
            </a:r>
            <a:r>
              <a:rPr lang="en-US" i="1" dirty="0" smtClean="0">
                <a:latin typeface="Arial"/>
                <a:cs typeface="Arial"/>
              </a:rPr>
              <a:t>)</a:t>
            </a:r>
            <a:endParaRPr lang="en-US" i="1" dirty="0">
              <a:latin typeface="Arial"/>
              <a:cs typeface="Arial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6541" y="1409700"/>
            <a:ext cx="2679700" cy="4025900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7049711" y="1551328"/>
            <a:ext cx="162768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/>
              <a:t>components of lipoproteins</a:t>
            </a:r>
          </a:p>
        </p:txBody>
      </p:sp>
      <p:sp>
        <p:nvSpPr>
          <p:cNvPr id="28" name="Rectangle 27"/>
          <p:cNvSpPr/>
          <p:nvPr/>
        </p:nvSpPr>
        <p:spPr>
          <a:xfrm>
            <a:off x="6862723" y="1768107"/>
            <a:ext cx="2257875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dirty="0"/>
              <a:t>important for the structure of the epidermis</a:t>
            </a:r>
          </a:p>
        </p:txBody>
      </p:sp>
      <p:sp>
        <p:nvSpPr>
          <p:cNvPr id="29" name="Rectangle 28"/>
          <p:cNvSpPr/>
          <p:nvPr/>
        </p:nvSpPr>
        <p:spPr>
          <a:xfrm>
            <a:off x="7259846" y="2143668"/>
            <a:ext cx="156966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/>
              <a:t>Dynein has ATPase activity</a:t>
            </a:r>
          </a:p>
        </p:txBody>
      </p:sp>
      <p:sp>
        <p:nvSpPr>
          <p:cNvPr id="30" name="Rectangle 29"/>
          <p:cNvSpPr/>
          <p:nvPr/>
        </p:nvSpPr>
        <p:spPr>
          <a:xfrm>
            <a:off x="6802490" y="2344139"/>
            <a:ext cx="2897481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/>
              <a:t>proteoglycan, </a:t>
            </a:r>
            <a:r>
              <a:rPr lang="en-US" sz="800" dirty="0" smtClean="0"/>
              <a:t>with </a:t>
            </a:r>
            <a:r>
              <a:rPr lang="en-US" sz="800" dirty="0"/>
              <a:t>several sugar molecules </a:t>
            </a:r>
            <a:r>
              <a:rPr lang="en-US" sz="800" dirty="0" smtClean="0"/>
              <a:t>attached</a:t>
            </a:r>
            <a:endParaRPr lang="en-US" sz="800" dirty="0"/>
          </a:p>
        </p:txBody>
      </p:sp>
      <p:sp>
        <p:nvSpPr>
          <p:cNvPr id="31" name="Rectangle 30"/>
          <p:cNvSpPr/>
          <p:nvPr/>
        </p:nvSpPr>
        <p:spPr>
          <a:xfrm>
            <a:off x="7363220" y="2715293"/>
            <a:ext cx="102173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 err="1"/>
              <a:t>Phosphoprotein</a:t>
            </a:r>
            <a:endParaRPr lang="en-US" sz="1000" dirty="0"/>
          </a:p>
        </p:txBody>
      </p:sp>
      <p:sp>
        <p:nvSpPr>
          <p:cNvPr id="32" name="Rectangle 31"/>
          <p:cNvSpPr/>
          <p:nvPr/>
        </p:nvSpPr>
        <p:spPr>
          <a:xfrm>
            <a:off x="6802490" y="2901893"/>
            <a:ext cx="241027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/>
              <a:t> immunoglobulin lambda-like polypeptides</a:t>
            </a:r>
          </a:p>
        </p:txBody>
      </p:sp>
      <p:sp>
        <p:nvSpPr>
          <p:cNvPr id="33" name="Rectangle 32"/>
          <p:cNvSpPr/>
          <p:nvPr/>
        </p:nvSpPr>
        <p:spPr>
          <a:xfrm>
            <a:off x="7048341" y="3101979"/>
            <a:ext cx="201453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/>
              <a:t>may play a role in calcium signaling </a:t>
            </a:r>
          </a:p>
        </p:txBody>
      </p:sp>
      <p:sp>
        <p:nvSpPr>
          <p:cNvPr id="34" name="Rectangle 33"/>
          <p:cNvSpPr/>
          <p:nvPr/>
        </p:nvSpPr>
        <p:spPr>
          <a:xfrm>
            <a:off x="6894405" y="3482785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000" dirty="0" smtClean="0"/>
              <a:t>tumor </a:t>
            </a:r>
            <a:r>
              <a:rPr lang="en-US" sz="1000" dirty="0" err="1" smtClean="0"/>
              <a:t>suppr</a:t>
            </a:r>
            <a:r>
              <a:rPr lang="en-US" sz="1000" dirty="0" smtClean="0"/>
              <a:t>. </a:t>
            </a:r>
            <a:r>
              <a:rPr lang="en-US" sz="1000" dirty="0"/>
              <a:t>controlling cell proliferation</a:t>
            </a:r>
          </a:p>
        </p:txBody>
      </p:sp>
      <p:sp>
        <p:nvSpPr>
          <p:cNvPr id="35" name="Rectangle 34"/>
          <p:cNvSpPr/>
          <p:nvPr/>
        </p:nvSpPr>
        <p:spPr>
          <a:xfrm>
            <a:off x="7034738" y="3673032"/>
            <a:ext cx="198002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/>
              <a:t>Fc fragment of </a:t>
            </a:r>
            <a:r>
              <a:rPr lang="en-US" sz="1000" dirty="0" err="1"/>
              <a:t>IgG</a:t>
            </a:r>
            <a:r>
              <a:rPr lang="en-US" sz="1000" dirty="0"/>
              <a:t> binding protein</a:t>
            </a:r>
          </a:p>
        </p:txBody>
      </p:sp>
      <p:sp>
        <p:nvSpPr>
          <p:cNvPr id="36" name="Rectangle 35"/>
          <p:cNvSpPr/>
          <p:nvPr/>
        </p:nvSpPr>
        <p:spPr>
          <a:xfrm>
            <a:off x="7034738" y="4246022"/>
            <a:ext cx="198002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/>
              <a:t>Fc fragment of </a:t>
            </a:r>
            <a:r>
              <a:rPr lang="en-US" sz="1000" dirty="0" err="1"/>
              <a:t>IgG</a:t>
            </a:r>
            <a:r>
              <a:rPr lang="en-US" sz="1000" dirty="0"/>
              <a:t> binding protein</a:t>
            </a:r>
          </a:p>
        </p:txBody>
      </p:sp>
      <p:sp>
        <p:nvSpPr>
          <p:cNvPr id="37" name="Rectangle 36"/>
          <p:cNvSpPr/>
          <p:nvPr/>
        </p:nvSpPr>
        <p:spPr>
          <a:xfrm>
            <a:off x="6807816" y="4424889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000" dirty="0" smtClean="0"/>
              <a:t>Associated with autosomal recessive ataxia </a:t>
            </a:r>
            <a:endParaRPr lang="en-US" sz="1000" dirty="0"/>
          </a:p>
        </p:txBody>
      </p:sp>
      <p:sp>
        <p:nvSpPr>
          <p:cNvPr id="38" name="Rectangle 37"/>
          <p:cNvSpPr/>
          <p:nvPr/>
        </p:nvSpPr>
        <p:spPr>
          <a:xfrm>
            <a:off x="6915017" y="4622844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000" dirty="0"/>
              <a:t>cell adhesion molecule, </a:t>
            </a:r>
            <a:r>
              <a:rPr lang="en-US" sz="1000" dirty="0" smtClean="0"/>
              <a:t>cell </a:t>
            </a:r>
            <a:r>
              <a:rPr lang="en-US" sz="1000" dirty="0"/>
              <a:t>proliferation</a:t>
            </a:r>
          </a:p>
        </p:txBody>
      </p:sp>
      <p:sp>
        <p:nvSpPr>
          <p:cNvPr id="39" name="Rectangle 38"/>
          <p:cNvSpPr/>
          <p:nvPr/>
        </p:nvSpPr>
        <p:spPr>
          <a:xfrm>
            <a:off x="6953501" y="4820955"/>
            <a:ext cx="207696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 smtClean="0"/>
              <a:t>Ass. </a:t>
            </a:r>
            <a:r>
              <a:rPr lang="en-US" sz="1000" dirty="0"/>
              <a:t>with testicular germ cell tumors</a:t>
            </a:r>
          </a:p>
        </p:txBody>
      </p:sp>
      <p:sp>
        <p:nvSpPr>
          <p:cNvPr id="40" name="Rectangle 39"/>
          <p:cNvSpPr/>
          <p:nvPr/>
        </p:nvSpPr>
        <p:spPr>
          <a:xfrm>
            <a:off x="7038203" y="4999822"/>
            <a:ext cx="178910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/>
              <a:t>negatively regulate </a:t>
            </a:r>
            <a:r>
              <a:rPr lang="en-US" sz="1000" dirty="0" err="1"/>
              <a:t>lipogenesis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41673634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Tumor Genes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C2948-4665-DB4E-93BF-2C2D5CCA4F42}" type="slidenum">
              <a:rPr lang="en-US" smtClean="0"/>
              <a:t>15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59100"/>
            <a:ext cx="7677929" cy="4913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3336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44532"/>
            <a:ext cx="9144000" cy="439378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39842"/>
            <a:ext cx="8229600" cy="1143000"/>
          </a:xfrm>
        </p:spPr>
        <p:txBody>
          <a:bodyPr>
            <a:noAutofit/>
          </a:bodyPr>
          <a:lstStyle/>
          <a:p>
            <a:r>
              <a:rPr lang="en-US" sz="3200" dirty="0" smtClean="0"/>
              <a:t>Not All tumor genes appear to be found in positive growth regions: </a:t>
            </a:r>
            <a:br>
              <a:rPr lang="en-US" sz="3200" dirty="0" smtClean="0"/>
            </a:br>
            <a:r>
              <a:rPr lang="en-US" sz="3200" dirty="0" smtClean="0"/>
              <a:t>The MET story</a:t>
            </a:r>
            <a:endParaRPr lang="en-US" sz="3200" dirty="0"/>
          </a:p>
        </p:txBody>
      </p:sp>
      <p:sp>
        <p:nvSpPr>
          <p:cNvPr id="5" name="Rectangle 4"/>
          <p:cNvSpPr/>
          <p:nvPr/>
        </p:nvSpPr>
        <p:spPr>
          <a:xfrm>
            <a:off x="91371" y="1487077"/>
            <a:ext cx="8936130" cy="32181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C2948-4665-DB4E-93BF-2C2D5CCA4F42}" type="slidenum">
              <a:rPr lang="en-US" smtClean="0"/>
              <a:t>16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7664" y="1834895"/>
            <a:ext cx="7026466" cy="2649711"/>
          </a:xfrm>
          <a:prstGeom prst="borderCallout1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75553" y="1751183"/>
            <a:ext cx="7456636" cy="273342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30180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44532"/>
            <a:ext cx="9144000" cy="439378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3984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The MET story: </a:t>
            </a:r>
            <a:br>
              <a:rPr lang="en-US" dirty="0" smtClean="0"/>
            </a:br>
            <a:r>
              <a:rPr lang="en-US" i="1" dirty="0" smtClean="0"/>
              <a:t>MET is selected in Kidney</a:t>
            </a:r>
            <a:endParaRPr lang="en-US" i="1" dirty="0"/>
          </a:p>
        </p:txBody>
      </p:sp>
      <p:sp>
        <p:nvSpPr>
          <p:cNvPr id="5" name="Rectangle 4"/>
          <p:cNvSpPr/>
          <p:nvPr/>
        </p:nvSpPr>
        <p:spPr>
          <a:xfrm>
            <a:off x="91371" y="1487077"/>
            <a:ext cx="8936130" cy="264256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C2948-4665-DB4E-93BF-2C2D5CCA4F4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1349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44532"/>
            <a:ext cx="9144000" cy="439378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3984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The MET story:</a:t>
            </a:r>
            <a:br>
              <a:rPr lang="en-US" dirty="0" smtClean="0"/>
            </a:br>
            <a:r>
              <a:rPr lang="en-US" i="1" dirty="0" smtClean="0"/>
              <a:t>But not in Liver?</a:t>
            </a:r>
            <a:endParaRPr lang="en-US" i="1" dirty="0"/>
          </a:p>
        </p:txBody>
      </p:sp>
      <p:sp>
        <p:nvSpPr>
          <p:cNvPr id="5" name="Rectangle 4"/>
          <p:cNvSpPr/>
          <p:nvPr/>
        </p:nvSpPr>
        <p:spPr>
          <a:xfrm>
            <a:off x="91371" y="1487077"/>
            <a:ext cx="8936130" cy="21400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C2948-4665-DB4E-93BF-2C2D5CCA4F4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87149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44532"/>
            <a:ext cx="9144000" cy="439378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3984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The MET story:</a:t>
            </a:r>
            <a:br>
              <a:rPr lang="en-US" dirty="0" smtClean="0"/>
            </a:br>
            <a:r>
              <a:rPr lang="en-US" dirty="0" smtClean="0"/>
              <a:t>It is..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91371" y="1578441"/>
            <a:ext cx="8936130" cy="9888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C2948-4665-DB4E-93BF-2C2D5CCA4F4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0134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1694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Evolving at different pace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12889" y="1606224"/>
            <a:ext cx="17215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 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04422" y="4059956"/>
            <a:ext cx="4515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268584" y="3716024"/>
            <a:ext cx="4515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0139" y="3676513"/>
            <a:ext cx="4384828" cy="240556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978" y="1503526"/>
            <a:ext cx="3531092" cy="198896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47889" y="1134194"/>
            <a:ext cx="15381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Slow track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163733" y="1134194"/>
            <a:ext cx="15381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Fast track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537071" y="3620069"/>
            <a:ext cx="11464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~320 MYA</a:t>
            </a:r>
            <a:endParaRPr lang="en-US" dirty="0"/>
          </a:p>
        </p:txBody>
      </p:sp>
      <p:sp>
        <p:nvSpPr>
          <p:cNvPr id="14" name="Bent-Up Arrow 13"/>
          <p:cNvSpPr/>
          <p:nvPr/>
        </p:nvSpPr>
        <p:spPr>
          <a:xfrm>
            <a:off x="2779889" y="3676513"/>
            <a:ext cx="352778" cy="175820"/>
          </a:xfrm>
          <a:prstGeom prst="bent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Bent-Up Arrow 14"/>
          <p:cNvSpPr/>
          <p:nvPr/>
        </p:nvSpPr>
        <p:spPr>
          <a:xfrm flipH="1">
            <a:off x="1074227" y="3620069"/>
            <a:ext cx="392289" cy="231043"/>
          </a:xfrm>
          <a:prstGeom prst="bent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4439" y="4429287"/>
            <a:ext cx="2061267" cy="1439333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2709334" y="5974419"/>
            <a:ext cx="90979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/>
              <a:t>~100 MYA</a:t>
            </a:r>
            <a:endParaRPr lang="en-US" sz="1200" dirty="0"/>
          </a:p>
        </p:txBody>
      </p:sp>
      <p:sp>
        <p:nvSpPr>
          <p:cNvPr id="18" name="Bent-Up Arrow 17"/>
          <p:cNvSpPr/>
          <p:nvPr/>
        </p:nvSpPr>
        <p:spPr>
          <a:xfrm>
            <a:off x="3469713" y="6042171"/>
            <a:ext cx="214821" cy="110569"/>
          </a:xfrm>
          <a:prstGeom prst="bent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Bent-Up Arrow 18"/>
          <p:cNvSpPr/>
          <p:nvPr/>
        </p:nvSpPr>
        <p:spPr>
          <a:xfrm flipH="1">
            <a:off x="2526897" y="6002641"/>
            <a:ext cx="238881" cy="145297"/>
          </a:xfrm>
          <a:prstGeom prst="bent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1633421" y="6280856"/>
            <a:ext cx="11464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~300 MYA</a:t>
            </a:r>
            <a:endParaRPr lang="en-US" dirty="0"/>
          </a:p>
        </p:txBody>
      </p:sp>
      <p:sp>
        <p:nvSpPr>
          <p:cNvPr id="21" name="Bent-Up Arrow 20"/>
          <p:cNvSpPr/>
          <p:nvPr/>
        </p:nvSpPr>
        <p:spPr>
          <a:xfrm>
            <a:off x="2876239" y="6337300"/>
            <a:ext cx="352778" cy="175820"/>
          </a:xfrm>
          <a:prstGeom prst="bent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Bent-Up Arrow 21"/>
          <p:cNvSpPr/>
          <p:nvPr/>
        </p:nvSpPr>
        <p:spPr>
          <a:xfrm flipH="1">
            <a:off x="1170577" y="6280856"/>
            <a:ext cx="392289" cy="231043"/>
          </a:xfrm>
          <a:prstGeom prst="bent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6532006" y="3123158"/>
            <a:ext cx="11592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5-10 years</a:t>
            </a:r>
            <a:endParaRPr lang="en-US" dirty="0"/>
          </a:p>
        </p:txBody>
      </p:sp>
      <p:sp>
        <p:nvSpPr>
          <p:cNvPr id="27" name="Bent-Up Arrow 26"/>
          <p:cNvSpPr/>
          <p:nvPr/>
        </p:nvSpPr>
        <p:spPr>
          <a:xfrm>
            <a:off x="7774823" y="3123158"/>
            <a:ext cx="607173" cy="231043"/>
          </a:xfrm>
          <a:prstGeom prst="bent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Bent-Up Arrow 27"/>
          <p:cNvSpPr/>
          <p:nvPr/>
        </p:nvSpPr>
        <p:spPr>
          <a:xfrm flipH="1">
            <a:off x="5616219" y="3123158"/>
            <a:ext cx="845232" cy="231043"/>
          </a:xfrm>
          <a:prstGeom prst="bent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62525" y="1596149"/>
            <a:ext cx="2919472" cy="1448788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6723725" y="6141409"/>
            <a:ext cx="125057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Months to </a:t>
            </a:r>
          </a:p>
          <a:p>
            <a:r>
              <a:rPr lang="en-US" dirty="0" smtClean="0"/>
              <a:t>a few years</a:t>
            </a:r>
            <a:endParaRPr lang="en-US" dirty="0"/>
          </a:p>
        </p:txBody>
      </p:sp>
      <p:sp>
        <p:nvSpPr>
          <p:cNvPr id="32" name="Bent-Up Arrow 31"/>
          <p:cNvSpPr/>
          <p:nvPr/>
        </p:nvSpPr>
        <p:spPr>
          <a:xfrm>
            <a:off x="8032269" y="6327233"/>
            <a:ext cx="607173" cy="231043"/>
          </a:xfrm>
          <a:prstGeom prst="bent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Bent-Up Arrow 32"/>
          <p:cNvSpPr/>
          <p:nvPr/>
        </p:nvSpPr>
        <p:spPr>
          <a:xfrm flipH="1">
            <a:off x="6130969" y="6355455"/>
            <a:ext cx="508090" cy="231043"/>
          </a:xfrm>
          <a:prstGeom prst="bent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4577" y="4593694"/>
            <a:ext cx="1823281" cy="1274926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C2948-4665-DB4E-93BF-2C2D5CCA4F4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4043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44532"/>
            <a:ext cx="9144000" cy="439378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469" y="239842"/>
            <a:ext cx="8863032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The MET story:</a:t>
            </a:r>
            <a:br>
              <a:rPr lang="en-US" dirty="0" smtClean="0"/>
            </a:br>
            <a:r>
              <a:rPr lang="en-US" sz="3600" dirty="0" smtClean="0"/>
              <a:t>selection even in </a:t>
            </a:r>
            <a:r>
              <a:rPr lang="en-US" sz="3600" dirty="0" err="1" smtClean="0"/>
              <a:t>introgenic</a:t>
            </a:r>
            <a:r>
              <a:rPr lang="en-US" sz="3600" dirty="0" smtClean="0"/>
              <a:t> regions</a:t>
            </a:r>
            <a:endParaRPr lang="en-US" sz="36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C2948-4665-DB4E-93BF-2C2D5CCA4F4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1486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44532"/>
            <a:ext cx="9144000" cy="439378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469" y="239842"/>
            <a:ext cx="8863032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The MET story:</a:t>
            </a:r>
            <a:br>
              <a:rPr lang="en-US" dirty="0" smtClean="0"/>
            </a:br>
            <a:r>
              <a:rPr lang="en-US" sz="3600" dirty="0" smtClean="0"/>
              <a:t>selection even in </a:t>
            </a:r>
            <a:r>
              <a:rPr lang="en-US" sz="3600" dirty="0" err="1" smtClean="0"/>
              <a:t>introgenic</a:t>
            </a:r>
            <a:r>
              <a:rPr lang="en-US" sz="3600" dirty="0" smtClean="0"/>
              <a:t> regions</a:t>
            </a:r>
            <a:endParaRPr lang="en-US" sz="36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C2948-4665-DB4E-93BF-2C2D5CCA4F42}" type="slidenum">
              <a:rPr lang="en-US" smtClean="0"/>
              <a:t>21</a:t>
            </a:fld>
            <a:endParaRPr lang="en-US"/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66995472"/>
              </p:ext>
            </p:extLst>
          </p:nvPr>
        </p:nvGraphicFramePr>
        <p:xfrm>
          <a:off x="6109630" y="3906124"/>
          <a:ext cx="2663041" cy="17889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7043889" y="3916107"/>
            <a:ext cx="25908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err="1" smtClean="0"/>
              <a:t>nonsynonymous</a:t>
            </a:r>
            <a:endParaRPr lang="en-US" sz="1000" dirty="0"/>
          </a:p>
        </p:txBody>
      </p:sp>
      <p:sp>
        <p:nvSpPr>
          <p:cNvPr id="7" name="TextBox 6"/>
          <p:cNvSpPr txBox="1"/>
          <p:nvPr/>
        </p:nvSpPr>
        <p:spPr>
          <a:xfrm>
            <a:off x="6745638" y="5040318"/>
            <a:ext cx="25908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total</a:t>
            </a:r>
            <a:endParaRPr lang="en-US" sz="1000" dirty="0"/>
          </a:p>
        </p:txBody>
      </p:sp>
      <p:sp>
        <p:nvSpPr>
          <p:cNvPr id="9" name="TextBox 8"/>
          <p:cNvSpPr txBox="1"/>
          <p:nvPr/>
        </p:nvSpPr>
        <p:spPr>
          <a:xfrm>
            <a:off x="6006730" y="4984985"/>
            <a:ext cx="25908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Intron</a:t>
            </a:r>
            <a:endParaRPr lang="en-US" sz="1000" dirty="0"/>
          </a:p>
        </p:txBody>
      </p:sp>
      <p:sp>
        <p:nvSpPr>
          <p:cNvPr id="4" name="TextBox 3"/>
          <p:cNvSpPr txBox="1"/>
          <p:nvPr/>
        </p:nvSpPr>
        <p:spPr>
          <a:xfrm rot="16200000">
            <a:off x="5599676" y="3977662"/>
            <a:ext cx="16933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-log(</a:t>
            </a:r>
            <a:r>
              <a:rPr lang="en-US" dirty="0" err="1" smtClean="0"/>
              <a:t>Pvalue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7438571" y="5550743"/>
            <a:ext cx="16933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Growth effect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6553200" y="3517548"/>
            <a:ext cx="29036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Beta-</a:t>
            </a:r>
            <a:r>
              <a:rPr lang="en-US" dirty="0" smtClean="0"/>
              <a:t>catenin (</a:t>
            </a:r>
            <a:r>
              <a:rPr lang="en-US" i="1" dirty="0" smtClean="0">
                <a:latin typeface="Arial"/>
              </a:rPr>
              <a:t>CTNNB1</a:t>
            </a:r>
            <a:r>
              <a:rPr lang="en-US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23617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3984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Not All </a:t>
            </a:r>
            <a:r>
              <a:rPr lang="en-US" dirty="0" err="1" smtClean="0"/>
              <a:t>Onco</a:t>
            </a:r>
            <a:r>
              <a:rPr lang="en-US" dirty="0" smtClean="0"/>
              <a:t>-Gene mutations are Selected: The MET story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195" y="1577414"/>
            <a:ext cx="8686800" cy="5280585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C2948-4665-DB4E-93BF-2C2D5CCA4F4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811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96584"/>
          </a:xfrm>
        </p:spPr>
        <p:txBody>
          <a:bodyPr/>
          <a:lstStyle/>
          <a:p>
            <a:r>
              <a:rPr lang="en-US" dirty="0" smtClean="0"/>
              <a:t>Or across different tumors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8222"/>
            <a:ext cx="8229600" cy="4827941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C2948-4665-DB4E-93BF-2C2D5CCA4F4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0122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Calculating growth rates across a (Deep-sequenced) tumor progression 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C2948-4665-DB4E-93BF-2C2D5CCA4F4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8572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518924"/>
            <a:ext cx="8229600" cy="1023584"/>
          </a:xfrm>
        </p:spPr>
        <p:txBody>
          <a:bodyPr>
            <a:normAutofit/>
          </a:bodyPr>
          <a:lstStyle/>
          <a:p>
            <a:r>
              <a:rPr lang="en-US" sz="2400" dirty="0" smtClean="0"/>
              <a:t>Growth spikes after negative growth correspond to missense oncogenic mutations  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47800"/>
            <a:ext cx="9144000" cy="3951183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C2948-4665-DB4E-93BF-2C2D5CCA4F42}" type="slidenum">
              <a:rPr lang="en-US" smtClean="0"/>
              <a:t>25</a:t>
            </a:fld>
            <a:endParaRPr lang="en-US"/>
          </a:p>
        </p:txBody>
      </p:sp>
      <p:sp>
        <p:nvSpPr>
          <p:cNvPr id="6" name="Right Arrow 5"/>
          <p:cNvSpPr/>
          <p:nvPr/>
        </p:nvSpPr>
        <p:spPr>
          <a:xfrm rot="3826862">
            <a:off x="1836567" y="2722643"/>
            <a:ext cx="438583" cy="82228"/>
          </a:xfrm>
          <a:prstGeom prst="righ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Arrow 6"/>
          <p:cNvSpPr/>
          <p:nvPr/>
        </p:nvSpPr>
        <p:spPr>
          <a:xfrm rot="5218563">
            <a:off x="2281353" y="2660148"/>
            <a:ext cx="438583" cy="82228"/>
          </a:xfrm>
          <a:prstGeom prst="righ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Arrow 7"/>
          <p:cNvSpPr/>
          <p:nvPr/>
        </p:nvSpPr>
        <p:spPr>
          <a:xfrm rot="6597020">
            <a:off x="2616496" y="2660149"/>
            <a:ext cx="438583" cy="82228"/>
          </a:xfrm>
          <a:prstGeom prst="righ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822343" y="347229"/>
            <a:ext cx="793104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A 300x Deep-sequenced AML model tumor</a:t>
            </a:r>
            <a:endParaRPr lang="en-US" sz="3200" dirty="0"/>
          </a:p>
        </p:txBody>
      </p:sp>
      <p:sp>
        <p:nvSpPr>
          <p:cNvPr id="10" name="Right Arrow 9"/>
          <p:cNvSpPr/>
          <p:nvPr/>
        </p:nvSpPr>
        <p:spPr>
          <a:xfrm>
            <a:off x="237566" y="5810742"/>
            <a:ext cx="584777" cy="173591"/>
          </a:xfrm>
          <a:prstGeom prst="righ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28544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4800"/>
            <a:ext cx="9144000" cy="623454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10695"/>
          </a:xfrm>
        </p:spPr>
        <p:txBody>
          <a:bodyPr>
            <a:normAutofit/>
          </a:bodyPr>
          <a:lstStyle/>
          <a:p>
            <a:r>
              <a:rPr lang="en-US" dirty="0" smtClean="0"/>
              <a:t>Mapping </a:t>
            </a:r>
            <a:r>
              <a:rPr lang="en-US" dirty="0" err="1" smtClean="0"/>
              <a:t>Oncongenic</a:t>
            </a:r>
            <a:r>
              <a:rPr lang="en-US" dirty="0"/>
              <a:t> </a:t>
            </a:r>
            <a:r>
              <a:rPr lang="en-US" dirty="0" smtClean="0"/>
              <a:t>mutations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639510" y="2519590"/>
            <a:ext cx="6456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IDH1</a:t>
            </a:r>
          </a:p>
        </p:txBody>
      </p:sp>
      <p:sp>
        <p:nvSpPr>
          <p:cNvPr id="10" name="Rectangle 9"/>
          <p:cNvSpPr/>
          <p:nvPr/>
        </p:nvSpPr>
        <p:spPr>
          <a:xfrm>
            <a:off x="2383245" y="2229195"/>
            <a:ext cx="6172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FLT3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000496" y="2519590"/>
            <a:ext cx="6456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IDH2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C2948-4665-DB4E-93BF-2C2D5CCA4F42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55318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347"/>
            <a:ext cx="8229600" cy="910695"/>
          </a:xfrm>
        </p:spPr>
        <p:txBody>
          <a:bodyPr>
            <a:noAutofit/>
          </a:bodyPr>
          <a:lstStyle/>
          <a:p>
            <a:r>
              <a:rPr lang="en-US" sz="3200" dirty="0" smtClean="0">
                <a:latin typeface="Arial"/>
                <a:cs typeface="Arial"/>
              </a:rPr>
              <a:t>Testing mutated genes for selection using 994 linear tumors</a:t>
            </a:r>
            <a:endParaRPr lang="en-US" sz="3200" dirty="0">
              <a:latin typeface="Arial"/>
              <a:cs typeface="A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7025" y="1081856"/>
            <a:ext cx="6756400" cy="5672667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C2948-4665-DB4E-93BF-2C2D5CCA4F42}" type="slidenum">
              <a:rPr lang="en-US" smtClean="0"/>
              <a:t>27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 rot="16200000">
            <a:off x="2607726" y="2611834"/>
            <a:ext cx="17817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smtClean="0"/>
              <a:t>-log(</a:t>
            </a:r>
            <a:r>
              <a:rPr lang="en-US" sz="1600" i="1" dirty="0" err="1" smtClean="0"/>
              <a:t>Pvalue</a:t>
            </a:r>
            <a:r>
              <a:rPr lang="en-US" sz="1600" i="1" dirty="0" smtClean="0"/>
              <a:t>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493906" y="5277556"/>
            <a:ext cx="23932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smtClean="0"/>
              <a:t>Positive growth effect</a:t>
            </a:r>
            <a:endParaRPr lang="en-US" sz="1600" i="1" dirty="0"/>
          </a:p>
        </p:txBody>
      </p:sp>
    </p:spTree>
    <p:extLst>
      <p:ext uri="{BB962C8B-B14F-4D97-AF65-F5344CB8AC3E}">
        <p14:creationId xmlns:p14="http://schemas.microsoft.com/office/powerpoint/2010/main" val="80027526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04800"/>
            <a:ext cx="9144000" cy="623454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8862" y="14844"/>
            <a:ext cx="8229600" cy="910695"/>
          </a:xfrm>
          <a:solidFill>
            <a:schemeClr val="bg1"/>
          </a:solidFill>
        </p:spPr>
        <p:txBody>
          <a:bodyPr/>
          <a:lstStyle/>
          <a:p>
            <a:r>
              <a:rPr lang="en-US" dirty="0" smtClean="0"/>
              <a:t>Adding positive selected mutations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895775" y="2773919"/>
            <a:ext cx="6456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IDH1</a:t>
            </a:r>
          </a:p>
        </p:txBody>
      </p:sp>
      <p:sp>
        <p:nvSpPr>
          <p:cNvPr id="5" name="Rectangle 4"/>
          <p:cNvSpPr/>
          <p:nvPr/>
        </p:nvSpPr>
        <p:spPr>
          <a:xfrm>
            <a:off x="2306273" y="2379730"/>
            <a:ext cx="6172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FLT3</a:t>
            </a:r>
          </a:p>
        </p:txBody>
      </p:sp>
      <p:sp>
        <p:nvSpPr>
          <p:cNvPr id="6" name="Rectangle 5"/>
          <p:cNvSpPr/>
          <p:nvPr/>
        </p:nvSpPr>
        <p:spPr>
          <a:xfrm>
            <a:off x="2923524" y="2668831"/>
            <a:ext cx="6456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IDH2</a:t>
            </a:r>
          </a:p>
        </p:txBody>
      </p:sp>
      <p:sp>
        <p:nvSpPr>
          <p:cNvPr id="9" name="Rectangle 8"/>
          <p:cNvSpPr/>
          <p:nvPr/>
        </p:nvSpPr>
        <p:spPr>
          <a:xfrm>
            <a:off x="555291" y="1272093"/>
            <a:ext cx="72067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CPS1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988012" y="1758092"/>
            <a:ext cx="994383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 smtClean="0">
                <a:latin typeface="Arial"/>
                <a:cs typeface="Arial"/>
              </a:rPr>
              <a:t>MAP3K1</a:t>
            </a:r>
          </a:p>
          <a:p>
            <a:pPr algn="ctr"/>
            <a:r>
              <a:rPr lang="en-US" sz="1600" i="1" dirty="0" smtClean="0">
                <a:latin typeface="Arial"/>
                <a:cs typeface="Arial"/>
              </a:rPr>
              <a:t>intron</a:t>
            </a:r>
            <a:endParaRPr lang="en-US" sz="1600" i="1" dirty="0">
              <a:latin typeface="Arial"/>
              <a:cs typeface="Arial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228820" y="1272093"/>
            <a:ext cx="62949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GLI1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589153" y="1189413"/>
            <a:ext cx="108575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COL18A1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C2948-4665-DB4E-93BF-2C2D5CCA4F42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87248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6830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Adding mutational effect </a:t>
            </a:r>
            <a:r>
              <a:rPr lang="en-US" i="1" dirty="0" smtClean="0"/>
              <a:t>K</a:t>
            </a:r>
            <a:endParaRPr lang="en-US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C2948-4665-DB4E-93BF-2C2D5CCA4F42}" type="slidenum">
              <a:rPr lang="en-US" smtClean="0"/>
              <a:t>29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50" y="1338151"/>
            <a:ext cx="9144000" cy="509701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721330" y="4574814"/>
            <a:ext cx="6456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IDH1</a:t>
            </a:r>
          </a:p>
        </p:txBody>
      </p:sp>
      <p:sp>
        <p:nvSpPr>
          <p:cNvPr id="7" name="Rectangle 6"/>
          <p:cNvSpPr/>
          <p:nvPr/>
        </p:nvSpPr>
        <p:spPr>
          <a:xfrm>
            <a:off x="2131828" y="4180625"/>
            <a:ext cx="6172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FLT3</a:t>
            </a:r>
          </a:p>
        </p:txBody>
      </p:sp>
      <p:sp>
        <p:nvSpPr>
          <p:cNvPr id="8" name="Rectangle 7"/>
          <p:cNvSpPr/>
          <p:nvPr/>
        </p:nvSpPr>
        <p:spPr>
          <a:xfrm>
            <a:off x="2749079" y="4469726"/>
            <a:ext cx="6456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IDH2</a:t>
            </a:r>
          </a:p>
        </p:txBody>
      </p:sp>
      <p:sp>
        <p:nvSpPr>
          <p:cNvPr id="9" name="Rectangle 8"/>
          <p:cNvSpPr/>
          <p:nvPr/>
        </p:nvSpPr>
        <p:spPr>
          <a:xfrm>
            <a:off x="380846" y="3072988"/>
            <a:ext cx="72067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CPS1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57183" y="4469726"/>
            <a:ext cx="994383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 smtClean="0">
                <a:latin typeface="Arial"/>
                <a:cs typeface="Arial"/>
              </a:rPr>
              <a:t>MAP3K1</a:t>
            </a:r>
          </a:p>
          <a:p>
            <a:pPr algn="ctr"/>
            <a:r>
              <a:rPr lang="en-US" sz="1600" i="1" dirty="0" smtClean="0">
                <a:latin typeface="Arial"/>
                <a:cs typeface="Arial"/>
              </a:rPr>
              <a:t>intron</a:t>
            </a:r>
            <a:endParaRPr lang="en-US" sz="1600" i="1" dirty="0">
              <a:latin typeface="Arial"/>
              <a:cs typeface="Arial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054375" y="3072988"/>
            <a:ext cx="62949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GLI1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414708" y="2990308"/>
            <a:ext cx="108575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COL18A1</a:t>
            </a:r>
            <a:endParaRPr lang="en-US" sz="16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979921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586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Tumor Evolution </a:t>
            </a:r>
            <a:br>
              <a:rPr lang="en-US" b="1" dirty="0" smtClean="0"/>
            </a:br>
            <a:r>
              <a:rPr lang="en-US" b="1" dirty="0" smtClean="0"/>
              <a:t>A Thousands </a:t>
            </a:r>
            <a:r>
              <a:rPr lang="en-US" b="1" dirty="0"/>
              <a:t>E</a:t>
            </a:r>
            <a:r>
              <a:rPr lang="en-US" b="1" dirty="0" smtClean="0"/>
              <a:t>volutions</a:t>
            </a:r>
            <a:endParaRPr lang="en-US" b="1" dirty="0"/>
          </a:p>
        </p:txBody>
      </p:sp>
      <p:sp>
        <p:nvSpPr>
          <p:cNvPr id="3" name="TextBox 2"/>
          <p:cNvSpPr txBox="1"/>
          <p:nvPr/>
        </p:nvSpPr>
        <p:spPr>
          <a:xfrm>
            <a:off x="2716388" y="3910189"/>
            <a:ext cx="376766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en-US" dirty="0" smtClean="0"/>
              <a:t>994 linear tumor samples</a:t>
            </a:r>
          </a:p>
          <a:p>
            <a:endParaRPr lang="en-US" dirty="0"/>
          </a:p>
          <a:p>
            <a:pPr marL="285750" indent="-285750">
              <a:buFont typeface="Wingdings" charset="2"/>
              <a:buChar char="Ø"/>
            </a:pPr>
            <a:r>
              <a:rPr lang="en-US" dirty="0" smtClean="0"/>
              <a:t>39 cancer types </a:t>
            </a:r>
          </a:p>
          <a:p>
            <a:pPr marL="285750" indent="-285750">
              <a:buFont typeface="Wingdings" charset="2"/>
              <a:buChar char="Ø"/>
            </a:pPr>
            <a:endParaRPr lang="en-US" dirty="0"/>
          </a:p>
          <a:p>
            <a:pPr marL="285750" indent="-285750">
              <a:buFont typeface="Wingdings" charset="2"/>
              <a:buChar char="Ø"/>
            </a:pPr>
            <a:r>
              <a:rPr lang="en-US" dirty="0" smtClean="0"/>
              <a:t>XXX somatic mutations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0989" y="1890889"/>
            <a:ext cx="5753100" cy="20193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C2948-4665-DB4E-93BF-2C2D5CCA4F4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247793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C2948-4665-DB4E-93BF-2C2D5CCA4F42}" type="slidenum">
              <a:rPr lang="en-US" smtClean="0"/>
              <a:t>30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67416"/>
            <a:ext cx="9144000" cy="275686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994066" y="2179586"/>
            <a:ext cx="6456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IDH2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640" y="222726"/>
            <a:ext cx="2590318" cy="155706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09772" y="342283"/>
            <a:ext cx="2782241" cy="133547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53104" y="266582"/>
            <a:ext cx="3225800" cy="14097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4066" y="1934711"/>
            <a:ext cx="2762664" cy="1305435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375391" y="4465294"/>
            <a:ext cx="2257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714195" y="4621282"/>
            <a:ext cx="2257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1052862" y="4621282"/>
            <a:ext cx="2257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3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1906050" y="4904953"/>
            <a:ext cx="2257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4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2180479" y="5089619"/>
            <a:ext cx="2257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5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-36083" y="-95689"/>
            <a:ext cx="2257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76806" y="1779787"/>
            <a:ext cx="2257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</a:t>
            </a:r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5527326" y="38060"/>
            <a:ext cx="2257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5</a:t>
            </a:r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2569584" y="-74824"/>
            <a:ext cx="2257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3</a:t>
            </a:r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2455411" y="4900908"/>
            <a:ext cx="2257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6</a:t>
            </a:r>
            <a:endParaRPr lang="en-US" dirty="0"/>
          </a:p>
        </p:txBody>
      </p:sp>
      <p:sp>
        <p:nvSpPr>
          <p:cNvPr id="33" name="TextBox 32"/>
          <p:cNvSpPr txBox="1"/>
          <p:nvPr/>
        </p:nvSpPr>
        <p:spPr>
          <a:xfrm>
            <a:off x="3363275" y="1733970"/>
            <a:ext cx="2257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4</a:t>
            </a:r>
            <a:endParaRPr lang="en-US" dirty="0"/>
          </a:p>
        </p:txBody>
      </p:sp>
      <p:sp>
        <p:nvSpPr>
          <p:cNvPr id="34" name="TextBox 33"/>
          <p:cNvSpPr txBox="1"/>
          <p:nvPr/>
        </p:nvSpPr>
        <p:spPr>
          <a:xfrm>
            <a:off x="6730736" y="2199931"/>
            <a:ext cx="2257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6</a:t>
            </a:r>
            <a:endParaRPr lang="en-US" dirty="0"/>
          </a:p>
        </p:txBody>
      </p:sp>
      <p:sp>
        <p:nvSpPr>
          <p:cNvPr id="35" name="Title 1"/>
          <p:cNvSpPr>
            <a:spLocks noGrp="1"/>
          </p:cNvSpPr>
          <p:nvPr>
            <p:ph type="title"/>
          </p:nvPr>
        </p:nvSpPr>
        <p:spPr>
          <a:xfrm>
            <a:off x="4923584" y="2595302"/>
            <a:ext cx="6141924" cy="600954"/>
          </a:xfrm>
        </p:spPr>
        <p:txBody>
          <a:bodyPr>
            <a:normAutofit/>
          </a:bodyPr>
          <a:lstStyle/>
          <a:p>
            <a:r>
              <a:rPr lang="en-US" sz="2000" dirty="0" smtClean="0"/>
              <a:t>K using 1000 tumors </a:t>
            </a:r>
            <a:endParaRPr lang="en-US" sz="20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52963" y="1964529"/>
            <a:ext cx="2541241" cy="1261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09943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0095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Estimating K using 1000 tumors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C2948-4665-DB4E-93BF-2C2D5CCA4F42}" type="slidenum">
              <a:rPr lang="en-US" smtClean="0"/>
              <a:t>31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6055509" y="1056555"/>
            <a:ext cx="30884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Oncogenes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916103" y="1143154"/>
            <a:ext cx="30884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Tumor Suppressor Genes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1424496" y="3931652"/>
            <a:ext cx="30884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TP53</a:t>
            </a:r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171" y="4300984"/>
            <a:ext cx="3547394" cy="231351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546" y="1531729"/>
            <a:ext cx="4181826" cy="2393999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6679777" y="3912407"/>
            <a:ext cx="9607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CTNNB1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3933" y="1753740"/>
            <a:ext cx="4059906" cy="170206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74396" y="4300984"/>
            <a:ext cx="3712404" cy="2231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57099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2969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Summary/ Big picture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73259"/>
            <a:ext cx="8451518" cy="5779026"/>
          </a:xfrm>
        </p:spPr>
        <p:txBody>
          <a:bodyPr>
            <a:normAutofit fontScale="55000" lnSpcReduction="20000"/>
          </a:bodyPr>
          <a:lstStyle/>
          <a:p>
            <a:pPr>
              <a:buFont typeface="Wingdings" charset="2"/>
              <a:buChar char="Ø"/>
            </a:pPr>
            <a:r>
              <a:rPr lang="en-US" dirty="0" smtClean="0"/>
              <a:t>Tumors are “real time” evolution experiments</a:t>
            </a:r>
          </a:p>
          <a:p>
            <a:pPr>
              <a:buFont typeface="Wingdings" charset="2"/>
              <a:buChar char="Ø"/>
            </a:pPr>
            <a:endParaRPr lang="en-US" dirty="0" smtClean="0"/>
          </a:p>
          <a:p>
            <a:pPr>
              <a:buFont typeface="Wingdings" charset="2"/>
              <a:buChar char="Ø"/>
            </a:pPr>
            <a:r>
              <a:rPr lang="en-US" dirty="0" smtClean="0"/>
              <a:t>We showed that tumor evolution can be model evolutionarily</a:t>
            </a:r>
          </a:p>
          <a:p>
            <a:pPr lvl="1">
              <a:buFont typeface="Wingdings" charset="2"/>
              <a:buChar char="²"/>
            </a:pPr>
            <a:r>
              <a:rPr lang="en-US" dirty="0" smtClean="0"/>
              <a:t>We still need better models and deep-sequencing</a:t>
            </a:r>
          </a:p>
          <a:p>
            <a:pPr>
              <a:buFont typeface="Wingdings" charset="2"/>
              <a:buChar char="Ø"/>
            </a:pPr>
            <a:endParaRPr lang="en-US" dirty="0" smtClean="0"/>
          </a:p>
          <a:p>
            <a:pPr>
              <a:buFont typeface="Wingdings" charset="2"/>
              <a:buChar char="Ø"/>
            </a:pPr>
            <a:r>
              <a:rPr lang="en-US" dirty="0" smtClean="0"/>
              <a:t>We constructed a method that:</a:t>
            </a:r>
          </a:p>
          <a:p>
            <a:pPr lvl="1">
              <a:buFont typeface="Wingdings" charset="2"/>
              <a:buChar char="ü"/>
            </a:pPr>
            <a:r>
              <a:rPr lang="en-US" dirty="0" smtClean="0"/>
              <a:t>Estimates growth rates during tumor progression</a:t>
            </a:r>
          </a:p>
          <a:p>
            <a:pPr lvl="1">
              <a:buFont typeface="Wingdings" charset="2"/>
              <a:buChar char="ü"/>
            </a:pPr>
            <a:r>
              <a:rPr lang="en-US" dirty="0" smtClean="0"/>
              <a:t>Is applicable to individual tumors</a:t>
            </a:r>
          </a:p>
          <a:p>
            <a:pPr lvl="1">
              <a:buFont typeface="Wingdings" charset="2"/>
              <a:buChar char="ü"/>
            </a:pPr>
            <a:r>
              <a:rPr lang="en-US" dirty="0" smtClean="0"/>
              <a:t>Draws information from thousand shallow-sequenced tumors</a:t>
            </a:r>
          </a:p>
          <a:p>
            <a:pPr lvl="1">
              <a:buFont typeface="Wingdings" charset="2"/>
              <a:buChar char="ü"/>
            </a:pPr>
            <a:r>
              <a:rPr lang="en-US" dirty="0" smtClean="0"/>
              <a:t>Can estimate the effect of a </a:t>
            </a:r>
            <a:r>
              <a:rPr lang="en-US" dirty="0" err="1" smtClean="0"/>
              <a:t>subclone</a:t>
            </a:r>
            <a:r>
              <a:rPr lang="en-US" dirty="0" smtClean="0"/>
              <a:t> or mutation</a:t>
            </a:r>
          </a:p>
          <a:p>
            <a:pPr lvl="1">
              <a:buFont typeface="Wingdings" charset="2"/>
              <a:buChar char="ü"/>
            </a:pPr>
            <a:endParaRPr lang="en-US" dirty="0" smtClean="0"/>
          </a:p>
          <a:p>
            <a:pPr>
              <a:buFont typeface="Wingdings" charset="2"/>
              <a:buChar char="Ø"/>
            </a:pPr>
            <a:r>
              <a:rPr lang="en-US" dirty="0" smtClean="0"/>
              <a:t>Using </a:t>
            </a:r>
            <a:r>
              <a:rPr lang="el-GR" dirty="0" smtClean="0"/>
              <a:t>994 </a:t>
            </a:r>
            <a:r>
              <a:rPr lang="en-US" dirty="0" smtClean="0"/>
              <a:t>linear tumors we can detect selection for genomic regions (genes, group of genes, introns, type of </a:t>
            </a:r>
            <a:r>
              <a:rPr lang="en-US" dirty="0" err="1" smtClean="0"/>
              <a:t>mut</a:t>
            </a:r>
            <a:r>
              <a:rPr lang="en-US" dirty="0" smtClean="0"/>
              <a:t>)</a:t>
            </a:r>
          </a:p>
          <a:p>
            <a:pPr>
              <a:buFont typeface="Wingdings" charset="2"/>
              <a:buChar char="Ø"/>
            </a:pPr>
            <a:endParaRPr lang="en-US" dirty="0" smtClean="0"/>
          </a:p>
          <a:p>
            <a:pPr>
              <a:buFont typeface="Wingdings" charset="2"/>
              <a:buChar char="Ø"/>
            </a:pPr>
            <a:r>
              <a:rPr lang="en-US" dirty="0" smtClean="0"/>
              <a:t>We detected positive selection for intragenic regions, strong selection for promoters</a:t>
            </a:r>
          </a:p>
          <a:p>
            <a:pPr>
              <a:buFont typeface="Wingdings" charset="2"/>
              <a:buChar char="Ø"/>
            </a:pPr>
            <a:endParaRPr lang="en-US" dirty="0" smtClean="0"/>
          </a:p>
          <a:p>
            <a:pPr>
              <a:buFont typeface="Wingdings" charset="2"/>
              <a:buChar char="Ø"/>
            </a:pPr>
            <a:r>
              <a:rPr lang="en-US" dirty="0" smtClean="0"/>
              <a:t>We detected the presence of mutations with weak and strong effect</a:t>
            </a:r>
          </a:p>
          <a:p>
            <a:pPr>
              <a:buFont typeface="Wingdings" charset="2"/>
              <a:buChar char="Ø"/>
            </a:pPr>
            <a:endParaRPr lang="en-US" dirty="0" smtClean="0"/>
          </a:p>
          <a:p>
            <a:pPr>
              <a:buFont typeface="Wingdings" charset="2"/>
              <a:buChar char="Ø"/>
            </a:pPr>
            <a:r>
              <a:rPr lang="en-US" dirty="0" smtClean="0"/>
              <a:t>We suggest novel drivers</a:t>
            </a:r>
            <a:endParaRPr lang="en-US" dirty="0"/>
          </a:p>
          <a:p>
            <a:pPr>
              <a:buFont typeface="Wingdings" charset="2"/>
              <a:buChar char="Ø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C2948-4665-DB4E-93BF-2C2D5CCA4F42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11085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Immediate Follow-ups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>
              <a:buFont typeface="Wingdings" charset="2"/>
              <a:buChar char="u"/>
            </a:pPr>
            <a:r>
              <a:rPr lang="en-US" dirty="0" smtClean="0"/>
              <a:t>Publish the method as software</a:t>
            </a:r>
          </a:p>
          <a:p>
            <a:pPr>
              <a:buFont typeface="Wingdings" charset="2"/>
              <a:buChar char="u"/>
            </a:pPr>
            <a:endParaRPr lang="en-US" dirty="0"/>
          </a:p>
          <a:p>
            <a:pPr>
              <a:buFont typeface="Wingdings" charset="2"/>
              <a:buChar char="u"/>
            </a:pPr>
            <a:r>
              <a:rPr lang="en-US" dirty="0" smtClean="0"/>
              <a:t>Improve models (allow </a:t>
            </a:r>
            <a:r>
              <a:rPr lang="el-GR" dirty="0" smtClean="0"/>
              <a:t>α</a:t>
            </a:r>
            <a:r>
              <a:rPr lang="en-US" dirty="0"/>
              <a:t>% </a:t>
            </a:r>
            <a:r>
              <a:rPr lang="el-GR" dirty="0" smtClean="0"/>
              <a:t> </a:t>
            </a:r>
            <a:r>
              <a:rPr lang="en-US" dirty="0" smtClean="0"/>
              <a:t>to be selected per gene)</a:t>
            </a:r>
          </a:p>
          <a:p>
            <a:pPr>
              <a:buFont typeface="Wingdings" charset="2"/>
              <a:buChar char="u"/>
            </a:pPr>
            <a:endParaRPr lang="en-US" dirty="0" smtClean="0"/>
          </a:p>
          <a:p>
            <a:pPr>
              <a:buFont typeface="Wingdings" charset="2"/>
              <a:buChar char="u"/>
            </a:pPr>
            <a:r>
              <a:rPr lang="en-US" dirty="0" smtClean="0"/>
              <a:t>Use the method to Calculate the number of weak drivers and deleterious passengers (Paper </a:t>
            </a:r>
            <a:r>
              <a:rPr lang="el-GR" dirty="0"/>
              <a:t>ω</a:t>
            </a:r>
            <a:r>
              <a:rPr lang="en-US" dirty="0" smtClean="0"/>
              <a:t>)</a:t>
            </a:r>
            <a:endParaRPr lang="el-GR" dirty="0" smtClean="0"/>
          </a:p>
          <a:p>
            <a:pPr>
              <a:buFont typeface="Wingdings" charset="2"/>
              <a:buChar char="u"/>
            </a:pPr>
            <a:endParaRPr lang="el-GR" dirty="0" smtClean="0"/>
          </a:p>
          <a:p>
            <a:pPr>
              <a:buFont typeface="Wingdings" charset="2"/>
              <a:buChar char="u"/>
            </a:pPr>
            <a:r>
              <a:rPr lang="en-US" dirty="0" smtClean="0"/>
              <a:t>Associate growth rates with changes in signatures (methods ready)</a:t>
            </a:r>
          </a:p>
          <a:p>
            <a:pPr>
              <a:buFont typeface="Wingdings" charset="2"/>
              <a:buChar char="u"/>
            </a:pPr>
            <a:endParaRPr lang="en-US" dirty="0" smtClean="0"/>
          </a:p>
          <a:p>
            <a:pPr>
              <a:buFont typeface="Wingdings" charset="2"/>
              <a:buChar char="u"/>
            </a:pPr>
            <a:r>
              <a:rPr lang="en-US" dirty="0" smtClean="0"/>
              <a:t>Study the cascade effects of Map Kinases during tumor progression</a:t>
            </a:r>
          </a:p>
          <a:p>
            <a:pPr>
              <a:buFont typeface="Wingdings" charset="2"/>
              <a:buChar char="u"/>
            </a:pP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C2948-4665-DB4E-93BF-2C2D5CCA4F42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3299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5623"/>
            <a:ext cx="8229600" cy="318029"/>
          </a:xfrm>
        </p:spPr>
        <p:txBody>
          <a:bodyPr>
            <a:noAutofit/>
          </a:bodyPr>
          <a:lstStyle/>
          <a:p>
            <a:r>
              <a:rPr lang="en-US" sz="2000" b="1" dirty="0" smtClean="0"/>
              <a:t>Drivers, passengers and “nominal” passengers (shotgun)</a:t>
            </a:r>
            <a:endParaRPr lang="en-US" sz="2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2646" y="1600200"/>
            <a:ext cx="2035400" cy="4525963"/>
          </a:xfrm>
        </p:spPr>
        <p:txBody>
          <a:bodyPr>
            <a:normAutofit/>
          </a:bodyPr>
          <a:lstStyle/>
          <a:p>
            <a:r>
              <a:rPr lang="en-US" sz="2000" dirty="0" smtClean="0"/>
              <a:t>Are weak drivers real?</a:t>
            </a:r>
          </a:p>
          <a:p>
            <a:endParaRPr lang="en-US" sz="2000" dirty="0" smtClean="0"/>
          </a:p>
          <a:p>
            <a:r>
              <a:rPr lang="en-US" sz="2000" dirty="0" smtClean="0"/>
              <a:t>Can we detect them?</a:t>
            </a:r>
          </a:p>
          <a:p>
            <a:endParaRPr lang="en-US" sz="2000" dirty="0" smtClean="0"/>
          </a:p>
          <a:p>
            <a:r>
              <a:rPr lang="en-US" sz="2000" dirty="0" smtClean="0"/>
              <a:t>What is their effect? </a:t>
            </a: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8045" y="733779"/>
            <a:ext cx="6997428" cy="52808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715000" y="6320556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err="1" smtClean="0"/>
              <a:t>Sushant</a:t>
            </a:r>
            <a:r>
              <a:rPr lang="en-US" i="1" dirty="0" smtClean="0"/>
              <a:t> et al 2017(?)</a:t>
            </a:r>
            <a:endParaRPr lang="en-US" i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C2948-4665-DB4E-93BF-2C2D5CCA4F4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582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02648"/>
            <a:ext cx="7772400" cy="48258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Hitchhiking prevalence is increased </a:t>
            </a:r>
            <a:endParaRPr lang="en-US" dirty="0"/>
          </a:p>
        </p:txBody>
      </p:sp>
      <p:sp>
        <p:nvSpPr>
          <p:cNvPr id="83" name="TextBox 82"/>
          <p:cNvSpPr txBox="1"/>
          <p:nvPr/>
        </p:nvSpPr>
        <p:spPr>
          <a:xfrm>
            <a:off x="907580" y="833348"/>
            <a:ext cx="2914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No fitness mutation</a:t>
            </a:r>
            <a:endParaRPr lang="en-US" dirty="0"/>
          </a:p>
        </p:txBody>
      </p:sp>
      <p:sp>
        <p:nvSpPr>
          <p:cNvPr id="84" name="TextBox 83"/>
          <p:cNvSpPr txBox="1"/>
          <p:nvPr/>
        </p:nvSpPr>
        <p:spPr>
          <a:xfrm>
            <a:off x="4450754" y="833348"/>
            <a:ext cx="2914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fitness mutation</a:t>
            </a:r>
            <a:endParaRPr lang="en-US" dirty="0"/>
          </a:p>
        </p:txBody>
      </p:sp>
      <p:grpSp>
        <p:nvGrpSpPr>
          <p:cNvPr id="219" name="Group 218"/>
          <p:cNvGrpSpPr>
            <a:grpSpLocks noChangeAspect="1"/>
          </p:cNvGrpSpPr>
          <p:nvPr/>
        </p:nvGrpSpPr>
        <p:grpSpPr>
          <a:xfrm>
            <a:off x="593975" y="1200749"/>
            <a:ext cx="2699103" cy="4572000"/>
            <a:chOff x="274179" y="1346925"/>
            <a:chExt cx="3118140" cy="5281806"/>
          </a:xfrm>
        </p:grpSpPr>
        <p:sp>
          <p:nvSpPr>
            <p:cNvPr id="47" name="Oval 46"/>
            <p:cNvSpPr/>
            <p:nvPr/>
          </p:nvSpPr>
          <p:spPr>
            <a:xfrm>
              <a:off x="345751" y="3684113"/>
              <a:ext cx="223383" cy="204009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tint val="100000"/>
                    <a:shade val="100000"/>
                    <a:satMod val="130000"/>
                    <a:alpha val="0"/>
                  </a:schemeClr>
                </a:gs>
                <a:gs pos="100000">
                  <a:schemeClr val="accent1">
                    <a:tint val="50000"/>
                    <a:shade val="100000"/>
                    <a:satMod val="350000"/>
                    <a:alpha val="0"/>
                  </a:schemeClr>
                </a:gs>
              </a:gsLst>
              <a:lin ang="16200000" scaled="0"/>
              <a:tileRect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/>
            <p:cNvSpPr/>
            <p:nvPr/>
          </p:nvSpPr>
          <p:spPr>
            <a:xfrm>
              <a:off x="1160905" y="4345467"/>
              <a:ext cx="223383" cy="204009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tint val="100000"/>
                    <a:shade val="100000"/>
                    <a:satMod val="130000"/>
                    <a:alpha val="0"/>
                  </a:schemeClr>
                </a:gs>
                <a:gs pos="100000">
                  <a:schemeClr val="accent1">
                    <a:tint val="50000"/>
                    <a:shade val="100000"/>
                    <a:satMod val="350000"/>
                    <a:alpha val="0"/>
                  </a:schemeClr>
                </a:gs>
              </a:gsLst>
              <a:lin ang="16200000" scaled="0"/>
              <a:tileRect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 48"/>
            <p:cNvSpPr/>
            <p:nvPr/>
          </p:nvSpPr>
          <p:spPr>
            <a:xfrm>
              <a:off x="1812343" y="4345467"/>
              <a:ext cx="223383" cy="204009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tint val="100000"/>
                    <a:shade val="100000"/>
                    <a:satMod val="130000"/>
                    <a:alpha val="0"/>
                  </a:schemeClr>
                </a:gs>
                <a:gs pos="100000">
                  <a:schemeClr val="accent1">
                    <a:tint val="50000"/>
                    <a:shade val="100000"/>
                    <a:satMod val="350000"/>
                    <a:alpha val="0"/>
                  </a:schemeClr>
                </a:gs>
              </a:gsLst>
              <a:lin ang="16200000" scaled="0"/>
              <a:tileRect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val 49"/>
            <p:cNvSpPr/>
            <p:nvPr/>
          </p:nvSpPr>
          <p:spPr>
            <a:xfrm>
              <a:off x="1812343" y="5401951"/>
              <a:ext cx="223383" cy="204009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tint val="100000"/>
                    <a:shade val="100000"/>
                    <a:satMod val="130000"/>
                    <a:alpha val="0"/>
                  </a:schemeClr>
                </a:gs>
                <a:gs pos="100000">
                  <a:schemeClr val="accent1">
                    <a:tint val="50000"/>
                    <a:shade val="100000"/>
                    <a:satMod val="350000"/>
                    <a:alpha val="0"/>
                  </a:schemeClr>
                </a:gs>
              </a:gsLst>
              <a:lin ang="16200000" scaled="0"/>
              <a:tileRect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Oval 50"/>
            <p:cNvSpPr/>
            <p:nvPr/>
          </p:nvSpPr>
          <p:spPr>
            <a:xfrm>
              <a:off x="2466165" y="5161507"/>
              <a:ext cx="223383" cy="204009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tint val="100000"/>
                    <a:shade val="100000"/>
                    <a:satMod val="130000"/>
                    <a:alpha val="0"/>
                  </a:schemeClr>
                </a:gs>
                <a:gs pos="100000">
                  <a:schemeClr val="accent1">
                    <a:tint val="50000"/>
                    <a:shade val="100000"/>
                    <a:satMod val="350000"/>
                    <a:alpha val="0"/>
                  </a:schemeClr>
                </a:gs>
              </a:gsLst>
              <a:lin ang="16200000" scaled="0"/>
              <a:tileRect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Oval 51"/>
            <p:cNvSpPr/>
            <p:nvPr/>
          </p:nvSpPr>
          <p:spPr>
            <a:xfrm>
              <a:off x="2466165" y="5686103"/>
              <a:ext cx="223383" cy="204009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tint val="100000"/>
                    <a:shade val="100000"/>
                    <a:satMod val="130000"/>
                    <a:alpha val="0"/>
                  </a:schemeClr>
                </a:gs>
                <a:gs pos="100000">
                  <a:schemeClr val="accent1">
                    <a:tint val="50000"/>
                    <a:shade val="100000"/>
                    <a:satMod val="350000"/>
                    <a:alpha val="0"/>
                  </a:schemeClr>
                </a:gs>
              </a:gsLst>
              <a:lin ang="16200000" scaled="0"/>
              <a:tileRect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Oval 52"/>
            <p:cNvSpPr/>
            <p:nvPr/>
          </p:nvSpPr>
          <p:spPr>
            <a:xfrm>
              <a:off x="2466165" y="4564048"/>
              <a:ext cx="223383" cy="204009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tint val="100000"/>
                    <a:shade val="100000"/>
                    <a:satMod val="130000"/>
                    <a:alpha val="0"/>
                  </a:schemeClr>
                </a:gs>
                <a:gs pos="100000">
                  <a:schemeClr val="accent1">
                    <a:tint val="50000"/>
                    <a:shade val="100000"/>
                    <a:satMod val="350000"/>
                    <a:alpha val="0"/>
                  </a:schemeClr>
                </a:gs>
              </a:gsLst>
              <a:lin ang="16200000" scaled="0"/>
              <a:tileRect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Oval 53"/>
            <p:cNvSpPr/>
            <p:nvPr/>
          </p:nvSpPr>
          <p:spPr>
            <a:xfrm>
              <a:off x="2466165" y="4054024"/>
              <a:ext cx="223383" cy="204009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tint val="100000"/>
                    <a:shade val="100000"/>
                    <a:satMod val="130000"/>
                    <a:alpha val="0"/>
                  </a:schemeClr>
                </a:gs>
                <a:gs pos="100000">
                  <a:schemeClr val="accent1">
                    <a:tint val="50000"/>
                    <a:shade val="100000"/>
                    <a:satMod val="350000"/>
                    <a:alpha val="0"/>
                  </a:schemeClr>
                </a:gs>
              </a:gsLst>
              <a:lin ang="16200000" scaled="0"/>
              <a:tileRect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Oval 54"/>
            <p:cNvSpPr/>
            <p:nvPr/>
          </p:nvSpPr>
          <p:spPr>
            <a:xfrm>
              <a:off x="1160905" y="3073421"/>
              <a:ext cx="223383" cy="204009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tint val="100000"/>
                    <a:shade val="100000"/>
                    <a:satMod val="130000"/>
                    <a:alpha val="0"/>
                  </a:schemeClr>
                </a:gs>
                <a:gs pos="100000">
                  <a:schemeClr val="accent1">
                    <a:tint val="50000"/>
                    <a:shade val="100000"/>
                    <a:satMod val="350000"/>
                    <a:alpha val="0"/>
                  </a:schemeClr>
                </a:gs>
              </a:gsLst>
              <a:lin ang="16200000" scaled="0"/>
              <a:tileRect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Oval 55"/>
            <p:cNvSpPr/>
            <p:nvPr/>
          </p:nvSpPr>
          <p:spPr>
            <a:xfrm>
              <a:off x="1812343" y="2137320"/>
              <a:ext cx="223383" cy="204009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tint val="100000"/>
                    <a:shade val="100000"/>
                    <a:satMod val="130000"/>
                    <a:alpha val="0"/>
                  </a:schemeClr>
                </a:gs>
                <a:gs pos="100000">
                  <a:schemeClr val="accent1">
                    <a:tint val="50000"/>
                    <a:shade val="100000"/>
                    <a:satMod val="350000"/>
                    <a:alpha val="0"/>
                  </a:schemeClr>
                </a:gs>
              </a:gsLst>
              <a:lin ang="16200000" scaled="0"/>
              <a:tileRect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Oval 56"/>
            <p:cNvSpPr/>
            <p:nvPr/>
          </p:nvSpPr>
          <p:spPr>
            <a:xfrm>
              <a:off x="1812343" y="3034446"/>
              <a:ext cx="223383" cy="204009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tint val="100000"/>
                    <a:shade val="100000"/>
                    <a:satMod val="130000"/>
                    <a:alpha val="0"/>
                  </a:schemeClr>
                </a:gs>
                <a:gs pos="100000">
                  <a:schemeClr val="accent1">
                    <a:tint val="50000"/>
                    <a:shade val="100000"/>
                    <a:satMod val="350000"/>
                    <a:alpha val="0"/>
                  </a:schemeClr>
                </a:gs>
              </a:gsLst>
              <a:lin ang="16200000" scaled="0"/>
              <a:tileRect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Oval 57"/>
            <p:cNvSpPr/>
            <p:nvPr/>
          </p:nvSpPr>
          <p:spPr>
            <a:xfrm>
              <a:off x="2466165" y="2735716"/>
              <a:ext cx="223383" cy="204009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tint val="100000"/>
                    <a:shade val="100000"/>
                    <a:satMod val="130000"/>
                    <a:alpha val="0"/>
                  </a:schemeClr>
                </a:gs>
                <a:gs pos="100000">
                  <a:schemeClr val="accent1">
                    <a:tint val="50000"/>
                    <a:shade val="100000"/>
                    <a:satMod val="350000"/>
                    <a:alpha val="0"/>
                  </a:schemeClr>
                </a:gs>
              </a:gsLst>
              <a:lin ang="16200000" scaled="0"/>
              <a:tileRect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Oval 58"/>
            <p:cNvSpPr/>
            <p:nvPr/>
          </p:nvSpPr>
          <p:spPr>
            <a:xfrm>
              <a:off x="2466165" y="3260312"/>
              <a:ext cx="223383" cy="204009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tint val="100000"/>
                    <a:shade val="100000"/>
                    <a:satMod val="130000"/>
                    <a:alpha val="0"/>
                  </a:schemeClr>
                </a:gs>
                <a:gs pos="100000">
                  <a:schemeClr val="accent1">
                    <a:tint val="50000"/>
                    <a:shade val="100000"/>
                    <a:satMod val="350000"/>
                    <a:alpha val="0"/>
                  </a:schemeClr>
                </a:gs>
              </a:gsLst>
              <a:lin ang="16200000" scaled="0"/>
              <a:tileRect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Oval 59"/>
            <p:cNvSpPr/>
            <p:nvPr/>
          </p:nvSpPr>
          <p:spPr>
            <a:xfrm>
              <a:off x="2466165" y="2138257"/>
              <a:ext cx="223383" cy="204009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tint val="100000"/>
                    <a:shade val="100000"/>
                    <a:satMod val="130000"/>
                    <a:alpha val="0"/>
                  </a:schemeClr>
                </a:gs>
                <a:gs pos="100000">
                  <a:schemeClr val="accent1">
                    <a:tint val="50000"/>
                    <a:shade val="100000"/>
                    <a:satMod val="350000"/>
                    <a:alpha val="0"/>
                  </a:schemeClr>
                </a:gs>
              </a:gsLst>
              <a:lin ang="16200000" scaled="0"/>
              <a:tileRect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Oval 60"/>
            <p:cNvSpPr/>
            <p:nvPr/>
          </p:nvSpPr>
          <p:spPr>
            <a:xfrm>
              <a:off x="2466165" y="1555376"/>
              <a:ext cx="223383" cy="204009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tint val="100000"/>
                    <a:shade val="100000"/>
                    <a:satMod val="130000"/>
                    <a:alpha val="0"/>
                  </a:schemeClr>
                </a:gs>
                <a:gs pos="100000">
                  <a:schemeClr val="accent1">
                    <a:tint val="50000"/>
                    <a:shade val="100000"/>
                    <a:satMod val="350000"/>
                    <a:alpha val="0"/>
                  </a:schemeClr>
                </a:gs>
              </a:gsLst>
              <a:lin ang="16200000" scaled="0"/>
              <a:tileRect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TextBox 118"/>
            <p:cNvSpPr txBox="1"/>
            <p:nvPr/>
          </p:nvSpPr>
          <p:spPr>
            <a:xfrm>
              <a:off x="3170590" y="2147051"/>
              <a:ext cx="18466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dirty="0"/>
            </a:p>
          </p:txBody>
        </p:sp>
        <p:sp>
          <p:nvSpPr>
            <p:cNvPr id="120" name="Oval 119"/>
            <p:cNvSpPr/>
            <p:nvPr/>
          </p:nvSpPr>
          <p:spPr>
            <a:xfrm>
              <a:off x="3131873" y="1346925"/>
              <a:ext cx="223383" cy="204009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tint val="100000"/>
                    <a:shade val="100000"/>
                    <a:satMod val="130000"/>
                    <a:alpha val="0"/>
                  </a:schemeClr>
                </a:gs>
                <a:gs pos="100000">
                  <a:schemeClr val="accent1">
                    <a:tint val="50000"/>
                    <a:shade val="100000"/>
                    <a:satMod val="350000"/>
                    <a:alpha val="0"/>
                  </a:schemeClr>
                </a:gs>
              </a:gsLst>
              <a:lin ang="16200000" scaled="0"/>
              <a:tileRect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Oval 120"/>
            <p:cNvSpPr/>
            <p:nvPr/>
          </p:nvSpPr>
          <p:spPr>
            <a:xfrm>
              <a:off x="3131873" y="1651603"/>
              <a:ext cx="223383" cy="204009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tint val="100000"/>
                    <a:shade val="100000"/>
                    <a:satMod val="130000"/>
                    <a:alpha val="0"/>
                  </a:schemeClr>
                </a:gs>
                <a:gs pos="100000">
                  <a:schemeClr val="accent1">
                    <a:tint val="50000"/>
                    <a:shade val="100000"/>
                    <a:satMod val="350000"/>
                    <a:alpha val="0"/>
                  </a:schemeClr>
                </a:gs>
              </a:gsLst>
              <a:lin ang="16200000" scaled="0"/>
              <a:tileRect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Oval 127"/>
            <p:cNvSpPr/>
            <p:nvPr/>
          </p:nvSpPr>
          <p:spPr>
            <a:xfrm>
              <a:off x="3131873" y="2007696"/>
              <a:ext cx="223383" cy="204009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tint val="100000"/>
                    <a:shade val="100000"/>
                    <a:satMod val="130000"/>
                    <a:alpha val="0"/>
                  </a:schemeClr>
                </a:gs>
                <a:gs pos="100000">
                  <a:schemeClr val="accent1">
                    <a:tint val="50000"/>
                    <a:shade val="100000"/>
                    <a:satMod val="350000"/>
                    <a:alpha val="0"/>
                  </a:schemeClr>
                </a:gs>
              </a:gsLst>
              <a:lin ang="16200000" scaled="0"/>
              <a:tileRect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Oval 128"/>
            <p:cNvSpPr/>
            <p:nvPr/>
          </p:nvSpPr>
          <p:spPr>
            <a:xfrm>
              <a:off x="3131873" y="2312374"/>
              <a:ext cx="223383" cy="204009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tint val="100000"/>
                    <a:shade val="100000"/>
                    <a:satMod val="130000"/>
                    <a:alpha val="0"/>
                  </a:schemeClr>
                </a:gs>
                <a:gs pos="100000">
                  <a:schemeClr val="accent1">
                    <a:tint val="50000"/>
                    <a:shade val="100000"/>
                    <a:satMod val="350000"/>
                    <a:alpha val="0"/>
                  </a:schemeClr>
                </a:gs>
              </a:gsLst>
              <a:lin ang="16200000" scaled="0"/>
              <a:tileRect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Oval 129"/>
            <p:cNvSpPr/>
            <p:nvPr/>
          </p:nvSpPr>
          <p:spPr>
            <a:xfrm>
              <a:off x="3131873" y="2614513"/>
              <a:ext cx="223383" cy="204009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tint val="100000"/>
                    <a:shade val="100000"/>
                    <a:satMod val="130000"/>
                    <a:alpha val="0"/>
                  </a:schemeClr>
                </a:gs>
                <a:gs pos="100000">
                  <a:schemeClr val="accent1">
                    <a:tint val="50000"/>
                    <a:shade val="100000"/>
                    <a:satMod val="350000"/>
                    <a:alpha val="0"/>
                  </a:schemeClr>
                </a:gs>
              </a:gsLst>
              <a:lin ang="16200000" scaled="0"/>
              <a:tileRect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Oval 130"/>
            <p:cNvSpPr/>
            <p:nvPr/>
          </p:nvSpPr>
          <p:spPr>
            <a:xfrm>
              <a:off x="3131873" y="2919191"/>
              <a:ext cx="223383" cy="204009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tint val="100000"/>
                    <a:shade val="100000"/>
                    <a:satMod val="130000"/>
                    <a:alpha val="0"/>
                  </a:schemeClr>
                </a:gs>
                <a:gs pos="100000">
                  <a:schemeClr val="accent1">
                    <a:tint val="50000"/>
                    <a:shade val="100000"/>
                    <a:satMod val="350000"/>
                    <a:alpha val="0"/>
                  </a:schemeClr>
                </a:gs>
              </a:gsLst>
              <a:lin ang="16200000" scaled="0"/>
              <a:tileRect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Oval 131"/>
            <p:cNvSpPr/>
            <p:nvPr/>
          </p:nvSpPr>
          <p:spPr>
            <a:xfrm>
              <a:off x="3131873" y="3175426"/>
              <a:ext cx="223383" cy="204009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tint val="100000"/>
                    <a:shade val="100000"/>
                    <a:satMod val="130000"/>
                    <a:alpha val="0"/>
                  </a:schemeClr>
                </a:gs>
                <a:gs pos="100000">
                  <a:schemeClr val="accent1">
                    <a:tint val="50000"/>
                    <a:shade val="100000"/>
                    <a:satMod val="350000"/>
                    <a:alpha val="0"/>
                  </a:schemeClr>
                </a:gs>
              </a:gsLst>
              <a:lin ang="16200000" scaled="0"/>
              <a:tileRect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Oval 132"/>
            <p:cNvSpPr/>
            <p:nvPr/>
          </p:nvSpPr>
          <p:spPr>
            <a:xfrm>
              <a:off x="3131873" y="3480104"/>
              <a:ext cx="223383" cy="204009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tint val="100000"/>
                    <a:shade val="100000"/>
                    <a:satMod val="130000"/>
                    <a:alpha val="0"/>
                  </a:schemeClr>
                </a:gs>
                <a:gs pos="100000">
                  <a:schemeClr val="accent1">
                    <a:tint val="50000"/>
                    <a:shade val="100000"/>
                    <a:satMod val="350000"/>
                    <a:alpha val="0"/>
                  </a:schemeClr>
                </a:gs>
              </a:gsLst>
              <a:lin ang="16200000" scaled="0"/>
              <a:tileRect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Oval 135"/>
            <p:cNvSpPr/>
            <p:nvPr/>
          </p:nvSpPr>
          <p:spPr>
            <a:xfrm>
              <a:off x="3131873" y="3774286"/>
              <a:ext cx="223383" cy="204009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tint val="100000"/>
                    <a:shade val="100000"/>
                    <a:satMod val="130000"/>
                    <a:alpha val="0"/>
                  </a:schemeClr>
                </a:gs>
                <a:gs pos="100000">
                  <a:schemeClr val="accent1">
                    <a:tint val="50000"/>
                    <a:shade val="100000"/>
                    <a:satMod val="350000"/>
                    <a:alpha val="0"/>
                  </a:schemeClr>
                </a:gs>
              </a:gsLst>
              <a:lin ang="16200000" scaled="0"/>
              <a:tileRect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" name="Oval 136"/>
            <p:cNvSpPr/>
            <p:nvPr/>
          </p:nvSpPr>
          <p:spPr>
            <a:xfrm>
              <a:off x="3131873" y="4078964"/>
              <a:ext cx="223383" cy="204009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tint val="100000"/>
                    <a:shade val="100000"/>
                    <a:satMod val="130000"/>
                    <a:alpha val="0"/>
                  </a:schemeClr>
                </a:gs>
                <a:gs pos="100000">
                  <a:schemeClr val="accent1">
                    <a:tint val="50000"/>
                    <a:shade val="100000"/>
                    <a:satMod val="350000"/>
                    <a:alpha val="0"/>
                  </a:schemeClr>
                </a:gs>
              </a:gsLst>
              <a:lin ang="16200000" scaled="0"/>
              <a:tileRect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Oval 137"/>
            <p:cNvSpPr/>
            <p:nvPr/>
          </p:nvSpPr>
          <p:spPr>
            <a:xfrm>
              <a:off x="3131873" y="4435057"/>
              <a:ext cx="223383" cy="204009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tint val="100000"/>
                    <a:shade val="100000"/>
                    <a:satMod val="130000"/>
                    <a:alpha val="0"/>
                  </a:schemeClr>
                </a:gs>
                <a:gs pos="100000">
                  <a:schemeClr val="accent1">
                    <a:tint val="50000"/>
                    <a:shade val="100000"/>
                    <a:satMod val="350000"/>
                    <a:alpha val="0"/>
                  </a:schemeClr>
                </a:gs>
              </a:gsLst>
              <a:lin ang="16200000" scaled="0"/>
              <a:tileRect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" name="Oval 138"/>
            <p:cNvSpPr/>
            <p:nvPr/>
          </p:nvSpPr>
          <p:spPr>
            <a:xfrm>
              <a:off x="3131873" y="4739735"/>
              <a:ext cx="223383" cy="204009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tint val="100000"/>
                    <a:shade val="100000"/>
                    <a:satMod val="130000"/>
                    <a:alpha val="0"/>
                  </a:schemeClr>
                </a:gs>
                <a:gs pos="100000">
                  <a:schemeClr val="accent1">
                    <a:tint val="50000"/>
                    <a:shade val="100000"/>
                    <a:satMod val="350000"/>
                    <a:alpha val="0"/>
                  </a:schemeClr>
                </a:gs>
              </a:gsLst>
              <a:lin ang="16200000" scaled="0"/>
              <a:tileRect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" name="Oval 139"/>
            <p:cNvSpPr/>
            <p:nvPr/>
          </p:nvSpPr>
          <p:spPr>
            <a:xfrm>
              <a:off x="3131873" y="5041874"/>
              <a:ext cx="223383" cy="204009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tint val="100000"/>
                    <a:shade val="100000"/>
                    <a:satMod val="130000"/>
                    <a:alpha val="0"/>
                  </a:schemeClr>
                </a:gs>
                <a:gs pos="100000">
                  <a:schemeClr val="accent1">
                    <a:tint val="50000"/>
                    <a:shade val="100000"/>
                    <a:satMod val="350000"/>
                    <a:alpha val="0"/>
                  </a:schemeClr>
                </a:gs>
              </a:gsLst>
              <a:lin ang="16200000" scaled="0"/>
              <a:tileRect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" name="Oval 140"/>
            <p:cNvSpPr/>
            <p:nvPr/>
          </p:nvSpPr>
          <p:spPr>
            <a:xfrm>
              <a:off x="3131873" y="5346552"/>
              <a:ext cx="223383" cy="204009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tint val="100000"/>
                    <a:shade val="100000"/>
                    <a:satMod val="130000"/>
                    <a:alpha val="0"/>
                  </a:schemeClr>
                </a:gs>
                <a:gs pos="100000">
                  <a:schemeClr val="accent1">
                    <a:tint val="50000"/>
                    <a:shade val="100000"/>
                    <a:satMod val="350000"/>
                    <a:alpha val="0"/>
                  </a:schemeClr>
                </a:gs>
              </a:gsLst>
              <a:lin ang="16200000" scaled="0"/>
              <a:tileRect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" name="Oval 141"/>
            <p:cNvSpPr/>
            <p:nvPr/>
          </p:nvSpPr>
          <p:spPr>
            <a:xfrm>
              <a:off x="3131873" y="5602787"/>
              <a:ext cx="223383" cy="204009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tint val="100000"/>
                    <a:shade val="100000"/>
                    <a:satMod val="130000"/>
                    <a:alpha val="0"/>
                  </a:schemeClr>
                </a:gs>
                <a:gs pos="100000">
                  <a:schemeClr val="accent1">
                    <a:tint val="50000"/>
                    <a:shade val="100000"/>
                    <a:satMod val="350000"/>
                    <a:alpha val="0"/>
                  </a:schemeClr>
                </a:gs>
              </a:gsLst>
              <a:lin ang="16200000" scaled="0"/>
              <a:tileRect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" name="Oval 142"/>
            <p:cNvSpPr/>
            <p:nvPr/>
          </p:nvSpPr>
          <p:spPr>
            <a:xfrm>
              <a:off x="3131873" y="5907465"/>
              <a:ext cx="223383" cy="204009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tint val="100000"/>
                    <a:shade val="100000"/>
                    <a:satMod val="130000"/>
                    <a:alpha val="0"/>
                  </a:schemeClr>
                </a:gs>
                <a:gs pos="100000">
                  <a:schemeClr val="accent1">
                    <a:tint val="50000"/>
                    <a:shade val="100000"/>
                    <a:satMod val="350000"/>
                    <a:alpha val="0"/>
                  </a:schemeClr>
                </a:gs>
              </a:gsLst>
              <a:lin ang="16200000" scaled="0"/>
              <a:tileRect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5" name="Straight Connector 144"/>
            <p:cNvCxnSpPr/>
            <p:nvPr/>
          </p:nvCxnSpPr>
          <p:spPr>
            <a:xfrm>
              <a:off x="415805" y="6331516"/>
              <a:ext cx="2939451" cy="9136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6" name="TextBox 145"/>
            <p:cNvSpPr txBox="1"/>
            <p:nvPr/>
          </p:nvSpPr>
          <p:spPr>
            <a:xfrm>
              <a:off x="274179" y="6259399"/>
              <a:ext cx="28325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0</a:t>
              </a:r>
              <a:endParaRPr lang="en-US" dirty="0"/>
            </a:p>
          </p:txBody>
        </p:sp>
        <p:sp>
          <p:nvSpPr>
            <p:cNvPr id="147" name="TextBox 146"/>
            <p:cNvSpPr txBox="1"/>
            <p:nvPr/>
          </p:nvSpPr>
          <p:spPr>
            <a:xfrm>
              <a:off x="1070046" y="6259399"/>
              <a:ext cx="28325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</a:t>
              </a:r>
            </a:p>
          </p:txBody>
        </p:sp>
        <p:sp>
          <p:nvSpPr>
            <p:cNvPr id="148" name="TextBox 147"/>
            <p:cNvSpPr txBox="1"/>
            <p:nvPr/>
          </p:nvSpPr>
          <p:spPr>
            <a:xfrm>
              <a:off x="1806287" y="6259399"/>
              <a:ext cx="38662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2</a:t>
              </a:r>
              <a:endParaRPr lang="en-US" dirty="0"/>
            </a:p>
          </p:txBody>
        </p:sp>
        <p:sp>
          <p:nvSpPr>
            <p:cNvPr id="149" name="TextBox 148"/>
            <p:cNvSpPr txBox="1"/>
            <p:nvPr/>
          </p:nvSpPr>
          <p:spPr>
            <a:xfrm>
              <a:off x="2434223" y="6259399"/>
              <a:ext cx="28325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3</a:t>
              </a:r>
            </a:p>
          </p:txBody>
        </p:sp>
        <p:sp>
          <p:nvSpPr>
            <p:cNvPr id="150" name="TextBox 149"/>
            <p:cNvSpPr txBox="1"/>
            <p:nvPr/>
          </p:nvSpPr>
          <p:spPr>
            <a:xfrm>
              <a:off x="3109068" y="6259399"/>
              <a:ext cx="28325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4</a:t>
              </a:r>
              <a:endParaRPr lang="en-US" dirty="0"/>
            </a:p>
          </p:txBody>
        </p:sp>
      </p:grpSp>
      <p:sp>
        <p:nvSpPr>
          <p:cNvPr id="151" name="Oval 150"/>
          <p:cNvSpPr/>
          <p:nvPr/>
        </p:nvSpPr>
        <p:spPr>
          <a:xfrm>
            <a:off x="4799827" y="3317310"/>
            <a:ext cx="188861" cy="172481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2" name="Oval 151"/>
          <p:cNvSpPr/>
          <p:nvPr/>
        </p:nvSpPr>
        <p:spPr>
          <a:xfrm>
            <a:off x="5489005" y="3876456"/>
            <a:ext cx="188861" cy="172481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" name="Oval 152"/>
          <p:cNvSpPr/>
          <p:nvPr/>
        </p:nvSpPr>
        <p:spPr>
          <a:xfrm>
            <a:off x="6039768" y="3876456"/>
            <a:ext cx="188861" cy="172481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" name="Oval 153"/>
          <p:cNvSpPr/>
          <p:nvPr/>
        </p:nvSpPr>
        <p:spPr>
          <a:xfrm>
            <a:off x="6039768" y="4769669"/>
            <a:ext cx="188861" cy="172481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5" name="Oval 154"/>
          <p:cNvSpPr/>
          <p:nvPr/>
        </p:nvSpPr>
        <p:spPr>
          <a:xfrm>
            <a:off x="6592546" y="4566383"/>
            <a:ext cx="188861" cy="172481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6" name="Oval 155"/>
          <p:cNvSpPr/>
          <p:nvPr/>
        </p:nvSpPr>
        <p:spPr>
          <a:xfrm>
            <a:off x="6592546" y="5009907"/>
            <a:ext cx="188861" cy="172481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7" name="Oval 156"/>
          <p:cNvSpPr/>
          <p:nvPr/>
        </p:nvSpPr>
        <p:spPr>
          <a:xfrm>
            <a:off x="6592546" y="4061257"/>
            <a:ext cx="188861" cy="172481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8" name="Oval 157"/>
          <p:cNvSpPr/>
          <p:nvPr/>
        </p:nvSpPr>
        <p:spPr>
          <a:xfrm>
            <a:off x="6592546" y="3630054"/>
            <a:ext cx="188861" cy="172481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9" name="Oval 158"/>
          <p:cNvSpPr/>
          <p:nvPr/>
        </p:nvSpPr>
        <p:spPr>
          <a:xfrm>
            <a:off x="5489005" y="2800995"/>
            <a:ext cx="188861" cy="172481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0" name="Oval 159"/>
          <p:cNvSpPr/>
          <p:nvPr/>
        </p:nvSpPr>
        <p:spPr>
          <a:xfrm>
            <a:off x="6039768" y="2009562"/>
            <a:ext cx="188861" cy="172481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1" name="Oval 160"/>
          <p:cNvSpPr/>
          <p:nvPr/>
        </p:nvSpPr>
        <p:spPr>
          <a:xfrm>
            <a:off x="6039768" y="2768044"/>
            <a:ext cx="188861" cy="172481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2" name="Oval 161"/>
          <p:cNvSpPr/>
          <p:nvPr/>
        </p:nvSpPr>
        <p:spPr>
          <a:xfrm>
            <a:off x="6592546" y="2515480"/>
            <a:ext cx="188861" cy="172481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3" name="Oval 162"/>
          <p:cNvSpPr/>
          <p:nvPr/>
        </p:nvSpPr>
        <p:spPr>
          <a:xfrm>
            <a:off x="6592546" y="2959004"/>
            <a:ext cx="188861" cy="172481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6" name="TextBox 165"/>
          <p:cNvSpPr txBox="1"/>
          <p:nvPr/>
        </p:nvSpPr>
        <p:spPr>
          <a:xfrm>
            <a:off x="7188107" y="2017789"/>
            <a:ext cx="156127" cy="3122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67" name="Oval 166"/>
          <p:cNvSpPr/>
          <p:nvPr/>
        </p:nvSpPr>
        <p:spPr>
          <a:xfrm>
            <a:off x="7155373" y="1341316"/>
            <a:ext cx="188861" cy="172481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8" name="Oval 167"/>
          <p:cNvSpPr/>
          <p:nvPr/>
        </p:nvSpPr>
        <p:spPr>
          <a:xfrm>
            <a:off x="7155373" y="1598909"/>
            <a:ext cx="188861" cy="172481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1" name="Oval 170"/>
          <p:cNvSpPr/>
          <p:nvPr/>
        </p:nvSpPr>
        <p:spPr>
          <a:xfrm>
            <a:off x="7155373" y="2413008"/>
            <a:ext cx="188861" cy="172481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2" name="Oval 171"/>
          <p:cNvSpPr/>
          <p:nvPr/>
        </p:nvSpPr>
        <p:spPr>
          <a:xfrm>
            <a:off x="7155373" y="2670601"/>
            <a:ext cx="188861" cy="172481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3" name="Oval 172"/>
          <p:cNvSpPr/>
          <p:nvPr/>
        </p:nvSpPr>
        <p:spPr>
          <a:xfrm>
            <a:off x="7155373" y="2887236"/>
            <a:ext cx="188861" cy="172481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4" name="Oval 173"/>
          <p:cNvSpPr/>
          <p:nvPr/>
        </p:nvSpPr>
        <p:spPr>
          <a:xfrm>
            <a:off x="7155373" y="3144829"/>
            <a:ext cx="188861" cy="172481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5" name="Oval 174"/>
          <p:cNvSpPr/>
          <p:nvPr/>
        </p:nvSpPr>
        <p:spPr>
          <a:xfrm>
            <a:off x="7155373" y="3393547"/>
            <a:ext cx="188861" cy="172481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6" name="Oval 175"/>
          <p:cNvSpPr/>
          <p:nvPr/>
        </p:nvSpPr>
        <p:spPr>
          <a:xfrm>
            <a:off x="7155373" y="3651139"/>
            <a:ext cx="188861" cy="172481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7" name="Oval 176"/>
          <p:cNvSpPr/>
          <p:nvPr/>
        </p:nvSpPr>
        <p:spPr>
          <a:xfrm>
            <a:off x="7155373" y="3952201"/>
            <a:ext cx="188861" cy="172481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8" name="Oval 177"/>
          <p:cNvSpPr/>
          <p:nvPr/>
        </p:nvSpPr>
        <p:spPr>
          <a:xfrm>
            <a:off x="7155373" y="4209793"/>
            <a:ext cx="188861" cy="172481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9" name="Oval 178"/>
          <p:cNvSpPr/>
          <p:nvPr/>
        </p:nvSpPr>
        <p:spPr>
          <a:xfrm>
            <a:off x="7155373" y="4465239"/>
            <a:ext cx="188861" cy="172481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" name="Oval 179"/>
          <p:cNvSpPr/>
          <p:nvPr/>
        </p:nvSpPr>
        <p:spPr>
          <a:xfrm>
            <a:off x="7155373" y="4722831"/>
            <a:ext cx="188861" cy="172481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1" name="Oval 180"/>
          <p:cNvSpPr/>
          <p:nvPr/>
        </p:nvSpPr>
        <p:spPr>
          <a:xfrm>
            <a:off x="7155373" y="4939467"/>
            <a:ext cx="188861" cy="172481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2" name="Oval 181"/>
          <p:cNvSpPr/>
          <p:nvPr/>
        </p:nvSpPr>
        <p:spPr>
          <a:xfrm>
            <a:off x="7155373" y="5197059"/>
            <a:ext cx="188861" cy="172481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3" name="Straight Connector 182"/>
          <p:cNvCxnSpPr/>
          <p:nvPr/>
        </p:nvCxnSpPr>
        <p:spPr>
          <a:xfrm>
            <a:off x="4859055" y="5555576"/>
            <a:ext cx="2485179" cy="772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4" name="TextBox 183"/>
          <p:cNvSpPr txBox="1"/>
          <p:nvPr/>
        </p:nvSpPr>
        <p:spPr>
          <a:xfrm>
            <a:off x="4739316" y="5494604"/>
            <a:ext cx="239477" cy="312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0</a:t>
            </a:r>
            <a:endParaRPr lang="en-US" dirty="0"/>
          </a:p>
        </p:txBody>
      </p:sp>
      <p:sp>
        <p:nvSpPr>
          <p:cNvPr id="185" name="TextBox 184"/>
          <p:cNvSpPr txBox="1"/>
          <p:nvPr/>
        </p:nvSpPr>
        <p:spPr>
          <a:xfrm>
            <a:off x="5412187" y="5494604"/>
            <a:ext cx="239477" cy="312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186" name="TextBox 185"/>
          <p:cNvSpPr txBox="1"/>
          <p:nvPr/>
        </p:nvSpPr>
        <p:spPr>
          <a:xfrm>
            <a:off x="6034647" y="5494604"/>
            <a:ext cx="326876" cy="312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</a:t>
            </a:r>
            <a:endParaRPr lang="en-US" dirty="0"/>
          </a:p>
        </p:txBody>
      </p:sp>
      <p:sp>
        <p:nvSpPr>
          <p:cNvPr id="187" name="TextBox 186"/>
          <p:cNvSpPr txBox="1"/>
          <p:nvPr/>
        </p:nvSpPr>
        <p:spPr>
          <a:xfrm>
            <a:off x="6565540" y="5494604"/>
            <a:ext cx="239477" cy="312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</a:t>
            </a:r>
          </a:p>
        </p:txBody>
      </p:sp>
      <p:sp>
        <p:nvSpPr>
          <p:cNvPr id="188" name="TextBox 187"/>
          <p:cNvSpPr txBox="1"/>
          <p:nvPr/>
        </p:nvSpPr>
        <p:spPr>
          <a:xfrm>
            <a:off x="7136093" y="5494604"/>
            <a:ext cx="239477" cy="312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4</a:t>
            </a:r>
            <a:endParaRPr lang="en-US" dirty="0"/>
          </a:p>
        </p:txBody>
      </p:sp>
      <p:sp>
        <p:nvSpPr>
          <p:cNvPr id="189" name="Oval 188"/>
          <p:cNvSpPr/>
          <p:nvPr/>
        </p:nvSpPr>
        <p:spPr>
          <a:xfrm>
            <a:off x="7228415" y="1341316"/>
            <a:ext cx="188861" cy="172481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0" name="Oval 189"/>
          <p:cNvSpPr/>
          <p:nvPr/>
        </p:nvSpPr>
        <p:spPr>
          <a:xfrm>
            <a:off x="7228415" y="1598909"/>
            <a:ext cx="188861" cy="172481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4" name="Oval 193"/>
          <p:cNvSpPr/>
          <p:nvPr/>
        </p:nvSpPr>
        <p:spPr>
          <a:xfrm>
            <a:off x="6553503" y="1531224"/>
            <a:ext cx="188861" cy="172481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5" name="Oval 194"/>
          <p:cNvSpPr/>
          <p:nvPr/>
        </p:nvSpPr>
        <p:spPr>
          <a:xfrm>
            <a:off x="6626544" y="1531224"/>
            <a:ext cx="188861" cy="172481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6" name="Oval 195"/>
          <p:cNvSpPr/>
          <p:nvPr/>
        </p:nvSpPr>
        <p:spPr>
          <a:xfrm>
            <a:off x="6553503" y="2017789"/>
            <a:ext cx="188861" cy="172481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7" name="Oval 196"/>
          <p:cNvSpPr/>
          <p:nvPr/>
        </p:nvSpPr>
        <p:spPr>
          <a:xfrm>
            <a:off x="6626544" y="2017789"/>
            <a:ext cx="188861" cy="172481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8" name="Oval 197"/>
          <p:cNvSpPr/>
          <p:nvPr/>
        </p:nvSpPr>
        <p:spPr>
          <a:xfrm>
            <a:off x="7113667" y="1869147"/>
            <a:ext cx="188861" cy="172481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9" name="Oval 198"/>
          <p:cNvSpPr/>
          <p:nvPr/>
        </p:nvSpPr>
        <p:spPr>
          <a:xfrm>
            <a:off x="7186709" y="1869147"/>
            <a:ext cx="188861" cy="172481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0" name="Oval 199"/>
          <p:cNvSpPr/>
          <p:nvPr/>
        </p:nvSpPr>
        <p:spPr>
          <a:xfrm>
            <a:off x="7116749" y="2095802"/>
            <a:ext cx="188861" cy="172481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1" name="Oval 200"/>
          <p:cNvSpPr/>
          <p:nvPr/>
        </p:nvSpPr>
        <p:spPr>
          <a:xfrm>
            <a:off x="7189790" y="2095802"/>
            <a:ext cx="188861" cy="172481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9" name="Straight Arrow Connector 208"/>
          <p:cNvCxnSpPr/>
          <p:nvPr/>
        </p:nvCxnSpPr>
        <p:spPr>
          <a:xfrm flipV="1">
            <a:off x="6529362" y="1451069"/>
            <a:ext cx="286043" cy="32032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1" name="Straight Arrow Connector 210"/>
          <p:cNvCxnSpPr/>
          <p:nvPr/>
        </p:nvCxnSpPr>
        <p:spPr>
          <a:xfrm flipV="1">
            <a:off x="7155373" y="1234859"/>
            <a:ext cx="286043" cy="32032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2" name="Straight Arrow Connector 211"/>
          <p:cNvCxnSpPr/>
          <p:nvPr/>
        </p:nvCxnSpPr>
        <p:spPr>
          <a:xfrm flipV="1">
            <a:off x="6034647" y="1935641"/>
            <a:ext cx="286043" cy="32032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3" name="Straight Arrow Connector 212"/>
          <p:cNvCxnSpPr/>
          <p:nvPr/>
        </p:nvCxnSpPr>
        <p:spPr>
          <a:xfrm flipV="1">
            <a:off x="6590051" y="1940409"/>
            <a:ext cx="286043" cy="32032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4" name="Straight Arrow Connector 213"/>
          <p:cNvCxnSpPr/>
          <p:nvPr/>
        </p:nvCxnSpPr>
        <p:spPr>
          <a:xfrm flipV="1">
            <a:off x="7163534" y="1502087"/>
            <a:ext cx="286043" cy="32032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5" name="Straight Arrow Connector 214"/>
          <p:cNvCxnSpPr/>
          <p:nvPr/>
        </p:nvCxnSpPr>
        <p:spPr>
          <a:xfrm flipV="1">
            <a:off x="7171090" y="1756651"/>
            <a:ext cx="286043" cy="32032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6" name="Straight Arrow Connector 215"/>
          <p:cNvCxnSpPr/>
          <p:nvPr/>
        </p:nvCxnSpPr>
        <p:spPr>
          <a:xfrm flipV="1">
            <a:off x="7186709" y="1985691"/>
            <a:ext cx="286043" cy="32032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0" name="Straight Arrow Connector 219"/>
          <p:cNvCxnSpPr/>
          <p:nvPr/>
        </p:nvCxnSpPr>
        <p:spPr>
          <a:xfrm flipV="1">
            <a:off x="6638385" y="1451069"/>
            <a:ext cx="286043" cy="32032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1" name="Straight Arrow Connector 220"/>
          <p:cNvCxnSpPr/>
          <p:nvPr/>
        </p:nvCxnSpPr>
        <p:spPr>
          <a:xfrm flipV="1">
            <a:off x="1911867" y="1801786"/>
            <a:ext cx="286043" cy="32032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2" name="Straight Arrow Connector 221"/>
          <p:cNvCxnSpPr/>
          <p:nvPr/>
        </p:nvCxnSpPr>
        <p:spPr>
          <a:xfrm flipV="1">
            <a:off x="2414559" y="1297132"/>
            <a:ext cx="286043" cy="32032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4" name="Straight Arrow Connector 223"/>
          <p:cNvCxnSpPr/>
          <p:nvPr/>
        </p:nvCxnSpPr>
        <p:spPr>
          <a:xfrm flipV="1">
            <a:off x="2451923" y="1815331"/>
            <a:ext cx="286043" cy="32032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6" name="Straight Arrow Connector 225"/>
          <p:cNvCxnSpPr/>
          <p:nvPr/>
        </p:nvCxnSpPr>
        <p:spPr>
          <a:xfrm flipV="1">
            <a:off x="7289499" y="1241083"/>
            <a:ext cx="286043" cy="32032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7" name="Straight Arrow Connector 226"/>
          <p:cNvCxnSpPr/>
          <p:nvPr/>
        </p:nvCxnSpPr>
        <p:spPr>
          <a:xfrm flipV="1">
            <a:off x="7297660" y="1508311"/>
            <a:ext cx="286043" cy="32032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8" name="Straight Arrow Connector 227"/>
          <p:cNvCxnSpPr/>
          <p:nvPr/>
        </p:nvCxnSpPr>
        <p:spPr>
          <a:xfrm flipV="1">
            <a:off x="7305216" y="1762875"/>
            <a:ext cx="286043" cy="32032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9" name="Straight Arrow Connector 228"/>
          <p:cNvCxnSpPr/>
          <p:nvPr/>
        </p:nvCxnSpPr>
        <p:spPr>
          <a:xfrm flipV="1">
            <a:off x="7320835" y="1991915"/>
            <a:ext cx="286043" cy="32032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0" name="Straight Arrow Connector 229"/>
          <p:cNvCxnSpPr/>
          <p:nvPr/>
        </p:nvCxnSpPr>
        <p:spPr>
          <a:xfrm flipV="1">
            <a:off x="3031275" y="1094907"/>
            <a:ext cx="286043" cy="32032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1" name="Straight Arrow Connector 230"/>
          <p:cNvCxnSpPr/>
          <p:nvPr/>
        </p:nvCxnSpPr>
        <p:spPr>
          <a:xfrm flipV="1">
            <a:off x="3039436" y="1362135"/>
            <a:ext cx="286043" cy="32032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2" name="Straight Arrow Connector 231"/>
          <p:cNvCxnSpPr/>
          <p:nvPr/>
        </p:nvCxnSpPr>
        <p:spPr>
          <a:xfrm flipV="1">
            <a:off x="3046992" y="1616699"/>
            <a:ext cx="286043" cy="32032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3" name="Straight Arrow Connector 232"/>
          <p:cNvCxnSpPr/>
          <p:nvPr/>
        </p:nvCxnSpPr>
        <p:spPr>
          <a:xfrm flipV="1">
            <a:off x="3062611" y="1845739"/>
            <a:ext cx="286043" cy="32032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4" name="Straight Arrow Connector 233"/>
          <p:cNvCxnSpPr/>
          <p:nvPr/>
        </p:nvCxnSpPr>
        <p:spPr>
          <a:xfrm flipV="1">
            <a:off x="6449524" y="1950427"/>
            <a:ext cx="286043" cy="32032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7" name="Straight Connector 236"/>
          <p:cNvCxnSpPr/>
          <p:nvPr/>
        </p:nvCxnSpPr>
        <p:spPr>
          <a:xfrm>
            <a:off x="1245649" y="2768468"/>
            <a:ext cx="399032" cy="0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8" name="Straight Connector 237"/>
          <p:cNvCxnSpPr/>
          <p:nvPr/>
        </p:nvCxnSpPr>
        <p:spPr>
          <a:xfrm>
            <a:off x="1798878" y="2765687"/>
            <a:ext cx="399032" cy="0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9" name="Straight Connector 238"/>
          <p:cNvCxnSpPr/>
          <p:nvPr/>
        </p:nvCxnSpPr>
        <p:spPr>
          <a:xfrm>
            <a:off x="2338934" y="2490074"/>
            <a:ext cx="399032" cy="0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0" name="Straight Connector 239"/>
          <p:cNvCxnSpPr/>
          <p:nvPr/>
        </p:nvCxnSpPr>
        <p:spPr>
          <a:xfrm>
            <a:off x="2338934" y="2960116"/>
            <a:ext cx="399032" cy="0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1" name="Straight Connector 240"/>
          <p:cNvCxnSpPr/>
          <p:nvPr/>
        </p:nvCxnSpPr>
        <p:spPr>
          <a:xfrm>
            <a:off x="2949622" y="2375659"/>
            <a:ext cx="399032" cy="0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2" name="Straight Connector 241"/>
          <p:cNvCxnSpPr/>
          <p:nvPr/>
        </p:nvCxnSpPr>
        <p:spPr>
          <a:xfrm>
            <a:off x="2949622" y="2654819"/>
            <a:ext cx="399032" cy="0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3" name="Straight Connector 242"/>
          <p:cNvCxnSpPr/>
          <p:nvPr/>
        </p:nvCxnSpPr>
        <p:spPr>
          <a:xfrm>
            <a:off x="2949622" y="2872493"/>
            <a:ext cx="399032" cy="0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4" name="Straight Connector 243"/>
          <p:cNvCxnSpPr/>
          <p:nvPr/>
        </p:nvCxnSpPr>
        <p:spPr>
          <a:xfrm>
            <a:off x="2949622" y="3126699"/>
            <a:ext cx="399032" cy="0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5" name="Straight Connector 244"/>
          <p:cNvCxnSpPr/>
          <p:nvPr/>
        </p:nvCxnSpPr>
        <p:spPr>
          <a:xfrm>
            <a:off x="1798878" y="1967898"/>
            <a:ext cx="399032" cy="0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6" name="Straight Connector 245"/>
          <p:cNvCxnSpPr/>
          <p:nvPr/>
        </p:nvCxnSpPr>
        <p:spPr>
          <a:xfrm>
            <a:off x="2414559" y="1473618"/>
            <a:ext cx="399032" cy="0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7" name="Straight Connector 246"/>
          <p:cNvCxnSpPr/>
          <p:nvPr/>
        </p:nvCxnSpPr>
        <p:spPr>
          <a:xfrm>
            <a:off x="2414559" y="1967898"/>
            <a:ext cx="399032" cy="0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8" name="Straight Connector 247"/>
          <p:cNvCxnSpPr/>
          <p:nvPr/>
        </p:nvCxnSpPr>
        <p:spPr>
          <a:xfrm>
            <a:off x="2949622" y="2140063"/>
            <a:ext cx="399032" cy="0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9" name="Straight Connector 248"/>
          <p:cNvCxnSpPr/>
          <p:nvPr/>
        </p:nvCxnSpPr>
        <p:spPr>
          <a:xfrm>
            <a:off x="2977815" y="1835978"/>
            <a:ext cx="399032" cy="0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0" name="Straight Connector 249"/>
          <p:cNvCxnSpPr/>
          <p:nvPr/>
        </p:nvCxnSpPr>
        <p:spPr>
          <a:xfrm>
            <a:off x="2977815" y="1554747"/>
            <a:ext cx="399032" cy="0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1" name="Straight Connector 250"/>
          <p:cNvCxnSpPr/>
          <p:nvPr/>
        </p:nvCxnSpPr>
        <p:spPr>
          <a:xfrm>
            <a:off x="2949622" y="1303487"/>
            <a:ext cx="399032" cy="0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2" name="Straight Connector 251"/>
          <p:cNvCxnSpPr/>
          <p:nvPr/>
        </p:nvCxnSpPr>
        <p:spPr>
          <a:xfrm>
            <a:off x="5365688" y="2871745"/>
            <a:ext cx="399032" cy="0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3" name="Straight Connector 252"/>
          <p:cNvCxnSpPr/>
          <p:nvPr/>
        </p:nvCxnSpPr>
        <p:spPr>
          <a:xfrm>
            <a:off x="5918917" y="2868964"/>
            <a:ext cx="399032" cy="0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4" name="Straight Connector 253"/>
          <p:cNvCxnSpPr/>
          <p:nvPr/>
        </p:nvCxnSpPr>
        <p:spPr>
          <a:xfrm>
            <a:off x="6458973" y="2593351"/>
            <a:ext cx="399032" cy="0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5" name="Straight Connector 254"/>
          <p:cNvCxnSpPr/>
          <p:nvPr/>
        </p:nvCxnSpPr>
        <p:spPr>
          <a:xfrm>
            <a:off x="6458973" y="3063393"/>
            <a:ext cx="399032" cy="0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6" name="Straight Connector 255"/>
          <p:cNvCxnSpPr/>
          <p:nvPr/>
        </p:nvCxnSpPr>
        <p:spPr>
          <a:xfrm>
            <a:off x="5918917" y="2098583"/>
            <a:ext cx="399032" cy="0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7" name="Straight Connector 256"/>
          <p:cNvCxnSpPr/>
          <p:nvPr/>
        </p:nvCxnSpPr>
        <p:spPr>
          <a:xfrm>
            <a:off x="7103012" y="2468931"/>
            <a:ext cx="399032" cy="0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8" name="Straight Connector 257"/>
          <p:cNvCxnSpPr/>
          <p:nvPr/>
        </p:nvCxnSpPr>
        <p:spPr>
          <a:xfrm>
            <a:off x="7103012" y="2748091"/>
            <a:ext cx="399032" cy="0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9" name="Straight Connector 258"/>
          <p:cNvCxnSpPr/>
          <p:nvPr/>
        </p:nvCxnSpPr>
        <p:spPr>
          <a:xfrm>
            <a:off x="7103012" y="2965765"/>
            <a:ext cx="399032" cy="0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0" name="Straight Connector 259"/>
          <p:cNvCxnSpPr/>
          <p:nvPr/>
        </p:nvCxnSpPr>
        <p:spPr>
          <a:xfrm>
            <a:off x="7103012" y="3219971"/>
            <a:ext cx="399032" cy="0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1" name="Straight Connector 260"/>
          <p:cNvCxnSpPr/>
          <p:nvPr/>
        </p:nvCxnSpPr>
        <p:spPr>
          <a:xfrm>
            <a:off x="6458973" y="1633766"/>
            <a:ext cx="399032" cy="0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2" name="Straight Connector 261"/>
          <p:cNvCxnSpPr/>
          <p:nvPr/>
        </p:nvCxnSpPr>
        <p:spPr>
          <a:xfrm>
            <a:off x="6458973" y="2103808"/>
            <a:ext cx="399032" cy="0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3" name="Straight Connector 262"/>
          <p:cNvCxnSpPr/>
          <p:nvPr/>
        </p:nvCxnSpPr>
        <p:spPr>
          <a:xfrm>
            <a:off x="6458973" y="1708791"/>
            <a:ext cx="399032" cy="0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4" name="Straight Connector 263"/>
          <p:cNvCxnSpPr/>
          <p:nvPr/>
        </p:nvCxnSpPr>
        <p:spPr>
          <a:xfrm>
            <a:off x="6458973" y="2178833"/>
            <a:ext cx="399032" cy="0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5" name="Straight Connector 264"/>
          <p:cNvCxnSpPr/>
          <p:nvPr/>
        </p:nvCxnSpPr>
        <p:spPr>
          <a:xfrm>
            <a:off x="7089983" y="1432328"/>
            <a:ext cx="399032" cy="0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6" name="Straight Connector 265"/>
          <p:cNvCxnSpPr/>
          <p:nvPr/>
        </p:nvCxnSpPr>
        <p:spPr>
          <a:xfrm>
            <a:off x="7089983" y="1711488"/>
            <a:ext cx="399032" cy="0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7" name="Straight Connector 266"/>
          <p:cNvCxnSpPr/>
          <p:nvPr/>
        </p:nvCxnSpPr>
        <p:spPr>
          <a:xfrm>
            <a:off x="7089983" y="1929162"/>
            <a:ext cx="399032" cy="0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8" name="Straight Connector 267"/>
          <p:cNvCxnSpPr/>
          <p:nvPr/>
        </p:nvCxnSpPr>
        <p:spPr>
          <a:xfrm>
            <a:off x="7089983" y="2183368"/>
            <a:ext cx="399032" cy="0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9" name="Straight Connector 268"/>
          <p:cNvCxnSpPr/>
          <p:nvPr/>
        </p:nvCxnSpPr>
        <p:spPr>
          <a:xfrm>
            <a:off x="7089983" y="1501275"/>
            <a:ext cx="399032" cy="0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0" name="Straight Connector 269"/>
          <p:cNvCxnSpPr/>
          <p:nvPr/>
        </p:nvCxnSpPr>
        <p:spPr>
          <a:xfrm>
            <a:off x="7089983" y="1780435"/>
            <a:ext cx="399032" cy="0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1" name="Straight Connector 270"/>
          <p:cNvCxnSpPr/>
          <p:nvPr/>
        </p:nvCxnSpPr>
        <p:spPr>
          <a:xfrm>
            <a:off x="7089983" y="1998109"/>
            <a:ext cx="399032" cy="0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2" name="Straight Connector 271"/>
          <p:cNvCxnSpPr/>
          <p:nvPr/>
        </p:nvCxnSpPr>
        <p:spPr>
          <a:xfrm>
            <a:off x="7089983" y="2252315"/>
            <a:ext cx="399032" cy="0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3" name="Straight Connector 272"/>
          <p:cNvCxnSpPr/>
          <p:nvPr/>
        </p:nvCxnSpPr>
        <p:spPr>
          <a:xfrm>
            <a:off x="1280802" y="5975208"/>
            <a:ext cx="399032" cy="0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4" name="Straight Arrow Connector 273"/>
          <p:cNvCxnSpPr/>
          <p:nvPr/>
        </p:nvCxnSpPr>
        <p:spPr>
          <a:xfrm flipV="1">
            <a:off x="1351675" y="6109098"/>
            <a:ext cx="286043" cy="32032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5" name="TextBox 274"/>
          <p:cNvSpPr txBox="1"/>
          <p:nvPr/>
        </p:nvSpPr>
        <p:spPr>
          <a:xfrm>
            <a:off x="1862836" y="5810756"/>
            <a:ext cx="12383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8/16 = 0.5</a:t>
            </a:r>
            <a:endParaRPr lang="en-US" sz="1400" dirty="0"/>
          </a:p>
        </p:txBody>
      </p:sp>
      <p:sp>
        <p:nvSpPr>
          <p:cNvPr id="276" name="TextBox 275"/>
          <p:cNvSpPr txBox="1"/>
          <p:nvPr/>
        </p:nvSpPr>
        <p:spPr>
          <a:xfrm>
            <a:off x="1840574" y="6116136"/>
            <a:ext cx="14250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4</a:t>
            </a:r>
            <a:r>
              <a:rPr lang="en-US" sz="1400" dirty="0" smtClean="0"/>
              <a:t>/16 = 0.25</a:t>
            </a:r>
            <a:endParaRPr lang="en-US" sz="1400" dirty="0"/>
          </a:p>
        </p:txBody>
      </p:sp>
      <p:cxnSp>
        <p:nvCxnSpPr>
          <p:cNvPr id="278" name="Straight Connector 277"/>
          <p:cNvCxnSpPr/>
          <p:nvPr/>
        </p:nvCxnSpPr>
        <p:spPr>
          <a:xfrm>
            <a:off x="5655558" y="5984496"/>
            <a:ext cx="399032" cy="0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9" name="Straight Arrow Connector 278"/>
          <p:cNvCxnSpPr/>
          <p:nvPr/>
        </p:nvCxnSpPr>
        <p:spPr>
          <a:xfrm flipV="1">
            <a:off x="5735568" y="6090978"/>
            <a:ext cx="286043" cy="32032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0" name="TextBox 279"/>
          <p:cNvSpPr txBox="1"/>
          <p:nvPr/>
        </p:nvSpPr>
        <p:spPr>
          <a:xfrm>
            <a:off x="6356373" y="5902268"/>
            <a:ext cx="12505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12/20 = 0.6</a:t>
            </a:r>
            <a:endParaRPr lang="en-US" sz="1400" dirty="0"/>
          </a:p>
        </p:txBody>
      </p:sp>
      <p:sp>
        <p:nvSpPr>
          <p:cNvPr id="281" name="TextBox 280"/>
          <p:cNvSpPr txBox="1"/>
          <p:nvPr/>
        </p:nvSpPr>
        <p:spPr>
          <a:xfrm>
            <a:off x="6370659" y="6152832"/>
            <a:ext cx="12453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8/20 = 0.4</a:t>
            </a:r>
            <a:endParaRPr lang="en-US" sz="1400" dirty="0"/>
          </a:p>
        </p:txBody>
      </p:sp>
      <p:cxnSp>
        <p:nvCxnSpPr>
          <p:cNvPr id="283" name="Straight Connector 282"/>
          <p:cNvCxnSpPr/>
          <p:nvPr/>
        </p:nvCxnSpPr>
        <p:spPr>
          <a:xfrm>
            <a:off x="1245649" y="3871100"/>
            <a:ext cx="399032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4" name="Straight Connector 283"/>
          <p:cNvCxnSpPr/>
          <p:nvPr/>
        </p:nvCxnSpPr>
        <p:spPr>
          <a:xfrm>
            <a:off x="1797081" y="3876456"/>
            <a:ext cx="399032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5" name="Straight Connector 284"/>
          <p:cNvCxnSpPr/>
          <p:nvPr/>
        </p:nvCxnSpPr>
        <p:spPr>
          <a:xfrm>
            <a:off x="1835607" y="4815552"/>
            <a:ext cx="399032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6" name="Straight Connector 285"/>
          <p:cNvCxnSpPr/>
          <p:nvPr/>
        </p:nvCxnSpPr>
        <p:spPr>
          <a:xfrm>
            <a:off x="2378011" y="4061257"/>
            <a:ext cx="399032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7" name="Straight Connector 286"/>
          <p:cNvCxnSpPr/>
          <p:nvPr/>
        </p:nvCxnSpPr>
        <p:spPr>
          <a:xfrm>
            <a:off x="2378011" y="3642681"/>
            <a:ext cx="399032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8" name="Straight Connector 287"/>
          <p:cNvCxnSpPr/>
          <p:nvPr/>
        </p:nvCxnSpPr>
        <p:spPr>
          <a:xfrm>
            <a:off x="2977815" y="3400442"/>
            <a:ext cx="399032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9" name="Straight Connector 288"/>
          <p:cNvCxnSpPr/>
          <p:nvPr/>
        </p:nvCxnSpPr>
        <p:spPr>
          <a:xfrm>
            <a:off x="2977815" y="3651139"/>
            <a:ext cx="399032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0" name="Straight Connector 289"/>
          <p:cNvCxnSpPr/>
          <p:nvPr/>
        </p:nvCxnSpPr>
        <p:spPr>
          <a:xfrm>
            <a:off x="2977815" y="3961614"/>
            <a:ext cx="399032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1" name="Straight Connector 290"/>
          <p:cNvCxnSpPr/>
          <p:nvPr/>
        </p:nvCxnSpPr>
        <p:spPr>
          <a:xfrm>
            <a:off x="2977815" y="4233738"/>
            <a:ext cx="399032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2" name="Straight Connector 291"/>
          <p:cNvCxnSpPr/>
          <p:nvPr/>
        </p:nvCxnSpPr>
        <p:spPr>
          <a:xfrm>
            <a:off x="2378011" y="4575738"/>
            <a:ext cx="399032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3" name="Straight Connector 292"/>
          <p:cNvCxnSpPr/>
          <p:nvPr/>
        </p:nvCxnSpPr>
        <p:spPr>
          <a:xfrm>
            <a:off x="2977815" y="4468729"/>
            <a:ext cx="399032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4" name="Straight Connector 293"/>
          <p:cNvCxnSpPr/>
          <p:nvPr/>
        </p:nvCxnSpPr>
        <p:spPr>
          <a:xfrm>
            <a:off x="2378011" y="5037353"/>
            <a:ext cx="399032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5" name="Straight Connector 294"/>
          <p:cNvCxnSpPr/>
          <p:nvPr/>
        </p:nvCxnSpPr>
        <p:spPr>
          <a:xfrm>
            <a:off x="2977815" y="4769669"/>
            <a:ext cx="399032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6" name="Straight Connector 295"/>
          <p:cNvCxnSpPr/>
          <p:nvPr/>
        </p:nvCxnSpPr>
        <p:spPr>
          <a:xfrm>
            <a:off x="2977815" y="4956798"/>
            <a:ext cx="399032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7" name="Straight Connector 296"/>
          <p:cNvCxnSpPr/>
          <p:nvPr/>
        </p:nvCxnSpPr>
        <p:spPr>
          <a:xfrm>
            <a:off x="2977815" y="5227957"/>
            <a:ext cx="399032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8" name="Straight Connector 297"/>
          <p:cNvCxnSpPr/>
          <p:nvPr/>
        </p:nvCxnSpPr>
        <p:spPr>
          <a:xfrm>
            <a:off x="7058101" y="3478497"/>
            <a:ext cx="399032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9" name="Straight Connector 298"/>
          <p:cNvCxnSpPr/>
          <p:nvPr/>
        </p:nvCxnSpPr>
        <p:spPr>
          <a:xfrm>
            <a:off x="7058101" y="3729194"/>
            <a:ext cx="399032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0" name="Straight Connector 299"/>
          <p:cNvCxnSpPr/>
          <p:nvPr/>
        </p:nvCxnSpPr>
        <p:spPr>
          <a:xfrm>
            <a:off x="7058101" y="4039669"/>
            <a:ext cx="399032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1" name="Straight Connector 300"/>
          <p:cNvCxnSpPr/>
          <p:nvPr/>
        </p:nvCxnSpPr>
        <p:spPr>
          <a:xfrm>
            <a:off x="7058101" y="4311793"/>
            <a:ext cx="399032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2" name="Straight Connector 301"/>
          <p:cNvCxnSpPr/>
          <p:nvPr/>
        </p:nvCxnSpPr>
        <p:spPr>
          <a:xfrm>
            <a:off x="7058101" y="4546784"/>
            <a:ext cx="399032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3" name="Straight Connector 302"/>
          <p:cNvCxnSpPr/>
          <p:nvPr/>
        </p:nvCxnSpPr>
        <p:spPr>
          <a:xfrm>
            <a:off x="7058101" y="4847724"/>
            <a:ext cx="399032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4" name="Straight Connector 303"/>
          <p:cNvCxnSpPr/>
          <p:nvPr/>
        </p:nvCxnSpPr>
        <p:spPr>
          <a:xfrm>
            <a:off x="7058101" y="5034853"/>
            <a:ext cx="399032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5" name="Straight Connector 304"/>
          <p:cNvCxnSpPr/>
          <p:nvPr/>
        </p:nvCxnSpPr>
        <p:spPr>
          <a:xfrm>
            <a:off x="7058101" y="5306012"/>
            <a:ext cx="399032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6" name="Straight Connector 305"/>
          <p:cNvCxnSpPr/>
          <p:nvPr/>
        </p:nvCxnSpPr>
        <p:spPr>
          <a:xfrm>
            <a:off x="6507122" y="4127744"/>
            <a:ext cx="399032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7" name="Straight Connector 306"/>
          <p:cNvCxnSpPr/>
          <p:nvPr/>
        </p:nvCxnSpPr>
        <p:spPr>
          <a:xfrm>
            <a:off x="6507122" y="3709168"/>
            <a:ext cx="399032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8" name="Straight Connector 307"/>
          <p:cNvCxnSpPr/>
          <p:nvPr/>
        </p:nvCxnSpPr>
        <p:spPr>
          <a:xfrm>
            <a:off x="6507122" y="4642225"/>
            <a:ext cx="399032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9" name="Straight Connector 308"/>
          <p:cNvCxnSpPr/>
          <p:nvPr/>
        </p:nvCxnSpPr>
        <p:spPr>
          <a:xfrm>
            <a:off x="6507122" y="5103840"/>
            <a:ext cx="399032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0" name="Straight Connector 309"/>
          <p:cNvCxnSpPr/>
          <p:nvPr/>
        </p:nvCxnSpPr>
        <p:spPr>
          <a:xfrm>
            <a:off x="5918917" y="3945219"/>
            <a:ext cx="399032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1" name="Straight Connector 310"/>
          <p:cNvCxnSpPr/>
          <p:nvPr/>
        </p:nvCxnSpPr>
        <p:spPr>
          <a:xfrm>
            <a:off x="5957443" y="4884315"/>
            <a:ext cx="399032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2" name="Straight Connector 311"/>
          <p:cNvCxnSpPr/>
          <p:nvPr/>
        </p:nvCxnSpPr>
        <p:spPr>
          <a:xfrm>
            <a:off x="5365688" y="3970750"/>
            <a:ext cx="399032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3" name="Straight Connector 312"/>
          <p:cNvCxnSpPr/>
          <p:nvPr/>
        </p:nvCxnSpPr>
        <p:spPr>
          <a:xfrm>
            <a:off x="1271665" y="6596486"/>
            <a:ext cx="399032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4" name="TextBox 313"/>
          <p:cNvSpPr txBox="1"/>
          <p:nvPr/>
        </p:nvSpPr>
        <p:spPr>
          <a:xfrm>
            <a:off x="1832768" y="6423655"/>
            <a:ext cx="12383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8/16 = 0.5</a:t>
            </a:r>
            <a:endParaRPr lang="en-US" sz="1400" dirty="0"/>
          </a:p>
        </p:txBody>
      </p:sp>
      <p:cxnSp>
        <p:nvCxnSpPr>
          <p:cNvPr id="315" name="Straight Connector 314"/>
          <p:cNvCxnSpPr/>
          <p:nvPr/>
        </p:nvCxnSpPr>
        <p:spPr>
          <a:xfrm>
            <a:off x="5620253" y="6605622"/>
            <a:ext cx="399032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6" name="TextBox 315"/>
          <p:cNvSpPr txBox="1"/>
          <p:nvPr/>
        </p:nvSpPr>
        <p:spPr>
          <a:xfrm>
            <a:off x="6373233" y="6423655"/>
            <a:ext cx="12383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8/20 = 0.4</a:t>
            </a:r>
            <a:endParaRPr lang="en-US" sz="1400" dirty="0"/>
          </a:p>
        </p:txBody>
      </p:sp>
      <p:cxnSp>
        <p:nvCxnSpPr>
          <p:cNvPr id="317" name="Straight Arrow Connector 316"/>
          <p:cNvCxnSpPr/>
          <p:nvPr/>
        </p:nvCxnSpPr>
        <p:spPr>
          <a:xfrm flipV="1">
            <a:off x="6091337" y="876879"/>
            <a:ext cx="286043" cy="32032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19" name="Picture 3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72092" y="3624701"/>
            <a:ext cx="1122012" cy="476171"/>
          </a:xfrm>
          <a:prstGeom prst="rect">
            <a:avLst/>
          </a:prstGeom>
        </p:spPr>
      </p:pic>
      <p:pic>
        <p:nvPicPr>
          <p:cNvPr id="320" name="Picture 3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03072" y="1568893"/>
            <a:ext cx="1340928" cy="328277"/>
          </a:xfrm>
          <a:prstGeom prst="rect">
            <a:avLst/>
          </a:prstGeom>
        </p:spPr>
      </p:pic>
      <p:sp>
        <p:nvSpPr>
          <p:cNvPr id="321" name="Right Brace 320"/>
          <p:cNvSpPr/>
          <p:nvPr/>
        </p:nvSpPr>
        <p:spPr>
          <a:xfrm>
            <a:off x="7670011" y="1234859"/>
            <a:ext cx="229411" cy="1068999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2" name="Right Brace 321"/>
          <p:cNvSpPr/>
          <p:nvPr/>
        </p:nvSpPr>
        <p:spPr>
          <a:xfrm>
            <a:off x="7670092" y="2493792"/>
            <a:ext cx="229411" cy="2867036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5" name="Picture 3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7043" y="2783523"/>
            <a:ext cx="1122012" cy="476171"/>
          </a:xfrm>
          <a:prstGeom prst="rect">
            <a:avLst/>
          </a:prstGeom>
        </p:spPr>
      </p:pic>
      <p:sp>
        <p:nvSpPr>
          <p:cNvPr id="324" name="Right Brace 323"/>
          <p:cNvSpPr/>
          <p:nvPr/>
        </p:nvSpPr>
        <p:spPr>
          <a:xfrm>
            <a:off x="3641515" y="1197200"/>
            <a:ext cx="229411" cy="4255850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C2948-4665-DB4E-93BF-2C2D5CCA4F4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470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02648"/>
            <a:ext cx="7772400" cy="48258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Hitchhiking prevalence is increased </a:t>
            </a:r>
            <a:endParaRPr lang="en-US" dirty="0"/>
          </a:p>
        </p:txBody>
      </p:sp>
      <p:sp>
        <p:nvSpPr>
          <p:cNvPr id="83" name="TextBox 82"/>
          <p:cNvSpPr txBox="1"/>
          <p:nvPr/>
        </p:nvSpPr>
        <p:spPr>
          <a:xfrm>
            <a:off x="907580" y="833348"/>
            <a:ext cx="2914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No fitness mutation</a:t>
            </a:r>
            <a:endParaRPr lang="en-US" dirty="0"/>
          </a:p>
        </p:txBody>
      </p:sp>
      <p:sp>
        <p:nvSpPr>
          <p:cNvPr id="84" name="TextBox 83"/>
          <p:cNvSpPr txBox="1"/>
          <p:nvPr/>
        </p:nvSpPr>
        <p:spPr>
          <a:xfrm>
            <a:off x="4450754" y="833348"/>
            <a:ext cx="2914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fitness mutation</a:t>
            </a:r>
            <a:endParaRPr lang="en-US" dirty="0"/>
          </a:p>
        </p:txBody>
      </p:sp>
      <p:grpSp>
        <p:nvGrpSpPr>
          <p:cNvPr id="219" name="Group 218"/>
          <p:cNvGrpSpPr>
            <a:grpSpLocks noChangeAspect="1"/>
          </p:cNvGrpSpPr>
          <p:nvPr/>
        </p:nvGrpSpPr>
        <p:grpSpPr>
          <a:xfrm>
            <a:off x="593975" y="1200749"/>
            <a:ext cx="2699103" cy="4572000"/>
            <a:chOff x="274179" y="1346925"/>
            <a:chExt cx="3118140" cy="5281806"/>
          </a:xfrm>
        </p:grpSpPr>
        <p:sp>
          <p:nvSpPr>
            <p:cNvPr id="47" name="Oval 46"/>
            <p:cNvSpPr/>
            <p:nvPr/>
          </p:nvSpPr>
          <p:spPr>
            <a:xfrm>
              <a:off x="345751" y="3684113"/>
              <a:ext cx="223383" cy="204009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tint val="100000"/>
                    <a:shade val="100000"/>
                    <a:satMod val="130000"/>
                    <a:alpha val="0"/>
                  </a:schemeClr>
                </a:gs>
                <a:gs pos="100000">
                  <a:schemeClr val="accent1">
                    <a:tint val="50000"/>
                    <a:shade val="100000"/>
                    <a:satMod val="350000"/>
                    <a:alpha val="0"/>
                  </a:schemeClr>
                </a:gs>
              </a:gsLst>
              <a:lin ang="16200000" scaled="0"/>
              <a:tileRect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/>
            <p:cNvSpPr/>
            <p:nvPr/>
          </p:nvSpPr>
          <p:spPr>
            <a:xfrm>
              <a:off x="1160905" y="4345467"/>
              <a:ext cx="223383" cy="204009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tint val="100000"/>
                    <a:shade val="100000"/>
                    <a:satMod val="130000"/>
                    <a:alpha val="0"/>
                  </a:schemeClr>
                </a:gs>
                <a:gs pos="100000">
                  <a:schemeClr val="accent1">
                    <a:tint val="50000"/>
                    <a:shade val="100000"/>
                    <a:satMod val="350000"/>
                    <a:alpha val="0"/>
                  </a:schemeClr>
                </a:gs>
              </a:gsLst>
              <a:lin ang="16200000" scaled="0"/>
              <a:tileRect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 48"/>
            <p:cNvSpPr/>
            <p:nvPr/>
          </p:nvSpPr>
          <p:spPr>
            <a:xfrm>
              <a:off x="1812343" y="4345467"/>
              <a:ext cx="223383" cy="204009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tint val="100000"/>
                    <a:shade val="100000"/>
                    <a:satMod val="130000"/>
                    <a:alpha val="0"/>
                  </a:schemeClr>
                </a:gs>
                <a:gs pos="100000">
                  <a:schemeClr val="accent1">
                    <a:tint val="50000"/>
                    <a:shade val="100000"/>
                    <a:satMod val="350000"/>
                    <a:alpha val="0"/>
                  </a:schemeClr>
                </a:gs>
              </a:gsLst>
              <a:lin ang="16200000" scaled="0"/>
              <a:tileRect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val 49"/>
            <p:cNvSpPr/>
            <p:nvPr/>
          </p:nvSpPr>
          <p:spPr>
            <a:xfrm>
              <a:off x="1812343" y="5401951"/>
              <a:ext cx="223383" cy="204009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tint val="100000"/>
                    <a:shade val="100000"/>
                    <a:satMod val="130000"/>
                    <a:alpha val="0"/>
                  </a:schemeClr>
                </a:gs>
                <a:gs pos="100000">
                  <a:schemeClr val="accent1">
                    <a:tint val="50000"/>
                    <a:shade val="100000"/>
                    <a:satMod val="350000"/>
                    <a:alpha val="0"/>
                  </a:schemeClr>
                </a:gs>
              </a:gsLst>
              <a:lin ang="16200000" scaled="0"/>
              <a:tileRect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Oval 50"/>
            <p:cNvSpPr/>
            <p:nvPr/>
          </p:nvSpPr>
          <p:spPr>
            <a:xfrm>
              <a:off x="2466165" y="5161507"/>
              <a:ext cx="223383" cy="204009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tint val="100000"/>
                    <a:shade val="100000"/>
                    <a:satMod val="130000"/>
                    <a:alpha val="0"/>
                  </a:schemeClr>
                </a:gs>
                <a:gs pos="100000">
                  <a:schemeClr val="accent1">
                    <a:tint val="50000"/>
                    <a:shade val="100000"/>
                    <a:satMod val="350000"/>
                    <a:alpha val="0"/>
                  </a:schemeClr>
                </a:gs>
              </a:gsLst>
              <a:lin ang="16200000" scaled="0"/>
              <a:tileRect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Oval 51"/>
            <p:cNvSpPr/>
            <p:nvPr/>
          </p:nvSpPr>
          <p:spPr>
            <a:xfrm>
              <a:off x="2466165" y="5686103"/>
              <a:ext cx="223383" cy="204009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tint val="100000"/>
                    <a:shade val="100000"/>
                    <a:satMod val="130000"/>
                    <a:alpha val="0"/>
                  </a:schemeClr>
                </a:gs>
                <a:gs pos="100000">
                  <a:schemeClr val="accent1">
                    <a:tint val="50000"/>
                    <a:shade val="100000"/>
                    <a:satMod val="350000"/>
                    <a:alpha val="0"/>
                  </a:schemeClr>
                </a:gs>
              </a:gsLst>
              <a:lin ang="16200000" scaled="0"/>
              <a:tileRect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Oval 52"/>
            <p:cNvSpPr/>
            <p:nvPr/>
          </p:nvSpPr>
          <p:spPr>
            <a:xfrm>
              <a:off x="2466165" y="4564048"/>
              <a:ext cx="223383" cy="204009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tint val="100000"/>
                    <a:shade val="100000"/>
                    <a:satMod val="130000"/>
                    <a:alpha val="0"/>
                  </a:schemeClr>
                </a:gs>
                <a:gs pos="100000">
                  <a:schemeClr val="accent1">
                    <a:tint val="50000"/>
                    <a:shade val="100000"/>
                    <a:satMod val="350000"/>
                    <a:alpha val="0"/>
                  </a:schemeClr>
                </a:gs>
              </a:gsLst>
              <a:lin ang="16200000" scaled="0"/>
              <a:tileRect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Oval 53"/>
            <p:cNvSpPr/>
            <p:nvPr/>
          </p:nvSpPr>
          <p:spPr>
            <a:xfrm>
              <a:off x="2466165" y="4054024"/>
              <a:ext cx="223383" cy="204009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tint val="100000"/>
                    <a:shade val="100000"/>
                    <a:satMod val="130000"/>
                    <a:alpha val="0"/>
                  </a:schemeClr>
                </a:gs>
                <a:gs pos="100000">
                  <a:schemeClr val="accent1">
                    <a:tint val="50000"/>
                    <a:shade val="100000"/>
                    <a:satMod val="350000"/>
                    <a:alpha val="0"/>
                  </a:schemeClr>
                </a:gs>
              </a:gsLst>
              <a:lin ang="16200000" scaled="0"/>
              <a:tileRect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Oval 54"/>
            <p:cNvSpPr/>
            <p:nvPr/>
          </p:nvSpPr>
          <p:spPr>
            <a:xfrm>
              <a:off x="1160905" y="3073421"/>
              <a:ext cx="223383" cy="204009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tint val="100000"/>
                    <a:shade val="100000"/>
                    <a:satMod val="130000"/>
                    <a:alpha val="0"/>
                  </a:schemeClr>
                </a:gs>
                <a:gs pos="100000">
                  <a:schemeClr val="accent1">
                    <a:tint val="50000"/>
                    <a:shade val="100000"/>
                    <a:satMod val="350000"/>
                    <a:alpha val="0"/>
                  </a:schemeClr>
                </a:gs>
              </a:gsLst>
              <a:lin ang="16200000" scaled="0"/>
              <a:tileRect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Oval 55"/>
            <p:cNvSpPr/>
            <p:nvPr/>
          </p:nvSpPr>
          <p:spPr>
            <a:xfrm>
              <a:off x="1812343" y="2137320"/>
              <a:ext cx="223383" cy="204009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tint val="100000"/>
                    <a:shade val="100000"/>
                    <a:satMod val="130000"/>
                    <a:alpha val="0"/>
                  </a:schemeClr>
                </a:gs>
                <a:gs pos="100000">
                  <a:schemeClr val="accent1">
                    <a:tint val="50000"/>
                    <a:shade val="100000"/>
                    <a:satMod val="350000"/>
                    <a:alpha val="0"/>
                  </a:schemeClr>
                </a:gs>
              </a:gsLst>
              <a:lin ang="16200000" scaled="0"/>
              <a:tileRect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Oval 56"/>
            <p:cNvSpPr/>
            <p:nvPr/>
          </p:nvSpPr>
          <p:spPr>
            <a:xfrm>
              <a:off x="1812343" y="3034446"/>
              <a:ext cx="223383" cy="204009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tint val="100000"/>
                    <a:shade val="100000"/>
                    <a:satMod val="130000"/>
                    <a:alpha val="0"/>
                  </a:schemeClr>
                </a:gs>
                <a:gs pos="100000">
                  <a:schemeClr val="accent1">
                    <a:tint val="50000"/>
                    <a:shade val="100000"/>
                    <a:satMod val="350000"/>
                    <a:alpha val="0"/>
                  </a:schemeClr>
                </a:gs>
              </a:gsLst>
              <a:lin ang="16200000" scaled="0"/>
              <a:tileRect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Oval 57"/>
            <p:cNvSpPr/>
            <p:nvPr/>
          </p:nvSpPr>
          <p:spPr>
            <a:xfrm>
              <a:off x="2466165" y="2735716"/>
              <a:ext cx="223383" cy="204009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tint val="100000"/>
                    <a:shade val="100000"/>
                    <a:satMod val="130000"/>
                    <a:alpha val="0"/>
                  </a:schemeClr>
                </a:gs>
                <a:gs pos="100000">
                  <a:schemeClr val="accent1">
                    <a:tint val="50000"/>
                    <a:shade val="100000"/>
                    <a:satMod val="350000"/>
                    <a:alpha val="0"/>
                  </a:schemeClr>
                </a:gs>
              </a:gsLst>
              <a:lin ang="16200000" scaled="0"/>
              <a:tileRect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Oval 58"/>
            <p:cNvSpPr/>
            <p:nvPr/>
          </p:nvSpPr>
          <p:spPr>
            <a:xfrm>
              <a:off x="2466165" y="3260312"/>
              <a:ext cx="223383" cy="204009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tint val="100000"/>
                    <a:shade val="100000"/>
                    <a:satMod val="130000"/>
                    <a:alpha val="0"/>
                  </a:schemeClr>
                </a:gs>
                <a:gs pos="100000">
                  <a:schemeClr val="accent1">
                    <a:tint val="50000"/>
                    <a:shade val="100000"/>
                    <a:satMod val="350000"/>
                    <a:alpha val="0"/>
                  </a:schemeClr>
                </a:gs>
              </a:gsLst>
              <a:lin ang="16200000" scaled="0"/>
              <a:tileRect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Oval 59"/>
            <p:cNvSpPr/>
            <p:nvPr/>
          </p:nvSpPr>
          <p:spPr>
            <a:xfrm>
              <a:off x="2466165" y="2138257"/>
              <a:ext cx="223383" cy="204009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tint val="100000"/>
                    <a:shade val="100000"/>
                    <a:satMod val="130000"/>
                    <a:alpha val="0"/>
                  </a:schemeClr>
                </a:gs>
                <a:gs pos="100000">
                  <a:schemeClr val="accent1">
                    <a:tint val="50000"/>
                    <a:shade val="100000"/>
                    <a:satMod val="350000"/>
                    <a:alpha val="0"/>
                  </a:schemeClr>
                </a:gs>
              </a:gsLst>
              <a:lin ang="16200000" scaled="0"/>
              <a:tileRect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Oval 60"/>
            <p:cNvSpPr/>
            <p:nvPr/>
          </p:nvSpPr>
          <p:spPr>
            <a:xfrm>
              <a:off x="2466165" y="1555376"/>
              <a:ext cx="223383" cy="204009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tint val="100000"/>
                    <a:shade val="100000"/>
                    <a:satMod val="130000"/>
                    <a:alpha val="0"/>
                  </a:schemeClr>
                </a:gs>
                <a:gs pos="100000">
                  <a:schemeClr val="accent1">
                    <a:tint val="50000"/>
                    <a:shade val="100000"/>
                    <a:satMod val="350000"/>
                    <a:alpha val="0"/>
                  </a:schemeClr>
                </a:gs>
              </a:gsLst>
              <a:lin ang="16200000" scaled="0"/>
              <a:tileRect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TextBox 118"/>
            <p:cNvSpPr txBox="1"/>
            <p:nvPr/>
          </p:nvSpPr>
          <p:spPr>
            <a:xfrm>
              <a:off x="3170590" y="2147051"/>
              <a:ext cx="18466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dirty="0"/>
            </a:p>
          </p:txBody>
        </p:sp>
        <p:sp>
          <p:nvSpPr>
            <p:cNvPr id="120" name="Oval 119"/>
            <p:cNvSpPr/>
            <p:nvPr/>
          </p:nvSpPr>
          <p:spPr>
            <a:xfrm>
              <a:off x="3131873" y="1346925"/>
              <a:ext cx="223383" cy="204009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tint val="100000"/>
                    <a:shade val="100000"/>
                    <a:satMod val="130000"/>
                    <a:alpha val="0"/>
                  </a:schemeClr>
                </a:gs>
                <a:gs pos="100000">
                  <a:schemeClr val="accent1">
                    <a:tint val="50000"/>
                    <a:shade val="100000"/>
                    <a:satMod val="350000"/>
                    <a:alpha val="0"/>
                  </a:schemeClr>
                </a:gs>
              </a:gsLst>
              <a:lin ang="16200000" scaled="0"/>
              <a:tileRect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Oval 120"/>
            <p:cNvSpPr/>
            <p:nvPr/>
          </p:nvSpPr>
          <p:spPr>
            <a:xfrm>
              <a:off x="3131873" y="1651603"/>
              <a:ext cx="223383" cy="204009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tint val="100000"/>
                    <a:shade val="100000"/>
                    <a:satMod val="130000"/>
                    <a:alpha val="0"/>
                  </a:schemeClr>
                </a:gs>
                <a:gs pos="100000">
                  <a:schemeClr val="accent1">
                    <a:tint val="50000"/>
                    <a:shade val="100000"/>
                    <a:satMod val="350000"/>
                    <a:alpha val="0"/>
                  </a:schemeClr>
                </a:gs>
              </a:gsLst>
              <a:lin ang="16200000" scaled="0"/>
              <a:tileRect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Oval 127"/>
            <p:cNvSpPr/>
            <p:nvPr/>
          </p:nvSpPr>
          <p:spPr>
            <a:xfrm>
              <a:off x="3131873" y="2007696"/>
              <a:ext cx="223383" cy="204009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tint val="100000"/>
                    <a:shade val="100000"/>
                    <a:satMod val="130000"/>
                    <a:alpha val="0"/>
                  </a:schemeClr>
                </a:gs>
                <a:gs pos="100000">
                  <a:schemeClr val="accent1">
                    <a:tint val="50000"/>
                    <a:shade val="100000"/>
                    <a:satMod val="350000"/>
                    <a:alpha val="0"/>
                  </a:schemeClr>
                </a:gs>
              </a:gsLst>
              <a:lin ang="16200000" scaled="0"/>
              <a:tileRect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Oval 128"/>
            <p:cNvSpPr/>
            <p:nvPr/>
          </p:nvSpPr>
          <p:spPr>
            <a:xfrm>
              <a:off x="3131873" y="2312374"/>
              <a:ext cx="223383" cy="204009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tint val="100000"/>
                    <a:shade val="100000"/>
                    <a:satMod val="130000"/>
                    <a:alpha val="0"/>
                  </a:schemeClr>
                </a:gs>
                <a:gs pos="100000">
                  <a:schemeClr val="accent1">
                    <a:tint val="50000"/>
                    <a:shade val="100000"/>
                    <a:satMod val="350000"/>
                    <a:alpha val="0"/>
                  </a:schemeClr>
                </a:gs>
              </a:gsLst>
              <a:lin ang="16200000" scaled="0"/>
              <a:tileRect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Oval 129"/>
            <p:cNvSpPr/>
            <p:nvPr/>
          </p:nvSpPr>
          <p:spPr>
            <a:xfrm>
              <a:off x="3131873" y="2614513"/>
              <a:ext cx="223383" cy="204009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tint val="100000"/>
                    <a:shade val="100000"/>
                    <a:satMod val="130000"/>
                    <a:alpha val="0"/>
                  </a:schemeClr>
                </a:gs>
                <a:gs pos="100000">
                  <a:schemeClr val="accent1">
                    <a:tint val="50000"/>
                    <a:shade val="100000"/>
                    <a:satMod val="350000"/>
                    <a:alpha val="0"/>
                  </a:schemeClr>
                </a:gs>
              </a:gsLst>
              <a:lin ang="16200000" scaled="0"/>
              <a:tileRect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Oval 130"/>
            <p:cNvSpPr/>
            <p:nvPr/>
          </p:nvSpPr>
          <p:spPr>
            <a:xfrm>
              <a:off x="3131873" y="2919191"/>
              <a:ext cx="223383" cy="204009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tint val="100000"/>
                    <a:shade val="100000"/>
                    <a:satMod val="130000"/>
                    <a:alpha val="0"/>
                  </a:schemeClr>
                </a:gs>
                <a:gs pos="100000">
                  <a:schemeClr val="accent1">
                    <a:tint val="50000"/>
                    <a:shade val="100000"/>
                    <a:satMod val="350000"/>
                    <a:alpha val="0"/>
                  </a:schemeClr>
                </a:gs>
              </a:gsLst>
              <a:lin ang="16200000" scaled="0"/>
              <a:tileRect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Oval 131"/>
            <p:cNvSpPr/>
            <p:nvPr/>
          </p:nvSpPr>
          <p:spPr>
            <a:xfrm>
              <a:off x="3131873" y="3175426"/>
              <a:ext cx="223383" cy="204009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tint val="100000"/>
                    <a:shade val="100000"/>
                    <a:satMod val="130000"/>
                    <a:alpha val="0"/>
                  </a:schemeClr>
                </a:gs>
                <a:gs pos="100000">
                  <a:schemeClr val="accent1">
                    <a:tint val="50000"/>
                    <a:shade val="100000"/>
                    <a:satMod val="350000"/>
                    <a:alpha val="0"/>
                  </a:schemeClr>
                </a:gs>
              </a:gsLst>
              <a:lin ang="16200000" scaled="0"/>
              <a:tileRect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Oval 132"/>
            <p:cNvSpPr/>
            <p:nvPr/>
          </p:nvSpPr>
          <p:spPr>
            <a:xfrm>
              <a:off x="3131873" y="3480104"/>
              <a:ext cx="223383" cy="204009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tint val="100000"/>
                    <a:shade val="100000"/>
                    <a:satMod val="130000"/>
                    <a:alpha val="0"/>
                  </a:schemeClr>
                </a:gs>
                <a:gs pos="100000">
                  <a:schemeClr val="accent1">
                    <a:tint val="50000"/>
                    <a:shade val="100000"/>
                    <a:satMod val="350000"/>
                    <a:alpha val="0"/>
                  </a:schemeClr>
                </a:gs>
              </a:gsLst>
              <a:lin ang="16200000" scaled="0"/>
              <a:tileRect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Oval 135"/>
            <p:cNvSpPr/>
            <p:nvPr/>
          </p:nvSpPr>
          <p:spPr>
            <a:xfrm>
              <a:off x="3131873" y="3774286"/>
              <a:ext cx="223383" cy="204009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tint val="100000"/>
                    <a:shade val="100000"/>
                    <a:satMod val="130000"/>
                    <a:alpha val="0"/>
                  </a:schemeClr>
                </a:gs>
                <a:gs pos="100000">
                  <a:schemeClr val="accent1">
                    <a:tint val="50000"/>
                    <a:shade val="100000"/>
                    <a:satMod val="350000"/>
                    <a:alpha val="0"/>
                  </a:schemeClr>
                </a:gs>
              </a:gsLst>
              <a:lin ang="16200000" scaled="0"/>
              <a:tileRect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" name="Oval 136"/>
            <p:cNvSpPr/>
            <p:nvPr/>
          </p:nvSpPr>
          <p:spPr>
            <a:xfrm>
              <a:off x="3131873" y="4078964"/>
              <a:ext cx="223383" cy="204009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tint val="100000"/>
                    <a:shade val="100000"/>
                    <a:satMod val="130000"/>
                    <a:alpha val="0"/>
                  </a:schemeClr>
                </a:gs>
                <a:gs pos="100000">
                  <a:schemeClr val="accent1">
                    <a:tint val="50000"/>
                    <a:shade val="100000"/>
                    <a:satMod val="350000"/>
                    <a:alpha val="0"/>
                  </a:schemeClr>
                </a:gs>
              </a:gsLst>
              <a:lin ang="16200000" scaled="0"/>
              <a:tileRect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Oval 137"/>
            <p:cNvSpPr/>
            <p:nvPr/>
          </p:nvSpPr>
          <p:spPr>
            <a:xfrm>
              <a:off x="3131873" y="4435057"/>
              <a:ext cx="223383" cy="204009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tint val="100000"/>
                    <a:shade val="100000"/>
                    <a:satMod val="130000"/>
                    <a:alpha val="0"/>
                  </a:schemeClr>
                </a:gs>
                <a:gs pos="100000">
                  <a:schemeClr val="accent1">
                    <a:tint val="50000"/>
                    <a:shade val="100000"/>
                    <a:satMod val="350000"/>
                    <a:alpha val="0"/>
                  </a:schemeClr>
                </a:gs>
              </a:gsLst>
              <a:lin ang="16200000" scaled="0"/>
              <a:tileRect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" name="Oval 138"/>
            <p:cNvSpPr/>
            <p:nvPr/>
          </p:nvSpPr>
          <p:spPr>
            <a:xfrm>
              <a:off x="3131873" y="4739735"/>
              <a:ext cx="223383" cy="204009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tint val="100000"/>
                    <a:shade val="100000"/>
                    <a:satMod val="130000"/>
                    <a:alpha val="0"/>
                  </a:schemeClr>
                </a:gs>
                <a:gs pos="100000">
                  <a:schemeClr val="accent1">
                    <a:tint val="50000"/>
                    <a:shade val="100000"/>
                    <a:satMod val="350000"/>
                    <a:alpha val="0"/>
                  </a:schemeClr>
                </a:gs>
              </a:gsLst>
              <a:lin ang="16200000" scaled="0"/>
              <a:tileRect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" name="Oval 139"/>
            <p:cNvSpPr/>
            <p:nvPr/>
          </p:nvSpPr>
          <p:spPr>
            <a:xfrm>
              <a:off x="3131873" y="5041874"/>
              <a:ext cx="223383" cy="204009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tint val="100000"/>
                    <a:shade val="100000"/>
                    <a:satMod val="130000"/>
                    <a:alpha val="0"/>
                  </a:schemeClr>
                </a:gs>
                <a:gs pos="100000">
                  <a:schemeClr val="accent1">
                    <a:tint val="50000"/>
                    <a:shade val="100000"/>
                    <a:satMod val="350000"/>
                    <a:alpha val="0"/>
                  </a:schemeClr>
                </a:gs>
              </a:gsLst>
              <a:lin ang="16200000" scaled="0"/>
              <a:tileRect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" name="Oval 140"/>
            <p:cNvSpPr/>
            <p:nvPr/>
          </p:nvSpPr>
          <p:spPr>
            <a:xfrm>
              <a:off x="3131873" y="5346552"/>
              <a:ext cx="223383" cy="204009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tint val="100000"/>
                    <a:shade val="100000"/>
                    <a:satMod val="130000"/>
                    <a:alpha val="0"/>
                  </a:schemeClr>
                </a:gs>
                <a:gs pos="100000">
                  <a:schemeClr val="accent1">
                    <a:tint val="50000"/>
                    <a:shade val="100000"/>
                    <a:satMod val="350000"/>
                    <a:alpha val="0"/>
                  </a:schemeClr>
                </a:gs>
              </a:gsLst>
              <a:lin ang="16200000" scaled="0"/>
              <a:tileRect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" name="Oval 141"/>
            <p:cNvSpPr/>
            <p:nvPr/>
          </p:nvSpPr>
          <p:spPr>
            <a:xfrm>
              <a:off x="3131873" y="5602787"/>
              <a:ext cx="223383" cy="204009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tint val="100000"/>
                    <a:shade val="100000"/>
                    <a:satMod val="130000"/>
                    <a:alpha val="0"/>
                  </a:schemeClr>
                </a:gs>
                <a:gs pos="100000">
                  <a:schemeClr val="accent1">
                    <a:tint val="50000"/>
                    <a:shade val="100000"/>
                    <a:satMod val="350000"/>
                    <a:alpha val="0"/>
                  </a:schemeClr>
                </a:gs>
              </a:gsLst>
              <a:lin ang="16200000" scaled="0"/>
              <a:tileRect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" name="Oval 142"/>
            <p:cNvSpPr/>
            <p:nvPr/>
          </p:nvSpPr>
          <p:spPr>
            <a:xfrm>
              <a:off x="3131873" y="5907465"/>
              <a:ext cx="223383" cy="204009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tint val="100000"/>
                    <a:shade val="100000"/>
                    <a:satMod val="130000"/>
                    <a:alpha val="0"/>
                  </a:schemeClr>
                </a:gs>
                <a:gs pos="100000">
                  <a:schemeClr val="accent1">
                    <a:tint val="50000"/>
                    <a:shade val="100000"/>
                    <a:satMod val="350000"/>
                    <a:alpha val="0"/>
                  </a:schemeClr>
                </a:gs>
              </a:gsLst>
              <a:lin ang="16200000" scaled="0"/>
              <a:tileRect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5" name="Straight Connector 144"/>
            <p:cNvCxnSpPr/>
            <p:nvPr/>
          </p:nvCxnSpPr>
          <p:spPr>
            <a:xfrm>
              <a:off x="415805" y="6331516"/>
              <a:ext cx="2939451" cy="9136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6" name="TextBox 145"/>
            <p:cNvSpPr txBox="1"/>
            <p:nvPr/>
          </p:nvSpPr>
          <p:spPr>
            <a:xfrm>
              <a:off x="274179" y="6259399"/>
              <a:ext cx="28325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0</a:t>
              </a:r>
              <a:endParaRPr lang="en-US" dirty="0"/>
            </a:p>
          </p:txBody>
        </p:sp>
        <p:sp>
          <p:nvSpPr>
            <p:cNvPr id="147" name="TextBox 146"/>
            <p:cNvSpPr txBox="1"/>
            <p:nvPr/>
          </p:nvSpPr>
          <p:spPr>
            <a:xfrm>
              <a:off x="1070046" y="6259399"/>
              <a:ext cx="28325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</a:t>
              </a:r>
            </a:p>
          </p:txBody>
        </p:sp>
        <p:sp>
          <p:nvSpPr>
            <p:cNvPr id="148" name="TextBox 147"/>
            <p:cNvSpPr txBox="1"/>
            <p:nvPr/>
          </p:nvSpPr>
          <p:spPr>
            <a:xfrm>
              <a:off x="1806287" y="6259399"/>
              <a:ext cx="38662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2</a:t>
              </a:r>
              <a:endParaRPr lang="en-US" dirty="0"/>
            </a:p>
          </p:txBody>
        </p:sp>
        <p:sp>
          <p:nvSpPr>
            <p:cNvPr id="149" name="TextBox 148"/>
            <p:cNvSpPr txBox="1"/>
            <p:nvPr/>
          </p:nvSpPr>
          <p:spPr>
            <a:xfrm>
              <a:off x="2434223" y="6259399"/>
              <a:ext cx="28325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3</a:t>
              </a:r>
            </a:p>
          </p:txBody>
        </p:sp>
        <p:sp>
          <p:nvSpPr>
            <p:cNvPr id="150" name="TextBox 149"/>
            <p:cNvSpPr txBox="1"/>
            <p:nvPr/>
          </p:nvSpPr>
          <p:spPr>
            <a:xfrm>
              <a:off x="3109068" y="6259399"/>
              <a:ext cx="28325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4</a:t>
              </a:r>
              <a:endParaRPr lang="en-US" dirty="0"/>
            </a:p>
          </p:txBody>
        </p:sp>
      </p:grpSp>
      <p:sp>
        <p:nvSpPr>
          <p:cNvPr id="151" name="Oval 150"/>
          <p:cNvSpPr/>
          <p:nvPr/>
        </p:nvSpPr>
        <p:spPr>
          <a:xfrm>
            <a:off x="4799827" y="3317310"/>
            <a:ext cx="188861" cy="172481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2" name="Oval 151"/>
          <p:cNvSpPr/>
          <p:nvPr/>
        </p:nvSpPr>
        <p:spPr>
          <a:xfrm>
            <a:off x="5489005" y="3876456"/>
            <a:ext cx="188861" cy="172481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" name="Oval 152"/>
          <p:cNvSpPr/>
          <p:nvPr/>
        </p:nvSpPr>
        <p:spPr>
          <a:xfrm>
            <a:off x="6039768" y="3876456"/>
            <a:ext cx="188861" cy="172481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" name="Oval 153"/>
          <p:cNvSpPr/>
          <p:nvPr/>
        </p:nvSpPr>
        <p:spPr>
          <a:xfrm>
            <a:off x="6039768" y="4769669"/>
            <a:ext cx="188861" cy="172481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5" name="Oval 154"/>
          <p:cNvSpPr/>
          <p:nvPr/>
        </p:nvSpPr>
        <p:spPr>
          <a:xfrm>
            <a:off x="6592546" y="4566383"/>
            <a:ext cx="188861" cy="172481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6" name="Oval 155"/>
          <p:cNvSpPr/>
          <p:nvPr/>
        </p:nvSpPr>
        <p:spPr>
          <a:xfrm>
            <a:off x="6592546" y="5009907"/>
            <a:ext cx="188861" cy="172481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7" name="Oval 156"/>
          <p:cNvSpPr/>
          <p:nvPr/>
        </p:nvSpPr>
        <p:spPr>
          <a:xfrm>
            <a:off x="6592546" y="4061257"/>
            <a:ext cx="188861" cy="172481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8" name="Oval 157"/>
          <p:cNvSpPr/>
          <p:nvPr/>
        </p:nvSpPr>
        <p:spPr>
          <a:xfrm>
            <a:off x="6592546" y="3630054"/>
            <a:ext cx="188861" cy="172481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9" name="Oval 158"/>
          <p:cNvSpPr/>
          <p:nvPr/>
        </p:nvSpPr>
        <p:spPr>
          <a:xfrm>
            <a:off x="5489005" y="2800995"/>
            <a:ext cx="188861" cy="172481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0" name="Oval 159"/>
          <p:cNvSpPr/>
          <p:nvPr/>
        </p:nvSpPr>
        <p:spPr>
          <a:xfrm>
            <a:off x="6039768" y="2009562"/>
            <a:ext cx="188861" cy="172481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1" name="Oval 160"/>
          <p:cNvSpPr/>
          <p:nvPr/>
        </p:nvSpPr>
        <p:spPr>
          <a:xfrm>
            <a:off x="6039768" y="2768044"/>
            <a:ext cx="188861" cy="172481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2" name="Oval 161"/>
          <p:cNvSpPr/>
          <p:nvPr/>
        </p:nvSpPr>
        <p:spPr>
          <a:xfrm>
            <a:off x="6592546" y="2515480"/>
            <a:ext cx="188861" cy="172481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3" name="Oval 162"/>
          <p:cNvSpPr/>
          <p:nvPr/>
        </p:nvSpPr>
        <p:spPr>
          <a:xfrm>
            <a:off x="6592546" y="2959004"/>
            <a:ext cx="188861" cy="172481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6" name="TextBox 165"/>
          <p:cNvSpPr txBox="1"/>
          <p:nvPr/>
        </p:nvSpPr>
        <p:spPr>
          <a:xfrm>
            <a:off x="7188107" y="2017789"/>
            <a:ext cx="156127" cy="3122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67" name="Oval 166"/>
          <p:cNvSpPr/>
          <p:nvPr/>
        </p:nvSpPr>
        <p:spPr>
          <a:xfrm>
            <a:off x="7155373" y="1341316"/>
            <a:ext cx="188861" cy="172481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8" name="Oval 167"/>
          <p:cNvSpPr/>
          <p:nvPr/>
        </p:nvSpPr>
        <p:spPr>
          <a:xfrm>
            <a:off x="7155373" y="1598909"/>
            <a:ext cx="188861" cy="172481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1" name="Oval 170"/>
          <p:cNvSpPr/>
          <p:nvPr/>
        </p:nvSpPr>
        <p:spPr>
          <a:xfrm>
            <a:off x="7155373" y="2413008"/>
            <a:ext cx="188861" cy="172481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2" name="Oval 171"/>
          <p:cNvSpPr/>
          <p:nvPr/>
        </p:nvSpPr>
        <p:spPr>
          <a:xfrm>
            <a:off x="7155373" y="2670601"/>
            <a:ext cx="188861" cy="172481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3" name="Oval 172"/>
          <p:cNvSpPr/>
          <p:nvPr/>
        </p:nvSpPr>
        <p:spPr>
          <a:xfrm>
            <a:off x="7155373" y="2887236"/>
            <a:ext cx="188861" cy="172481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4" name="Oval 173"/>
          <p:cNvSpPr/>
          <p:nvPr/>
        </p:nvSpPr>
        <p:spPr>
          <a:xfrm>
            <a:off x="7155373" y="3144829"/>
            <a:ext cx="188861" cy="172481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5" name="Oval 174"/>
          <p:cNvSpPr/>
          <p:nvPr/>
        </p:nvSpPr>
        <p:spPr>
          <a:xfrm>
            <a:off x="7155373" y="3393547"/>
            <a:ext cx="188861" cy="172481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6" name="Oval 175"/>
          <p:cNvSpPr/>
          <p:nvPr/>
        </p:nvSpPr>
        <p:spPr>
          <a:xfrm>
            <a:off x="7155373" y="3651139"/>
            <a:ext cx="188861" cy="172481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7" name="Oval 176"/>
          <p:cNvSpPr/>
          <p:nvPr/>
        </p:nvSpPr>
        <p:spPr>
          <a:xfrm>
            <a:off x="7155373" y="3952201"/>
            <a:ext cx="188861" cy="172481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8" name="Oval 177"/>
          <p:cNvSpPr/>
          <p:nvPr/>
        </p:nvSpPr>
        <p:spPr>
          <a:xfrm>
            <a:off x="7155373" y="4209793"/>
            <a:ext cx="188861" cy="172481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9" name="Oval 178"/>
          <p:cNvSpPr/>
          <p:nvPr/>
        </p:nvSpPr>
        <p:spPr>
          <a:xfrm>
            <a:off x="7155373" y="4465239"/>
            <a:ext cx="188861" cy="172481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" name="Oval 179"/>
          <p:cNvSpPr/>
          <p:nvPr/>
        </p:nvSpPr>
        <p:spPr>
          <a:xfrm>
            <a:off x="7155373" y="4722831"/>
            <a:ext cx="188861" cy="172481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1" name="Oval 180"/>
          <p:cNvSpPr/>
          <p:nvPr/>
        </p:nvSpPr>
        <p:spPr>
          <a:xfrm>
            <a:off x="7155373" y="4939467"/>
            <a:ext cx="188861" cy="172481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2" name="Oval 181"/>
          <p:cNvSpPr/>
          <p:nvPr/>
        </p:nvSpPr>
        <p:spPr>
          <a:xfrm>
            <a:off x="7155373" y="5197059"/>
            <a:ext cx="188861" cy="172481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3" name="Straight Connector 182"/>
          <p:cNvCxnSpPr/>
          <p:nvPr/>
        </p:nvCxnSpPr>
        <p:spPr>
          <a:xfrm>
            <a:off x="4859055" y="5555576"/>
            <a:ext cx="2485179" cy="772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4" name="TextBox 183"/>
          <p:cNvSpPr txBox="1"/>
          <p:nvPr/>
        </p:nvSpPr>
        <p:spPr>
          <a:xfrm>
            <a:off x="4739316" y="5494604"/>
            <a:ext cx="239477" cy="312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0</a:t>
            </a:r>
            <a:endParaRPr lang="en-US" dirty="0"/>
          </a:p>
        </p:txBody>
      </p:sp>
      <p:sp>
        <p:nvSpPr>
          <p:cNvPr id="185" name="TextBox 184"/>
          <p:cNvSpPr txBox="1"/>
          <p:nvPr/>
        </p:nvSpPr>
        <p:spPr>
          <a:xfrm>
            <a:off x="5412187" y="5494604"/>
            <a:ext cx="239477" cy="312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186" name="TextBox 185"/>
          <p:cNvSpPr txBox="1"/>
          <p:nvPr/>
        </p:nvSpPr>
        <p:spPr>
          <a:xfrm>
            <a:off x="6034647" y="5494604"/>
            <a:ext cx="326876" cy="312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</a:t>
            </a:r>
            <a:endParaRPr lang="en-US" dirty="0"/>
          </a:p>
        </p:txBody>
      </p:sp>
      <p:sp>
        <p:nvSpPr>
          <p:cNvPr id="187" name="TextBox 186"/>
          <p:cNvSpPr txBox="1"/>
          <p:nvPr/>
        </p:nvSpPr>
        <p:spPr>
          <a:xfrm>
            <a:off x="6565540" y="5494604"/>
            <a:ext cx="239477" cy="312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</a:t>
            </a:r>
          </a:p>
        </p:txBody>
      </p:sp>
      <p:sp>
        <p:nvSpPr>
          <p:cNvPr id="188" name="TextBox 187"/>
          <p:cNvSpPr txBox="1"/>
          <p:nvPr/>
        </p:nvSpPr>
        <p:spPr>
          <a:xfrm>
            <a:off x="7136093" y="5494604"/>
            <a:ext cx="239477" cy="312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4</a:t>
            </a:r>
            <a:endParaRPr lang="en-US" dirty="0"/>
          </a:p>
        </p:txBody>
      </p:sp>
      <p:sp>
        <p:nvSpPr>
          <p:cNvPr id="189" name="Oval 188"/>
          <p:cNvSpPr/>
          <p:nvPr/>
        </p:nvSpPr>
        <p:spPr>
          <a:xfrm>
            <a:off x="7228415" y="1341316"/>
            <a:ext cx="188861" cy="172481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0" name="Oval 189"/>
          <p:cNvSpPr/>
          <p:nvPr/>
        </p:nvSpPr>
        <p:spPr>
          <a:xfrm>
            <a:off x="7228415" y="1598909"/>
            <a:ext cx="188861" cy="172481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4" name="Oval 193"/>
          <p:cNvSpPr/>
          <p:nvPr/>
        </p:nvSpPr>
        <p:spPr>
          <a:xfrm>
            <a:off x="6553503" y="1531224"/>
            <a:ext cx="188861" cy="172481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5" name="Oval 194"/>
          <p:cNvSpPr/>
          <p:nvPr/>
        </p:nvSpPr>
        <p:spPr>
          <a:xfrm>
            <a:off x="6626544" y="1531224"/>
            <a:ext cx="188861" cy="172481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6" name="Oval 195"/>
          <p:cNvSpPr/>
          <p:nvPr/>
        </p:nvSpPr>
        <p:spPr>
          <a:xfrm>
            <a:off x="6553503" y="2017789"/>
            <a:ext cx="188861" cy="172481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7" name="Oval 196"/>
          <p:cNvSpPr/>
          <p:nvPr/>
        </p:nvSpPr>
        <p:spPr>
          <a:xfrm>
            <a:off x="6626544" y="2017789"/>
            <a:ext cx="188861" cy="172481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8" name="Oval 197"/>
          <p:cNvSpPr/>
          <p:nvPr/>
        </p:nvSpPr>
        <p:spPr>
          <a:xfrm>
            <a:off x="7113667" y="1869147"/>
            <a:ext cx="188861" cy="172481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9" name="Oval 198"/>
          <p:cNvSpPr/>
          <p:nvPr/>
        </p:nvSpPr>
        <p:spPr>
          <a:xfrm>
            <a:off x="7186709" y="1869147"/>
            <a:ext cx="188861" cy="172481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0" name="Oval 199"/>
          <p:cNvSpPr/>
          <p:nvPr/>
        </p:nvSpPr>
        <p:spPr>
          <a:xfrm>
            <a:off x="7116749" y="2095802"/>
            <a:ext cx="188861" cy="172481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1" name="Oval 200"/>
          <p:cNvSpPr/>
          <p:nvPr/>
        </p:nvSpPr>
        <p:spPr>
          <a:xfrm>
            <a:off x="7189790" y="2095802"/>
            <a:ext cx="188861" cy="172481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9" name="Straight Arrow Connector 208"/>
          <p:cNvCxnSpPr/>
          <p:nvPr/>
        </p:nvCxnSpPr>
        <p:spPr>
          <a:xfrm flipV="1">
            <a:off x="6529362" y="1451069"/>
            <a:ext cx="286043" cy="32032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1" name="Straight Arrow Connector 210"/>
          <p:cNvCxnSpPr/>
          <p:nvPr/>
        </p:nvCxnSpPr>
        <p:spPr>
          <a:xfrm flipV="1">
            <a:off x="7155373" y="1234859"/>
            <a:ext cx="286043" cy="32032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2" name="Straight Arrow Connector 211"/>
          <p:cNvCxnSpPr/>
          <p:nvPr/>
        </p:nvCxnSpPr>
        <p:spPr>
          <a:xfrm flipV="1">
            <a:off x="6034647" y="1935641"/>
            <a:ext cx="286043" cy="32032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3" name="Straight Arrow Connector 212"/>
          <p:cNvCxnSpPr/>
          <p:nvPr/>
        </p:nvCxnSpPr>
        <p:spPr>
          <a:xfrm flipV="1">
            <a:off x="6590051" y="1940409"/>
            <a:ext cx="286043" cy="32032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4" name="Straight Arrow Connector 213"/>
          <p:cNvCxnSpPr/>
          <p:nvPr/>
        </p:nvCxnSpPr>
        <p:spPr>
          <a:xfrm flipV="1">
            <a:off x="7163534" y="1502087"/>
            <a:ext cx="286043" cy="32032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5" name="Straight Arrow Connector 214"/>
          <p:cNvCxnSpPr/>
          <p:nvPr/>
        </p:nvCxnSpPr>
        <p:spPr>
          <a:xfrm flipV="1">
            <a:off x="7171090" y="1756651"/>
            <a:ext cx="286043" cy="32032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6" name="Straight Arrow Connector 215"/>
          <p:cNvCxnSpPr/>
          <p:nvPr/>
        </p:nvCxnSpPr>
        <p:spPr>
          <a:xfrm flipV="1">
            <a:off x="7186709" y="1985691"/>
            <a:ext cx="286043" cy="32032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0" name="Straight Arrow Connector 219"/>
          <p:cNvCxnSpPr/>
          <p:nvPr/>
        </p:nvCxnSpPr>
        <p:spPr>
          <a:xfrm flipV="1">
            <a:off x="6638385" y="1451069"/>
            <a:ext cx="286043" cy="32032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1" name="Straight Arrow Connector 220"/>
          <p:cNvCxnSpPr/>
          <p:nvPr/>
        </p:nvCxnSpPr>
        <p:spPr>
          <a:xfrm flipV="1">
            <a:off x="1911867" y="1801786"/>
            <a:ext cx="286043" cy="32032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2" name="Straight Arrow Connector 221"/>
          <p:cNvCxnSpPr/>
          <p:nvPr/>
        </p:nvCxnSpPr>
        <p:spPr>
          <a:xfrm flipV="1">
            <a:off x="2414559" y="1297132"/>
            <a:ext cx="286043" cy="32032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4" name="Straight Arrow Connector 223"/>
          <p:cNvCxnSpPr/>
          <p:nvPr/>
        </p:nvCxnSpPr>
        <p:spPr>
          <a:xfrm flipV="1">
            <a:off x="2451923" y="1815331"/>
            <a:ext cx="286043" cy="32032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6" name="Straight Arrow Connector 225"/>
          <p:cNvCxnSpPr/>
          <p:nvPr/>
        </p:nvCxnSpPr>
        <p:spPr>
          <a:xfrm flipV="1">
            <a:off x="7289499" y="1241083"/>
            <a:ext cx="286043" cy="32032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7" name="Straight Arrow Connector 226"/>
          <p:cNvCxnSpPr/>
          <p:nvPr/>
        </p:nvCxnSpPr>
        <p:spPr>
          <a:xfrm flipV="1">
            <a:off x="7297660" y="1508311"/>
            <a:ext cx="286043" cy="32032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8" name="Straight Arrow Connector 227"/>
          <p:cNvCxnSpPr/>
          <p:nvPr/>
        </p:nvCxnSpPr>
        <p:spPr>
          <a:xfrm flipV="1">
            <a:off x="7305216" y="1762875"/>
            <a:ext cx="286043" cy="32032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9" name="Straight Arrow Connector 228"/>
          <p:cNvCxnSpPr/>
          <p:nvPr/>
        </p:nvCxnSpPr>
        <p:spPr>
          <a:xfrm flipV="1">
            <a:off x="7320835" y="1991915"/>
            <a:ext cx="286043" cy="32032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0" name="Straight Arrow Connector 229"/>
          <p:cNvCxnSpPr/>
          <p:nvPr/>
        </p:nvCxnSpPr>
        <p:spPr>
          <a:xfrm flipV="1">
            <a:off x="3031275" y="1094907"/>
            <a:ext cx="286043" cy="32032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1" name="Straight Arrow Connector 230"/>
          <p:cNvCxnSpPr/>
          <p:nvPr/>
        </p:nvCxnSpPr>
        <p:spPr>
          <a:xfrm flipV="1">
            <a:off x="3039436" y="1362135"/>
            <a:ext cx="286043" cy="32032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2" name="Straight Arrow Connector 231"/>
          <p:cNvCxnSpPr/>
          <p:nvPr/>
        </p:nvCxnSpPr>
        <p:spPr>
          <a:xfrm flipV="1">
            <a:off x="3046992" y="1616699"/>
            <a:ext cx="286043" cy="32032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3" name="Straight Arrow Connector 232"/>
          <p:cNvCxnSpPr/>
          <p:nvPr/>
        </p:nvCxnSpPr>
        <p:spPr>
          <a:xfrm flipV="1">
            <a:off x="3062611" y="1845739"/>
            <a:ext cx="286043" cy="32032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4" name="Straight Arrow Connector 233"/>
          <p:cNvCxnSpPr/>
          <p:nvPr/>
        </p:nvCxnSpPr>
        <p:spPr>
          <a:xfrm flipV="1">
            <a:off x="6449524" y="1950427"/>
            <a:ext cx="286043" cy="32032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7" name="Straight Connector 236"/>
          <p:cNvCxnSpPr/>
          <p:nvPr/>
        </p:nvCxnSpPr>
        <p:spPr>
          <a:xfrm>
            <a:off x="1245649" y="2768468"/>
            <a:ext cx="399032" cy="0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8" name="Straight Connector 237"/>
          <p:cNvCxnSpPr/>
          <p:nvPr/>
        </p:nvCxnSpPr>
        <p:spPr>
          <a:xfrm>
            <a:off x="1798878" y="2765687"/>
            <a:ext cx="399032" cy="0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9" name="Straight Connector 238"/>
          <p:cNvCxnSpPr/>
          <p:nvPr/>
        </p:nvCxnSpPr>
        <p:spPr>
          <a:xfrm>
            <a:off x="2338934" y="2490074"/>
            <a:ext cx="399032" cy="0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0" name="Straight Connector 239"/>
          <p:cNvCxnSpPr/>
          <p:nvPr/>
        </p:nvCxnSpPr>
        <p:spPr>
          <a:xfrm>
            <a:off x="2338934" y="2960116"/>
            <a:ext cx="399032" cy="0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1" name="Straight Connector 240"/>
          <p:cNvCxnSpPr/>
          <p:nvPr/>
        </p:nvCxnSpPr>
        <p:spPr>
          <a:xfrm>
            <a:off x="2949622" y="2375659"/>
            <a:ext cx="399032" cy="0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2" name="Straight Connector 241"/>
          <p:cNvCxnSpPr/>
          <p:nvPr/>
        </p:nvCxnSpPr>
        <p:spPr>
          <a:xfrm>
            <a:off x="2949622" y="2654819"/>
            <a:ext cx="399032" cy="0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3" name="Straight Connector 242"/>
          <p:cNvCxnSpPr/>
          <p:nvPr/>
        </p:nvCxnSpPr>
        <p:spPr>
          <a:xfrm>
            <a:off x="2949622" y="2872493"/>
            <a:ext cx="399032" cy="0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4" name="Straight Connector 243"/>
          <p:cNvCxnSpPr/>
          <p:nvPr/>
        </p:nvCxnSpPr>
        <p:spPr>
          <a:xfrm>
            <a:off x="2949622" y="3126699"/>
            <a:ext cx="399032" cy="0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5" name="Straight Connector 244"/>
          <p:cNvCxnSpPr/>
          <p:nvPr/>
        </p:nvCxnSpPr>
        <p:spPr>
          <a:xfrm>
            <a:off x="1798878" y="1967898"/>
            <a:ext cx="399032" cy="0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6" name="Straight Connector 245"/>
          <p:cNvCxnSpPr/>
          <p:nvPr/>
        </p:nvCxnSpPr>
        <p:spPr>
          <a:xfrm>
            <a:off x="2414559" y="1473618"/>
            <a:ext cx="399032" cy="0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7" name="Straight Connector 246"/>
          <p:cNvCxnSpPr/>
          <p:nvPr/>
        </p:nvCxnSpPr>
        <p:spPr>
          <a:xfrm>
            <a:off x="2414559" y="1967898"/>
            <a:ext cx="399032" cy="0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8" name="Straight Connector 247"/>
          <p:cNvCxnSpPr/>
          <p:nvPr/>
        </p:nvCxnSpPr>
        <p:spPr>
          <a:xfrm>
            <a:off x="2949622" y="2140063"/>
            <a:ext cx="399032" cy="0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9" name="Straight Connector 248"/>
          <p:cNvCxnSpPr/>
          <p:nvPr/>
        </p:nvCxnSpPr>
        <p:spPr>
          <a:xfrm>
            <a:off x="2977815" y="1835978"/>
            <a:ext cx="399032" cy="0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0" name="Straight Connector 249"/>
          <p:cNvCxnSpPr/>
          <p:nvPr/>
        </p:nvCxnSpPr>
        <p:spPr>
          <a:xfrm>
            <a:off x="2977815" y="1554747"/>
            <a:ext cx="399032" cy="0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1" name="Straight Connector 250"/>
          <p:cNvCxnSpPr/>
          <p:nvPr/>
        </p:nvCxnSpPr>
        <p:spPr>
          <a:xfrm>
            <a:off x="2949622" y="1303487"/>
            <a:ext cx="399032" cy="0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2" name="Straight Connector 251"/>
          <p:cNvCxnSpPr/>
          <p:nvPr/>
        </p:nvCxnSpPr>
        <p:spPr>
          <a:xfrm>
            <a:off x="5365688" y="2871745"/>
            <a:ext cx="399032" cy="0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3" name="Straight Connector 252"/>
          <p:cNvCxnSpPr/>
          <p:nvPr/>
        </p:nvCxnSpPr>
        <p:spPr>
          <a:xfrm>
            <a:off x="5918917" y="2868964"/>
            <a:ext cx="399032" cy="0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4" name="Straight Connector 253"/>
          <p:cNvCxnSpPr/>
          <p:nvPr/>
        </p:nvCxnSpPr>
        <p:spPr>
          <a:xfrm>
            <a:off x="6458973" y="2593351"/>
            <a:ext cx="399032" cy="0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5" name="Straight Connector 254"/>
          <p:cNvCxnSpPr/>
          <p:nvPr/>
        </p:nvCxnSpPr>
        <p:spPr>
          <a:xfrm>
            <a:off x="6458973" y="3063393"/>
            <a:ext cx="399032" cy="0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6" name="Straight Connector 255"/>
          <p:cNvCxnSpPr/>
          <p:nvPr/>
        </p:nvCxnSpPr>
        <p:spPr>
          <a:xfrm>
            <a:off x="5918917" y="2098583"/>
            <a:ext cx="399032" cy="0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7" name="Straight Connector 256"/>
          <p:cNvCxnSpPr/>
          <p:nvPr/>
        </p:nvCxnSpPr>
        <p:spPr>
          <a:xfrm>
            <a:off x="7103012" y="2468931"/>
            <a:ext cx="399032" cy="0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8" name="Straight Connector 257"/>
          <p:cNvCxnSpPr/>
          <p:nvPr/>
        </p:nvCxnSpPr>
        <p:spPr>
          <a:xfrm>
            <a:off x="7103012" y="2748091"/>
            <a:ext cx="399032" cy="0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9" name="Straight Connector 258"/>
          <p:cNvCxnSpPr/>
          <p:nvPr/>
        </p:nvCxnSpPr>
        <p:spPr>
          <a:xfrm>
            <a:off x="7103012" y="2965765"/>
            <a:ext cx="399032" cy="0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0" name="Straight Connector 259"/>
          <p:cNvCxnSpPr/>
          <p:nvPr/>
        </p:nvCxnSpPr>
        <p:spPr>
          <a:xfrm>
            <a:off x="7103012" y="3219971"/>
            <a:ext cx="399032" cy="0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1" name="Straight Connector 260"/>
          <p:cNvCxnSpPr/>
          <p:nvPr/>
        </p:nvCxnSpPr>
        <p:spPr>
          <a:xfrm>
            <a:off x="6458973" y="1633766"/>
            <a:ext cx="399032" cy="0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2" name="Straight Connector 261"/>
          <p:cNvCxnSpPr/>
          <p:nvPr/>
        </p:nvCxnSpPr>
        <p:spPr>
          <a:xfrm>
            <a:off x="6458973" y="2103808"/>
            <a:ext cx="399032" cy="0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3" name="Straight Connector 262"/>
          <p:cNvCxnSpPr/>
          <p:nvPr/>
        </p:nvCxnSpPr>
        <p:spPr>
          <a:xfrm>
            <a:off x="6458973" y="1708791"/>
            <a:ext cx="399032" cy="0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4" name="Straight Connector 263"/>
          <p:cNvCxnSpPr/>
          <p:nvPr/>
        </p:nvCxnSpPr>
        <p:spPr>
          <a:xfrm>
            <a:off x="6458973" y="2178833"/>
            <a:ext cx="399032" cy="0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5" name="Straight Connector 264"/>
          <p:cNvCxnSpPr/>
          <p:nvPr/>
        </p:nvCxnSpPr>
        <p:spPr>
          <a:xfrm>
            <a:off x="7089983" y="1432328"/>
            <a:ext cx="399032" cy="0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6" name="Straight Connector 265"/>
          <p:cNvCxnSpPr/>
          <p:nvPr/>
        </p:nvCxnSpPr>
        <p:spPr>
          <a:xfrm>
            <a:off x="7089983" y="1711488"/>
            <a:ext cx="399032" cy="0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7" name="Straight Connector 266"/>
          <p:cNvCxnSpPr/>
          <p:nvPr/>
        </p:nvCxnSpPr>
        <p:spPr>
          <a:xfrm>
            <a:off x="7089983" y="1929162"/>
            <a:ext cx="399032" cy="0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8" name="Straight Connector 267"/>
          <p:cNvCxnSpPr/>
          <p:nvPr/>
        </p:nvCxnSpPr>
        <p:spPr>
          <a:xfrm>
            <a:off x="7089983" y="2183368"/>
            <a:ext cx="399032" cy="0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9" name="Straight Connector 268"/>
          <p:cNvCxnSpPr/>
          <p:nvPr/>
        </p:nvCxnSpPr>
        <p:spPr>
          <a:xfrm>
            <a:off x="7089983" y="1501275"/>
            <a:ext cx="399032" cy="0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0" name="Straight Connector 269"/>
          <p:cNvCxnSpPr/>
          <p:nvPr/>
        </p:nvCxnSpPr>
        <p:spPr>
          <a:xfrm>
            <a:off x="7089983" y="1780435"/>
            <a:ext cx="399032" cy="0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1" name="Straight Connector 270"/>
          <p:cNvCxnSpPr/>
          <p:nvPr/>
        </p:nvCxnSpPr>
        <p:spPr>
          <a:xfrm>
            <a:off x="7089983" y="1998109"/>
            <a:ext cx="399032" cy="0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2" name="Straight Connector 271"/>
          <p:cNvCxnSpPr/>
          <p:nvPr/>
        </p:nvCxnSpPr>
        <p:spPr>
          <a:xfrm>
            <a:off x="7089983" y="2252315"/>
            <a:ext cx="399032" cy="0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3" name="Straight Connector 272"/>
          <p:cNvCxnSpPr/>
          <p:nvPr/>
        </p:nvCxnSpPr>
        <p:spPr>
          <a:xfrm>
            <a:off x="1280802" y="5975208"/>
            <a:ext cx="399032" cy="0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4" name="Straight Arrow Connector 273"/>
          <p:cNvCxnSpPr/>
          <p:nvPr/>
        </p:nvCxnSpPr>
        <p:spPr>
          <a:xfrm flipV="1">
            <a:off x="1351675" y="6109098"/>
            <a:ext cx="286043" cy="32032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5" name="TextBox 274"/>
          <p:cNvSpPr txBox="1"/>
          <p:nvPr/>
        </p:nvSpPr>
        <p:spPr>
          <a:xfrm>
            <a:off x="1862836" y="5810756"/>
            <a:ext cx="12383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8/16 = 0.5</a:t>
            </a:r>
            <a:endParaRPr lang="en-US" sz="1400" dirty="0"/>
          </a:p>
        </p:txBody>
      </p:sp>
      <p:sp>
        <p:nvSpPr>
          <p:cNvPr id="276" name="TextBox 275"/>
          <p:cNvSpPr txBox="1"/>
          <p:nvPr/>
        </p:nvSpPr>
        <p:spPr>
          <a:xfrm>
            <a:off x="1840574" y="6116136"/>
            <a:ext cx="14250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4</a:t>
            </a:r>
            <a:r>
              <a:rPr lang="en-US" sz="1400" dirty="0" smtClean="0"/>
              <a:t>/16 = 0.25</a:t>
            </a:r>
            <a:endParaRPr lang="en-US" sz="1400" dirty="0"/>
          </a:p>
        </p:txBody>
      </p:sp>
      <p:cxnSp>
        <p:nvCxnSpPr>
          <p:cNvPr id="278" name="Straight Connector 277"/>
          <p:cNvCxnSpPr/>
          <p:nvPr/>
        </p:nvCxnSpPr>
        <p:spPr>
          <a:xfrm>
            <a:off x="5655558" y="5984496"/>
            <a:ext cx="399032" cy="0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9" name="Straight Arrow Connector 278"/>
          <p:cNvCxnSpPr/>
          <p:nvPr/>
        </p:nvCxnSpPr>
        <p:spPr>
          <a:xfrm flipV="1">
            <a:off x="5735568" y="6090978"/>
            <a:ext cx="286043" cy="32032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0" name="TextBox 279"/>
          <p:cNvSpPr txBox="1"/>
          <p:nvPr/>
        </p:nvSpPr>
        <p:spPr>
          <a:xfrm>
            <a:off x="6356373" y="5902268"/>
            <a:ext cx="12505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12/20 = 0.6</a:t>
            </a:r>
            <a:endParaRPr lang="en-US" sz="1400" dirty="0"/>
          </a:p>
        </p:txBody>
      </p:sp>
      <p:sp>
        <p:nvSpPr>
          <p:cNvPr id="281" name="TextBox 280"/>
          <p:cNvSpPr txBox="1"/>
          <p:nvPr/>
        </p:nvSpPr>
        <p:spPr>
          <a:xfrm>
            <a:off x="6370659" y="6152832"/>
            <a:ext cx="12453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8/20 = 0.4</a:t>
            </a:r>
            <a:endParaRPr lang="en-US" sz="1400" dirty="0"/>
          </a:p>
        </p:txBody>
      </p:sp>
      <p:cxnSp>
        <p:nvCxnSpPr>
          <p:cNvPr id="283" name="Straight Connector 282"/>
          <p:cNvCxnSpPr/>
          <p:nvPr/>
        </p:nvCxnSpPr>
        <p:spPr>
          <a:xfrm>
            <a:off x="1245649" y="3871100"/>
            <a:ext cx="399032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4" name="Straight Connector 283"/>
          <p:cNvCxnSpPr/>
          <p:nvPr/>
        </p:nvCxnSpPr>
        <p:spPr>
          <a:xfrm>
            <a:off x="1797081" y="3876456"/>
            <a:ext cx="399032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5" name="Straight Connector 284"/>
          <p:cNvCxnSpPr/>
          <p:nvPr/>
        </p:nvCxnSpPr>
        <p:spPr>
          <a:xfrm>
            <a:off x="1835607" y="4815552"/>
            <a:ext cx="399032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6" name="Straight Connector 285"/>
          <p:cNvCxnSpPr/>
          <p:nvPr/>
        </p:nvCxnSpPr>
        <p:spPr>
          <a:xfrm>
            <a:off x="2378011" y="4061257"/>
            <a:ext cx="399032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7" name="Straight Connector 286"/>
          <p:cNvCxnSpPr/>
          <p:nvPr/>
        </p:nvCxnSpPr>
        <p:spPr>
          <a:xfrm>
            <a:off x="2378011" y="3642681"/>
            <a:ext cx="399032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8" name="Straight Connector 287"/>
          <p:cNvCxnSpPr/>
          <p:nvPr/>
        </p:nvCxnSpPr>
        <p:spPr>
          <a:xfrm>
            <a:off x="2977815" y="3400442"/>
            <a:ext cx="399032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9" name="Straight Connector 288"/>
          <p:cNvCxnSpPr/>
          <p:nvPr/>
        </p:nvCxnSpPr>
        <p:spPr>
          <a:xfrm>
            <a:off x="2977815" y="3651139"/>
            <a:ext cx="399032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0" name="Straight Connector 289"/>
          <p:cNvCxnSpPr/>
          <p:nvPr/>
        </p:nvCxnSpPr>
        <p:spPr>
          <a:xfrm>
            <a:off x="2977815" y="3961614"/>
            <a:ext cx="399032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1" name="Straight Connector 290"/>
          <p:cNvCxnSpPr/>
          <p:nvPr/>
        </p:nvCxnSpPr>
        <p:spPr>
          <a:xfrm>
            <a:off x="2977815" y="4233738"/>
            <a:ext cx="399032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2" name="Straight Connector 291"/>
          <p:cNvCxnSpPr/>
          <p:nvPr/>
        </p:nvCxnSpPr>
        <p:spPr>
          <a:xfrm>
            <a:off x="2378011" y="4575738"/>
            <a:ext cx="399032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3" name="Straight Connector 292"/>
          <p:cNvCxnSpPr/>
          <p:nvPr/>
        </p:nvCxnSpPr>
        <p:spPr>
          <a:xfrm>
            <a:off x="2977815" y="4468729"/>
            <a:ext cx="399032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4" name="Straight Connector 293"/>
          <p:cNvCxnSpPr/>
          <p:nvPr/>
        </p:nvCxnSpPr>
        <p:spPr>
          <a:xfrm>
            <a:off x="2378011" y="5037353"/>
            <a:ext cx="399032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5" name="Straight Connector 294"/>
          <p:cNvCxnSpPr/>
          <p:nvPr/>
        </p:nvCxnSpPr>
        <p:spPr>
          <a:xfrm>
            <a:off x="2977815" y="4769669"/>
            <a:ext cx="399032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6" name="Straight Connector 295"/>
          <p:cNvCxnSpPr/>
          <p:nvPr/>
        </p:nvCxnSpPr>
        <p:spPr>
          <a:xfrm>
            <a:off x="2977815" y="4956798"/>
            <a:ext cx="399032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7" name="Straight Connector 296"/>
          <p:cNvCxnSpPr/>
          <p:nvPr/>
        </p:nvCxnSpPr>
        <p:spPr>
          <a:xfrm>
            <a:off x="2977815" y="5227957"/>
            <a:ext cx="399032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8" name="Straight Connector 297"/>
          <p:cNvCxnSpPr/>
          <p:nvPr/>
        </p:nvCxnSpPr>
        <p:spPr>
          <a:xfrm>
            <a:off x="7058101" y="3478497"/>
            <a:ext cx="399032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9" name="Straight Connector 298"/>
          <p:cNvCxnSpPr/>
          <p:nvPr/>
        </p:nvCxnSpPr>
        <p:spPr>
          <a:xfrm>
            <a:off x="7058101" y="3729194"/>
            <a:ext cx="399032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0" name="Straight Connector 299"/>
          <p:cNvCxnSpPr/>
          <p:nvPr/>
        </p:nvCxnSpPr>
        <p:spPr>
          <a:xfrm>
            <a:off x="7058101" y="4039669"/>
            <a:ext cx="399032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1" name="Straight Connector 300"/>
          <p:cNvCxnSpPr/>
          <p:nvPr/>
        </p:nvCxnSpPr>
        <p:spPr>
          <a:xfrm>
            <a:off x="7058101" y="4311793"/>
            <a:ext cx="399032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2" name="Straight Connector 301"/>
          <p:cNvCxnSpPr/>
          <p:nvPr/>
        </p:nvCxnSpPr>
        <p:spPr>
          <a:xfrm>
            <a:off x="7058101" y="4546784"/>
            <a:ext cx="399032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3" name="Straight Connector 302"/>
          <p:cNvCxnSpPr/>
          <p:nvPr/>
        </p:nvCxnSpPr>
        <p:spPr>
          <a:xfrm>
            <a:off x="7058101" y="4847724"/>
            <a:ext cx="399032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4" name="Straight Connector 303"/>
          <p:cNvCxnSpPr/>
          <p:nvPr/>
        </p:nvCxnSpPr>
        <p:spPr>
          <a:xfrm>
            <a:off x="7058101" y="5034853"/>
            <a:ext cx="399032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5" name="Straight Connector 304"/>
          <p:cNvCxnSpPr/>
          <p:nvPr/>
        </p:nvCxnSpPr>
        <p:spPr>
          <a:xfrm>
            <a:off x="7058101" y="5306012"/>
            <a:ext cx="399032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6" name="Straight Connector 305"/>
          <p:cNvCxnSpPr/>
          <p:nvPr/>
        </p:nvCxnSpPr>
        <p:spPr>
          <a:xfrm>
            <a:off x="6507122" y="4127744"/>
            <a:ext cx="399032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7" name="Straight Connector 306"/>
          <p:cNvCxnSpPr/>
          <p:nvPr/>
        </p:nvCxnSpPr>
        <p:spPr>
          <a:xfrm>
            <a:off x="6507122" y="3709168"/>
            <a:ext cx="399032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8" name="Straight Connector 307"/>
          <p:cNvCxnSpPr/>
          <p:nvPr/>
        </p:nvCxnSpPr>
        <p:spPr>
          <a:xfrm>
            <a:off x="6507122" y="4642225"/>
            <a:ext cx="399032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9" name="Straight Connector 308"/>
          <p:cNvCxnSpPr/>
          <p:nvPr/>
        </p:nvCxnSpPr>
        <p:spPr>
          <a:xfrm>
            <a:off x="6507122" y="5103840"/>
            <a:ext cx="399032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0" name="Straight Connector 309"/>
          <p:cNvCxnSpPr/>
          <p:nvPr/>
        </p:nvCxnSpPr>
        <p:spPr>
          <a:xfrm>
            <a:off x="5918917" y="3945219"/>
            <a:ext cx="399032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1" name="Straight Connector 310"/>
          <p:cNvCxnSpPr/>
          <p:nvPr/>
        </p:nvCxnSpPr>
        <p:spPr>
          <a:xfrm>
            <a:off x="5957443" y="4884315"/>
            <a:ext cx="399032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2" name="Straight Connector 311"/>
          <p:cNvCxnSpPr/>
          <p:nvPr/>
        </p:nvCxnSpPr>
        <p:spPr>
          <a:xfrm>
            <a:off x="5365688" y="3970750"/>
            <a:ext cx="399032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3" name="Straight Connector 312"/>
          <p:cNvCxnSpPr/>
          <p:nvPr/>
        </p:nvCxnSpPr>
        <p:spPr>
          <a:xfrm>
            <a:off x="1271665" y="6596486"/>
            <a:ext cx="399032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4" name="TextBox 313"/>
          <p:cNvSpPr txBox="1"/>
          <p:nvPr/>
        </p:nvSpPr>
        <p:spPr>
          <a:xfrm>
            <a:off x="1832768" y="6423655"/>
            <a:ext cx="12383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8/16 = 0.5</a:t>
            </a:r>
            <a:endParaRPr lang="en-US" sz="1400" dirty="0"/>
          </a:p>
        </p:txBody>
      </p:sp>
      <p:cxnSp>
        <p:nvCxnSpPr>
          <p:cNvPr id="315" name="Straight Connector 314"/>
          <p:cNvCxnSpPr/>
          <p:nvPr/>
        </p:nvCxnSpPr>
        <p:spPr>
          <a:xfrm>
            <a:off x="5620253" y="6605622"/>
            <a:ext cx="399032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6" name="TextBox 315"/>
          <p:cNvSpPr txBox="1"/>
          <p:nvPr/>
        </p:nvSpPr>
        <p:spPr>
          <a:xfrm>
            <a:off x="6373233" y="6423655"/>
            <a:ext cx="12383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8/20 = 0.4</a:t>
            </a:r>
            <a:endParaRPr lang="en-US" sz="1400" dirty="0"/>
          </a:p>
        </p:txBody>
      </p:sp>
      <p:cxnSp>
        <p:nvCxnSpPr>
          <p:cNvPr id="317" name="Straight Arrow Connector 316"/>
          <p:cNvCxnSpPr/>
          <p:nvPr/>
        </p:nvCxnSpPr>
        <p:spPr>
          <a:xfrm flipV="1">
            <a:off x="6091337" y="876879"/>
            <a:ext cx="286043" cy="32032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19" name="Picture 3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72092" y="3624701"/>
            <a:ext cx="1122012" cy="476171"/>
          </a:xfrm>
          <a:prstGeom prst="rect">
            <a:avLst/>
          </a:prstGeom>
        </p:spPr>
      </p:pic>
      <p:pic>
        <p:nvPicPr>
          <p:cNvPr id="320" name="Picture 3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03072" y="1568893"/>
            <a:ext cx="1340928" cy="328277"/>
          </a:xfrm>
          <a:prstGeom prst="rect">
            <a:avLst/>
          </a:prstGeom>
        </p:spPr>
      </p:pic>
      <p:sp>
        <p:nvSpPr>
          <p:cNvPr id="321" name="Right Brace 320"/>
          <p:cNvSpPr/>
          <p:nvPr/>
        </p:nvSpPr>
        <p:spPr>
          <a:xfrm>
            <a:off x="7670011" y="1234859"/>
            <a:ext cx="229411" cy="1068999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2" name="Right Brace 321"/>
          <p:cNvSpPr/>
          <p:nvPr/>
        </p:nvSpPr>
        <p:spPr>
          <a:xfrm>
            <a:off x="7670092" y="2493792"/>
            <a:ext cx="229411" cy="2867036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5" name="Picture 3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7043" y="2783523"/>
            <a:ext cx="1122012" cy="476171"/>
          </a:xfrm>
          <a:prstGeom prst="rect">
            <a:avLst/>
          </a:prstGeom>
        </p:spPr>
      </p:pic>
      <p:sp>
        <p:nvSpPr>
          <p:cNvPr id="324" name="Right Brace 323"/>
          <p:cNvSpPr/>
          <p:nvPr/>
        </p:nvSpPr>
        <p:spPr>
          <a:xfrm>
            <a:off x="3641515" y="1197200"/>
            <a:ext cx="229411" cy="4255850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C2948-4665-DB4E-93BF-2C2D5CCA4F42}" type="slidenum">
              <a:rPr lang="en-US" smtClean="0"/>
              <a:t>6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160891" y="1902410"/>
            <a:ext cx="1681109" cy="523220"/>
          </a:xfrm>
          <a:prstGeom prst="rect">
            <a:avLst/>
          </a:prstGeom>
          <a:noFill/>
          <a:ln>
            <a:solidFill>
              <a:srgbClr val="4F81BD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b="1" i="1" dirty="0" smtClean="0">
                <a:solidFill>
                  <a:srgbClr val="FF0000"/>
                </a:solidFill>
              </a:rPr>
              <a:t>Hitchhiking </a:t>
            </a:r>
            <a:r>
              <a:rPr lang="en-US" sz="1400" b="1" i="1" dirty="0" err="1" smtClean="0">
                <a:solidFill>
                  <a:srgbClr val="FF0000"/>
                </a:solidFill>
              </a:rPr>
              <a:t>mut</a:t>
            </a:r>
            <a:r>
              <a:rPr lang="en-US" sz="1400" b="1" i="1" dirty="0" smtClean="0">
                <a:solidFill>
                  <a:srgbClr val="FF0000"/>
                </a:solidFill>
              </a:rPr>
              <a:t>.</a:t>
            </a:r>
          </a:p>
          <a:p>
            <a:r>
              <a:rPr lang="en-US" sz="1400" b="1" i="1" dirty="0" smtClean="0">
                <a:solidFill>
                  <a:srgbClr val="FF0000"/>
                </a:solidFill>
              </a:rPr>
              <a:t>With higher VAF</a:t>
            </a:r>
            <a:endParaRPr lang="en-US" sz="1400" b="1" i="1" dirty="0">
              <a:solidFill>
                <a:srgbClr val="FF0000"/>
              </a:solidFill>
            </a:endParaRPr>
          </a:p>
        </p:txBody>
      </p:sp>
      <p:sp>
        <p:nvSpPr>
          <p:cNvPr id="5" name="Right Arrow 4"/>
          <p:cNvSpPr/>
          <p:nvPr/>
        </p:nvSpPr>
        <p:spPr>
          <a:xfrm rot="2925152">
            <a:off x="4988688" y="2561723"/>
            <a:ext cx="500317" cy="93096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264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9417"/>
            <a:ext cx="8229600" cy="896583"/>
          </a:xfrm>
        </p:spPr>
        <p:txBody>
          <a:bodyPr>
            <a:normAutofit fontScale="90000"/>
          </a:bodyPr>
          <a:lstStyle/>
          <a:p>
            <a:r>
              <a:rPr lang="en-US" sz="2800" b="1" dirty="0" smtClean="0"/>
              <a:t>A method for detecting growth rate and the effect of mutations during tumor progression</a:t>
            </a:r>
            <a:endParaRPr lang="en-US" sz="28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C2948-4665-DB4E-93BF-2C2D5CCA4F42}" type="slidenum">
              <a:rPr lang="en-US" smtClean="0"/>
              <a:t>7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425" y="1016000"/>
            <a:ext cx="3986957" cy="5842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2400" y="1450622"/>
            <a:ext cx="5181600" cy="4905728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894667" y="2737556"/>
            <a:ext cx="4543777" cy="762000"/>
          </a:xfrm>
          <a:prstGeom prst="rect">
            <a:avLst/>
          </a:prstGeom>
          <a:solidFill>
            <a:schemeClr val="accent1">
              <a:lumMod val="20000"/>
              <a:lumOff val="80000"/>
              <a:alpha val="21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6773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57200" y="237555"/>
            <a:ext cx="8229600" cy="522642"/>
          </a:xfrm>
        </p:spPr>
        <p:txBody>
          <a:bodyPr>
            <a:noAutofit/>
          </a:bodyPr>
          <a:lstStyle/>
          <a:p>
            <a:r>
              <a:rPr lang="en-US" sz="2400" dirty="0" smtClean="0"/>
              <a:t>Growth rate ‘</a:t>
            </a:r>
            <a:r>
              <a:rPr lang="en-US" sz="2400" i="1" dirty="0" smtClean="0"/>
              <a:t>r’</a:t>
            </a:r>
            <a:r>
              <a:rPr lang="en-US" sz="2400" dirty="0" smtClean="0"/>
              <a:t> can be calculated independently (using only mutational frequencies) for “hitchhikers”</a:t>
            </a:r>
            <a:endParaRPr lang="en-US" sz="24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C2948-4665-DB4E-93BF-2C2D5CCA4F42}" type="slidenum">
              <a:rPr lang="en-US" smtClean="0"/>
              <a:t>8</a:t>
            </a:fld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2873619" y="6289983"/>
            <a:ext cx="6857999" cy="3838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47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mr-IN" dirty="0" smtClean="0"/>
              <a:t>…</a:t>
            </a:r>
            <a:r>
              <a:rPr lang="en-US" dirty="0" smtClean="0"/>
              <a:t>And non hitchhikers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15" y="901700"/>
            <a:ext cx="5486400" cy="35179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8295" y="2134679"/>
            <a:ext cx="5486400" cy="397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60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Positive and </a:t>
            </a:r>
            <a:r>
              <a:rPr lang="en-US" dirty="0" err="1" smtClean="0"/>
              <a:t>Negatic</a:t>
            </a:r>
            <a:r>
              <a:rPr lang="en-US" dirty="0" smtClean="0"/>
              <a:t> Growth rates during a linear tumor growth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C2948-4665-DB4E-93BF-2C2D5CCA4F42}" type="slidenum">
              <a:rPr lang="en-US" smtClean="0"/>
              <a:t>9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555" y="2098239"/>
            <a:ext cx="7855185" cy="3411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321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8655</TotalTime>
  <Words>813</Words>
  <Application>Microsoft Macintosh PowerPoint</Application>
  <PresentationFormat>On-screen Show (4:3)</PresentationFormat>
  <Paragraphs>231</Paragraphs>
  <Slides>33</Slides>
  <Notes>2</Notes>
  <HiddenSlides>3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4" baseType="lpstr">
      <vt:lpstr>Office Theme</vt:lpstr>
      <vt:lpstr>Modeling tumor evolution:  the tale of a thousand and one tumors</vt:lpstr>
      <vt:lpstr>Evolving at different pace</vt:lpstr>
      <vt:lpstr>Tumor Evolution  A Thousands Evolutions</vt:lpstr>
      <vt:lpstr>Drivers, passengers and “nominal” passengers (shotgun)</vt:lpstr>
      <vt:lpstr>Hitchhiking prevalence is increased </vt:lpstr>
      <vt:lpstr>Hitchhiking prevalence is increased </vt:lpstr>
      <vt:lpstr>A method for detecting growth rate and the effect of mutations during tumor progression</vt:lpstr>
      <vt:lpstr>Growth rate ‘r’ can be calculated independently (using only mutational frequencies) for “hitchhikers”</vt:lpstr>
      <vt:lpstr>Positive and Negatic Growth rates during a linear tumor growth</vt:lpstr>
      <vt:lpstr>Local re-optimization for linear tumors</vt:lpstr>
      <vt:lpstr>Simulations I: Predicting growth rate r and mutational effect k without noise</vt:lpstr>
      <vt:lpstr>Simulations with noise</vt:lpstr>
      <vt:lpstr>Identify selection based on positive or negative growth across 994 linear tumors</vt:lpstr>
      <vt:lpstr>Selection across Genes and Types: Strong selection for Promoters, also for introns and LoFs</vt:lpstr>
      <vt:lpstr>Tumor Genes</vt:lpstr>
      <vt:lpstr>Not All tumor genes appear to be found in positive growth regions:  The MET story</vt:lpstr>
      <vt:lpstr>The MET story:  MET is selected in Kidney</vt:lpstr>
      <vt:lpstr>The MET story: But not in Liver?</vt:lpstr>
      <vt:lpstr>The MET story: It is..</vt:lpstr>
      <vt:lpstr>The MET story: selection even in introgenic regions</vt:lpstr>
      <vt:lpstr>The MET story: selection even in introgenic regions</vt:lpstr>
      <vt:lpstr>Not All Onco-Gene mutations are Selected: The MET story</vt:lpstr>
      <vt:lpstr>Or across different tumors</vt:lpstr>
      <vt:lpstr>Calculating growth rates across a (Deep-sequenced) tumor progression I</vt:lpstr>
      <vt:lpstr>Growth spikes after negative growth correspond to missense oncogenic mutations  </vt:lpstr>
      <vt:lpstr>Mapping Oncongenic mutations</vt:lpstr>
      <vt:lpstr>Testing mutated genes for selection using 994 linear tumors</vt:lpstr>
      <vt:lpstr>Adding positive selected mutations</vt:lpstr>
      <vt:lpstr>Adding mutational effect K</vt:lpstr>
      <vt:lpstr>K using 1000 tumors </vt:lpstr>
      <vt:lpstr>Estimating K using 1000 tumors </vt:lpstr>
      <vt:lpstr>Summary/ Big picture</vt:lpstr>
      <vt:lpstr>Immediate Follow-ups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Paper - presentation</dc:title>
  <dc:creator>Leonidas Salichos</dc:creator>
  <cp:lastModifiedBy>Leonidas Salichos</cp:lastModifiedBy>
  <cp:revision>125</cp:revision>
  <dcterms:created xsi:type="dcterms:W3CDTF">2017-10-12T02:27:47Z</dcterms:created>
  <dcterms:modified xsi:type="dcterms:W3CDTF">2017-11-01T18:34:07Z</dcterms:modified>
</cp:coreProperties>
</file>