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81" r:id="rId3"/>
    <p:sldId id="258" r:id="rId4"/>
    <p:sldId id="272" r:id="rId5"/>
    <p:sldId id="267" r:id="rId6"/>
    <p:sldId id="257" r:id="rId7"/>
    <p:sldId id="282" r:id="rId8"/>
    <p:sldId id="259" r:id="rId9"/>
    <p:sldId id="274" r:id="rId10"/>
    <p:sldId id="276" r:id="rId11"/>
    <p:sldId id="277" r:id="rId12"/>
    <p:sldId id="264" r:id="rId13"/>
    <p:sldId id="262" r:id="rId14"/>
    <p:sldId id="273" r:id="rId15"/>
    <p:sldId id="278" r:id="rId16"/>
    <p:sldId id="279" r:id="rId17"/>
    <p:sldId id="280"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3011"/>
  </p:normalViewPr>
  <p:slideViewPr>
    <p:cSldViewPr snapToGrid="0" snapToObjects="1">
      <p:cViewPr>
        <p:scale>
          <a:sx n="120" d="100"/>
          <a:sy n="120" d="100"/>
        </p:scale>
        <p:origin x="1224"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2CA79-38DD-CE45-8B7C-51D2E11B846F}" type="datetimeFigureOut">
              <a:rPr lang="en-US" smtClean="0"/>
              <a:t>10/30/17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97EA2-4BEF-8245-8A91-0CDDAAFD63D9}" type="slidenum">
              <a:rPr lang="en-US" smtClean="0"/>
              <a:t>‹#›</a:t>
            </a:fld>
            <a:endParaRPr lang="en-US"/>
          </a:p>
        </p:txBody>
      </p:sp>
    </p:spTree>
    <p:extLst>
      <p:ext uri="{BB962C8B-B14F-4D97-AF65-F5344CB8AC3E}">
        <p14:creationId xmlns:p14="http://schemas.microsoft.com/office/powerpoint/2010/main" val="694246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597EA2-4BEF-8245-8A91-0CDDAAFD63D9}" type="slidenum">
              <a:rPr lang="en-US" smtClean="0"/>
              <a:t>2</a:t>
            </a:fld>
            <a:endParaRPr lang="en-US"/>
          </a:p>
        </p:txBody>
      </p:sp>
    </p:spTree>
    <p:extLst>
      <p:ext uri="{BB962C8B-B14F-4D97-AF65-F5344CB8AC3E}">
        <p14:creationId xmlns:p14="http://schemas.microsoft.com/office/powerpoint/2010/main" val="52585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1 The Kraken sequence classification algorithm. To classify a sequence, each k-</a:t>
            </a:r>
            <a:r>
              <a:rPr lang="en-US" sz="1200" kern="1200" dirty="0" err="1" smtClean="0">
                <a:solidFill>
                  <a:schemeClr val="tx1"/>
                </a:solidFill>
                <a:effectLst/>
                <a:latin typeface="+mn-lt"/>
                <a:ea typeface="+mn-ea"/>
                <a:cs typeface="+mn-cs"/>
              </a:rPr>
              <a:t>mer</a:t>
            </a:r>
            <a:r>
              <a:rPr lang="en-US" sz="1200" kern="1200" dirty="0" smtClean="0">
                <a:solidFill>
                  <a:schemeClr val="tx1"/>
                </a:solidFill>
                <a:effectLst/>
                <a:latin typeface="+mn-lt"/>
                <a:ea typeface="+mn-ea"/>
                <a:cs typeface="+mn-cs"/>
              </a:rPr>
              <a:t> in the sequence is mapped to the lowest common ancestor (LCA) of the genomes that contain that k-</a:t>
            </a:r>
            <a:r>
              <a:rPr lang="en-US" sz="1200" kern="1200" dirty="0" err="1" smtClean="0">
                <a:solidFill>
                  <a:schemeClr val="tx1"/>
                </a:solidFill>
                <a:effectLst/>
                <a:latin typeface="+mn-lt"/>
                <a:ea typeface="+mn-ea"/>
                <a:cs typeface="+mn-cs"/>
              </a:rPr>
              <a:t>mer</a:t>
            </a:r>
            <a:r>
              <a:rPr lang="en-US" sz="1200" kern="1200" dirty="0" smtClean="0">
                <a:solidFill>
                  <a:schemeClr val="tx1"/>
                </a:solidFill>
                <a:effectLst/>
                <a:latin typeface="+mn-lt"/>
                <a:ea typeface="+mn-ea"/>
                <a:cs typeface="+mn-cs"/>
              </a:rPr>
              <a:t> in a database. The taxa associated with the sequence’s k-</a:t>
            </a:r>
            <a:r>
              <a:rPr lang="en-US" sz="1200" kern="1200" dirty="0" err="1" smtClean="0">
                <a:solidFill>
                  <a:schemeClr val="tx1"/>
                </a:solidFill>
                <a:effectLst/>
                <a:latin typeface="+mn-lt"/>
                <a:ea typeface="+mn-ea"/>
                <a:cs typeface="+mn-cs"/>
              </a:rPr>
              <a:t>mers</a:t>
            </a:r>
            <a:r>
              <a:rPr lang="en-US" sz="1200" kern="1200" dirty="0" smtClean="0">
                <a:solidFill>
                  <a:schemeClr val="tx1"/>
                </a:solidFill>
                <a:effectLst/>
                <a:latin typeface="+mn-lt"/>
                <a:ea typeface="+mn-ea"/>
                <a:cs typeface="+mn-cs"/>
              </a:rPr>
              <a:t>, as well as the taxa’s ancestors, form a pruned subtree of the general taxonomy tree, which is used for classification. In the classification tree, each node has a weight equal to the number of k-</a:t>
            </a:r>
            <a:r>
              <a:rPr lang="en-US" sz="1200" kern="1200" dirty="0" err="1" smtClean="0">
                <a:solidFill>
                  <a:schemeClr val="tx1"/>
                </a:solidFill>
                <a:effectLst/>
                <a:latin typeface="+mn-lt"/>
                <a:ea typeface="+mn-ea"/>
                <a:cs typeface="+mn-cs"/>
              </a:rPr>
              <a:t>mers</a:t>
            </a:r>
            <a:r>
              <a:rPr lang="en-US" sz="1200" kern="1200" dirty="0" smtClean="0">
                <a:solidFill>
                  <a:schemeClr val="tx1"/>
                </a:solidFill>
                <a:effectLst/>
                <a:latin typeface="+mn-lt"/>
                <a:ea typeface="+mn-ea"/>
                <a:cs typeface="+mn-cs"/>
              </a:rPr>
              <a:t> in the sequence associated with the node’s taxon. Each root-to-leaf (RTL) path in the classification tree is scored by adding all weights in the path, and the maximal RTL path in the classification tree is the classification path (nodes highlighted in yellow). The leaf of this classification path (the orange, leftmost leaf in the classification tree) is the classification used for the query sequence. </a:t>
            </a:r>
            <a:endParaRPr lang="en-US" dirty="0" smtClean="0"/>
          </a:p>
          <a:p>
            <a:endParaRPr lang="en-US" dirty="0"/>
          </a:p>
        </p:txBody>
      </p:sp>
      <p:sp>
        <p:nvSpPr>
          <p:cNvPr id="4" name="Slide Number Placeholder 3"/>
          <p:cNvSpPr>
            <a:spLocks noGrp="1"/>
          </p:cNvSpPr>
          <p:nvPr>
            <p:ph type="sldNum" sz="quarter" idx="10"/>
          </p:nvPr>
        </p:nvSpPr>
        <p:spPr/>
        <p:txBody>
          <a:bodyPr/>
          <a:lstStyle/>
          <a:p>
            <a:fld id="{76597EA2-4BEF-8245-8A91-0CDDAAFD63D9}" type="slidenum">
              <a:rPr lang="en-US" smtClean="0"/>
              <a:t>3</a:t>
            </a:fld>
            <a:endParaRPr lang="en-US"/>
          </a:p>
        </p:txBody>
      </p:sp>
    </p:spTree>
    <p:extLst>
      <p:ext uri="{BB962C8B-B14F-4D97-AF65-F5344CB8AC3E}">
        <p14:creationId xmlns:p14="http://schemas.microsoft.com/office/powerpoint/2010/main" val="115874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5Kraken database structure. Each k-</a:t>
            </a:r>
            <a:r>
              <a:rPr lang="en-US" dirty="0" err="1" smtClean="0"/>
              <a:t>mer</a:t>
            </a:r>
            <a:r>
              <a:rPr lang="en-US" dirty="0" smtClean="0"/>
              <a:t> to be queried against the database has a specific substring that is its minimizer. To search for a k-</a:t>
            </a:r>
            <a:r>
              <a:rPr lang="en-US" dirty="0" err="1" smtClean="0"/>
              <a:t>mer</a:t>
            </a:r>
            <a:r>
              <a:rPr lang="en-US" dirty="0" smtClean="0"/>
              <a:t> in the database, the positions in the database that contain k-</a:t>
            </a:r>
            <a:r>
              <a:rPr lang="en-US" dirty="0" err="1" smtClean="0"/>
              <a:t>mers</a:t>
            </a:r>
            <a:r>
              <a:rPr lang="en-US" dirty="0" smtClean="0"/>
              <a:t> with the same minimizer are examined. These positions are quickly found by examining the minimizer offset array for the start positions of records with the k-</a:t>
            </a:r>
            <a:r>
              <a:rPr lang="en-US" dirty="0" err="1" smtClean="0"/>
              <a:t>mer’s</a:t>
            </a:r>
            <a:r>
              <a:rPr lang="en-US" dirty="0" smtClean="0"/>
              <a:t> minimizer (orange) and the next possible minimizer (blue). Within a range of records associated with a given minimizer, records are sorted by lexicographical ordering of their k-</a:t>
            </a:r>
            <a:r>
              <a:rPr lang="en-US" dirty="0" err="1" smtClean="0"/>
              <a:t>mers</a:t>
            </a:r>
            <a:r>
              <a:rPr lang="en-US" dirty="0" smtClean="0"/>
              <a:t>, allowing a query to be completed by using a binary search over this range.</a:t>
            </a:r>
            <a:endParaRPr lang="en-US" dirty="0"/>
          </a:p>
        </p:txBody>
      </p:sp>
      <p:sp>
        <p:nvSpPr>
          <p:cNvPr id="4" name="Slide Number Placeholder 3"/>
          <p:cNvSpPr>
            <a:spLocks noGrp="1"/>
          </p:cNvSpPr>
          <p:nvPr>
            <p:ph type="sldNum" sz="quarter" idx="10"/>
          </p:nvPr>
        </p:nvSpPr>
        <p:spPr/>
        <p:txBody>
          <a:bodyPr/>
          <a:lstStyle/>
          <a:p>
            <a:fld id="{76597EA2-4BEF-8245-8A91-0CDDAAFD63D9}" type="slidenum">
              <a:rPr lang="en-US" smtClean="0"/>
              <a:t>4</a:t>
            </a:fld>
            <a:endParaRPr lang="en-US"/>
          </a:p>
        </p:txBody>
      </p:sp>
    </p:spTree>
    <p:extLst>
      <p:ext uri="{BB962C8B-B14F-4D97-AF65-F5344CB8AC3E}">
        <p14:creationId xmlns:p14="http://schemas.microsoft.com/office/powerpoint/2010/main" val="2663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BF943F-BD4F-A249-9D01-E7DF7E904B42}"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117DC-5D10-FE44-8431-DD370B5C5A20}" type="slidenum">
              <a:rPr lang="en-US" smtClean="0"/>
              <a:t>‹#›</a:t>
            </a:fld>
            <a:endParaRPr lang="en-US"/>
          </a:p>
        </p:txBody>
      </p:sp>
    </p:spTree>
    <p:extLst>
      <p:ext uri="{BB962C8B-B14F-4D97-AF65-F5344CB8AC3E}">
        <p14:creationId xmlns:p14="http://schemas.microsoft.com/office/powerpoint/2010/main" val="151928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F943F-BD4F-A249-9D01-E7DF7E904B42}"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117DC-5D10-FE44-8431-DD370B5C5A20}" type="slidenum">
              <a:rPr lang="en-US" smtClean="0"/>
              <a:t>‹#›</a:t>
            </a:fld>
            <a:endParaRPr lang="en-US"/>
          </a:p>
        </p:txBody>
      </p:sp>
    </p:spTree>
    <p:extLst>
      <p:ext uri="{BB962C8B-B14F-4D97-AF65-F5344CB8AC3E}">
        <p14:creationId xmlns:p14="http://schemas.microsoft.com/office/powerpoint/2010/main" val="188826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F943F-BD4F-A249-9D01-E7DF7E904B42}"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117DC-5D10-FE44-8431-DD370B5C5A20}" type="slidenum">
              <a:rPr lang="en-US" smtClean="0"/>
              <a:t>‹#›</a:t>
            </a:fld>
            <a:endParaRPr lang="en-US"/>
          </a:p>
        </p:txBody>
      </p:sp>
    </p:spTree>
    <p:extLst>
      <p:ext uri="{BB962C8B-B14F-4D97-AF65-F5344CB8AC3E}">
        <p14:creationId xmlns:p14="http://schemas.microsoft.com/office/powerpoint/2010/main" val="50030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F943F-BD4F-A249-9D01-E7DF7E904B42}"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117DC-5D10-FE44-8431-DD370B5C5A20}" type="slidenum">
              <a:rPr lang="en-US" smtClean="0"/>
              <a:t>‹#›</a:t>
            </a:fld>
            <a:endParaRPr lang="en-US"/>
          </a:p>
        </p:txBody>
      </p:sp>
    </p:spTree>
    <p:extLst>
      <p:ext uri="{BB962C8B-B14F-4D97-AF65-F5344CB8AC3E}">
        <p14:creationId xmlns:p14="http://schemas.microsoft.com/office/powerpoint/2010/main" val="105920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BF943F-BD4F-A249-9D01-E7DF7E904B42}"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117DC-5D10-FE44-8431-DD370B5C5A20}" type="slidenum">
              <a:rPr lang="en-US" smtClean="0"/>
              <a:t>‹#›</a:t>
            </a:fld>
            <a:endParaRPr lang="en-US"/>
          </a:p>
        </p:txBody>
      </p:sp>
    </p:spTree>
    <p:extLst>
      <p:ext uri="{BB962C8B-B14F-4D97-AF65-F5344CB8AC3E}">
        <p14:creationId xmlns:p14="http://schemas.microsoft.com/office/powerpoint/2010/main" val="1575829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BF943F-BD4F-A249-9D01-E7DF7E904B42}"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117DC-5D10-FE44-8431-DD370B5C5A20}" type="slidenum">
              <a:rPr lang="en-US" smtClean="0"/>
              <a:t>‹#›</a:t>
            </a:fld>
            <a:endParaRPr lang="en-US"/>
          </a:p>
        </p:txBody>
      </p:sp>
    </p:spTree>
    <p:extLst>
      <p:ext uri="{BB962C8B-B14F-4D97-AF65-F5344CB8AC3E}">
        <p14:creationId xmlns:p14="http://schemas.microsoft.com/office/powerpoint/2010/main" val="54100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BF943F-BD4F-A249-9D01-E7DF7E904B42}" type="datetimeFigureOut">
              <a:rPr lang="en-US" smtClean="0"/>
              <a:t>10/30/17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117DC-5D10-FE44-8431-DD370B5C5A20}" type="slidenum">
              <a:rPr lang="en-US" smtClean="0"/>
              <a:t>‹#›</a:t>
            </a:fld>
            <a:endParaRPr lang="en-US"/>
          </a:p>
        </p:txBody>
      </p:sp>
    </p:spTree>
    <p:extLst>
      <p:ext uri="{BB962C8B-B14F-4D97-AF65-F5344CB8AC3E}">
        <p14:creationId xmlns:p14="http://schemas.microsoft.com/office/powerpoint/2010/main" val="88508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BF943F-BD4F-A249-9D01-E7DF7E904B42}" type="datetimeFigureOut">
              <a:rPr lang="en-US" smtClean="0"/>
              <a:t>10/30/17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117DC-5D10-FE44-8431-DD370B5C5A20}" type="slidenum">
              <a:rPr lang="en-US" smtClean="0"/>
              <a:t>‹#›</a:t>
            </a:fld>
            <a:endParaRPr lang="en-US"/>
          </a:p>
        </p:txBody>
      </p:sp>
    </p:spTree>
    <p:extLst>
      <p:ext uri="{BB962C8B-B14F-4D97-AF65-F5344CB8AC3E}">
        <p14:creationId xmlns:p14="http://schemas.microsoft.com/office/powerpoint/2010/main" val="2133418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F943F-BD4F-A249-9D01-E7DF7E904B42}" type="datetimeFigureOut">
              <a:rPr lang="en-US" smtClean="0"/>
              <a:t>10/30/17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117DC-5D10-FE44-8431-DD370B5C5A20}" type="slidenum">
              <a:rPr lang="en-US" smtClean="0"/>
              <a:t>‹#›</a:t>
            </a:fld>
            <a:endParaRPr lang="en-US"/>
          </a:p>
        </p:txBody>
      </p:sp>
    </p:spTree>
    <p:extLst>
      <p:ext uri="{BB962C8B-B14F-4D97-AF65-F5344CB8AC3E}">
        <p14:creationId xmlns:p14="http://schemas.microsoft.com/office/powerpoint/2010/main" val="197942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F943F-BD4F-A249-9D01-E7DF7E904B42}"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117DC-5D10-FE44-8431-DD370B5C5A20}" type="slidenum">
              <a:rPr lang="en-US" smtClean="0"/>
              <a:t>‹#›</a:t>
            </a:fld>
            <a:endParaRPr lang="en-US"/>
          </a:p>
        </p:txBody>
      </p:sp>
    </p:spTree>
    <p:extLst>
      <p:ext uri="{BB962C8B-B14F-4D97-AF65-F5344CB8AC3E}">
        <p14:creationId xmlns:p14="http://schemas.microsoft.com/office/powerpoint/2010/main" val="149454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F943F-BD4F-A249-9D01-E7DF7E904B42}"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117DC-5D10-FE44-8431-DD370B5C5A20}" type="slidenum">
              <a:rPr lang="en-US" smtClean="0"/>
              <a:t>‹#›</a:t>
            </a:fld>
            <a:endParaRPr lang="en-US"/>
          </a:p>
        </p:txBody>
      </p:sp>
    </p:spTree>
    <p:extLst>
      <p:ext uri="{BB962C8B-B14F-4D97-AF65-F5344CB8AC3E}">
        <p14:creationId xmlns:p14="http://schemas.microsoft.com/office/powerpoint/2010/main" val="18774835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F943F-BD4F-A249-9D01-E7DF7E904B42}" type="datetimeFigureOut">
              <a:rPr lang="en-US" smtClean="0"/>
              <a:t>10/30/17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117DC-5D10-FE44-8431-DD370B5C5A20}" type="slidenum">
              <a:rPr lang="en-US" smtClean="0"/>
              <a:t>‹#›</a:t>
            </a:fld>
            <a:endParaRPr lang="en-US"/>
          </a:p>
        </p:txBody>
      </p:sp>
    </p:spTree>
    <p:extLst>
      <p:ext uri="{BB962C8B-B14F-4D97-AF65-F5344CB8AC3E}">
        <p14:creationId xmlns:p14="http://schemas.microsoft.com/office/powerpoint/2010/main" val="522554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 y="1214438"/>
            <a:ext cx="11594592" cy="2387600"/>
          </a:xfrm>
        </p:spPr>
        <p:txBody>
          <a:bodyPr>
            <a:normAutofit fontScale="90000"/>
          </a:bodyPr>
          <a:lstStyle/>
          <a:p>
            <a:r>
              <a:rPr lang="en-US" dirty="0" smtClean="0">
                <a:effectLst/>
              </a:rPr>
              <a:t>Lu, J., </a:t>
            </a:r>
            <a:r>
              <a:rPr lang="en-US" dirty="0" err="1" smtClean="0">
                <a:effectLst/>
              </a:rPr>
              <a:t>Breitwieser</a:t>
            </a:r>
            <a:r>
              <a:rPr lang="en-US" dirty="0" smtClean="0">
                <a:effectLst/>
              </a:rPr>
              <a:t>, F. P., </a:t>
            </a:r>
            <a:r>
              <a:rPr lang="en-US" dirty="0" err="1" smtClean="0">
                <a:effectLst/>
              </a:rPr>
              <a:t>Thielen</a:t>
            </a:r>
            <a:r>
              <a:rPr lang="en-US" dirty="0" smtClean="0">
                <a:effectLst/>
              </a:rPr>
              <a:t>, P. &amp; </a:t>
            </a:r>
            <a:r>
              <a:rPr lang="en-US" dirty="0" err="1" smtClean="0">
                <a:effectLst/>
              </a:rPr>
              <a:t>Salzberg</a:t>
            </a:r>
            <a:r>
              <a:rPr lang="en-US" dirty="0" smtClean="0">
                <a:effectLst/>
              </a:rPr>
              <a:t>, S. L. Bracken: estimating species abundance in metagenomics data. </a:t>
            </a:r>
            <a:r>
              <a:rPr lang="en-US" i="1" dirty="0" err="1" smtClean="0">
                <a:effectLst/>
              </a:rPr>
              <a:t>PeerJ</a:t>
            </a:r>
            <a:r>
              <a:rPr lang="en-US" i="1" dirty="0" smtClean="0">
                <a:effectLst/>
              </a:rPr>
              <a:t> </a:t>
            </a:r>
            <a:r>
              <a:rPr lang="en-US" i="1" dirty="0" err="1" smtClean="0">
                <a:effectLst/>
              </a:rPr>
              <a:t>Comput</a:t>
            </a:r>
            <a:r>
              <a:rPr lang="en-US" i="1" dirty="0" smtClean="0">
                <a:effectLst/>
              </a:rPr>
              <a:t>. Sci.</a:t>
            </a:r>
            <a:r>
              <a:rPr lang="en-US" dirty="0" smtClean="0">
                <a:effectLst/>
              </a:rPr>
              <a:t> </a:t>
            </a:r>
            <a:r>
              <a:rPr lang="en-US" b="1" dirty="0" smtClean="0">
                <a:effectLst/>
              </a:rPr>
              <a:t>3,</a:t>
            </a:r>
            <a:r>
              <a:rPr lang="en-US" dirty="0" smtClean="0">
                <a:effectLst/>
              </a:rPr>
              <a:t> e104 (2017).</a:t>
            </a:r>
            <a:endParaRPr lang="en-US" dirty="0">
              <a:effectLst/>
            </a:endParaRPr>
          </a:p>
        </p:txBody>
      </p:sp>
      <p:sp>
        <p:nvSpPr>
          <p:cNvPr id="3" name="Subtitle 2"/>
          <p:cNvSpPr>
            <a:spLocks noGrp="1"/>
          </p:cNvSpPr>
          <p:nvPr>
            <p:ph type="subTitle" idx="1"/>
          </p:nvPr>
        </p:nvSpPr>
        <p:spPr>
          <a:xfrm>
            <a:off x="1487424" y="4296982"/>
            <a:ext cx="9144000" cy="1655762"/>
          </a:xfrm>
        </p:spPr>
        <p:txBody>
          <a:bodyPr/>
          <a:lstStyle/>
          <a:p>
            <a:r>
              <a:rPr lang="en-US" dirty="0" err="1" smtClean="0"/>
              <a:t>Jclub</a:t>
            </a:r>
            <a:endParaRPr lang="en-US" dirty="0" smtClean="0"/>
          </a:p>
          <a:p>
            <a:r>
              <a:rPr lang="en-US" dirty="0" smtClean="0"/>
              <a:t>DS</a:t>
            </a:r>
            <a:endParaRPr lang="en-US" dirty="0" smtClean="0"/>
          </a:p>
          <a:p>
            <a:r>
              <a:rPr lang="en-US" dirty="0" smtClean="0"/>
              <a:t>31 Oct 2017</a:t>
            </a:r>
            <a:endParaRPr lang="en-US" dirty="0"/>
          </a:p>
        </p:txBody>
      </p:sp>
    </p:spTree>
    <p:extLst>
      <p:ext uri="{BB962C8B-B14F-4D97-AF65-F5344CB8AC3E}">
        <p14:creationId xmlns:p14="http://schemas.microsoft.com/office/powerpoint/2010/main" val="1147302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2487" y="1779163"/>
            <a:ext cx="10771909" cy="4524315"/>
          </a:xfrm>
          <a:prstGeom prst="rect">
            <a:avLst/>
          </a:prstGeom>
        </p:spPr>
        <p:txBody>
          <a:bodyPr wrap="square">
            <a:spAutoFit/>
          </a:bodyPr>
          <a:lstStyle/>
          <a:p>
            <a:r>
              <a:rPr lang="en-US" b="0" i="0" dirty="0" smtClean="0">
                <a:solidFill>
                  <a:srgbClr val="333333"/>
                </a:solidFill>
                <a:effectLst/>
                <a:latin typeface="Helvetica Neue" charset="0"/>
              </a:rPr>
              <a:t>For each genome </a:t>
            </a:r>
            <a:r>
              <a:rPr lang="en-US" b="0" i="1" dirty="0" smtClean="0">
                <a:solidFill>
                  <a:srgbClr val="333333"/>
                </a:solidFill>
                <a:effectLst/>
                <a:latin typeface="Helvetica Neue" charset="0"/>
              </a:rPr>
              <a:t>S</a:t>
            </a:r>
            <a:r>
              <a:rPr lang="en-US" b="0" i="1" baseline="-25000" dirty="0" smtClean="0">
                <a:solidFill>
                  <a:srgbClr val="333333"/>
                </a:solidFill>
                <a:effectLst/>
                <a:latin typeface="Helvetica Neue" charset="0"/>
              </a:rPr>
              <a:t>i</a:t>
            </a:r>
            <a:r>
              <a:rPr lang="en-US" b="0" i="0" dirty="0" smtClean="0">
                <a:solidFill>
                  <a:srgbClr val="333333"/>
                </a:solidFill>
                <a:effectLst/>
                <a:latin typeface="Helvetica Neue" charset="0"/>
              </a:rPr>
              <a:t> of length </a:t>
            </a:r>
            <a:r>
              <a:rPr lang="en-US" b="0" i="1" dirty="0" smtClean="0">
                <a:solidFill>
                  <a:srgbClr val="333333"/>
                </a:solidFill>
                <a:effectLst/>
                <a:latin typeface="Helvetica Neue" charset="0"/>
              </a:rPr>
              <a:t>L</a:t>
            </a:r>
            <a:r>
              <a:rPr lang="en-US" b="0" i="1" baseline="-25000" dirty="0" smtClean="0">
                <a:solidFill>
                  <a:srgbClr val="333333"/>
                </a:solidFill>
                <a:effectLst/>
                <a:latin typeface="Helvetica Neue" charset="0"/>
              </a:rPr>
              <a:t>i</a:t>
            </a:r>
            <a:r>
              <a:rPr lang="en-US" b="0" i="0" dirty="0" smtClean="0">
                <a:solidFill>
                  <a:srgbClr val="333333"/>
                </a:solidFill>
                <a:effectLst/>
                <a:latin typeface="Helvetica Neue" charset="0"/>
              </a:rPr>
              <a:t> we thus generate (</a:t>
            </a:r>
            <a:r>
              <a:rPr lang="en-US" b="0" i="1" dirty="0" smtClean="0">
                <a:solidFill>
                  <a:srgbClr val="333333"/>
                </a:solidFill>
                <a:effectLst/>
                <a:latin typeface="Helvetica Neue" charset="0"/>
              </a:rPr>
              <a:t>L</a:t>
            </a:r>
            <a:r>
              <a:rPr lang="en-US" b="0" i="1" baseline="-25000" dirty="0" smtClean="0">
                <a:solidFill>
                  <a:srgbClr val="333333"/>
                </a:solidFill>
                <a:effectLst/>
                <a:latin typeface="Helvetica Neue" charset="0"/>
              </a:rPr>
              <a:t>i</a:t>
            </a:r>
            <a:r>
              <a:rPr lang="en-US" b="0" i="0" dirty="0" smtClean="0">
                <a:solidFill>
                  <a:srgbClr val="333333"/>
                </a:solidFill>
                <a:effectLst/>
                <a:latin typeface="Helvetica Neue" charset="0"/>
              </a:rPr>
              <a:t> − </a:t>
            </a:r>
            <a:r>
              <a:rPr lang="en-US" b="0" i="1" dirty="0" smtClean="0">
                <a:solidFill>
                  <a:srgbClr val="333333"/>
                </a:solidFill>
                <a:effectLst/>
                <a:latin typeface="Helvetica Neue" charset="0"/>
              </a:rPr>
              <a:t>r</a:t>
            </a:r>
            <a:r>
              <a:rPr lang="en-US" b="0" i="0" dirty="0" smtClean="0">
                <a:solidFill>
                  <a:srgbClr val="333333"/>
                </a:solidFill>
                <a:effectLst/>
                <a:latin typeface="Helvetica Neue" charset="0"/>
              </a:rPr>
              <a:t> + 1) mappings to taxonomical IDs. </a:t>
            </a:r>
          </a:p>
          <a:p>
            <a:endParaRPr lang="en-US" dirty="0">
              <a:solidFill>
                <a:srgbClr val="333333"/>
              </a:solidFill>
              <a:latin typeface="Helvetica Neue" charset="0"/>
            </a:endParaRPr>
          </a:p>
          <a:p>
            <a:endParaRPr lang="en-US" dirty="0">
              <a:solidFill>
                <a:srgbClr val="333333"/>
              </a:solidFill>
              <a:latin typeface="Helvetica Neue" charset="0"/>
            </a:endParaRPr>
          </a:p>
          <a:p>
            <a:r>
              <a:rPr lang="en-US" b="0" i="1" dirty="0" smtClean="0">
                <a:solidFill>
                  <a:srgbClr val="333333"/>
                </a:solidFill>
                <a:effectLst/>
                <a:latin typeface="Helvetica Neue" charset="0"/>
              </a:rPr>
              <a:t>	</a:t>
            </a:r>
            <a:endParaRPr lang="en-US" dirty="0">
              <a:solidFill>
                <a:srgbClr val="333333"/>
              </a:solidFill>
              <a:latin typeface="Helvetica Neue" charset="0"/>
            </a:endParaRPr>
          </a:p>
          <a:p>
            <a:endParaRPr lang="en-US" b="0" i="0" dirty="0" smtClean="0">
              <a:solidFill>
                <a:srgbClr val="333333"/>
              </a:solidFill>
              <a:effectLst/>
              <a:latin typeface="Helvetica Neue" charset="0"/>
            </a:endParaRPr>
          </a:p>
          <a:p>
            <a:endParaRPr lang="en-US" dirty="0">
              <a:solidFill>
                <a:srgbClr val="333333"/>
              </a:solidFill>
              <a:latin typeface="Helvetica Neue" charset="0"/>
            </a:endParaRPr>
          </a:p>
          <a:p>
            <a:endParaRPr lang="en-US" b="0" i="0" dirty="0" smtClean="0">
              <a:solidFill>
                <a:srgbClr val="333333"/>
              </a:solidFill>
              <a:effectLst/>
              <a:latin typeface="Helvetica Neue" charset="0"/>
            </a:endParaRPr>
          </a:p>
          <a:p>
            <a:endParaRPr lang="en-US" dirty="0">
              <a:solidFill>
                <a:srgbClr val="333333"/>
              </a:solidFill>
              <a:latin typeface="Helvetica Neue" charset="0"/>
            </a:endParaRPr>
          </a:p>
          <a:p>
            <a:endParaRPr lang="en-US" b="0" i="0" dirty="0" smtClean="0">
              <a:solidFill>
                <a:srgbClr val="333333"/>
              </a:solidFill>
              <a:effectLst/>
              <a:latin typeface="Helvetica Neue" charset="0"/>
            </a:endParaRPr>
          </a:p>
          <a:p>
            <a:endParaRPr lang="en-US" dirty="0">
              <a:solidFill>
                <a:srgbClr val="333333"/>
              </a:solidFill>
              <a:latin typeface="Helvetica Neue" charset="0"/>
            </a:endParaRPr>
          </a:p>
          <a:p>
            <a:endParaRPr lang="en-US" b="0" i="0" dirty="0" smtClean="0">
              <a:solidFill>
                <a:srgbClr val="333333"/>
              </a:solidFill>
              <a:effectLst/>
              <a:latin typeface="Helvetica Neue" charset="0"/>
            </a:endParaRPr>
          </a:p>
          <a:p>
            <a:endParaRPr lang="en-US" dirty="0">
              <a:solidFill>
                <a:srgbClr val="333333"/>
              </a:solidFill>
              <a:latin typeface="Helvetica Neue" charset="0"/>
            </a:endParaRPr>
          </a:p>
          <a:p>
            <a:endParaRPr lang="en-US" dirty="0">
              <a:solidFill>
                <a:srgbClr val="333333"/>
              </a:solidFill>
              <a:latin typeface="Helvetica Neue" charset="0"/>
            </a:endParaRPr>
          </a:p>
          <a:p>
            <a:endParaRPr lang="en-US" b="0" i="0" dirty="0" smtClean="0">
              <a:solidFill>
                <a:srgbClr val="333333"/>
              </a:solidFill>
              <a:effectLst/>
              <a:latin typeface="Helvetica Neue" charset="0"/>
            </a:endParaRPr>
          </a:p>
          <a:p>
            <a:r>
              <a:rPr lang="en-US" b="0" i="0" dirty="0" smtClean="0">
                <a:solidFill>
                  <a:srgbClr val="333333"/>
                </a:solidFill>
                <a:effectLst/>
                <a:latin typeface="Helvetica Neue" charset="0"/>
              </a:rPr>
              <a:t>We also calculate the proportion of reads from </a:t>
            </a:r>
            <a:r>
              <a:rPr lang="en-US" b="0" i="1" dirty="0" smtClean="0">
                <a:solidFill>
                  <a:srgbClr val="333333"/>
                </a:solidFill>
                <a:effectLst/>
                <a:latin typeface="Helvetica Neue" charset="0"/>
              </a:rPr>
              <a:t>S</a:t>
            </a:r>
            <a:r>
              <a:rPr lang="en-US" b="0" i="1" baseline="-25000" dirty="0" smtClean="0">
                <a:solidFill>
                  <a:srgbClr val="333333"/>
                </a:solidFill>
                <a:effectLst/>
                <a:latin typeface="Helvetica Neue" charset="0"/>
              </a:rPr>
              <a:t>i</a:t>
            </a:r>
            <a:r>
              <a:rPr lang="en-US" b="0" i="0" dirty="0" smtClean="0">
                <a:solidFill>
                  <a:srgbClr val="333333"/>
                </a:solidFill>
                <a:effectLst/>
                <a:latin typeface="Helvetica Neue" charset="0"/>
              </a:rPr>
              <a:t> that were assigned to every node from genome </a:t>
            </a:r>
            <a:r>
              <a:rPr lang="en-US" b="0" i="1" dirty="0" smtClean="0">
                <a:solidFill>
                  <a:srgbClr val="333333"/>
                </a:solidFill>
                <a:effectLst/>
                <a:latin typeface="Helvetica Neue" charset="0"/>
              </a:rPr>
              <a:t>S</a:t>
            </a:r>
            <a:r>
              <a:rPr lang="en-US" b="0" i="1" baseline="-25000" dirty="0" smtClean="0">
                <a:solidFill>
                  <a:srgbClr val="333333"/>
                </a:solidFill>
                <a:effectLst/>
                <a:latin typeface="Helvetica Neue" charset="0"/>
              </a:rPr>
              <a:t>i</a:t>
            </a:r>
            <a:r>
              <a:rPr lang="en-US" b="0" i="0" dirty="0" smtClean="0">
                <a:solidFill>
                  <a:srgbClr val="333333"/>
                </a:solidFill>
                <a:effectLst/>
                <a:latin typeface="Helvetica Neue" charset="0"/>
              </a:rPr>
              <a:t> to the root node of the taxonomy tree.</a:t>
            </a:r>
            <a:endParaRPr lang="en-US" dirty="0"/>
          </a:p>
        </p:txBody>
      </p:sp>
      <p:sp>
        <p:nvSpPr>
          <p:cNvPr id="7" name="Rectangle 6"/>
          <p:cNvSpPr/>
          <p:nvPr/>
        </p:nvSpPr>
        <p:spPr>
          <a:xfrm>
            <a:off x="3495674" y="3936030"/>
            <a:ext cx="3881438" cy="923330"/>
          </a:xfrm>
          <a:prstGeom prst="rect">
            <a:avLst/>
          </a:prstGeom>
        </p:spPr>
        <p:txBody>
          <a:bodyPr wrap="square">
            <a:spAutoFit/>
          </a:bodyPr>
          <a:lstStyle/>
          <a:p>
            <a:r>
              <a:rPr lang="en-US" b="0" i="1" dirty="0" err="1" smtClean="0">
                <a:solidFill>
                  <a:srgbClr val="333333"/>
                </a:solidFill>
                <a:effectLst/>
                <a:latin typeface="Helvetica Neue" charset="0"/>
              </a:rPr>
              <a:t>N</a:t>
            </a:r>
            <a:r>
              <a:rPr lang="en-US" b="0" i="1" baseline="-25000" dirty="0" err="1" smtClean="0">
                <a:solidFill>
                  <a:srgbClr val="333333"/>
                </a:solidFill>
                <a:effectLst/>
                <a:latin typeface="Helvetica Neue" charset="0"/>
              </a:rPr>
              <a:t>Gj</a:t>
            </a:r>
            <a:r>
              <a:rPr lang="en-US" b="0" i="0" baseline="-25000" dirty="0" smtClean="0">
                <a:solidFill>
                  <a:srgbClr val="333333"/>
                </a:solidFill>
                <a:effectLst/>
                <a:latin typeface="Helvetica Neue" charset="0"/>
              </a:rPr>
              <a:t>(</a:t>
            </a:r>
            <a:r>
              <a:rPr lang="en-US" b="0" i="1" baseline="-25000" dirty="0" smtClean="0">
                <a:solidFill>
                  <a:srgbClr val="333333"/>
                </a:solidFill>
                <a:effectLst/>
                <a:latin typeface="Helvetica Neue" charset="0"/>
              </a:rPr>
              <a:t>Si</a:t>
            </a:r>
            <a:r>
              <a:rPr lang="en-US" b="0" i="0" baseline="-25000" dirty="0" smtClean="0">
                <a:solidFill>
                  <a:srgbClr val="333333"/>
                </a:solidFill>
                <a:effectLst/>
                <a:latin typeface="Helvetica Neue" charset="0"/>
              </a:rPr>
              <a:t>)  </a:t>
            </a:r>
            <a:r>
              <a:rPr lang="en-US" b="0" i="0" dirty="0" smtClean="0">
                <a:solidFill>
                  <a:srgbClr val="333333"/>
                </a:solidFill>
                <a:effectLst/>
                <a:latin typeface="Helvetica Neue" charset="0"/>
              </a:rPr>
              <a:t>For node </a:t>
            </a:r>
            <a:r>
              <a:rPr lang="en-US" b="0" i="1" dirty="0" err="1" smtClean="0">
                <a:solidFill>
                  <a:srgbClr val="333333"/>
                </a:solidFill>
                <a:effectLst/>
                <a:latin typeface="Helvetica Neue" charset="0"/>
              </a:rPr>
              <a:t>G</a:t>
            </a:r>
            <a:r>
              <a:rPr lang="en-US" b="0" i="1" baseline="-25000" dirty="0" err="1" smtClean="0">
                <a:solidFill>
                  <a:srgbClr val="333333"/>
                </a:solidFill>
                <a:effectLst/>
                <a:latin typeface="Helvetica Neue" charset="0"/>
              </a:rPr>
              <a:t>j</a:t>
            </a:r>
            <a:r>
              <a:rPr lang="en-US" b="0" i="0" dirty="0" smtClean="0">
                <a:solidFill>
                  <a:srgbClr val="333333"/>
                </a:solidFill>
                <a:effectLst/>
                <a:latin typeface="Helvetica Neue" charset="0"/>
              </a:rPr>
              <a:t>, we then count the number of reads from S</a:t>
            </a:r>
            <a:r>
              <a:rPr lang="en-US" b="0" i="1" baseline="-25000" dirty="0" smtClean="0">
                <a:solidFill>
                  <a:srgbClr val="333333"/>
                </a:solidFill>
                <a:effectLst/>
                <a:latin typeface="Helvetica Neue" charset="0"/>
              </a:rPr>
              <a:t>i</a:t>
            </a:r>
            <a:r>
              <a:rPr lang="en-US" b="0" i="1" dirty="0" smtClean="0">
                <a:solidFill>
                  <a:srgbClr val="333333"/>
                </a:solidFill>
                <a:effectLst/>
                <a:latin typeface="Helvetica Neue" charset="0"/>
              </a:rPr>
              <a:t> </a:t>
            </a:r>
            <a:r>
              <a:rPr lang="en-US" b="0" i="0" dirty="0" smtClean="0">
                <a:solidFill>
                  <a:srgbClr val="333333"/>
                </a:solidFill>
                <a:effectLst/>
                <a:latin typeface="Helvetica Neue" charset="0"/>
              </a:rPr>
              <a:t>that are assigned to it</a:t>
            </a:r>
            <a:endParaRPr lang="en-US" dirty="0"/>
          </a:p>
        </p:txBody>
      </p:sp>
      <p:sp>
        <p:nvSpPr>
          <p:cNvPr id="8" name="Rectangle 7"/>
          <p:cNvSpPr/>
          <p:nvPr/>
        </p:nvSpPr>
        <p:spPr>
          <a:xfrm>
            <a:off x="3328754" y="2644259"/>
            <a:ext cx="4780476" cy="523220"/>
          </a:xfrm>
          <a:prstGeom prst="rect">
            <a:avLst/>
          </a:prstGeom>
        </p:spPr>
        <p:txBody>
          <a:bodyPr wrap="none">
            <a:spAutoFit/>
          </a:bodyPr>
          <a:lstStyle/>
          <a:p>
            <a:r>
              <a:rPr lang="en-US" sz="2800" b="0" i="1" dirty="0" smtClean="0">
                <a:solidFill>
                  <a:srgbClr val="333333"/>
                </a:solidFill>
                <a:effectLst/>
                <a:latin typeface="Helvetica Neue" charset="0"/>
              </a:rPr>
              <a:t>P</a:t>
            </a:r>
            <a:r>
              <a:rPr lang="en-US" sz="2800" b="0" i="0" dirty="0" smtClean="0">
                <a:solidFill>
                  <a:srgbClr val="333333"/>
                </a:solidFill>
                <a:effectLst/>
                <a:latin typeface="Helvetica Neue" charset="0"/>
              </a:rPr>
              <a:t>(</a:t>
            </a:r>
            <a:r>
              <a:rPr lang="en-US" sz="2800" b="0" i="1" dirty="0" err="1" smtClean="0">
                <a:solidFill>
                  <a:srgbClr val="333333"/>
                </a:solidFill>
                <a:effectLst/>
                <a:latin typeface="Helvetica Neue" charset="0"/>
              </a:rPr>
              <a:t>G</a:t>
            </a:r>
            <a:r>
              <a:rPr lang="en-US" sz="2800" b="0" i="1" baseline="-25000" dirty="0" err="1" smtClean="0">
                <a:solidFill>
                  <a:srgbClr val="333333"/>
                </a:solidFill>
                <a:effectLst/>
                <a:latin typeface="Helvetica Neue" charset="0"/>
              </a:rPr>
              <a:t>j</a:t>
            </a:r>
            <a:r>
              <a:rPr lang="en-US" sz="2800" b="0" i="0" dirty="0" err="1" smtClean="0">
                <a:solidFill>
                  <a:srgbClr val="333333"/>
                </a:solidFill>
                <a:effectLst/>
                <a:latin typeface="Helvetica Neue" charset="0"/>
              </a:rPr>
              <a:t>|</a:t>
            </a:r>
            <a:r>
              <a:rPr lang="en-US" sz="2800" b="0" i="1" dirty="0" err="1" smtClean="0">
                <a:solidFill>
                  <a:srgbClr val="333333"/>
                </a:solidFill>
                <a:effectLst/>
                <a:latin typeface="Helvetica Neue" charset="0"/>
              </a:rPr>
              <a:t>S</a:t>
            </a:r>
            <a:r>
              <a:rPr lang="en-US" sz="2800" b="0" i="1" baseline="-25000" dirty="0" err="1" smtClean="0">
                <a:solidFill>
                  <a:srgbClr val="333333"/>
                </a:solidFill>
                <a:effectLst/>
                <a:latin typeface="Helvetica Neue" charset="0"/>
              </a:rPr>
              <a:t>i</a:t>
            </a:r>
            <a:r>
              <a:rPr lang="en-US" sz="2800" b="0" i="0" dirty="0" smtClean="0">
                <a:solidFill>
                  <a:srgbClr val="333333"/>
                </a:solidFill>
                <a:effectLst/>
                <a:latin typeface="Helvetica Neue" charset="0"/>
              </a:rPr>
              <a:t>) = </a:t>
            </a:r>
            <a:r>
              <a:rPr lang="en-US" sz="2800" b="0" i="1" dirty="0" err="1" smtClean="0">
                <a:solidFill>
                  <a:srgbClr val="333333"/>
                </a:solidFill>
                <a:effectLst/>
                <a:latin typeface="Helvetica Neue" charset="0"/>
              </a:rPr>
              <a:t>N</a:t>
            </a:r>
            <a:r>
              <a:rPr lang="en-US" sz="2800" b="0" i="1" baseline="-25000" dirty="0" err="1" smtClean="0">
                <a:solidFill>
                  <a:srgbClr val="333333"/>
                </a:solidFill>
                <a:effectLst/>
                <a:latin typeface="Helvetica Neue" charset="0"/>
              </a:rPr>
              <a:t>Gj</a:t>
            </a:r>
            <a:r>
              <a:rPr lang="en-US" sz="2800" b="0" i="0" baseline="-25000" dirty="0" smtClean="0">
                <a:solidFill>
                  <a:srgbClr val="333333"/>
                </a:solidFill>
                <a:effectLst/>
                <a:latin typeface="Helvetica Neue" charset="0"/>
              </a:rPr>
              <a:t>(</a:t>
            </a:r>
            <a:r>
              <a:rPr lang="en-US" sz="2800" b="0" i="1" baseline="-25000" dirty="0" smtClean="0">
                <a:solidFill>
                  <a:srgbClr val="333333"/>
                </a:solidFill>
                <a:effectLst/>
                <a:latin typeface="Helvetica Neue" charset="0"/>
              </a:rPr>
              <a:t>Si</a:t>
            </a:r>
            <a:r>
              <a:rPr lang="en-US" sz="2800" b="0" i="0" baseline="-25000" dirty="0" smtClean="0">
                <a:solidFill>
                  <a:srgbClr val="333333"/>
                </a:solidFill>
                <a:effectLst/>
                <a:latin typeface="Helvetica Neue" charset="0"/>
              </a:rPr>
              <a:t>)   </a:t>
            </a:r>
            <a:r>
              <a:rPr lang="en-US" sz="2800" b="0" i="0" dirty="0" smtClean="0">
                <a:solidFill>
                  <a:srgbClr val="333333"/>
                </a:solidFill>
                <a:effectLst/>
                <a:latin typeface="Helvetica Neue" charset="0"/>
              </a:rPr>
              <a:t>∕  (</a:t>
            </a:r>
            <a:r>
              <a:rPr lang="en-US" sz="2800" b="0" i="1" dirty="0" smtClean="0">
                <a:solidFill>
                  <a:srgbClr val="333333"/>
                </a:solidFill>
                <a:effectLst/>
                <a:latin typeface="Helvetica Neue" charset="0"/>
              </a:rPr>
              <a:t>L</a:t>
            </a:r>
            <a:r>
              <a:rPr lang="en-US" sz="2800" b="0" i="1" baseline="-25000" dirty="0" smtClean="0">
                <a:solidFill>
                  <a:srgbClr val="333333"/>
                </a:solidFill>
                <a:effectLst/>
                <a:latin typeface="Helvetica Neue" charset="0"/>
              </a:rPr>
              <a:t>i</a:t>
            </a:r>
            <a:r>
              <a:rPr lang="en-US" sz="2800" b="0" i="0" dirty="0" smtClean="0">
                <a:solidFill>
                  <a:srgbClr val="333333"/>
                </a:solidFill>
                <a:effectLst/>
                <a:latin typeface="Helvetica Neue" charset="0"/>
              </a:rPr>
              <a:t> − </a:t>
            </a:r>
            <a:r>
              <a:rPr lang="en-US" sz="2800" b="0" i="1" dirty="0" smtClean="0">
                <a:solidFill>
                  <a:srgbClr val="333333"/>
                </a:solidFill>
                <a:effectLst/>
                <a:latin typeface="Helvetica Neue" charset="0"/>
              </a:rPr>
              <a:t>r</a:t>
            </a:r>
            <a:r>
              <a:rPr lang="en-US" sz="2800" b="0" i="0" dirty="0" smtClean="0">
                <a:solidFill>
                  <a:srgbClr val="333333"/>
                </a:solidFill>
                <a:effectLst/>
                <a:latin typeface="Helvetica Neue" charset="0"/>
              </a:rPr>
              <a:t> + 1). </a:t>
            </a:r>
            <a:endParaRPr lang="en-US" sz="2800" b="0" i="0" dirty="0" smtClean="0">
              <a:solidFill>
                <a:srgbClr val="333333"/>
              </a:solidFill>
              <a:effectLst/>
              <a:latin typeface="Helvetica Neue" charset="0"/>
            </a:endParaRPr>
          </a:p>
        </p:txBody>
      </p:sp>
      <p:cxnSp>
        <p:nvCxnSpPr>
          <p:cNvPr id="10" name="Straight Arrow Connector 9"/>
          <p:cNvCxnSpPr/>
          <p:nvPr/>
        </p:nvCxnSpPr>
        <p:spPr>
          <a:xfrm flipV="1">
            <a:off x="5186363" y="3271838"/>
            <a:ext cx="1143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415088" y="2214563"/>
            <a:ext cx="228600" cy="54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p:txBody>
          <a:bodyPr/>
          <a:lstStyle/>
          <a:p>
            <a:r>
              <a:rPr lang="en-US" dirty="0" smtClean="0"/>
              <a:t>Calculating P(</a:t>
            </a:r>
            <a:r>
              <a:rPr lang="en-US" dirty="0" err="1" smtClean="0"/>
              <a:t>G</a:t>
            </a:r>
            <a:r>
              <a:rPr lang="en-US" baseline="-25000" dirty="0" err="1" smtClean="0"/>
              <a:t>j</a:t>
            </a:r>
            <a:r>
              <a:rPr lang="en-US" dirty="0" err="1" smtClean="0"/>
              <a:t>|S</a:t>
            </a:r>
            <a:r>
              <a:rPr lang="en-US" baseline="-25000" dirty="0" err="1" smtClean="0"/>
              <a:t>i</a:t>
            </a:r>
            <a:r>
              <a:rPr lang="en-US" dirty="0" smtClean="0"/>
              <a:t>)</a:t>
            </a:r>
            <a:endParaRPr lang="en-US" dirty="0"/>
          </a:p>
        </p:txBody>
      </p:sp>
    </p:spTree>
    <p:extLst>
      <p:ext uri="{BB962C8B-B14F-4D97-AF65-F5344CB8AC3E}">
        <p14:creationId xmlns:p14="http://schemas.microsoft.com/office/powerpoint/2010/main" val="217632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69381" y="2430452"/>
            <a:ext cx="3962400" cy="1384300"/>
          </a:xfrm>
          <a:prstGeom prst="rect">
            <a:avLst/>
          </a:prstGeom>
        </p:spPr>
      </p:pic>
      <p:sp>
        <p:nvSpPr>
          <p:cNvPr id="8" name="Title 7"/>
          <p:cNvSpPr>
            <a:spLocks noGrp="1"/>
          </p:cNvSpPr>
          <p:nvPr>
            <p:ph type="title"/>
          </p:nvPr>
        </p:nvSpPr>
        <p:spPr>
          <a:xfrm>
            <a:off x="566928" y="105974"/>
            <a:ext cx="10515600" cy="1325563"/>
          </a:xfrm>
        </p:spPr>
        <p:txBody>
          <a:bodyPr/>
          <a:lstStyle/>
          <a:p>
            <a:r>
              <a:rPr lang="en-US" dirty="0" smtClean="0"/>
              <a:t>Calculating P(S</a:t>
            </a:r>
            <a:r>
              <a:rPr lang="en-US" baseline="-25000" dirty="0" smtClean="0"/>
              <a:t>i</a:t>
            </a:r>
            <a:r>
              <a:rPr lang="en-US" dirty="0" smtClean="0"/>
              <a:t>)</a:t>
            </a:r>
            <a:endParaRPr lang="en-US" dirty="0"/>
          </a:p>
        </p:txBody>
      </p:sp>
      <p:sp>
        <p:nvSpPr>
          <p:cNvPr id="9" name="TextBox 8"/>
          <p:cNvSpPr txBox="1"/>
          <p:nvPr/>
        </p:nvSpPr>
        <p:spPr>
          <a:xfrm>
            <a:off x="7098316" y="2605720"/>
            <a:ext cx="1488806" cy="369332"/>
          </a:xfrm>
          <a:prstGeom prst="rect">
            <a:avLst/>
          </a:prstGeom>
          <a:noFill/>
        </p:spPr>
        <p:txBody>
          <a:bodyPr wrap="none" rtlCol="0">
            <a:spAutoFit/>
          </a:bodyPr>
          <a:lstStyle/>
          <a:p>
            <a:r>
              <a:rPr lang="en-US" dirty="0" smtClean="0"/>
              <a:t>Unique </a:t>
            </a:r>
            <a:r>
              <a:rPr lang="en-US" dirty="0" err="1" smtClean="0"/>
              <a:t>kmers</a:t>
            </a:r>
            <a:endParaRPr lang="en-US" dirty="0"/>
          </a:p>
        </p:txBody>
      </p:sp>
      <p:sp>
        <p:nvSpPr>
          <p:cNvPr id="10" name="TextBox 9"/>
          <p:cNvSpPr txBox="1"/>
          <p:nvPr/>
        </p:nvSpPr>
        <p:spPr>
          <a:xfrm>
            <a:off x="6971262" y="3364829"/>
            <a:ext cx="3231719" cy="369332"/>
          </a:xfrm>
          <a:prstGeom prst="rect">
            <a:avLst/>
          </a:prstGeom>
          <a:noFill/>
        </p:spPr>
        <p:txBody>
          <a:bodyPr wrap="none" rtlCol="0">
            <a:spAutoFit/>
          </a:bodyPr>
          <a:lstStyle/>
          <a:p>
            <a:r>
              <a:rPr lang="en-US" dirty="0" smtClean="0"/>
              <a:t>Total </a:t>
            </a:r>
            <a:r>
              <a:rPr lang="en-US" dirty="0" err="1" smtClean="0"/>
              <a:t>kmers</a:t>
            </a:r>
            <a:r>
              <a:rPr lang="en-US" dirty="0" smtClean="0"/>
              <a:t> of genome, length L</a:t>
            </a:r>
            <a:r>
              <a:rPr lang="en-US" baseline="-25000" dirty="0" smtClean="0"/>
              <a:t>i</a:t>
            </a:r>
            <a:endParaRPr lang="en-US" baseline="-25000" dirty="0"/>
          </a:p>
        </p:txBody>
      </p:sp>
      <p:sp>
        <p:nvSpPr>
          <p:cNvPr id="11" name="Rectangle 10"/>
          <p:cNvSpPr/>
          <p:nvPr/>
        </p:nvSpPr>
        <p:spPr>
          <a:xfrm>
            <a:off x="942974" y="1431537"/>
            <a:ext cx="3452813" cy="923330"/>
          </a:xfrm>
          <a:prstGeom prst="rect">
            <a:avLst/>
          </a:prstGeom>
        </p:spPr>
        <p:txBody>
          <a:bodyPr wrap="square">
            <a:spAutoFit/>
          </a:bodyPr>
          <a:lstStyle/>
          <a:p>
            <a:r>
              <a:rPr lang="en-US" b="0" i="1" dirty="0" err="1" smtClean="0">
                <a:solidFill>
                  <a:srgbClr val="333333"/>
                </a:solidFill>
                <a:effectLst/>
                <a:latin typeface="Helvetica Neue" charset="0"/>
              </a:rPr>
              <a:t>N</a:t>
            </a:r>
            <a:r>
              <a:rPr lang="en-US" b="0" i="1" baseline="-25000" dirty="0" err="1" smtClean="0">
                <a:solidFill>
                  <a:srgbClr val="333333"/>
                </a:solidFill>
                <a:effectLst/>
                <a:latin typeface="Helvetica Neue" charset="0"/>
              </a:rPr>
              <a:t>Si</a:t>
            </a:r>
            <a:r>
              <a:rPr lang="en-US" b="0" i="0" dirty="0" smtClean="0">
                <a:solidFill>
                  <a:srgbClr val="333333"/>
                </a:solidFill>
                <a:effectLst/>
                <a:latin typeface="Helvetica Neue" charset="0"/>
              </a:rPr>
              <a:t> is the number of </a:t>
            </a:r>
            <a:r>
              <a:rPr lang="en-US" b="0" i="1" dirty="0" smtClean="0">
                <a:solidFill>
                  <a:srgbClr val="333333"/>
                </a:solidFill>
                <a:effectLst/>
                <a:latin typeface="Helvetica Neue" charset="0"/>
              </a:rPr>
              <a:t>k</a:t>
            </a:r>
            <a:r>
              <a:rPr lang="en-US" b="0" i="0" dirty="0" smtClean="0">
                <a:solidFill>
                  <a:srgbClr val="333333"/>
                </a:solidFill>
                <a:effectLst/>
                <a:latin typeface="Helvetica Neue" charset="0"/>
              </a:rPr>
              <a:t>-</a:t>
            </a:r>
            <a:r>
              <a:rPr lang="en-US" b="0" i="0" dirty="0" err="1" smtClean="0">
                <a:solidFill>
                  <a:srgbClr val="333333"/>
                </a:solidFill>
                <a:effectLst/>
                <a:latin typeface="Helvetica Neue" charset="0"/>
              </a:rPr>
              <a:t>mers</a:t>
            </a:r>
            <a:r>
              <a:rPr lang="en-US" b="0" i="0" dirty="0" smtClean="0">
                <a:solidFill>
                  <a:srgbClr val="333333"/>
                </a:solidFill>
                <a:effectLst/>
                <a:latin typeface="Helvetica Neue" charset="0"/>
              </a:rPr>
              <a:t> of length </a:t>
            </a:r>
            <a:r>
              <a:rPr lang="en-US" b="0" i="1" dirty="0" smtClean="0">
                <a:solidFill>
                  <a:srgbClr val="333333"/>
                </a:solidFill>
                <a:effectLst/>
                <a:latin typeface="Helvetica Neue" charset="0"/>
              </a:rPr>
              <a:t>r</a:t>
            </a:r>
            <a:r>
              <a:rPr lang="en-US" b="0" i="0" dirty="0" smtClean="0">
                <a:solidFill>
                  <a:srgbClr val="333333"/>
                </a:solidFill>
                <a:effectLst/>
                <a:latin typeface="Helvetica Neue" charset="0"/>
              </a:rPr>
              <a:t> that are uniquely assigned to genome </a:t>
            </a:r>
            <a:r>
              <a:rPr lang="en-US" b="0" i="1" dirty="0" smtClean="0">
                <a:solidFill>
                  <a:srgbClr val="333333"/>
                </a:solidFill>
                <a:effectLst/>
                <a:latin typeface="Helvetica Neue" charset="0"/>
              </a:rPr>
              <a:t>S</a:t>
            </a:r>
            <a:r>
              <a:rPr lang="en-US" b="0" i="1" baseline="-25000" dirty="0" smtClean="0">
                <a:solidFill>
                  <a:srgbClr val="333333"/>
                </a:solidFill>
                <a:effectLst/>
                <a:latin typeface="Helvetica Neue" charset="0"/>
              </a:rPr>
              <a:t>i</a:t>
            </a:r>
            <a:r>
              <a:rPr lang="en-US" b="0" i="0" dirty="0" smtClean="0">
                <a:solidFill>
                  <a:srgbClr val="333333"/>
                </a:solidFill>
                <a:effectLst/>
                <a:latin typeface="Helvetica Neue" charset="0"/>
              </a:rPr>
              <a:t> </a:t>
            </a:r>
            <a:endParaRPr lang="en-US" dirty="0"/>
          </a:p>
        </p:txBody>
      </p:sp>
      <p:cxnSp>
        <p:nvCxnSpPr>
          <p:cNvPr id="13" name="Straight Arrow Connector 12"/>
          <p:cNvCxnSpPr>
            <a:stCxn id="11" idx="2"/>
          </p:cNvCxnSpPr>
          <p:nvPr/>
        </p:nvCxnSpPr>
        <p:spPr>
          <a:xfrm>
            <a:off x="2669381" y="2354867"/>
            <a:ext cx="2192941" cy="402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stretch>
            <a:fillRect/>
          </a:stretch>
        </p:blipFill>
        <p:spPr>
          <a:xfrm>
            <a:off x="1144286" y="5119575"/>
            <a:ext cx="2324100" cy="1333500"/>
          </a:xfrm>
          <a:prstGeom prst="rect">
            <a:avLst/>
          </a:prstGeom>
        </p:spPr>
      </p:pic>
      <p:pic>
        <p:nvPicPr>
          <p:cNvPr id="17" name="Picture 16"/>
          <p:cNvPicPr>
            <a:picLocks noChangeAspect="1"/>
          </p:cNvPicPr>
          <p:nvPr/>
        </p:nvPicPr>
        <p:blipFill>
          <a:blip r:embed="rId4"/>
          <a:stretch>
            <a:fillRect/>
          </a:stretch>
        </p:blipFill>
        <p:spPr>
          <a:xfrm>
            <a:off x="6073505" y="4460401"/>
            <a:ext cx="3975100" cy="1689100"/>
          </a:xfrm>
          <a:prstGeom prst="rect">
            <a:avLst/>
          </a:prstGeom>
        </p:spPr>
      </p:pic>
      <p:sp>
        <p:nvSpPr>
          <p:cNvPr id="19" name="Rectangle 18"/>
          <p:cNvSpPr/>
          <p:nvPr/>
        </p:nvSpPr>
        <p:spPr>
          <a:xfrm>
            <a:off x="204788" y="3794012"/>
            <a:ext cx="2677810" cy="923330"/>
          </a:xfrm>
          <a:prstGeom prst="rect">
            <a:avLst/>
          </a:prstGeom>
        </p:spPr>
        <p:txBody>
          <a:bodyPr wrap="square">
            <a:spAutoFit/>
          </a:bodyPr>
          <a:lstStyle/>
          <a:p>
            <a:r>
              <a:rPr lang="en-US" dirty="0" smtClean="0">
                <a:effectLst/>
                <a:latin typeface="t1-mini-regular" charset="0"/>
              </a:rPr>
              <a:t>number of reads </a:t>
            </a:r>
            <a:r>
              <a:rPr lang="en-US" dirty="0" err="1" smtClean="0">
                <a:effectLst/>
                <a:latin typeface="t1-mini-regular-italic" charset="0"/>
              </a:rPr>
              <a:t>K</a:t>
            </a:r>
            <a:r>
              <a:rPr lang="en-US" sz="1100" dirty="0" err="1" smtClean="0">
                <a:effectLst/>
                <a:latin typeface="t1-mini-regular-italic" charset="0"/>
              </a:rPr>
              <a:t>Si</a:t>
            </a:r>
            <a:r>
              <a:rPr lang="en-US" sz="1100" dirty="0" smtClean="0">
                <a:effectLst/>
                <a:latin typeface="t1-mini-regular-italic" charset="0"/>
              </a:rPr>
              <a:t> </a:t>
            </a:r>
            <a:r>
              <a:rPr lang="en-US" dirty="0" smtClean="0">
                <a:effectLst/>
                <a:latin typeface="t1-mini-regular" charset="0"/>
              </a:rPr>
              <a:t>from a sample that Kraken actually assigns to </a:t>
            </a:r>
            <a:r>
              <a:rPr lang="en-US" dirty="0" smtClean="0">
                <a:effectLst/>
                <a:latin typeface="t1-mini-regular-italic" charset="0"/>
              </a:rPr>
              <a:t>S</a:t>
            </a:r>
            <a:r>
              <a:rPr lang="en-US" sz="1100" dirty="0" smtClean="0">
                <a:effectLst/>
                <a:latin typeface="t1-mini-regular-italic" charset="0"/>
              </a:rPr>
              <a:t>i </a:t>
            </a:r>
            <a:endParaRPr lang="en-US" dirty="0"/>
          </a:p>
        </p:txBody>
      </p:sp>
      <p:cxnSp>
        <p:nvCxnSpPr>
          <p:cNvPr id="21" name="Straight Arrow Connector 20"/>
          <p:cNvCxnSpPr>
            <a:stCxn id="19" idx="2"/>
          </p:cNvCxnSpPr>
          <p:nvPr/>
        </p:nvCxnSpPr>
        <p:spPr>
          <a:xfrm>
            <a:off x="1543693" y="4717342"/>
            <a:ext cx="885182" cy="711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085286" y="5964835"/>
            <a:ext cx="1976438" cy="646331"/>
          </a:xfrm>
          <a:prstGeom prst="rect">
            <a:avLst/>
          </a:prstGeom>
        </p:spPr>
        <p:txBody>
          <a:bodyPr wrap="square">
            <a:spAutoFit/>
          </a:bodyPr>
          <a:lstStyle/>
          <a:p>
            <a:r>
              <a:rPr lang="en-US" dirty="0" smtClean="0">
                <a:effectLst/>
                <a:latin typeface="t1-mini-regular-italic" charset="0"/>
              </a:rPr>
              <a:t>Genus </a:t>
            </a:r>
            <a:r>
              <a:rPr lang="en-US" dirty="0" err="1" smtClean="0">
                <a:effectLst/>
                <a:latin typeface="t1-mini-regular-italic" charset="0"/>
              </a:rPr>
              <a:t>G</a:t>
            </a:r>
            <a:r>
              <a:rPr lang="en-US" sz="1100" dirty="0" err="1" smtClean="0">
                <a:effectLst/>
                <a:latin typeface="t1-mini-regular-italic" charset="0"/>
              </a:rPr>
              <a:t>j</a:t>
            </a:r>
            <a:r>
              <a:rPr lang="en-US" sz="1100" dirty="0" smtClean="0">
                <a:effectLst/>
                <a:latin typeface="t1-mini-regular-italic" charset="0"/>
              </a:rPr>
              <a:t> </a:t>
            </a:r>
            <a:r>
              <a:rPr lang="en-US" dirty="0" smtClean="0">
                <a:effectLst/>
                <a:latin typeface="t1-mini-regular" charset="0"/>
              </a:rPr>
              <a:t>contains </a:t>
            </a:r>
            <a:r>
              <a:rPr lang="en-US" dirty="0" smtClean="0">
                <a:effectLst/>
                <a:latin typeface="t1-mini-regular-italic" charset="0"/>
              </a:rPr>
              <a:t>n </a:t>
            </a:r>
            <a:r>
              <a:rPr lang="en-US" dirty="0" smtClean="0">
                <a:effectLst/>
                <a:latin typeface="t1-mini-regular" charset="0"/>
              </a:rPr>
              <a:t>genomes </a:t>
            </a:r>
            <a:endParaRPr lang="en-US" dirty="0"/>
          </a:p>
        </p:txBody>
      </p:sp>
      <p:cxnSp>
        <p:nvCxnSpPr>
          <p:cNvPr id="24" name="Straight Arrow Connector 23"/>
          <p:cNvCxnSpPr/>
          <p:nvPr/>
        </p:nvCxnSpPr>
        <p:spPr>
          <a:xfrm flipV="1">
            <a:off x="6315075" y="5429250"/>
            <a:ext cx="1328738" cy="600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9415463" y="5786325"/>
            <a:ext cx="633142" cy="2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127186" y="5826335"/>
            <a:ext cx="1614487" cy="646331"/>
          </a:xfrm>
          <a:prstGeom prst="rect">
            <a:avLst/>
          </a:prstGeom>
          <a:noFill/>
        </p:spPr>
        <p:txBody>
          <a:bodyPr wrap="square" rtlCol="0">
            <a:spAutoFit/>
          </a:bodyPr>
          <a:lstStyle/>
          <a:p>
            <a:r>
              <a:rPr lang="en-US" dirty="0" smtClean="0"/>
              <a:t>All </a:t>
            </a:r>
            <a:r>
              <a:rPr lang="en-US" smtClean="0"/>
              <a:t>genomes in a genus</a:t>
            </a:r>
            <a:endParaRPr lang="en-US"/>
          </a:p>
        </p:txBody>
      </p:sp>
    </p:spTree>
    <p:extLst>
      <p:ext uri="{BB962C8B-B14F-4D97-AF65-F5344CB8AC3E}">
        <p14:creationId xmlns:p14="http://schemas.microsoft.com/office/powerpoint/2010/main" val="583583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817799"/>
            <a:ext cx="10515600" cy="2366990"/>
          </a:xfrm>
        </p:spPr>
      </p:pic>
    </p:spTree>
    <p:extLst>
      <p:ext uri="{BB962C8B-B14F-4D97-AF65-F5344CB8AC3E}">
        <p14:creationId xmlns:p14="http://schemas.microsoft.com/office/powerpoint/2010/main" val="975617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6956" y="1825625"/>
            <a:ext cx="7678087" cy="4351338"/>
          </a:xfrm>
        </p:spPr>
      </p:pic>
    </p:spTree>
    <p:extLst>
      <p:ext uri="{BB962C8B-B14F-4D97-AF65-F5344CB8AC3E}">
        <p14:creationId xmlns:p14="http://schemas.microsoft.com/office/powerpoint/2010/main" val="916691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49358" y="2553046"/>
            <a:ext cx="5849940" cy="3335138"/>
          </a:xfrm>
          <a:prstGeom prst="rect">
            <a:avLst/>
          </a:prstGeom>
        </p:spPr>
      </p:pic>
      <p:sp>
        <p:nvSpPr>
          <p:cNvPr id="2" name="Title 1"/>
          <p:cNvSpPr>
            <a:spLocks noGrp="1"/>
          </p:cNvSpPr>
          <p:nvPr>
            <p:ph type="title"/>
          </p:nvPr>
        </p:nvSpPr>
        <p:spPr/>
        <p:txBody>
          <a:bodyPr/>
          <a:lstStyle/>
          <a:p>
            <a:r>
              <a:rPr lang="en-US" dirty="0" smtClean="0"/>
              <a:t>Other methods for this task</a:t>
            </a:r>
            <a:endParaRPr lang="en-US" dirty="0"/>
          </a:p>
        </p:txBody>
      </p:sp>
      <p:sp>
        <p:nvSpPr>
          <p:cNvPr id="3" name="Content Placeholder 2"/>
          <p:cNvSpPr>
            <a:spLocks noGrp="1"/>
          </p:cNvSpPr>
          <p:nvPr>
            <p:ph idx="1"/>
          </p:nvPr>
        </p:nvSpPr>
        <p:spPr/>
        <p:txBody>
          <a:bodyPr>
            <a:normAutofit/>
          </a:bodyPr>
          <a:lstStyle/>
          <a:p>
            <a:r>
              <a:rPr lang="en-US" dirty="0" err="1" smtClean="0"/>
              <a:t>Kalliso</a:t>
            </a:r>
            <a:r>
              <a:rPr lang="en-US" dirty="0" smtClean="0"/>
              <a:t> (first uses MASH to limit size of database, then EM for read assignment)</a:t>
            </a:r>
          </a:p>
          <a:p>
            <a:r>
              <a:rPr lang="en-US" dirty="0" err="1" smtClean="0"/>
              <a:t>MetaPhlAn</a:t>
            </a:r>
            <a:r>
              <a:rPr lang="en-US" dirty="0"/>
              <a:t>, </a:t>
            </a:r>
            <a:endParaRPr lang="en-US" dirty="0" smtClean="0"/>
          </a:p>
          <a:p>
            <a:r>
              <a:rPr lang="en-US" dirty="0" err="1" smtClean="0"/>
              <a:t>ConStrains</a:t>
            </a:r>
            <a:r>
              <a:rPr lang="en-US" dirty="0"/>
              <a:t>, </a:t>
            </a:r>
            <a:endParaRPr lang="en-US" dirty="0" smtClean="0"/>
          </a:p>
          <a:p>
            <a:r>
              <a:rPr lang="en-US" dirty="0" smtClean="0"/>
              <a:t>GAAS</a:t>
            </a:r>
            <a:r>
              <a:rPr lang="en-US" dirty="0"/>
              <a:t>, </a:t>
            </a:r>
            <a:endParaRPr lang="en-US" dirty="0" smtClean="0"/>
          </a:p>
          <a:p>
            <a:r>
              <a:rPr lang="en-US" dirty="0" err="1" smtClean="0"/>
              <a:t>GASiC</a:t>
            </a:r>
            <a:r>
              <a:rPr lang="en-US" dirty="0"/>
              <a:t>, </a:t>
            </a:r>
            <a:endParaRPr lang="en-US" dirty="0" smtClean="0"/>
          </a:p>
          <a:p>
            <a:r>
              <a:rPr lang="en-US" dirty="0" smtClean="0"/>
              <a:t>TAEC</a:t>
            </a:r>
            <a:r>
              <a:rPr lang="en-US" dirty="0"/>
              <a:t>, </a:t>
            </a:r>
            <a:endParaRPr lang="en-US" dirty="0" smtClean="0"/>
          </a:p>
          <a:p>
            <a:r>
              <a:rPr lang="en-US" dirty="0" err="1" smtClean="0"/>
              <a:t>GRAMMy</a:t>
            </a:r>
            <a:r>
              <a:rPr lang="en-US" dirty="0"/>
              <a:t>] </a:t>
            </a:r>
            <a:endParaRPr lang="en-US" dirty="0" smtClean="0"/>
          </a:p>
          <a:p>
            <a:endParaRPr lang="en-US" dirty="0" smtClean="0"/>
          </a:p>
          <a:p>
            <a:endParaRPr lang="en-US" dirty="0"/>
          </a:p>
        </p:txBody>
      </p:sp>
    </p:spTree>
    <p:extLst>
      <p:ext uri="{BB962C8B-B14F-4D97-AF65-F5344CB8AC3E}">
        <p14:creationId xmlns:p14="http://schemas.microsoft.com/office/powerpoint/2010/main" val="1298850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kallisto</a:t>
            </a:r>
            <a:r>
              <a:rPr lang="en-US" dirty="0" smtClean="0"/>
              <a:t> performance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2084572"/>
            <a:ext cx="12192000" cy="4560186"/>
          </a:xfrm>
          <a:prstGeom prst="rect">
            <a:avLst/>
          </a:prstGeom>
        </p:spPr>
      </p:pic>
    </p:spTree>
    <p:extLst>
      <p:ext uri="{BB962C8B-B14F-4D97-AF65-F5344CB8AC3E}">
        <p14:creationId xmlns:p14="http://schemas.microsoft.com/office/powerpoint/2010/main" val="1522281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800350" y="1452563"/>
            <a:ext cx="6591300" cy="4724400"/>
          </a:xfrm>
          <a:prstGeom prst="rect">
            <a:avLst/>
          </a:prstGeom>
        </p:spPr>
      </p:pic>
    </p:spTree>
    <p:extLst>
      <p:ext uri="{BB962C8B-B14F-4D97-AF65-F5344CB8AC3E}">
        <p14:creationId xmlns:p14="http://schemas.microsoft.com/office/powerpoint/2010/main" val="2012903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09133" y="1245494"/>
            <a:ext cx="10244667" cy="5433735"/>
          </a:xfrm>
          <a:prstGeom prst="rect">
            <a:avLst/>
          </a:prstGeom>
        </p:spPr>
      </p:pic>
    </p:spTree>
    <p:extLst>
      <p:ext uri="{BB962C8B-B14F-4D97-AF65-F5344CB8AC3E}">
        <p14:creationId xmlns:p14="http://schemas.microsoft.com/office/powerpoint/2010/main" val="1933856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We should use the i100 dataset to benchmark </a:t>
            </a:r>
            <a:r>
              <a:rPr lang="en-US" dirty="0" err="1" smtClean="0"/>
              <a:t>exceRpt</a:t>
            </a:r>
            <a:r>
              <a:rPr lang="en-US" dirty="0" smtClean="0"/>
              <a:t> for exogenous sequence abundances,</a:t>
            </a:r>
          </a:p>
          <a:p>
            <a:pPr lvl="1"/>
            <a:r>
              <a:rPr lang="en-US" dirty="0" smtClean="0"/>
              <a:t>Use that result to determine if we should run the unmapped asthma reads through another tool (probably </a:t>
            </a:r>
            <a:r>
              <a:rPr lang="en-US" dirty="0" err="1" smtClean="0"/>
              <a:t>kalliso</a:t>
            </a:r>
            <a:r>
              <a:rPr lang="en-US" dirty="0" smtClean="0"/>
              <a:t>)</a:t>
            </a:r>
          </a:p>
          <a:p>
            <a:pPr lvl="1"/>
            <a:endParaRPr lang="en-US" dirty="0"/>
          </a:p>
        </p:txBody>
      </p:sp>
    </p:spTree>
    <p:extLst>
      <p:ext uri="{BB962C8B-B14F-4D97-AF65-F5344CB8AC3E}">
        <p14:creationId xmlns:p14="http://schemas.microsoft.com/office/powerpoint/2010/main" val="20067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Phylotyping</a:t>
            </a:r>
            <a:r>
              <a:rPr lang="en-US" dirty="0" smtClean="0"/>
              <a:t> vs meta genomics</a:t>
            </a:r>
          </a:p>
          <a:p>
            <a:pPr lvl="1"/>
            <a:endParaRPr lang="en-US" dirty="0" smtClean="0"/>
          </a:p>
          <a:p>
            <a:r>
              <a:rPr lang="en-US" dirty="0"/>
              <a:t>M</a:t>
            </a:r>
            <a:r>
              <a:rPr lang="en-US" dirty="0" smtClean="0"/>
              <a:t>any </a:t>
            </a:r>
            <a:r>
              <a:rPr lang="en-US" dirty="0"/>
              <a:t>reads correspond to identical regions between two or more genomes. </a:t>
            </a:r>
            <a:endParaRPr lang="en-US" dirty="0" smtClean="0"/>
          </a:p>
          <a:p>
            <a:endParaRPr lang="en-US" dirty="0" smtClean="0"/>
          </a:p>
          <a:p>
            <a:r>
              <a:rPr lang="en-US" dirty="0" smtClean="0"/>
              <a:t>Affected by asymmetry in the databases</a:t>
            </a:r>
          </a:p>
          <a:p>
            <a:pPr lvl="1"/>
            <a:r>
              <a:rPr lang="en-US" dirty="0" smtClean="0"/>
              <a:t>Many more genomes of well studied taxa e.g. </a:t>
            </a:r>
            <a:r>
              <a:rPr lang="en-US" i="1" dirty="0" smtClean="0"/>
              <a:t>Streptococcus</a:t>
            </a:r>
            <a:endParaRPr lang="en-US" i="1" dirty="0"/>
          </a:p>
          <a:p>
            <a:pPr lvl="1"/>
            <a:r>
              <a:rPr lang="en-US" i="1" dirty="0"/>
              <a:t>Mycobacterium </a:t>
            </a:r>
            <a:r>
              <a:rPr lang="en-US" i="1" dirty="0" err="1"/>
              <a:t>bovis</a:t>
            </a:r>
            <a:r>
              <a:rPr lang="en-US" dirty="0"/>
              <a:t> is over 99.95% identical to </a:t>
            </a:r>
            <a:r>
              <a:rPr lang="en-US" i="1" dirty="0"/>
              <a:t>Mycobacterium tuberculosis </a:t>
            </a:r>
            <a:endParaRPr lang="en-US" i="1" dirty="0" smtClean="0"/>
          </a:p>
          <a:p>
            <a:pPr lvl="1"/>
            <a:r>
              <a:rPr lang="en-US" i="1" dirty="0"/>
              <a:t>Bacillus </a:t>
            </a:r>
            <a:r>
              <a:rPr lang="en-US" i="1" dirty="0" smtClean="0"/>
              <a:t>anthracis</a:t>
            </a:r>
            <a:r>
              <a:rPr lang="en-US" dirty="0" smtClean="0"/>
              <a:t>, </a:t>
            </a:r>
            <a:r>
              <a:rPr lang="en-US" i="1" dirty="0"/>
              <a:t>Bacillus cereus</a:t>
            </a:r>
            <a:r>
              <a:rPr lang="en-US" dirty="0"/>
              <a:t>, and </a:t>
            </a:r>
            <a:r>
              <a:rPr lang="en-US" i="1" dirty="0"/>
              <a:t>Bacillus thuringiensis </a:t>
            </a:r>
            <a:r>
              <a:rPr lang="en-US" dirty="0"/>
              <a:t>are </a:t>
            </a:r>
            <a:r>
              <a:rPr lang="en-US" dirty="0" smtClean="0"/>
              <a:t>over </a:t>
            </a:r>
            <a:r>
              <a:rPr lang="en-US" dirty="0"/>
              <a:t>99% identical </a:t>
            </a:r>
            <a:endParaRPr lang="en-US" dirty="0" smtClean="0"/>
          </a:p>
          <a:p>
            <a:pPr lvl="1"/>
            <a:r>
              <a:rPr lang="en-US" i="1" dirty="0"/>
              <a:t>Escherichia coli </a:t>
            </a:r>
            <a:r>
              <a:rPr lang="en-US" dirty="0"/>
              <a:t>and </a:t>
            </a:r>
            <a:r>
              <a:rPr lang="en-US" i="1" dirty="0" err="1"/>
              <a:t>Shigella</a:t>
            </a:r>
            <a:r>
              <a:rPr lang="en-US" i="1" dirty="0"/>
              <a:t> </a:t>
            </a:r>
            <a:r>
              <a:rPr lang="en-US" i="1" dirty="0" err="1"/>
              <a:t>flexneri</a:t>
            </a:r>
            <a:r>
              <a:rPr lang="en-US" i="1" dirty="0"/>
              <a:t> </a:t>
            </a:r>
            <a:r>
              <a:rPr lang="en-US" dirty="0"/>
              <a:t>are </a:t>
            </a:r>
            <a:r>
              <a:rPr lang="en-US" dirty="0" smtClean="0"/>
              <a:t>the same species</a:t>
            </a:r>
          </a:p>
          <a:p>
            <a:endParaRPr lang="en-US" dirty="0" smtClean="0"/>
          </a:p>
          <a:p>
            <a:r>
              <a:rPr lang="en-US" dirty="0" smtClean="0"/>
              <a:t>Alignment-based methods are slow</a:t>
            </a:r>
            <a:endParaRPr lang="en-US" dirty="0"/>
          </a:p>
        </p:txBody>
      </p:sp>
    </p:spTree>
    <p:extLst>
      <p:ext uri="{BB962C8B-B14F-4D97-AF65-F5344CB8AC3E}">
        <p14:creationId xmlns:p14="http://schemas.microsoft.com/office/powerpoint/2010/main" val="166374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72266" y="1724642"/>
            <a:ext cx="7494975" cy="4915152"/>
          </a:xfrm>
          <a:prstGeom prst="rect">
            <a:avLst/>
          </a:prstGeom>
        </p:spPr>
      </p:pic>
      <p:sp>
        <p:nvSpPr>
          <p:cNvPr id="2" name="Title 1"/>
          <p:cNvSpPr>
            <a:spLocks noGrp="1"/>
          </p:cNvSpPr>
          <p:nvPr>
            <p:ph type="title"/>
          </p:nvPr>
        </p:nvSpPr>
        <p:spPr>
          <a:xfrm>
            <a:off x="838200" y="694309"/>
            <a:ext cx="10515600" cy="1325563"/>
          </a:xfrm>
        </p:spPr>
        <p:txBody>
          <a:bodyPr>
            <a:normAutofit fontScale="90000"/>
          </a:bodyPr>
          <a:lstStyle/>
          <a:p>
            <a:r>
              <a:rPr lang="en-US" smtClean="0">
                <a:effectLst/>
              </a:rPr>
              <a:t>Wood</a:t>
            </a:r>
            <a:r>
              <a:rPr lang="en-US" dirty="0" smtClean="0">
                <a:effectLst/>
              </a:rPr>
              <a:t>, D. E. &amp; </a:t>
            </a:r>
            <a:r>
              <a:rPr lang="en-US" dirty="0" err="1" smtClean="0">
                <a:effectLst/>
              </a:rPr>
              <a:t>Salzberg</a:t>
            </a:r>
            <a:r>
              <a:rPr lang="en-US" dirty="0" smtClean="0">
                <a:effectLst/>
              </a:rPr>
              <a:t>, S. L. Kraken: ultrafast </a:t>
            </a:r>
            <a:r>
              <a:rPr lang="en-US" dirty="0" err="1" smtClean="0">
                <a:effectLst/>
              </a:rPr>
              <a:t>metagenomic</a:t>
            </a:r>
            <a:r>
              <a:rPr lang="en-US" dirty="0" smtClean="0">
                <a:effectLst/>
              </a:rPr>
              <a:t> sequence classification using exact alignments. </a:t>
            </a:r>
            <a:r>
              <a:rPr lang="en-US" i="1" dirty="0" smtClean="0">
                <a:effectLst/>
              </a:rPr>
              <a:t>Genome Biology</a:t>
            </a:r>
            <a:r>
              <a:rPr lang="en-US" dirty="0" smtClean="0">
                <a:effectLst/>
              </a:rPr>
              <a:t> </a:t>
            </a:r>
            <a:r>
              <a:rPr lang="en-US" b="1" dirty="0" smtClean="0">
                <a:effectLst/>
              </a:rPr>
              <a:t>15,</a:t>
            </a:r>
            <a:r>
              <a:rPr lang="en-US" dirty="0" smtClean="0">
                <a:effectLst/>
              </a:rPr>
              <a:t> R46 (2014).</a:t>
            </a:r>
            <a:br>
              <a:rPr lang="en-US" dirty="0" smtClean="0">
                <a:effectLst/>
              </a:rPr>
            </a:br>
            <a:endParaRPr lang="en-US" dirty="0"/>
          </a:p>
        </p:txBody>
      </p:sp>
    </p:spTree>
    <p:extLst>
      <p:ext uri="{BB962C8B-B14F-4D97-AF65-F5344CB8AC3E}">
        <p14:creationId xmlns:p14="http://schemas.microsoft.com/office/powerpoint/2010/main" val="308782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Kraken’s </a:t>
            </a:r>
            <a:r>
              <a:rPr lang="en-US" dirty="0" err="1" smtClean="0"/>
              <a:t>db</a:t>
            </a:r>
            <a:r>
              <a:rPr lang="en-US" dirty="0" smtClean="0"/>
              <a:t> </a:t>
            </a:r>
            <a:r>
              <a:rPr lang="mr-IN" dirty="0" smtClean="0"/>
              <a:t>–</a:t>
            </a:r>
            <a:r>
              <a:rPr lang="en-US" dirty="0" smtClean="0"/>
              <a:t> 2-step lookup table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366188" y="1445316"/>
            <a:ext cx="6275043" cy="5111956"/>
          </a:xfrm>
          <a:prstGeom prst="rect">
            <a:avLst/>
          </a:prstGeom>
        </p:spPr>
      </p:pic>
    </p:spTree>
    <p:extLst>
      <p:ext uri="{BB962C8B-B14F-4D97-AF65-F5344CB8AC3E}">
        <p14:creationId xmlns:p14="http://schemas.microsoft.com/office/powerpoint/2010/main" val="2047580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93950" y="1790700"/>
            <a:ext cx="7404100" cy="3276600"/>
          </a:xfrm>
          <a:prstGeom prst="rect">
            <a:avLst/>
          </a:prstGeom>
        </p:spPr>
      </p:pic>
    </p:spTree>
    <p:extLst>
      <p:ext uri="{BB962C8B-B14F-4D97-AF65-F5344CB8AC3E}">
        <p14:creationId xmlns:p14="http://schemas.microsoft.com/office/powerpoint/2010/main" val="109920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838200" y="1591709"/>
            <a:ext cx="10515600" cy="4351338"/>
          </a:xfrm>
        </p:spPr>
        <p:txBody>
          <a:bodyPr>
            <a:normAutofit fontScale="92500" lnSpcReduction="20000"/>
          </a:bodyPr>
          <a:lstStyle/>
          <a:p>
            <a:r>
              <a:rPr lang="en-US" dirty="0" smtClean="0"/>
              <a:t>Methods for dealing with multi-mapping</a:t>
            </a:r>
          </a:p>
          <a:p>
            <a:pPr lvl="1"/>
            <a:r>
              <a:rPr lang="en-US" dirty="0" smtClean="0"/>
              <a:t>First create </a:t>
            </a:r>
            <a:r>
              <a:rPr lang="en-US" dirty="0" err="1" smtClean="0"/>
              <a:t>db</a:t>
            </a:r>
            <a:r>
              <a:rPr lang="en-US" dirty="0" smtClean="0"/>
              <a:t> of unique </a:t>
            </a:r>
            <a:r>
              <a:rPr lang="en-US" dirty="0"/>
              <a:t>clade-specific marker genes</a:t>
            </a:r>
            <a:endParaRPr lang="en-US" dirty="0" smtClean="0"/>
          </a:p>
          <a:p>
            <a:pPr lvl="1"/>
            <a:r>
              <a:rPr lang="en-US" dirty="0" smtClean="0"/>
              <a:t>Assign reads to Lowest Common Ancestor (LCA)</a:t>
            </a:r>
          </a:p>
          <a:p>
            <a:pPr lvl="1"/>
            <a:r>
              <a:rPr lang="en-US" dirty="0" smtClean="0"/>
              <a:t>Some method for inferring the most likely assignment for the read</a:t>
            </a:r>
          </a:p>
          <a:p>
            <a:endParaRPr lang="en-US" dirty="0" smtClean="0"/>
          </a:p>
          <a:p>
            <a:r>
              <a:rPr lang="en-US" dirty="0" smtClean="0"/>
              <a:t>Problems with LCA</a:t>
            </a:r>
          </a:p>
          <a:p>
            <a:pPr lvl="1"/>
            <a:r>
              <a:rPr lang="en-US" dirty="0" smtClean="0"/>
              <a:t>Strands reads at higher taxonomic levels</a:t>
            </a:r>
          </a:p>
          <a:p>
            <a:pPr lvl="1"/>
            <a:r>
              <a:rPr lang="en-US" dirty="0" smtClean="0"/>
              <a:t>Inaccurate strain or species abundances</a:t>
            </a:r>
            <a:endParaRPr lang="en-US" dirty="0"/>
          </a:p>
          <a:p>
            <a:pPr lvl="1"/>
            <a:endParaRPr lang="en-US" dirty="0" smtClean="0"/>
          </a:p>
          <a:p>
            <a:r>
              <a:rPr lang="en-US" dirty="0" smtClean="0"/>
              <a:t>Relevance to </a:t>
            </a:r>
            <a:r>
              <a:rPr lang="en-US" dirty="0" err="1" smtClean="0"/>
              <a:t>exceRpt</a:t>
            </a:r>
            <a:endParaRPr lang="en-US" dirty="0" smtClean="0"/>
          </a:p>
          <a:p>
            <a:pPr lvl="1"/>
            <a:r>
              <a:rPr lang="en-US" dirty="0" smtClean="0"/>
              <a:t>Will we be asked to validate our reads?</a:t>
            </a:r>
          </a:p>
          <a:p>
            <a:pPr lvl="1"/>
            <a:r>
              <a:rPr lang="en-US" dirty="0" smtClean="0"/>
              <a:t>Asthma work was cut to genus</a:t>
            </a:r>
          </a:p>
          <a:p>
            <a:pPr lvl="2"/>
            <a:r>
              <a:rPr lang="en-US" dirty="0" smtClean="0"/>
              <a:t>Should we be looking at higher taxonomic levels?</a:t>
            </a:r>
            <a:endParaRPr lang="en-US" dirty="0"/>
          </a:p>
          <a:p>
            <a:endParaRPr lang="en-US" dirty="0"/>
          </a:p>
        </p:txBody>
      </p:sp>
    </p:spTree>
    <p:extLst>
      <p:ext uri="{BB962C8B-B14F-4D97-AF65-F5344CB8AC3E}">
        <p14:creationId xmlns:p14="http://schemas.microsoft.com/office/powerpoint/2010/main" val="750933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a:t>
            </a:r>
            <a:r>
              <a:rPr lang="en-US" dirty="0" err="1"/>
              <a:t>Reestimation</a:t>
            </a:r>
            <a:r>
              <a:rPr lang="en-US" dirty="0"/>
              <a:t> of Abundance after Classification with </a:t>
            </a:r>
            <a:r>
              <a:rPr lang="en-US" dirty="0" err="1"/>
              <a:t>KrakEN</a:t>
            </a:r>
            <a:r>
              <a:rPr lang="en-US" dirty="0"/>
              <a:t> </a:t>
            </a:r>
            <a:r>
              <a:rPr lang="en-US" dirty="0" smtClean="0"/>
              <a:t>(Bracken)</a:t>
            </a:r>
            <a:endParaRPr lang="en-US" dirty="0">
              <a:effectLst/>
            </a:endParaRPr>
          </a:p>
        </p:txBody>
      </p:sp>
      <p:sp>
        <p:nvSpPr>
          <p:cNvPr id="3" name="Content Placeholder 2"/>
          <p:cNvSpPr>
            <a:spLocks noGrp="1"/>
          </p:cNvSpPr>
          <p:nvPr>
            <p:ph idx="1"/>
          </p:nvPr>
        </p:nvSpPr>
        <p:spPr/>
        <p:txBody>
          <a:bodyPr/>
          <a:lstStyle/>
          <a:p>
            <a:r>
              <a:rPr lang="en-US" dirty="0"/>
              <a:t>uses the taxonomic assignments made by Kraken </a:t>
            </a:r>
            <a:endParaRPr lang="en-US" dirty="0" smtClean="0">
              <a:effectLst/>
            </a:endParaRPr>
          </a:p>
          <a:p>
            <a:r>
              <a:rPr lang="en-US" dirty="0" smtClean="0"/>
              <a:t> + </a:t>
            </a:r>
            <a:r>
              <a:rPr lang="en-US" dirty="0"/>
              <a:t>information about the </a:t>
            </a:r>
            <a:r>
              <a:rPr lang="en-US" dirty="0" smtClean="0"/>
              <a:t>genomes (uniqueness in the </a:t>
            </a:r>
            <a:r>
              <a:rPr lang="en-US" dirty="0" err="1" smtClean="0"/>
              <a:t>db</a:t>
            </a:r>
            <a:r>
              <a:rPr lang="en-US" dirty="0" smtClean="0"/>
              <a:t>, number of genomes in the genus)</a:t>
            </a:r>
          </a:p>
          <a:p>
            <a:endParaRPr lang="en-US" dirty="0">
              <a:effectLst/>
            </a:endParaRPr>
          </a:p>
          <a:p>
            <a:r>
              <a:rPr lang="en-US" dirty="0" smtClean="0"/>
              <a:t>estimates </a:t>
            </a:r>
            <a:r>
              <a:rPr lang="en-US" dirty="0"/>
              <a:t>abundance at the species level, the genus level, or </a:t>
            </a:r>
            <a:r>
              <a:rPr lang="en-US" dirty="0" smtClean="0"/>
              <a:t>above (not strain) </a:t>
            </a:r>
            <a:endParaRPr lang="en-US" dirty="0" smtClean="0">
              <a:effectLst/>
            </a:endParaRPr>
          </a:p>
          <a:p>
            <a:endParaRPr lang="en-US" dirty="0" smtClean="0">
              <a:effectLst/>
            </a:endParaRPr>
          </a:p>
          <a:p>
            <a:endParaRPr lang="en-US" dirty="0"/>
          </a:p>
        </p:txBody>
      </p:sp>
    </p:spTree>
    <p:extLst>
      <p:ext uri="{BB962C8B-B14F-4D97-AF65-F5344CB8AC3E}">
        <p14:creationId xmlns:p14="http://schemas.microsoft.com/office/powerpoint/2010/main" val="384183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2" y="289493"/>
            <a:ext cx="10515600" cy="1325563"/>
          </a:xfrm>
        </p:spPr>
        <p:txBody>
          <a:bodyPr/>
          <a:lstStyle/>
          <a:p>
            <a:r>
              <a:rPr lang="en-US" smtClean="0"/>
              <a:t>Bracken algorithm</a:t>
            </a:r>
            <a:endParaRPr lang="en-US" dirty="0"/>
          </a:p>
        </p:txBody>
      </p:sp>
      <p:pic>
        <p:nvPicPr>
          <p:cNvPr id="4" name="Content Placeholder 3"/>
          <p:cNvPicPr>
            <a:picLocks noGrp="1" noChangeAspect="1"/>
          </p:cNvPicPr>
          <p:nvPr>
            <p:ph idx="1"/>
          </p:nvPr>
        </p:nvPicPr>
        <p:blipFill>
          <a:blip r:embed="rId2"/>
          <a:stretch>
            <a:fillRect/>
          </a:stretch>
        </p:blipFill>
        <p:spPr>
          <a:xfrm>
            <a:off x="3453096" y="2915306"/>
            <a:ext cx="4605547" cy="1377889"/>
          </a:xfrm>
          <a:prstGeom prst="rect">
            <a:avLst/>
          </a:prstGeom>
        </p:spPr>
      </p:pic>
      <p:sp>
        <p:nvSpPr>
          <p:cNvPr id="7" name="TextBox 6"/>
          <p:cNvSpPr txBox="1"/>
          <p:nvPr/>
        </p:nvSpPr>
        <p:spPr>
          <a:xfrm>
            <a:off x="2865121" y="4847193"/>
            <a:ext cx="4742688" cy="646331"/>
          </a:xfrm>
          <a:prstGeom prst="rect">
            <a:avLst/>
          </a:prstGeom>
          <a:noFill/>
        </p:spPr>
        <p:txBody>
          <a:bodyPr wrap="square" rtlCol="0">
            <a:spAutoFit/>
          </a:bodyPr>
          <a:lstStyle/>
          <a:p>
            <a:r>
              <a:rPr lang="en-US" b="0" i="1" dirty="0" smtClean="0">
                <a:solidFill>
                  <a:srgbClr val="333333"/>
                </a:solidFill>
                <a:effectLst/>
                <a:latin typeface="Helvetica Neue" charset="0"/>
              </a:rPr>
              <a:t>P</a:t>
            </a:r>
            <a:r>
              <a:rPr lang="en-US" b="0" i="0" dirty="0" smtClean="0">
                <a:solidFill>
                  <a:srgbClr val="333333"/>
                </a:solidFill>
                <a:effectLst/>
                <a:latin typeface="Helvetica Neue" charset="0"/>
              </a:rPr>
              <a:t>(</a:t>
            </a:r>
            <a:r>
              <a:rPr lang="en-US" b="0" i="1" dirty="0" err="1" smtClean="0">
                <a:solidFill>
                  <a:srgbClr val="333333"/>
                </a:solidFill>
                <a:effectLst/>
                <a:latin typeface="Helvetica Neue" charset="0"/>
              </a:rPr>
              <a:t>G</a:t>
            </a:r>
            <a:r>
              <a:rPr lang="en-US" b="0" i="1" baseline="-25000" dirty="0" err="1" smtClean="0">
                <a:solidFill>
                  <a:srgbClr val="333333"/>
                </a:solidFill>
                <a:effectLst/>
                <a:latin typeface="Helvetica Neue" charset="0"/>
              </a:rPr>
              <a:t>j</a:t>
            </a:r>
            <a:r>
              <a:rPr lang="en-US" b="0" i="0" dirty="0" smtClean="0">
                <a:solidFill>
                  <a:srgbClr val="333333"/>
                </a:solidFill>
                <a:effectLst/>
                <a:latin typeface="Helvetica Neue" charset="0"/>
              </a:rPr>
              <a:t>) = the probability that a read is classified by Kraken at the genus level </a:t>
            </a:r>
            <a:r>
              <a:rPr lang="en-US" b="0" i="1" dirty="0" err="1" smtClean="0">
                <a:solidFill>
                  <a:srgbClr val="333333"/>
                </a:solidFill>
                <a:effectLst/>
                <a:latin typeface="Helvetica Neue" charset="0"/>
              </a:rPr>
              <a:t>G</a:t>
            </a:r>
            <a:r>
              <a:rPr lang="en-US" b="0" i="1" baseline="-25000" dirty="0" err="1" smtClean="0">
                <a:solidFill>
                  <a:srgbClr val="333333"/>
                </a:solidFill>
                <a:effectLst/>
                <a:latin typeface="Helvetica Neue" charset="0"/>
              </a:rPr>
              <a:t>j</a:t>
            </a:r>
            <a:r>
              <a:rPr lang="en-US" dirty="0">
                <a:solidFill>
                  <a:srgbClr val="333333"/>
                </a:solidFill>
                <a:latin typeface="Helvetica Neue" charset="0"/>
              </a:rPr>
              <a:t> </a:t>
            </a:r>
            <a:r>
              <a:rPr lang="en-US" dirty="0" smtClean="0">
                <a:solidFill>
                  <a:srgbClr val="333333"/>
                </a:solidFill>
                <a:latin typeface="Helvetica Neue" charset="0"/>
              </a:rPr>
              <a:t>= 1</a:t>
            </a:r>
            <a:endParaRPr lang="en-US" dirty="0"/>
          </a:p>
        </p:txBody>
      </p:sp>
      <p:cxnSp>
        <p:nvCxnSpPr>
          <p:cNvPr id="9" name="Straight Arrow Connector 8"/>
          <p:cNvCxnSpPr/>
          <p:nvPr/>
        </p:nvCxnSpPr>
        <p:spPr>
          <a:xfrm flipV="1">
            <a:off x="5376672" y="4133088"/>
            <a:ext cx="804672" cy="714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615451" y="1690688"/>
            <a:ext cx="2838518" cy="923330"/>
          </a:xfrm>
          <a:prstGeom prst="rect">
            <a:avLst/>
          </a:prstGeom>
        </p:spPr>
        <p:txBody>
          <a:bodyPr wrap="square">
            <a:spAutoFit/>
          </a:bodyPr>
          <a:lstStyle/>
          <a:p>
            <a:r>
              <a:rPr lang="en-US" b="0" i="1" dirty="0" smtClean="0">
                <a:solidFill>
                  <a:srgbClr val="333333"/>
                </a:solidFill>
                <a:effectLst/>
                <a:latin typeface="Helvetica Neue" charset="0"/>
              </a:rPr>
              <a:t>P</a:t>
            </a:r>
            <a:r>
              <a:rPr lang="en-US" b="0" i="0" dirty="0" smtClean="0">
                <a:solidFill>
                  <a:srgbClr val="333333"/>
                </a:solidFill>
                <a:effectLst/>
                <a:latin typeface="Helvetica Neue" charset="0"/>
              </a:rPr>
              <a:t>(</a:t>
            </a:r>
            <a:r>
              <a:rPr lang="en-US" b="0" i="1" dirty="0" smtClean="0">
                <a:solidFill>
                  <a:srgbClr val="333333"/>
                </a:solidFill>
                <a:effectLst/>
                <a:latin typeface="Helvetica Neue" charset="0"/>
              </a:rPr>
              <a:t>S</a:t>
            </a:r>
            <a:r>
              <a:rPr lang="en-US" b="0" i="1" baseline="-25000" dirty="0" smtClean="0">
                <a:solidFill>
                  <a:srgbClr val="333333"/>
                </a:solidFill>
                <a:effectLst/>
                <a:latin typeface="Helvetica Neue" charset="0"/>
              </a:rPr>
              <a:t>i</a:t>
            </a:r>
            <a:r>
              <a:rPr lang="en-US" b="0" i="0" dirty="0" smtClean="0">
                <a:solidFill>
                  <a:srgbClr val="333333"/>
                </a:solidFill>
                <a:effectLst/>
                <a:latin typeface="Helvetica Neue" charset="0"/>
              </a:rPr>
              <a:t>) the probability that a read in the sample belongs to genome </a:t>
            </a:r>
            <a:r>
              <a:rPr lang="en-US" b="0" i="1" dirty="0" smtClean="0">
                <a:solidFill>
                  <a:srgbClr val="333333"/>
                </a:solidFill>
                <a:effectLst/>
                <a:latin typeface="Helvetica Neue" charset="0"/>
              </a:rPr>
              <a:t>S</a:t>
            </a:r>
            <a:r>
              <a:rPr lang="en-US" b="0" i="1" baseline="-25000" dirty="0" smtClean="0">
                <a:solidFill>
                  <a:srgbClr val="333333"/>
                </a:solidFill>
                <a:effectLst/>
                <a:latin typeface="Helvetica Neue" charset="0"/>
              </a:rPr>
              <a:t>i</a:t>
            </a:r>
            <a:r>
              <a:rPr lang="en-US" b="0" i="0" dirty="0" smtClean="0">
                <a:solidFill>
                  <a:srgbClr val="333333"/>
                </a:solidFill>
                <a:effectLst/>
                <a:latin typeface="Helvetica Neue" charset="0"/>
              </a:rPr>
              <a:t>,</a:t>
            </a:r>
            <a:endParaRPr lang="en-US" dirty="0"/>
          </a:p>
        </p:txBody>
      </p:sp>
      <p:cxnSp>
        <p:nvCxnSpPr>
          <p:cNvPr id="12" name="Straight Arrow Connector 11"/>
          <p:cNvCxnSpPr>
            <a:stCxn id="10" idx="1"/>
          </p:cNvCxnSpPr>
          <p:nvPr/>
        </p:nvCxnSpPr>
        <p:spPr>
          <a:xfrm flipH="1">
            <a:off x="7388352" y="2152353"/>
            <a:ext cx="1227099" cy="932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99361" y="1631506"/>
            <a:ext cx="4059935" cy="923330"/>
          </a:xfrm>
          <a:prstGeom prst="rect">
            <a:avLst/>
          </a:prstGeom>
        </p:spPr>
        <p:txBody>
          <a:bodyPr wrap="square">
            <a:spAutoFit/>
          </a:bodyPr>
          <a:lstStyle/>
          <a:p>
            <a:r>
              <a:rPr lang="en-US" b="0" i="1" dirty="0" smtClean="0">
                <a:solidFill>
                  <a:srgbClr val="333333"/>
                </a:solidFill>
                <a:effectLst/>
                <a:latin typeface="Helvetica Neue" charset="0"/>
              </a:rPr>
              <a:t>P</a:t>
            </a:r>
            <a:r>
              <a:rPr lang="en-US" b="0" i="0" dirty="0" smtClean="0">
                <a:solidFill>
                  <a:srgbClr val="333333"/>
                </a:solidFill>
                <a:effectLst/>
                <a:latin typeface="Helvetica Neue" charset="0"/>
              </a:rPr>
              <a:t>(</a:t>
            </a:r>
            <a:r>
              <a:rPr lang="en-US" b="0" i="1" dirty="0" err="1" smtClean="0">
                <a:solidFill>
                  <a:srgbClr val="333333"/>
                </a:solidFill>
                <a:effectLst/>
                <a:latin typeface="Helvetica Neue" charset="0"/>
              </a:rPr>
              <a:t>G</a:t>
            </a:r>
            <a:r>
              <a:rPr lang="en-US" b="0" i="1" baseline="-25000" dirty="0" err="1" smtClean="0">
                <a:solidFill>
                  <a:srgbClr val="333333"/>
                </a:solidFill>
                <a:effectLst/>
                <a:latin typeface="Helvetica Neue" charset="0"/>
              </a:rPr>
              <a:t>j</a:t>
            </a:r>
            <a:r>
              <a:rPr lang="en-US" b="0" i="0" dirty="0" err="1" smtClean="0">
                <a:solidFill>
                  <a:srgbClr val="333333"/>
                </a:solidFill>
                <a:effectLst/>
                <a:latin typeface="Helvetica Neue" charset="0"/>
              </a:rPr>
              <a:t>|</a:t>
            </a:r>
            <a:r>
              <a:rPr lang="en-US" b="0" i="1" dirty="0" err="1" smtClean="0">
                <a:solidFill>
                  <a:srgbClr val="333333"/>
                </a:solidFill>
                <a:effectLst/>
                <a:latin typeface="Helvetica Neue" charset="0"/>
              </a:rPr>
              <a:t>S</a:t>
            </a:r>
            <a:r>
              <a:rPr lang="en-US" b="0" i="1" baseline="-25000" dirty="0" err="1" smtClean="0">
                <a:solidFill>
                  <a:srgbClr val="333333"/>
                </a:solidFill>
                <a:effectLst/>
                <a:latin typeface="Helvetica Neue" charset="0"/>
              </a:rPr>
              <a:t>i</a:t>
            </a:r>
            <a:r>
              <a:rPr lang="en-US" b="0" i="0" dirty="0" smtClean="0">
                <a:solidFill>
                  <a:srgbClr val="333333"/>
                </a:solidFill>
                <a:effectLst/>
                <a:latin typeface="Helvetica Neue" charset="0"/>
              </a:rPr>
              <a:t>) the probability that a read from genome </a:t>
            </a:r>
            <a:r>
              <a:rPr lang="en-US" b="0" i="1" dirty="0" smtClean="0">
                <a:solidFill>
                  <a:srgbClr val="333333"/>
                </a:solidFill>
                <a:effectLst/>
                <a:latin typeface="Helvetica Neue" charset="0"/>
              </a:rPr>
              <a:t>S</a:t>
            </a:r>
            <a:r>
              <a:rPr lang="en-US" b="0" i="1" baseline="-25000" dirty="0" smtClean="0">
                <a:solidFill>
                  <a:srgbClr val="333333"/>
                </a:solidFill>
                <a:effectLst/>
                <a:latin typeface="Helvetica Neue" charset="0"/>
              </a:rPr>
              <a:t>i</a:t>
            </a:r>
            <a:r>
              <a:rPr lang="en-US" b="0" i="0" dirty="0" smtClean="0">
                <a:solidFill>
                  <a:srgbClr val="333333"/>
                </a:solidFill>
                <a:effectLst/>
                <a:latin typeface="Helvetica Neue" charset="0"/>
              </a:rPr>
              <a:t> is classified by Kraken as the parent genus </a:t>
            </a:r>
            <a:r>
              <a:rPr lang="en-US" b="0" i="1" dirty="0" err="1" smtClean="0">
                <a:solidFill>
                  <a:srgbClr val="333333"/>
                </a:solidFill>
                <a:effectLst/>
                <a:latin typeface="Helvetica Neue" charset="0"/>
              </a:rPr>
              <a:t>G</a:t>
            </a:r>
            <a:r>
              <a:rPr lang="en-US" b="0" i="1" baseline="-25000" dirty="0" err="1" smtClean="0">
                <a:solidFill>
                  <a:srgbClr val="333333"/>
                </a:solidFill>
                <a:effectLst/>
                <a:latin typeface="Helvetica Neue" charset="0"/>
              </a:rPr>
              <a:t>j</a:t>
            </a:r>
            <a:r>
              <a:rPr lang="en-US" b="0" i="0" dirty="0" smtClean="0">
                <a:solidFill>
                  <a:srgbClr val="333333"/>
                </a:solidFill>
                <a:effectLst/>
                <a:latin typeface="Helvetica Neue" charset="0"/>
              </a:rPr>
              <a:t>.</a:t>
            </a:r>
            <a:endParaRPr lang="en-US" dirty="0"/>
          </a:p>
        </p:txBody>
      </p:sp>
      <p:cxnSp>
        <p:nvCxnSpPr>
          <p:cNvPr id="15" name="Straight Arrow Connector 14"/>
          <p:cNvCxnSpPr>
            <a:stCxn id="13" idx="2"/>
          </p:cNvCxnSpPr>
          <p:nvPr/>
        </p:nvCxnSpPr>
        <p:spPr>
          <a:xfrm>
            <a:off x="4529329" y="2554836"/>
            <a:ext cx="1274063" cy="529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88976" y="2819706"/>
            <a:ext cx="2508216" cy="1200329"/>
          </a:xfrm>
          <a:prstGeom prst="rect">
            <a:avLst/>
          </a:prstGeom>
        </p:spPr>
        <p:txBody>
          <a:bodyPr wrap="square">
            <a:spAutoFit/>
          </a:bodyPr>
          <a:lstStyle/>
          <a:p>
            <a:r>
              <a:rPr lang="en-US" b="0" i="0" dirty="0" smtClean="0">
                <a:solidFill>
                  <a:srgbClr val="333333"/>
                </a:solidFill>
                <a:effectLst/>
                <a:latin typeface="Helvetica Neue" charset="0"/>
              </a:rPr>
              <a:t>the probability that a read classified at genus </a:t>
            </a:r>
            <a:r>
              <a:rPr lang="en-US" b="0" i="1" dirty="0" err="1" smtClean="0">
                <a:solidFill>
                  <a:srgbClr val="333333"/>
                </a:solidFill>
                <a:effectLst/>
                <a:latin typeface="Helvetica Neue" charset="0"/>
              </a:rPr>
              <a:t>G</a:t>
            </a:r>
            <a:r>
              <a:rPr lang="en-US" b="0" i="1" baseline="-25000" dirty="0" err="1" smtClean="0">
                <a:solidFill>
                  <a:srgbClr val="333333"/>
                </a:solidFill>
                <a:effectLst/>
                <a:latin typeface="Helvetica Neue" charset="0"/>
              </a:rPr>
              <a:t>j</a:t>
            </a:r>
            <a:r>
              <a:rPr lang="en-US" b="0" i="0" dirty="0" smtClean="0">
                <a:solidFill>
                  <a:srgbClr val="333333"/>
                </a:solidFill>
                <a:effectLst/>
                <a:latin typeface="Helvetica Neue" charset="0"/>
              </a:rPr>
              <a:t> belongs to the genome </a:t>
            </a:r>
            <a:r>
              <a:rPr lang="en-US" b="0" i="1" dirty="0" smtClean="0">
                <a:solidFill>
                  <a:srgbClr val="333333"/>
                </a:solidFill>
                <a:effectLst/>
                <a:latin typeface="Helvetica Neue" charset="0"/>
              </a:rPr>
              <a:t>S</a:t>
            </a:r>
            <a:r>
              <a:rPr lang="en-US" b="0" i="1" baseline="-25000" dirty="0" smtClean="0">
                <a:solidFill>
                  <a:srgbClr val="333333"/>
                </a:solidFill>
                <a:effectLst/>
                <a:latin typeface="Helvetica Neue" charset="0"/>
              </a:rPr>
              <a:t>i</a:t>
            </a:r>
            <a:r>
              <a:rPr lang="en-US" b="0" i="0" dirty="0" smtClean="0">
                <a:solidFill>
                  <a:srgbClr val="333333"/>
                </a:solidFill>
                <a:effectLst/>
                <a:latin typeface="Helvetica Neue" charset="0"/>
              </a:rPr>
              <a:t> </a:t>
            </a:r>
            <a:endParaRPr lang="en-US" dirty="0"/>
          </a:p>
        </p:txBody>
      </p:sp>
      <p:cxnSp>
        <p:nvCxnSpPr>
          <p:cNvPr id="18" name="Straight Arrow Connector 17"/>
          <p:cNvCxnSpPr/>
          <p:nvPr/>
        </p:nvCxnSpPr>
        <p:spPr>
          <a:xfrm>
            <a:off x="2499361" y="3394364"/>
            <a:ext cx="1102821" cy="221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573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455" y="1711197"/>
            <a:ext cx="10972800" cy="4247317"/>
          </a:xfrm>
          <a:prstGeom prst="rect">
            <a:avLst/>
          </a:prstGeom>
        </p:spPr>
        <p:txBody>
          <a:bodyPr wrap="square">
            <a:spAutoFit/>
          </a:bodyPr>
          <a:lstStyle/>
          <a:p>
            <a:r>
              <a:rPr lang="en-US" b="0" i="0" dirty="0" smtClean="0">
                <a:solidFill>
                  <a:srgbClr val="333333"/>
                </a:solidFill>
                <a:effectLst/>
                <a:latin typeface="Helvetica Neue" charset="0"/>
              </a:rPr>
              <a:t>Next we consider how to compute </a:t>
            </a:r>
            <a:r>
              <a:rPr lang="en-US" b="0" i="1" dirty="0" smtClean="0">
                <a:solidFill>
                  <a:srgbClr val="333333"/>
                </a:solidFill>
                <a:effectLst/>
                <a:latin typeface="Helvetica Neue" charset="0"/>
              </a:rPr>
              <a:t>P</a:t>
            </a:r>
            <a:r>
              <a:rPr lang="en-US" b="0" i="0" dirty="0" smtClean="0">
                <a:solidFill>
                  <a:srgbClr val="333333"/>
                </a:solidFill>
                <a:effectLst/>
                <a:latin typeface="Helvetica Neue" charset="0"/>
              </a:rPr>
              <a:t>(</a:t>
            </a:r>
            <a:r>
              <a:rPr lang="en-US" b="0" i="1" dirty="0" err="1" smtClean="0">
                <a:solidFill>
                  <a:srgbClr val="333333"/>
                </a:solidFill>
                <a:effectLst/>
                <a:latin typeface="Helvetica Neue" charset="0"/>
              </a:rPr>
              <a:t>G</a:t>
            </a:r>
            <a:r>
              <a:rPr lang="en-US" b="0" i="1" baseline="-25000" dirty="0" err="1" smtClean="0">
                <a:solidFill>
                  <a:srgbClr val="333333"/>
                </a:solidFill>
                <a:effectLst/>
                <a:latin typeface="Helvetica Neue" charset="0"/>
              </a:rPr>
              <a:t>j</a:t>
            </a:r>
            <a:r>
              <a:rPr lang="en-US" b="0" i="0" dirty="0" err="1" smtClean="0">
                <a:solidFill>
                  <a:srgbClr val="333333"/>
                </a:solidFill>
                <a:effectLst/>
                <a:latin typeface="Helvetica Neue" charset="0"/>
              </a:rPr>
              <a:t>|</a:t>
            </a:r>
            <a:r>
              <a:rPr lang="en-US" b="0" i="1" dirty="0" err="1" smtClean="0">
                <a:solidFill>
                  <a:srgbClr val="333333"/>
                </a:solidFill>
                <a:effectLst/>
                <a:latin typeface="Helvetica Neue" charset="0"/>
              </a:rPr>
              <a:t>S</a:t>
            </a:r>
            <a:r>
              <a:rPr lang="en-US" b="0" i="1" baseline="-25000" dirty="0" err="1" smtClean="0">
                <a:solidFill>
                  <a:srgbClr val="333333"/>
                </a:solidFill>
                <a:effectLst/>
                <a:latin typeface="Helvetica Neue" charset="0"/>
              </a:rPr>
              <a:t>i</a:t>
            </a:r>
            <a:r>
              <a:rPr lang="en-US" b="0" i="0" dirty="0" smtClean="0">
                <a:solidFill>
                  <a:srgbClr val="333333"/>
                </a:solidFill>
                <a:effectLst/>
                <a:latin typeface="Helvetica Neue" charset="0"/>
              </a:rPr>
              <a:t>), the probability that a read from genome </a:t>
            </a:r>
            <a:r>
              <a:rPr lang="en-US" b="0" i="1" dirty="0" smtClean="0">
                <a:solidFill>
                  <a:srgbClr val="333333"/>
                </a:solidFill>
                <a:effectLst/>
                <a:latin typeface="Helvetica Neue" charset="0"/>
              </a:rPr>
              <a:t>S</a:t>
            </a:r>
            <a:r>
              <a:rPr lang="en-US" b="0" i="1" baseline="-25000" dirty="0" smtClean="0">
                <a:solidFill>
                  <a:srgbClr val="333333"/>
                </a:solidFill>
                <a:effectLst/>
                <a:latin typeface="Helvetica Neue" charset="0"/>
              </a:rPr>
              <a:t>i</a:t>
            </a:r>
            <a:r>
              <a:rPr lang="en-US" b="0" i="0" dirty="0" smtClean="0">
                <a:solidFill>
                  <a:srgbClr val="333333"/>
                </a:solidFill>
                <a:effectLst/>
                <a:latin typeface="Helvetica Neue" charset="0"/>
              </a:rPr>
              <a:t> will be classified by Kraken at the parent genus </a:t>
            </a:r>
            <a:r>
              <a:rPr lang="en-US" b="0" i="1" dirty="0" err="1" smtClean="0">
                <a:solidFill>
                  <a:srgbClr val="333333"/>
                </a:solidFill>
                <a:effectLst/>
                <a:latin typeface="Helvetica Neue" charset="0"/>
              </a:rPr>
              <a:t>G</a:t>
            </a:r>
            <a:r>
              <a:rPr lang="en-US" b="0" i="1" baseline="-25000" dirty="0" err="1" smtClean="0">
                <a:solidFill>
                  <a:srgbClr val="333333"/>
                </a:solidFill>
                <a:effectLst/>
                <a:latin typeface="Helvetica Neue" charset="0"/>
              </a:rPr>
              <a:t>j</a:t>
            </a:r>
            <a:r>
              <a:rPr lang="en-US" b="0" i="0" dirty="0" smtClean="0">
                <a:solidFill>
                  <a:srgbClr val="333333"/>
                </a:solidFill>
                <a:effectLst/>
                <a:latin typeface="Helvetica Neue" charset="0"/>
              </a:rPr>
              <a:t>. </a:t>
            </a:r>
          </a:p>
          <a:p>
            <a:r>
              <a:rPr lang="en-US" dirty="0">
                <a:solidFill>
                  <a:srgbClr val="333333"/>
                </a:solidFill>
                <a:latin typeface="Helvetica Neue" charset="0"/>
              </a:rPr>
              <a:t>	</a:t>
            </a:r>
            <a:r>
              <a:rPr lang="en-US" b="0" i="0" dirty="0" smtClean="0">
                <a:solidFill>
                  <a:srgbClr val="333333"/>
                </a:solidFill>
                <a:effectLst/>
                <a:latin typeface="Helvetica Neue" charset="0"/>
              </a:rPr>
              <a:t>We estimate this probability for reads of length </a:t>
            </a:r>
            <a:r>
              <a:rPr lang="en-US" b="0" i="1" dirty="0" smtClean="0">
                <a:solidFill>
                  <a:srgbClr val="333333"/>
                </a:solidFill>
                <a:effectLst/>
                <a:latin typeface="Helvetica Neue" charset="0"/>
              </a:rPr>
              <a:t>r</a:t>
            </a:r>
            <a:r>
              <a:rPr lang="en-US" b="0" i="0" dirty="0" smtClean="0">
                <a:solidFill>
                  <a:srgbClr val="333333"/>
                </a:solidFill>
                <a:effectLst/>
                <a:latin typeface="Helvetica Neue" charset="0"/>
              </a:rPr>
              <a:t> by classifying the sequences (genomes) that we used to build the database using that same database, as follows. </a:t>
            </a:r>
          </a:p>
          <a:p>
            <a:endParaRPr lang="en-US" dirty="0">
              <a:solidFill>
                <a:srgbClr val="333333"/>
              </a:solidFill>
              <a:latin typeface="Helvetica Neue" charset="0"/>
            </a:endParaRPr>
          </a:p>
          <a:p>
            <a:r>
              <a:rPr lang="en-US" b="0" i="0" dirty="0" smtClean="0">
                <a:solidFill>
                  <a:srgbClr val="333333"/>
                </a:solidFill>
                <a:effectLst/>
                <a:latin typeface="Helvetica Neue" charset="0"/>
              </a:rPr>
              <a:t>For each </a:t>
            </a:r>
            <a:r>
              <a:rPr lang="en-US" b="0" i="1" dirty="0" smtClean="0">
                <a:solidFill>
                  <a:srgbClr val="333333"/>
                </a:solidFill>
                <a:effectLst/>
                <a:latin typeface="Helvetica Neue" charset="0"/>
              </a:rPr>
              <a:t>k</a:t>
            </a:r>
            <a:r>
              <a:rPr lang="en-US" b="0" i="0" dirty="0" smtClean="0">
                <a:solidFill>
                  <a:srgbClr val="333333"/>
                </a:solidFill>
                <a:effectLst/>
                <a:latin typeface="Helvetica Neue" charset="0"/>
              </a:rPr>
              <a:t>-</a:t>
            </a:r>
            <a:r>
              <a:rPr lang="en-US" b="0" i="0" dirty="0" err="1" smtClean="0">
                <a:solidFill>
                  <a:srgbClr val="333333"/>
                </a:solidFill>
                <a:effectLst/>
                <a:latin typeface="Helvetica Neue" charset="0"/>
              </a:rPr>
              <a:t>mer</a:t>
            </a:r>
            <a:r>
              <a:rPr lang="en-US" b="0" i="0" dirty="0" smtClean="0">
                <a:solidFill>
                  <a:srgbClr val="333333"/>
                </a:solidFill>
                <a:effectLst/>
                <a:latin typeface="Helvetica Neue" charset="0"/>
              </a:rPr>
              <a:t> in the sequences, Kraken assigns it a taxonomy ID by a fast lookup in its database. To assign a taxonomy ID for a read of length </a:t>
            </a:r>
            <a:r>
              <a:rPr lang="en-US" b="0" i="1" dirty="0" smtClean="0">
                <a:solidFill>
                  <a:srgbClr val="333333"/>
                </a:solidFill>
                <a:effectLst/>
                <a:latin typeface="Helvetica Neue" charset="0"/>
              </a:rPr>
              <a:t>r</a:t>
            </a:r>
            <a:r>
              <a:rPr lang="en-US" b="0" i="0" dirty="0" smtClean="0">
                <a:solidFill>
                  <a:srgbClr val="333333"/>
                </a:solidFill>
                <a:effectLst/>
                <a:latin typeface="Helvetica Neue" charset="0"/>
              </a:rPr>
              <a:t>, Kraken examines all </a:t>
            </a:r>
            <a:r>
              <a:rPr lang="en-US" b="0" i="1" dirty="0" smtClean="0">
                <a:solidFill>
                  <a:srgbClr val="333333"/>
                </a:solidFill>
                <a:effectLst/>
                <a:latin typeface="Helvetica Neue" charset="0"/>
              </a:rPr>
              <a:t>k</a:t>
            </a:r>
            <a:r>
              <a:rPr lang="en-US" b="0" i="0" dirty="0" smtClean="0">
                <a:solidFill>
                  <a:srgbClr val="333333"/>
                </a:solidFill>
                <a:effectLst/>
                <a:latin typeface="Helvetica Neue" charset="0"/>
              </a:rPr>
              <a:t>-</a:t>
            </a:r>
            <a:r>
              <a:rPr lang="en-US" b="0" i="0" dirty="0" err="1" smtClean="0">
                <a:solidFill>
                  <a:srgbClr val="333333"/>
                </a:solidFill>
                <a:effectLst/>
                <a:latin typeface="Helvetica Neue" charset="0"/>
              </a:rPr>
              <a:t>mer</a:t>
            </a:r>
            <a:r>
              <a:rPr lang="en-US" b="0" i="0" dirty="0" smtClean="0">
                <a:solidFill>
                  <a:srgbClr val="333333"/>
                </a:solidFill>
                <a:effectLst/>
                <a:latin typeface="Helvetica Neue" charset="0"/>
              </a:rPr>
              <a:t> classifications in that read. For example, for </a:t>
            </a:r>
          </a:p>
          <a:p>
            <a:endParaRPr lang="en-US" dirty="0">
              <a:solidFill>
                <a:srgbClr val="333333"/>
              </a:solidFill>
              <a:latin typeface="Helvetica Neue" charset="0"/>
            </a:endParaRPr>
          </a:p>
          <a:p>
            <a:r>
              <a:rPr lang="en-US" b="0" i="1" dirty="0" smtClean="0">
                <a:solidFill>
                  <a:srgbClr val="333333"/>
                </a:solidFill>
                <a:effectLst/>
                <a:latin typeface="Helvetica Neue" charset="0"/>
              </a:rPr>
              <a:t>k</a:t>
            </a:r>
            <a:r>
              <a:rPr lang="en-US" b="0" i="0" dirty="0" smtClean="0">
                <a:solidFill>
                  <a:srgbClr val="333333"/>
                </a:solidFill>
                <a:effectLst/>
                <a:latin typeface="Helvetica Neue" charset="0"/>
              </a:rPr>
              <a:t> = 31 and </a:t>
            </a:r>
            <a:r>
              <a:rPr lang="en-US" b="0" i="1" dirty="0" smtClean="0">
                <a:solidFill>
                  <a:srgbClr val="333333"/>
                </a:solidFill>
                <a:effectLst/>
                <a:latin typeface="Helvetica Neue" charset="0"/>
              </a:rPr>
              <a:t>r</a:t>
            </a:r>
            <a:r>
              <a:rPr lang="en-US" b="0" i="0" dirty="0" smtClean="0">
                <a:solidFill>
                  <a:srgbClr val="333333"/>
                </a:solidFill>
                <a:effectLst/>
                <a:latin typeface="Helvetica Neue" charset="0"/>
              </a:rPr>
              <a:t> = 75, the read will contain 45 </a:t>
            </a:r>
            <a:r>
              <a:rPr lang="en-US" b="0" i="1" dirty="0" smtClean="0">
                <a:solidFill>
                  <a:srgbClr val="333333"/>
                </a:solidFill>
                <a:effectLst/>
                <a:latin typeface="Helvetica Neue" charset="0"/>
              </a:rPr>
              <a:t>k</a:t>
            </a:r>
            <a:r>
              <a:rPr lang="en-US" b="0" i="0" dirty="0" smtClean="0">
                <a:solidFill>
                  <a:srgbClr val="333333"/>
                </a:solidFill>
                <a:effectLst/>
                <a:latin typeface="Helvetica Neue" charset="0"/>
              </a:rPr>
              <a:t>-</a:t>
            </a:r>
            <a:r>
              <a:rPr lang="en-US" b="0" i="0" dirty="0" err="1" smtClean="0">
                <a:solidFill>
                  <a:srgbClr val="333333"/>
                </a:solidFill>
                <a:effectLst/>
                <a:latin typeface="Helvetica Neue" charset="0"/>
              </a:rPr>
              <a:t>mers</a:t>
            </a:r>
            <a:r>
              <a:rPr lang="en-US" b="0" i="0" dirty="0" smtClean="0">
                <a:solidFill>
                  <a:srgbClr val="333333"/>
                </a:solidFill>
                <a:effectLst/>
                <a:latin typeface="Helvetica Neue" charset="0"/>
              </a:rPr>
              <a:t>. </a:t>
            </a:r>
          </a:p>
          <a:p>
            <a:endParaRPr lang="en-US" dirty="0">
              <a:solidFill>
                <a:srgbClr val="333333"/>
              </a:solidFill>
              <a:latin typeface="Helvetica Neue" charset="0"/>
            </a:endParaRPr>
          </a:p>
          <a:p>
            <a:r>
              <a:rPr lang="en-US" b="0" i="0" dirty="0" smtClean="0">
                <a:solidFill>
                  <a:srgbClr val="333333"/>
                </a:solidFill>
                <a:effectLst/>
                <a:latin typeface="Helvetica Neue" charset="0"/>
              </a:rPr>
              <a:t>Our procedure examines, for each genome in the database, a sliding window of length </a:t>
            </a:r>
            <a:r>
              <a:rPr lang="en-US" b="0" i="1" dirty="0" smtClean="0">
                <a:solidFill>
                  <a:srgbClr val="333333"/>
                </a:solidFill>
                <a:effectLst/>
                <a:latin typeface="Helvetica Neue" charset="0"/>
              </a:rPr>
              <a:t>r</a:t>
            </a:r>
            <a:r>
              <a:rPr lang="en-US" b="0" i="0" dirty="0" smtClean="0">
                <a:solidFill>
                  <a:srgbClr val="333333"/>
                </a:solidFill>
                <a:effectLst/>
                <a:latin typeface="Helvetica Neue" charset="0"/>
              </a:rPr>
              <a:t> across the entire genome.</a:t>
            </a:r>
          </a:p>
          <a:p>
            <a:r>
              <a:rPr lang="en-US" dirty="0" smtClean="0"/>
              <a:t/>
            </a:r>
            <a:br>
              <a:rPr lang="en-US" dirty="0" smtClean="0"/>
            </a:br>
            <a:endParaRPr lang="en-US" dirty="0"/>
          </a:p>
        </p:txBody>
      </p:sp>
    </p:spTree>
    <p:extLst>
      <p:ext uri="{BB962C8B-B14F-4D97-AF65-F5344CB8AC3E}">
        <p14:creationId xmlns:p14="http://schemas.microsoft.com/office/powerpoint/2010/main" val="1012234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732</Words>
  <Application>Microsoft Macintosh PowerPoint</Application>
  <PresentationFormat>Widescreen</PresentationFormat>
  <Paragraphs>93</Paragraphs>
  <Slides>18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Calibri Light</vt:lpstr>
      <vt:lpstr>Helvetica Neue</vt:lpstr>
      <vt:lpstr>Mangal</vt:lpstr>
      <vt:lpstr>t1-mini-regular</vt:lpstr>
      <vt:lpstr>t1-mini-regular-italic</vt:lpstr>
      <vt:lpstr>Arial</vt:lpstr>
      <vt:lpstr>Office Theme</vt:lpstr>
      <vt:lpstr>Lu, J., Breitwieser, F. P., Thielen, P. &amp; Salzberg, S. L. Bracken: estimating species abundance in metagenomics data. PeerJ Comput. Sci. 3, e104 (2017).</vt:lpstr>
      <vt:lpstr>Background</vt:lpstr>
      <vt:lpstr>Wood, D. E. &amp; Salzberg, S. L. Kraken: ultrafast metagenomic sequence classification using exact alignments. Genome Biology 15, R46 (2014). </vt:lpstr>
      <vt:lpstr>Kraken’s db – 2-step lookup table</vt:lpstr>
      <vt:lpstr>PowerPoint Presentation</vt:lpstr>
      <vt:lpstr>Background</vt:lpstr>
      <vt:lpstr>Bayesian Reestimation of Abundance after Classification with KrakEN (Bracken)</vt:lpstr>
      <vt:lpstr>Bracken algorithm</vt:lpstr>
      <vt:lpstr>PowerPoint Presentation</vt:lpstr>
      <vt:lpstr>Calculating P(Gj|Si)</vt:lpstr>
      <vt:lpstr>Calculating P(Si)</vt:lpstr>
      <vt:lpstr>PowerPoint Presentation</vt:lpstr>
      <vt:lpstr>PowerPoint Presentation</vt:lpstr>
      <vt:lpstr>Other methods for this task</vt:lpstr>
      <vt:lpstr>kallisto performance</vt:lpstr>
      <vt:lpstr>PowerPoint Presentation</vt:lpstr>
      <vt:lpstr>PowerPoint Presentation</vt:lpstr>
      <vt:lpstr>Conclusions</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 J., Breitwieser, F. P., Thielen, P. &amp; Salzberg, S. L. Bracken: estimating species abundance in metagenomics data. PeerJ Comput. Sci. 3, e104 (2017).</dc:title>
  <dc:creator>Spakowicz, Daniel</dc:creator>
  <cp:lastModifiedBy>Spakowicz, Daniel</cp:lastModifiedBy>
  <cp:revision>28</cp:revision>
  <dcterms:created xsi:type="dcterms:W3CDTF">2017-10-30T15:35:31Z</dcterms:created>
  <dcterms:modified xsi:type="dcterms:W3CDTF">2017-10-31T19:55:53Z</dcterms:modified>
</cp:coreProperties>
</file>