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emf" ContentType="image/x-em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 autoCompressPictures="0">
  <p:sldMasterIdLst>
    <p:sldMasterId id="2147483648" r:id="rId1"/>
    <p:sldMasterId id="2147483660" r:id="rId2"/>
  </p:sldMasterIdLst>
  <p:notesMasterIdLst>
    <p:notesMasterId r:id="rId49"/>
  </p:notesMasterIdLst>
  <p:sldIdLst>
    <p:sldId id="285" r:id="rId3"/>
    <p:sldId id="304" r:id="rId4"/>
    <p:sldId id="305" r:id="rId5"/>
    <p:sldId id="306" r:id="rId6"/>
    <p:sldId id="307" r:id="rId7"/>
    <p:sldId id="308" r:id="rId8"/>
    <p:sldId id="309" r:id="rId9"/>
    <p:sldId id="312" r:id="rId10"/>
    <p:sldId id="314" r:id="rId11"/>
    <p:sldId id="315" r:id="rId12"/>
    <p:sldId id="311" r:id="rId13"/>
    <p:sldId id="298" r:id="rId14"/>
    <p:sldId id="286" r:id="rId15"/>
    <p:sldId id="287" r:id="rId16"/>
    <p:sldId id="292" r:id="rId17"/>
    <p:sldId id="262" r:id="rId18"/>
    <p:sldId id="301" r:id="rId19"/>
    <p:sldId id="302" r:id="rId20"/>
    <p:sldId id="288" r:id="rId21"/>
    <p:sldId id="291" r:id="rId22"/>
    <p:sldId id="289" r:id="rId23"/>
    <p:sldId id="293" r:id="rId24"/>
    <p:sldId id="300" r:id="rId25"/>
    <p:sldId id="310" r:id="rId26"/>
    <p:sldId id="299" r:id="rId27"/>
    <p:sldId id="264" r:id="rId28"/>
    <p:sldId id="258" r:id="rId29"/>
    <p:sldId id="313" r:id="rId30"/>
    <p:sldId id="268" r:id="rId31"/>
    <p:sldId id="269" r:id="rId32"/>
    <p:sldId id="270" r:id="rId33"/>
    <p:sldId id="271" r:id="rId34"/>
    <p:sldId id="272" r:id="rId35"/>
    <p:sldId id="274" r:id="rId36"/>
    <p:sldId id="275" r:id="rId37"/>
    <p:sldId id="273" r:id="rId38"/>
    <p:sldId id="276" r:id="rId39"/>
    <p:sldId id="277" r:id="rId40"/>
    <p:sldId id="278" r:id="rId41"/>
    <p:sldId id="279" r:id="rId42"/>
    <p:sldId id="266" r:id="rId43"/>
    <p:sldId id="280" r:id="rId44"/>
    <p:sldId id="281" r:id="rId45"/>
    <p:sldId id="267" r:id="rId46"/>
    <p:sldId id="263" r:id="rId47"/>
    <p:sldId id="282" r:id="rId4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704F"/>
    <a:srgbClr val="1400FF"/>
    <a:srgbClr val="865AFF"/>
    <a:srgbClr val="FF010C"/>
    <a:srgbClr val="00B050"/>
    <a:srgbClr val="D65D57"/>
    <a:srgbClr val="F29D68"/>
    <a:srgbClr val="00B0F0"/>
    <a:srgbClr val="BA97CF"/>
    <a:srgbClr val="B997C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316"/>
    <p:restoredTop sz="94723"/>
  </p:normalViewPr>
  <p:slideViewPr>
    <p:cSldViewPr snapToGrid="0" snapToObjects="1">
      <p:cViewPr>
        <p:scale>
          <a:sx n="78" d="100"/>
          <a:sy n="78" d="100"/>
        </p:scale>
        <p:origin x="624" y="336"/>
      </p:cViewPr>
      <p:guideLst/>
    </p:cSldViewPr>
  </p:slideViewPr>
  <p:outlineViewPr>
    <p:cViewPr>
      <p:scale>
        <a:sx n="33" d="100"/>
        <a:sy n="33" d="100"/>
      </p:scale>
      <p:origin x="0" y="-46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50" Type="http://schemas.openxmlformats.org/officeDocument/2006/relationships/presProps" Target="presProps.xml"/><Relationship Id="rId51" Type="http://schemas.openxmlformats.org/officeDocument/2006/relationships/viewProps" Target="viewProps.xml"/><Relationship Id="rId52" Type="http://schemas.openxmlformats.org/officeDocument/2006/relationships/theme" Target="theme/theme1.xml"/><Relationship Id="rId53" Type="http://schemas.openxmlformats.org/officeDocument/2006/relationships/tableStyles" Target="tableStyles.xml"/><Relationship Id="rId40" Type="http://schemas.openxmlformats.org/officeDocument/2006/relationships/slide" Target="slides/slide38.xml"/><Relationship Id="rId41" Type="http://schemas.openxmlformats.org/officeDocument/2006/relationships/slide" Target="slides/slide39.xml"/><Relationship Id="rId42" Type="http://schemas.openxmlformats.org/officeDocument/2006/relationships/slide" Target="slides/slide40.xml"/><Relationship Id="rId43" Type="http://schemas.openxmlformats.org/officeDocument/2006/relationships/slide" Target="slides/slide41.xml"/><Relationship Id="rId44" Type="http://schemas.openxmlformats.org/officeDocument/2006/relationships/slide" Target="slides/slide42.xml"/><Relationship Id="rId45" Type="http://schemas.openxmlformats.org/officeDocument/2006/relationships/slide" Target="slides/slide43.xml"/><Relationship Id="rId46" Type="http://schemas.openxmlformats.org/officeDocument/2006/relationships/slide" Target="slides/slide44.xml"/><Relationship Id="rId47" Type="http://schemas.openxmlformats.org/officeDocument/2006/relationships/slide" Target="slides/slide45.xml"/><Relationship Id="rId48" Type="http://schemas.openxmlformats.org/officeDocument/2006/relationships/slide" Target="slides/slide46.xml"/><Relationship Id="rId4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1CE65E-BF89-864D-A82F-C6B198A618C9}" type="datetimeFigureOut">
              <a:rPr lang="en-US" smtClean="0"/>
              <a:t>10/11/17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D5A221-CE31-9946-BD4C-0E7F4FEF9F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6616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80381F-1FC3-B440-9E0A-0FC92E6C5AD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2752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D5A221-CE31-9946-BD4C-0E7F4FEF9FD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3155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D5A221-CE31-9946-BD4C-0E7F4FEF9FD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076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D5A221-CE31-9946-BD4C-0E7F4FEF9FD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0248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D5A221-CE31-9946-BD4C-0E7F4FEF9FD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948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D5A221-CE31-9946-BD4C-0E7F4FEF9FD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5086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D5A221-CE31-9946-BD4C-0E7F4FEF9FD2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6678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D5A221-CE31-9946-BD4C-0E7F4FEF9FD2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5275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266A8-8F00-4748-AE17-6575390F870A}" type="datetime1">
              <a:rPr lang="en-US" smtClean="0"/>
              <a:t>10/11/17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38741-0A14-E843-9A62-03E826F204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2461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8AEC2-2DE1-2540-9C85-F1227D8EE580}" type="datetime1">
              <a:rPr lang="en-US" smtClean="0"/>
              <a:t>10/11/17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38741-0A14-E843-9A62-03E826F204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7803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B64D6-A167-CA4F-BDA0-E2971161ECF9}" type="datetime1">
              <a:rPr lang="en-US" smtClean="0"/>
              <a:t>10/11/17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38741-0A14-E843-9A62-03E826F204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4757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1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2" indent="0" algn="ctr">
              <a:buNone/>
              <a:defRPr sz="2000"/>
            </a:lvl2pPr>
            <a:lvl3pPr marL="914363" indent="0" algn="ctr">
              <a:buNone/>
              <a:defRPr sz="1800"/>
            </a:lvl3pPr>
            <a:lvl4pPr marL="1371545" indent="0" algn="ctr">
              <a:buNone/>
              <a:defRPr sz="1600"/>
            </a:lvl4pPr>
            <a:lvl5pPr marL="1828727" indent="0" algn="ctr">
              <a:buNone/>
              <a:defRPr sz="1600"/>
            </a:lvl5pPr>
            <a:lvl6pPr marL="2285909" indent="0" algn="ctr">
              <a:buNone/>
              <a:defRPr sz="1600"/>
            </a:lvl6pPr>
            <a:lvl7pPr marL="2743090" indent="0" algn="ctr">
              <a:buNone/>
              <a:defRPr sz="1600"/>
            </a:lvl7pPr>
            <a:lvl8pPr marL="3200272" indent="0" algn="ctr">
              <a:buNone/>
              <a:defRPr sz="1600"/>
            </a:lvl8pPr>
            <a:lvl9pPr marL="3657454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02D38-082D-8A4C-9019-E4661D1F740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6C9BA-45EC-3040-B78C-4265CF7CE7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02D38-082D-8A4C-9019-E4661D1F740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6C9BA-45EC-3040-B78C-4265CF7CE7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18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6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4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2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9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7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02D38-082D-8A4C-9019-E4661D1F740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6C9BA-45EC-3040-B78C-4265CF7CE7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02D38-082D-8A4C-9019-E4661D1F740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6C9BA-45EC-3040-B78C-4265CF7CE7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90" y="1681163"/>
            <a:ext cx="515778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2" indent="0">
              <a:buNone/>
              <a:defRPr sz="2000" b="1"/>
            </a:lvl2pPr>
            <a:lvl3pPr marL="914363" indent="0">
              <a:buNone/>
              <a:defRPr sz="1800" b="1"/>
            </a:lvl3pPr>
            <a:lvl4pPr marL="1371545" indent="0">
              <a:buNone/>
              <a:defRPr sz="1600" b="1"/>
            </a:lvl4pPr>
            <a:lvl5pPr marL="1828727" indent="0">
              <a:buNone/>
              <a:defRPr sz="1600" b="1"/>
            </a:lvl5pPr>
            <a:lvl6pPr marL="2285909" indent="0">
              <a:buNone/>
              <a:defRPr sz="1600" b="1"/>
            </a:lvl6pPr>
            <a:lvl7pPr marL="2743090" indent="0">
              <a:buNone/>
              <a:defRPr sz="1600" b="1"/>
            </a:lvl7pPr>
            <a:lvl8pPr marL="3200272" indent="0">
              <a:buNone/>
              <a:defRPr sz="1600" b="1"/>
            </a:lvl8pPr>
            <a:lvl9pPr marL="3657454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90" y="2505075"/>
            <a:ext cx="5157786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2" indent="0">
              <a:buNone/>
              <a:defRPr sz="2000" b="1"/>
            </a:lvl2pPr>
            <a:lvl3pPr marL="914363" indent="0">
              <a:buNone/>
              <a:defRPr sz="1800" b="1"/>
            </a:lvl3pPr>
            <a:lvl4pPr marL="1371545" indent="0">
              <a:buNone/>
              <a:defRPr sz="1600" b="1"/>
            </a:lvl4pPr>
            <a:lvl5pPr marL="1828727" indent="0">
              <a:buNone/>
              <a:defRPr sz="1600" b="1"/>
            </a:lvl5pPr>
            <a:lvl6pPr marL="2285909" indent="0">
              <a:buNone/>
              <a:defRPr sz="1600" b="1"/>
            </a:lvl6pPr>
            <a:lvl7pPr marL="2743090" indent="0">
              <a:buNone/>
              <a:defRPr sz="1600" b="1"/>
            </a:lvl7pPr>
            <a:lvl8pPr marL="3200272" indent="0">
              <a:buNone/>
              <a:defRPr sz="1600" b="1"/>
            </a:lvl8pPr>
            <a:lvl9pPr marL="3657454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02D38-082D-8A4C-9019-E4661D1F740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6C9BA-45EC-3040-B78C-4265CF7CE7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02D38-082D-8A4C-9019-E4661D1F740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6C9BA-45EC-3040-B78C-4265CF7CE7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02D38-082D-8A4C-9019-E4661D1F740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6C9BA-45EC-3040-B78C-4265CF7CE7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199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2" indent="0">
              <a:buNone/>
              <a:defRPr sz="1400"/>
            </a:lvl2pPr>
            <a:lvl3pPr marL="914363" indent="0">
              <a:buNone/>
              <a:defRPr sz="1200"/>
            </a:lvl3pPr>
            <a:lvl4pPr marL="1371545" indent="0">
              <a:buNone/>
              <a:defRPr sz="1000"/>
            </a:lvl4pPr>
            <a:lvl5pPr marL="1828727" indent="0">
              <a:buNone/>
              <a:defRPr sz="1000"/>
            </a:lvl5pPr>
            <a:lvl6pPr marL="2285909" indent="0">
              <a:buNone/>
              <a:defRPr sz="1000"/>
            </a:lvl6pPr>
            <a:lvl7pPr marL="2743090" indent="0">
              <a:buNone/>
              <a:defRPr sz="1000"/>
            </a:lvl7pPr>
            <a:lvl8pPr marL="3200272" indent="0">
              <a:buNone/>
              <a:defRPr sz="1000"/>
            </a:lvl8pPr>
            <a:lvl9pPr marL="3657454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02D38-082D-8A4C-9019-E4661D1F740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6C9BA-45EC-3040-B78C-4265CF7CE7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EDBAA7-DF87-E04D-94A6-890009554832}" type="datetime1">
              <a:rPr lang="en-US" smtClean="0"/>
              <a:t>10/11/17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38741-0A14-E843-9A62-03E826F204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03523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199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2" indent="0">
              <a:buNone/>
              <a:defRPr sz="2800"/>
            </a:lvl2pPr>
            <a:lvl3pPr marL="914363" indent="0">
              <a:buNone/>
              <a:defRPr sz="2400"/>
            </a:lvl3pPr>
            <a:lvl4pPr marL="1371545" indent="0">
              <a:buNone/>
              <a:defRPr sz="2000"/>
            </a:lvl4pPr>
            <a:lvl5pPr marL="1828727" indent="0">
              <a:buNone/>
              <a:defRPr sz="2000"/>
            </a:lvl5pPr>
            <a:lvl6pPr marL="2285909" indent="0">
              <a:buNone/>
              <a:defRPr sz="2000"/>
            </a:lvl6pPr>
            <a:lvl7pPr marL="2743090" indent="0">
              <a:buNone/>
              <a:defRPr sz="2000"/>
            </a:lvl7pPr>
            <a:lvl8pPr marL="3200272" indent="0">
              <a:buNone/>
              <a:defRPr sz="2000"/>
            </a:lvl8pPr>
            <a:lvl9pPr marL="3657454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2" indent="0">
              <a:buNone/>
              <a:defRPr sz="1400"/>
            </a:lvl2pPr>
            <a:lvl3pPr marL="914363" indent="0">
              <a:buNone/>
              <a:defRPr sz="1200"/>
            </a:lvl3pPr>
            <a:lvl4pPr marL="1371545" indent="0">
              <a:buNone/>
              <a:defRPr sz="1000"/>
            </a:lvl4pPr>
            <a:lvl5pPr marL="1828727" indent="0">
              <a:buNone/>
              <a:defRPr sz="1000"/>
            </a:lvl5pPr>
            <a:lvl6pPr marL="2285909" indent="0">
              <a:buNone/>
              <a:defRPr sz="1000"/>
            </a:lvl6pPr>
            <a:lvl7pPr marL="2743090" indent="0">
              <a:buNone/>
              <a:defRPr sz="1000"/>
            </a:lvl7pPr>
            <a:lvl8pPr marL="3200272" indent="0">
              <a:buNone/>
              <a:defRPr sz="1000"/>
            </a:lvl8pPr>
            <a:lvl9pPr marL="3657454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02D38-082D-8A4C-9019-E4661D1F740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6C9BA-45EC-3040-B78C-4265CF7CE7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02D38-082D-8A4C-9019-E4661D1F740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6C9BA-45EC-3040-B78C-4265CF7CE7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02D38-082D-8A4C-9019-E4661D1F740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6C9BA-45EC-3040-B78C-4265CF7CE7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20A34-25E4-AA42-8089-159BA849EC7E}" type="datetime1">
              <a:rPr lang="en-US" smtClean="0"/>
              <a:t>10/11/17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38741-0A14-E843-9A62-03E826F204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1534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8241F-1207-7E4E-8D7C-B53CB5353103}" type="datetime1">
              <a:rPr lang="en-US" smtClean="0"/>
              <a:t>10/11/17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38741-0A14-E843-9A62-03E826F204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6664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90AD9-A68E-0F47-98C0-E4CF3D7A14EE}" type="datetime1">
              <a:rPr lang="en-US" smtClean="0"/>
              <a:t>10/11/17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38741-0A14-E843-9A62-03E826F204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29413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11663-259E-E748-B47C-D6B8D0D8988A}" type="datetime1">
              <a:rPr lang="en-US" smtClean="0"/>
              <a:t>10/11/17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38741-0A14-E843-9A62-03E826F204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26167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21FB5-5281-9F4F-8A47-CD4F02167E8D}" type="datetime1">
              <a:rPr lang="en-US" smtClean="0"/>
              <a:t>10/11/17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38741-0A14-E843-9A62-03E826F204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8940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ED53F7-EA6B-7249-B303-F86CBC33DF2A}" type="datetime1">
              <a:rPr lang="en-US" smtClean="0"/>
              <a:t>10/11/17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38741-0A14-E843-9A62-03E826F204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16659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0D3BE-E20F-A746-85A5-7381156AA0CD}" type="datetime1">
              <a:rPr lang="en-US" smtClean="0"/>
              <a:t>10/11/17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38741-0A14-E843-9A62-03E826F204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81462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94E465-0ECA-8C40-9C25-EA4894209087}" type="datetime1">
              <a:rPr lang="en-US" smtClean="0"/>
              <a:t>10/11/17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038741-0A14-E843-9A62-03E826F204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9415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1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728976"/>
            <a:fld id="{87402D38-082D-8A4C-9019-E4661D1F740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728976"/>
              <a:t>10/11/17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72897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728976"/>
            <a:fld id="{D9A6C9BA-45EC-3040-B78C-4265CF7CE7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72897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02957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363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1" indent="-228591" algn="l" defTabSz="91436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73" indent="-228591" algn="l" defTabSz="9143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54" indent="-228591" algn="l" defTabSz="9143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36" indent="-228591" algn="l" defTabSz="9143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18" indent="-228591" algn="l" defTabSz="9143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99" indent="-228591" algn="l" defTabSz="9143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81" indent="-228591" algn="l" defTabSz="9143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63" indent="-228591" algn="l" defTabSz="9143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45" indent="-228591" algn="l" defTabSz="9143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63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45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27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09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9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7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54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3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4" Type="http://schemas.openxmlformats.org/officeDocument/2006/relationships/image" Target="../media/image14.png"/><Relationship Id="rId5" Type="http://schemas.openxmlformats.org/officeDocument/2006/relationships/image" Target="../media/image47.emf"/><Relationship Id="rId6" Type="http://schemas.openxmlformats.org/officeDocument/2006/relationships/image" Target="../media/image12.emf"/><Relationship Id="rId7" Type="http://schemas.openxmlformats.org/officeDocument/2006/relationships/image" Target="../media/image13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4" Type="http://schemas.openxmlformats.org/officeDocument/2006/relationships/image" Target="../media/image8.tiff"/><Relationship Id="rId5" Type="http://schemas.openxmlformats.org/officeDocument/2006/relationships/image" Target="../media/image48.tiff"/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1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4" Type="http://schemas.openxmlformats.org/officeDocument/2006/relationships/image" Target="../media/image50.emf"/><Relationship Id="rId5" Type="http://schemas.openxmlformats.org/officeDocument/2006/relationships/image" Target="../media/image51.emf"/><Relationship Id="rId6" Type="http://schemas.openxmlformats.org/officeDocument/2006/relationships/image" Target="../media/image52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4" Type="http://schemas.openxmlformats.org/officeDocument/2006/relationships/image" Target="../media/image26.emf"/><Relationship Id="rId5" Type="http://schemas.openxmlformats.org/officeDocument/2006/relationships/image" Target="../media/image55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3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6.emf"/><Relationship Id="rId3" Type="http://schemas.openxmlformats.org/officeDocument/2006/relationships/image" Target="../media/image26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4" Type="http://schemas.openxmlformats.org/officeDocument/2006/relationships/image" Target="../media/image59.emf"/><Relationship Id="rId5" Type="http://schemas.openxmlformats.org/officeDocument/2006/relationships/image" Target="../media/image22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7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4" Type="http://schemas.openxmlformats.org/officeDocument/2006/relationships/image" Target="../media/image61.png"/><Relationship Id="rId5" Type="http://schemas.openxmlformats.org/officeDocument/2006/relationships/image" Target="../media/image59.emf"/><Relationship Id="rId6" Type="http://schemas.openxmlformats.org/officeDocument/2006/relationships/image" Target="../media/image22.emf"/><Relationship Id="rId7" Type="http://schemas.openxmlformats.org/officeDocument/2006/relationships/image" Target="../media/image46.emf"/><Relationship Id="rId8" Type="http://schemas.openxmlformats.org/officeDocument/2006/relationships/image" Target="../media/image62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3.emf"/><Relationship Id="rId5" Type="http://schemas.openxmlformats.org/officeDocument/2006/relationships/image" Target="../media/image4.emf"/><Relationship Id="rId6" Type="http://schemas.openxmlformats.org/officeDocument/2006/relationships/image" Target="../media/image5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4" Type="http://schemas.openxmlformats.org/officeDocument/2006/relationships/image" Target="../media/image61.png"/><Relationship Id="rId5" Type="http://schemas.openxmlformats.org/officeDocument/2006/relationships/image" Target="../media/image59.emf"/><Relationship Id="rId6" Type="http://schemas.openxmlformats.org/officeDocument/2006/relationships/image" Target="../media/image22.emf"/><Relationship Id="rId7" Type="http://schemas.openxmlformats.org/officeDocument/2006/relationships/image" Target="../media/image46.emf"/><Relationship Id="rId8" Type="http://schemas.openxmlformats.org/officeDocument/2006/relationships/image" Target="../media/image62.emf"/><Relationship Id="rId9" Type="http://schemas.openxmlformats.org/officeDocument/2006/relationships/image" Target="../media/image63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4.emf"/><Relationship Id="rId3" Type="http://schemas.openxmlformats.org/officeDocument/2006/relationships/image" Target="../media/image6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4" Type="http://schemas.openxmlformats.org/officeDocument/2006/relationships/image" Target="../media/image65.tiff"/><Relationship Id="rId5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4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4" Type="http://schemas.openxmlformats.org/officeDocument/2006/relationships/image" Target="../media/image14.png"/><Relationship Id="rId5" Type="http://schemas.openxmlformats.org/officeDocument/2006/relationships/image" Target="../media/image47.emf"/><Relationship Id="rId6" Type="http://schemas.openxmlformats.org/officeDocument/2006/relationships/image" Target="../media/image12.emf"/><Relationship Id="rId7" Type="http://schemas.openxmlformats.org/officeDocument/2006/relationships/image" Target="../media/image13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e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emf"/><Relationship Id="rId4" Type="http://schemas.openxmlformats.org/officeDocument/2006/relationships/image" Target="../media/image67.emf"/><Relationship Id="rId5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4" Type="http://schemas.openxmlformats.org/officeDocument/2006/relationships/image" Target="../media/image43.emf"/><Relationship Id="rId5" Type="http://schemas.openxmlformats.org/officeDocument/2006/relationships/image" Target="../media/image44.png"/><Relationship Id="rId6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em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png"/><Relationship Id="rId3" Type="http://schemas.openxmlformats.org/officeDocument/2006/relationships/image" Target="../media/image45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4" Type="http://schemas.openxmlformats.org/officeDocument/2006/relationships/image" Target="../media/image4.emf"/><Relationship Id="rId5" Type="http://schemas.openxmlformats.org/officeDocument/2006/relationships/image" Target="../media/image5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em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9.png"/><Relationship Id="rId3" Type="http://schemas.openxmlformats.org/officeDocument/2006/relationships/image" Target="../media/image70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emf"/><Relationship Id="rId3" Type="http://schemas.openxmlformats.org/officeDocument/2006/relationships/image" Target="../media/image55.em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emf"/><Relationship Id="rId3" Type="http://schemas.openxmlformats.org/officeDocument/2006/relationships/image" Target="../media/image42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4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emf"/><Relationship Id="rId3" Type="http://schemas.openxmlformats.org/officeDocument/2006/relationships/image" Target="../media/image73.em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4.emf"/><Relationship Id="rId3" Type="http://schemas.openxmlformats.org/officeDocument/2006/relationships/image" Target="../media/image75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emf"/><Relationship Id="rId4" Type="http://schemas.openxmlformats.org/officeDocument/2006/relationships/image" Target="../media/image73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4.e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0.png"/><Relationship Id="rId4" Type="http://schemas.openxmlformats.org/officeDocument/2006/relationships/image" Target="../media/image280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4" Type="http://schemas.openxmlformats.org/officeDocument/2006/relationships/image" Target="../media/image8.tiff"/><Relationship Id="rId5" Type="http://schemas.openxmlformats.org/officeDocument/2006/relationships/image" Target="../media/image9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em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4" Type="http://schemas.openxmlformats.org/officeDocument/2006/relationships/image" Target="../media/image58.emf"/><Relationship Id="rId5" Type="http://schemas.openxmlformats.org/officeDocument/2006/relationships/image" Target="../media/image76.emf"/><Relationship Id="rId6" Type="http://schemas.openxmlformats.org/officeDocument/2006/relationships/image" Target="../media/image77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emf"/><Relationship Id="rId4" Type="http://schemas.openxmlformats.org/officeDocument/2006/relationships/image" Target="../media/image74.emf"/><Relationship Id="rId5" Type="http://schemas.openxmlformats.org/officeDocument/2006/relationships/image" Target="../media/image78.emf"/><Relationship Id="rId6" Type="http://schemas.openxmlformats.org/officeDocument/2006/relationships/image" Target="../media/image79.emf"/><Relationship Id="rId7" Type="http://schemas.openxmlformats.org/officeDocument/2006/relationships/image" Target="../media/image80.emf"/><Relationship Id="rId8" Type="http://schemas.openxmlformats.org/officeDocument/2006/relationships/image" Target="../media/image77.emf"/><Relationship Id="rId9" Type="http://schemas.openxmlformats.org/officeDocument/2006/relationships/image" Target="../media/image75.emf"/><Relationship Id="rId10" Type="http://schemas.openxmlformats.org/officeDocument/2006/relationships/image" Target="../media/image81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4" Type="http://schemas.openxmlformats.org/officeDocument/2006/relationships/image" Target="../media/image350.png"/><Relationship Id="rId5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9.e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4" Type="http://schemas.openxmlformats.org/officeDocument/2006/relationships/image" Target="../media/image55.emf"/><Relationship Id="rId5" Type="http://schemas.openxmlformats.org/officeDocument/2006/relationships/image" Target="../media/image380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2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3.png"/><Relationship Id="rId3" Type="http://schemas.openxmlformats.org/officeDocument/2006/relationships/image" Target="../media/image8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4" Type="http://schemas.openxmlformats.org/officeDocument/2006/relationships/image" Target="../media/image8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8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4" Type="http://schemas.openxmlformats.org/officeDocument/2006/relationships/image" Target="../media/image8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4" Type="http://schemas.openxmlformats.org/officeDocument/2006/relationships/image" Target="../media/image13.emf"/><Relationship Id="rId5" Type="http://schemas.openxmlformats.org/officeDocument/2006/relationships/image" Target="../media/image14.png"/><Relationship Id="rId6" Type="http://schemas.openxmlformats.org/officeDocument/2006/relationships/image" Target="../media/image15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image" Target="../media/image23.emf"/><Relationship Id="rId20" Type="http://schemas.openxmlformats.org/officeDocument/2006/relationships/image" Target="../media/image34.emf"/><Relationship Id="rId21" Type="http://schemas.openxmlformats.org/officeDocument/2006/relationships/image" Target="../media/image35.emf"/><Relationship Id="rId22" Type="http://schemas.openxmlformats.org/officeDocument/2006/relationships/image" Target="../media/image36.emf"/><Relationship Id="rId23" Type="http://schemas.openxmlformats.org/officeDocument/2006/relationships/image" Target="../media/image37.tiff"/><Relationship Id="rId24" Type="http://schemas.openxmlformats.org/officeDocument/2006/relationships/image" Target="../media/image38.emf"/><Relationship Id="rId25" Type="http://schemas.openxmlformats.org/officeDocument/2006/relationships/image" Target="../media/image39.tiff"/><Relationship Id="rId26" Type="http://schemas.openxmlformats.org/officeDocument/2006/relationships/image" Target="../media/image40.emf"/><Relationship Id="rId10" Type="http://schemas.openxmlformats.org/officeDocument/2006/relationships/image" Target="../media/image24.emf"/><Relationship Id="rId11" Type="http://schemas.openxmlformats.org/officeDocument/2006/relationships/image" Target="../media/image25.jpeg"/><Relationship Id="rId12" Type="http://schemas.openxmlformats.org/officeDocument/2006/relationships/image" Target="../media/image26.emf"/><Relationship Id="rId13" Type="http://schemas.openxmlformats.org/officeDocument/2006/relationships/image" Target="../media/image27.emf"/><Relationship Id="rId14" Type="http://schemas.openxmlformats.org/officeDocument/2006/relationships/image" Target="../media/image28.emf"/><Relationship Id="rId15" Type="http://schemas.openxmlformats.org/officeDocument/2006/relationships/image" Target="../media/image29.emf"/><Relationship Id="rId16" Type="http://schemas.openxmlformats.org/officeDocument/2006/relationships/image" Target="../media/image30.emf"/><Relationship Id="rId17" Type="http://schemas.openxmlformats.org/officeDocument/2006/relationships/image" Target="../media/image31.emf"/><Relationship Id="rId18" Type="http://schemas.openxmlformats.org/officeDocument/2006/relationships/image" Target="../media/image32.emf"/><Relationship Id="rId19" Type="http://schemas.openxmlformats.org/officeDocument/2006/relationships/image" Target="../media/image33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emf"/><Relationship Id="rId3" Type="http://schemas.openxmlformats.org/officeDocument/2006/relationships/image" Target="../media/image17.emf"/><Relationship Id="rId4" Type="http://schemas.openxmlformats.org/officeDocument/2006/relationships/image" Target="../media/image18.emf"/><Relationship Id="rId5" Type="http://schemas.openxmlformats.org/officeDocument/2006/relationships/image" Target="../media/image19.emf"/><Relationship Id="rId6" Type="http://schemas.openxmlformats.org/officeDocument/2006/relationships/image" Target="../media/image20.emf"/><Relationship Id="rId7" Type="http://schemas.openxmlformats.org/officeDocument/2006/relationships/image" Target="../media/image21.emf"/><Relationship Id="rId8" Type="http://schemas.openxmlformats.org/officeDocument/2006/relationships/image" Target="../media/image22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4" Type="http://schemas.openxmlformats.org/officeDocument/2006/relationships/image" Target="../media/image43.emf"/><Relationship Id="rId5" Type="http://schemas.openxmlformats.org/officeDocument/2006/relationships/image" Target="../media/image44.png"/><Relationship Id="rId6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38741-0A14-E843-9A62-03E826F204E7}" type="slidenum">
              <a:rPr lang="en-US" smtClean="0"/>
              <a:t>0</a:t>
            </a:fld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3096985" y="2673421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RADAR</a:t>
            </a:r>
            <a:r>
              <a:rPr lang="en-US" sz="2400" dirty="0">
                <a:latin typeface="Calibri" charset="0"/>
                <a:ea typeface="Calibri" charset="0"/>
                <a:cs typeface="Calibri" charset="0"/>
              </a:rPr>
              <a:t>: an </a:t>
            </a:r>
            <a:r>
              <a:rPr lang="en-US" sz="2400" b="1" i="1" u="sng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R</a:t>
            </a:r>
            <a:r>
              <a:rPr lang="en-US" sz="2400" dirty="0">
                <a:latin typeface="Calibri" charset="0"/>
                <a:ea typeface="Calibri" charset="0"/>
                <a:cs typeface="Calibri" charset="0"/>
              </a:rPr>
              <a:t>N</a:t>
            </a:r>
            <a:r>
              <a:rPr lang="en-US" sz="2400" b="1" i="1" u="sng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A</a:t>
            </a:r>
            <a:r>
              <a:rPr lang="en-US" sz="2400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2400" dirty="0" err="1">
                <a:latin typeface="Calibri" charset="0"/>
                <a:ea typeface="Calibri" charset="0"/>
                <a:cs typeface="Calibri" charset="0"/>
              </a:rPr>
              <a:t>bin</a:t>
            </a:r>
            <a:r>
              <a:rPr lang="en-US" sz="2400" b="1" i="1" u="sng" dirty="0" err="1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D</a:t>
            </a:r>
            <a:r>
              <a:rPr lang="en-US" sz="2400" dirty="0" err="1">
                <a:latin typeface="Calibri" charset="0"/>
                <a:ea typeface="Calibri" charset="0"/>
                <a:cs typeface="Calibri" charset="0"/>
              </a:rPr>
              <a:t>ing</a:t>
            </a:r>
            <a:r>
              <a:rPr lang="en-US" sz="2400" dirty="0">
                <a:latin typeface="Calibri" charset="0"/>
                <a:ea typeface="Calibri" charset="0"/>
                <a:cs typeface="Calibri" charset="0"/>
              </a:rPr>
              <a:t> protein regulatory network resource for </a:t>
            </a:r>
            <a:r>
              <a:rPr lang="en-US" sz="2400" dirty="0" err="1">
                <a:latin typeface="Calibri" charset="0"/>
                <a:ea typeface="Calibri" charset="0"/>
                <a:cs typeface="Calibri" charset="0"/>
              </a:rPr>
              <a:t>c</a:t>
            </a:r>
            <a:r>
              <a:rPr lang="en-US" sz="2400" b="1" i="1" u="sng" dirty="0" err="1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A</a:t>
            </a:r>
            <a:r>
              <a:rPr lang="en-US" sz="2400" dirty="0" err="1">
                <a:latin typeface="Calibri" charset="0"/>
                <a:ea typeface="Calibri" charset="0"/>
                <a:cs typeface="Calibri" charset="0"/>
              </a:rPr>
              <a:t>ncer</a:t>
            </a:r>
            <a:r>
              <a:rPr lang="en-US" sz="2400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2400" b="1" i="1" u="sng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R</a:t>
            </a:r>
            <a:r>
              <a:rPr lang="en-US" sz="2400" dirty="0">
                <a:latin typeface="Calibri" charset="0"/>
                <a:ea typeface="Calibri" charset="0"/>
                <a:cs typeface="Calibri" charset="0"/>
              </a:rPr>
              <a:t>esearch</a:t>
            </a:r>
            <a:br>
              <a:rPr lang="en-US" sz="2400" dirty="0">
                <a:latin typeface="Calibri" charset="0"/>
                <a:ea typeface="Calibri" charset="0"/>
                <a:cs typeface="Calibri" charset="0"/>
              </a:rPr>
            </a:b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5159829" y="4425043"/>
            <a:ext cx="232813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Figure Mockup</a:t>
            </a:r>
          </a:p>
          <a:p>
            <a:pPr algn="ctr"/>
            <a:endParaRPr lang="en-US" dirty="0"/>
          </a:p>
          <a:p>
            <a:pPr algn="ctr"/>
            <a:r>
              <a:rPr lang="en-US" dirty="0" smtClean="0"/>
              <a:t>Workflow walkthrough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783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38741-0A14-E843-9A62-03E826F204E7}" type="slidenum">
              <a:rPr lang="en-US" smtClean="0"/>
              <a:t>9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701" t="46132" r="875" b="44237"/>
          <a:stretch/>
        </p:blipFill>
        <p:spPr>
          <a:xfrm>
            <a:off x="8499423" y="3252866"/>
            <a:ext cx="419726" cy="64457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701" t="46132" r="875" b="44237"/>
          <a:stretch/>
        </p:blipFill>
        <p:spPr>
          <a:xfrm>
            <a:off x="8651823" y="3405266"/>
            <a:ext cx="419726" cy="644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640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Freeform 113"/>
          <p:cNvSpPr/>
          <p:nvPr/>
        </p:nvSpPr>
        <p:spPr>
          <a:xfrm flipV="1">
            <a:off x="5720843" y="5247871"/>
            <a:ext cx="2597369" cy="453259"/>
          </a:xfrm>
          <a:custGeom>
            <a:avLst/>
            <a:gdLst>
              <a:gd name="connsiteX0" fmla="*/ 1816976 w 2597369"/>
              <a:gd name="connsiteY0" fmla="*/ 449318 h 453259"/>
              <a:gd name="connsiteX1" fmla="*/ 0 w 2597369"/>
              <a:gd name="connsiteY1" fmla="*/ 0 h 453259"/>
              <a:gd name="connsiteX2" fmla="*/ 2597369 w 2597369"/>
              <a:gd name="connsiteY2" fmla="*/ 0 h 453259"/>
              <a:gd name="connsiteX3" fmla="*/ 2006162 w 2597369"/>
              <a:gd name="connsiteY3" fmla="*/ 453259 h 453259"/>
              <a:gd name="connsiteX4" fmla="*/ 1816976 w 2597369"/>
              <a:gd name="connsiteY4" fmla="*/ 449318 h 4532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97369" h="453259">
                <a:moveTo>
                  <a:pt x="1816976" y="449318"/>
                </a:moveTo>
                <a:lnTo>
                  <a:pt x="0" y="0"/>
                </a:lnTo>
                <a:lnTo>
                  <a:pt x="2597369" y="0"/>
                </a:lnTo>
                <a:lnTo>
                  <a:pt x="2006162" y="453259"/>
                </a:lnTo>
                <a:lnTo>
                  <a:pt x="1816976" y="449318"/>
                </a:lnTo>
                <a:close/>
              </a:path>
            </a:pathLst>
          </a:custGeom>
          <a:gradFill flip="none" rotWithShape="1">
            <a:gsLst>
              <a:gs pos="0">
                <a:schemeClr val="bg1"/>
              </a:gs>
              <a:gs pos="73000">
                <a:schemeClr val="bg1">
                  <a:lumMod val="95000"/>
                </a:schemeClr>
              </a:gs>
              <a:gs pos="83000">
                <a:schemeClr val="bg1">
                  <a:lumMod val="95000"/>
                </a:schemeClr>
              </a:gs>
              <a:gs pos="100000">
                <a:schemeClr val="bg1">
                  <a:lumMod val="9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Rectangle 114"/>
          <p:cNvSpPr/>
          <p:nvPr/>
        </p:nvSpPr>
        <p:spPr>
          <a:xfrm flipV="1">
            <a:off x="5719728" y="5703955"/>
            <a:ext cx="1906990" cy="164592"/>
          </a:xfrm>
          <a:prstGeom prst="rect">
            <a:avLst/>
          </a:prstGeom>
          <a:gradFill flip="none" rotWithShape="1">
            <a:gsLst>
              <a:gs pos="11000">
                <a:schemeClr val="accent1">
                  <a:lumMod val="5000"/>
                  <a:lumOff val="95000"/>
                </a:schemeClr>
              </a:gs>
              <a:gs pos="26000">
                <a:srgbClr val="D9D9D9"/>
              </a:gs>
              <a:gs pos="49000">
                <a:srgbClr val="D9D9D9"/>
              </a:gs>
              <a:gs pos="100000">
                <a:srgbClr val="D9D9D9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16" name="Chord 115"/>
          <p:cNvSpPr/>
          <p:nvPr/>
        </p:nvSpPr>
        <p:spPr>
          <a:xfrm rot="16765675" flipV="1">
            <a:off x="6802038" y="5831646"/>
            <a:ext cx="437729" cy="437729"/>
          </a:xfrm>
          <a:prstGeom prst="chord">
            <a:avLst>
              <a:gd name="adj1" fmla="val 2700000"/>
              <a:gd name="adj2" fmla="val 20046184"/>
            </a:avLst>
          </a:prstGeom>
          <a:solidFill>
            <a:schemeClr val="accent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18" name="Chord 117"/>
          <p:cNvSpPr/>
          <p:nvPr/>
        </p:nvSpPr>
        <p:spPr>
          <a:xfrm rot="16765675" flipV="1">
            <a:off x="7273979" y="5833263"/>
            <a:ext cx="437729" cy="437729"/>
          </a:xfrm>
          <a:prstGeom prst="chord">
            <a:avLst>
              <a:gd name="adj1" fmla="val 2700000"/>
              <a:gd name="adj2" fmla="val 20046184"/>
            </a:avLst>
          </a:prstGeom>
          <a:solidFill>
            <a:schemeClr val="accent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19" name="Rectangle 118"/>
          <p:cNvSpPr/>
          <p:nvPr/>
        </p:nvSpPr>
        <p:spPr>
          <a:xfrm flipV="1">
            <a:off x="7626976" y="5704008"/>
            <a:ext cx="690528" cy="164592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tx1">
                  <a:alpha val="75000"/>
                </a:schemeClr>
              </a:gs>
              <a:gs pos="83000">
                <a:schemeClr val="tx1">
                  <a:alpha val="75000"/>
                </a:schemeClr>
              </a:gs>
              <a:gs pos="100000">
                <a:schemeClr val="tx1">
                  <a:alpha val="75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20" name="TextBox 119"/>
          <p:cNvSpPr txBox="1"/>
          <p:nvPr/>
        </p:nvSpPr>
        <p:spPr>
          <a:xfrm>
            <a:off x="7258543" y="5955674"/>
            <a:ext cx="45878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" dirty="0" smtClean="0"/>
              <a:t>U2AF1</a:t>
            </a:r>
            <a:endParaRPr lang="en-US" sz="800" dirty="0"/>
          </a:p>
        </p:txBody>
      </p:sp>
      <p:sp>
        <p:nvSpPr>
          <p:cNvPr id="121" name="TextBox 120"/>
          <p:cNvSpPr txBox="1"/>
          <p:nvPr/>
        </p:nvSpPr>
        <p:spPr>
          <a:xfrm>
            <a:off x="6780870" y="5955674"/>
            <a:ext cx="45878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" dirty="0" smtClean="0"/>
              <a:t>U2AF2</a:t>
            </a:r>
            <a:endParaRPr lang="en-US" sz="800" dirty="0"/>
          </a:p>
        </p:txBody>
      </p:sp>
      <p:sp>
        <p:nvSpPr>
          <p:cNvPr id="122" name="TextBox 121"/>
          <p:cNvSpPr txBox="1"/>
          <p:nvPr/>
        </p:nvSpPr>
        <p:spPr>
          <a:xfrm>
            <a:off x="5945505" y="5942788"/>
            <a:ext cx="50526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i="1" smtClean="0"/>
              <a:t>Splicing</a:t>
            </a:r>
            <a:endParaRPr lang="en-US" sz="800" i="1" dirty="0"/>
          </a:p>
        </p:txBody>
      </p:sp>
      <p:sp>
        <p:nvSpPr>
          <p:cNvPr id="123" name="TextBox 122"/>
          <p:cNvSpPr txBox="1"/>
          <p:nvPr/>
        </p:nvSpPr>
        <p:spPr>
          <a:xfrm>
            <a:off x="7359806" y="5677894"/>
            <a:ext cx="30809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i="1" dirty="0" smtClean="0"/>
              <a:t>AG</a:t>
            </a:r>
            <a:endParaRPr lang="en-US" sz="800" i="1" dirty="0"/>
          </a:p>
        </p:txBody>
      </p:sp>
      <p:grpSp>
        <p:nvGrpSpPr>
          <p:cNvPr id="272" name="Group 271"/>
          <p:cNvGrpSpPr/>
          <p:nvPr/>
        </p:nvGrpSpPr>
        <p:grpSpPr>
          <a:xfrm>
            <a:off x="8167660" y="502325"/>
            <a:ext cx="3629080" cy="3100096"/>
            <a:chOff x="216827" y="579281"/>
            <a:chExt cx="3629080" cy="3100096"/>
          </a:xfrm>
        </p:grpSpPr>
        <p:pic>
          <p:nvPicPr>
            <p:cNvPr id="117" name="Picture 11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6827" y="579281"/>
              <a:ext cx="3629080" cy="3100095"/>
            </a:xfrm>
            <a:prstGeom prst="rect">
              <a:avLst/>
            </a:prstGeom>
          </p:spPr>
        </p:pic>
        <p:sp>
          <p:nvSpPr>
            <p:cNvPr id="229" name="Rectangle 228"/>
            <p:cNvSpPr/>
            <p:nvPr/>
          </p:nvSpPr>
          <p:spPr>
            <a:xfrm>
              <a:off x="3531079" y="993891"/>
              <a:ext cx="314828" cy="109728"/>
            </a:xfrm>
            <a:prstGeom prst="rect">
              <a:avLst/>
            </a:prstGeom>
            <a:solidFill>
              <a:srgbClr val="DB4C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0" name="Rectangle 229"/>
            <p:cNvSpPr/>
            <p:nvPr/>
          </p:nvSpPr>
          <p:spPr>
            <a:xfrm>
              <a:off x="3531079" y="1432438"/>
              <a:ext cx="314828" cy="109728"/>
            </a:xfrm>
            <a:prstGeom prst="rect">
              <a:avLst/>
            </a:prstGeom>
            <a:solidFill>
              <a:srgbClr val="F39C6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1" name="Rectangle 230"/>
            <p:cNvSpPr/>
            <p:nvPr/>
          </p:nvSpPr>
          <p:spPr>
            <a:xfrm>
              <a:off x="3531079" y="2580988"/>
              <a:ext cx="314828" cy="108025"/>
            </a:xfrm>
            <a:prstGeom prst="rect">
              <a:avLst/>
            </a:prstGeom>
            <a:solidFill>
              <a:srgbClr val="6EC6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2" name="Rectangle 231"/>
            <p:cNvSpPr/>
            <p:nvPr/>
          </p:nvSpPr>
          <p:spPr>
            <a:xfrm>
              <a:off x="3531079" y="2250079"/>
              <a:ext cx="314828" cy="164592"/>
            </a:xfrm>
            <a:prstGeom prst="rect">
              <a:avLst/>
            </a:prstGeom>
            <a:solidFill>
              <a:srgbClr val="00B0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3" name="Rectangle 232"/>
            <p:cNvSpPr/>
            <p:nvPr/>
          </p:nvSpPr>
          <p:spPr>
            <a:xfrm>
              <a:off x="3531079" y="3123409"/>
              <a:ext cx="314828" cy="108025"/>
            </a:xfrm>
            <a:prstGeom prst="rect">
              <a:avLst/>
            </a:prstGeom>
            <a:solidFill>
              <a:srgbClr val="B997C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4" name="Rectangle 233"/>
            <p:cNvSpPr/>
            <p:nvPr/>
          </p:nvSpPr>
          <p:spPr>
            <a:xfrm rot="5400000">
              <a:off x="795871" y="3467950"/>
              <a:ext cx="314828" cy="108025"/>
            </a:xfrm>
            <a:prstGeom prst="rect">
              <a:avLst/>
            </a:prstGeom>
            <a:solidFill>
              <a:srgbClr val="B997C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5" name="Rectangle 234"/>
            <p:cNvSpPr/>
            <p:nvPr/>
          </p:nvSpPr>
          <p:spPr>
            <a:xfrm rot="5400000">
              <a:off x="1341850" y="3467950"/>
              <a:ext cx="314828" cy="108025"/>
            </a:xfrm>
            <a:prstGeom prst="rect">
              <a:avLst/>
            </a:prstGeom>
            <a:solidFill>
              <a:srgbClr val="6EC6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6" name="Rectangle 235"/>
            <p:cNvSpPr/>
            <p:nvPr/>
          </p:nvSpPr>
          <p:spPr>
            <a:xfrm rot="5400000">
              <a:off x="1640279" y="3439666"/>
              <a:ext cx="314828" cy="164592"/>
            </a:xfrm>
            <a:prstGeom prst="rect">
              <a:avLst/>
            </a:prstGeom>
            <a:solidFill>
              <a:srgbClr val="00B0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7" name="Rectangle 236"/>
            <p:cNvSpPr/>
            <p:nvPr/>
          </p:nvSpPr>
          <p:spPr>
            <a:xfrm rot="5400000">
              <a:off x="2484139" y="3466931"/>
              <a:ext cx="314828" cy="109728"/>
            </a:xfrm>
            <a:prstGeom prst="rect">
              <a:avLst/>
            </a:prstGeom>
            <a:solidFill>
              <a:srgbClr val="F39C6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8" name="Rectangle 237"/>
            <p:cNvSpPr/>
            <p:nvPr/>
          </p:nvSpPr>
          <p:spPr>
            <a:xfrm rot="5400000">
              <a:off x="2919129" y="3466931"/>
              <a:ext cx="314828" cy="109728"/>
            </a:xfrm>
            <a:prstGeom prst="rect">
              <a:avLst/>
            </a:prstGeom>
            <a:solidFill>
              <a:srgbClr val="DB4C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40" name="Straight Connector 239"/>
            <p:cNvCxnSpPr/>
            <p:nvPr/>
          </p:nvCxnSpPr>
          <p:spPr>
            <a:xfrm flipH="1">
              <a:off x="1879891" y="2258899"/>
              <a:ext cx="1651188" cy="0"/>
            </a:xfrm>
            <a:prstGeom prst="line">
              <a:avLst/>
            </a:prstGeom>
            <a:ln>
              <a:solidFill>
                <a:srgbClr val="00B05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Straight Connector 240"/>
            <p:cNvCxnSpPr/>
            <p:nvPr/>
          </p:nvCxnSpPr>
          <p:spPr>
            <a:xfrm flipH="1">
              <a:off x="1875713" y="2405277"/>
              <a:ext cx="1651188" cy="0"/>
            </a:xfrm>
            <a:prstGeom prst="line">
              <a:avLst/>
            </a:prstGeom>
            <a:ln>
              <a:solidFill>
                <a:srgbClr val="00B05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Straight Connector 245"/>
            <p:cNvCxnSpPr/>
            <p:nvPr/>
          </p:nvCxnSpPr>
          <p:spPr>
            <a:xfrm flipH="1">
              <a:off x="3131407" y="998395"/>
              <a:ext cx="399672" cy="0"/>
            </a:xfrm>
            <a:prstGeom prst="line">
              <a:avLst/>
            </a:prstGeom>
            <a:ln>
              <a:solidFill>
                <a:srgbClr val="C0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Straight Connector 248"/>
            <p:cNvCxnSpPr/>
            <p:nvPr/>
          </p:nvCxnSpPr>
          <p:spPr>
            <a:xfrm flipH="1">
              <a:off x="3127229" y="1099115"/>
              <a:ext cx="399672" cy="0"/>
            </a:xfrm>
            <a:prstGeom prst="line">
              <a:avLst/>
            </a:prstGeom>
            <a:ln>
              <a:solidFill>
                <a:srgbClr val="C0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Straight Connector 249"/>
            <p:cNvCxnSpPr/>
            <p:nvPr/>
          </p:nvCxnSpPr>
          <p:spPr>
            <a:xfrm flipH="1">
              <a:off x="2696417" y="1436942"/>
              <a:ext cx="830484" cy="0"/>
            </a:xfrm>
            <a:prstGeom prst="line">
              <a:avLst/>
            </a:prstGeom>
            <a:ln>
              <a:solidFill>
                <a:schemeClr val="accent2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Straight Connector 251"/>
            <p:cNvCxnSpPr/>
            <p:nvPr/>
          </p:nvCxnSpPr>
          <p:spPr>
            <a:xfrm flipH="1">
              <a:off x="2696417" y="1537276"/>
              <a:ext cx="830484" cy="0"/>
            </a:xfrm>
            <a:prstGeom prst="line">
              <a:avLst/>
            </a:prstGeom>
            <a:ln>
              <a:solidFill>
                <a:schemeClr val="accent2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Straight Connector 252"/>
            <p:cNvCxnSpPr/>
            <p:nvPr/>
          </p:nvCxnSpPr>
          <p:spPr>
            <a:xfrm flipH="1">
              <a:off x="1553277" y="2585492"/>
              <a:ext cx="1973624" cy="0"/>
            </a:xfrm>
            <a:prstGeom prst="line">
              <a:avLst/>
            </a:prstGeom>
            <a:ln>
              <a:solidFill>
                <a:srgbClr val="00B0F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Straight Connector 254"/>
            <p:cNvCxnSpPr/>
            <p:nvPr/>
          </p:nvCxnSpPr>
          <p:spPr>
            <a:xfrm flipH="1">
              <a:off x="1553277" y="2679619"/>
              <a:ext cx="1973624" cy="0"/>
            </a:xfrm>
            <a:prstGeom prst="line">
              <a:avLst/>
            </a:prstGeom>
            <a:ln>
              <a:solidFill>
                <a:srgbClr val="00B0F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6" name="Straight Connector 255"/>
            <p:cNvCxnSpPr/>
            <p:nvPr/>
          </p:nvCxnSpPr>
          <p:spPr>
            <a:xfrm flipH="1">
              <a:off x="1007298" y="3132417"/>
              <a:ext cx="2519603" cy="0"/>
            </a:xfrm>
            <a:prstGeom prst="line">
              <a:avLst/>
            </a:prstGeom>
            <a:ln>
              <a:solidFill>
                <a:srgbClr val="BA97CF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Straight Connector 257"/>
            <p:cNvCxnSpPr/>
            <p:nvPr/>
          </p:nvCxnSpPr>
          <p:spPr>
            <a:xfrm flipH="1">
              <a:off x="1007297" y="3222426"/>
              <a:ext cx="2519603" cy="0"/>
            </a:xfrm>
            <a:prstGeom prst="line">
              <a:avLst/>
            </a:prstGeom>
            <a:ln>
              <a:solidFill>
                <a:srgbClr val="BA97CF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38741-0A14-E843-9A62-03E826F204E7}" type="slidenum">
              <a:rPr lang="en-US" smtClean="0"/>
              <a:t>10</a:t>
            </a:fld>
            <a:endParaRPr lang="en-US"/>
          </a:p>
        </p:txBody>
      </p:sp>
      <p:grpSp>
        <p:nvGrpSpPr>
          <p:cNvPr id="49" name="Group 48"/>
          <p:cNvGrpSpPr/>
          <p:nvPr/>
        </p:nvGrpSpPr>
        <p:grpSpPr>
          <a:xfrm>
            <a:off x="612022" y="4057989"/>
            <a:ext cx="10911466" cy="2291700"/>
            <a:chOff x="634017" y="679454"/>
            <a:chExt cx="10911466" cy="2291700"/>
          </a:xfrm>
        </p:grpSpPr>
        <p:sp>
          <p:nvSpPr>
            <p:cNvPr id="59" name="Bent Arrow 58"/>
            <p:cNvSpPr/>
            <p:nvPr/>
          </p:nvSpPr>
          <p:spPr>
            <a:xfrm rot="5400000">
              <a:off x="1596793" y="1917319"/>
              <a:ext cx="524409" cy="428403"/>
            </a:xfrm>
            <a:prstGeom prst="bentArrow">
              <a:avLst>
                <a:gd name="adj1" fmla="val 4821"/>
                <a:gd name="adj2" fmla="val 18490"/>
                <a:gd name="adj3" fmla="val 50000"/>
                <a:gd name="adj4" fmla="val 50000"/>
              </a:avLst>
            </a:prstGeom>
            <a:solidFill>
              <a:schemeClr val="tx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tx1"/>
                </a:solidFill>
              </a:endParaRPr>
            </a:p>
          </p:txBody>
        </p:sp>
        <p:sp>
          <p:nvSpPr>
            <p:cNvPr id="50" name="Freeform 49"/>
            <p:cNvSpPr/>
            <p:nvPr/>
          </p:nvSpPr>
          <p:spPr>
            <a:xfrm>
              <a:off x="9736428" y="1871730"/>
              <a:ext cx="1206321" cy="455053"/>
            </a:xfrm>
            <a:custGeom>
              <a:avLst/>
              <a:gdLst>
                <a:gd name="connsiteX0" fmla="*/ 407831 w 1206321"/>
                <a:gd name="connsiteY0" fmla="*/ 0 h 455053"/>
                <a:gd name="connsiteX1" fmla="*/ 0 w 1206321"/>
                <a:gd name="connsiteY1" fmla="*/ 455053 h 455053"/>
                <a:gd name="connsiteX2" fmla="*/ 1206321 w 1206321"/>
                <a:gd name="connsiteY2" fmla="*/ 455053 h 455053"/>
                <a:gd name="connsiteX3" fmla="*/ 798490 w 1206321"/>
                <a:gd name="connsiteY3" fmla="*/ 4292 h 455053"/>
                <a:gd name="connsiteX4" fmla="*/ 407831 w 1206321"/>
                <a:gd name="connsiteY4" fmla="*/ 0 h 455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6321" h="455053">
                  <a:moveTo>
                    <a:pt x="407831" y="0"/>
                  </a:moveTo>
                  <a:lnTo>
                    <a:pt x="0" y="455053"/>
                  </a:lnTo>
                  <a:lnTo>
                    <a:pt x="1206321" y="455053"/>
                  </a:lnTo>
                  <a:lnTo>
                    <a:pt x="798490" y="4292"/>
                  </a:lnTo>
                  <a:lnTo>
                    <a:pt x="407831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74000">
                  <a:schemeClr val="bg1">
                    <a:lumMod val="95000"/>
                  </a:schemeClr>
                </a:gs>
                <a:gs pos="83000">
                  <a:schemeClr val="bg1">
                    <a:lumMod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1906073" y="1262130"/>
              <a:ext cx="2120721" cy="455742"/>
            </a:xfrm>
            <a:custGeom>
              <a:avLst/>
              <a:gdLst>
                <a:gd name="connsiteX0" fmla="*/ 1317938 w 2120721"/>
                <a:gd name="connsiteY0" fmla="*/ 442174 h 446467"/>
                <a:gd name="connsiteX1" fmla="*/ 0 w 2120721"/>
                <a:gd name="connsiteY1" fmla="*/ 0 h 446467"/>
                <a:gd name="connsiteX2" fmla="*/ 2120721 w 2120721"/>
                <a:gd name="connsiteY2" fmla="*/ 0 h 446467"/>
                <a:gd name="connsiteX3" fmla="*/ 1558344 w 2120721"/>
                <a:gd name="connsiteY3" fmla="*/ 446467 h 446467"/>
                <a:gd name="connsiteX4" fmla="*/ 1317938 w 2120721"/>
                <a:gd name="connsiteY4" fmla="*/ 442174 h 446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20721" h="446467">
                  <a:moveTo>
                    <a:pt x="1317938" y="442174"/>
                  </a:moveTo>
                  <a:lnTo>
                    <a:pt x="0" y="0"/>
                  </a:lnTo>
                  <a:lnTo>
                    <a:pt x="2120721" y="0"/>
                  </a:lnTo>
                  <a:lnTo>
                    <a:pt x="1558344" y="446467"/>
                  </a:lnTo>
                  <a:lnTo>
                    <a:pt x="1317938" y="442174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74000">
                  <a:schemeClr val="bg1">
                    <a:lumMod val="95000"/>
                  </a:schemeClr>
                </a:gs>
                <a:gs pos="83000">
                  <a:schemeClr val="bg1">
                    <a:lumMod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5734707" y="1261241"/>
              <a:ext cx="2597369" cy="453259"/>
            </a:xfrm>
            <a:custGeom>
              <a:avLst/>
              <a:gdLst>
                <a:gd name="connsiteX0" fmla="*/ 1816976 w 2597369"/>
                <a:gd name="connsiteY0" fmla="*/ 449318 h 453259"/>
                <a:gd name="connsiteX1" fmla="*/ 0 w 2597369"/>
                <a:gd name="connsiteY1" fmla="*/ 0 h 453259"/>
                <a:gd name="connsiteX2" fmla="*/ 2597369 w 2597369"/>
                <a:gd name="connsiteY2" fmla="*/ 0 h 453259"/>
                <a:gd name="connsiteX3" fmla="*/ 2006162 w 2597369"/>
                <a:gd name="connsiteY3" fmla="*/ 453259 h 453259"/>
                <a:gd name="connsiteX4" fmla="*/ 1816976 w 2597369"/>
                <a:gd name="connsiteY4" fmla="*/ 449318 h 453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97369" h="453259">
                  <a:moveTo>
                    <a:pt x="1816976" y="449318"/>
                  </a:moveTo>
                  <a:lnTo>
                    <a:pt x="0" y="0"/>
                  </a:lnTo>
                  <a:lnTo>
                    <a:pt x="2597369" y="0"/>
                  </a:lnTo>
                  <a:lnTo>
                    <a:pt x="2006162" y="453259"/>
                  </a:lnTo>
                  <a:lnTo>
                    <a:pt x="1816976" y="449318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73000">
                  <a:schemeClr val="bg1">
                    <a:lumMod val="95000"/>
                  </a:schemeClr>
                </a:gs>
                <a:gs pos="83000">
                  <a:schemeClr val="bg1">
                    <a:lumMod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Rectangle 52"/>
            <p:cNvSpPr/>
            <p:nvPr/>
          </p:nvSpPr>
          <p:spPr>
            <a:xfrm>
              <a:off x="5733592" y="1098763"/>
              <a:ext cx="1906990" cy="164592"/>
            </a:xfrm>
            <a:prstGeom prst="rect">
              <a:avLst/>
            </a:prstGeom>
            <a:gradFill flip="none" rotWithShape="1">
              <a:gsLst>
                <a:gs pos="11000">
                  <a:schemeClr val="accent1">
                    <a:lumMod val="5000"/>
                    <a:lumOff val="95000"/>
                  </a:schemeClr>
                </a:gs>
                <a:gs pos="26000">
                  <a:srgbClr val="D9D9D9"/>
                </a:gs>
                <a:gs pos="49000">
                  <a:srgbClr val="D9D9D9"/>
                </a:gs>
                <a:gs pos="100000">
                  <a:srgbClr val="D9D9D9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grpSp>
          <p:nvGrpSpPr>
            <p:cNvPr id="54" name="Group 53"/>
            <p:cNvGrpSpPr/>
            <p:nvPr/>
          </p:nvGrpSpPr>
          <p:grpSpPr>
            <a:xfrm>
              <a:off x="4475810" y="1710201"/>
              <a:ext cx="7069673" cy="166702"/>
              <a:chOff x="2581643" y="1300480"/>
              <a:chExt cx="8617500" cy="203200"/>
            </a:xfrm>
            <a:solidFill>
              <a:schemeClr val="tx1"/>
            </a:solidFill>
          </p:grpSpPr>
          <p:sp>
            <p:nvSpPr>
              <p:cNvPr id="110" name="Rectangle 109"/>
              <p:cNvSpPr/>
              <p:nvPr/>
            </p:nvSpPr>
            <p:spPr>
              <a:xfrm>
                <a:off x="8318500" y="1300480"/>
                <a:ext cx="1408242" cy="203200"/>
              </a:xfrm>
              <a:prstGeom prst="rect">
                <a:avLst/>
              </a:prstGeom>
              <a:solidFill>
                <a:srgbClr val="7F7F7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800" dirty="0" smtClean="0"/>
                  <a:t>3’ UTR</a:t>
                </a:r>
                <a:endParaRPr lang="en-US" sz="800" dirty="0"/>
              </a:p>
            </p:txBody>
          </p:sp>
          <p:sp>
            <p:nvSpPr>
              <p:cNvPr id="111" name="Rectangle 110"/>
              <p:cNvSpPr/>
              <p:nvPr/>
            </p:nvSpPr>
            <p:spPr>
              <a:xfrm>
                <a:off x="9726743" y="1300480"/>
                <a:ext cx="1472400" cy="203200"/>
              </a:xfrm>
              <a:prstGeom prst="rect">
                <a:avLst/>
              </a:prstGeom>
              <a:solidFill>
                <a:srgbClr val="59595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800" dirty="0" smtClean="0"/>
                  <a:t>Poly(A) Tail</a:t>
                </a:r>
                <a:endParaRPr lang="en-US" sz="800" dirty="0"/>
              </a:p>
            </p:txBody>
          </p:sp>
          <p:sp>
            <p:nvSpPr>
              <p:cNvPr id="112" name="Rectangle 111"/>
              <p:cNvSpPr/>
              <p:nvPr/>
            </p:nvSpPr>
            <p:spPr>
              <a:xfrm>
                <a:off x="2581643" y="1300480"/>
                <a:ext cx="3862339" cy="200628"/>
              </a:xfrm>
              <a:prstGeom prst="rect">
                <a:avLst/>
              </a:prstGeom>
              <a:solidFill>
                <a:srgbClr val="D9D9D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800" dirty="0" smtClean="0">
                    <a:solidFill>
                      <a:schemeClr val="tx1"/>
                    </a:solidFill>
                  </a:rPr>
                  <a:t>Intron</a:t>
                </a:r>
                <a:endParaRPr lang="en-US" sz="8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3" name="Rectangle 112"/>
              <p:cNvSpPr/>
              <p:nvPr/>
            </p:nvSpPr>
            <p:spPr>
              <a:xfrm>
                <a:off x="6443981" y="1300480"/>
                <a:ext cx="1874520" cy="203200"/>
              </a:xfrm>
              <a:prstGeom prst="rect">
                <a:avLst/>
              </a:prstGeom>
              <a:solidFill>
                <a:schemeClr val="tx1">
                  <a:alpha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800" dirty="0" smtClean="0"/>
                  <a:t>Exon</a:t>
                </a:r>
                <a:endParaRPr lang="en-US" sz="800" dirty="0"/>
              </a:p>
            </p:txBody>
          </p:sp>
        </p:grpSp>
        <p:grpSp>
          <p:nvGrpSpPr>
            <p:cNvPr id="55" name="Group 54"/>
            <p:cNvGrpSpPr/>
            <p:nvPr/>
          </p:nvGrpSpPr>
          <p:grpSpPr>
            <a:xfrm>
              <a:off x="5780590" y="679454"/>
              <a:ext cx="1700319" cy="620282"/>
              <a:chOff x="7723830" y="3848556"/>
              <a:chExt cx="1700319" cy="620282"/>
            </a:xfrm>
          </p:grpSpPr>
          <p:grpSp>
            <p:nvGrpSpPr>
              <p:cNvPr id="93" name="Group 92"/>
              <p:cNvGrpSpPr/>
              <p:nvPr/>
            </p:nvGrpSpPr>
            <p:grpSpPr>
              <a:xfrm>
                <a:off x="7723830" y="3848556"/>
                <a:ext cx="839127" cy="446983"/>
                <a:chOff x="8806165" y="2468712"/>
                <a:chExt cx="1003457" cy="534518"/>
              </a:xfrm>
            </p:grpSpPr>
            <p:grpSp>
              <p:nvGrpSpPr>
                <p:cNvPr id="101" name="Group 100"/>
                <p:cNvGrpSpPr/>
                <p:nvPr/>
              </p:nvGrpSpPr>
              <p:grpSpPr>
                <a:xfrm>
                  <a:off x="8858883" y="2468712"/>
                  <a:ext cx="908252" cy="480224"/>
                  <a:chOff x="8854727" y="2468712"/>
                  <a:chExt cx="908252" cy="480224"/>
                </a:xfrm>
              </p:grpSpPr>
              <p:sp>
                <p:nvSpPr>
                  <p:cNvPr id="108" name="Delay 107"/>
                  <p:cNvSpPr/>
                  <p:nvPr/>
                </p:nvSpPr>
                <p:spPr>
                  <a:xfrm rot="16200000">
                    <a:off x="9068741" y="2254698"/>
                    <a:ext cx="480224" cy="908252"/>
                  </a:xfrm>
                  <a:prstGeom prst="flowChartDelay">
                    <a:avLst/>
                  </a:prstGeom>
                  <a:solidFill>
                    <a:srgbClr val="C00000">
                      <a:alpha val="26000"/>
                    </a:srgb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  <p:sp>
                <p:nvSpPr>
                  <p:cNvPr id="109" name="TextBox 108"/>
                  <p:cNvSpPr txBox="1"/>
                  <p:nvPr/>
                </p:nvSpPr>
                <p:spPr>
                  <a:xfrm>
                    <a:off x="8934627" y="2481186"/>
                    <a:ext cx="709647" cy="257636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:r>
                      <a:rPr lang="en-US" sz="800" dirty="0" smtClean="0"/>
                      <a:t>U2 </a:t>
                    </a:r>
                    <a:r>
                      <a:rPr lang="en-US" sz="800" dirty="0" err="1" smtClean="0"/>
                      <a:t>snRNP</a:t>
                    </a:r>
                    <a:endParaRPr lang="en-US" sz="800" dirty="0"/>
                  </a:p>
                </p:txBody>
              </p:sp>
            </p:grpSp>
            <p:grpSp>
              <p:nvGrpSpPr>
                <p:cNvPr id="102" name="Group 101"/>
                <p:cNvGrpSpPr/>
                <p:nvPr/>
              </p:nvGrpSpPr>
              <p:grpSpPr>
                <a:xfrm>
                  <a:off x="8806165" y="2699377"/>
                  <a:ext cx="525622" cy="303853"/>
                  <a:chOff x="8806165" y="2699377"/>
                  <a:chExt cx="525622" cy="303853"/>
                </a:xfrm>
              </p:grpSpPr>
              <p:sp>
                <p:nvSpPr>
                  <p:cNvPr id="106" name="Delay 105"/>
                  <p:cNvSpPr/>
                  <p:nvPr/>
                </p:nvSpPr>
                <p:spPr>
                  <a:xfrm rot="16200000">
                    <a:off x="8950480" y="2625379"/>
                    <a:ext cx="244000" cy="391996"/>
                  </a:xfrm>
                  <a:prstGeom prst="flowChartDelay">
                    <a:avLst/>
                  </a:prstGeom>
                  <a:solidFill>
                    <a:srgbClr val="C00000">
                      <a:alpha val="60000"/>
                    </a:srgb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  <p:sp>
                <p:nvSpPr>
                  <p:cNvPr id="107" name="TextBox 106"/>
                  <p:cNvSpPr txBox="1"/>
                  <p:nvPr/>
                </p:nvSpPr>
                <p:spPr>
                  <a:xfrm>
                    <a:off x="8806165" y="2745595"/>
                    <a:ext cx="525622" cy="25763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:r>
                      <a:rPr lang="en-US" sz="800" dirty="0" smtClean="0"/>
                      <a:t>SF3A3</a:t>
                    </a:r>
                    <a:endParaRPr lang="en-US" sz="800" dirty="0"/>
                  </a:p>
                </p:txBody>
              </p:sp>
            </p:grpSp>
            <p:grpSp>
              <p:nvGrpSpPr>
                <p:cNvPr id="103" name="Group 102"/>
                <p:cNvGrpSpPr/>
                <p:nvPr/>
              </p:nvGrpSpPr>
              <p:grpSpPr>
                <a:xfrm>
                  <a:off x="9287835" y="2701017"/>
                  <a:ext cx="521787" cy="301633"/>
                  <a:chOff x="9287835" y="2701017"/>
                  <a:chExt cx="521787" cy="301633"/>
                </a:xfrm>
              </p:grpSpPr>
              <p:sp>
                <p:nvSpPr>
                  <p:cNvPr id="104" name="Delay 103"/>
                  <p:cNvSpPr/>
                  <p:nvPr/>
                </p:nvSpPr>
                <p:spPr>
                  <a:xfrm rot="16200000">
                    <a:off x="9430913" y="2627019"/>
                    <a:ext cx="244000" cy="391996"/>
                  </a:xfrm>
                  <a:prstGeom prst="flowChartDelay">
                    <a:avLst/>
                  </a:prstGeom>
                  <a:solidFill>
                    <a:srgbClr val="C00000">
                      <a:alpha val="60000"/>
                    </a:srgb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  <p:sp>
                <p:nvSpPr>
                  <p:cNvPr id="105" name="TextBox 104"/>
                  <p:cNvSpPr txBox="1"/>
                  <p:nvPr/>
                </p:nvSpPr>
                <p:spPr>
                  <a:xfrm>
                    <a:off x="9287835" y="2745014"/>
                    <a:ext cx="521787" cy="257636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:r>
                      <a:rPr lang="en-US" sz="800" dirty="0" smtClean="0"/>
                      <a:t>SF3B4</a:t>
                    </a:r>
                    <a:endParaRPr lang="en-US" sz="800" dirty="0"/>
                  </a:p>
                </p:txBody>
              </p:sp>
            </p:grpSp>
          </p:grpSp>
          <p:sp>
            <p:nvSpPr>
              <p:cNvPr id="99" name="TextBox 98"/>
              <p:cNvSpPr txBox="1"/>
              <p:nvPr/>
            </p:nvSpPr>
            <p:spPr>
              <a:xfrm>
                <a:off x="7794002" y="4253394"/>
                <a:ext cx="713657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800" i="1" dirty="0"/>
                  <a:t>b</a:t>
                </a:r>
                <a:r>
                  <a:rPr lang="en-US" sz="800" i="1" dirty="0" smtClean="0"/>
                  <a:t>ranch point</a:t>
                </a:r>
                <a:endParaRPr lang="en-US" sz="800" i="1" dirty="0"/>
              </a:p>
            </p:txBody>
          </p:sp>
          <p:sp>
            <p:nvSpPr>
              <p:cNvPr id="100" name="TextBox 99"/>
              <p:cNvSpPr txBox="1"/>
              <p:nvPr/>
            </p:nvSpPr>
            <p:spPr>
              <a:xfrm>
                <a:off x="8918882" y="3972373"/>
                <a:ext cx="505267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i="1" dirty="0" smtClean="0"/>
                  <a:t>Splicing</a:t>
                </a:r>
                <a:endParaRPr lang="en-US" sz="800" i="1" dirty="0"/>
              </a:p>
            </p:txBody>
          </p:sp>
        </p:grpSp>
        <p:sp>
          <p:nvSpPr>
            <p:cNvPr id="56" name="Rectangle 55"/>
            <p:cNvSpPr/>
            <p:nvPr/>
          </p:nvSpPr>
          <p:spPr>
            <a:xfrm>
              <a:off x="7640840" y="1098816"/>
              <a:ext cx="690528" cy="164592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tx1">
                    <a:alpha val="75000"/>
                  </a:schemeClr>
                </a:gs>
                <a:gs pos="83000">
                  <a:schemeClr val="tx1">
                    <a:alpha val="75000"/>
                  </a:schemeClr>
                </a:gs>
                <a:gs pos="100000">
                  <a:schemeClr val="tx1">
                    <a:alpha val="75000"/>
                  </a:schemeClr>
                </a:gs>
              </a:gsLst>
              <a:lin ang="108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grpSp>
          <p:nvGrpSpPr>
            <p:cNvPr id="57" name="Group 56"/>
            <p:cNvGrpSpPr/>
            <p:nvPr/>
          </p:nvGrpSpPr>
          <p:grpSpPr>
            <a:xfrm>
              <a:off x="9395804" y="2332408"/>
              <a:ext cx="1545711" cy="608460"/>
              <a:chOff x="9395804" y="2437186"/>
              <a:chExt cx="1545711" cy="608460"/>
            </a:xfrm>
          </p:grpSpPr>
          <p:sp>
            <p:nvSpPr>
              <p:cNvPr id="87" name="Rectangle 86"/>
              <p:cNvSpPr/>
              <p:nvPr/>
            </p:nvSpPr>
            <p:spPr>
              <a:xfrm>
                <a:off x="9739234" y="2437186"/>
                <a:ext cx="599387" cy="119381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rgbClr val="7F7F7F"/>
                  </a:gs>
                  <a:gs pos="83000">
                    <a:srgbClr val="7F7F7F"/>
                  </a:gs>
                  <a:gs pos="100000">
                    <a:srgbClr val="7F7F7F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88" name="Rectangle 87"/>
              <p:cNvSpPr/>
              <p:nvPr/>
            </p:nvSpPr>
            <p:spPr>
              <a:xfrm>
                <a:off x="10338621" y="2437186"/>
                <a:ext cx="602894" cy="119381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rgbClr val="595959"/>
                  </a:gs>
                  <a:gs pos="83000">
                    <a:srgbClr val="595959"/>
                  </a:gs>
                  <a:gs pos="100000">
                    <a:srgbClr val="595959"/>
                  </a:gs>
                </a:gsLst>
                <a:lin ang="108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grpSp>
            <p:nvGrpSpPr>
              <p:cNvPr id="89" name="Group 88"/>
              <p:cNvGrpSpPr/>
              <p:nvPr/>
            </p:nvGrpSpPr>
            <p:grpSpPr>
              <a:xfrm>
                <a:off x="10006130" y="2573432"/>
                <a:ext cx="665081" cy="472214"/>
                <a:chOff x="10007834" y="2199314"/>
                <a:chExt cx="665081" cy="472214"/>
              </a:xfrm>
            </p:grpSpPr>
            <p:sp>
              <p:nvSpPr>
                <p:cNvPr id="91" name="Off-page Connector 90"/>
                <p:cNvSpPr/>
                <p:nvPr/>
              </p:nvSpPr>
              <p:spPr>
                <a:xfrm rot="10800000">
                  <a:off x="10007834" y="2199314"/>
                  <a:ext cx="665081" cy="472214"/>
                </a:xfrm>
                <a:prstGeom prst="flowChartOffpageConnector">
                  <a:avLst/>
                </a:prstGeom>
                <a:solidFill>
                  <a:srgbClr val="7030A0">
                    <a:alpha val="51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  <p:sp>
              <p:nvSpPr>
                <p:cNvPr id="92" name="TextBox 91"/>
                <p:cNvSpPr txBox="1"/>
                <p:nvPr/>
              </p:nvSpPr>
              <p:spPr>
                <a:xfrm>
                  <a:off x="10111664" y="2242727"/>
                  <a:ext cx="482824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800" dirty="0" smtClean="0"/>
                    <a:t>CSTF2</a:t>
                  </a:r>
                </a:p>
                <a:p>
                  <a:pPr algn="ctr"/>
                  <a:r>
                    <a:rPr lang="en-US" sz="800" dirty="0" smtClean="0"/>
                    <a:t>CSTF2T</a:t>
                  </a:r>
                </a:p>
              </p:txBody>
            </p:sp>
          </p:grpSp>
          <p:sp>
            <p:nvSpPr>
              <p:cNvPr id="90" name="TextBox 89"/>
              <p:cNvSpPr txBox="1"/>
              <p:nvPr/>
            </p:nvSpPr>
            <p:spPr>
              <a:xfrm>
                <a:off x="9395804" y="2753010"/>
                <a:ext cx="566181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i="1" dirty="0" smtClean="0"/>
                  <a:t>Cleavage</a:t>
                </a:r>
                <a:endParaRPr lang="en-US" sz="800" i="1" dirty="0"/>
              </a:p>
            </p:txBody>
          </p:sp>
        </p:grpSp>
        <p:grpSp>
          <p:nvGrpSpPr>
            <p:cNvPr id="58" name="Group 57"/>
            <p:cNvGrpSpPr/>
            <p:nvPr/>
          </p:nvGrpSpPr>
          <p:grpSpPr>
            <a:xfrm>
              <a:off x="1840381" y="1953340"/>
              <a:ext cx="2120391" cy="1017814"/>
              <a:chOff x="2406216" y="5656945"/>
              <a:chExt cx="2120391" cy="1017814"/>
            </a:xfrm>
          </p:grpSpPr>
          <p:sp>
            <p:nvSpPr>
              <p:cNvPr id="75" name="Explosion 2 74"/>
              <p:cNvSpPr/>
              <p:nvPr/>
            </p:nvSpPr>
            <p:spPr>
              <a:xfrm>
                <a:off x="2406216" y="5758149"/>
                <a:ext cx="1296317" cy="916610"/>
              </a:xfrm>
              <a:prstGeom prst="irregularSeal2">
                <a:avLst/>
              </a:prstGeom>
              <a:solidFill>
                <a:schemeClr val="accent4">
                  <a:lumMod val="40000"/>
                  <a:lumOff val="60000"/>
                  <a:alpha val="61000"/>
                </a:schemeClr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76" name="TextBox 75"/>
              <p:cNvSpPr txBox="1"/>
              <p:nvPr/>
            </p:nvSpPr>
            <p:spPr>
              <a:xfrm>
                <a:off x="2637207" y="6144822"/>
                <a:ext cx="77296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dirty="0" smtClean="0"/>
                  <a:t>60S Ribosome</a:t>
                </a:r>
                <a:endParaRPr lang="en-US" sz="800" dirty="0"/>
              </a:p>
            </p:txBody>
          </p:sp>
          <p:grpSp>
            <p:nvGrpSpPr>
              <p:cNvPr id="77" name="Group 76"/>
              <p:cNvGrpSpPr/>
              <p:nvPr/>
            </p:nvGrpSpPr>
            <p:grpSpPr>
              <a:xfrm>
                <a:off x="3809403" y="5862847"/>
                <a:ext cx="556017" cy="241656"/>
                <a:chOff x="3762176" y="4755419"/>
                <a:chExt cx="731394" cy="288981"/>
              </a:xfrm>
            </p:grpSpPr>
            <p:sp>
              <p:nvSpPr>
                <p:cNvPr id="85" name="Diamond 84"/>
                <p:cNvSpPr/>
                <p:nvPr/>
              </p:nvSpPr>
              <p:spPr>
                <a:xfrm>
                  <a:off x="3762176" y="4755419"/>
                  <a:ext cx="731394" cy="288981"/>
                </a:xfrm>
                <a:prstGeom prst="diamond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  <p:sp>
              <p:nvSpPr>
                <p:cNvPr id="86" name="TextBox 85"/>
                <p:cNvSpPr txBox="1"/>
                <p:nvPr/>
              </p:nvSpPr>
              <p:spPr>
                <a:xfrm>
                  <a:off x="3842253" y="4776797"/>
                  <a:ext cx="561315" cy="25763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800" dirty="0" smtClean="0"/>
                    <a:t>FMR1</a:t>
                  </a:r>
                  <a:endParaRPr lang="en-US" sz="800" dirty="0"/>
                </a:p>
              </p:txBody>
            </p:sp>
          </p:grpSp>
          <p:grpSp>
            <p:nvGrpSpPr>
              <p:cNvPr id="78" name="Group 77"/>
              <p:cNvGrpSpPr/>
              <p:nvPr/>
            </p:nvGrpSpPr>
            <p:grpSpPr>
              <a:xfrm>
                <a:off x="3809403" y="6127566"/>
                <a:ext cx="556017" cy="241656"/>
                <a:chOff x="3762176" y="4772307"/>
                <a:chExt cx="731394" cy="288981"/>
              </a:xfrm>
            </p:grpSpPr>
            <p:sp>
              <p:nvSpPr>
                <p:cNvPr id="83" name="Diamond 82"/>
                <p:cNvSpPr/>
                <p:nvPr/>
              </p:nvSpPr>
              <p:spPr>
                <a:xfrm>
                  <a:off x="3762176" y="4772307"/>
                  <a:ext cx="731394" cy="288981"/>
                </a:xfrm>
                <a:prstGeom prst="diamond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  <p:sp>
              <p:nvSpPr>
                <p:cNvPr id="84" name="TextBox 83"/>
                <p:cNvSpPr txBox="1"/>
                <p:nvPr/>
              </p:nvSpPr>
              <p:spPr>
                <a:xfrm>
                  <a:off x="3871423" y="4793686"/>
                  <a:ext cx="514925" cy="25763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800" dirty="0" smtClean="0"/>
                    <a:t>FXR1</a:t>
                  </a:r>
                  <a:endParaRPr lang="en-US" sz="800" dirty="0"/>
                </a:p>
              </p:txBody>
            </p:sp>
          </p:grpSp>
          <p:grpSp>
            <p:nvGrpSpPr>
              <p:cNvPr id="79" name="Group 78"/>
              <p:cNvGrpSpPr/>
              <p:nvPr/>
            </p:nvGrpSpPr>
            <p:grpSpPr>
              <a:xfrm>
                <a:off x="3809403" y="6388754"/>
                <a:ext cx="556017" cy="241656"/>
                <a:chOff x="3762176" y="4784973"/>
                <a:chExt cx="731394" cy="288981"/>
              </a:xfrm>
            </p:grpSpPr>
            <p:sp>
              <p:nvSpPr>
                <p:cNvPr id="81" name="Diamond 80"/>
                <p:cNvSpPr/>
                <p:nvPr/>
              </p:nvSpPr>
              <p:spPr>
                <a:xfrm>
                  <a:off x="3762176" y="4784973"/>
                  <a:ext cx="731394" cy="288981"/>
                </a:xfrm>
                <a:prstGeom prst="diamond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  <p:sp>
              <p:nvSpPr>
                <p:cNvPr id="82" name="TextBox 81"/>
                <p:cNvSpPr txBox="1"/>
                <p:nvPr/>
              </p:nvSpPr>
              <p:spPr>
                <a:xfrm>
                  <a:off x="3871423" y="4806352"/>
                  <a:ext cx="514925" cy="25763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800" dirty="0" smtClean="0"/>
                    <a:t>FXR2</a:t>
                  </a:r>
                  <a:endParaRPr lang="en-US" sz="800" dirty="0"/>
                </a:p>
              </p:txBody>
            </p:sp>
          </p:grpSp>
          <p:sp>
            <p:nvSpPr>
              <p:cNvPr id="80" name="TextBox 79"/>
              <p:cNvSpPr txBox="1"/>
              <p:nvPr/>
            </p:nvSpPr>
            <p:spPr>
              <a:xfrm>
                <a:off x="3452274" y="5656945"/>
                <a:ext cx="1074333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i="1" smtClean="0"/>
                  <a:t>Ribosome Interaction</a:t>
                </a:r>
                <a:endParaRPr lang="en-US" sz="800" i="1" dirty="0"/>
              </a:p>
            </p:txBody>
          </p:sp>
        </p:grpSp>
        <p:sp>
          <p:nvSpPr>
            <p:cNvPr id="60" name="Rectangle 59"/>
            <p:cNvSpPr/>
            <p:nvPr/>
          </p:nvSpPr>
          <p:spPr>
            <a:xfrm>
              <a:off x="1643783" y="1710201"/>
              <a:ext cx="983544" cy="166702"/>
            </a:xfrm>
            <a:prstGeom prst="rect">
              <a:avLst/>
            </a:prstGeom>
            <a:solidFill>
              <a:schemeClr val="tx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 smtClean="0"/>
                <a:t>Exon</a:t>
              </a:r>
              <a:endParaRPr lang="en-US" sz="800" dirty="0"/>
            </a:p>
          </p:txBody>
        </p:sp>
        <p:sp>
          <p:nvSpPr>
            <p:cNvPr id="61" name="Rectangle 60"/>
            <p:cNvSpPr/>
            <p:nvPr/>
          </p:nvSpPr>
          <p:spPr>
            <a:xfrm>
              <a:off x="3337926" y="1710201"/>
              <a:ext cx="1137883" cy="166702"/>
            </a:xfrm>
            <a:prstGeom prst="rect">
              <a:avLst/>
            </a:prstGeom>
            <a:solidFill>
              <a:schemeClr val="tx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 smtClean="0"/>
                <a:t>Exon</a:t>
              </a:r>
              <a:endParaRPr lang="en-US" sz="800" dirty="0"/>
            </a:p>
          </p:txBody>
        </p:sp>
        <p:sp>
          <p:nvSpPr>
            <p:cNvPr id="62" name="Rectangle 61"/>
            <p:cNvSpPr/>
            <p:nvPr/>
          </p:nvSpPr>
          <p:spPr>
            <a:xfrm>
              <a:off x="1089497" y="1710201"/>
              <a:ext cx="554285" cy="166702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 smtClean="0"/>
                <a:t>5’ UTR</a:t>
              </a:r>
              <a:endParaRPr lang="en-US" sz="800" dirty="0"/>
            </a:p>
          </p:txBody>
        </p:sp>
        <p:sp>
          <p:nvSpPr>
            <p:cNvPr id="63" name="Rectangle 62"/>
            <p:cNvSpPr/>
            <p:nvPr/>
          </p:nvSpPr>
          <p:spPr>
            <a:xfrm>
              <a:off x="634017" y="1710201"/>
              <a:ext cx="455480" cy="166702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 smtClean="0"/>
                <a:t>5’ Cap</a:t>
              </a:r>
              <a:endParaRPr lang="en-US" sz="800" dirty="0"/>
            </a:p>
          </p:txBody>
        </p:sp>
        <p:sp>
          <p:nvSpPr>
            <p:cNvPr id="64" name="Rectangle 63"/>
            <p:cNvSpPr/>
            <p:nvPr/>
          </p:nvSpPr>
          <p:spPr>
            <a:xfrm>
              <a:off x="2624231" y="1710201"/>
              <a:ext cx="713694" cy="16670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 smtClean="0">
                  <a:solidFill>
                    <a:schemeClr val="tx1"/>
                  </a:solidFill>
                </a:rPr>
                <a:t>Intron</a:t>
              </a:r>
              <a:endParaRPr lang="en-US" sz="800" dirty="0">
                <a:solidFill>
                  <a:schemeClr val="tx1"/>
                </a:solidFill>
              </a:endParaRPr>
            </a:p>
          </p:txBody>
        </p:sp>
        <p:grpSp>
          <p:nvGrpSpPr>
            <p:cNvPr id="65" name="Group 64"/>
            <p:cNvGrpSpPr/>
            <p:nvPr/>
          </p:nvGrpSpPr>
          <p:grpSpPr>
            <a:xfrm>
              <a:off x="1856954" y="771190"/>
              <a:ext cx="2156759" cy="769928"/>
              <a:chOff x="2161753" y="771190"/>
              <a:chExt cx="2156759" cy="769928"/>
            </a:xfrm>
          </p:grpSpPr>
          <p:sp>
            <p:nvSpPr>
              <p:cNvPr id="66" name="Rectangle 65"/>
              <p:cNvSpPr/>
              <p:nvPr/>
            </p:nvSpPr>
            <p:spPr>
              <a:xfrm>
                <a:off x="2206685" y="1097226"/>
                <a:ext cx="1436150" cy="164592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26000">
                    <a:srgbClr val="D9D9D9"/>
                  </a:gs>
                  <a:gs pos="49000">
                    <a:srgbClr val="D9D9D9"/>
                  </a:gs>
                  <a:gs pos="100000">
                    <a:srgbClr val="D9D9D9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grpSp>
            <p:nvGrpSpPr>
              <p:cNvPr id="67" name="Group 66"/>
              <p:cNvGrpSpPr/>
              <p:nvPr/>
            </p:nvGrpSpPr>
            <p:grpSpPr>
              <a:xfrm>
                <a:off x="3045432" y="815415"/>
                <a:ext cx="706965" cy="279514"/>
                <a:chOff x="1935268" y="3110448"/>
                <a:chExt cx="845413" cy="334252"/>
              </a:xfrm>
            </p:grpSpPr>
            <p:sp>
              <p:nvSpPr>
                <p:cNvPr id="73" name="Oval 72"/>
                <p:cNvSpPr/>
                <p:nvPr/>
              </p:nvSpPr>
              <p:spPr>
                <a:xfrm>
                  <a:off x="1935268" y="3110448"/>
                  <a:ext cx="845413" cy="334252"/>
                </a:xfrm>
                <a:prstGeom prst="ellipse">
                  <a:avLst/>
                </a:prstGeom>
                <a:solidFill>
                  <a:srgbClr val="00B0F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  <p:sp>
              <p:nvSpPr>
                <p:cNvPr id="74" name="TextBox 73"/>
                <p:cNvSpPr txBox="1"/>
                <p:nvPr/>
              </p:nvSpPr>
              <p:spPr>
                <a:xfrm>
                  <a:off x="2034007" y="3154464"/>
                  <a:ext cx="663640" cy="25763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800" dirty="0" smtClean="0"/>
                    <a:t>HNRNPU</a:t>
                  </a:r>
                  <a:endParaRPr lang="en-US" sz="800" dirty="0"/>
                </a:p>
              </p:txBody>
            </p:sp>
          </p:grpSp>
          <p:grpSp>
            <p:nvGrpSpPr>
              <p:cNvPr id="68" name="Group 67"/>
              <p:cNvGrpSpPr/>
              <p:nvPr/>
            </p:nvGrpSpPr>
            <p:grpSpPr>
              <a:xfrm>
                <a:off x="3045431" y="1261604"/>
                <a:ext cx="706965" cy="279514"/>
                <a:chOff x="1935268" y="3120716"/>
                <a:chExt cx="845413" cy="334252"/>
              </a:xfrm>
            </p:grpSpPr>
            <p:sp>
              <p:nvSpPr>
                <p:cNvPr id="71" name="Oval 70"/>
                <p:cNvSpPr/>
                <p:nvPr/>
              </p:nvSpPr>
              <p:spPr>
                <a:xfrm>
                  <a:off x="1935268" y="3120716"/>
                  <a:ext cx="845413" cy="334252"/>
                </a:xfrm>
                <a:prstGeom prst="ellipse">
                  <a:avLst/>
                </a:prstGeom>
                <a:solidFill>
                  <a:srgbClr val="00B0F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  <p:sp>
              <p:nvSpPr>
                <p:cNvPr id="72" name="TextBox 71"/>
                <p:cNvSpPr txBox="1"/>
                <p:nvPr/>
              </p:nvSpPr>
              <p:spPr>
                <a:xfrm>
                  <a:off x="1975327" y="3154464"/>
                  <a:ext cx="776739" cy="25763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800" dirty="0" smtClean="0"/>
                    <a:t>HNRNPUL1</a:t>
                  </a:r>
                  <a:endParaRPr lang="en-US" sz="800" dirty="0"/>
                </a:p>
              </p:txBody>
            </p:sp>
          </p:grpSp>
          <p:sp>
            <p:nvSpPr>
              <p:cNvPr id="69" name="TextBox 68"/>
              <p:cNvSpPr txBox="1"/>
              <p:nvPr/>
            </p:nvSpPr>
            <p:spPr>
              <a:xfrm>
                <a:off x="2161753" y="771190"/>
                <a:ext cx="938077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i="1" dirty="0" smtClean="0"/>
                  <a:t>Splicing Regulator</a:t>
                </a:r>
                <a:endParaRPr lang="en-US" sz="800" i="1" dirty="0"/>
              </a:p>
            </p:txBody>
          </p:sp>
          <p:sp>
            <p:nvSpPr>
              <p:cNvPr id="70" name="Rectangle 69"/>
              <p:cNvSpPr/>
              <p:nvPr/>
            </p:nvSpPr>
            <p:spPr>
              <a:xfrm>
                <a:off x="3627984" y="1097226"/>
                <a:ext cx="690528" cy="164592"/>
              </a:xfrm>
              <a:prstGeom prst="rect">
                <a:avLst/>
              </a:prstGeom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tx1">
                      <a:alpha val="75000"/>
                    </a:schemeClr>
                  </a:gs>
                  <a:gs pos="83000">
                    <a:schemeClr val="tx1">
                      <a:alpha val="75000"/>
                    </a:schemeClr>
                  </a:gs>
                  <a:gs pos="100000">
                    <a:schemeClr val="tx1">
                      <a:alpha val="75000"/>
                    </a:schemeClr>
                  </a:gs>
                </a:gsLst>
                <a:lin ang="108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</p:grpSp>
      </p:grpSp>
      <p:sp>
        <p:nvSpPr>
          <p:cNvPr id="275" name="TextBox 274"/>
          <p:cNvSpPr txBox="1"/>
          <p:nvPr/>
        </p:nvSpPr>
        <p:spPr>
          <a:xfrm>
            <a:off x="225016" y="65697"/>
            <a:ext cx="3706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Helvetica" charset="0"/>
                <a:ea typeface="Helvetica" charset="0"/>
                <a:cs typeface="Helvetica" charset="0"/>
              </a:rPr>
              <a:t>A</a:t>
            </a:r>
          </a:p>
        </p:txBody>
      </p:sp>
      <p:sp>
        <p:nvSpPr>
          <p:cNvPr id="276" name="TextBox 275"/>
          <p:cNvSpPr txBox="1"/>
          <p:nvPr/>
        </p:nvSpPr>
        <p:spPr>
          <a:xfrm>
            <a:off x="8052617" y="65697"/>
            <a:ext cx="3706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Helvetica" charset="0"/>
                <a:ea typeface="Helvetica" charset="0"/>
                <a:cs typeface="Helvetica" charset="0"/>
              </a:rPr>
              <a:t>B</a:t>
            </a:r>
            <a:endParaRPr lang="en-US" sz="2000" b="1" dirty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277" name="TextBox 276"/>
          <p:cNvSpPr txBox="1"/>
          <p:nvPr/>
        </p:nvSpPr>
        <p:spPr>
          <a:xfrm>
            <a:off x="225016" y="3909977"/>
            <a:ext cx="3706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Helvetica" charset="0"/>
                <a:ea typeface="Helvetica" charset="0"/>
                <a:cs typeface="Helvetica" charset="0"/>
              </a:rPr>
              <a:t>C</a:t>
            </a:r>
            <a:endParaRPr lang="en-US" sz="2000" b="1" dirty="0">
              <a:latin typeface="Helvetica" charset="0"/>
              <a:ea typeface="Helvetica" charset="0"/>
              <a:cs typeface="Helvetica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521318" y="317549"/>
            <a:ext cx="7364499" cy="3315315"/>
            <a:chOff x="386848" y="317549"/>
            <a:chExt cx="7364499" cy="3315315"/>
          </a:xfrm>
        </p:grpSpPr>
        <p:grpSp>
          <p:nvGrpSpPr>
            <p:cNvPr id="271" name="Group 270"/>
            <p:cNvGrpSpPr/>
            <p:nvPr/>
          </p:nvGrpSpPr>
          <p:grpSpPr>
            <a:xfrm>
              <a:off x="386848" y="317549"/>
              <a:ext cx="7364499" cy="3315315"/>
              <a:chOff x="4614848" y="522714"/>
              <a:chExt cx="7364499" cy="3315315"/>
            </a:xfrm>
          </p:grpSpPr>
          <p:grpSp>
            <p:nvGrpSpPr>
              <p:cNvPr id="175" name="Group 174"/>
              <p:cNvGrpSpPr/>
              <p:nvPr/>
            </p:nvGrpSpPr>
            <p:grpSpPr>
              <a:xfrm>
                <a:off x="4906442" y="522714"/>
                <a:ext cx="7072905" cy="1507848"/>
                <a:chOff x="640658" y="1847057"/>
                <a:chExt cx="7072905" cy="1507848"/>
              </a:xfrm>
            </p:grpSpPr>
            <p:pic>
              <p:nvPicPr>
                <p:cNvPr id="169" name="Picture 168"/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40658" y="3160003"/>
                  <a:ext cx="7072905" cy="194902"/>
                </a:xfrm>
                <a:prstGeom prst="rect">
                  <a:avLst/>
                </a:prstGeom>
              </p:spPr>
            </p:pic>
            <p:sp>
              <p:nvSpPr>
                <p:cNvPr id="174" name="TextBox 173"/>
                <p:cNvSpPr txBox="1"/>
                <p:nvPr/>
              </p:nvSpPr>
              <p:spPr>
                <a:xfrm>
                  <a:off x="640658" y="1847057"/>
                  <a:ext cx="811441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800" i="1" dirty="0" smtClean="0"/>
                    <a:t>Chromosome 1</a:t>
                  </a:r>
                  <a:endParaRPr lang="en-US" sz="800" i="1" dirty="0"/>
                </a:p>
              </p:txBody>
            </p:sp>
          </p:grpSp>
          <p:pic>
            <p:nvPicPr>
              <p:cNvPr id="269" name="Picture 268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14848" y="2301837"/>
                <a:ext cx="3584448" cy="1536192"/>
              </a:xfrm>
              <a:prstGeom prst="rect">
                <a:avLst/>
              </a:prstGeom>
            </p:spPr>
          </p:pic>
          <p:pic>
            <p:nvPicPr>
              <p:cNvPr id="270" name="Picture 269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318360" y="2301837"/>
                <a:ext cx="3584448" cy="1536192"/>
              </a:xfrm>
              <a:prstGeom prst="rect">
                <a:avLst/>
              </a:prstGeom>
            </p:spPr>
          </p:pic>
        </p:grpSp>
        <p:sp>
          <p:nvSpPr>
            <p:cNvPr id="273" name="TextBox 272"/>
            <p:cNvSpPr txBox="1"/>
            <p:nvPr/>
          </p:nvSpPr>
          <p:spPr>
            <a:xfrm>
              <a:off x="622738" y="1971095"/>
              <a:ext cx="474810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i="1" dirty="0" smtClean="0"/>
                <a:t>Coding</a:t>
              </a:r>
              <a:endParaRPr lang="en-US" sz="800" i="1" dirty="0"/>
            </a:p>
          </p:txBody>
        </p:sp>
        <p:sp>
          <p:nvSpPr>
            <p:cNvPr id="274" name="TextBox 273"/>
            <p:cNvSpPr txBox="1"/>
            <p:nvPr/>
          </p:nvSpPr>
          <p:spPr>
            <a:xfrm>
              <a:off x="4293303" y="1971095"/>
              <a:ext cx="635110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i="1" dirty="0" smtClean="0"/>
                <a:t>Noncoding</a:t>
              </a:r>
              <a:endParaRPr lang="en-US" sz="800" i="1" dirty="0"/>
            </a:p>
          </p:txBody>
        </p:sp>
      </p:grpSp>
      <p:sp>
        <p:nvSpPr>
          <p:cNvPr id="6" name="TextBox 5"/>
          <p:cNvSpPr txBox="1"/>
          <p:nvPr/>
        </p:nvSpPr>
        <p:spPr>
          <a:xfrm rot="16200000">
            <a:off x="-75281" y="937931"/>
            <a:ext cx="481222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dirty="0" smtClean="0"/>
              <a:t>Hotness</a:t>
            </a:r>
            <a:endParaRPr lang="en-US" sz="700" dirty="0"/>
          </a:p>
        </p:txBody>
      </p:sp>
      <p:sp>
        <p:nvSpPr>
          <p:cNvPr id="126" name="TextBox 125"/>
          <p:cNvSpPr txBox="1"/>
          <p:nvPr/>
        </p:nvSpPr>
        <p:spPr>
          <a:xfrm>
            <a:off x="7856330" y="523443"/>
            <a:ext cx="293670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smtClean="0"/>
              <a:t>1%</a:t>
            </a:r>
            <a:endParaRPr lang="en-US" sz="700" dirty="0"/>
          </a:p>
        </p:txBody>
      </p:sp>
      <p:sp>
        <p:nvSpPr>
          <p:cNvPr id="127" name="TextBox 126"/>
          <p:cNvSpPr txBox="1"/>
          <p:nvPr/>
        </p:nvSpPr>
        <p:spPr>
          <a:xfrm>
            <a:off x="7849991" y="1230382"/>
            <a:ext cx="293670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smtClean="0"/>
              <a:t>5%</a:t>
            </a:r>
            <a:endParaRPr lang="en-US" sz="700" dirty="0"/>
          </a:p>
        </p:txBody>
      </p:sp>
      <p:sp>
        <p:nvSpPr>
          <p:cNvPr id="128" name="TextBox 127"/>
          <p:cNvSpPr txBox="1"/>
          <p:nvPr/>
        </p:nvSpPr>
        <p:spPr>
          <a:xfrm>
            <a:off x="7764264" y="1362434"/>
            <a:ext cx="383438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smtClean="0"/>
              <a:t>100%</a:t>
            </a:r>
            <a:endParaRPr lang="en-US" sz="700" dirty="0"/>
          </a:p>
        </p:txBody>
      </p:sp>
      <p:pic>
        <p:nvPicPr>
          <p:cNvPr id="129" name="Picture 12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8" t="25775" r="3411" b="30814"/>
          <a:stretch/>
        </p:blipFill>
        <p:spPr>
          <a:xfrm>
            <a:off x="232786" y="496661"/>
            <a:ext cx="7946136" cy="1126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288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87" r="8297" b="8503"/>
          <a:stretch/>
        </p:blipFill>
        <p:spPr>
          <a:xfrm>
            <a:off x="1646786" y="952501"/>
            <a:ext cx="1929847" cy="253826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36799" r="36469"/>
          <a:stretch/>
        </p:blipFill>
        <p:spPr>
          <a:xfrm>
            <a:off x="3576634" y="609866"/>
            <a:ext cx="2573421" cy="288134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1266" y="3287063"/>
            <a:ext cx="4414513" cy="296107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70206" y="609415"/>
            <a:ext cx="2955167" cy="5638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68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42" y="323114"/>
            <a:ext cx="2980424" cy="1986949"/>
          </a:xfrm>
          <a:prstGeom prst="rect">
            <a:avLst/>
          </a:prstGeom>
          <a:solidFill>
            <a:schemeClr val="accent2">
              <a:lumMod val="40000"/>
              <a:lumOff val="60000"/>
              <a:alpha val="31000"/>
            </a:schemeClr>
          </a:solidFill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1111" y="48126"/>
            <a:ext cx="4188857" cy="2792571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</p:pic>
      <p:grpSp>
        <p:nvGrpSpPr>
          <p:cNvPr id="12" name="Group 11"/>
          <p:cNvGrpSpPr/>
          <p:nvPr/>
        </p:nvGrpSpPr>
        <p:grpSpPr>
          <a:xfrm>
            <a:off x="3093720" y="293885"/>
            <a:ext cx="4698365" cy="2349183"/>
            <a:chOff x="3251518" y="260508"/>
            <a:chExt cx="4698365" cy="2349183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51518" y="260508"/>
              <a:ext cx="4698365" cy="2349183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4058292" y="970908"/>
              <a:ext cx="2748337" cy="303088"/>
            </a:xfrm>
            <a:prstGeom prst="rect">
              <a:avLst/>
            </a:prstGeom>
            <a:solidFill>
              <a:srgbClr val="59595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42" y="2722248"/>
            <a:ext cx="11751897" cy="3917299"/>
          </a:xfrm>
          <a:prstGeom prst="rect">
            <a:avLst/>
          </a:prstGeom>
        </p:spPr>
      </p:pic>
      <p:sp>
        <p:nvSpPr>
          <p:cNvPr id="17" name="Freeform 16"/>
          <p:cNvSpPr/>
          <p:nvPr/>
        </p:nvSpPr>
        <p:spPr>
          <a:xfrm>
            <a:off x="3093720" y="323114"/>
            <a:ext cx="804512" cy="1986949"/>
          </a:xfrm>
          <a:custGeom>
            <a:avLst/>
            <a:gdLst>
              <a:gd name="connsiteX0" fmla="*/ 1311443 w 1311443"/>
              <a:gd name="connsiteY0" fmla="*/ 697832 h 2033337"/>
              <a:gd name="connsiteX1" fmla="*/ 0 w 1311443"/>
              <a:gd name="connsiteY1" fmla="*/ 0 h 2033337"/>
              <a:gd name="connsiteX2" fmla="*/ 0 w 1311443"/>
              <a:gd name="connsiteY2" fmla="*/ 2033337 h 2033337"/>
              <a:gd name="connsiteX3" fmla="*/ 1311443 w 1311443"/>
              <a:gd name="connsiteY3" fmla="*/ 998621 h 2033337"/>
              <a:gd name="connsiteX4" fmla="*/ 1311443 w 1311443"/>
              <a:gd name="connsiteY4" fmla="*/ 697832 h 2033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11443" h="2033337">
                <a:moveTo>
                  <a:pt x="1311443" y="697832"/>
                </a:moveTo>
                <a:lnTo>
                  <a:pt x="0" y="0"/>
                </a:lnTo>
                <a:lnTo>
                  <a:pt x="0" y="2033337"/>
                </a:lnTo>
                <a:lnTo>
                  <a:pt x="1311443" y="998621"/>
                </a:lnTo>
                <a:lnTo>
                  <a:pt x="1311443" y="697832"/>
                </a:lnTo>
                <a:close/>
              </a:path>
            </a:pathLst>
          </a:custGeom>
          <a:solidFill>
            <a:schemeClr val="accent2">
              <a:lumMod val="40000"/>
              <a:lumOff val="60000"/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 17"/>
          <p:cNvSpPr/>
          <p:nvPr/>
        </p:nvSpPr>
        <p:spPr>
          <a:xfrm flipH="1">
            <a:off x="6668752" y="317949"/>
            <a:ext cx="2294774" cy="1986949"/>
          </a:xfrm>
          <a:custGeom>
            <a:avLst/>
            <a:gdLst>
              <a:gd name="connsiteX0" fmla="*/ 1311443 w 1311443"/>
              <a:gd name="connsiteY0" fmla="*/ 697832 h 2033337"/>
              <a:gd name="connsiteX1" fmla="*/ 0 w 1311443"/>
              <a:gd name="connsiteY1" fmla="*/ 0 h 2033337"/>
              <a:gd name="connsiteX2" fmla="*/ 0 w 1311443"/>
              <a:gd name="connsiteY2" fmla="*/ 2033337 h 2033337"/>
              <a:gd name="connsiteX3" fmla="*/ 1311443 w 1311443"/>
              <a:gd name="connsiteY3" fmla="*/ 998621 h 2033337"/>
              <a:gd name="connsiteX4" fmla="*/ 1311443 w 1311443"/>
              <a:gd name="connsiteY4" fmla="*/ 697832 h 2033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11443" h="2033337">
                <a:moveTo>
                  <a:pt x="1311443" y="697832"/>
                </a:moveTo>
                <a:lnTo>
                  <a:pt x="0" y="0"/>
                </a:lnTo>
                <a:lnTo>
                  <a:pt x="0" y="2033337"/>
                </a:lnTo>
                <a:lnTo>
                  <a:pt x="1311443" y="998621"/>
                </a:lnTo>
                <a:lnTo>
                  <a:pt x="1311443" y="697832"/>
                </a:lnTo>
                <a:close/>
              </a:path>
            </a:pathLst>
          </a:custGeom>
          <a:solidFill>
            <a:schemeClr val="accent2">
              <a:lumMod val="40000"/>
              <a:lumOff val="60000"/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4772959" y="373065"/>
            <a:ext cx="182774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 smtClean="0"/>
              <a:t>Length of Genomic Elements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9768482" y="68370"/>
            <a:ext cx="160653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smtClean="0"/>
              <a:t>RBP Specific Annotations</a:t>
            </a:r>
            <a:endParaRPr lang="en-US" sz="1100" dirty="0" smtClean="0"/>
          </a:p>
        </p:txBody>
      </p:sp>
      <p:sp>
        <p:nvSpPr>
          <p:cNvPr id="21" name="TextBox 20"/>
          <p:cNvSpPr txBox="1"/>
          <p:nvPr/>
        </p:nvSpPr>
        <p:spPr>
          <a:xfrm>
            <a:off x="5168901" y="2912092"/>
            <a:ext cx="1431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Rare DAF Comparison</a:t>
            </a:r>
            <a:endParaRPr lang="en-US" sz="11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38741-0A14-E843-9A62-03E826F204E7}" type="slidenum">
              <a:rPr lang="en-US" smtClean="0"/>
              <a:t>12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168442" y="256547"/>
            <a:ext cx="323663" cy="3781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24" dirty="0"/>
              <a:t>A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608593" y="249317"/>
            <a:ext cx="323663" cy="3781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24" dirty="0" smtClean="0"/>
              <a:t>B</a:t>
            </a:r>
            <a:endParaRPr lang="en-US" sz="1824" dirty="0"/>
          </a:p>
        </p:txBody>
      </p:sp>
      <p:sp>
        <p:nvSpPr>
          <p:cNvPr id="16" name="TextBox 15"/>
          <p:cNvSpPr txBox="1"/>
          <p:nvPr/>
        </p:nvSpPr>
        <p:spPr>
          <a:xfrm>
            <a:off x="8032731" y="199175"/>
            <a:ext cx="309700" cy="3730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24" dirty="0"/>
              <a:t>C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38905" y="2624400"/>
            <a:ext cx="328936" cy="3730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24" dirty="0" smtClean="0"/>
              <a:t>D</a:t>
            </a:r>
            <a:endParaRPr lang="en-US" sz="1824" dirty="0"/>
          </a:p>
        </p:txBody>
      </p:sp>
    </p:spTree>
    <p:extLst>
      <p:ext uri="{BB962C8B-B14F-4D97-AF65-F5344CB8AC3E}">
        <p14:creationId xmlns:p14="http://schemas.microsoft.com/office/powerpoint/2010/main" val="1011590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1103" y="306404"/>
            <a:ext cx="4248150" cy="28321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4894" y="306404"/>
            <a:ext cx="4433436" cy="295562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0180" y="3494924"/>
            <a:ext cx="4248150" cy="28321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47407" y="3525565"/>
            <a:ext cx="2141087" cy="2770818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38741-0A14-E843-9A62-03E826F204E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431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38741-0A14-E843-9A62-03E826F204E7}" type="slidenum">
              <a:rPr lang="en-US" smtClean="0"/>
              <a:t>14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279400"/>
            <a:ext cx="2632536" cy="1755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1542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4489" y="3552985"/>
            <a:ext cx="3291840" cy="329184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0816" y="3552985"/>
            <a:ext cx="3291840" cy="32918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4489" y="123985"/>
            <a:ext cx="3291840" cy="32918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0816" y="123985"/>
            <a:ext cx="3291840" cy="32918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752177" y="-31281"/>
            <a:ext cx="54534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Coding</a:t>
            </a:r>
            <a:endParaRPr lang="en-US" sz="1000" dirty="0"/>
          </a:p>
        </p:txBody>
      </p:sp>
      <p:sp>
        <p:nvSpPr>
          <p:cNvPr id="9" name="TextBox 8"/>
          <p:cNvSpPr txBox="1"/>
          <p:nvPr/>
        </p:nvSpPr>
        <p:spPr>
          <a:xfrm>
            <a:off x="3865077" y="-31281"/>
            <a:ext cx="74892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smtClean="0"/>
              <a:t>Noncoding</a:t>
            </a:r>
            <a:endParaRPr lang="en-US" sz="1000" dirty="0"/>
          </a:p>
        </p:txBody>
      </p:sp>
      <p:sp>
        <p:nvSpPr>
          <p:cNvPr id="10" name="TextBox 9"/>
          <p:cNvSpPr txBox="1"/>
          <p:nvPr/>
        </p:nvSpPr>
        <p:spPr>
          <a:xfrm>
            <a:off x="2342604" y="-13175"/>
            <a:ext cx="323663" cy="3781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24" dirty="0"/>
              <a:t>A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058397" y="-15270"/>
            <a:ext cx="323663" cy="3781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24" smtClean="0"/>
              <a:t>B</a:t>
            </a:r>
            <a:endParaRPr lang="en-US" sz="1824" dirty="0"/>
          </a:p>
        </p:txBody>
      </p:sp>
      <p:sp>
        <p:nvSpPr>
          <p:cNvPr id="12" name="TextBox 11"/>
          <p:cNvSpPr txBox="1"/>
          <p:nvPr/>
        </p:nvSpPr>
        <p:spPr>
          <a:xfrm>
            <a:off x="2328984" y="3415825"/>
            <a:ext cx="309700" cy="3730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24" smtClean="0"/>
              <a:t>C</a:t>
            </a:r>
            <a:endParaRPr lang="en-US" sz="1824" dirty="0"/>
          </a:p>
        </p:txBody>
      </p:sp>
      <p:sp>
        <p:nvSpPr>
          <p:cNvPr id="13" name="TextBox 12"/>
          <p:cNvSpPr txBox="1"/>
          <p:nvPr/>
        </p:nvSpPr>
        <p:spPr>
          <a:xfrm>
            <a:off x="6058397" y="3415824"/>
            <a:ext cx="328936" cy="3730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24" dirty="0" smtClean="0"/>
              <a:t>D</a:t>
            </a:r>
            <a:endParaRPr lang="en-US" sz="1824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38741-0A14-E843-9A62-03E826F204E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959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38741-0A14-E843-9A62-03E826F204E7}" type="slidenum">
              <a:rPr lang="en-US" smtClean="0"/>
              <a:t>16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151"/>
          <a:stretch/>
        </p:blipFill>
        <p:spPr>
          <a:xfrm>
            <a:off x="227214" y="199506"/>
            <a:ext cx="11923466" cy="6156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2857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38741-0A14-E843-9A62-03E826F204E7}" type="slidenum">
              <a:rPr lang="en-US" smtClean="0"/>
              <a:t>17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151"/>
          <a:stretch/>
        </p:blipFill>
        <p:spPr>
          <a:xfrm>
            <a:off x="232756" y="249381"/>
            <a:ext cx="11826878" cy="6106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114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Picture 5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0" r="4676"/>
          <a:stretch/>
        </p:blipFill>
        <p:spPr>
          <a:xfrm>
            <a:off x="0" y="403388"/>
            <a:ext cx="7306770" cy="236403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73" t="14976" r="14713" b="13424"/>
          <a:stretch/>
        </p:blipFill>
        <p:spPr>
          <a:xfrm>
            <a:off x="173872" y="3194088"/>
            <a:ext cx="3345505" cy="3344824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38741-0A14-E843-9A62-03E826F204E7}" type="slidenum">
              <a:rPr lang="en-US" smtClean="0"/>
              <a:t>18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6789" y="497884"/>
            <a:ext cx="2011680" cy="20116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1929" y="497884"/>
            <a:ext cx="2011680" cy="2011680"/>
          </a:xfrm>
          <a:prstGeom prst="rect">
            <a:avLst/>
          </a:prstGeom>
        </p:spPr>
      </p:pic>
      <p:grpSp>
        <p:nvGrpSpPr>
          <p:cNvPr id="51" name="Group 50"/>
          <p:cNvGrpSpPr/>
          <p:nvPr/>
        </p:nvGrpSpPr>
        <p:grpSpPr>
          <a:xfrm>
            <a:off x="3600665" y="3295654"/>
            <a:ext cx="3629080" cy="3100095"/>
            <a:chOff x="3646960" y="2995447"/>
            <a:chExt cx="4282194" cy="3658009"/>
          </a:xfrm>
        </p:grpSpPr>
        <p:sp>
          <p:nvSpPr>
            <p:cNvPr id="9" name="Rectangle 8"/>
            <p:cNvSpPr/>
            <p:nvPr/>
          </p:nvSpPr>
          <p:spPr>
            <a:xfrm>
              <a:off x="7558709" y="4003675"/>
              <a:ext cx="246888" cy="128016"/>
            </a:xfrm>
            <a:prstGeom prst="rect">
              <a:avLst/>
            </a:prstGeom>
            <a:solidFill>
              <a:schemeClr val="accent1">
                <a:alpha val="6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7558709" y="3486150"/>
              <a:ext cx="246888" cy="128016"/>
            </a:xfrm>
            <a:prstGeom prst="rect">
              <a:avLst/>
            </a:prstGeom>
            <a:solidFill>
              <a:schemeClr val="accent6">
                <a:lumMod val="75000"/>
                <a:alpha val="6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46960" y="2995447"/>
              <a:ext cx="4282194" cy="3658009"/>
            </a:xfrm>
            <a:prstGeom prst="rect">
              <a:avLst/>
            </a:prstGeom>
          </p:spPr>
        </p:pic>
      </p:grpSp>
      <p:sp>
        <p:nvSpPr>
          <p:cNvPr id="56" name="TextBox 55"/>
          <p:cNvSpPr txBox="1"/>
          <p:nvPr/>
        </p:nvSpPr>
        <p:spPr>
          <a:xfrm>
            <a:off x="173872" y="266464"/>
            <a:ext cx="323663" cy="3781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24" dirty="0"/>
              <a:t>A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7329190" y="266464"/>
            <a:ext cx="323663" cy="3781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24" dirty="0" smtClean="0"/>
              <a:t>B</a:t>
            </a:r>
            <a:endParaRPr lang="en-US" sz="1824" dirty="0"/>
          </a:p>
        </p:txBody>
      </p:sp>
      <p:sp>
        <p:nvSpPr>
          <p:cNvPr id="58" name="TextBox 57"/>
          <p:cNvSpPr txBox="1"/>
          <p:nvPr/>
        </p:nvSpPr>
        <p:spPr>
          <a:xfrm>
            <a:off x="180853" y="3164891"/>
            <a:ext cx="309700" cy="3730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24" smtClean="0"/>
              <a:t>C</a:t>
            </a:r>
            <a:endParaRPr lang="en-US" sz="1824" dirty="0"/>
          </a:p>
        </p:txBody>
      </p:sp>
      <p:sp>
        <p:nvSpPr>
          <p:cNvPr id="59" name="TextBox 58"/>
          <p:cNvSpPr txBox="1"/>
          <p:nvPr/>
        </p:nvSpPr>
        <p:spPr>
          <a:xfrm>
            <a:off x="3405171" y="3164891"/>
            <a:ext cx="328936" cy="3730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24" dirty="0"/>
              <a:t>D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7336171" y="3164891"/>
            <a:ext cx="309700" cy="3730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24" dirty="0" smtClean="0"/>
              <a:t>E</a:t>
            </a:r>
            <a:endParaRPr lang="en-US" sz="1824" dirty="0"/>
          </a:p>
        </p:txBody>
      </p:sp>
      <p:grpSp>
        <p:nvGrpSpPr>
          <p:cNvPr id="70" name="Group 69"/>
          <p:cNvGrpSpPr/>
          <p:nvPr/>
        </p:nvGrpSpPr>
        <p:grpSpPr>
          <a:xfrm>
            <a:off x="5133282" y="6269390"/>
            <a:ext cx="936220" cy="428021"/>
            <a:chOff x="5133282" y="6269390"/>
            <a:chExt cx="936220" cy="428021"/>
          </a:xfrm>
        </p:grpSpPr>
        <p:pic>
          <p:nvPicPr>
            <p:cNvPr id="62" name="Picture 61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132" t="43861" r="5515" b="41853"/>
            <a:stretch/>
          </p:blipFill>
          <p:spPr>
            <a:xfrm rot="5400000">
              <a:off x="5444699" y="5975278"/>
              <a:ext cx="326177" cy="914401"/>
            </a:xfrm>
            <a:prstGeom prst="rect">
              <a:avLst/>
            </a:prstGeom>
          </p:spPr>
        </p:pic>
        <p:sp>
          <p:nvSpPr>
            <p:cNvPr id="63" name="TextBox 62"/>
            <p:cNvSpPr txBox="1"/>
            <p:nvPr/>
          </p:nvSpPr>
          <p:spPr>
            <a:xfrm>
              <a:off x="5133282" y="6512745"/>
              <a:ext cx="223138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" dirty="0" smtClean="0"/>
                <a:t>0</a:t>
              </a:r>
              <a:endParaRPr lang="en-US" sz="600" dirty="0"/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5249281" y="6512745"/>
              <a:ext cx="280846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" dirty="0" smtClean="0"/>
                <a:t>0.2</a:t>
              </a:r>
              <a:endParaRPr lang="en-US" sz="600" dirty="0"/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5391016" y="6512745"/>
              <a:ext cx="280846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" dirty="0" smtClean="0"/>
                <a:t>0.4</a:t>
              </a:r>
              <a:endParaRPr lang="en-US" sz="600" dirty="0"/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5532751" y="6512745"/>
              <a:ext cx="280846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" dirty="0" smtClean="0"/>
                <a:t>0.6</a:t>
              </a:r>
              <a:endParaRPr lang="en-US" sz="600" dirty="0"/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5674486" y="6512745"/>
              <a:ext cx="280846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" dirty="0" smtClean="0"/>
                <a:t>0.8</a:t>
              </a:r>
              <a:endParaRPr lang="en-US" sz="600" dirty="0"/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5846364" y="6512745"/>
              <a:ext cx="223138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" smtClean="0"/>
                <a:t>1</a:t>
              </a:r>
              <a:endParaRPr lang="en-US" sz="600" dirty="0"/>
            </a:p>
          </p:txBody>
        </p:sp>
      </p:grpSp>
      <p:grpSp>
        <p:nvGrpSpPr>
          <p:cNvPr id="75" name="Group 74"/>
          <p:cNvGrpSpPr/>
          <p:nvPr/>
        </p:nvGrpSpPr>
        <p:grpSpPr>
          <a:xfrm>
            <a:off x="7677216" y="3362889"/>
            <a:ext cx="4258077" cy="2640035"/>
            <a:chOff x="7677216" y="3362889"/>
            <a:chExt cx="4258077" cy="2640035"/>
          </a:xfrm>
        </p:grpSpPr>
        <p:grpSp>
          <p:nvGrpSpPr>
            <p:cNvPr id="50" name="Group 49"/>
            <p:cNvGrpSpPr/>
            <p:nvPr/>
          </p:nvGrpSpPr>
          <p:grpSpPr>
            <a:xfrm>
              <a:off x="7677216" y="3362889"/>
              <a:ext cx="4207428" cy="2640035"/>
              <a:chOff x="7929154" y="2810739"/>
              <a:chExt cx="4207428" cy="2640035"/>
            </a:xfrm>
          </p:grpSpPr>
          <p:sp>
            <p:nvSpPr>
              <p:cNvPr id="49" name="Rectangle 48"/>
              <p:cNvSpPr/>
              <p:nvPr/>
            </p:nvSpPr>
            <p:spPr>
              <a:xfrm>
                <a:off x="7929154" y="2810739"/>
                <a:ext cx="4207428" cy="2640035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Delay 45"/>
              <p:cNvSpPr/>
              <p:nvPr/>
            </p:nvSpPr>
            <p:spPr>
              <a:xfrm rot="16200000">
                <a:off x="8382405" y="3681581"/>
                <a:ext cx="561726" cy="1062403"/>
              </a:xfrm>
              <a:prstGeom prst="flowChartDelay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Rectangle 35"/>
              <p:cNvSpPr/>
              <p:nvPr/>
            </p:nvSpPr>
            <p:spPr>
              <a:xfrm>
                <a:off x="9453582" y="4019067"/>
                <a:ext cx="456720" cy="456720"/>
              </a:xfrm>
              <a:prstGeom prst="rect">
                <a:avLst/>
              </a:prstGeom>
              <a:solidFill>
                <a:srgbClr val="8CA8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2" name="Straight Connector 11"/>
              <p:cNvCxnSpPr>
                <a:endCxn id="18" idx="1"/>
              </p:cNvCxnSpPr>
              <p:nvPr/>
            </p:nvCxnSpPr>
            <p:spPr>
              <a:xfrm>
                <a:off x="8024949" y="4580424"/>
                <a:ext cx="622000" cy="0"/>
              </a:xfrm>
              <a:prstGeom prst="line">
                <a:avLst/>
              </a:prstGeom>
              <a:ln w="2540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/>
              <p:cNvCxnSpPr>
                <a:stCxn id="18" idx="3"/>
                <a:endCxn id="19" idx="1"/>
              </p:cNvCxnSpPr>
              <p:nvPr/>
            </p:nvCxnSpPr>
            <p:spPr>
              <a:xfrm>
                <a:off x="8921383" y="4580424"/>
                <a:ext cx="168667" cy="0"/>
              </a:xfrm>
              <a:prstGeom prst="line">
                <a:avLst/>
              </a:prstGeom>
              <a:ln w="2540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" name="TextBox 17"/>
              <p:cNvSpPr txBox="1"/>
              <p:nvPr/>
            </p:nvSpPr>
            <p:spPr>
              <a:xfrm>
                <a:off x="8646949" y="4441924"/>
                <a:ext cx="274434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A</a:t>
                </a:r>
                <a:endParaRPr 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9090050" y="4441924"/>
                <a:ext cx="1183786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YYYYRYYYYRRYY</a:t>
                </a:r>
                <a:endParaRPr 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  <p:cxnSp>
            <p:nvCxnSpPr>
              <p:cNvPr id="24" name="Straight Connector 23"/>
              <p:cNvCxnSpPr>
                <a:stCxn id="19" idx="3"/>
              </p:cNvCxnSpPr>
              <p:nvPr/>
            </p:nvCxnSpPr>
            <p:spPr>
              <a:xfrm>
                <a:off x="10273836" y="4580424"/>
                <a:ext cx="303788" cy="0"/>
              </a:xfrm>
              <a:prstGeom prst="line">
                <a:avLst/>
              </a:prstGeom>
              <a:ln w="2540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" name="Rectangle 26"/>
              <p:cNvSpPr/>
              <p:nvPr/>
            </p:nvSpPr>
            <p:spPr>
              <a:xfrm>
                <a:off x="10850880" y="4441924"/>
                <a:ext cx="1021080" cy="276999"/>
              </a:xfrm>
              <a:prstGeom prst="rect">
                <a:avLst/>
              </a:prstGeom>
              <a:gradFill flip="none" rotWithShape="1">
                <a:gsLst>
                  <a:gs pos="0">
                    <a:schemeClr val="bg2">
                      <a:lumMod val="53000"/>
                      <a:lumOff val="47000"/>
                    </a:schemeClr>
                  </a:gs>
                  <a:gs pos="71000">
                    <a:schemeClr val="tx1">
                      <a:lumMod val="65000"/>
                      <a:lumOff val="35000"/>
                    </a:schemeClr>
                  </a:gs>
                  <a:gs pos="100000">
                    <a:schemeClr val="tx1">
                      <a:lumMod val="65000"/>
                      <a:lumOff val="35000"/>
                    </a:schemeClr>
                  </a:gs>
                </a:gsLst>
                <a:lin ang="108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10777106" y="4711228"/>
                <a:ext cx="561372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i="1" dirty="0" smtClean="0"/>
                  <a:t>3’ Exon</a:t>
                </a:r>
                <a:endParaRPr lang="en-US" sz="1000" i="1" dirty="0"/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9194469" y="4711228"/>
                <a:ext cx="974947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00" i="1" dirty="0" smtClean="0"/>
                  <a:t>Pyrimidine-rich</a:t>
                </a:r>
              </a:p>
              <a:p>
                <a:pPr algn="ctr"/>
                <a:r>
                  <a:rPr lang="en-US" sz="1000" i="1" dirty="0" smtClean="0"/>
                  <a:t>region</a:t>
                </a:r>
                <a:endParaRPr lang="en-US" sz="1000" i="1" dirty="0"/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8489293" y="4700746"/>
                <a:ext cx="548547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00" i="1" smtClean="0"/>
                  <a:t>Branch</a:t>
                </a:r>
              </a:p>
              <a:p>
                <a:pPr algn="ctr"/>
                <a:r>
                  <a:rPr lang="en-US" sz="1000" i="1" dirty="0" smtClean="0"/>
                  <a:t>point</a:t>
                </a:r>
                <a:endParaRPr lang="en-US" sz="1000" i="1" dirty="0"/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9416485" y="4124317"/>
                <a:ext cx="530915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>
                    <a:solidFill>
                      <a:schemeClr val="bg1"/>
                    </a:solidFill>
                  </a:rPr>
                  <a:t>U2AF2</a:t>
                </a:r>
              </a:p>
            </p:txBody>
          </p:sp>
          <p:sp>
            <p:nvSpPr>
              <p:cNvPr id="39" name="Rectangular Callout 38"/>
              <p:cNvSpPr/>
              <p:nvPr/>
            </p:nvSpPr>
            <p:spPr>
              <a:xfrm>
                <a:off x="10800080" y="3501174"/>
                <a:ext cx="457200" cy="457200"/>
              </a:xfrm>
              <a:prstGeom prst="wedgeRectCallout">
                <a:avLst>
                  <a:gd name="adj1" fmla="val -72304"/>
                  <a:gd name="adj2" fmla="val 173816"/>
                </a:avLst>
              </a:prstGeom>
              <a:solidFill>
                <a:srgbClr val="8CA8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 dirty="0"/>
              </a:p>
            </p:txBody>
          </p:sp>
          <p:sp>
            <p:nvSpPr>
              <p:cNvPr id="40" name="TextBox 39"/>
              <p:cNvSpPr txBox="1"/>
              <p:nvPr/>
            </p:nvSpPr>
            <p:spPr>
              <a:xfrm>
                <a:off x="10763222" y="3606663"/>
                <a:ext cx="530915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 smtClean="0">
                    <a:solidFill>
                      <a:schemeClr val="bg1"/>
                    </a:solidFill>
                  </a:rPr>
                  <a:t>U2AF1</a:t>
                </a:r>
                <a:endParaRPr lang="en-US" sz="10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42" name="Delay 41"/>
              <p:cNvSpPr/>
              <p:nvPr/>
            </p:nvSpPr>
            <p:spPr>
              <a:xfrm rot="16200000">
                <a:off x="8288735" y="4148472"/>
                <a:ext cx="243999" cy="391996"/>
              </a:xfrm>
              <a:prstGeom prst="flowChartDelay">
                <a:avLst/>
              </a:prstGeom>
              <a:solidFill>
                <a:srgbClr val="94B082"/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TextBox 42"/>
              <p:cNvSpPr txBox="1"/>
              <p:nvPr/>
            </p:nvSpPr>
            <p:spPr>
              <a:xfrm>
                <a:off x="8171281" y="4262411"/>
                <a:ext cx="508473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smtClean="0">
                    <a:solidFill>
                      <a:schemeClr val="bg1"/>
                    </a:solidFill>
                  </a:rPr>
                  <a:t>SF3A3</a:t>
                </a:r>
                <a:endParaRPr lang="en-US" sz="10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44" name="Delay 43"/>
              <p:cNvSpPr/>
              <p:nvPr/>
            </p:nvSpPr>
            <p:spPr>
              <a:xfrm rot="16200000">
                <a:off x="8768747" y="4146188"/>
                <a:ext cx="243999" cy="391996"/>
              </a:xfrm>
              <a:prstGeom prst="flowChartDelay">
                <a:avLst/>
              </a:prstGeom>
              <a:solidFill>
                <a:srgbClr val="94B082"/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TextBox 44"/>
              <p:cNvSpPr txBox="1"/>
              <p:nvPr/>
            </p:nvSpPr>
            <p:spPr>
              <a:xfrm>
                <a:off x="8658274" y="4260127"/>
                <a:ext cx="505267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smtClean="0">
                    <a:solidFill>
                      <a:schemeClr val="bg1"/>
                    </a:solidFill>
                  </a:rPr>
                  <a:t>SF3B4</a:t>
                </a:r>
                <a:endParaRPr lang="en-US" sz="10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48" name="TextBox 47"/>
              <p:cNvSpPr txBox="1"/>
              <p:nvPr/>
            </p:nvSpPr>
            <p:spPr>
              <a:xfrm>
                <a:off x="8315256" y="3966561"/>
                <a:ext cx="696024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 smtClean="0"/>
                  <a:t>U2 </a:t>
                </a:r>
                <a:r>
                  <a:rPr lang="en-US" sz="1000" dirty="0" err="1" smtClean="0"/>
                  <a:t>snRNP</a:t>
                </a:r>
                <a:endParaRPr lang="en-US" sz="1000" dirty="0"/>
              </a:p>
            </p:txBody>
          </p:sp>
        </p:grpSp>
        <p:sp>
          <p:nvSpPr>
            <p:cNvPr id="52" name="TextBox 51"/>
            <p:cNvSpPr txBox="1"/>
            <p:nvPr/>
          </p:nvSpPr>
          <p:spPr>
            <a:xfrm>
              <a:off x="9334901" y="3374751"/>
              <a:ext cx="2600392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i="1" dirty="0" smtClean="0"/>
                <a:t>Co-binding Schematic </a:t>
              </a:r>
              <a:r>
                <a:rPr lang="en-US" sz="1050" i="1" smtClean="0"/>
                <a:t>of SF3 </a:t>
              </a:r>
              <a:r>
                <a:rPr lang="en-US" sz="1050" i="1" dirty="0" smtClean="0"/>
                <a:t>and U2 families</a:t>
              </a:r>
              <a:endParaRPr lang="en-US" sz="1050" i="1" dirty="0"/>
            </a:p>
          </p:txBody>
        </p:sp>
        <p:sp>
          <p:nvSpPr>
            <p:cNvPr id="72" name="Rectangle 71"/>
            <p:cNvSpPr/>
            <p:nvPr/>
          </p:nvSpPr>
          <p:spPr>
            <a:xfrm>
              <a:off x="10278402" y="4994060"/>
              <a:ext cx="371127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AG</a:t>
              </a:r>
              <a:endParaRPr lang="en-US" sz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1446724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87" r="8297" b="8503"/>
          <a:stretch/>
        </p:blipFill>
        <p:spPr>
          <a:xfrm>
            <a:off x="1571879" y="73527"/>
            <a:ext cx="1929847" cy="253826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568" y="2137834"/>
            <a:ext cx="9626865" cy="256716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568" y="4311698"/>
            <a:ext cx="9626865" cy="256716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6695" y="-251108"/>
            <a:ext cx="4572000" cy="30480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63" t="11280" r="9882" b="9578"/>
          <a:stretch/>
        </p:blipFill>
        <p:spPr>
          <a:xfrm>
            <a:off x="3886848" y="243903"/>
            <a:ext cx="2253405" cy="2197507"/>
          </a:xfrm>
          <a:prstGeom prst="rect">
            <a:avLst/>
          </a:prstGeom>
        </p:spPr>
      </p:pic>
      <p:sp>
        <p:nvSpPr>
          <p:cNvPr id="18" name="Right Triangle 17"/>
          <p:cNvSpPr/>
          <p:nvPr/>
        </p:nvSpPr>
        <p:spPr>
          <a:xfrm rot="1256868">
            <a:off x="3645414" y="897778"/>
            <a:ext cx="563750" cy="1452604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48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lin ang="9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sp>
        <p:nvSpPr>
          <p:cNvPr id="19" name="TextBox 18"/>
          <p:cNvSpPr txBox="1"/>
          <p:nvPr/>
        </p:nvSpPr>
        <p:spPr>
          <a:xfrm>
            <a:off x="3555042" y="166534"/>
            <a:ext cx="865943" cy="2205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33" dirty="0"/>
              <a:t>Length of peaks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634225" y="177117"/>
            <a:ext cx="894797" cy="2205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33" dirty="0"/>
              <a:t># of 1kg variants</a:t>
            </a:r>
          </a:p>
        </p:txBody>
      </p:sp>
      <p:cxnSp>
        <p:nvCxnSpPr>
          <p:cNvPr id="32" name="Straight Arrow Connector 31"/>
          <p:cNvCxnSpPr/>
          <p:nvPr/>
        </p:nvCxnSpPr>
        <p:spPr>
          <a:xfrm>
            <a:off x="4298818" y="322792"/>
            <a:ext cx="420688" cy="82021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H="1" flipV="1">
            <a:off x="3642652" y="320147"/>
            <a:ext cx="656166" cy="2645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4" name="Group 43"/>
          <p:cNvGrpSpPr/>
          <p:nvPr/>
        </p:nvGrpSpPr>
        <p:grpSpPr>
          <a:xfrm>
            <a:off x="5375672" y="363802"/>
            <a:ext cx="1045918" cy="316178"/>
            <a:chOff x="4911725" y="436562"/>
            <a:chExt cx="1255101" cy="379413"/>
          </a:xfrm>
        </p:grpSpPr>
        <p:cxnSp>
          <p:nvCxnSpPr>
            <p:cNvPr id="40" name="Straight Arrow Connector 39"/>
            <p:cNvCxnSpPr/>
            <p:nvPr/>
          </p:nvCxnSpPr>
          <p:spPr>
            <a:xfrm flipH="1">
              <a:off x="4911725" y="436562"/>
              <a:ext cx="422275" cy="379413"/>
            </a:xfrm>
            <a:prstGeom prst="straightConnector1">
              <a:avLst/>
            </a:prstGeom>
            <a:ln>
              <a:solidFill>
                <a:schemeClr val="bg1">
                  <a:lumMod val="50000"/>
                </a:schemeClr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>
              <a:off x="5334000" y="436562"/>
              <a:ext cx="832826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9" name="TextBox 48"/>
          <p:cNvSpPr txBox="1"/>
          <p:nvPr/>
        </p:nvSpPr>
        <p:spPr>
          <a:xfrm>
            <a:off x="1356691" y="4619519"/>
            <a:ext cx="32412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(E)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147949" y="4703"/>
            <a:ext cx="3321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latin typeface="Helvetica" charset="0"/>
                <a:ea typeface="Helvetica" charset="0"/>
                <a:cs typeface="Helvetica" charset="0"/>
              </a:rPr>
              <a:t>A</a:t>
            </a:r>
            <a:endParaRPr lang="en-US" sz="1600" b="1" dirty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147081" y="2441410"/>
            <a:ext cx="3321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latin typeface="Helvetica" charset="0"/>
                <a:ea typeface="Helvetica" charset="0"/>
                <a:cs typeface="Helvetica" charset="0"/>
              </a:rPr>
              <a:t>D</a:t>
            </a:r>
            <a:endParaRPr lang="en-US" sz="1600" b="1" dirty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275738" y="4703"/>
            <a:ext cx="3321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latin typeface="Helvetica" charset="0"/>
                <a:ea typeface="Helvetica" charset="0"/>
                <a:cs typeface="Helvetica" charset="0"/>
              </a:rPr>
              <a:t>B</a:t>
            </a:r>
            <a:endParaRPr lang="en-US" sz="1600" b="1" dirty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431541" y="0"/>
            <a:ext cx="3321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latin typeface="Helvetica" charset="0"/>
                <a:ea typeface="Helvetica" charset="0"/>
                <a:cs typeface="Helvetica" charset="0"/>
              </a:rPr>
              <a:t>C</a:t>
            </a:r>
            <a:endParaRPr lang="en-US" sz="1600" b="1" dirty="0">
              <a:latin typeface="Helvetica" charset="0"/>
              <a:ea typeface="Helvetica" charset="0"/>
              <a:cs typeface="Helvetica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2004253" y="1133475"/>
            <a:ext cx="0" cy="20665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2001906" y="1384300"/>
            <a:ext cx="0" cy="20665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54522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Picture 5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0" r="4676"/>
          <a:stretch/>
        </p:blipFill>
        <p:spPr>
          <a:xfrm>
            <a:off x="0" y="403388"/>
            <a:ext cx="7306770" cy="236403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73" t="14976" r="14713" b="13424"/>
          <a:stretch/>
        </p:blipFill>
        <p:spPr>
          <a:xfrm>
            <a:off x="173872" y="3194088"/>
            <a:ext cx="3345505" cy="3344824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38741-0A14-E843-9A62-03E826F204E7}" type="slidenum">
              <a:rPr lang="en-US" smtClean="0"/>
              <a:t>19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6789" y="497884"/>
            <a:ext cx="2011680" cy="20116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1929" y="497884"/>
            <a:ext cx="2011680" cy="2011680"/>
          </a:xfrm>
          <a:prstGeom prst="rect">
            <a:avLst/>
          </a:prstGeom>
        </p:spPr>
      </p:pic>
      <p:grpSp>
        <p:nvGrpSpPr>
          <p:cNvPr id="51" name="Group 50"/>
          <p:cNvGrpSpPr/>
          <p:nvPr/>
        </p:nvGrpSpPr>
        <p:grpSpPr>
          <a:xfrm>
            <a:off x="3600665" y="3295654"/>
            <a:ext cx="3629080" cy="3100095"/>
            <a:chOff x="3646960" y="2995447"/>
            <a:chExt cx="4282194" cy="3658009"/>
          </a:xfrm>
        </p:grpSpPr>
        <p:sp>
          <p:nvSpPr>
            <p:cNvPr id="9" name="Rectangle 8"/>
            <p:cNvSpPr/>
            <p:nvPr/>
          </p:nvSpPr>
          <p:spPr>
            <a:xfrm>
              <a:off x="7558709" y="4003675"/>
              <a:ext cx="246888" cy="128016"/>
            </a:xfrm>
            <a:prstGeom prst="rect">
              <a:avLst/>
            </a:prstGeom>
            <a:solidFill>
              <a:schemeClr val="accent1">
                <a:alpha val="6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7558709" y="3486150"/>
              <a:ext cx="246888" cy="128016"/>
            </a:xfrm>
            <a:prstGeom prst="rect">
              <a:avLst/>
            </a:prstGeom>
            <a:solidFill>
              <a:schemeClr val="accent6">
                <a:lumMod val="75000"/>
                <a:alpha val="6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46960" y="2995447"/>
              <a:ext cx="4282194" cy="3658009"/>
            </a:xfrm>
            <a:prstGeom prst="rect">
              <a:avLst/>
            </a:prstGeom>
          </p:spPr>
        </p:pic>
      </p:grpSp>
      <p:sp>
        <p:nvSpPr>
          <p:cNvPr id="56" name="TextBox 55"/>
          <p:cNvSpPr txBox="1"/>
          <p:nvPr/>
        </p:nvSpPr>
        <p:spPr>
          <a:xfrm>
            <a:off x="173872" y="266464"/>
            <a:ext cx="323663" cy="3781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24" dirty="0"/>
              <a:t>A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7329190" y="266464"/>
            <a:ext cx="323663" cy="3781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24" dirty="0" smtClean="0"/>
              <a:t>B</a:t>
            </a:r>
            <a:endParaRPr lang="en-US" sz="1824" dirty="0"/>
          </a:p>
        </p:txBody>
      </p:sp>
      <p:sp>
        <p:nvSpPr>
          <p:cNvPr id="58" name="TextBox 57"/>
          <p:cNvSpPr txBox="1"/>
          <p:nvPr/>
        </p:nvSpPr>
        <p:spPr>
          <a:xfrm>
            <a:off x="180853" y="3164891"/>
            <a:ext cx="309700" cy="3730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24" smtClean="0"/>
              <a:t>C</a:t>
            </a:r>
            <a:endParaRPr lang="en-US" sz="1824" dirty="0"/>
          </a:p>
        </p:txBody>
      </p:sp>
      <p:sp>
        <p:nvSpPr>
          <p:cNvPr id="59" name="TextBox 58"/>
          <p:cNvSpPr txBox="1"/>
          <p:nvPr/>
        </p:nvSpPr>
        <p:spPr>
          <a:xfrm>
            <a:off x="3405171" y="3164891"/>
            <a:ext cx="328936" cy="3730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24" dirty="0"/>
              <a:t>D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7336171" y="3164891"/>
            <a:ext cx="309700" cy="3730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24" dirty="0" smtClean="0"/>
              <a:t>E</a:t>
            </a:r>
            <a:endParaRPr lang="en-US" sz="1824" dirty="0"/>
          </a:p>
        </p:txBody>
      </p:sp>
      <p:grpSp>
        <p:nvGrpSpPr>
          <p:cNvPr id="70" name="Group 69"/>
          <p:cNvGrpSpPr/>
          <p:nvPr/>
        </p:nvGrpSpPr>
        <p:grpSpPr>
          <a:xfrm>
            <a:off x="5133282" y="6269390"/>
            <a:ext cx="936220" cy="428021"/>
            <a:chOff x="5133282" y="6269390"/>
            <a:chExt cx="936220" cy="428021"/>
          </a:xfrm>
        </p:grpSpPr>
        <p:pic>
          <p:nvPicPr>
            <p:cNvPr id="62" name="Picture 61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132" t="43861" r="5515" b="41853"/>
            <a:stretch/>
          </p:blipFill>
          <p:spPr>
            <a:xfrm rot="5400000">
              <a:off x="5444699" y="5975278"/>
              <a:ext cx="326177" cy="914401"/>
            </a:xfrm>
            <a:prstGeom prst="rect">
              <a:avLst/>
            </a:prstGeom>
          </p:spPr>
        </p:pic>
        <p:sp>
          <p:nvSpPr>
            <p:cNvPr id="63" name="TextBox 62"/>
            <p:cNvSpPr txBox="1"/>
            <p:nvPr/>
          </p:nvSpPr>
          <p:spPr>
            <a:xfrm>
              <a:off x="5133282" y="6512745"/>
              <a:ext cx="223138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" dirty="0" smtClean="0"/>
                <a:t>0</a:t>
              </a:r>
              <a:endParaRPr lang="en-US" sz="600" dirty="0"/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5249281" y="6512745"/>
              <a:ext cx="280846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" dirty="0" smtClean="0"/>
                <a:t>0.2</a:t>
              </a:r>
              <a:endParaRPr lang="en-US" sz="600" dirty="0"/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5391016" y="6512745"/>
              <a:ext cx="280846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" dirty="0" smtClean="0"/>
                <a:t>0.4</a:t>
              </a:r>
              <a:endParaRPr lang="en-US" sz="600" dirty="0"/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5532751" y="6512745"/>
              <a:ext cx="280846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" dirty="0" smtClean="0"/>
                <a:t>0.6</a:t>
              </a:r>
              <a:endParaRPr lang="en-US" sz="600" dirty="0"/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5674486" y="6512745"/>
              <a:ext cx="280846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" dirty="0" smtClean="0"/>
                <a:t>0.8</a:t>
              </a:r>
              <a:endParaRPr lang="en-US" sz="600" dirty="0"/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5846364" y="6512745"/>
              <a:ext cx="223138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" smtClean="0"/>
                <a:t>1</a:t>
              </a:r>
              <a:endParaRPr lang="en-US" sz="600" dirty="0"/>
            </a:p>
          </p:txBody>
        </p:sp>
      </p:grpSp>
      <p:sp>
        <p:nvSpPr>
          <p:cNvPr id="52" name="TextBox 51"/>
          <p:cNvSpPr txBox="1"/>
          <p:nvPr/>
        </p:nvSpPr>
        <p:spPr>
          <a:xfrm>
            <a:off x="3007395" y="217932"/>
            <a:ext cx="260039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i="1" dirty="0" smtClean="0"/>
              <a:t>Co-binding Schematic </a:t>
            </a:r>
            <a:r>
              <a:rPr lang="en-US" sz="1050" i="1" smtClean="0"/>
              <a:t>of SF3 </a:t>
            </a:r>
            <a:r>
              <a:rPr lang="en-US" sz="1050" i="1" dirty="0" smtClean="0"/>
              <a:t>and U2 families</a:t>
            </a:r>
            <a:endParaRPr lang="en-US" sz="1050" i="1" dirty="0"/>
          </a:p>
        </p:txBody>
      </p:sp>
      <p:grpSp>
        <p:nvGrpSpPr>
          <p:cNvPr id="77" name="Group 76"/>
          <p:cNvGrpSpPr/>
          <p:nvPr/>
        </p:nvGrpSpPr>
        <p:grpSpPr>
          <a:xfrm>
            <a:off x="7713075" y="4555602"/>
            <a:ext cx="4207428" cy="1713788"/>
            <a:chOff x="7677216" y="3949700"/>
            <a:chExt cx="4207428" cy="1713788"/>
          </a:xfrm>
        </p:grpSpPr>
        <p:grpSp>
          <p:nvGrpSpPr>
            <p:cNvPr id="50" name="Group 49"/>
            <p:cNvGrpSpPr/>
            <p:nvPr/>
          </p:nvGrpSpPr>
          <p:grpSpPr>
            <a:xfrm>
              <a:off x="7677216" y="3949700"/>
              <a:ext cx="4207428" cy="1713788"/>
              <a:chOff x="7929154" y="3397550"/>
              <a:chExt cx="4207428" cy="1713788"/>
            </a:xfrm>
          </p:grpSpPr>
          <p:sp>
            <p:nvSpPr>
              <p:cNvPr id="49" name="Rectangle 48"/>
              <p:cNvSpPr/>
              <p:nvPr/>
            </p:nvSpPr>
            <p:spPr>
              <a:xfrm>
                <a:off x="7929154" y="3397550"/>
                <a:ext cx="4207428" cy="1713788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Delay 45"/>
              <p:cNvSpPr/>
              <p:nvPr/>
            </p:nvSpPr>
            <p:spPr>
              <a:xfrm rot="16200000">
                <a:off x="8382405" y="3681581"/>
                <a:ext cx="561726" cy="1062403"/>
              </a:xfrm>
              <a:prstGeom prst="flowChartDelay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Rectangle 35"/>
              <p:cNvSpPr/>
              <p:nvPr/>
            </p:nvSpPr>
            <p:spPr>
              <a:xfrm>
                <a:off x="9453582" y="4019067"/>
                <a:ext cx="456720" cy="456720"/>
              </a:xfrm>
              <a:prstGeom prst="rect">
                <a:avLst/>
              </a:prstGeom>
              <a:solidFill>
                <a:srgbClr val="8CA8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2" name="Straight Connector 11"/>
              <p:cNvCxnSpPr>
                <a:endCxn id="18" idx="1"/>
              </p:cNvCxnSpPr>
              <p:nvPr/>
            </p:nvCxnSpPr>
            <p:spPr>
              <a:xfrm>
                <a:off x="8024949" y="4580424"/>
                <a:ext cx="622000" cy="0"/>
              </a:xfrm>
              <a:prstGeom prst="line">
                <a:avLst/>
              </a:prstGeom>
              <a:ln w="2540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/>
              <p:cNvCxnSpPr>
                <a:stCxn id="18" idx="3"/>
                <a:endCxn id="19" idx="1"/>
              </p:cNvCxnSpPr>
              <p:nvPr/>
            </p:nvCxnSpPr>
            <p:spPr>
              <a:xfrm>
                <a:off x="8921383" y="4580424"/>
                <a:ext cx="168667" cy="0"/>
              </a:xfrm>
              <a:prstGeom prst="line">
                <a:avLst/>
              </a:prstGeom>
              <a:ln w="2540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" name="TextBox 17"/>
              <p:cNvSpPr txBox="1"/>
              <p:nvPr/>
            </p:nvSpPr>
            <p:spPr>
              <a:xfrm>
                <a:off x="8646949" y="4441924"/>
                <a:ext cx="274434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A</a:t>
                </a:r>
                <a:endParaRPr 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9090050" y="4441924"/>
                <a:ext cx="1183786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YYYYRYYYYRRYY</a:t>
                </a:r>
                <a:endParaRPr 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  <p:cxnSp>
            <p:nvCxnSpPr>
              <p:cNvPr id="24" name="Straight Connector 23"/>
              <p:cNvCxnSpPr>
                <a:stCxn id="19" idx="3"/>
              </p:cNvCxnSpPr>
              <p:nvPr/>
            </p:nvCxnSpPr>
            <p:spPr>
              <a:xfrm>
                <a:off x="10273836" y="4580424"/>
                <a:ext cx="303788" cy="0"/>
              </a:xfrm>
              <a:prstGeom prst="line">
                <a:avLst/>
              </a:prstGeom>
              <a:ln w="2540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" name="Rectangle 26"/>
              <p:cNvSpPr/>
              <p:nvPr/>
            </p:nvSpPr>
            <p:spPr>
              <a:xfrm>
                <a:off x="10850880" y="4441924"/>
                <a:ext cx="1021080" cy="276999"/>
              </a:xfrm>
              <a:prstGeom prst="rect">
                <a:avLst/>
              </a:prstGeom>
              <a:gradFill flip="none" rotWithShape="1">
                <a:gsLst>
                  <a:gs pos="0">
                    <a:schemeClr val="bg2">
                      <a:lumMod val="53000"/>
                      <a:lumOff val="47000"/>
                    </a:schemeClr>
                  </a:gs>
                  <a:gs pos="71000">
                    <a:schemeClr val="tx1">
                      <a:lumMod val="65000"/>
                      <a:lumOff val="35000"/>
                    </a:schemeClr>
                  </a:gs>
                  <a:gs pos="100000">
                    <a:schemeClr val="tx1">
                      <a:lumMod val="65000"/>
                      <a:lumOff val="35000"/>
                    </a:schemeClr>
                  </a:gs>
                </a:gsLst>
                <a:lin ang="108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10777106" y="4711228"/>
                <a:ext cx="561372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i="1" dirty="0" smtClean="0"/>
                  <a:t>3’ Exon</a:t>
                </a:r>
                <a:endParaRPr lang="en-US" sz="1000" i="1" dirty="0"/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9194469" y="4711228"/>
                <a:ext cx="974947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00" i="1" dirty="0" smtClean="0"/>
                  <a:t>Pyrimidine-rich</a:t>
                </a:r>
              </a:p>
              <a:p>
                <a:pPr algn="ctr"/>
                <a:r>
                  <a:rPr lang="en-US" sz="1000" i="1" dirty="0" smtClean="0"/>
                  <a:t>region</a:t>
                </a:r>
                <a:endParaRPr lang="en-US" sz="1000" i="1" dirty="0"/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8489293" y="4700746"/>
                <a:ext cx="548547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00" i="1" smtClean="0"/>
                  <a:t>Branch</a:t>
                </a:r>
              </a:p>
              <a:p>
                <a:pPr algn="ctr"/>
                <a:r>
                  <a:rPr lang="en-US" sz="1000" i="1" dirty="0" smtClean="0"/>
                  <a:t>point</a:t>
                </a:r>
                <a:endParaRPr lang="en-US" sz="1000" i="1" dirty="0"/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9416485" y="4124317"/>
                <a:ext cx="530915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>
                    <a:solidFill>
                      <a:schemeClr val="bg1"/>
                    </a:solidFill>
                  </a:rPr>
                  <a:t>U2AF2</a:t>
                </a:r>
              </a:p>
            </p:txBody>
          </p:sp>
          <p:sp>
            <p:nvSpPr>
              <p:cNvPr id="39" name="Rectangular Callout 38"/>
              <p:cNvSpPr/>
              <p:nvPr/>
            </p:nvSpPr>
            <p:spPr>
              <a:xfrm>
                <a:off x="10800080" y="3501174"/>
                <a:ext cx="457200" cy="457200"/>
              </a:xfrm>
              <a:prstGeom prst="wedgeRectCallout">
                <a:avLst>
                  <a:gd name="adj1" fmla="val -72304"/>
                  <a:gd name="adj2" fmla="val 173816"/>
                </a:avLst>
              </a:prstGeom>
              <a:solidFill>
                <a:srgbClr val="8CA8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 dirty="0"/>
              </a:p>
            </p:txBody>
          </p:sp>
          <p:sp>
            <p:nvSpPr>
              <p:cNvPr id="40" name="TextBox 39"/>
              <p:cNvSpPr txBox="1"/>
              <p:nvPr/>
            </p:nvSpPr>
            <p:spPr>
              <a:xfrm>
                <a:off x="10763222" y="3606663"/>
                <a:ext cx="530915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 smtClean="0">
                    <a:solidFill>
                      <a:schemeClr val="bg1"/>
                    </a:solidFill>
                  </a:rPr>
                  <a:t>U2AF1</a:t>
                </a:r>
                <a:endParaRPr lang="en-US" sz="10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42" name="Delay 41"/>
              <p:cNvSpPr/>
              <p:nvPr/>
            </p:nvSpPr>
            <p:spPr>
              <a:xfrm rot="16200000">
                <a:off x="8288735" y="4148472"/>
                <a:ext cx="243999" cy="391996"/>
              </a:xfrm>
              <a:prstGeom prst="flowChartDelay">
                <a:avLst/>
              </a:prstGeom>
              <a:solidFill>
                <a:srgbClr val="94B082"/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TextBox 42"/>
              <p:cNvSpPr txBox="1"/>
              <p:nvPr/>
            </p:nvSpPr>
            <p:spPr>
              <a:xfrm>
                <a:off x="8171281" y="4262411"/>
                <a:ext cx="508473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smtClean="0">
                    <a:solidFill>
                      <a:schemeClr val="bg1"/>
                    </a:solidFill>
                  </a:rPr>
                  <a:t>SF3A3</a:t>
                </a:r>
                <a:endParaRPr lang="en-US" sz="10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44" name="Delay 43"/>
              <p:cNvSpPr/>
              <p:nvPr/>
            </p:nvSpPr>
            <p:spPr>
              <a:xfrm rot="16200000">
                <a:off x="8768747" y="4146188"/>
                <a:ext cx="243999" cy="391996"/>
              </a:xfrm>
              <a:prstGeom prst="flowChartDelay">
                <a:avLst/>
              </a:prstGeom>
              <a:solidFill>
                <a:srgbClr val="94B082"/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TextBox 44"/>
              <p:cNvSpPr txBox="1"/>
              <p:nvPr/>
            </p:nvSpPr>
            <p:spPr>
              <a:xfrm>
                <a:off x="8658274" y="4260127"/>
                <a:ext cx="505267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smtClean="0">
                    <a:solidFill>
                      <a:schemeClr val="bg1"/>
                    </a:solidFill>
                  </a:rPr>
                  <a:t>SF3B4</a:t>
                </a:r>
                <a:endParaRPr lang="en-US" sz="10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48" name="TextBox 47"/>
              <p:cNvSpPr txBox="1"/>
              <p:nvPr/>
            </p:nvSpPr>
            <p:spPr>
              <a:xfrm>
                <a:off x="8315256" y="3966561"/>
                <a:ext cx="696024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 smtClean="0"/>
                  <a:t>U2 </a:t>
                </a:r>
                <a:r>
                  <a:rPr lang="en-US" sz="1000" dirty="0" err="1" smtClean="0"/>
                  <a:t>snRNP</a:t>
                </a:r>
                <a:endParaRPr lang="en-US" sz="1000" dirty="0"/>
              </a:p>
            </p:txBody>
          </p:sp>
        </p:grpSp>
        <p:sp>
          <p:nvSpPr>
            <p:cNvPr id="72" name="Rectangle 71"/>
            <p:cNvSpPr/>
            <p:nvPr/>
          </p:nvSpPr>
          <p:spPr>
            <a:xfrm>
              <a:off x="10278402" y="4994060"/>
              <a:ext cx="371127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AG</a:t>
              </a:r>
              <a:endParaRPr lang="en-US" sz="1200" dirty="0"/>
            </a:p>
          </p:txBody>
        </p:sp>
      </p:grpSp>
      <p:pic>
        <p:nvPicPr>
          <p:cNvPr id="76" name="Picture 75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78" t="21667" b="23889"/>
          <a:stretch/>
        </p:blipFill>
        <p:spPr>
          <a:xfrm>
            <a:off x="8870666" y="2950858"/>
            <a:ext cx="2129523" cy="1605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120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38741-0A14-E843-9A62-03E826F204E7}" type="slidenum">
              <a:rPr lang="en-US" smtClean="0"/>
              <a:t>20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865" y="2421064"/>
            <a:ext cx="11799802" cy="261671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0" r="4676"/>
          <a:stretch/>
        </p:blipFill>
        <p:spPr>
          <a:xfrm>
            <a:off x="240865" y="263200"/>
            <a:ext cx="7306770" cy="2364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749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38741-0A14-E843-9A62-03E826F204E7}" type="slidenum">
              <a:rPr lang="en-US" smtClean="0"/>
              <a:t>21</a:t>
            </a:fld>
            <a:endParaRPr lang="en-US"/>
          </a:p>
        </p:txBody>
      </p:sp>
      <p:grpSp>
        <p:nvGrpSpPr>
          <p:cNvPr id="49" name="Group 48"/>
          <p:cNvGrpSpPr/>
          <p:nvPr/>
        </p:nvGrpSpPr>
        <p:grpSpPr>
          <a:xfrm>
            <a:off x="612022" y="4057989"/>
            <a:ext cx="10911466" cy="2291700"/>
            <a:chOff x="634017" y="679454"/>
            <a:chExt cx="10911466" cy="2291700"/>
          </a:xfrm>
        </p:grpSpPr>
        <p:sp>
          <p:nvSpPr>
            <p:cNvPr id="50" name="Freeform 49"/>
            <p:cNvSpPr/>
            <p:nvPr/>
          </p:nvSpPr>
          <p:spPr>
            <a:xfrm>
              <a:off x="9736428" y="1871730"/>
              <a:ext cx="1206321" cy="455053"/>
            </a:xfrm>
            <a:custGeom>
              <a:avLst/>
              <a:gdLst>
                <a:gd name="connsiteX0" fmla="*/ 407831 w 1206321"/>
                <a:gd name="connsiteY0" fmla="*/ 0 h 455053"/>
                <a:gd name="connsiteX1" fmla="*/ 0 w 1206321"/>
                <a:gd name="connsiteY1" fmla="*/ 455053 h 455053"/>
                <a:gd name="connsiteX2" fmla="*/ 1206321 w 1206321"/>
                <a:gd name="connsiteY2" fmla="*/ 455053 h 455053"/>
                <a:gd name="connsiteX3" fmla="*/ 798490 w 1206321"/>
                <a:gd name="connsiteY3" fmla="*/ 4292 h 455053"/>
                <a:gd name="connsiteX4" fmla="*/ 407831 w 1206321"/>
                <a:gd name="connsiteY4" fmla="*/ 0 h 455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6321" h="455053">
                  <a:moveTo>
                    <a:pt x="407831" y="0"/>
                  </a:moveTo>
                  <a:lnTo>
                    <a:pt x="0" y="455053"/>
                  </a:lnTo>
                  <a:lnTo>
                    <a:pt x="1206321" y="455053"/>
                  </a:lnTo>
                  <a:lnTo>
                    <a:pt x="798490" y="4292"/>
                  </a:lnTo>
                  <a:lnTo>
                    <a:pt x="407831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74000">
                  <a:schemeClr val="bg1">
                    <a:lumMod val="95000"/>
                  </a:schemeClr>
                </a:gs>
                <a:gs pos="83000">
                  <a:schemeClr val="bg1">
                    <a:lumMod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1906073" y="1262130"/>
              <a:ext cx="2120721" cy="455742"/>
            </a:xfrm>
            <a:custGeom>
              <a:avLst/>
              <a:gdLst>
                <a:gd name="connsiteX0" fmla="*/ 1317938 w 2120721"/>
                <a:gd name="connsiteY0" fmla="*/ 442174 h 446467"/>
                <a:gd name="connsiteX1" fmla="*/ 0 w 2120721"/>
                <a:gd name="connsiteY1" fmla="*/ 0 h 446467"/>
                <a:gd name="connsiteX2" fmla="*/ 2120721 w 2120721"/>
                <a:gd name="connsiteY2" fmla="*/ 0 h 446467"/>
                <a:gd name="connsiteX3" fmla="*/ 1558344 w 2120721"/>
                <a:gd name="connsiteY3" fmla="*/ 446467 h 446467"/>
                <a:gd name="connsiteX4" fmla="*/ 1317938 w 2120721"/>
                <a:gd name="connsiteY4" fmla="*/ 442174 h 446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20721" h="446467">
                  <a:moveTo>
                    <a:pt x="1317938" y="442174"/>
                  </a:moveTo>
                  <a:lnTo>
                    <a:pt x="0" y="0"/>
                  </a:lnTo>
                  <a:lnTo>
                    <a:pt x="2120721" y="0"/>
                  </a:lnTo>
                  <a:lnTo>
                    <a:pt x="1558344" y="446467"/>
                  </a:lnTo>
                  <a:lnTo>
                    <a:pt x="1317938" y="442174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74000">
                  <a:schemeClr val="bg1">
                    <a:lumMod val="95000"/>
                  </a:schemeClr>
                </a:gs>
                <a:gs pos="83000">
                  <a:schemeClr val="bg1">
                    <a:lumMod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5734707" y="1261241"/>
              <a:ext cx="2597369" cy="453259"/>
            </a:xfrm>
            <a:custGeom>
              <a:avLst/>
              <a:gdLst>
                <a:gd name="connsiteX0" fmla="*/ 1816976 w 2597369"/>
                <a:gd name="connsiteY0" fmla="*/ 449318 h 453259"/>
                <a:gd name="connsiteX1" fmla="*/ 0 w 2597369"/>
                <a:gd name="connsiteY1" fmla="*/ 0 h 453259"/>
                <a:gd name="connsiteX2" fmla="*/ 2597369 w 2597369"/>
                <a:gd name="connsiteY2" fmla="*/ 0 h 453259"/>
                <a:gd name="connsiteX3" fmla="*/ 2006162 w 2597369"/>
                <a:gd name="connsiteY3" fmla="*/ 453259 h 453259"/>
                <a:gd name="connsiteX4" fmla="*/ 1816976 w 2597369"/>
                <a:gd name="connsiteY4" fmla="*/ 449318 h 453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97369" h="453259">
                  <a:moveTo>
                    <a:pt x="1816976" y="449318"/>
                  </a:moveTo>
                  <a:lnTo>
                    <a:pt x="0" y="0"/>
                  </a:lnTo>
                  <a:lnTo>
                    <a:pt x="2597369" y="0"/>
                  </a:lnTo>
                  <a:lnTo>
                    <a:pt x="2006162" y="453259"/>
                  </a:lnTo>
                  <a:lnTo>
                    <a:pt x="1816976" y="449318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73000">
                  <a:schemeClr val="bg1">
                    <a:lumMod val="95000"/>
                  </a:schemeClr>
                </a:gs>
                <a:gs pos="83000">
                  <a:schemeClr val="bg1">
                    <a:lumMod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Rectangle 52"/>
            <p:cNvSpPr/>
            <p:nvPr/>
          </p:nvSpPr>
          <p:spPr>
            <a:xfrm>
              <a:off x="5733592" y="1098763"/>
              <a:ext cx="1906990" cy="164592"/>
            </a:xfrm>
            <a:prstGeom prst="rect">
              <a:avLst/>
            </a:prstGeom>
            <a:gradFill flip="none" rotWithShape="1">
              <a:gsLst>
                <a:gs pos="11000">
                  <a:schemeClr val="accent1">
                    <a:lumMod val="5000"/>
                    <a:lumOff val="95000"/>
                  </a:schemeClr>
                </a:gs>
                <a:gs pos="26000">
                  <a:srgbClr val="D9D9D9"/>
                </a:gs>
                <a:gs pos="49000">
                  <a:srgbClr val="D9D9D9"/>
                </a:gs>
                <a:gs pos="100000">
                  <a:srgbClr val="D9D9D9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grpSp>
          <p:nvGrpSpPr>
            <p:cNvPr id="54" name="Group 53"/>
            <p:cNvGrpSpPr/>
            <p:nvPr/>
          </p:nvGrpSpPr>
          <p:grpSpPr>
            <a:xfrm>
              <a:off x="4475810" y="1710201"/>
              <a:ext cx="7069673" cy="166702"/>
              <a:chOff x="2581643" y="1300480"/>
              <a:chExt cx="8617500" cy="203200"/>
            </a:xfrm>
            <a:solidFill>
              <a:schemeClr val="tx1"/>
            </a:solidFill>
          </p:grpSpPr>
          <p:sp>
            <p:nvSpPr>
              <p:cNvPr id="110" name="Rectangle 109"/>
              <p:cNvSpPr/>
              <p:nvPr/>
            </p:nvSpPr>
            <p:spPr>
              <a:xfrm>
                <a:off x="8318500" y="1300480"/>
                <a:ext cx="1408242" cy="203200"/>
              </a:xfrm>
              <a:prstGeom prst="rect">
                <a:avLst/>
              </a:prstGeom>
              <a:solidFill>
                <a:srgbClr val="7F7F7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800" dirty="0" smtClean="0"/>
                  <a:t>3’ UTR</a:t>
                </a:r>
                <a:endParaRPr lang="en-US" sz="800" dirty="0"/>
              </a:p>
            </p:txBody>
          </p:sp>
          <p:sp>
            <p:nvSpPr>
              <p:cNvPr id="111" name="Rectangle 110"/>
              <p:cNvSpPr/>
              <p:nvPr/>
            </p:nvSpPr>
            <p:spPr>
              <a:xfrm>
                <a:off x="9726743" y="1300480"/>
                <a:ext cx="1472400" cy="203200"/>
              </a:xfrm>
              <a:prstGeom prst="rect">
                <a:avLst/>
              </a:prstGeom>
              <a:solidFill>
                <a:srgbClr val="59595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800" dirty="0" smtClean="0"/>
                  <a:t>Poly(A) Tail</a:t>
                </a:r>
                <a:endParaRPr lang="en-US" sz="800" dirty="0"/>
              </a:p>
            </p:txBody>
          </p:sp>
          <p:sp>
            <p:nvSpPr>
              <p:cNvPr id="112" name="Rectangle 111"/>
              <p:cNvSpPr/>
              <p:nvPr/>
            </p:nvSpPr>
            <p:spPr>
              <a:xfrm>
                <a:off x="2581643" y="1300480"/>
                <a:ext cx="3862339" cy="200628"/>
              </a:xfrm>
              <a:prstGeom prst="rect">
                <a:avLst/>
              </a:prstGeom>
              <a:solidFill>
                <a:srgbClr val="D9D9D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800" dirty="0" smtClean="0">
                    <a:solidFill>
                      <a:schemeClr val="tx1"/>
                    </a:solidFill>
                  </a:rPr>
                  <a:t>Intron</a:t>
                </a:r>
                <a:endParaRPr lang="en-US" sz="8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3" name="Rectangle 112"/>
              <p:cNvSpPr/>
              <p:nvPr/>
            </p:nvSpPr>
            <p:spPr>
              <a:xfrm>
                <a:off x="6443981" y="1300480"/>
                <a:ext cx="1874520" cy="2032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800" dirty="0" smtClean="0"/>
                  <a:t>Exon</a:t>
                </a:r>
                <a:endParaRPr lang="en-US" sz="800" dirty="0"/>
              </a:p>
            </p:txBody>
          </p:sp>
        </p:grpSp>
        <p:grpSp>
          <p:nvGrpSpPr>
            <p:cNvPr id="55" name="Group 54"/>
            <p:cNvGrpSpPr/>
            <p:nvPr/>
          </p:nvGrpSpPr>
          <p:grpSpPr>
            <a:xfrm>
              <a:off x="5780590" y="679454"/>
              <a:ext cx="2795841" cy="620282"/>
              <a:chOff x="7723830" y="3848556"/>
              <a:chExt cx="2795841" cy="620282"/>
            </a:xfrm>
          </p:grpSpPr>
          <p:grpSp>
            <p:nvGrpSpPr>
              <p:cNvPr id="93" name="Group 92"/>
              <p:cNvGrpSpPr/>
              <p:nvPr/>
            </p:nvGrpSpPr>
            <p:grpSpPr>
              <a:xfrm>
                <a:off x="7723830" y="3848556"/>
                <a:ext cx="839127" cy="446983"/>
                <a:chOff x="8806165" y="2468712"/>
                <a:chExt cx="1003457" cy="534518"/>
              </a:xfrm>
            </p:grpSpPr>
            <p:grpSp>
              <p:nvGrpSpPr>
                <p:cNvPr id="101" name="Group 100"/>
                <p:cNvGrpSpPr/>
                <p:nvPr/>
              </p:nvGrpSpPr>
              <p:grpSpPr>
                <a:xfrm>
                  <a:off x="8858883" y="2468712"/>
                  <a:ext cx="908252" cy="480224"/>
                  <a:chOff x="8854727" y="2468712"/>
                  <a:chExt cx="908252" cy="480224"/>
                </a:xfrm>
              </p:grpSpPr>
              <p:sp>
                <p:nvSpPr>
                  <p:cNvPr id="108" name="Delay 107"/>
                  <p:cNvSpPr/>
                  <p:nvPr/>
                </p:nvSpPr>
                <p:spPr>
                  <a:xfrm rot="16200000">
                    <a:off x="9068741" y="2254698"/>
                    <a:ext cx="480224" cy="908252"/>
                  </a:xfrm>
                  <a:prstGeom prst="flowChartDelay">
                    <a:avLst/>
                  </a:prstGeom>
                  <a:solidFill>
                    <a:srgbClr val="C00000">
                      <a:alpha val="26000"/>
                    </a:srgb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  <p:sp>
                <p:nvSpPr>
                  <p:cNvPr id="109" name="TextBox 108"/>
                  <p:cNvSpPr txBox="1"/>
                  <p:nvPr/>
                </p:nvSpPr>
                <p:spPr>
                  <a:xfrm>
                    <a:off x="8934627" y="2481186"/>
                    <a:ext cx="709647" cy="257636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:r>
                      <a:rPr lang="en-US" sz="800" dirty="0" smtClean="0"/>
                      <a:t>U2 </a:t>
                    </a:r>
                    <a:r>
                      <a:rPr lang="en-US" sz="800" dirty="0" err="1" smtClean="0"/>
                      <a:t>snRNP</a:t>
                    </a:r>
                    <a:endParaRPr lang="en-US" sz="800" dirty="0"/>
                  </a:p>
                </p:txBody>
              </p:sp>
            </p:grpSp>
            <p:grpSp>
              <p:nvGrpSpPr>
                <p:cNvPr id="102" name="Group 101"/>
                <p:cNvGrpSpPr/>
                <p:nvPr/>
              </p:nvGrpSpPr>
              <p:grpSpPr>
                <a:xfrm>
                  <a:off x="8806165" y="2699377"/>
                  <a:ext cx="525622" cy="303853"/>
                  <a:chOff x="8806165" y="2699377"/>
                  <a:chExt cx="525622" cy="303853"/>
                </a:xfrm>
              </p:grpSpPr>
              <p:sp>
                <p:nvSpPr>
                  <p:cNvPr id="106" name="Delay 105"/>
                  <p:cNvSpPr/>
                  <p:nvPr/>
                </p:nvSpPr>
                <p:spPr>
                  <a:xfrm rot="16200000">
                    <a:off x="8950480" y="2625379"/>
                    <a:ext cx="244000" cy="391996"/>
                  </a:xfrm>
                  <a:prstGeom prst="flowChartDelay">
                    <a:avLst/>
                  </a:prstGeom>
                  <a:solidFill>
                    <a:srgbClr val="C00000">
                      <a:alpha val="60000"/>
                    </a:srgb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  <p:sp>
                <p:nvSpPr>
                  <p:cNvPr id="107" name="TextBox 106"/>
                  <p:cNvSpPr txBox="1"/>
                  <p:nvPr/>
                </p:nvSpPr>
                <p:spPr>
                  <a:xfrm>
                    <a:off x="8806165" y="2745595"/>
                    <a:ext cx="525622" cy="25763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:r>
                      <a:rPr lang="en-US" sz="800" dirty="0" smtClean="0"/>
                      <a:t>SF3A3</a:t>
                    </a:r>
                    <a:endParaRPr lang="en-US" sz="800" dirty="0"/>
                  </a:p>
                </p:txBody>
              </p:sp>
            </p:grpSp>
            <p:grpSp>
              <p:nvGrpSpPr>
                <p:cNvPr id="103" name="Group 102"/>
                <p:cNvGrpSpPr/>
                <p:nvPr/>
              </p:nvGrpSpPr>
              <p:grpSpPr>
                <a:xfrm>
                  <a:off x="9287835" y="2701017"/>
                  <a:ext cx="521787" cy="301633"/>
                  <a:chOff x="9287835" y="2701017"/>
                  <a:chExt cx="521787" cy="301633"/>
                </a:xfrm>
              </p:grpSpPr>
              <p:sp>
                <p:nvSpPr>
                  <p:cNvPr id="104" name="Delay 103"/>
                  <p:cNvSpPr/>
                  <p:nvPr/>
                </p:nvSpPr>
                <p:spPr>
                  <a:xfrm rot="16200000">
                    <a:off x="9430913" y="2627019"/>
                    <a:ext cx="244000" cy="391996"/>
                  </a:xfrm>
                  <a:prstGeom prst="flowChartDelay">
                    <a:avLst/>
                  </a:prstGeom>
                  <a:solidFill>
                    <a:srgbClr val="C00000">
                      <a:alpha val="60000"/>
                    </a:srgb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  <p:sp>
                <p:nvSpPr>
                  <p:cNvPr id="105" name="TextBox 104"/>
                  <p:cNvSpPr txBox="1"/>
                  <p:nvPr/>
                </p:nvSpPr>
                <p:spPr>
                  <a:xfrm>
                    <a:off x="9287835" y="2745014"/>
                    <a:ext cx="521787" cy="257636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:r>
                      <a:rPr lang="en-US" sz="800" dirty="0" smtClean="0"/>
                      <a:t>SF3B4</a:t>
                    </a:r>
                    <a:endParaRPr lang="en-US" sz="800" dirty="0"/>
                  </a:p>
                </p:txBody>
              </p:sp>
            </p:grpSp>
          </p:grpSp>
          <p:sp>
            <p:nvSpPr>
              <p:cNvPr id="94" name="Chord 93"/>
              <p:cNvSpPr/>
              <p:nvPr/>
            </p:nvSpPr>
            <p:spPr>
              <a:xfrm rot="4834325">
                <a:off x="8759142" y="3857676"/>
                <a:ext cx="437729" cy="437729"/>
              </a:xfrm>
              <a:prstGeom prst="chord">
                <a:avLst>
                  <a:gd name="adj1" fmla="val 2700000"/>
                  <a:gd name="adj2" fmla="val 20046184"/>
                </a:avLst>
              </a:prstGeom>
              <a:solidFill>
                <a:schemeClr val="accent2">
                  <a:alpha val="76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95" name="Chord 94"/>
              <p:cNvSpPr/>
              <p:nvPr/>
            </p:nvSpPr>
            <p:spPr>
              <a:xfrm rot="4834325">
                <a:off x="9231083" y="3859293"/>
                <a:ext cx="437729" cy="437729"/>
              </a:xfrm>
              <a:prstGeom prst="chord">
                <a:avLst>
                  <a:gd name="adj1" fmla="val 2700000"/>
                  <a:gd name="adj2" fmla="val 20046184"/>
                </a:avLst>
              </a:prstGeom>
              <a:solidFill>
                <a:schemeClr val="accent2">
                  <a:alpha val="76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96" name="TextBox 95"/>
              <p:cNvSpPr txBox="1"/>
              <p:nvPr/>
            </p:nvSpPr>
            <p:spPr>
              <a:xfrm>
                <a:off x="9223778" y="3976383"/>
                <a:ext cx="458780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800" dirty="0" smtClean="0"/>
                  <a:t>U2AF1</a:t>
                </a:r>
                <a:endParaRPr lang="en-US" sz="800" dirty="0"/>
              </a:p>
            </p:txBody>
          </p:sp>
          <p:sp>
            <p:nvSpPr>
              <p:cNvPr id="97" name="TextBox 96"/>
              <p:cNvSpPr txBox="1"/>
              <p:nvPr/>
            </p:nvSpPr>
            <p:spPr>
              <a:xfrm>
                <a:off x="8746105" y="3976383"/>
                <a:ext cx="458780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800" dirty="0" smtClean="0"/>
                  <a:t>U2AF2</a:t>
                </a:r>
                <a:endParaRPr lang="en-US" sz="800" dirty="0"/>
              </a:p>
            </p:txBody>
          </p:sp>
          <p:sp>
            <p:nvSpPr>
              <p:cNvPr id="98" name="TextBox 97"/>
              <p:cNvSpPr txBox="1"/>
              <p:nvPr/>
            </p:nvSpPr>
            <p:spPr>
              <a:xfrm>
                <a:off x="9319155" y="4253394"/>
                <a:ext cx="308098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i="1" dirty="0" smtClean="0"/>
                  <a:t>AG</a:t>
                </a:r>
                <a:endParaRPr lang="en-US" sz="800" i="1" dirty="0"/>
              </a:p>
            </p:txBody>
          </p:sp>
          <p:sp>
            <p:nvSpPr>
              <p:cNvPr id="99" name="TextBox 98"/>
              <p:cNvSpPr txBox="1"/>
              <p:nvPr/>
            </p:nvSpPr>
            <p:spPr>
              <a:xfrm>
                <a:off x="7794002" y="4253394"/>
                <a:ext cx="713657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800" i="1" dirty="0"/>
                  <a:t>b</a:t>
                </a:r>
                <a:r>
                  <a:rPr lang="en-US" sz="800" i="1" dirty="0" smtClean="0"/>
                  <a:t>ranch point</a:t>
                </a:r>
                <a:endParaRPr lang="en-US" sz="800" i="1" dirty="0"/>
              </a:p>
            </p:txBody>
          </p:sp>
          <p:sp>
            <p:nvSpPr>
              <p:cNvPr id="100" name="TextBox 99"/>
              <p:cNvSpPr txBox="1"/>
              <p:nvPr/>
            </p:nvSpPr>
            <p:spPr>
              <a:xfrm>
                <a:off x="9632890" y="3864651"/>
                <a:ext cx="886781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i="1" dirty="0" smtClean="0"/>
                  <a:t>Splicing Complex</a:t>
                </a:r>
                <a:endParaRPr lang="en-US" sz="800" i="1" dirty="0"/>
              </a:p>
            </p:txBody>
          </p:sp>
        </p:grpSp>
        <p:sp>
          <p:nvSpPr>
            <p:cNvPr id="56" name="Rectangle 55"/>
            <p:cNvSpPr/>
            <p:nvPr/>
          </p:nvSpPr>
          <p:spPr>
            <a:xfrm>
              <a:off x="7640840" y="1098816"/>
              <a:ext cx="690528" cy="164592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tx1"/>
                </a:gs>
                <a:gs pos="83000">
                  <a:schemeClr val="tx1"/>
                </a:gs>
                <a:gs pos="100000">
                  <a:schemeClr val="tx1"/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grpSp>
          <p:nvGrpSpPr>
            <p:cNvPr id="57" name="Group 56"/>
            <p:cNvGrpSpPr/>
            <p:nvPr/>
          </p:nvGrpSpPr>
          <p:grpSpPr>
            <a:xfrm>
              <a:off x="9395804" y="2332408"/>
              <a:ext cx="1545711" cy="608460"/>
              <a:chOff x="9395804" y="2437186"/>
              <a:chExt cx="1545711" cy="608460"/>
            </a:xfrm>
          </p:grpSpPr>
          <p:sp>
            <p:nvSpPr>
              <p:cNvPr id="87" name="Rectangle 86"/>
              <p:cNvSpPr/>
              <p:nvPr/>
            </p:nvSpPr>
            <p:spPr>
              <a:xfrm>
                <a:off x="9739234" y="2437186"/>
                <a:ext cx="599387" cy="119381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rgbClr val="7F7F7F"/>
                  </a:gs>
                  <a:gs pos="83000">
                    <a:srgbClr val="7F7F7F"/>
                  </a:gs>
                  <a:gs pos="100000">
                    <a:srgbClr val="7F7F7F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88" name="Rectangle 87"/>
              <p:cNvSpPr/>
              <p:nvPr/>
            </p:nvSpPr>
            <p:spPr>
              <a:xfrm>
                <a:off x="10338621" y="2437186"/>
                <a:ext cx="602894" cy="119381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rgbClr val="595959"/>
                  </a:gs>
                  <a:gs pos="83000">
                    <a:srgbClr val="595959"/>
                  </a:gs>
                  <a:gs pos="100000">
                    <a:srgbClr val="595959"/>
                  </a:gs>
                </a:gsLst>
                <a:lin ang="108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grpSp>
            <p:nvGrpSpPr>
              <p:cNvPr id="89" name="Group 88"/>
              <p:cNvGrpSpPr/>
              <p:nvPr/>
            </p:nvGrpSpPr>
            <p:grpSpPr>
              <a:xfrm>
                <a:off x="10006130" y="2573432"/>
                <a:ext cx="665081" cy="472214"/>
                <a:chOff x="10007834" y="2199314"/>
                <a:chExt cx="665081" cy="472214"/>
              </a:xfrm>
            </p:grpSpPr>
            <p:sp>
              <p:nvSpPr>
                <p:cNvPr id="91" name="Off-page Connector 90"/>
                <p:cNvSpPr/>
                <p:nvPr/>
              </p:nvSpPr>
              <p:spPr>
                <a:xfrm rot="10800000">
                  <a:off x="10007834" y="2199314"/>
                  <a:ext cx="665081" cy="472214"/>
                </a:xfrm>
                <a:prstGeom prst="flowChartOffpageConnector">
                  <a:avLst/>
                </a:prstGeom>
                <a:solidFill>
                  <a:srgbClr val="7030A0">
                    <a:alpha val="51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  <p:sp>
              <p:nvSpPr>
                <p:cNvPr id="92" name="TextBox 91"/>
                <p:cNvSpPr txBox="1"/>
                <p:nvPr/>
              </p:nvSpPr>
              <p:spPr>
                <a:xfrm>
                  <a:off x="10111664" y="2242727"/>
                  <a:ext cx="482824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800" dirty="0" smtClean="0"/>
                    <a:t>CSTF2</a:t>
                  </a:r>
                </a:p>
                <a:p>
                  <a:pPr algn="ctr"/>
                  <a:r>
                    <a:rPr lang="en-US" sz="800" dirty="0" smtClean="0"/>
                    <a:t>CSTF2T</a:t>
                  </a:r>
                </a:p>
              </p:txBody>
            </p:sp>
          </p:grpSp>
          <p:sp>
            <p:nvSpPr>
              <p:cNvPr id="90" name="TextBox 89"/>
              <p:cNvSpPr txBox="1"/>
              <p:nvPr/>
            </p:nvSpPr>
            <p:spPr>
              <a:xfrm>
                <a:off x="9395804" y="2753010"/>
                <a:ext cx="566181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i="1" dirty="0" smtClean="0"/>
                  <a:t>Cleavage</a:t>
                </a:r>
                <a:endParaRPr lang="en-US" sz="800" i="1" dirty="0"/>
              </a:p>
            </p:txBody>
          </p:sp>
        </p:grpSp>
        <p:grpSp>
          <p:nvGrpSpPr>
            <p:cNvPr id="58" name="Group 57"/>
            <p:cNvGrpSpPr/>
            <p:nvPr/>
          </p:nvGrpSpPr>
          <p:grpSpPr>
            <a:xfrm>
              <a:off x="1840381" y="1953340"/>
              <a:ext cx="2120391" cy="1017814"/>
              <a:chOff x="2406216" y="5656945"/>
              <a:chExt cx="2120391" cy="1017814"/>
            </a:xfrm>
          </p:grpSpPr>
          <p:sp>
            <p:nvSpPr>
              <p:cNvPr id="75" name="Explosion 2 74"/>
              <p:cNvSpPr/>
              <p:nvPr/>
            </p:nvSpPr>
            <p:spPr>
              <a:xfrm>
                <a:off x="2406216" y="5758149"/>
                <a:ext cx="1296317" cy="916610"/>
              </a:xfrm>
              <a:prstGeom prst="irregularSeal2">
                <a:avLst/>
              </a:prstGeom>
              <a:solidFill>
                <a:schemeClr val="accent4">
                  <a:lumMod val="40000"/>
                  <a:lumOff val="60000"/>
                  <a:alpha val="61000"/>
                </a:schemeClr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76" name="TextBox 75"/>
              <p:cNvSpPr txBox="1"/>
              <p:nvPr/>
            </p:nvSpPr>
            <p:spPr>
              <a:xfrm>
                <a:off x="2637207" y="6144822"/>
                <a:ext cx="77296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dirty="0" smtClean="0"/>
                  <a:t>60S Ribosome</a:t>
                </a:r>
                <a:endParaRPr lang="en-US" sz="800" dirty="0"/>
              </a:p>
            </p:txBody>
          </p:sp>
          <p:grpSp>
            <p:nvGrpSpPr>
              <p:cNvPr id="77" name="Group 76"/>
              <p:cNvGrpSpPr/>
              <p:nvPr/>
            </p:nvGrpSpPr>
            <p:grpSpPr>
              <a:xfrm>
                <a:off x="3809403" y="5862847"/>
                <a:ext cx="556017" cy="241656"/>
                <a:chOff x="3762176" y="4755419"/>
                <a:chExt cx="731394" cy="288981"/>
              </a:xfrm>
            </p:grpSpPr>
            <p:sp>
              <p:nvSpPr>
                <p:cNvPr id="85" name="Diamond 84"/>
                <p:cNvSpPr/>
                <p:nvPr/>
              </p:nvSpPr>
              <p:spPr>
                <a:xfrm>
                  <a:off x="3762176" y="4755419"/>
                  <a:ext cx="731394" cy="288981"/>
                </a:xfrm>
                <a:prstGeom prst="diamond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  <p:sp>
              <p:nvSpPr>
                <p:cNvPr id="86" name="TextBox 85"/>
                <p:cNvSpPr txBox="1"/>
                <p:nvPr/>
              </p:nvSpPr>
              <p:spPr>
                <a:xfrm>
                  <a:off x="3842253" y="4776797"/>
                  <a:ext cx="561315" cy="25763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800" dirty="0" smtClean="0"/>
                    <a:t>FMR1</a:t>
                  </a:r>
                  <a:endParaRPr lang="en-US" sz="800" dirty="0"/>
                </a:p>
              </p:txBody>
            </p:sp>
          </p:grpSp>
          <p:grpSp>
            <p:nvGrpSpPr>
              <p:cNvPr id="78" name="Group 77"/>
              <p:cNvGrpSpPr/>
              <p:nvPr/>
            </p:nvGrpSpPr>
            <p:grpSpPr>
              <a:xfrm>
                <a:off x="3809403" y="6127566"/>
                <a:ext cx="556017" cy="241656"/>
                <a:chOff x="3762176" y="4772307"/>
                <a:chExt cx="731394" cy="288981"/>
              </a:xfrm>
            </p:grpSpPr>
            <p:sp>
              <p:nvSpPr>
                <p:cNvPr id="83" name="Diamond 82"/>
                <p:cNvSpPr/>
                <p:nvPr/>
              </p:nvSpPr>
              <p:spPr>
                <a:xfrm>
                  <a:off x="3762176" y="4772307"/>
                  <a:ext cx="731394" cy="288981"/>
                </a:xfrm>
                <a:prstGeom prst="diamond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  <p:sp>
              <p:nvSpPr>
                <p:cNvPr id="84" name="TextBox 83"/>
                <p:cNvSpPr txBox="1"/>
                <p:nvPr/>
              </p:nvSpPr>
              <p:spPr>
                <a:xfrm>
                  <a:off x="3871423" y="4793686"/>
                  <a:ext cx="514925" cy="25763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800" dirty="0" smtClean="0"/>
                    <a:t>FXR1</a:t>
                  </a:r>
                  <a:endParaRPr lang="en-US" sz="800" dirty="0"/>
                </a:p>
              </p:txBody>
            </p:sp>
          </p:grpSp>
          <p:grpSp>
            <p:nvGrpSpPr>
              <p:cNvPr id="79" name="Group 78"/>
              <p:cNvGrpSpPr/>
              <p:nvPr/>
            </p:nvGrpSpPr>
            <p:grpSpPr>
              <a:xfrm>
                <a:off x="3809403" y="6388754"/>
                <a:ext cx="556017" cy="241656"/>
                <a:chOff x="3762176" y="4784973"/>
                <a:chExt cx="731394" cy="288981"/>
              </a:xfrm>
            </p:grpSpPr>
            <p:sp>
              <p:nvSpPr>
                <p:cNvPr id="81" name="Diamond 80"/>
                <p:cNvSpPr/>
                <p:nvPr/>
              </p:nvSpPr>
              <p:spPr>
                <a:xfrm>
                  <a:off x="3762176" y="4784973"/>
                  <a:ext cx="731394" cy="288981"/>
                </a:xfrm>
                <a:prstGeom prst="diamond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  <p:sp>
              <p:nvSpPr>
                <p:cNvPr id="82" name="TextBox 81"/>
                <p:cNvSpPr txBox="1"/>
                <p:nvPr/>
              </p:nvSpPr>
              <p:spPr>
                <a:xfrm>
                  <a:off x="3871423" y="4806352"/>
                  <a:ext cx="514925" cy="25763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800" dirty="0" smtClean="0"/>
                    <a:t>FXR2</a:t>
                  </a:r>
                  <a:endParaRPr lang="en-US" sz="800" dirty="0"/>
                </a:p>
              </p:txBody>
            </p:sp>
          </p:grpSp>
          <p:sp>
            <p:nvSpPr>
              <p:cNvPr id="80" name="TextBox 79"/>
              <p:cNvSpPr txBox="1"/>
              <p:nvPr/>
            </p:nvSpPr>
            <p:spPr>
              <a:xfrm>
                <a:off x="3452274" y="5656945"/>
                <a:ext cx="1074333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i="1" smtClean="0"/>
                  <a:t>Ribosome Interaction</a:t>
                </a:r>
                <a:endParaRPr lang="en-US" sz="800" i="1" dirty="0"/>
              </a:p>
            </p:txBody>
          </p:sp>
        </p:grpSp>
        <p:sp>
          <p:nvSpPr>
            <p:cNvPr id="59" name="Bent Arrow 58"/>
            <p:cNvSpPr/>
            <p:nvPr/>
          </p:nvSpPr>
          <p:spPr>
            <a:xfrm rot="5400000">
              <a:off x="1596793" y="1890425"/>
              <a:ext cx="524409" cy="428403"/>
            </a:xfrm>
            <a:prstGeom prst="bentArrow">
              <a:avLst>
                <a:gd name="adj1" fmla="val 4821"/>
                <a:gd name="adj2" fmla="val 18490"/>
                <a:gd name="adj3" fmla="val 50000"/>
                <a:gd name="adj4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tx1"/>
                </a:solidFill>
              </a:endParaRPr>
            </a:p>
          </p:txBody>
        </p:sp>
        <p:sp>
          <p:nvSpPr>
            <p:cNvPr id="60" name="Rectangle 59"/>
            <p:cNvSpPr/>
            <p:nvPr/>
          </p:nvSpPr>
          <p:spPr>
            <a:xfrm>
              <a:off x="1643783" y="1710201"/>
              <a:ext cx="983544" cy="16670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 smtClean="0"/>
                <a:t>Exon</a:t>
              </a:r>
              <a:endParaRPr lang="en-US" sz="800" dirty="0"/>
            </a:p>
          </p:txBody>
        </p:sp>
        <p:sp>
          <p:nvSpPr>
            <p:cNvPr id="61" name="Rectangle 60"/>
            <p:cNvSpPr/>
            <p:nvPr/>
          </p:nvSpPr>
          <p:spPr>
            <a:xfrm>
              <a:off x="3337926" y="1710201"/>
              <a:ext cx="1137883" cy="16670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 smtClean="0"/>
                <a:t>Exon</a:t>
              </a:r>
              <a:endParaRPr lang="en-US" sz="800" dirty="0"/>
            </a:p>
          </p:txBody>
        </p:sp>
        <p:sp>
          <p:nvSpPr>
            <p:cNvPr id="62" name="Rectangle 61"/>
            <p:cNvSpPr/>
            <p:nvPr/>
          </p:nvSpPr>
          <p:spPr>
            <a:xfrm>
              <a:off x="1089497" y="1710201"/>
              <a:ext cx="554285" cy="166702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 smtClean="0"/>
                <a:t>5’ UTR</a:t>
              </a:r>
              <a:endParaRPr lang="en-US" sz="800" dirty="0"/>
            </a:p>
          </p:txBody>
        </p:sp>
        <p:sp>
          <p:nvSpPr>
            <p:cNvPr id="63" name="Rectangle 62"/>
            <p:cNvSpPr/>
            <p:nvPr/>
          </p:nvSpPr>
          <p:spPr>
            <a:xfrm>
              <a:off x="634017" y="1710201"/>
              <a:ext cx="455480" cy="166702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 smtClean="0"/>
                <a:t>5’ Cap</a:t>
              </a:r>
              <a:endParaRPr lang="en-US" sz="800" dirty="0"/>
            </a:p>
          </p:txBody>
        </p:sp>
        <p:sp>
          <p:nvSpPr>
            <p:cNvPr id="64" name="Rectangle 63"/>
            <p:cNvSpPr/>
            <p:nvPr/>
          </p:nvSpPr>
          <p:spPr>
            <a:xfrm>
              <a:off x="2624231" y="1710201"/>
              <a:ext cx="713694" cy="16670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 smtClean="0">
                  <a:solidFill>
                    <a:schemeClr val="tx1"/>
                  </a:solidFill>
                </a:rPr>
                <a:t>Intron</a:t>
              </a:r>
              <a:endParaRPr lang="en-US" sz="800" dirty="0">
                <a:solidFill>
                  <a:schemeClr val="tx1"/>
                </a:solidFill>
              </a:endParaRPr>
            </a:p>
          </p:txBody>
        </p:sp>
        <p:grpSp>
          <p:nvGrpSpPr>
            <p:cNvPr id="65" name="Group 64"/>
            <p:cNvGrpSpPr/>
            <p:nvPr/>
          </p:nvGrpSpPr>
          <p:grpSpPr>
            <a:xfrm>
              <a:off x="1856954" y="771190"/>
              <a:ext cx="2156759" cy="769928"/>
              <a:chOff x="2161753" y="771190"/>
              <a:chExt cx="2156759" cy="769928"/>
            </a:xfrm>
          </p:grpSpPr>
          <p:sp>
            <p:nvSpPr>
              <p:cNvPr id="66" name="Rectangle 65"/>
              <p:cNvSpPr/>
              <p:nvPr/>
            </p:nvSpPr>
            <p:spPr>
              <a:xfrm>
                <a:off x="2206685" y="1097226"/>
                <a:ext cx="1436150" cy="164592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26000">
                    <a:srgbClr val="D9D9D9"/>
                  </a:gs>
                  <a:gs pos="49000">
                    <a:srgbClr val="D9D9D9"/>
                  </a:gs>
                  <a:gs pos="100000">
                    <a:srgbClr val="D9D9D9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grpSp>
            <p:nvGrpSpPr>
              <p:cNvPr id="67" name="Group 66"/>
              <p:cNvGrpSpPr/>
              <p:nvPr/>
            </p:nvGrpSpPr>
            <p:grpSpPr>
              <a:xfrm>
                <a:off x="3045432" y="815415"/>
                <a:ext cx="706965" cy="279514"/>
                <a:chOff x="1935268" y="3110448"/>
                <a:chExt cx="845413" cy="334252"/>
              </a:xfrm>
            </p:grpSpPr>
            <p:sp>
              <p:nvSpPr>
                <p:cNvPr id="73" name="Oval 72"/>
                <p:cNvSpPr/>
                <p:nvPr/>
              </p:nvSpPr>
              <p:spPr>
                <a:xfrm>
                  <a:off x="1935268" y="3110448"/>
                  <a:ext cx="845413" cy="334252"/>
                </a:xfrm>
                <a:prstGeom prst="ellipse">
                  <a:avLst/>
                </a:prstGeom>
                <a:solidFill>
                  <a:srgbClr val="00B0F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  <p:sp>
              <p:nvSpPr>
                <p:cNvPr id="74" name="TextBox 73"/>
                <p:cNvSpPr txBox="1"/>
                <p:nvPr/>
              </p:nvSpPr>
              <p:spPr>
                <a:xfrm>
                  <a:off x="2034007" y="3154464"/>
                  <a:ext cx="663640" cy="25763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800" dirty="0" smtClean="0"/>
                    <a:t>HNRNPU</a:t>
                  </a:r>
                  <a:endParaRPr lang="en-US" sz="800" dirty="0"/>
                </a:p>
              </p:txBody>
            </p:sp>
          </p:grpSp>
          <p:grpSp>
            <p:nvGrpSpPr>
              <p:cNvPr id="68" name="Group 67"/>
              <p:cNvGrpSpPr/>
              <p:nvPr/>
            </p:nvGrpSpPr>
            <p:grpSpPr>
              <a:xfrm>
                <a:off x="3045431" y="1261604"/>
                <a:ext cx="706965" cy="279514"/>
                <a:chOff x="1935268" y="3120716"/>
                <a:chExt cx="845413" cy="334252"/>
              </a:xfrm>
            </p:grpSpPr>
            <p:sp>
              <p:nvSpPr>
                <p:cNvPr id="71" name="Oval 70"/>
                <p:cNvSpPr/>
                <p:nvPr/>
              </p:nvSpPr>
              <p:spPr>
                <a:xfrm>
                  <a:off x="1935268" y="3120716"/>
                  <a:ext cx="845413" cy="334252"/>
                </a:xfrm>
                <a:prstGeom prst="ellipse">
                  <a:avLst/>
                </a:prstGeom>
                <a:solidFill>
                  <a:srgbClr val="00B0F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  <p:sp>
              <p:nvSpPr>
                <p:cNvPr id="72" name="TextBox 71"/>
                <p:cNvSpPr txBox="1"/>
                <p:nvPr/>
              </p:nvSpPr>
              <p:spPr>
                <a:xfrm>
                  <a:off x="1975327" y="3154464"/>
                  <a:ext cx="776739" cy="25763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800" dirty="0" smtClean="0"/>
                    <a:t>HNRNPUL1</a:t>
                  </a:r>
                  <a:endParaRPr lang="en-US" sz="800" dirty="0"/>
                </a:p>
              </p:txBody>
            </p:sp>
          </p:grpSp>
          <p:sp>
            <p:nvSpPr>
              <p:cNvPr id="69" name="TextBox 68"/>
              <p:cNvSpPr txBox="1"/>
              <p:nvPr/>
            </p:nvSpPr>
            <p:spPr>
              <a:xfrm>
                <a:off x="2161753" y="771190"/>
                <a:ext cx="938077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i="1" dirty="0" smtClean="0"/>
                  <a:t>Splicing Regulator</a:t>
                </a:r>
                <a:endParaRPr lang="en-US" sz="800" i="1" dirty="0"/>
              </a:p>
            </p:txBody>
          </p:sp>
          <p:sp>
            <p:nvSpPr>
              <p:cNvPr id="70" name="Rectangle 69"/>
              <p:cNvSpPr/>
              <p:nvPr/>
            </p:nvSpPr>
            <p:spPr>
              <a:xfrm>
                <a:off x="3627984" y="1097226"/>
                <a:ext cx="690528" cy="164592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tx1"/>
                  </a:gs>
                  <a:gs pos="83000">
                    <a:schemeClr val="tx1"/>
                  </a:gs>
                  <a:gs pos="100000">
                    <a:schemeClr val="tx1"/>
                  </a:gs>
                </a:gsLst>
                <a:lin ang="108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</p:grpSp>
      </p:grpSp>
      <p:sp>
        <p:nvSpPr>
          <p:cNvPr id="277" name="TextBox 276"/>
          <p:cNvSpPr txBox="1"/>
          <p:nvPr/>
        </p:nvSpPr>
        <p:spPr>
          <a:xfrm>
            <a:off x="225016" y="1950482"/>
            <a:ext cx="309700" cy="3730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24" dirty="0" smtClean="0"/>
              <a:t>C</a:t>
            </a:r>
            <a:endParaRPr lang="en-US" sz="1824" dirty="0"/>
          </a:p>
        </p:txBody>
      </p:sp>
      <p:pic>
        <p:nvPicPr>
          <p:cNvPr id="114" name="Picture 11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9" t="8477" r="2951" b="11717"/>
          <a:stretch/>
        </p:blipFill>
        <p:spPr>
          <a:xfrm>
            <a:off x="868857" y="1879733"/>
            <a:ext cx="10627160" cy="2031519"/>
          </a:xfrm>
          <a:prstGeom prst="rect">
            <a:avLst/>
          </a:prstGeom>
        </p:spPr>
      </p:pic>
      <p:pic>
        <p:nvPicPr>
          <p:cNvPr id="116" name="Picture 1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6202" y="192681"/>
            <a:ext cx="3584448" cy="1536192"/>
          </a:xfrm>
          <a:prstGeom prst="rect">
            <a:avLst/>
          </a:prstGeom>
        </p:spPr>
      </p:pic>
      <p:sp>
        <p:nvSpPr>
          <p:cNvPr id="118" name="Rectangle 117"/>
          <p:cNvSpPr/>
          <p:nvPr/>
        </p:nvSpPr>
        <p:spPr>
          <a:xfrm rot="5400000">
            <a:off x="1022243" y="3454549"/>
            <a:ext cx="570696" cy="157275"/>
          </a:xfrm>
          <a:prstGeom prst="rect">
            <a:avLst/>
          </a:prstGeom>
          <a:solidFill>
            <a:srgbClr val="B997CF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Rectangle 118"/>
          <p:cNvSpPr/>
          <p:nvPr/>
        </p:nvSpPr>
        <p:spPr>
          <a:xfrm rot="5400000">
            <a:off x="836918" y="3450238"/>
            <a:ext cx="579322" cy="157275"/>
          </a:xfrm>
          <a:prstGeom prst="rect">
            <a:avLst/>
          </a:prstGeom>
          <a:solidFill>
            <a:srgbClr val="00B0F0">
              <a:alpha val="5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Rectangle 119"/>
          <p:cNvSpPr/>
          <p:nvPr/>
        </p:nvSpPr>
        <p:spPr>
          <a:xfrm rot="5400000">
            <a:off x="8705392" y="3430197"/>
            <a:ext cx="619404" cy="157275"/>
          </a:xfrm>
          <a:prstGeom prst="rect">
            <a:avLst/>
          </a:prstGeom>
          <a:solidFill>
            <a:srgbClr val="F29D68">
              <a:alpha val="6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Rectangle 120"/>
          <p:cNvSpPr/>
          <p:nvPr/>
        </p:nvSpPr>
        <p:spPr>
          <a:xfrm rot="5400000">
            <a:off x="9335515" y="3416152"/>
            <a:ext cx="647494" cy="157275"/>
          </a:xfrm>
          <a:prstGeom prst="rect">
            <a:avLst/>
          </a:prstGeom>
          <a:solidFill>
            <a:srgbClr val="D65D57">
              <a:alpha val="6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" name="Rectangle 121"/>
          <p:cNvSpPr/>
          <p:nvPr/>
        </p:nvSpPr>
        <p:spPr>
          <a:xfrm rot="5400000">
            <a:off x="9568192" y="3367449"/>
            <a:ext cx="647494" cy="254682"/>
          </a:xfrm>
          <a:prstGeom prst="rect">
            <a:avLst/>
          </a:prstGeom>
          <a:solidFill>
            <a:srgbClr val="00B05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b="28003"/>
          <a:stretch/>
        </p:blipFill>
        <p:spPr>
          <a:xfrm>
            <a:off x="-179405" y="-133350"/>
            <a:ext cx="8450632" cy="1825260"/>
          </a:xfrm>
          <a:prstGeom prst="rect">
            <a:avLst/>
          </a:prstGeom>
        </p:spPr>
      </p:pic>
      <p:pic>
        <p:nvPicPr>
          <p:cNvPr id="123" name="Picture 1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029" y="1630495"/>
            <a:ext cx="7036318" cy="19389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5016" y="59331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</a:t>
            </a:r>
            <a:endParaRPr lang="en-US" dirty="0"/>
          </a:p>
        </p:txBody>
      </p:sp>
      <p:sp>
        <p:nvSpPr>
          <p:cNvPr id="124" name="TextBox 123"/>
          <p:cNvSpPr txBox="1"/>
          <p:nvPr/>
        </p:nvSpPr>
        <p:spPr>
          <a:xfrm>
            <a:off x="7710297" y="59331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</a:t>
            </a:r>
            <a:endParaRPr lang="en-US" dirty="0"/>
          </a:p>
        </p:txBody>
      </p:sp>
      <p:sp>
        <p:nvSpPr>
          <p:cNvPr id="125" name="TextBox 124"/>
          <p:cNvSpPr txBox="1"/>
          <p:nvPr/>
        </p:nvSpPr>
        <p:spPr>
          <a:xfrm>
            <a:off x="225016" y="4107533"/>
            <a:ext cx="328936" cy="3730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24" smtClean="0"/>
              <a:t>D</a:t>
            </a:r>
            <a:endParaRPr lang="en-US" sz="1824" dirty="0"/>
          </a:p>
        </p:txBody>
      </p:sp>
    </p:spTree>
    <p:extLst>
      <p:ext uri="{BB962C8B-B14F-4D97-AF65-F5344CB8AC3E}">
        <p14:creationId xmlns:p14="http://schemas.microsoft.com/office/powerpoint/2010/main" val="673847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Freeform 113"/>
          <p:cNvSpPr/>
          <p:nvPr/>
        </p:nvSpPr>
        <p:spPr>
          <a:xfrm flipV="1">
            <a:off x="5720843" y="5247871"/>
            <a:ext cx="2597369" cy="453259"/>
          </a:xfrm>
          <a:custGeom>
            <a:avLst/>
            <a:gdLst>
              <a:gd name="connsiteX0" fmla="*/ 1816976 w 2597369"/>
              <a:gd name="connsiteY0" fmla="*/ 449318 h 453259"/>
              <a:gd name="connsiteX1" fmla="*/ 0 w 2597369"/>
              <a:gd name="connsiteY1" fmla="*/ 0 h 453259"/>
              <a:gd name="connsiteX2" fmla="*/ 2597369 w 2597369"/>
              <a:gd name="connsiteY2" fmla="*/ 0 h 453259"/>
              <a:gd name="connsiteX3" fmla="*/ 2006162 w 2597369"/>
              <a:gd name="connsiteY3" fmla="*/ 453259 h 453259"/>
              <a:gd name="connsiteX4" fmla="*/ 1816976 w 2597369"/>
              <a:gd name="connsiteY4" fmla="*/ 449318 h 4532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97369" h="453259">
                <a:moveTo>
                  <a:pt x="1816976" y="449318"/>
                </a:moveTo>
                <a:lnTo>
                  <a:pt x="0" y="0"/>
                </a:lnTo>
                <a:lnTo>
                  <a:pt x="2597369" y="0"/>
                </a:lnTo>
                <a:lnTo>
                  <a:pt x="2006162" y="453259"/>
                </a:lnTo>
                <a:lnTo>
                  <a:pt x="1816976" y="449318"/>
                </a:lnTo>
                <a:close/>
              </a:path>
            </a:pathLst>
          </a:custGeom>
          <a:gradFill flip="none" rotWithShape="1">
            <a:gsLst>
              <a:gs pos="0">
                <a:schemeClr val="bg1"/>
              </a:gs>
              <a:gs pos="73000">
                <a:schemeClr val="bg1">
                  <a:lumMod val="95000"/>
                </a:schemeClr>
              </a:gs>
              <a:gs pos="83000">
                <a:schemeClr val="bg1">
                  <a:lumMod val="95000"/>
                </a:schemeClr>
              </a:gs>
              <a:gs pos="100000">
                <a:schemeClr val="bg1">
                  <a:lumMod val="9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Rectangle 114"/>
          <p:cNvSpPr/>
          <p:nvPr/>
        </p:nvSpPr>
        <p:spPr>
          <a:xfrm flipV="1">
            <a:off x="5719728" y="5703955"/>
            <a:ext cx="1906990" cy="164592"/>
          </a:xfrm>
          <a:prstGeom prst="rect">
            <a:avLst/>
          </a:prstGeom>
          <a:gradFill flip="none" rotWithShape="1">
            <a:gsLst>
              <a:gs pos="11000">
                <a:schemeClr val="accent1">
                  <a:lumMod val="5000"/>
                  <a:lumOff val="95000"/>
                </a:schemeClr>
              </a:gs>
              <a:gs pos="26000">
                <a:srgbClr val="D9D9D9"/>
              </a:gs>
              <a:gs pos="49000">
                <a:srgbClr val="D9D9D9"/>
              </a:gs>
              <a:gs pos="100000">
                <a:srgbClr val="D9D9D9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16" name="Chord 115"/>
          <p:cNvSpPr/>
          <p:nvPr/>
        </p:nvSpPr>
        <p:spPr>
          <a:xfrm rot="16765675" flipV="1">
            <a:off x="6802038" y="5831646"/>
            <a:ext cx="437729" cy="437729"/>
          </a:xfrm>
          <a:prstGeom prst="chord">
            <a:avLst>
              <a:gd name="adj1" fmla="val 2700000"/>
              <a:gd name="adj2" fmla="val 20046184"/>
            </a:avLst>
          </a:prstGeom>
          <a:solidFill>
            <a:schemeClr val="accent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18" name="Chord 117"/>
          <p:cNvSpPr/>
          <p:nvPr/>
        </p:nvSpPr>
        <p:spPr>
          <a:xfrm rot="16765675" flipV="1">
            <a:off x="7273979" y="5833263"/>
            <a:ext cx="437729" cy="437729"/>
          </a:xfrm>
          <a:prstGeom prst="chord">
            <a:avLst>
              <a:gd name="adj1" fmla="val 2700000"/>
              <a:gd name="adj2" fmla="val 20046184"/>
            </a:avLst>
          </a:prstGeom>
          <a:solidFill>
            <a:schemeClr val="accent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19" name="Rectangle 118"/>
          <p:cNvSpPr/>
          <p:nvPr/>
        </p:nvSpPr>
        <p:spPr>
          <a:xfrm flipV="1">
            <a:off x="7626976" y="5704008"/>
            <a:ext cx="690528" cy="164592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tx1">
                  <a:alpha val="75000"/>
                </a:schemeClr>
              </a:gs>
              <a:gs pos="83000">
                <a:schemeClr val="tx1">
                  <a:alpha val="75000"/>
                </a:schemeClr>
              </a:gs>
              <a:gs pos="100000">
                <a:schemeClr val="tx1">
                  <a:alpha val="75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20" name="TextBox 119"/>
          <p:cNvSpPr txBox="1"/>
          <p:nvPr/>
        </p:nvSpPr>
        <p:spPr>
          <a:xfrm>
            <a:off x="7258543" y="5955674"/>
            <a:ext cx="45878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" dirty="0" smtClean="0"/>
              <a:t>U2AF1</a:t>
            </a:r>
            <a:endParaRPr lang="en-US" sz="800" dirty="0"/>
          </a:p>
        </p:txBody>
      </p:sp>
      <p:sp>
        <p:nvSpPr>
          <p:cNvPr id="121" name="TextBox 120"/>
          <p:cNvSpPr txBox="1"/>
          <p:nvPr/>
        </p:nvSpPr>
        <p:spPr>
          <a:xfrm>
            <a:off x="6780870" y="5955674"/>
            <a:ext cx="45878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" dirty="0" smtClean="0"/>
              <a:t>U2AF2</a:t>
            </a:r>
            <a:endParaRPr lang="en-US" sz="800" dirty="0"/>
          </a:p>
        </p:txBody>
      </p:sp>
      <p:sp>
        <p:nvSpPr>
          <p:cNvPr id="122" name="TextBox 121"/>
          <p:cNvSpPr txBox="1"/>
          <p:nvPr/>
        </p:nvSpPr>
        <p:spPr>
          <a:xfrm>
            <a:off x="5945505" y="5942788"/>
            <a:ext cx="50526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i="1" smtClean="0"/>
              <a:t>Splicing</a:t>
            </a:r>
            <a:endParaRPr lang="en-US" sz="800" i="1" dirty="0"/>
          </a:p>
        </p:txBody>
      </p:sp>
      <p:sp>
        <p:nvSpPr>
          <p:cNvPr id="123" name="TextBox 122"/>
          <p:cNvSpPr txBox="1"/>
          <p:nvPr/>
        </p:nvSpPr>
        <p:spPr>
          <a:xfrm>
            <a:off x="7359806" y="5677894"/>
            <a:ext cx="30809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i="1" dirty="0" smtClean="0"/>
              <a:t>AG</a:t>
            </a:r>
            <a:endParaRPr lang="en-US" sz="800" i="1" dirty="0"/>
          </a:p>
        </p:txBody>
      </p:sp>
      <p:grpSp>
        <p:nvGrpSpPr>
          <p:cNvPr id="272" name="Group 271"/>
          <p:cNvGrpSpPr/>
          <p:nvPr/>
        </p:nvGrpSpPr>
        <p:grpSpPr>
          <a:xfrm>
            <a:off x="8167660" y="502325"/>
            <a:ext cx="3629080" cy="3100096"/>
            <a:chOff x="216827" y="579281"/>
            <a:chExt cx="3629080" cy="3100096"/>
          </a:xfrm>
        </p:grpSpPr>
        <p:pic>
          <p:nvPicPr>
            <p:cNvPr id="117" name="Picture 11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6827" y="579281"/>
              <a:ext cx="3629080" cy="3100095"/>
            </a:xfrm>
            <a:prstGeom prst="rect">
              <a:avLst/>
            </a:prstGeom>
          </p:spPr>
        </p:pic>
        <p:sp>
          <p:nvSpPr>
            <p:cNvPr id="229" name="Rectangle 228"/>
            <p:cNvSpPr/>
            <p:nvPr/>
          </p:nvSpPr>
          <p:spPr>
            <a:xfrm>
              <a:off x="3531079" y="993891"/>
              <a:ext cx="314828" cy="109728"/>
            </a:xfrm>
            <a:prstGeom prst="rect">
              <a:avLst/>
            </a:prstGeom>
            <a:solidFill>
              <a:srgbClr val="DB4C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0" name="Rectangle 229"/>
            <p:cNvSpPr/>
            <p:nvPr/>
          </p:nvSpPr>
          <p:spPr>
            <a:xfrm>
              <a:off x="3531079" y="1432438"/>
              <a:ext cx="314828" cy="109728"/>
            </a:xfrm>
            <a:prstGeom prst="rect">
              <a:avLst/>
            </a:prstGeom>
            <a:solidFill>
              <a:srgbClr val="F39C6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1" name="Rectangle 230"/>
            <p:cNvSpPr/>
            <p:nvPr/>
          </p:nvSpPr>
          <p:spPr>
            <a:xfrm>
              <a:off x="3531079" y="2580988"/>
              <a:ext cx="314828" cy="108025"/>
            </a:xfrm>
            <a:prstGeom prst="rect">
              <a:avLst/>
            </a:prstGeom>
            <a:solidFill>
              <a:srgbClr val="6EC6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2" name="Rectangle 231"/>
            <p:cNvSpPr/>
            <p:nvPr/>
          </p:nvSpPr>
          <p:spPr>
            <a:xfrm>
              <a:off x="3531079" y="2250079"/>
              <a:ext cx="314828" cy="164592"/>
            </a:xfrm>
            <a:prstGeom prst="rect">
              <a:avLst/>
            </a:prstGeom>
            <a:solidFill>
              <a:srgbClr val="00B0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3" name="Rectangle 232"/>
            <p:cNvSpPr/>
            <p:nvPr/>
          </p:nvSpPr>
          <p:spPr>
            <a:xfrm>
              <a:off x="3531079" y="3123409"/>
              <a:ext cx="314828" cy="108025"/>
            </a:xfrm>
            <a:prstGeom prst="rect">
              <a:avLst/>
            </a:prstGeom>
            <a:solidFill>
              <a:srgbClr val="B997C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4" name="Rectangle 233"/>
            <p:cNvSpPr/>
            <p:nvPr/>
          </p:nvSpPr>
          <p:spPr>
            <a:xfrm rot="5400000">
              <a:off x="795871" y="3467950"/>
              <a:ext cx="314828" cy="108025"/>
            </a:xfrm>
            <a:prstGeom prst="rect">
              <a:avLst/>
            </a:prstGeom>
            <a:solidFill>
              <a:srgbClr val="B997C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5" name="Rectangle 234"/>
            <p:cNvSpPr/>
            <p:nvPr/>
          </p:nvSpPr>
          <p:spPr>
            <a:xfrm rot="5400000">
              <a:off x="1341850" y="3467950"/>
              <a:ext cx="314828" cy="108025"/>
            </a:xfrm>
            <a:prstGeom prst="rect">
              <a:avLst/>
            </a:prstGeom>
            <a:solidFill>
              <a:srgbClr val="6EC6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6" name="Rectangle 235"/>
            <p:cNvSpPr/>
            <p:nvPr/>
          </p:nvSpPr>
          <p:spPr>
            <a:xfrm rot="5400000">
              <a:off x="1640279" y="3439666"/>
              <a:ext cx="314828" cy="164592"/>
            </a:xfrm>
            <a:prstGeom prst="rect">
              <a:avLst/>
            </a:prstGeom>
            <a:solidFill>
              <a:srgbClr val="00B0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7" name="Rectangle 236"/>
            <p:cNvSpPr/>
            <p:nvPr/>
          </p:nvSpPr>
          <p:spPr>
            <a:xfrm rot="5400000">
              <a:off x="2484139" y="3466931"/>
              <a:ext cx="314828" cy="109728"/>
            </a:xfrm>
            <a:prstGeom prst="rect">
              <a:avLst/>
            </a:prstGeom>
            <a:solidFill>
              <a:srgbClr val="F39C6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8" name="Rectangle 237"/>
            <p:cNvSpPr/>
            <p:nvPr/>
          </p:nvSpPr>
          <p:spPr>
            <a:xfrm rot="5400000">
              <a:off x="2919129" y="3466931"/>
              <a:ext cx="314828" cy="109728"/>
            </a:xfrm>
            <a:prstGeom prst="rect">
              <a:avLst/>
            </a:prstGeom>
            <a:solidFill>
              <a:srgbClr val="DB4C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40" name="Straight Connector 239"/>
            <p:cNvCxnSpPr/>
            <p:nvPr/>
          </p:nvCxnSpPr>
          <p:spPr>
            <a:xfrm flipH="1">
              <a:off x="1879891" y="2258899"/>
              <a:ext cx="1651188" cy="0"/>
            </a:xfrm>
            <a:prstGeom prst="line">
              <a:avLst/>
            </a:prstGeom>
            <a:ln>
              <a:solidFill>
                <a:srgbClr val="00B05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Straight Connector 240"/>
            <p:cNvCxnSpPr/>
            <p:nvPr/>
          </p:nvCxnSpPr>
          <p:spPr>
            <a:xfrm flipH="1">
              <a:off x="1875713" y="2405277"/>
              <a:ext cx="1651188" cy="0"/>
            </a:xfrm>
            <a:prstGeom prst="line">
              <a:avLst/>
            </a:prstGeom>
            <a:ln>
              <a:solidFill>
                <a:srgbClr val="00B05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Straight Connector 245"/>
            <p:cNvCxnSpPr/>
            <p:nvPr/>
          </p:nvCxnSpPr>
          <p:spPr>
            <a:xfrm flipH="1">
              <a:off x="3131407" y="998395"/>
              <a:ext cx="399672" cy="0"/>
            </a:xfrm>
            <a:prstGeom prst="line">
              <a:avLst/>
            </a:prstGeom>
            <a:ln>
              <a:solidFill>
                <a:srgbClr val="C0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Straight Connector 248"/>
            <p:cNvCxnSpPr/>
            <p:nvPr/>
          </p:nvCxnSpPr>
          <p:spPr>
            <a:xfrm flipH="1">
              <a:off x="3127229" y="1099115"/>
              <a:ext cx="399672" cy="0"/>
            </a:xfrm>
            <a:prstGeom prst="line">
              <a:avLst/>
            </a:prstGeom>
            <a:ln>
              <a:solidFill>
                <a:srgbClr val="C0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Straight Connector 249"/>
            <p:cNvCxnSpPr/>
            <p:nvPr/>
          </p:nvCxnSpPr>
          <p:spPr>
            <a:xfrm flipH="1">
              <a:off x="2696417" y="1436942"/>
              <a:ext cx="830484" cy="0"/>
            </a:xfrm>
            <a:prstGeom prst="line">
              <a:avLst/>
            </a:prstGeom>
            <a:ln>
              <a:solidFill>
                <a:schemeClr val="accent2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Straight Connector 251"/>
            <p:cNvCxnSpPr/>
            <p:nvPr/>
          </p:nvCxnSpPr>
          <p:spPr>
            <a:xfrm flipH="1">
              <a:off x="2696417" y="1537276"/>
              <a:ext cx="830484" cy="0"/>
            </a:xfrm>
            <a:prstGeom prst="line">
              <a:avLst/>
            </a:prstGeom>
            <a:ln>
              <a:solidFill>
                <a:schemeClr val="accent2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Straight Connector 252"/>
            <p:cNvCxnSpPr/>
            <p:nvPr/>
          </p:nvCxnSpPr>
          <p:spPr>
            <a:xfrm flipH="1">
              <a:off x="1553277" y="2585492"/>
              <a:ext cx="1973624" cy="0"/>
            </a:xfrm>
            <a:prstGeom prst="line">
              <a:avLst/>
            </a:prstGeom>
            <a:ln>
              <a:solidFill>
                <a:srgbClr val="00B0F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Straight Connector 254"/>
            <p:cNvCxnSpPr/>
            <p:nvPr/>
          </p:nvCxnSpPr>
          <p:spPr>
            <a:xfrm flipH="1">
              <a:off x="1553277" y="2679619"/>
              <a:ext cx="1973624" cy="0"/>
            </a:xfrm>
            <a:prstGeom prst="line">
              <a:avLst/>
            </a:prstGeom>
            <a:ln>
              <a:solidFill>
                <a:srgbClr val="00B0F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6" name="Straight Connector 255"/>
            <p:cNvCxnSpPr/>
            <p:nvPr/>
          </p:nvCxnSpPr>
          <p:spPr>
            <a:xfrm flipH="1">
              <a:off x="1007298" y="3132417"/>
              <a:ext cx="2519603" cy="0"/>
            </a:xfrm>
            <a:prstGeom prst="line">
              <a:avLst/>
            </a:prstGeom>
            <a:ln>
              <a:solidFill>
                <a:srgbClr val="BA97CF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Straight Connector 257"/>
            <p:cNvCxnSpPr/>
            <p:nvPr/>
          </p:nvCxnSpPr>
          <p:spPr>
            <a:xfrm flipH="1">
              <a:off x="1007297" y="3222426"/>
              <a:ext cx="2519603" cy="0"/>
            </a:xfrm>
            <a:prstGeom prst="line">
              <a:avLst/>
            </a:prstGeom>
            <a:ln>
              <a:solidFill>
                <a:srgbClr val="BA97CF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38741-0A14-E843-9A62-03E826F204E7}" type="slidenum">
              <a:rPr lang="en-US" smtClean="0"/>
              <a:t>22</a:t>
            </a:fld>
            <a:endParaRPr lang="en-US"/>
          </a:p>
        </p:txBody>
      </p:sp>
      <p:grpSp>
        <p:nvGrpSpPr>
          <p:cNvPr id="49" name="Group 48"/>
          <p:cNvGrpSpPr/>
          <p:nvPr/>
        </p:nvGrpSpPr>
        <p:grpSpPr>
          <a:xfrm>
            <a:off x="612022" y="4057989"/>
            <a:ext cx="10911466" cy="2291700"/>
            <a:chOff x="634017" y="679454"/>
            <a:chExt cx="10911466" cy="2291700"/>
          </a:xfrm>
        </p:grpSpPr>
        <p:sp>
          <p:nvSpPr>
            <p:cNvPr id="59" name="Bent Arrow 58"/>
            <p:cNvSpPr/>
            <p:nvPr/>
          </p:nvSpPr>
          <p:spPr>
            <a:xfrm rot="5400000">
              <a:off x="1596793" y="1917319"/>
              <a:ext cx="524409" cy="428403"/>
            </a:xfrm>
            <a:prstGeom prst="bentArrow">
              <a:avLst>
                <a:gd name="adj1" fmla="val 4821"/>
                <a:gd name="adj2" fmla="val 18490"/>
                <a:gd name="adj3" fmla="val 50000"/>
                <a:gd name="adj4" fmla="val 50000"/>
              </a:avLst>
            </a:prstGeom>
            <a:solidFill>
              <a:schemeClr val="tx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tx1"/>
                </a:solidFill>
              </a:endParaRPr>
            </a:p>
          </p:txBody>
        </p:sp>
        <p:sp>
          <p:nvSpPr>
            <p:cNvPr id="50" name="Freeform 49"/>
            <p:cNvSpPr/>
            <p:nvPr/>
          </p:nvSpPr>
          <p:spPr>
            <a:xfrm>
              <a:off x="9736428" y="1871730"/>
              <a:ext cx="1206321" cy="455053"/>
            </a:xfrm>
            <a:custGeom>
              <a:avLst/>
              <a:gdLst>
                <a:gd name="connsiteX0" fmla="*/ 407831 w 1206321"/>
                <a:gd name="connsiteY0" fmla="*/ 0 h 455053"/>
                <a:gd name="connsiteX1" fmla="*/ 0 w 1206321"/>
                <a:gd name="connsiteY1" fmla="*/ 455053 h 455053"/>
                <a:gd name="connsiteX2" fmla="*/ 1206321 w 1206321"/>
                <a:gd name="connsiteY2" fmla="*/ 455053 h 455053"/>
                <a:gd name="connsiteX3" fmla="*/ 798490 w 1206321"/>
                <a:gd name="connsiteY3" fmla="*/ 4292 h 455053"/>
                <a:gd name="connsiteX4" fmla="*/ 407831 w 1206321"/>
                <a:gd name="connsiteY4" fmla="*/ 0 h 455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6321" h="455053">
                  <a:moveTo>
                    <a:pt x="407831" y="0"/>
                  </a:moveTo>
                  <a:lnTo>
                    <a:pt x="0" y="455053"/>
                  </a:lnTo>
                  <a:lnTo>
                    <a:pt x="1206321" y="455053"/>
                  </a:lnTo>
                  <a:lnTo>
                    <a:pt x="798490" y="4292"/>
                  </a:lnTo>
                  <a:lnTo>
                    <a:pt x="407831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74000">
                  <a:schemeClr val="bg1">
                    <a:lumMod val="95000"/>
                  </a:schemeClr>
                </a:gs>
                <a:gs pos="83000">
                  <a:schemeClr val="bg1">
                    <a:lumMod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1906073" y="1262130"/>
              <a:ext cx="2120721" cy="455742"/>
            </a:xfrm>
            <a:custGeom>
              <a:avLst/>
              <a:gdLst>
                <a:gd name="connsiteX0" fmla="*/ 1317938 w 2120721"/>
                <a:gd name="connsiteY0" fmla="*/ 442174 h 446467"/>
                <a:gd name="connsiteX1" fmla="*/ 0 w 2120721"/>
                <a:gd name="connsiteY1" fmla="*/ 0 h 446467"/>
                <a:gd name="connsiteX2" fmla="*/ 2120721 w 2120721"/>
                <a:gd name="connsiteY2" fmla="*/ 0 h 446467"/>
                <a:gd name="connsiteX3" fmla="*/ 1558344 w 2120721"/>
                <a:gd name="connsiteY3" fmla="*/ 446467 h 446467"/>
                <a:gd name="connsiteX4" fmla="*/ 1317938 w 2120721"/>
                <a:gd name="connsiteY4" fmla="*/ 442174 h 446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20721" h="446467">
                  <a:moveTo>
                    <a:pt x="1317938" y="442174"/>
                  </a:moveTo>
                  <a:lnTo>
                    <a:pt x="0" y="0"/>
                  </a:lnTo>
                  <a:lnTo>
                    <a:pt x="2120721" y="0"/>
                  </a:lnTo>
                  <a:lnTo>
                    <a:pt x="1558344" y="446467"/>
                  </a:lnTo>
                  <a:lnTo>
                    <a:pt x="1317938" y="442174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74000">
                  <a:schemeClr val="bg1">
                    <a:lumMod val="95000"/>
                  </a:schemeClr>
                </a:gs>
                <a:gs pos="83000">
                  <a:schemeClr val="bg1">
                    <a:lumMod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5734707" y="1261241"/>
              <a:ext cx="2597369" cy="453259"/>
            </a:xfrm>
            <a:custGeom>
              <a:avLst/>
              <a:gdLst>
                <a:gd name="connsiteX0" fmla="*/ 1816976 w 2597369"/>
                <a:gd name="connsiteY0" fmla="*/ 449318 h 453259"/>
                <a:gd name="connsiteX1" fmla="*/ 0 w 2597369"/>
                <a:gd name="connsiteY1" fmla="*/ 0 h 453259"/>
                <a:gd name="connsiteX2" fmla="*/ 2597369 w 2597369"/>
                <a:gd name="connsiteY2" fmla="*/ 0 h 453259"/>
                <a:gd name="connsiteX3" fmla="*/ 2006162 w 2597369"/>
                <a:gd name="connsiteY3" fmla="*/ 453259 h 453259"/>
                <a:gd name="connsiteX4" fmla="*/ 1816976 w 2597369"/>
                <a:gd name="connsiteY4" fmla="*/ 449318 h 453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97369" h="453259">
                  <a:moveTo>
                    <a:pt x="1816976" y="449318"/>
                  </a:moveTo>
                  <a:lnTo>
                    <a:pt x="0" y="0"/>
                  </a:lnTo>
                  <a:lnTo>
                    <a:pt x="2597369" y="0"/>
                  </a:lnTo>
                  <a:lnTo>
                    <a:pt x="2006162" y="453259"/>
                  </a:lnTo>
                  <a:lnTo>
                    <a:pt x="1816976" y="449318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73000">
                  <a:schemeClr val="bg1">
                    <a:lumMod val="95000"/>
                  </a:schemeClr>
                </a:gs>
                <a:gs pos="83000">
                  <a:schemeClr val="bg1">
                    <a:lumMod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Rectangle 52"/>
            <p:cNvSpPr/>
            <p:nvPr/>
          </p:nvSpPr>
          <p:spPr>
            <a:xfrm>
              <a:off x="5733592" y="1098763"/>
              <a:ext cx="1906990" cy="164592"/>
            </a:xfrm>
            <a:prstGeom prst="rect">
              <a:avLst/>
            </a:prstGeom>
            <a:gradFill flip="none" rotWithShape="1">
              <a:gsLst>
                <a:gs pos="11000">
                  <a:schemeClr val="accent1">
                    <a:lumMod val="5000"/>
                    <a:lumOff val="95000"/>
                  </a:schemeClr>
                </a:gs>
                <a:gs pos="26000">
                  <a:srgbClr val="D9D9D9"/>
                </a:gs>
                <a:gs pos="49000">
                  <a:srgbClr val="D9D9D9"/>
                </a:gs>
                <a:gs pos="100000">
                  <a:srgbClr val="D9D9D9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grpSp>
          <p:nvGrpSpPr>
            <p:cNvPr id="54" name="Group 53"/>
            <p:cNvGrpSpPr/>
            <p:nvPr/>
          </p:nvGrpSpPr>
          <p:grpSpPr>
            <a:xfrm>
              <a:off x="4475810" y="1710201"/>
              <a:ext cx="7069673" cy="166702"/>
              <a:chOff x="2581643" y="1300480"/>
              <a:chExt cx="8617500" cy="203200"/>
            </a:xfrm>
            <a:solidFill>
              <a:schemeClr val="tx1"/>
            </a:solidFill>
          </p:grpSpPr>
          <p:sp>
            <p:nvSpPr>
              <p:cNvPr id="110" name="Rectangle 109"/>
              <p:cNvSpPr/>
              <p:nvPr/>
            </p:nvSpPr>
            <p:spPr>
              <a:xfrm>
                <a:off x="8318500" y="1300480"/>
                <a:ext cx="1408242" cy="203200"/>
              </a:xfrm>
              <a:prstGeom prst="rect">
                <a:avLst/>
              </a:prstGeom>
              <a:solidFill>
                <a:srgbClr val="7F7F7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800" dirty="0" smtClean="0"/>
                  <a:t>3’ UTR</a:t>
                </a:r>
                <a:endParaRPr lang="en-US" sz="800" dirty="0"/>
              </a:p>
            </p:txBody>
          </p:sp>
          <p:sp>
            <p:nvSpPr>
              <p:cNvPr id="111" name="Rectangle 110"/>
              <p:cNvSpPr/>
              <p:nvPr/>
            </p:nvSpPr>
            <p:spPr>
              <a:xfrm>
                <a:off x="9726743" y="1300480"/>
                <a:ext cx="1472400" cy="203200"/>
              </a:xfrm>
              <a:prstGeom prst="rect">
                <a:avLst/>
              </a:prstGeom>
              <a:solidFill>
                <a:srgbClr val="59595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800" dirty="0" smtClean="0"/>
                  <a:t>Poly(A) Tail</a:t>
                </a:r>
                <a:endParaRPr lang="en-US" sz="800" dirty="0"/>
              </a:p>
            </p:txBody>
          </p:sp>
          <p:sp>
            <p:nvSpPr>
              <p:cNvPr id="112" name="Rectangle 111"/>
              <p:cNvSpPr/>
              <p:nvPr/>
            </p:nvSpPr>
            <p:spPr>
              <a:xfrm>
                <a:off x="2581643" y="1300480"/>
                <a:ext cx="3862339" cy="200628"/>
              </a:xfrm>
              <a:prstGeom prst="rect">
                <a:avLst/>
              </a:prstGeom>
              <a:solidFill>
                <a:srgbClr val="D9D9D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800" dirty="0" smtClean="0">
                    <a:solidFill>
                      <a:schemeClr val="tx1"/>
                    </a:solidFill>
                  </a:rPr>
                  <a:t>Intron</a:t>
                </a:r>
                <a:endParaRPr lang="en-US" sz="8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3" name="Rectangle 112"/>
              <p:cNvSpPr/>
              <p:nvPr/>
            </p:nvSpPr>
            <p:spPr>
              <a:xfrm>
                <a:off x="6443981" y="1300480"/>
                <a:ext cx="1874520" cy="203200"/>
              </a:xfrm>
              <a:prstGeom prst="rect">
                <a:avLst/>
              </a:prstGeom>
              <a:solidFill>
                <a:schemeClr val="tx1">
                  <a:alpha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800" dirty="0" smtClean="0"/>
                  <a:t>Exon</a:t>
                </a:r>
                <a:endParaRPr lang="en-US" sz="800" dirty="0"/>
              </a:p>
            </p:txBody>
          </p:sp>
        </p:grpSp>
        <p:grpSp>
          <p:nvGrpSpPr>
            <p:cNvPr id="55" name="Group 54"/>
            <p:cNvGrpSpPr/>
            <p:nvPr/>
          </p:nvGrpSpPr>
          <p:grpSpPr>
            <a:xfrm>
              <a:off x="5780590" y="679454"/>
              <a:ext cx="1700319" cy="620282"/>
              <a:chOff x="7723830" y="3848556"/>
              <a:chExt cx="1700319" cy="620282"/>
            </a:xfrm>
          </p:grpSpPr>
          <p:grpSp>
            <p:nvGrpSpPr>
              <p:cNvPr id="93" name="Group 92"/>
              <p:cNvGrpSpPr/>
              <p:nvPr/>
            </p:nvGrpSpPr>
            <p:grpSpPr>
              <a:xfrm>
                <a:off x="7723830" y="3848556"/>
                <a:ext cx="839127" cy="446983"/>
                <a:chOff x="8806165" y="2468712"/>
                <a:chExt cx="1003457" cy="534518"/>
              </a:xfrm>
            </p:grpSpPr>
            <p:grpSp>
              <p:nvGrpSpPr>
                <p:cNvPr id="101" name="Group 100"/>
                <p:cNvGrpSpPr/>
                <p:nvPr/>
              </p:nvGrpSpPr>
              <p:grpSpPr>
                <a:xfrm>
                  <a:off x="8858883" y="2468712"/>
                  <a:ext cx="908252" cy="480224"/>
                  <a:chOff x="8854727" y="2468712"/>
                  <a:chExt cx="908252" cy="480224"/>
                </a:xfrm>
              </p:grpSpPr>
              <p:sp>
                <p:nvSpPr>
                  <p:cNvPr id="108" name="Delay 107"/>
                  <p:cNvSpPr/>
                  <p:nvPr/>
                </p:nvSpPr>
                <p:spPr>
                  <a:xfrm rot="16200000">
                    <a:off x="9068741" y="2254698"/>
                    <a:ext cx="480224" cy="908252"/>
                  </a:xfrm>
                  <a:prstGeom prst="flowChartDelay">
                    <a:avLst/>
                  </a:prstGeom>
                  <a:solidFill>
                    <a:srgbClr val="C00000">
                      <a:alpha val="26000"/>
                    </a:srgb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  <p:sp>
                <p:nvSpPr>
                  <p:cNvPr id="109" name="TextBox 108"/>
                  <p:cNvSpPr txBox="1"/>
                  <p:nvPr/>
                </p:nvSpPr>
                <p:spPr>
                  <a:xfrm>
                    <a:off x="8934627" y="2481186"/>
                    <a:ext cx="709647" cy="257636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:r>
                      <a:rPr lang="en-US" sz="800" dirty="0" smtClean="0"/>
                      <a:t>U2 </a:t>
                    </a:r>
                    <a:r>
                      <a:rPr lang="en-US" sz="800" dirty="0" err="1" smtClean="0"/>
                      <a:t>snRNP</a:t>
                    </a:r>
                    <a:endParaRPr lang="en-US" sz="800" dirty="0"/>
                  </a:p>
                </p:txBody>
              </p:sp>
            </p:grpSp>
            <p:grpSp>
              <p:nvGrpSpPr>
                <p:cNvPr id="102" name="Group 101"/>
                <p:cNvGrpSpPr/>
                <p:nvPr/>
              </p:nvGrpSpPr>
              <p:grpSpPr>
                <a:xfrm>
                  <a:off x="8806165" y="2699377"/>
                  <a:ext cx="525622" cy="303853"/>
                  <a:chOff x="8806165" y="2699377"/>
                  <a:chExt cx="525622" cy="303853"/>
                </a:xfrm>
              </p:grpSpPr>
              <p:sp>
                <p:nvSpPr>
                  <p:cNvPr id="106" name="Delay 105"/>
                  <p:cNvSpPr/>
                  <p:nvPr/>
                </p:nvSpPr>
                <p:spPr>
                  <a:xfrm rot="16200000">
                    <a:off x="8950480" y="2625379"/>
                    <a:ext cx="244000" cy="391996"/>
                  </a:xfrm>
                  <a:prstGeom prst="flowChartDelay">
                    <a:avLst/>
                  </a:prstGeom>
                  <a:solidFill>
                    <a:srgbClr val="C00000">
                      <a:alpha val="60000"/>
                    </a:srgb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  <p:sp>
                <p:nvSpPr>
                  <p:cNvPr id="107" name="TextBox 106"/>
                  <p:cNvSpPr txBox="1"/>
                  <p:nvPr/>
                </p:nvSpPr>
                <p:spPr>
                  <a:xfrm>
                    <a:off x="8806165" y="2745595"/>
                    <a:ext cx="525622" cy="25763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:r>
                      <a:rPr lang="en-US" sz="800" dirty="0" smtClean="0"/>
                      <a:t>SF3A3</a:t>
                    </a:r>
                    <a:endParaRPr lang="en-US" sz="800" dirty="0"/>
                  </a:p>
                </p:txBody>
              </p:sp>
            </p:grpSp>
            <p:grpSp>
              <p:nvGrpSpPr>
                <p:cNvPr id="103" name="Group 102"/>
                <p:cNvGrpSpPr/>
                <p:nvPr/>
              </p:nvGrpSpPr>
              <p:grpSpPr>
                <a:xfrm>
                  <a:off x="9287835" y="2701017"/>
                  <a:ext cx="521787" cy="301633"/>
                  <a:chOff x="9287835" y="2701017"/>
                  <a:chExt cx="521787" cy="301633"/>
                </a:xfrm>
              </p:grpSpPr>
              <p:sp>
                <p:nvSpPr>
                  <p:cNvPr id="104" name="Delay 103"/>
                  <p:cNvSpPr/>
                  <p:nvPr/>
                </p:nvSpPr>
                <p:spPr>
                  <a:xfrm rot="16200000">
                    <a:off x="9430913" y="2627019"/>
                    <a:ext cx="244000" cy="391996"/>
                  </a:xfrm>
                  <a:prstGeom prst="flowChartDelay">
                    <a:avLst/>
                  </a:prstGeom>
                  <a:solidFill>
                    <a:srgbClr val="C00000">
                      <a:alpha val="60000"/>
                    </a:srgb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  <p:sp>
                <p:nvSpPr>
                  <p:cNvPr id="105" name="TextBox 104"/>
                  <p:cNvSpPr txBox="1"/>
                  <p:nvPr/>
                </p:nvSpPr>
                <p:spPr>
                  <a:xfrm>
                    <a:off x="9287835" y="2745014"/>
                    <a:ext cx="521787" cy="257636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:r>
                      <a:rPr lang="en-US" sz="800" dirty="0" smtClean="0"/>
                      <a:t>SF3B4</a:t>
                    </a:r>
                    <a:endParaRPr lang="en-US" sz="800" dirty="0"/>
                  </a:p>
                </p:txBody>
              </p:sp>
            </p:grpSp>
          </p:grpSp>
          <p:sp>
            <p:nvSpPr>
              <p:cNvPr id="99" name="TextBox 98"/>
              <p:cNvSpPr txBox="1"/>
              <p:nvPr/>
            </p:nvSpPr>
            <p:spPr>
              <a:xfrm>
                <a:off x="7794002" y="4253394"/>
                <a:ext cx="713657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800" i="1" dirty="0"/>
                  <a:t>b</a:t>
                </a:r>
                <a:r>
                  <a:rPr lang="en-US" sz="800" i="1" dirty="0" smtClean="0"/>
                  <a:t>ranch point</a:t>
                </a:r>
                <a:endParaRPr lang="en-US" sz="800" i="1" dirty="0"/>
              </a:p>
            </p:txBody>
          </p:sp>
          <p:sp>
            <p:nvSpPr>
              <p:cNvPr id="100" name="TextBox 99"/>
              <p:cNvSpPr txBox="1"/>
              <p:nvPr/>
            </p:nvSpPr>
            <p:spPr>
              <a:xfrm>
                <a:off x="8918882" y="3972373"/>
                <a:ext cx="505267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i="1" dirty="0" smtClean="0"/>
                  <a:t>Splicing</a:t>
                </a:r>
                <a:endParaRPr lang="en-US" sz="800" i="1" dirty="0"/>
              </a:p>
            </p:txBody>
          </p:sp>
        </p:grpSp>
        <p:sp>
          <p:nvSpPr>
            <p:cNvPr id="56" name="Rectangle 55"/>
            <p:cNvSpPr/>
            <p:nvPr/>
          </p:nvSpPr>
          <p:spPr>
            <a:xfrm>
              <a:off x="7640840" y="1098816"/>
              <a:ext cx="690528" cy="164592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tx1">
                    <a:alpha val="75000"/>
                  </a:schemeClr>
                </a:gs>
                <a:gs pos="83000">
                  <a:schemeClr val="tx1">
                    <a:alpha val="75000"/>
                  </a:schemeClr>
                </a:gs>
                <a:gs pos="100000">
                  <a:schemeClr val="tx1">
                    <a:alpha val="75000"/>
                  </a:schemeClr>
                </a:gs>
              </a:gsLst>
              <a:lin ang="108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grpSp>
          <p:nvGrpSpPr>
            <p:cNvPr id="57" name="Group 56"/>
            <p:cNvGrpSpPr/>
            <p:nvPr/>
          </p:nvGrpSpPr>
          <p:grpSpPr>
            <a:xfrm>
              <a:off x="9395804" y="2332408"/>
              <a:ext cx="1545711" cy="608460"/>
              <a:chOff x="9395804" y="2437186"/>
              <a:chExt cx="1545711" cy="608460"/>
            </a:xfrm>
          </p:grpSpPr>
          <p:sp>
            <p:nvSpPr>
              <p:cNvPr id="87" name="Rectangle 86"/>
              <p:cNvSpPr/>
              <p:nvPr/>
            </p:nvSpPr>
            <p:spPr>
              <a:xfrm>
                <a:off x="9739234" y="2437186"/>
                <a:ext cx="599387" cy="119381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rgbClr val="7F7F7F"/>
                  </a:gs>
                  <a:gs pos="83000">
                    <a:srgbClr val="7F7F7F"/>
                  </a:gs>
                  <a:gs pos="100000">
                    <a:srgbClr val="7F7F7F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88" name="Rectangle 87"/>
              <p:cNvSpPr/>
              <p:nvPr/>
            </p:nvSpPr>
            <p:spPr>
              <a:xfrm>
                <a:off x="10338621" y="2437186"/>
                <a:ext cx="602894" cy="119381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rgbClr val="595959"/>
                  </a:gs>
                  <a:gs pos="83000">
                    <a:srgbClr val="595959"/>
                  </a:gs>
                  <a:gs pos="100000">
                    <a:srgbClr val="595959"/>
                  </a:gs>
                </a:gsLst>
                <a:lin ang="108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grpSp>
            <p:nvGrpSpPr>
              <p:cNvPr id="89" name="Group 88"/>
              <p:cNvGrpSpPr/>
              <p:nvPr/>
            </p:nvGrpSpPr>
            <p:grpSpPr>
              <a:xfrm>
                <a:off x="10006130" y="2573432"/>
                <a:ext cx="665081" cy="472214"/>
                <a:chOff x="10007834" y="2199314"/>
                <a:chExt cx="665081" cy="472214"/>
              </a:xfrm>
            </p:grpSpPr>
            <p:sp>
              <p:nvSpPr>
                <p:cNvPr id="91" name="Off-page Connector 90"/>
                <p:cNvSpPr/>
                <p:nvPr/>
              </p:nvSpPr>
              <p:spPr>
                <a:xfrm rot="10800000">
                  <a:off x="10007834" y="2199314"/>
                  <a:ext cx="665081" cy="472214"/>
                </a:xfrm>
                <a:prstGeom prst="flowChartOffpageConnector">
                  <a:avLst/>
                </a:prstGeom>
                <a:solidFill>
                  <a:srgbClr val="7030A0">
                    <a:alpha val="51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  <p:sp>
              <p:nvSpPr>
                <p:cNvPr id="92" name="TextBox 91"/>
                <p:cNvSpPr txBox="1"/>
                <p:nvPr/>
              </p:nvSpPr>
              <p:spPr>
                <a:xfrm>
                  <a:off x="10111664" y="2242727"/>
                  <a:ext cx="482824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800" dirty="0" smtClean="0"/>
                    <a:t>CSTF2</a:t>
                  </a:r>
                </a:p>
                <a:p>
                  <a:pPr algn="ctr"/>
                  <a:r>
                    <a:rPr lang="en-US" sz="800" dirty="0" smtClean="0"/>
                    <a:t>CSTF2T</a:t>
                  </a:r>
                </a:p>
              </p:txBody>
            </p:sp>
          </p:grpSp>
          <p:sp>
            <p:nvSpPr>
              <p:cNvPr id="90" name="TextBox 89"/>
              <p:cNvSpPr txBox="1"/>
              <p:nvPr/>
            </p:nvSpPr>
            <p:spPr>
              <a:xfrm>
                <a:off x="9395804" y="2753010"/>
                <a:ext cx="566181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i="1" dirty="0" smtClean="0"/>
                  <a:t>Cleavage</a:t>
                </a:r>
                <a:endParaRPr lang="en-US" sz="800" i="1" dirty="0"/>
              </a:p>
            </p:txBody>
          </p:sp>
        </p:grpSp>
        <p:grpSp>
          <p:nvGrpSpPr>
            <p:cNvPr id="58" name="Group 57"/>
            <p:cNvGrpSpPr/>
            <p:nvPr/>
          </p:nvGrpSpPr>
          <p:grpSpPr>
            <a:xfrm>
              <a:off x="1840381" y="1953340"/>
              <a:ext cx="2120391" cy="1017814"/>
              <a:chOff x="2406216" y="5656945"/>
              <a:chExt cx="2120391" cy="1017814"/>
            </a:xfrm>
          </p:grpSpPr>
          <p:sp>
            <p:nvSpPr>
              <p:cNvPr id="75" name="Explosion 2 74"/>
              <p:cNvSpPr/>
              <p:nvPr/>
            </p:nvSpPr>
            <p:spPr>
              <a:xfrm>
                <a:off x="2406216" y="5758149"/>
                <a:ext cx="1296317" cy="916610"/>
              </a:xfrm>
              <a:prstGeom prst="irregularSeal2">
                <a:avLst/>
              </a:prstGeom>
              <a:solidFill>
                <a:schemeClr val="accent4">
                  <a:lumMod val="40000"/>
                  <a:lumOff val="60000"/>
                  <a:alpha val="61000"/>
                </a:schemeClr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76" name="TextBox 75"/>
              <p:cNvSpPr txBox="1"/>
              <p:nvPr/>
            </p:nvSpPr>
            <p:spPr>
              <a:xfrm>
                <a:off x="2637207" y="6144822"/>
                <a:ext cx="77296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dirty="0" smtClean="0"/>
                  <a:t>60S Ribosome</a:t>
                </a:r>
                <a:endParaRPr lang="en-US" sz="800" dirty="0"/>
              </a:p>
            </p:txBody>
          </p:sp>
          <p:grpSp>
            <p:nvGrpSpPr>
              <p:cNvPr id="77" name="Group 76"/>
              <p:cNvGrpSpPr/>
              <p:nvPr/>
            </p:nvGrpSpPr>
            <p:grpSpPr>
              <a:xfrm>
                <a:off x="3809403" y="5862847"/>
                <a:ext cx="556017" cy="241656"/>
                <a:chOff x="3762176" y="4755419"/>
                <a:chExt cx="731394" cy="288981"/>
              </a:xfrm>
            </p:grpSpPr>
            <p:sp>
              <p:nvSpPr>
                <p:cNvPr id="85" name="Diamond 84"/>
                <p:cNvSpPr/>
                <p:nvPr/>
              </p:nvSpPr>
              <p:spPr>
                <a:xfrm>
                  <a:off x="3762176" y="4755419"/>
                  <a:ext cx="731394" cy="288981"/>
                </a:xfrm>
                <a:prstGeom prst="diamond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  <p:sp>
              <p:nvSpPr>
                <p:cNvPr id="86" name="TextBox 85"/>
                <p:cNvSpPr txBox="1"/>
                <p:nvPr/>
              </p:nvSpPr>
              <p:spPr>
                <a:xfrm>
                  <a:off x="3842253" y="4776797"/>
                  <a:ext cx="561315" cy="25763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800" dirty="0" smtClean="0"/>
                    <a:t>FMR1</a:t>
                  </a:r>
                  <a:endParaRPr lang="en-US" sz="800" dirty="0"/>
                </a:p>
              </p:txBody>
            </p:sp>
          </p:grpSp>
          <p:grpSp>
            <p:nvGrpSpPr>
              <p:cNvPr id="78" name="Group 77"/>
              <p:cNvGrpSpPr/>
              <p:nvPr/>
            </p:nvGrpSpPr>
            <p:grpSpPr>
              <a:xfrm>
                <a:off x="3809403" y="6127566"/>
                <a:ext cx="556017" cy="241656"/>
                <a:chOff x="3762176" y="4772307"/>
                <a:chExt cx="731394" cy="288981"/>
              </a:xfrm>
            </p:grpSpPr>
            <p:sp>
              <p:nvSpPr>
                <p:cNvPr id="83" name="Diamond 82"/>
                <p:cNvSpPr/>
                <p:nvPr/>
              </p:nvSpPr>
              <p:spPr>
                <a:xfrm>
                  <a:off x="3762176" y="4772307"/>
                  <a:ext cx="731394" cy="288981"/>
                </a:xfrm>
                <a:prstGeom prst="diamond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  <p:sp>
              <p:nvSpPr>
                <p:cNvPr id="84" name="TextBox 83"/>
                <p:cNvSpPr txBox="1"/>
                <p:nvPr/>
              </p:nvSpPr>
              <p:spPr>
                <a:xfrm>
                  <a:off x="3871423" y="4793686"/>
                  <a:ext cx="514925" cy="25763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800" dirty="0" smtClean="0"/>
                    <a:t>FXR1</a:t>
                  </a:r>
                  <a:endParaRPr lang="en-US" sz="800" dirty="0"/>
                </a:p>
              </p:txBody>
            </p:sp>
          </p:grpSp>
          <p:grpSp>
            <p:nvGrpSpPr>
              <p:cNvPr id="79" name="Group 78"/>
              <p:cNvGrpSpPr/>
              <p:nvPr/>
            </p:nvGrpSpPr>
            <p:grpSpPr>
              <a:xfrm>
                <a:off x="3809403" y="6388754"/>
                <a:ext cx="556017" cy="241656"/>
                <a:chOff x="3762176" y="4784973"/>
                <a:chExt cx="731394" cy="288981"/>
              </a:xfrm>
            </p:grpSpPr>
            <p:sp>
              <p:nvSpPr>
                <p:cNvPr id="81" name="Diamond 80"/>
                <p:cNvSpPr/>
                <p:nvPr/>
              </p:nvSpPr>
              <p:spPr>
                <a:xfrm>
                  <a:off x="3762176" y="4784973"/>
                  <a:ext cx="731394" cy="288981"/>
                </a:xfrm>
                <a:prstGeom prst="diamond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  <p:sp>
              <p:nvSpPr>
                <p:cNvPr id="82" name="TextBox 81"/>
                <p:cNvSpPr txBox="1"/>
                <p:nvPr/>
              </p:nvSpPr>
              <p:spPr>
                <a:xfrm>
                  <a:off x="3871423" y="4806352"/>
                  <a:ext cx="514925" cy="25763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800" dirty="0" smtClean="0"/>
                    <a:t>FXR2</a:t>
                  </a:r>
                  <a:endParaRPr lang="en-US" sz="800" dirty="0"/>
                </a:p>
              </p:txBody>
            </p:sp>
          </p:grpSp>
          <p:sp>
            <p:nvSpPr>
              <p:cNvPr id="80" name="TextBox 79"/>
              <p:cNvSpPr txBox="1"/>
              <p:nvPr/>
            </p:nvSpPr>
            <p:spPr>
              <a:xfrm>
                <a:off x="3452274" y="5656945"/>
                <a:ext cx="1074333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i="1" smtClean="0"/>
                  <a:t>Ribosome Interaction</a:t>
                </a:r>
                <a:endParaRPr lang="en-US" sz="800" i="1" dirty="0"/>
              </a:p>
            </p:txBody>
          </p:sp>
        </p:grpSp>
        <p:sp>
          <p:nvSpPr>
            <p:cNvPr id="60" name="Rectangle 59"/>
            <p:cNvSpPr/>
            <p:nvPr/>
          </p:nvSpPr>
          <p:spPr>
            <a:xfrm>
              <a:off x="1643783" y="1710201"/>
              <a:ext cx="983544" cy="166702"/>
            </a:xfrm>
            <a:prstGeom prst="rect">
              <a:avLst/>
            </a:prstGeom>
            <a:solidFill>
              <a:schemeClr val="tx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 smtClean="0"/>
                <a:t>Exon</a:t>
              </a:r>
              <a:endParaRPr lang="en-US" sz="800" dirty="0"/>
            </a:p>
          </p:txBody>
        </p:sp>
        <p:sp>
          <p:nvSpPr>
            <p:cNvPr id="61" name="Rectangle 60"/>
            <p:cNvSpPr/>
            <p:nvPr/>
          </p:nvSpPr>
          <p:spPr>
            <a:xfrm>
              <a:off x="3337926" y="1710201"/>
              <a:ext cx="1137883" cy="166702"/>
            </a:xfrm>
            <a:prstGeom prst="rect">
              <a:avLst/>
            </a:prstGeom>
            <a:solidFill>
              <a:schemeClr val="tx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 smtClean="0"/>
                <a:t>Exon</a:t>
              </a:r>
              <a:endParaRPr lang="en-US" sz="800" dirty="0"/>
            </a:p>
          </p:txBody>
        </p:sp>
        <p:sp>
          <p:nvSpPr>
            <p:cNvPr id="62" name="Rectangle 61"/>
            <p:cNvSpPr/>
            <p:nvPr/>
          </p:nvSpPr>
          <p:spPr>
            <a:xfrm>
              <a:off x="1089497" y="1710201"/>
              <a:ext cx="554285" cy="166702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 smtClean="0"/>
                <a:t>5’ UTR</a:t>
              </a:r>
              <a:endParaRPr lang="en-US" sz="800" dirty="0"/>
            </a:p>
          </p:txBody>
        </p:sp>
        <p:sp>
          <p:nvSpPr>
            <p:cNvPr id="63" name="Rectangle 62"/>
            <p:cNvSpPr/>
            <p:nvPr/>
          </p:nvSpPr>
          <p:spPr>
            <a:xfrm>
              <a:off x="634017" y="1710201"/>
              <a:ext cx="455480" cy="166702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 smtClean="0"/>
                <a:t>5’ Cap</a:t>
              </a:r>
              <a:endParaRPr lang="en-US" sz="800" dirty="0"/>
            </a:p>
          </p:txBody>
        </p:sp>
        <p:sp>
          <p:nvSpPr>
            <p:cNvPr id="64" name="Rectangle 63"/>
            <p:cNvSpPr/>
            <p:nvPr/>
          </p:nvSpPr>
          <p:spPr>
            <a:xfrm>
              <a:off x="2624231" y="1710201"/>
              <a:ext cx="713694" cy="16670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 smtClean="0">
                  <a:solidFill>
                    <a:schemeClr val="tx1"/>
                  </a:solidFill>
                </a:rPr>
                <a:t>Intron</a:t>
              </a:r>
              <a:endParaRPr lang="en-US" sz="800" dirty="0">
                <a:solidFill>
                  <a:schemeClr val="tx1"/>
                </a:solidFill>
              </a:endParaRPr>
            </a:p>
          </p:txBody>
        </p:sp>
        <p:grpSp>
          <p:nvGrpSpPr>
            <p:cNvPr id="65" name="Group 64"/>
            <p:cNvGrpSpPr/>
            <p:nvPr/>
          </p:nvGrpSpPr>
          <p:grpSpPr>
            <a:xfrm>
              <a:off x="1856954" y="771190"/>
              <a:ext cx="2156759" cy="769928"/>
              <a:chOff x="2161753" y="771190"/>
              <a:chExt cx="2156759" cy="769928"/>
            </a:xfrm>
          </p:grpSpPr>
          <p:sp>
            <p:nvSpPr>
              <p:cNvPr id="66" name="Rectangle 65"/>
              <p:cNvSpPr/>
              <p:nvPr/>
            </p:nvSpPr>
            <p:spPr>
              <a:xfrm>
                <a:off x="2206685" y="1097226"/>
                <a:ext cx="1436150" cy="164592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26000">
                    <a:srgbClr val="D9D9D9"/>
                  </a:gs>
                  <a:gs pos="49000">
                    <a:srgbClr val="D9D9D9"/>
                  </a:gs>
                  <a:gs pos="100000">
                    <a:srgbClr val="D9D9D9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grpSp>
            <p:nvGrpSpPr>
              <p:cNvPr id="67" name="Group 66"/>
              <p:cNvGrpSpPr/>
              <p:nvPr/>
            </p:nvGrpSpPr>
            <p:grpSpPr>
              <a:xfrm>
                <a:off x="3045432" y="815415"/>
                <a:ext cx="706965" cy="279514"/>
                <a:chOff x="1935268" y="3110448"/>
                <a:chExt cx="845413" cy="334252"/>
              </a:xfrm>
            </p:grpSpPr>
            <p:sp>
              <p:nvSpPr>
                <p:cNvPr id="73" name="Oval 72"/>
                <p:cNvSpPr/>
                <p:nvPr/>
              </p:nvSpPr>
              <p:spPr>
                <a:xfrm>
                  <a:off x="1935268" y="3110448"/>
                  <a:ext cx="845413" cy="334252"/>
                </a:xfrm>
                <a:prstGeom prst="ellipse">
                  <a:avLst/>
                </a:prstGeom>
                <a:solidFill>
                  <a:srgbClr val="00B0F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  <p:sp>
              <p:nvSpPr>
                <p:cNvPr id="74" name="TextBox 73"/>
                <p:cNvSpPr txBox="1"/>
                <p:nvPr/>
              </p:nvSpPr>
              <p:spPr>
                <a:xfrm>
                  <a:off x="2034007" y="3154464"/>
                  <a:ext cx="663640" cy="25763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800" dirty="0" smtClean="0"/>
                    <a:t>HNRNPU</a:t>
                  </a:r>
                  <a:endParaRPr lang="en-US" sz="800" dirty="0"/>
                </a:p>
              </p:txBody>
            </p:sp>
          </p:grpSp>
          <p:grpSp>
            <p:nvGrpSpPr>
              <p:cNvPr id="68" name="Group 67"/>
              <p:cNvGrpSpPr/>
              <p:nvPr/>
            </p:nvGrpSpPr>
            <p:grpSpPr>
              <a:xfrm>
                <a:off x="3045431" y="1261604"/>
                <a:ext cx="706965" cy="279514"/>
                <a:chOff x="1935268" y="3120716"/>
                <a:chExt cx="845413" cy="334252"/>
              </a:xfrm>
            </p:grpSpPr>
            <p:sp>
              <p:nvSpPr>
                <p:cNvPr id="71" name="Oval 70"/>
                <p:cNvSpPr/>
                <p:nvPr/>
              </p:nvSpPr>
              <p:spPr>
                <a:xfrm>
                  <a:off x="1935268" y="3120716"/>
                  <a:ext cx="845413" cy="334252"/>
                </a:xfrm>
                <a:prstGeom prst="ellipse">
                  <a:avLst/>
                </a:prstGeom>
                <a:solidFill>
                  <a:srgbClr val="00B0F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  <p:sp>
              <p:nvSpPr>
                <p:cNvPr id="72" name="TextBox 71"/>
                <p:cNvSpPr txBox="1"/>
                <p:nvPr/>
              </p:nvSpPr>
              <p:spPr>
                <a:xfrm>
                  <a:off x="1975327" y="3154464"/>
                  <a:ext cx="776739" cy="25763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800" dirty="0" smtClean="0"/>
                    <a:t>HNRNPUL1</a:t>
                  </a:r>
                  <a:endParaRPr lang="en-US" sz="800" dirty="0"/>
                </a:p>
              </p:txBody>
            </p:sp>
          </p:grpSp>
          <p:sp>
            <p:nvSpPr>
              <p:cNvPr id="69" name="TextBox 68"/>
              <p:cNvSpPr txBox="1"/>
              <p:nvPr/>
            </p:nvSpPr>
            <p:spPr>
              <a:xfrm>
                <a:off x="2161753" y="771190"/>
                <a:ext cx="938077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i="1" dirty="0" smtClean="0"/>
                  <a:t>Splicing Regulator</a:t>
                </a:r>
                <a:endParaRPr lang="en-US" sz="800" i="1" dirty="0"/>
              </a:p>
            </p:txBody>
          </p:sp>
          <p:sp>
            <p:nvSpPr>
              <p:cNvPr id="70" name="Rectangle 69"/>
              <p:cNvSpPr/>
              <p:nvPr/>
            </p:nvSpPr>
            <p:spPr>
              <a:xfrm>
                <a:off x="3627984" y="1097226"/>
                <a:ext cx="690528" cy="164592"/>
              </a:xfrm>
              <a:prstGeom prst="rect">
                <a:avLst/>
              </a:prstGeom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tx1">
                      <a:alpha val="75000"/>
                    </a:schemeClr>
                  </a:gs>
                  <a:gs pos="83000">
                    <a:schemeClr val="tx1">
                      <a:alpha val="75000"/>
                    </a:schemeClr>
                  </a:gs>
                  <a:gs pos="100000">
                    <a:schemeClr val="tx1">
                      <a:alpha val="75000"/>
                    </a:schemeClr>
                  </a:gs>
                </a:gsLst>
                <a:lin ang="108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</p:grpSp>
      </p:grpSp>
      <p:sp>
        <p:nvSpPr>
          <p:cNvPr id="275" name="TextBox 274"/>
          <p:cNvSpPr txBox="1"/>
          <p:nvPr/>
        </p:nvSpPr>
        <p:spPr>
          <a:xfrm>
            <a:off x="225016" y="65697"/>
            <a:ext cx="3706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Helvetica" charset="0"/>
                <a:ea typeface="Helvetica" charset="0"/>
                <a:cs typeface="Helvetica" charset="0"/>
              </a:rPr>
              <a:t>A</a:t>
            </a:r>
          </a:p>
        </p:txBody>
      </p:sp>
      <p:sp>
        <p:nvSpPr>
          <p:cNvPr id="276" name="TextBox 275"/>
          <p:cNvSpPr txBox="1"/>
          <p:nvPr/>
        </p:nvSpPr>
        <p:spPr>
          <a:xfrm>
            <a:off x="8052617" y="65697"/>
            <a:ext cx="3706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Helvetica" charset="0"/>
                <a:ea typeface="Helvetica" charset="0"/>
                <a:cs typeface="Helvetica" charset="0"/>
              </a:rPr>
              <a:t>B</a:t>
            </a:r>
            <a:endParaRPr lang="en-US" sz="2000" b="1" dirty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277" name="TextBox 276"/>
          <p:cNvSpPr txBox="1"/>
          <p:nvPr/>
        </p:nvSpPr>
        <p:spPr>
          <a:xfrm>
            <a:off x="225016" y="3909977"/>
            <a:ext cx="3706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Helvetica" charset="0"/>
                <a:ea typeface="Helvetica" charset="0"/>
                <a:cs typeface="Helvetica" charset="0"/>
              </a:rPr>
              <a:t>C</a:t>
            </a:r>
            <a:endParaRPr lang="en-US" sz="2000" b="1" dirty="0">
              <a:latin typeface="Helvetica" charset="0"/>
              <a:ea typeface="Helvetica" charset="0"/>
              <a:cs typeface="Helvetica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521318" y="317549"/>
            <a:ext cx="7364499" cy="3315315"/>
            <a:chOff x="386848" y="317549"/>
            <a:chExt cx="7364499" cy="3315315"/>
          </a:xfrm>
        </p:grpSpPr>
        <p:grpSp>
          <p:nvGrpSpPr>
            <p:cNvPr id="271" name="Group 270"/>
            <p:cNvGrpSpPr/>
            <p:nvPr/>
          </p:nvGrpSpPr>
          <p:grpSpPr>
            <a:xfrm>
              <a:off x="386848" y="317549"/>
              <a:ext cx="7364499" cy="3315315"/>
              <a:chOff x="4614848" y="522714"/>
              <a:chExt cx="7364499" cy="3315315"/>
            </a:xfrm>
          </p:grpSpPr>
          <p:grpSp>
            <p:nvGrpSpPr>
              <p:cNvPr id="175" name="Group 174"/>
              <p:cNvGrpSpPr/>
              <p:nvPr/>
            </p:nvGrpSpPr>
            <p:grpSpPr>
              <a:xfrm>
                <a:off x="4906442" y="522714"/>
                <a:ext cx="7072905" cy="1507848"/>
                <a:chOff x="640658" y="1847057"/>
                <a:chExt cx="7072905" cy="1507848"/>
              </a:xfrm>
            </p:grpSpPr>
            <p:pic>
              <p:nvPicPr>
                <p:cNvPr id="169" name="Picture 168"/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40658" y="3160003"/>
                  <a:ext cx="7072905" cy="194902"/>
                </a:xfrm>
                <a:prstGeom prst="rect">
                  <a:avLst/>
                </a:prstGeom>
              </p:spPr>
            </p:pic>
            <p:sp>
              <p:nvSpPr>
                <p:cNvPr id="174" name="TextBox 173"/>
                <p:cNvSpPr txBox="1"/>
                <p:nvPr/>
              </p:nvSpPr>
              <p:spPr>
                <a:xfrm>
                  <a:off x="640658" y="1847057"/>
                  <a:ext cx="811441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800" i="1" dirty="0" smtClean="0"/>
                    <a:t>Chromosome 1</a:t>
                  </a:r>
                  <a:endParaRPr lang="en-US" sz="800" i="1" dirty="0"/>
                </a:p>
              </p:txBody>
            </p:sp>
          </p:grpSp>
          <p:pic>
            <p:nvPicPr>
              <p:cNvPr id="269" name="Picture 268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14848" y="2301837"/>
                <a:ext cx="3584448" cy="1536192"/>
              </a:xfrm>
              <a:prstGeom prst="rect">
                <a:avLst/>
              </a:prstGeom>
            </p:spPr>
          </p:pic>
          <p:pic>
            <p:nvPicPr>
              <p:cNvPr id="270" name="Picture 269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318360" y="2301837"/>
                <a:ext cx="3584448" cy="1536192"/>
              </a:xfrm>
              <a:prstGeom prst="rect">
                <a:avLst/>
              </a:prstGeom>
            </p:spPr>
          </p:pic>
        </p:grpSp>
        <p:sp>
          <p:nvSpPr>
            <p:cNvPr id="273" name="TextBox 272"/>
            <p:cNvSpPr txBox="1"/>
            <p:nvPr/>
          </p:nvSpPr>
          <p:spPr>
            <a:xfrm>
              <a:off x="622738" y="1971095"/>
              <a:ext cx="474810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i="1" dirty="0" smtClean="0"/>
                <a:t>Coding</a:t>
              </a:r>
              <a:endParaRPr lang="en-US" sz="800" i="1" dirty="0"/>
            </a:p>
          </p:txBody>
        </p:sp>
        <p:sp>
          <p:nvSpPr>
            <p:cNvPr id="274" name="TextBox 273"/>
            <p:cNvSpPr txBox="1"/>
            <p:nvPr/>
          </p:nvSpPr>
          <p:spPr>
            <a:xfrm>
              <a:off x="4293303" y="1971095"/>
              <a:ext cx="635110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i="1" dirty="0" smtClean="0"/>
                <a:t>Noncoding</a:t>
              </a:r>
              <a:endParaRPr lang="en-US" sz="800" i="1" dirty="0"/>
            </a:p>
          </p:txBody>
        </p:sp>
      </p:grpSp>
      <p:sp>
        <p:nvSpPr>
          <p:cNvPr id="6" name="TextBox 5"/>
          <p:cNvSpPr txBox="1"/>
          <p:nvPr/>
        </p:nvSpPr>
        <p:spPr>
          <a:xfrm rot="16200000">
            <a:off x="-75281" y="937931"/>
            <a:ext cx="481222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dirty="0" smtClean="0"/>
              <a:t>Hotness</a:t>
            </a:r>
            <a:endParaRPr lang="en-US" sz="700" dirty="0"/>
          </a:p>
        </p:txBody>
      </p:sp>
      <p:sp>
        <p:nvSpPr>
          <p:cNvPr id="126" name="TextBox 125"/>
          <p:cNvSpPr txBox="1"/>
          <p:nvPr/>
        </p:nvSpPr>
        <p:spPr>
          <a:xfrm>
            <a:off x="7856330" y="523443"/>
            <a:ext cx="293670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smtClean="0"/>
              <a:t>1%</a:t>
            </a:r>
            <a:endParaRPr lang="en-US" sz="700" dirty="0"/>
          </a:p>
        </p:txBody>
      </p:sp>
      <p:sp>
        <p:nvSpPr>
          <p:cNvPr id="127" name="TextBox 126"/>
          <p:cNvSpPr txBox="1"/>
          <p:nvPr/>
        </p:nvSpPr>
        <p:spPr>
          <a:xfrm>
            <a:off x="7849991" y="1230382"/>
            <a:ext cx="293670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smtClean="0"/>
              <a:t>5%</a:t>
            </a:r>
            <a:endParaRPr lang="en-US" sz="700" dirty="0"/>
          </a:p>
        </p:txBody>
      </p:sp>
      <p:sp>
        <p:nvSpPr>
          <p:cNvPr id="128" name="TextBox 127"/>
          <p:cNvSpPr txBox="1"/>
          <p:nvPr/>
        </p:nvSpPr>
        <p:spPr>
          <a:xfrm>
            <a:off x="7764264" y="1362434"/>
            <a:ext cx="383438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smtClean="0"/>
              <a:t>100%</a:t>
            </a:r>
            <a:endParaRPr lang="en-US" sz="700" dirty="0"/>
          </a:p>
        </p:txBody>
      </p:sp>
      <p:pic>
        <p:nvPicPr>
          <p:cNvPr id="129" name="Picture 12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8" t="25775" r="3411" b="30814"/>
          <a:stretch/>
        </p:blipFill>
        <p:spPr>
          <a:xfrm>
            <a:off x="232786" y="496661"/>
            <a:ext cx="7946136" cy="1126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790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38741-0A14-E843-9A62-03E826F204E7}" type="slidenum">
              <a:rPr lang="en-US" smtClean="0"/>
              <a:t>23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8" t="25775" r="3411" b="30814"/>
          <a:stretch/>
        </p:blipFill>
        <p:spPr>
          <a:xfrm>
            <a:off x="1956390" y="2764465"/>
            <a:ext cx="8399721" cy="1190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449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712781" y="6373135"/>
            <a:ext cx="2743200" cy="365125"/>
          </a:xfrm>
        </p:spPr>
        <p:txBody>
          <a:bodyPr/>
          <a:lstStyle/>
          <a:p>
            <a:fld id="{07038741-0A14-E843-9A62-03E826F204E7}" type="slidenum">
              <a:rPr lang="en-US" smtClean="0"/>
              <a:t>24</a:t>
            </a:fld>
            <a:endParaRPr lang="en-US"/>
          </a:p>
        </p:txBody>
      </p:sp>
      <p:grpSp>
        <p:nvGrpSpPr>
          <p:cNvPr id="13" name="Group 12"/>
          <p:cNvGrpSpPr/>
          <p:nvPr/>
        </p:nvGrpSpPr>
        <p:grpSpPr>
          <a:xfrm>
            <a:off x="1608083" y="5112247"/>
            <a:ext cx="8919008" cy="166702"/>
            <a:chOff x="327416" y="1300480"/>
            <a:chExt cx="10871727" cy="203200"/>
          </a:xfrm>
        </p:grpSpPr>
        <p:sp>
          <p:nvSpPr>
            <p:cNvPr id="4" name="Rectangle 3"/>
            <p:cNvSpPr/>
            <p:nvPr/>
          </p:nvSpPr>
          <p:spPr>
            <a:xfrm>
              <a:off x="1531379" y="1300480"/>
              <a:ext cx="1198880" cy="203200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5" name="Rectangle 4"/>
            <p:cNvSpPr/>
            <p:nvPr/>
          </p:nvSpPr>
          <p:spPr>
            <a:xfrm>
              <a:off x="3596436" y="1300480"/>
              <a:ext cx="1387010" cy="203200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6" name="Rectangle 5"/>
            <p:cNvSpPr/>
            <p:nvPr/>
          </p:nvSpPr>
          <p:spPr>
            <a:xfrm>
              <a:off x="6443981" y="1300480"/>
              <a:ext cx="1874520" cy="203200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7" name="Rectangle 6"/>
            <p:cNvSpPr/>
            <p:nvPr/>
          </p:nvSpPr>
          <p:spPr>
            <a:xfrm>
              <a:off x="8318500" y="1300480"/>
              <a:ext cx="1408242" cy="2032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8" name="Rectangle 7"/>
            <p:cNvSpPr/>
            <p:nvPr/>
          </p:nvSpPr>
          <p:spPr>
            <a:xfrm>
              <a:off x="9726743" y="1300480"/>
              <a:ext cx="1472400" cy="203200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9" name="Rectangle 8"/>
            <p:cNvSpPr/>
            <p:nvPr/>
          </p:nvSpPr>
          <p:spPr>
            <a:xfrm>
              <a:off x="855738" y="1300480"/>
              <a:ext cx="675640" cy="203200"/>
            </a:xfrm>
            <a:prstGeom prst="rect">
              <a:avLst/>
            </a:prstGeom>
            <a:solidFill>
              <a:srgbClr val="E46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327416" y="1300480"/>
              <a:ext cx="528321" cy="203200"/>
            </a:xfrm>
            <a:prstGeom prst="rect">
              <a:avLst/>
            </a:prstGeom>
            <a:solidFill>
              <a:srgbClr val="9341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983445" y="1300480"/>
              <a:ext cx="1460536" cy="2032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2726486" y="1300480"/>
              <a:ext cx="869949" cy="2032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307309" y="4939015"/>
            <a:ext cx="1300773" cy="513166"/>
            <a:chOff x="5198533" y="1915328"/>
            <a:chExt cx="1555509" cy="613661"/>
          </a:xfrm>
        </p:grpSpPr>
        <p:grpSp>
          <p:nvGrpSpPr>
            <p:cNvPr id="17" name="Group 16"/>
            <p:cNvGrpSpPr/>
            <p:nvPr/>
          </p:nvGrpSpPr>
          <p:grpSpPr>
            <a:xfrm>
              <a:off x="5198533" y="1915328"/>
              <a:ext cx="685746" cy="294439"/>
              <a:chOff x="5198533" y="1915328"/>
              <a:chExt cx="685746" cy="294439"/>
            </a:xfrm>
          </p:grpSpPr>
          <p:sp>
            <p:nvSpPr>
              <p:cNvPr id="15" name="Oval 14"/>
              <p:cNvSpPr/>
              <p:nvPr/>
            </p:nvSpPr>
            <p:spPr>
              <a:xfrm>
                <a:off x="5198533" y="2015067"/>
                <a:ext cx="62133" cy="62133"/>
              </a:xfrm>
              <a:prstGeom prst="ellipse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5232140" y="1915328"/>
                <a:ext cx="652139" cy="29443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 smtClean="0"/>
                  <a:t>Coding</a:t>
                </a:r>
                <a:endParaRPr lang="en-US" sz="1000" dirty="0"/>
              </a:p>
            </p:txBody>
          </p:sp>
        </p:grpSp>
        <p:grpSp>
          <p:nvGrpSpPr>
            <p:cNvPr id="18" name="Group 17"/>
            <p:cNvGrpSpPr/>
            <p:nvPr/>
          </p:nvGrpSpPr>
          <p:grpSpPr>
            <a:xfrm>
              <a:off x="5198533" y="2077200"/>
              <a:ext cx="660826" cy="294439"/>
              <a:chOff x="5198533" y="1915328"/>
              <a:chExt cx="660826" cy="294439"/>
            </a:xfrm>
          </p:grpSpPr>
          <p:sp>
            <p:nvSpPr>
              <p:cNvPr id="19" name="Oval 18"/>
              <p:cNvSpPr/>
              <p:nvPr/>
            </p:nvSpPr>
            <p:spPr>
              <a:xfrm>
                <a:off x="5198533" y="2015067"/>
                <a:ext cx="62133" cy="62133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5232140" y="1915328"/>
                <a:ext cx="627219" cy="29443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 smtClean="0"/>
                  <a:t>3’ UTR</a:t>
                </a:r>
                <a:endParaRPr lang="en-US" sz="1000" dirty="0"/>
              </a:p>
            </p:txBody>
          </p:sp>
        </p:grpSp>
        <p:grpSp>
          <p:nvGrpSpPr>
            <p:cNvPr id="21" name="Group 20"/>
            <p:cNvGrpSpPr/>
            <p:nvPr/>
          </p:nvGrpSpPr>
          <p:grpSpPr>
            <a:xfrm>
              <a:off x="5198533" y="2234549"/>
              <a:ext cx="948364" cy="294439"/>
              <a:chOff x="5198533" y="1915328"/>
              <a:chExt cx="948364" cy="294439"/>
            </a:xfrm>
          </p:grpSpPr>
          <p:sp>
            <p:nvSpPr>
              <p:cNvPr id="22" name="Oval 21"/>
              <p:cNvSpPr/>
              <p:nvPr/>
            </p:nvSpPr>
            <p:spPr>
              <a:xfrm>
                <a:off x="5198533" y="2015067"/>
                <a:ext cx="62133" cy="62133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5232140" y="1915328"/>
                <a:ext cx="914757" cy="29443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 smtClean="0"/>
                  <a:t>Poly(A) Tail</a:t>
                </a:r>
                <a:endParaRPr lang="en-US" sz="1000" dirty="0"/>
              </a:p>
            </p:txBody>
          </p:sp>
        </p:grpSp>
        <p:grpSp>
          <p:nvGrpSpPr>
            <p:cNvPr id="24" name="Group 23"/>
            <p:cNvGrpSpPr/>
            <p:nvPr/>
          </p:nvGrpSpPr>
          <p:grpSpPr>
            <a:xfrm>
              <a:off x="6093216" y="1915328"/>
              <a:ext cx="660826" cy="294440"/>
              <a:chOff x="5198533" y="1915328"/>
              <a:chExt cx="660826" cy="294440"/>
            </a:xfrm>
          </p:grpSpPr>
          <p:sp>
            <p:nvSpPr>
              <p:cNvPr id="25" name="Oval 24"/>
              <p:cNvSpPr/>
              <p:nvPr/>
            </p:nvSpPr>
            <p:spPr>
              <a:xfrm>
                <a:off x="5198533" y="2015067"/>
                <a:ext cx="62133" cy="62133"/>
              </a:xfrm>
              <a:prstGeom prst="ellipse">
                <a:avLst/>
              </a:prstGeom>
              <a:solidFill>
                <a:srgbClr val="E466E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5232140" y="1915328"/>
                <a:ext cx="627219" cy="29444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 smtClean="0"/>
                  <a:t>5’ UTR</a:t>
                </a:r>
                <a:endParaRPr lang="en-US" sz="1000" dirty="0"/>
              </a:p>
            </p:txBody>
          </p:sp>
        </p:grpSp>
        <p:grpSp>
          <p:nvGrpSpPr>
            <p:cNvPr id="27" name="Group 26"/>
            <p:cNvGrpSpPr/>
            <p:nvPr/>
          </p:nvGrpSpPr>
          <p:grpSpPr>
            <a:xfrm>
              <a:off x="6093216" y="2077200"/>
              <a:ext cx="641656" cy="294439"/>
              <a:chOff x="5198533" y="1915328"/>
              <a:chExt cx="641656" cy="294439"/>
            </a:xfrm>
          </p:grpSpPr>
          <p:sp>
            <p:nvSpPr>
              <p:cNvPr id="28" name="Oval 27"/>
              <p:cNvSpPr/>
              <p:nvPr/>
            </p:nvSpPr>
            <p:spPr>
              <a:xfrm>
                <a:off x="5198533" y="2015067"/>
                <a:ext cx="62133" cy="62133"/>
              </a:xfrm>
              <a:prstGeom prst="ellipse">
                <a:avLst/>
              </a:prstGeom>
              <a:solidFill>
                <a:srgbClr val="9341D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5232140" y="1915328"/>
                <a:ext cx="608049" cy="29443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 smtClean="0"/>
                  <a:t>5’ Cap</a:t>
                </a:r>
                <a:endParaRPr lang="en-US" sz="1000" dirty="0"/>
              </a:p>
            </p:txBody>
          </p:sp>
        </p:grpSp>
        <p:grpSp>
          <p:nvGrpSpPr>
            <p:cNvPr id="30" name="Group 29"/>
            <p:cNvGrpSpPr/>
            <p:nvPr/>
          </p:nvGrpSpPr>
          <p:grpSpPr>
            <a:xfrm>
              <a:off x="6093216" y="2234549"/>
              <a:ext cx="639740" cy="294440"/>
              <a:chOff x="5198533" y="1915328"/>
              <a:chExt cx="639740" cy="294440"/>
            </a:xfrm>
          </p:grpSpPr>
          <p:sp>
            <p:nvSpPr>
              <p:cNvPr id="31" name="Oval 30"/>
              <p:cNvSpPr/>
              <p:nvPr/>
            </p:nvSpPr>
            <p:spPr>
              <a:xfrm>
                <a:off x="5198533" y="2015067"/>
                <a:ext cx="62133" cy="62133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5232140" y="1915328"/>
                <a:ext cx="606133" cy="29444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 smtClean="0"/>
                  <a:t>Intron</a:t>
                </a:r>
                <a:endParaRPr lang="en-US" sz="1000" dirty="0"/>
              </a:p>
            </p:txBody>
          </p:sp>
        </p:grpSp>
      </p:grpSp>
      <p:grpSp>
        <p:nvGrpSpPr>
          <p:cNvPr id="136" name="Group 135"/>
          <p:cNvGrpSpPr/>
          <p:nvPr/>
        </p:nvGrpSpPr>
        <p:grpSpPr>
          <a:xfrm>
            <a:off x="7247298" y="4086931"/>
            <a:ext cx="3026953" cy="806906"/>
            <a:chOff x="7363271" y="3673087"/>
            <a:chExt cx="3026953" cy="806906"/>
          </a:xfrm>
        </p:grpSpPr>
        <p:sp>
          <p:nvSpPr>
            <p:cNvPr id="35" name="Line Callout 2 (No Border) 34"/>
            <p:cNvSpPr/>
            <p:nvPr/>
          </p:nvSpPr>
          <p:spPr>
            <a:xfrm>
              <a:off x="7363271" y="3673087"/>
              <a:ext cx="2998684" cy="806906"/>
            </a:xfrm>
            <a:prstGeom prst="callout2">
              <a:avLst>
                <a:gd name="adj1" fmla="val 18223"/>
                <a:gd name="adj2" fmla="val -4018"/>
                <a:gd name="adj3" fmla="val 18750"/>
                <a:gd name="adj4" fmla="val -16667"/>
                <a:gd name="adj5" fmla="val 127416"/>
                <a:gd name="adj6" fmla="val -20572"/>
              </a:avLst>
            </a:prstGeom>
            <a:solidFill>
              <a:schemeClr val="bg2">
                <a:alpha val="39000"/>
              </a:schemeClr>
            </a:solidFill>
            <a:ln>
              <a:solidFill>
                <a:schemeClr val="tx1">
                  <a:lumMod val="50000"/>
                  <a:lumOff val="50000"/>
                  <a:alpha val="47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/>
            </a:p>
          </p:txBody>
        </p:sp>
        <p:sp>
          <p:nvSpPr>
            <p:cNvPr id="59" name="Rectangle 58"/>
            <p:cNvSpPr/>
            <p:nvPr/>
          </p:nvSpPr>
          <p:spPr>
            <a:xfrm>
              <a:off x="9584706" y="4260124"/>
              <a:ext cx="777249" cy="166702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rgbClr val="00B0F0"/>
                </a:gs>
                <a:gs pos="83000">
                  <a:srgbClr val="00B0F0"/>
                </a:gs>
                <a:gs pos="100000">
                  <a:srgbClr val="00B0F0"/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60" name="Rectangle 59"/>
            <p:cNvSpPr/>
            <p:nvPr/>
          </p:nvSpPr>
          <p:spPr>
            <a:xfrm>
              <a:off x="7363271" y="4260124"/>
              <a:ext cx="2221435" cy="166702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26000">
                  <a:schemeClr val="accent1">
                    <a:lumMod val="20000"/>
                    <a:lumOff val="80000"/>
                  </a:schemeClr>
                </a:gs>
                <a:gs pos="49000">
                  <a:schemeClr val="accent1">
                    <a:lumMod val="20000"/>
                    <a:lumOff val="80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grpSp>
          <p:nvGrpSpPr>
            <p:cNvPr id="71" name="Group 70"/>
            <p:cNvGrpSpPr/>
            <p:nvPr/>
          </p:nvGrpSpPr>
          <p:grpSpPr>
            <a:xfrm>
              <a:off x="7723830" y="3848556"/>
              <a:ext cx="839127" cy="446983"/>
              <a:chOff x="8806165" y="2468712"/>
              <a:chExt cx="1003457" cy="534518"/>
            </a:xfrm>
          </p:grpSpPr>
          <p:grpSp>
            <p:nvGrpSpPr>
              <p:cNvPr id="70" name="Group 69"/>
              <p:cNvGrpSpPr/>
              <p:nvPr/>
            </p:nvGrpSpPr>
            <p:grpSpPr>
              <a:xfrm>
                <a:off x="8858883" y="2468712"/>
                <a:ext cx="908252" cy="480224"/>
                <a:chOff x="8854727" y="2468712"/>
                <a:chExt cx="908252" cy="480224"/>
              </a:xfrm>
            </p:grpSpPr>
            <p:sp>
              <p:nvSpPr>
                <p:cNvPr id="61" name="Delay 60"/>
                <p:cNvSpPr/>
                <p:nvPr/>
              </p:nvSpPr>
              <p:spPr>
                <a:xfrm rot="16200000">
                  <a:off x="9068741" y="2254698"/>
                  <a:ext cx="480224" cy="908252"/>
                </a:xfrm>
                <a:prstGeom prst="flowChartDelay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  <p:sp>
              <p:nvSpPr>
                <p:cNvPr id="68" name="TextBox 67"/>
                <p:cNvSpPr txBox="1"/>
                <p:nvPr/>
              </p:nvSpPr>
              <p:spPr>
                <a:xfrm>
                  <a:off x="8873286" y="2481186"/>
                  <a:ext cx="832329" cy="29443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1000" dirty="0" smtClean="0"/>
                    <a:t>U2 </a:t>
                  </a:r>
                  <a:r>
                    <a:rPr lang="en-US" sz="1000" dirty="0" err="1" smtClean="0"/>
                    <a:t>snRNP</a:t>
                  </a:r>
                  <a:endParaRPr lang="en-US" sz="1000" dirty="0"/>
                </a:p>
              </p:txBody>
            </p:sp>
          </p:grpSp>
          <p:grpSp>
            <p:nvGrpSpPr>
              <p:cNvPr id="66" name="Group 65"/>
              <p:cNvGrpSpPr/>
              <p:nvPr/>
            </p:nvGrpSpPr>
            <p:grpSpPr>
              <a:xfrm>
                <a:off x="8806165" y="2699377"/>
                <a:ext cx="525622" cy="303853"/>
                <a:chOff x="8806165" y="2699377"/>
                <a:chExt cx="525622" cy="303853"/>
              </a:xfrm>
            </p:grpSpPr>
            <p:sp>
              <p:nvSpPr>
                <p:cNvPr id="62" name="Delay 61"/>
                <p:cNvSpPr/>
                <p:nvPr/>
              </p:nvSpPr>
              <p:spPr>
                <a:xfrm rot="16200000">
                  <a:off x="8950480" y="2625379"/>
                  <a:ext cx="244000" cy="391996"/>
                </a:xfrm>
                <a:prstGeom prst="flowChartDelay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  <p:sp>
              <p:nvSpPr>
                <p:cNvPr id="64" name="TextBox 63"/>
                <p:cNvSpPr txBox="1"/>
                <p:nvPr/>
              </p:nvSpPr>
              <p:spPr>
                <a:xfrm>
                  <a:off x="8806165" y="2745595"/>
                  <a:ext cx="525622" cy="25763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800" dirty="0" smtClean="0"/>
                    <a:t>SF3A3</a:t>
                  </a:r>
                  <a:endParaRPr lang="en-US" sz="800" dirty="0"/>
                </a:p>
              </p:txBody>
            </p:sp>
          </p:grpSp>
          <p:grpSp>
            <p:nvGrpSpPr>
              <p:cNvPr id="67" name="Group 66"/>
              <p:cNvGrpSpPr/>
              <p:nvPr/>
            </p:nvGrpSpPr>
            <p:grpSpPr>
              <a:xfrm>
                <a:off x="9287835" y="2701017"/>
                <a:ext cx="521787" cy="301633"/>
                <a:chOff x="9287835" y="2701017"/>
                <a:chExt cx="521787" cy="301633"/>
              </a:xfrm>
            </p:grpSpPr>
            <p:sp>
              <p:nvSpPr>
                <p:cNvPr id="63" name="Delay 62"/>
                <p:cNvSpPr/>
                <p:nvPr/>
              </p:nvSpPr>
              <p:spPr>
                <a:xfrm rot="16200000">
                  <a:off x="9430913" y="2627019"/>
                  <a:ext cx="244000" cy="391996"/>
                </a:xfrm>
                <a:prstGeom prst="flowChartDelay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  <p:sp>
              <p:nvSpPr>
                <p:cNvPr id="65" name="TextBox 64"/>
                <p:cNvSpPr txBox="1"/>
                <p:nvPr/>
              </p:nvSpPr>
              <p:spPr>
                <a:xfrm>
                  <a:off x="9287835" y="2745014"/>
                  <a:ext cx="521787" cy="25763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800" dirty="0" smtClean="0"/>
                    <a:t>SF3B4</a:t>
                  </a:r>
                  <a:endParaRPr lang="en-US" sz="800" dirty="0"/>
                </a:p>
              </p:txBody>
            </p:sp>
          </p:grpSp>
        </p:grpSp>
        <p:sp>
          <p:nvSpPr>
            <p:cNvPr id="76" name="Chord 75"/>
            <p:cNvSpPr/>
            <p:nvPr/>
          </p:nvSpPr>
          <p:spPr>
            <a:xfrm rot="4834325">
              <a:off x="8759142" y="3857676"/>
              <a:ext cx="437729" cy="437729"/>
            </a:xfrm>
            <a:prstGeom prst="chord">
              <a:avLst>
                <a:gd name="adj1" fmla="val 2700000"/>
                <a:gd name="adj2" fmla="val 20046184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77" name="Chord 76"/>
            <p:cNvSpPr/>
            <p:nvPr/>
          </p:nvSpPr>
          <p:spPr>
            <a:xfrm rot="4834325">
              <a:off x="9231083" y="3859293"/>
              <a:ext cx="437729" cy="437729"/>
            </a:xfrm>
            <a:prstGeom prst="chord">
              <a:avLst>
                <a:gd name="adj1" fmla="val 2700000"/>
                <a:gd name="adj2" fmla="val 20046184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9223778" y="3976383"/>
              <a:ext cx="458780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800" dirty="0" smtClean="0"/>
                <a:t>U2AF1</a:t>
              </a:r>
              <a:endParaRPr lang="en-US" sz="800" dirty="0"/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8746105" y="3976383"/>
              <a:ext cx="458780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800" dirty="0" smtClean="0"/>
                <a:t>U2AF2</a:t>
              </a:r>
              <a:endParaRPr lang="en-US" sz="800" dirty="0"/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9319155" y="4253394"/>
              <a:ext cx="308098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i="1" dirty="0" smtClean="0"/>
                <a:t>AG</a:t>
              </a:r>
              <a:endParaRPr lang="en-US" sz="800" i="1" dirty="0"/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7794002" y="4253394"/>
              <a:ext cx="713657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800" i="1" dirty="0"/>
                <a:t>b</a:t>
              </a:r>
              <a:r>
                <a:rPr lang="en-US" sz="800" i="1" dirty="0" smtClean="0"/>
                <a:t>ranch point</a:t>
              </a:r>
              <a:endParaRPr lang="en-US" sz="800" i="1" dirty="0"/>
            </a:p>
          </p:txBody>
        </p:sp>
        <p:sp>
          <p:nvSpPr>
            <p:cNvPr id="129" name="TextBox 128"/>
            <p:cNvSpPr txBox="1"/>
            <p:nvPr/>
          </p:nvSpPr>
          <p:spPr>
            <a:xfrm>
              <a:off x="9503443" y="3698145"/>
              <a:ext cx="886781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i="1" dirty="0" smtClean="0"/>
                <a:t>Splicing Complex</a:t>
              </a:r>
              <a:endParaRPr lang="en-US" sz="800" i="1" dirty="0"/>
            </a:p>
          </p:txBody>
        </p:sp>
      </p:grpSp>
      <p:grpSp>
        <p:nvGrpSpPr>
          <p:cNvPr id="135" name="Group 134"/>
          <p:cNvGrpSpPr/>
          <p:nvPr/>
        </p:nvGrpSpPr>
        <p:grpSpPr>
          <a:xfrm>
            <a:off x="1765350" y="4086931"/>
            <a:ext cx="1947574" cy="806906"/>
            <a:chOff x="1878533" y="3670561"/>
            <a:chExt cx="1947574" cy="806906"/>
          </a:xfrm>
        </p:grpSpPr>
        <p:sp>
          <p:nvSpPr>
            <p:cNvPr id="86" name="Line Callout 2 (No Border) 85"/>
            <p:cNvSpPr/>
            <p:nvPr/>
          </p:nvSpPr>
          <p:spPr>
            <a:xfrm flipH="1">
              <a:off x="1924880" y="3670561"/>
              <a:ext cx="1901226" cy="806906"/>
            </a:xfrm>
            <a:prstGeom prst="callout2">
              <a:avLst>
                <a:gd name="adj1" fmla="val 18223"/>
                <a:gd name="adj2" fmla="val -4018"/>
                <a:gd name="adj3" fmla="val 18750"/>
                <a:gd name="adj4" fmla="val -16667"/>
                <a:gd name="adj5" fmla="val 126128"/>
                <a:gd name="adj6" fmla="val -30396"/>
              </a:avLst>
            </a:prstGeom>
            <a:solidFill>
              <a:schemeClr val="bg2">
                <a:alpha val="39000"/>
              </a:schemeClr>
            </a:solidFill>
            <a:ln>
              <a:solidFill>
                <a:schemeClr val="tx1">
                  <a:lumMod val="50000"/>
                  <a:lumOff val="50000"/>
                  <a:alpha val="47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/>
            </a:p>
          </p:txBody>
        </p:sp>
        <p:sp>
          <p:nvSpPr>
            <p:cNvPr id="87" name="Rectangle 86"/>
            <p:cNvSpPr/>
            <p:nvPr/>
          </p:nvSpPr>
          <p:spPr>
            <a:xfrm>
              <a:off x="3359616" y="3998250"/>
              <a:ext cx="466491" cy="151528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rgbClr val="00B0F0"/>
                </a:gs>
                <a:gs pos="83000">
                  <a:srgbClr val="00B0F0"/>
                </a:gs>
                <a:gs pos="100000">
                  <a:srgbClr val="00B0F0"/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88" name="Rectangle 87"/>
            <p:cNvSpPr/>
            <p:nvPr/>
          </p:nvSpPr>
          <p:spPr>
            <a:xfrm>
              <a:off x="1923465" y="3998250"/>
              <a:ext cx="1436150" cy="151528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26000">
                  <a:schemeClr val="accent1">
                    <a:lumMod val="20000"/>
                    <a:lumOff val="80000"/>
                  </a:schemeClr>
                </a:gs>
                <a:gs pos="49000">
                  <a:schemeClr val="accent1">
                    <a:lumMod val="20000"/>
                    <a:lumOff val="80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grpSp>
          <p:nvGrpSpPr>
            <p:cNvPr id="93" name="Group 92"/>
            <p:cNvGrpSpPr/>
            <p:nvPr/>
          </p:nvGrpSpPr>
          <p:grpSpPr>
            <a:xfrm>
              <a:off x="2762212" y="3716439"/>
              <a:ext cx="706965" cy="279514"/>
              <a:chOff x="1935268" y="3110448"/>
              <a:chExt cx="845413" cy="334252"/>
            </a:xfrm>
          </p:grpSpPr>
          <p:sp>
            <p:nvSpPr>
              <p:cNvPr id="89" name="Oval 88"/>
              <p:cNvSpPr/>
              <p:nvPr/>
            </p:nvSpPr>
            <p:spPr>
              <a:xfrm>
                <a:off x="1935268" y="3110448"/>
                <a:ext cx="845413" cy="334252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92" name="TextBox 91"/>
              <p:cNvSpPr txBox="1"/>
              <p:nvPr/>
            </p:nvSpPr>
            <p:spPr>
              <a:xfrm>
                <a:off x="2034007" y="3154464"/>
                <a:ext cx="663640" cy="25763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dirty="0" smtClean="0"/>
                  <a:t>HNRNPU</a:t>
                </a:r>
                <a:endParaRPr lang="en-US" sz="800" dirty="0"/>
              </a:p>
            </p:txBody>
          </p:sp>
        </p:grpSp>
        <p:grpSp>
          <p:nvGrpSpPr>
            <p:cNvPr id="94" name="Group 93"/>
            <p:cNvGrpSpPr/>
            <p:nvPr/>
          </p:nvGrpSpPr>
          <p:grpSpPr>
            <a:xfrm>
              <a:off x="2762211" y="4154042"/>
              <a:ext cx="706965" cy="279514"/>
              <a:chOff x="1935268" y="3110448"/>
              <a:chExt cx="845413" cy="334252"/>
            </a:xfrm>
          </p:grpSpPr>
          <p:sp>
            <p:nvSpPr>
              <p:cNvPr id="95" name="Oval 94"/>
              <p:cNvSpPr/>
              <p:nvPr/>
            </p:nvSpPr>
            <p:spPr>
              <a:xfrm>
                <a:off x="1935268" y="3110448"/>
                <a:ext cx="845413" cy="334252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96" name="TextBox 95"/>
              <p:cNvSpPr txBox="1"/>
              <p:nvPr/>
            </p:nvSpPr>
            <p:spPr>
              <a:xfrm>
                <a:off x="1975327" y="3154464"/>
                <a:ext cx="776739" cy="25763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smtClean="0"/>
                  <a:t>HNRNPUL1</a:t>
                </a:r>
                <a:endParaRPr lang="en-US" sz="800" dirty="0"/>
              </a:p>
            </p:txBody>
          </p:sp>
        </p:grpSp>
        <p:sp>
          <p:nvSpPr>
            <p:cNvPr id="130" name="TextBox 129"/>
            <p:cNvSpPr txBox="1"/>
            <p:nvPr/>
          </p:nvSpPr>
          <p:spPr>
            <a:xfrm>
              <a:off x="1878533" y="3672214"/>
              <a:ext cx="938077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i="1" dirty="0" smtClean="0"/>
                <a:t>Splicing Regulator</a:t>
              </a:r>
              <a:endParaRPr lang="en-US" sz="800" i="1" dirty="0"/>
            </a:p>
          </p:txBody>
        </p:sp>
      </p:grpSp>
      <p:grpSp>
        <p:nvGrpSpPr>
          <p:cNvPr id="137" name="Group 136"/>
          <p:cNvGrpSpPr/>
          <p:nvPr/>
        </p:nvGrpSpPr>
        <p:grpSpPr>
          <a:xfrm>
            <a:off x="6626025" y="5557403"/>
            <a:ext cx="1991832" cy="800609"/>
            <a:chOff x="6885259" y="5879549"/>
            <a:chExt cx="1991832" cy="800609"/>
          </a:xfrm>
        </p:grpSpPr>
        <p:sp>
          <p:nvSpPr>
            <p:cNvPr id="82" name="Line Callout 2 (No Border) 81"/>
            <p:cNvSpPr/>
            <p:nvPr/>
          </p:nvSpPr>
          <p:spPr>
            <a:xfrm flipH="1" flipV="1">
              <a:off x="6885259" y="5879549"/>
              <a:ext cx="1952619" cy="800609"/>
            </a:xfrm>
            <a:prstGeom prst="callout2">
              <a:avLst>
                <a:gd name="adj1" fmla="val 18223"/>
                <a:gd name="adj2" fmla="val -4018"/>
                <a:gd name="adj3" fmla="val 18750"/>
                <a:gd name="adj4" fmla="val -16667"/>
                <a:gd name="adj5" fmla="val 136106"/>
                <a:gd name="adj6" fmla="val -37688"/>
              </a:avLst>
            </a:prstGeom>
            <a:solidFill>
              <a:schemeClr val="bg2">
                <a:alpha val="39000"/>
              </a:schemeClr>
            </a:solidFill>
            <a:ln>
              <a:solidFill>
                <a:schemeClr val="tx1">
                  <a:lumMod val="50000"/>
                  <a:lumOff val="50000"/>
                  <a:alpha val="47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/>
            </a:p>
          </p:txBody>
        </p:sp>
        <p:sp>
          <p:nvSpPr>
            <p:cNvPr id="97" name="Rectangle 96"/>
            <p:cNvSpPr/>
            <p:nvPr/>
          </p:nvSpPr>
          <p:spPr>
            <a:xfrm>
              <a:off x="6885259" y="6430781"/>
              <a:ext cx="599387" cy="119381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rgbClr val="ED7D31"/>
                </a:gs>
                <a:gs pos="83000">
                  <a:srgbClr val="ED7D31"/>
                </a:gs>
                <a:gs pos="100000">
                  <a:srgbClr val="ED7D31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98" name="Rectangle 97"/>
            <p:cNvSpPr/>
            <p:nvPr/>
          </p:nvSpPr>
          <p:spPr>
            <a:xfrm>
              <a:off x="7484646" y="6430781"/>
              <a:ext cx="1353232" cy="119381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rgbClr val="C00000"/>
                </a:gs>
                <a:gs pos="83000">
                  <a:srgbClr val="C00000"/>
                </a:gs>
                <a:gs pos="100000">
                  <a:srgbClr val="C00000"/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00" name="Off-page Connector 99"/>
            <p:cNvSpPr/>
            <p:nvPr/>
          </p:nvSpPr>
          <p:spPr>
            <a:xfrm>
              <a:off x="7153859" y="5953018"/>
              <a:ext cx="665081" cy="472214"/>
            </a:xfrm>
            <a:prstGeom prst="flowChartOffpage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7257689" y="6021831"/>
              <a:ext cx="48282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800" dirty="0" smtClean="0"/>
                <a:t>CSTF2</a:t>
              </a:r>
            </a:p>
            <a:p>
              <a:pPr algn="ctr"/>
              <a:r>
                <a:rPr lang="en-US" sz="800" dirty="0" smtClean="0"/>
                <a:t>CSTF2T</a:t>
              </a:r>
            </a:p>
          </p:txBody>
        </p:sp>
        <p:sp>
          <p:nvSpPr>
            <p:cNvPr id="131" name="TextBox 130"/>
            <p:cNvSpPr txBox="1"/>
            <p:nvPr/>
          </p:nvSpPr>
          <p:spPr>
            <a:xfrm>
              <a:off x="8310910" y="5879549"/>
              <a:ext cx="566181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i="1" dirty="0" smtClean="0"/>
                <a:t>Cleavage</a:t>
              </a:r>
              <a:endParaRPr lang="en-US" sz="800" i="1" dirty="0"/>
            </a:p>
          </p:txBody>
        </p:sp>
      </p:grpSp>
      <p:grpSp>
        <p:nvGrpSpPr>
          <p:cNvPr id="138" name="Group 137"/>
          <p:cNvGrpSpPr/>
          <p:nvPr/>
        </p:nvGrpSpPr>
        <p:grpSpPr>
          <a:xfrm>
            <a:off x="2990068" y="5497359"/>
            <a:ext cx="2174791" cy="1017815"/>
            <a:chOff x="2351816" y="5656945"/>
            <a:chExt cx="2174791" cy="1017815"/>
          </a:xfrm>
        </p:grpSpPr>
        <p:sp>
          <p:nvSpPr>
            <p:cNvPr id="134" name="Rectangle 133"/>
            <p:cNvSpPr/>
            <p:nvPr/>
          </p:nvSpPr>
          <p:spPr>
            <a:xfrm>
              <a:off x="2351816" y="5656945"/>
              <a:ext cx="2115800" cy="1017815"/>
            </a:xfrm>
            <a:prstGeom prst="rect">
              <a:avLst/>
            </a:prstGeom>
            <a:solidFill>
              <a:srgbClr val="F7F5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Explosion 2 107"/>
            <p:cNvSpPr/>
            <p:nvPr/>
          </p:nvSpPr>
          <p:spPr>
            <a:xfrm>
              <a:off x="2406216" y="5758149"/>
              <a:ext cx="1296317" cy="916610"/>
            </a:xfrm>
            <a:prstGeom prst="irregularSeal2">
              <a:avLst/>
            </a:prstGeom>
            <a:solidFill>
              <a:srgbClr val="00B0F0">
                <a:alpha val="12000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09" name="TextBox 108"/>
            <p:cNvSpPr txBox="1"/>
            <p:nvPr/>
          </p:nvSpPr>
          <p:spPr>
            <a:xfrm>
              <a:off x="2637207" y="6144822"/>
              <a:ext cx="772969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 smtClean="0"/>
                <a:t>60S Ribosome</a:t>
              </a:r>
              <a:endParaRPr lang="en-US" sz="800" dirty="0"/>
            </a:p>
          </p:txBody>
        </p:sp>
        <p:grpSp>
          <p:nvGrpSpPr>
            <p:cNvPr id="113" name="Group 112"/>
            <p:cNvGrpSpPr/>
            <p:nvPr/>
          </p:nvGrpSpPr>
          <p:grpSpPr>
            <a:xfrm>
              <a:off x="3809403" y="5862847"/>
              <a:ext cx="556017" cy="241656"/>
              <a:chOff x="3762176" y="4755419"/>
              <a:chExt cx="731394" cy="288981"/>
            </a:xfrm>
          </p:grpSpPr>
          <p:sp>
            <p:nvSpPr>
              <p:cNvPr id="111" name="Diamond 110"/>
              <p:cNvSpPr/>
              <p:nvPr/>
            </p:nvSpPr>
            <p:spPr>
              <a:xfrm>
                <a:off x="3762176" y="4755419"/>
                <a:ext cx="731394" cy="288981"/>
              </a:xfrm>
              <a:prstGeom prst="diamond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112" name="TextBox 111"/>
              <p:cNvSpPr txBox="1"/>
              <p:nvPr/>
            </p:nvSpPr>
            <p:spPr>
              <a:xfrm>
                <a:off x="3842253" y="4776797"/>
                <a:ext cx="561315" cy="25763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dirty="0" smtClean="0"/>
                  <a:t>FMR1</a:t>
                </a:r>
                <a:endParaRPr lang="en-US" sz="800" dirty="0"/>
              </a:p>
            </p:txBody>
          </p:sp>
        </p:grpSp>
        <p:grpSp>
          <p:nvGrpSpPr>
            <p:cNvPr id="114" name="Group 113"/>
            <p:cNvGrpSpPr/>
            <p:nvPr/>
          </p:nvGrpSpPr>
          <p:grpSpPr>
            <a:xfrm>
              <a:off x="3809403" y="6127566"/>
              <a:ext cx="556017" cy="241656"/>
              <a:chOff x="3762176" y="4772307"/>
              <a:chExt cx="731394" cy="288981"/>
            </a:xfrm>
          </p:grpSpPr>
          <p:sp>
            <p:nvSpPr>
              <p:cNvPr id="115" name="Diamond 114"/>
              <p:cNvSpPr/>
              <p:nvPr/>
            </p:nvSpPr>
            <p:spPr>
              <a:xfrm>
                <a:off x="3762176" y="4772307"/>
                <a:ext cx="731394" cy="288981"/>
              </a:xfrm>
              <a:prstGeom prst="diamond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116" name="TextBox 115"/>
              <p:cNvSpPr txBox="1"/>
              <p:nvPr/>
            </p:nvSpPr>
            <p:spPr>
              <a:xfrm>
                <a:off x="3871423" y="4793686"/>
                <a:ext cx="514925" cy="25763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dirty="0" smtClean="0"/>
                  <a:t>FXR1</a:t>
                </a:r>
                <a:endParaRPr lang="en-US" sz="800" dirty="0"/>
              </a:p>
            </p:txBody>
          </p:sp>
        </p:grpSp>
        <p:grpSp>
          <p:nvGrpSpPr>
            <p:cNvPr id="117" name="Group 116"/>
            <p:cNvGrpSpPr/>
            <p:nvPr/>
          </p:nvGrpSpPr>
          <p:grpSpPr>
            <a:xfrm>
              <a:off x="3809403" y="6388754"/>
              <a:ext cx="556017" cy="241656"/>
              <a:chOff x="3762176" y="4784973"/>
              <a:chExt cx="731394" cy="288981"/>
            </a:xfrm>
          </p:grpSpPr>
          <p:sp>
            <p:nvSpPr>
              <p:cNvPr id="118" name="Diamond 117"/>
              <p:cNvSpPr/>
              <p:nvPr/>
            </p:nvSpPr>
            <p:spPr>
              <a:xfrm>
                <a:off x="3762176" y="4784973"/>
                <a:ext cx="731394" cy="288981"/>
              </a:xfrm>
              <a:prstGeom prst="diamond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119" name="TextBox 118"/>
              <p:cNvSpPr txBox="1"/>
              <p:nvPr/>
            </p:nvSpPr>
            <p:spPr>
              <a:xfrm>
                <a:off x="3871423" y="4806352"/>
                <a:ext cx="514925" cy="25763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dirty="0" smtClean="0"/>
                  <a:t>FXR2</a:t>
                </a:r>
                <a:endParaRPr lang="en-US" sz="800" dirty="0"/>
              </a:p>
            </p:txBody>
          </p:sp>
        </p:grpSp>
        <p:sp>
          <p:nvSpPr>
            <p:cNvPr id="132" name="TextBox 131"/>
            <p:cNvSpPr txBox="1"/>
            <p:nvPr/>
          </p:nvSpPr>
          <p:spPr>
            <a:xfrm>
              <a:off x="3452274" y="5656945"/>
              <a:ext cx="1074333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i="1" smtClean="0"/>
                <a:t>Ribosome Interaction</a:t>
              </a:r>
              <a:endParaRPr lang="en-US" sz="800" i="1" dirty="0"/>
            </a:p>
          </p:txBody>
        </p:sp>
      </p:grpSp>
      <p:sp>
        <p:nvSpPr>
          <p:cNvPr id="107" name="Bent Arrow 106"/>
          <p:cNvSpPr/>
          <p:nvPr/>
        </p:nvSpPr>
        <p:spPr>
          <a:xfrm rot="5400000">
            <a:off x="2664190" y="5182712"/>
            <a:ext cx="524409" cy="655862"/>
          </a:xfrm>
          <a:prstGeom prst="bentArrow">
            <a:avLst>
              <a:gd name="adj1" fmla="val 4821"/>
              <a:gd name="adj2" fmla="val 18490"/>
              <a:gd name="adj3" fmla="val 50000"/>
              <a:gd name="adj4" fmla="val 5000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schemeClr val="tx1"/>
              </a:solidFill>
            </a:endParaRPr>
          </a:p>
        </p:txBody>
      </p:sp>
      <p:grpSp>
        <p:nvGrpSpPr>
          <p:cNvPr id="336" name="Group 335"/>
          <p:cNvGrpSpPr/>
          <p:nvPr/>
        </p:nvGrpSpPr>
        <p:grpSpPr>
          <a:xfrm>
            <a:off x="634017" y="529043"/>
            <a:ext cx="10911466" cy="2452186"/>
            <a:chOff x="634017" y="529043"/>
            <a:chExt cx="10911466" cy="2452186"/>
          </a:xfrm>
        </p:grpSpPr>
        <p:sp>
          <p:nvSpPr>
            <p:cNvPr id="332" name="Freeform 331"/>
            <p:cNvSpPr/>
            <p:nvPr/>
          </p:nvSpPr>
          <p:spPr>
            <a:xfrm>
              <a:off x="9736428" y="1871730"/>
              <a:ext cx="1206321" cy="455053"/>
            </a:xfrm>
            <a:custGeom>
              <a:avLst/>
              <a:gdLst>
                <a:gd name="connsiteX0" fmla="*/ 407831 w 1206321"/>
                <a:gd name="connsiteY0" fmla="*/ 0 h 455053"/>
                <a:gd name="connsiteX1" fmla="*/ 0 w 1206321"/>
                <a:gd name="connsiteY1" fmla="*/ 455053 h 455053"/>
                <a:gd name="connsiteX2" fmla="*/ 1206321 w 1206321"/>
                <a:gd name="connsiteY2" fmla="*/ 455053 h 455053"/>
                <a:gd name="connsiteX3" fmla="*/ 798490 w 1206321"/>
                <a:gd name="connsiteY3" fmla="*/ 4292 h 455053"/>
                <a:gd name="connsiteX4" fmla="*/ 407831 w 1206321"/>
                <a:gd name="connsiteY4" fmla="*/ 0 h 455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6321" h="455053">
                  <a:moveTo>
                    <a:pt x="407831" y="0"/>
                  </a:moveTo>
                  <a:lnTo>
                    <a:pt x="0" y="455053"/>
                  </a:lnTo>
                  <a:lnTo>
                    <a:pt x="1206321" y="455053"/>
                  </a:lnTo>
                  <a:lnTo>
                    <a:pt x="798490" y="4292"/>
                  </a:lnTo>
                  <a:lnTo>
                    <a:pt x="407831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74000">
                  <a:schemeClr val="bg1">
                    <a:lumMod val="95000"/>
                  </a:schemeClr>
                </a:gs>
                <a:gs pos="83000">
                  <a:schemeClr val="bg1">
                    <a:lumMod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9" name="Freeform 328"/>
            <p:cNvSpPr/>
            <p:nvPr/>
          </p:nvSpPr>
          <p:spPr>
            <a:xfrm>
              <a:off x="1906073" y="1262130"/>
              <a:ext cx="2120721" cy="455742"/>
            </a:xfrm>
            <a:custGeom>
              <a:avLst/>
              <a:gdLst>
                <a:gd name="connsiteX0" fmla="*/ 1317938 w 2120721"/>
                <a:gd name="connsiteY0" fmla="*/ 442174 h 446467"/>
                <a:gd name="connsiteX1" fmla="*/ 0 w 2120721"/>
                <a:gd name="connsiteY1" fmla="*/ 0 h 446467"/>
                <a:gd name="connsiteX2" fmla="*/ 2120721 w 2120721"/>
                <a:gd name="connsiteY2" fmla="*/ 0 h 446467"/>
                <a:gd name="connsiteX3" fmla="*/ 1558344 w 2120721"/>
                <a:gd name="connsiteY3" fmla="*/ 446467 h 446467"/>
                <a:gd name="connsiteX4" fmla="*/ 1317938 w 2120721"/>
                <a:gd name="connsiteY4" fmla="*/ 442174 h 446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20721" h="446467">
                  <a:moveTo>
                    <a:pt x="1317938" y="442174"/>
                  </a:moveTo>
                  <a:lnTo>
                    <a:pt x="0" y="0"/>
                  </a:lnTo>
                  <a:lnTo>
                    <a:pt x="2120721" y="0"/>
                  </a:lnTo>
                  <a:lnTo>
                    <a:pt x="1558344" y="446467"/>
                  </a:lnTo>
                  <a:lnTo>
                    <a:pt x="1317938" y="442174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74000">
                  <a:schemeClr val="bg1">
                    <a:lumMod val="95000"/>
                  </a:schemeClr>
                </a:gs>
                <a:gs pos="83000">
                  <a:schemeClr val="bg1">
                    <a:lumMod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6" name="Freeform 325"/>
            <p:cNvSpPr/>
            <p:nvPr/>
          </p:nvSpPr>
          <p:spPr>
            <a:xfrm>
              <a:off x="5734707" y="1261241"/>
              <a:ext cx="2597369" cy="453259"/>
            </a:xfrm>
            <a:custGeom>
              <a:avLst/>
              <a:gdLst>
                <a:gd name="connsiteX0" fmla="*/ 1816976 w 2597369"/>
                <a:gd name="connsiteY0" fmla="*/ 449318 h 453259"/>
                <a:gd name="connsiteX1" fmla="*/ 0 w 2597369"/>
                <a:gd name="connsiteY1" fmla="*/ 0 h 453259"/>
                <a:gd name="connsiteX2" fmla="*/ 2597369 w 2597369"/>
                <a:gd name="connsiteY2" fmla="*/ 0 h 453259"/>
                <a:gd name="connsiteX3" fmla="*/ 2006162 w 2597369"/>
                <a:gd name="connsiteY3" fmla="*/ 453259 h 453259"/>
                <a:gd name="connsiteX4" fmla="*/ 1816976 w 2597369"/>
                <a:gd name="connsiteY4" fmla="*/ 449318 h 453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97369" h="453259">
                  <a:moveTo>
                    <a:pt x="1816976" y="449318"/>
                  </a:moveTo>
                  <a:lnTo>
                    <a:pt x="0" y="0"/>
                  </a:lnTo>
                  <a:lnTo>
                    <a:pt x="2597369" y="0"/>
                  </a:lnTo>
                  <a:lnTo>
                    <a:pt x="2006162" y="453259"/>
                  </a:lnTo>
                  <a:lnTo>
                    <a:pt x="1816976" y="449318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73000">
                  <a:schemeClr val="bg1">
                    <a:lumMod val="95000"/>
                  </a:schemeClr>
                </a:gs>
                <a:gs pos="83000">
                  <a:schemeClr val="bg1">
                    <a:lumMod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2" name="Rectangle 311"/>
            <p:cNvSpPr/>
            <p:nvPr/>
          </p:nvSpPr>
          <p:spPr>
            <a:xfrm>
              <a:off x="5733592" y="1098763"/>
              <a:ext cx="1906990" cy="164592"/>
            </a:xfrm>
            <a:prstGeom prst="rect">
              <a:avLst/>
            </a:prstGeom>
            <a:gradFill flip="none" rotWithShape="1">
              <a:gsLst>
                <a:gs pos="11000">
                  <a:schemeClr val="accent1">
                    <a:lumMod val="5000"/>
                    <a:lumOff val="95000"/>
                  </a:schemeClr>
                </a:gs>
                <a:gs pos="26000">
                  <a:srgbClr val="D9D9D9"/>
                </a:gs>
                <a:gs pos="49000">
                  <a:srgbClr val="D9D9D9"/>
                </a:gs>
                <a:gs pos="100000">
                  <a:srgbClr val="D9D9D9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grpSp>
          <p:nvGrpSpPr>
            <p:cNvPr id="222" name="Group 221"/>
            <p:cNvGrpSpPr/>
            <p:nvPr/>
          </p:nvGrpSpPr>
          <p:grpSpPr>
            <a:xfrm>
              <a:off x="4475810" y="1710201"/>
              <a:ext cx="7069673" cy="166702"/>
              <a:chOff x="2581643" y="1300480"/>
              <a:chExt cx="8617500" cy="203200"/>
            </a:xfrm>
            <a:solidFill>
              <a:schemeClr val="tx1"/>
            </a:solidFill>
          </p:grpSpPr>
          <p:sp>
            <p:nvSpPr>
              <p:cNvPr id="226" name="Rectangle 225"/>
              <p:cNvSpPr/>
              <p:nvPr/>
            </p:nvSpPr>
            <p:spPr>
              <a:xfrm>
                <a:off x="8318500" y="1300480"/>
                <a:ext cx="1408242" cy="203200"/>
              </a:xfrm>
              <a:prstGeom prst="rect">
                <a:avLst/>
              </a:prstGeom>
              <a:solidFill>
                <a:srgbClr val="7F7F7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800" dirty="0" smtClean="0"/>
                  <a:t>3’ UTR</a:t>
                </a:r>
                <a:endParaRPr lang="en-US" sz="800" dirty="0"/>
              </a:p>
            </p:txBody>
          </p:sp>
          <p:sp>
            <p:nvSpPr>
              <p:cNvPr id="227" name="Rectangle 226"/>
              <p:cNvSpPr/>
              <p:nvPr/>
            </p:nvSpPr>
            <p:spPr>
              <a:xfrm>
                <a:off x="9726743" y="1300480"/>
                <a:ext cx="1472400" cy="203200"/>
              </a:xfrm>
              <a:prstGeom prst="rect">
                <a:avLst/>
              </a:prstGeom>
              <a:solidFill>
                <a:srgbClr val="59595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800" dirty="0" smtClean="0"/>
                  <a:t>Poly(A) Tail</a:t>
                </a:r>
                <a:endParaRPr lang="en-US" sz="800" dirty="0"/>
              </a:p>
            </p:txBody>
          </p:sp>
          <p:sp>
            <p:nvSpPr>
              <p:cNvPr id="230" name="Rectangle 229"/>
              <p:cNvSpPr/>
              <p:nvPr/>
            </p:nvSpPr>
            <p:spPr>
              <a:xfrm>
                <a:off x="2581643" y="1300480"/>
                <a:ext cx="3862339" cy="200628"/>
              </a:xfrm>
              <a:prstGeom prst="rect">
                <a:avLst/>
              </a:prstGeom>
              <a:solidFill>
                <a:srgbClr val="D9D9D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800" dirty="0" smtClean="0">
                    <a:solidFill>
                      <a:schemeClr val="tx1"/>
                    </a:solidFill>
                  </a:rPr>
                  <a:t>Intron</a:t>
                </a:r>
                <a:endParaRPr lang="en-US" sz="8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25" name="Rectangle 224"/>
              <p:cNvSpPr/>
              <p:nvPr/>
            </p:nvSpPr>
            <p:spPr>
              <a:xfrm>
                <a:off x="6443981" y="1300480"/>
                <a:ext cx="1874520" cy="2032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800" dirty="0" smtClean="0"/>
                  <a:t>Exon</a:t>
                </a:r>
                <a:endParaRPr lang="en-US" sz="800" dirty="0"/>
              </a:p>
            </p:txBody>
          </p:sp>
        </p:grpSp>
        <p:grpSp>
          <p:nvGrpSpPr>
            <p:cNvPr id="251" name="Group 250"/>
            <p:cNvGrpSpPr/>
            <p:nvPr/>
          </p:nvGrpSpPr>
          <p:grpSpPr>
            <a:xfrm>
              <a:off x="5780590" y="529043"/>
              <a:ext cx="2666394" cy="770693"/>
              <a:chOff x="7723830" y="3698145"/>
              <a:chExt cx="2666394" cy="770693"/>
            </a:xfrm>
          </p:grpSpPr>
          <p:grpSp>
            <p:nvGrpSpPr>
              <p:cNvPr id="255" name="Group 254"/>
              <p:cNvGrpSpPr/>
              <p:nvPr/>
            </p:nvGrpSpPr>
            <p:grpSpPr>
              <a:xfrm>
                <a:off x="7723830" y="3848556"/>
                <a:ext cx="839127" cy="446983"/>
                <a:chOff x="8806165" y="2468712"/>
                <a:chExt cx="1003457" cy="534518"/>
              </a:xfrm>
            </p:grpSpPr>
            <p:grpSp>
              <p:nvGrpSpPr>
                <p:cNvPr id="263" name="Group 262"/>
                <p:cNvGrpSpPr/>
                <p:nvPr/>
              </p:nvGrpSpPr>
              <p:grpSpPr>
                <a:xfrm>
                  <a:off x="8858883" y="2468712"/>
                  <a:ext cx="908252" cy="480224"/>
                  <a:chOff x="8854727" y="2468712"/>
                  <a:chExt cx="908252" cy="480224"/>
                </a:xfrm>
              </p:grpSpPr>
              <p:sp>
                <p:nvSpPr>
                  <p:cNvPr id="270" name="Delay 269"/>
                  <p:cNvSpPr/>
                  <p:nvPr/>
                </p:nvSpPr>
                <p:spPr>
                  <a:xfrm rot="16200000">
                    <a:off x="9068741" y="2254698"/>
                    <a:ext cx="480224" cy="908252"/>
                  </a:xfrm>
                  <a:prstGeom prst="flowChartDelay">
                    <a:avLst/>
                  </a:prstGeom>
                  <a:solidFill>
                    <a:srgbClr val="C00000">
                      <a:alpha val="26000"/>
                    </a:srgb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  <p:sp>
                <p:nvSpPr>
                  <p:cNvPr id="271" name="TextBox 270"/>
                  <p:cNvSpPr txBox="1"/>
                  <p:nvPr/>
                </p:nvSpPr>
                <p:spPr>
                  <a:xfrm>
                    <a:off x="8934627" y="2481186"/>
                    <a:ext cx="709647" cy="257636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:r>
                      <a:rPr lang="en-US" sz="800" dirty="0" smtClean="0"/>
                      <a:t>U2 </a:t>
                    </a:r>
                    <a:r>
                      <a:rPr lang="en-US" sz="800" dirty="0" err="1" smtClean="0"/>
                      <a:t>snRNP</a:t>
                    </a:r>
                    <a:endParaRPr lang="en-US" sz="800" dirty="0"/>
                  </a:p>
                </p:txBody>
              </p:sp>
            </p:grpSp>
            <p:grpSp>
              <p:nvGrpSpPr>
                <p:cNvPr id="264" name="Group 263"/>
                <p:cNvGrpSpPr/>
                <p:nvPr/>
              </p:nvGrpSpPr>
              <p:grpSpPr>
                <a:xfrm>
                  <a:off x="8806165" y="2699377"/>
                  <a:ext cx="525622" cy="303853"/>
                  <a:chOff x="8806165" y="2699377"/>
                  <a:chExt cx="525622" cy="303853"/>
                </a:xfrm>
              </p:grpSpPr>
              <p:sp>
                <p:nvSpPr>
                  <p:cNvPr id="268" name="Delay 267"/>
                  <p:cNvSpPr/>
                  <p:nvPr/>
                </p:nvSpPr>
                <p:spPr>
                  <a:xfrm rot="16200000">
                    <a:off x="8950480" y="2625379"/>
                    <a:ext cx="244000" cy="391996"/>
                  </a:xfrm>
                  <a:prstGeom prst="flowChartDelay">
                    <a:avLst/>
                  </a:prstGeom>
                  <a:solidFill>
                    <a:srgbClr val="C00000">
                      <a:alpha val="60000"/>
                    </a:srgb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  <p:sp>
                <p:nvSpPr>
                  <p:cNvPr id="269" name="TextBox 268"/>
                  <p:cNvSpPr txBox="1"/>
                  <p:nvPr/>
                </p:nvSpPr>
                <p:spPr>
                  <a:xfrm>
                    <a:off x="8806165" y="2745595"/>
                    <a:ext cx="525622" cy="25763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:r>
                      <a:rPr lang="en-US" sz="800" dirty="0" smtClean="0"/>
                      <a:t>SF3A3</a:t>
                    </a:r>
                    <a:endParaRPr lang="en-US" sz="800" dirty="0"/>
                  </a:p>
                </p:txBody>
              </p:sp>
            </p:grpSp>
            <p:grpSp>
              <p:nvGrpSpPr>
                <p:cNvPr id="265" name="Group 264"/>
                <p:cNvGrpSpPr/>
                <p:nvPr/>
              </p:nvGrpSpPr>
              <p:grpSpPr>
                <a:xfrm>
                  <a:off x="9287835" y="2701017"/>
                  <a:ext cx="521787" cy="301633"/>
                  <a:chOff x="9287835" y="2701017"/>
                  <a:chExt cx="521787" cy="301633"/>
                </a:xfrm>
              </p:grpSpPr>
              <p:sp>
                <p:nvSpPr>
                  <p:cNvPr id="266" name="Delay 265"/>
                  <p:cNvSpPr/>
                  <p:nvPr/>
                </p:nvSpPr>
                <p:spPr>
                  <a:xfrm rot="16200000">
                    <a:off x="9430913" y="2627019"/>
                    <a:ext cx="244000" cy="391996"/>
                  </a:xfrm>
                  <a:prstGeom prst="flowChartDelay">
                    <a:avLst/>
                  </a:prstGeom>
                  <a:solidFill>
                    <a:srgbClr val="C00000">
                      <a:alpha val="60000"/>
                    </a:srgb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  <p:sp>
                <p:nvSpPr>
                  <p:cNvPr id="267" name="TextBox 266"/>
                  <p:cNvSpPr txBox="1"/>
                  <p:nvPr/>
                </p:nvSpPr>
                <p:spPr>
                  <a:xfrm>
                    <a:off x="9287835" y="2745014"/>
                    <a:ext cx="521787" cy="257636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:r>
                      <a:rPr lang="en-US" sz="800" dirty="0" smtClean="0"/>
                      <a:t>SF3B4</a:t>
                    </a:r>
                    <a:endParaRPr lang="en-US" sz="800" dirty="0"/>
                  </a:p>
                </p:txBody>
              </p:sp>
            </p:grpSp>
          </p:grpSp>
          <p:sp>
            <p:nvSpPr>
              <p:cNvPr id="256" name="Chord 255"/>
              <p:cNvSpPr/>
              <p:nvPr/>
            </p:nvSpPr>
            <p:spPr>
              <a:xfrm rot="4834325">
                <a:off x="8759142" y="3857676"/>
                <a:ext cx="437729" cy="437729"/>
              </a:xfrm>
              <a:prstGeom prst="chord">
                <a:avLst>
                  <a:gd name="adj1" fmla="val 2700000"/>
                  <a:gd name="adj2" fmla="val 20046184"/>
                </a:avLst>
              </a:prstGeom>
              <a:solidFill>
                <a:schemeClr val="accent2">
                  <a:alpha val="76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257" name="Chord 256"/>
              <p:cNvSpPr/>
              <p:nvPr/>
            </p:nvSpPr>
            <p:spPr>
              <a:xfrm rot="4834325">
                <a:off x="9231083" y="3859293"/>
                <a:ext cx="437729" cy="437729"/>
              </a:xfrm>
              <a:prstGeom prst="chord">
                <a:avLst>
                  <a:gd name="adj1" fmla="val 2700000"/>
                  <a:gd name="adj2" fmla="val 20046184"/>
                </a:avLst>
              </a:prstGeom>
              <a:solidFill>
                <a:schemeClr val="accent2">
                  <a:alpha val="76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258" name="TextBox 257"/>
              <p:cNvSpPr txBox="1"/>
              <p:nvPr/>
            </p:nvSpPr>
            <p:spPr>
              <a:xfrm>
                <a:off x="9223778" y="3976383"/>
                <a:ext cx="458780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800" dirty="0" smtClean="0"/>
                  <a:t>U2AF1</a:t>
                </a:r>
                <a:endParaRPr lang="en-US" sz="800" dirty="0"/>
              </a:p>
            </p:txBody>
          </p:sp>
          <p:sp>
            <p:nvSpPr>
              <p:cNvPr id="259" name="TextBox 258"/>
              <p:cNvSpPr txBox="1"/>
              <p:nvPr/>
            </p:nvSpPr>
            <p:spPr>
              <a:xfrm>
                <a:off x="8746105" y="3976383"/>
                <a:ext cx="458780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800" dirty="0" smtClean="0"/>
                  <a:t>U2AF2</a:t>
                </a:r>
                <a:endParaRPr lang="en-US" sz="800" dirty="0"/>
              </a:p>
            </p:txBody>
          </p:sp>
          <p:sp>
            <p:nvSpPr>
              <p:cNvPr id="260" name="TextBox 259"/>
              <p:cNvSpPr txBox="1"/>
              <p:nvPr/>
            </p:nvSpPr>
            <p:spPr>
              <a:xfrm>
                <a:off x="9319155" y="4253394"/>
                <a:ext cx="308098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i="1" dirty="0" smtClean="0"/>
                  <a:t>AG</a:t>
                </a:r>
                <a:endParaRPr lang="en-US" sz="800" i="1" dirty="0"/>
              </a:p>
            </p:txBody>
          </p:sp>
          <p:sp>
            <p:nvSpPr>
              <p:cNvPr id="261" name="TextBox 260"/>
              <p:cNvSpPr txBox="1"/>
              <p:nvPr/>
            </p:nvSpPr>
            <p:spPr>
              <a:xfrm>
                <a:off x="7794002" y="4253394"/>
                <a:ext cx="713657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800" i="1" dirty="0"/>
                  <a:t>b</a:t>
                </a:r>
                <a:r>
                  <a:rPr lang="en-US" sz="800" i="1" dirty="0" smtClean="0"/>
                  <a:t>ranch point</a:t>
                </a:r>
                <a:endParaRPr lang="en-US" sz="800" i="1" dirty="0"/>
              </a:p>
            </p:txBody>
          </p:sp>
          <p:sp>
            <p:nvSpPr>
              <p:cNvPr id="262" name="TextBox 261"/>
              <p:cNvSpPr txBox="1"/>
              <p:nvPr/>
            </p:nvSpPr>
            <p:spPr>
              <a:xfrm>
                <a:off x="9503443" y="3698145"/>
                <a:ext cx="886781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i="1" dirty="0" smtClean="0"/>
                  <a:t>Splicing Complex</a:t>
                </a:r>
                <a:endParaRPr lang="en-US" sz="800" i="1" dirty="0"/>
              </a:p>
            </p:txBody>
          </p:sp>
        </p:grpSp>
        <p:sp>
          <p:nvSpPr>
            <p:cNvPr id="274" name="Rectangle 273"/>
            <p:cNvSpPr/>
            <p:nvPr/>
          </p:nvSpPr>
          <p:spPr>
            <a:xfrm>
              <a:off x="7640840" y="1098816"/>
              <a:ext cx="690528" cy="164592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tx1"/>
                </a:gs>
                <a:gs pos="83000">
                  <a:schemeClr val="tx1"/>
                </a:gs>
                <a:gs pos="100000">
                  <a:schemeClr val="tx1"/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grpSp>
          <p:nvGrpSpPr>
            <p:cNvPr id="331" name="Group 330"/>
            <p:cNvGrpSpPr/>
            <p:nvPr/>
          </p:nvGrpSpPr>
          <p:grpSpPr>
            <a:xfrm>
              <a:off x="9410237" y="2332408"/>
              <a:ext cx="1531278" cy="648821"/>
              <a:chOff x="9410237" y="2437186"/>
              <a:chExt cx="1531278" cy="648821"/>
            </a:xfrm>
          </p:grpSpPr>
          <p:sp>
            <p:nvSpPr>
              <p:cNvPr id="285" name="Rectangle 284"/>
              <p:cNvSpPr/>
              <p:nvPr/>
            </p:nvSpPr>
            <p:spPr>
              <a:xfrm>
                <a:off x="9739234" y="2437186"/>
                <a:ext cx="599387" cy="119381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rgbClr val="7F7F7F"/>
                  </a:gs>
                  <a:gs pos="83000">
                    <a:srgbClr val="7F7F7F"/>
                  </a:gs>
                  <a:gs pos="100000">
                    <a:srgbClr val="7F7F7F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286" name="Rectangle 285"/>
              <p:cNvSpPr/>
              <p:nvPr/>
            </p:nvSpPr>
            <p:spPr>
              <a:xfrm>
                <a:off x="10338621" y="2437186"/>
                <a:ext cx="602894" cy="119381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rgbClr val="595959"/>
                  </a:gs>
                  <a:gs pos="83000">
                    <a:srgbClr val="595959"/>
                  </a:gs>
                  <a:gs pos="100000">
                    <a:srgbClr val="595959"/>
                  </a:gs>
                </a:gsLst>
                <a:lin ang="108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grpSp>
            <p:nvGrpSpPr>
              <p:cNvPr id="330" name="Group 329"/>
              <p:cNvGrpSpPr/>
              <p:nvPr/>
            </p:nvGrpSpPr>
            <p:grpSpPr>
              <a:xfrm>
                <a:off x="10006130" y="2573432"/>
                <a:ext cx="665081" cy="472214"/>
                <a:chOff x="10007834" y="2199314"/>
                <a:chExt cx="665081" cy="472214"/>
              </a:xfrm>
            </p:grpSpPr>
            <p:sp>
              <p:nvSpPr>
                <p:cNvPr id="287" name="Off-page Connector 286"/>
                <p:cNvSpPr/>
                <p:nvPr/>
              </p:nvSpPr>
              <p:spPr>
                <a:xfrm rot="10800000">
                  <a:off x="10007834" y="2199314"/>
                  <a:ext cx="665081" cy="472214"/>
                </a:xfrm>
                <a:prstGeom prst="flowChartOffpageConnector">
                  <a:avLst/>
                </a:prstGeom>
                <a:solidFill>
                  <a:srgbClr val="7030A0">
                    <a:alpha val="51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  <p:sp>
              <p:nvSpPr>
                <p:cNvPr id="288" name="TextBox 287"/>
                <p:cNvSpPr txBox="1"/>
                <p:nvPr/>
              </p:nvSpPr>
              <p:spPr>
                <a:xfrm>
                  <a:off x="10111664" y="2242727"/>
                  <a:ext cx="482824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800" dirty="0" smtClean="0"/>
                    <a:t>CSTF2</a:t>
                  </a:r>
                </a:p>
                <a:p>
                  <a:pPr algn="ctr"/>
                  <a:r>
                    <a:rPr lang="en-US" sz="800" dirty="0" smtClean="0"/>
                    <a:t>CSTF2T</a:t>
                  </a:r>
                </a:p>
              </p:txBody>
            </p:sp>
          </p:grpSp>
          <p:sp>
            <p:nvSpPr>
              <p:cNvPr id="289" name="TextBox 288"/>
              <p:cNvSpPr txBox="1"/>
              <p:nvPr/>
            </p:nvSpPr>
            <p:spPr>
              <a:xfrm>
                <a:off x="9410237" y="2870563"/>
                <a:ext cx="566181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i="1" dirty="0" smtClean="0"/>
                  <a:t>Cleavage</a:t>
                </a:r>
                <a:endParaRPr lang="en-US" sz="800" i="1" dirty="0"/>
              </a:p>
            </p:txBody>
          </p:sp>
        </p:grpSp>
        <p:grpSp>
          <p:nvGrpSpPr>
            <p:cNvPr id="290" name="Group 289"/>
            <p:cNvGrpSpPr/>
            <p:nvPr/>
          </p:nvGrpSpPr>
          <p:grpSpPr>
            <a:xfrm>
              <a:off x="1840381" y="1953340"/>
              <a:ext cx="2120391" cy="1017814"/>
              <a:chOff x="2406216" y="5656945"/>
              <a:chExt cx="2120391" cy="1017814"/>
            </a:xfrm>
          </p:grpSpPr>
          <p:sp>
            <p:nvSpPr>
              <p:cNvPr id="292" name="Explosion 2 291"/>
              <p:cNvSpPr/>
              <p:nvPr/>
            </p:nvSpPr>
            <p:spPr>
              <a:xfrm>
                <a:off x="2406216" y="5758149"/>
                <a:ext cx="1296317" cy="916610"/>
              </a:xfrm>
              <a:prstGeom prst="irregularSeal2">
                <a:avLst/>
              </a:prstGeom>
              <a:solidFill>
                <a:schemeClr val="accent4">
                  <a:lumMod val="40000"/>
                  <a:lumOff val="60000"/>
                  <a:alpha val="61000"/>
                </a:schemeClr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293" name="TextBox 292"/>
              <p:cNvSpPr txBox="1"/>
              <p:nvPr/>
            </p:nvSpPr>
            <p:spPr>
              <a:xfrm>
                <a:off x="2637207" y="6144822"/>
                <a:ext cx="77296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dirty="0" smtClean="0"/>
                  <a:t>60S Ribosome</a:t>
                </a:r>
                <a:endParaRPr lang="en-US" sz="800" dirty="0"/>
              </a:p>
            </p:txBody>
          </p:sp>
          <p:grpSp>
            <p:nvGrpSpPr>
              <p:cNvPr id="294" name="Group 293"/>
              <p:cNvGrpSpPr/>
              <p:nvPr/>
            </p:nvGrpSpPr>
            <p:grpSpPr>
              <a:xfrm>
                <a:off x="3809403" y="5862847"/>
                <a:ext cx="556017" cy="241656"/>
                <a:chOff x="3762176" y="4755419"/>
                <a:chExt cx="731394" cy="288981"/>
              </a:xfrm>
            </p:grpSpPr>
            <p:sp>
              <p:nvSpPr>
                <p:cNvPr id="302" name="Diamond 301"/>
                <p:cNvSpPr/>
                <p:nvPr/>
              </p:nvSpPr>
              <p:spPr>
                <a:xfrm>
                  <a:off x="3762176" y="4755419"/>
                  <a:ext cx="731394" cy="288981"/>
                </a:xfrm>
                <a:prstGeom prst="diamond">
                  <a:avLst/>
                </a:prstGeom>
                <a:solidFill>
                  <a:srgbClr val="00B0F0">
                    <a:alpha val="72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  <p:sp>
              <p:nvSpPr>
                <p:cNvPr id="303" name="TextBox 302"/>
                <p:cNvSpPr txBox="1"/>
                <p:nvPr/>
              </p:nvSpPr>
              <p:spPr>
                <a:xfrm>
                  <a:off x="3842253" y="4776797"/>
                  <a:ext cx="561315" cy="25763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800" dirty="0" smtClean="0"/>
                    <a:t>FMR1</a:t>
                  </a:r>
                  <a:endParaRPr lang="en-US" sz="800" dirty="0"/>
                </a:p>
              </p:txBody>
            </p:sp>
          </p:grpSp>
          <p:grpSp>
            <p:nvGrpSpPr>
              <p:cNvPr id="295" name="Group 294"/>
              <p:cNvGrpSpPr/>
              <p:nvPr/>
            </p:nvGrpSpPr>
            <p:grpSpPr>
              <a:xfrm>
                <a:off x="3809403" y="6127566"/>
                <a:ext cx="556017" cy="241656"/>
                <a:chOff x="3762176" y="4772307"/>
                <a:chExt cx="731394" cy="288981"/>
              </a:xfrm>
            </p:grpSpPr>
            <p:sp>
              <p:nvSpPr>
                <p:cNvPr id="300" name="Diamond 299"/>
                <p:cNvSpPr/>
                <p:nvPr/>
              </p:nvSpPr>
              <p:spPr>
                <a:xfrm>
                  <a:off x="3762176" y="4772307"/>
                  <a:ext cx="731394" cy="288981"/>
                </a:xfrm>
                <a:prstGeom prst="diamond">
                  <a:avLst/>
                </a:prstGeom>
                <a:solidFill>
                  <a:srgbClr val="00B0F0">
                    <a:alpha val="72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  <p:sp>
              <p:nvSpPr>
                <p:cNvPr id="301" name="TextBox 300"/>
                <p:cNvSpPr txBox="1"/>
                <p:nvPr/>
              </p:nvSpPr>
              <p:spPr>
                <a:xfrm>
                  <a:off x="3871423" y="4793686"/>
                  <a:ext cx="514925" cy="25763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800" dirty="0" smtClean="0"/>
                    <a:t>FXR1</a:t>
                  </a:r>
                  <a:endParaRPr lang="en-US" sz="800" dirty="0"/>
                </a:p>
              </p:txBody>
            </p:sp>
          </p:grpSp>
          <p:grpSp>
            <p:nvGrpSpPr>
              <p:cNvPr id="296" name="Group 295"/>
              <p:cNvGrpSpPr/>
              <p:nvPr/>
            </p:nvGrpSpPr>
            <p:grpSpPr>
              <a:xfrm>
                <a:off x="3809403" y="6388754"/>
                <a:ext cx="556017" cy="241656"/>
                <a:chOff x="3762176" y="4784973"/>
                <a:chExt cx="731394" cy="288981"/>
              </a:xfrm>
            </p:grpSpPr>
            <p:sp>
              <p:nvSpPr>
                <p:cNvPr id="298" name="Diamond 297"/>
                <p:cNvSpPr/>
                <p:nvPr/>
              </p:nvSpPr>
              <p:spPr>
                <a:xfrm>
                  <a:off x="3762176" y="4784973"/>
                  <a:ext cx="731394" cy="288981"/>
                </a:xfrm>
                <a:prstGeom prst="diamond">
                  <a:avLst/>
                </a:prstGeom>
                <a:solidFill>
                  <a:srgbClr val="00B0F0">
                    <a:alpha val="72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  <p:sp>
              <p:nvSpPr>
                <p:cNvPr id="299" name="TextBox 298"/>
                <p:cNvSpPr txBox="1"/>
                <p:nvPr/>
              </p:nvSpPr>
              <p:spPr>
                <a:xfrm>
                  <a:off x="3871423" y="4806352"/>
                  <a:ext cx="514925" cy="25763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800" dirty="0" smtClean="0"/>
                    <a:t>FXR2</a:t>
                  </a:r>
                  <a:endParaRPr lang="en-US" sz="800" dirty="0"/>
                </a:p>
              </p:txBody>
            </p:sp>
          </p:grpSp>
          <p:sp>
            <p:nvSpPr>
              <p:cNvPr id="297" name="TextBox 296"/>
              <p:cNvSpPr txBox="1"/>
              <p:nvPr/>
            </p:nvSpPr>
            <p:spPr>
              <a:xfrm>
                <a:off x="3452274" y="5656945"/>
                <a:ext cx="1074333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i="1" smtClean="0"/>
                  <a:t>Ribosome Interaction</a:t>
                </a:r>
                <a:endParaRPr lang="en-US" sz="800" i="1" dirty="0"/>
              </a:p>
            </p:txBody>
          </p:sp>
        </p:grpSp>
        <p:sp>
          <p:nvSpPr>
            <p:cNvPr id="304" name="Bent Arrow 303"/>
            <p:cNvSpPr/>
            <p:nvPr/>
          </p:nvSpPr>
          <p:spPr>
            <a:xfrm rot="5400000">
              <a:off x="1596793" y="1890425"/>
              <a:ext cx="524409" cy="428403"/>
            </a:xfrm>
            <a:prstGeom prst="bentArrow">
              <a:avLst>
                <a:gd name="adj1" fmla="val 4821"/>
                <a:gd name="adj2" fmla="val 18490"/>
                <a:gd name="adj3" fmla="val 50000"/>
                <a:gd name="adj4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tx1"/>
                </a:solidFill>
              </a:endParaRPr>
            </a:p>
          </p:txBody>
        </p:sp>
        <p:sp>
          <p:nvSpPr>
            <p:cNvPr id="307" name="Rectangle 306"/>
            <p:cNvSpPr/>
            <p:nvPr/>
          </p:nvSpPr>
          <p:spPr>
            <a:xfrm>
              <a:off x="1643783" y="1710201"/>
              <a:ext cx="983544" cy="16670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 smtClean="0"/>
                <a:t>Exon</a:t>
              </a:r>
              <a:endParaRPr lang="en-US" sz="800" dirty="0"/>
            </a:p>
          </p:txBody>
        </p:sp>
        <p:sp>
          <p:nvSpPr>
            <p:cNvPr id="308" name="Rectangle 307"/>
            <p:cNvSpPr/>
            <p:nvPr/>
          </p:nvSpPr>
          <p:spPr>
            <a:xfrm>
              <a:off x="3337926" y="1710201"/>
              <a:ext cx="1137883" cy="16670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 smtClean="0"/>
                <a:t>Exon</a:t>
              </a:r>
              <a:endParaRPr lang="en-US" sz="800" dirty="0"/>
            </a:p>
          </p:txBody>
        </p:sp>
        <p:sp>
          <p:nvSpPr>
            <p:cNvPr id="309" name="Rectangle 308"/>
            <p:cNvSpPr/>
            <p:nvPr/>
          </p:nvSpPr>
          <p:spPr>
            <a:xfrm>
              <a:off x="1089497" y="1710201"/>
              <a:ext cx="554285" cy="166702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 smtClean="0"/>
                <a:t>5’ UTR</a:t>
              </a:r>
              <a:endParaRPr lang="en-US" sz="800" dirty="0"/>
            </a:p>
          </p:txBody>
        </p:sp>
        <p:sp>
          <p:nvSpPr>
            <p:cNvPr id="310" name="Rectangle 309"/>
            <p:cNvSpPr/>
            <p:nvPr/>
          </p:nvSpPr>
          <p:spPr>
            <a:xfrm>
              <a:off x="634017" y="1710201"/>
              <a:ext cx="455480" cy="166702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 smtClean="0"/>
                <a:t>5’ Cap</a:t>
              </a:r>
              <a:endParaRPr lang="en-US" sz="800" dirty="0"/>
            </a:p>
          </p:txBody>
        </p:sp>
        <p:sp>
          <p:nvSpPr>
            <p:cNvPr id="311" name="Rectangle 310"/>
            <p:cNvSpPr/>
            <p:nvPr/>
          </p:nvSpPr>
          <p:spPr>
            <a:xfrm>
              <a:off x="2624231" y="1710201"/>
              <a:ext cx="713694" cy="16670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 smtClean="0">
                  <a:solidFill>
                    <a:schemeClr val="tx1"/>
                  </a:solidFill>
                </a:rPr>
                <a:t>Intron</a:t>
              </a:r>
              <a:endParaRPr lang="en-US" sz="800" dirty="0">
                <a:solidFill>
                  <a:schemeClr val="tx1"/>
                </a:solidFill>
              </a:endParaRPr>
            </a:p>
          </p:txBody>
        </p:sp>
        <p:grpSp>
          <p:nvGrpSpPr>
            <p:cNvPr id="328" name="Group 327"/>
            <p:cNvGrpSpPr/>
            <p:nvPr/>
          </p:nvGrpSpPr>
          <p:grpSpPr>
            <a:xfrm>
              <a:off x="1856954" y="771190"/>
              <a:ext cx="2173384" cy="769928"/>
              <a:chOff x="2161753" y="771190"/>
              <a:chExt cx="2173384" cy="769928"/>
            </a:xfrm>
          </p:grpSpPr>
          <p:sp>
            <p:nvSpPr>
              <p:cNvPr id="275" name="Rectangle 274"/>
              <p:cNvSpPr/>
              <p:nvPr/>
            </p:nvSpPr>
            <p:spPr>
              <a:xfrm>
                <a:off x="2206685" y="1097226"/>
                <a:ext cx="1436150" cy="164592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26000">
                    <a:srgbClr val="D9D9D9"/>
                  </a:gs>
                  <a:gs pos="49000">
                    <a:srgbClr val="D9D9D9"/>
                  </a:gs>
                  <a:gs pos="100000">
                    <a:srgbClr val="D9D9D9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grpSp>
            <p:nvGrpSpPr>
              <p:cNvPr id="276" name="Group 275"/>
              <p:cNvGrpSpPr/>
              <p:nvPr/>
            </p:nvGrpSpPr>
            <p:grpSpPr>
              <a:xfrm>
                <a:off x="3045432" y="815415"/>
                <a:ext cx="706965" cy="279514"/>
                <a:chOff x="1935268" y="3110448"/>
                <a:chExt cx="845413" cy="334252"/>
              </a:xfrm>
            </p:grpSpPr>
            <p:sp>
              <p:nvSpPr>
                <p:cNvPr id="281" name="Oval 280"/>
                <p:cNvSpPr/>
                <p:nvPr/>
              </p:nvSpPr>
              <p:spPr>
                <a:xfrm>
                  <a:off x="1935268" y="3110448"/>
                  <a:ext cx="845413" cy="334252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  <p:sp>
              <p:nvSpPr>
                <p:cNvPr id="282" name="TextBox 281"/>
                <p:cNvSpPr txBox="1"/>
                <p:nvPr/>
              </p:nvSpPr>
              <p:spPr>
                <a:xfrm>
                  <a:off x="2034007" y="3154464"/>
                  <a:ext cx="663640" cy="25763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800" dirty="0" smtClean="0"/>
                    <a:t>HNRNPU</a:t>
                  </a:r>
                  <a:endParaRPr lang="en-US" sz="800" dirty="0"/>
                </a:p>
              </p:txBody>
            </p:sp>
          </p:grpSp>
          <p:grpSp>
            <p:nvGrpSpPr>
              <p:cNvPr id="277" name="Group 276"/>
              <p:cNvGrpSpPr/>
              <p:nvPr/>
            </p:nvGrpSpPr>
            <p:grpSpPr>
              <a:xfrm>
                <a:off x="3045431" y="1261604"/>
                <a:ext cx="706965" cy="279514"/>
                <a:chOff x="1935268" y="3120716"/>
                <a:chExt cx="845413" cy="334252"/>
              </a:xfrm>
            </p:grpSpPr>
            <p:sp>
              <p:nvSpPr>
                <p:cNvPr id="279" name="Oval 278"/>
                <p:cNvSpPr/>
                <p:nvPr/>
              </p:nvSpPr>
              <p:spPr>
                <a:xfrm>
                  <a:off x="1935268" y="3120716"/>
                  <a:ext cx="845413" cy="334252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  <p:sp>
              <p:nvSpPr>
                <p:cNvPr id="280" name="TextBox 279"/>
                <p:cNvSpPr txBox="1"/>
                <p:nvPr/>
              </p:nvSpPr>
              <p:spPr>
                <a:xfrm>
                  <a:off x="1975327" y="3154464"/>
                  <a:ext cx="776739" cy="25763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800" dirty="0" smtClean="0"/>
                    <a:t>HNRNPUL1</a:t>
                  </a:r>
                  <a:endParaRPr lang="en-US" sz="800" dirty="0"/>
                </a:p>
              </p:txBody>
            </p:sp>
          </p:grpSp>
          <p:sp>
            <p:nvSpPr>
              <p:cNvPr id="278" name="TextBox 277"/>
              <p:cNvSpPr txBox="1"/>
              <p:nvPr/>
            </p:nvSpPr>
            <p:spPr>
              <a:xfrm>
                <a:off x="2161753" y="771190"/>
                <a:ext cx="938077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i="1" dirty="0" smtClean="0"/>
                  <a:t>Splicing Regulator</a:t>
                </a:r>
                <a:endParaRPr lang="en-US" sz="800" i="1" dirty="0"/>
              </a:p>
            </p:txBody>
          </p:sp>
          <p:sp>
            <p:nvSpPr>
              <p:cNvPr id="313" name="Rectangle 312"/>
              <p:cNvSpPr/>
              <p:nvPr/>
            </p:nvSpPr>
            <p:spPr>
              <a:xfrm>
                <a:off x="3644609" y="1097226"/>
                <a:ext cx="690528" cy="164592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tx1"/>
                  </a:gs>
                  <a:gs pos="83000">
                    <a:schemeClr val="tx1"/>
                  </a:gs>
                  <a:gs pos="100000">
                    <a:schemeClr val="tx1"/>
                  </a:gs>
                </a:gsLst>
                <a:lin ang="108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334407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" name="Group 66"/>
          <p:cNvGrpSpPr/>
          <p:nvPr/>
        </p:nvGrpSpPr>
        <p:grpSpPr>
          <a:xfrm>
            <a:off x="104632" y="432205"/>
            <a:ext cx="3956124" cy="5912619"/>
            <a:chOff x="471528" y="562835"/>
            <a:chExt cx="3956124" cy="5912619"/>
          </a:xfrm>
        </p:grpSpPr>
        <p:sp>
          <p:nvSpPr>
            <p:cNvPr id="12" name="Multidocument 11"/>
            <p:cNvSpPr/>
            <p:nvPr/>
          </p:nvSpPr>
          <p:spPr>
            <a:xfrm>
              <a:off x="1923810" y="2590082"/>
              <a:ext cx="1051560" cy="549970"/>
            </a:xfrm>
            <a:prstGeom prst="flowChartMultidocument">
              <a:avLst/>
            </a:prstGeom>
            <a:solidFill>
              <a:srgbClr val="FFD579">
                <a:alpha val="89804"/>
              </a:srgb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>
                  <a:solidFill>
                    <a:schemeClr val="tx1"/>
                  </a:solidFill>
                </a:rPr>
                <a:t>SNPs</a:t>
              </a: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20" name="Rounded Rectangle 19"/>
            <p:cNvSpPr/>
            <p:nvPr/>
          </p:nvSpPr>
          <p:spPr>
            <a:xfrm>
              <a:off x="1923810" y="3396656"/>
              <a:ext cx="1051560" cy="347472"/>
            </a:xfrm>
            <a:prstGeom prst="roundRect">
              <a:avLst/>
            </a:pr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>
                  <a:solidFill>
                    <a:schemeClr val="tx1"/>
                  </a:solidFill>
                </a:rPr>
                <a:t>Rare DAF%</a:t>
              </a: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23" name="Multidocument 22"/>
            <p:cNvSpPr/>
            <p:nvPr/>
          </p:nvSpPr>
          <p:spPr>
            <a:xfrm>
              <a:off x="1923810" y="562835"/>
              <a:ext cx="1051560" cy="549970"/>
            </a:xfrm>
            <a:prstGeom prst="flowChartMultidocument">
              <a:avLst/>
            </a:prstGeom>
            <a:solidFill>
              <a:srgbClr val="FFD579">
                <a:alpha val="89804"/>
              </a:srgb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>
                  <a:solidFill>
                    <a:schemeClr val="tx1"/>
                  </a:solidFill>
                </a:rPr>
                <a:t>Binding profiles</a:t>
              </a:r>
              <a:endParaRPr lang="en-US" sz="1200" dirty="0">
                <a:solidFill>
                  <a:schemeClr val="tx1"/>
                </a:solidFill>
              </a:endParaRPr>
            </a:p>
          </p:txBody>
        </p:sp>
        <p:grpSp>
          <p:nvGrpSpPr>
            <p:cNvPr id="2" name="Group 1"/>
            <p:cNvGrpSpPr/>
            <p:nvPr/>
          </p:nvGrpSpPr>
          <p:grpSpPr>
            <a:xfrm>
              <a:off x="471528" y="5411381"/>
              <a:ext cx="3956124" cy="352776"/>
              <a:chOff x="471528" y="5411381"/>
              <a:chExt cx="3956124" cy="352776"/>
            </a:xfrm>
          </p:grpSpPr>
          <p:sp>
            <p:nvSpPr>
              <p:cNvPr id="22" name="Rounded Rectangle 21"/>
              <p:cNvSpPr/>
              <p:nvPr/>
            </p:nvSpPr>
            <p:spPr>
              <a:xfrm>
                <a:off x="471528" y="5411381"/>
                <a:ext cx="1051560" cy="347472"/>
              </a:xfrm>
              <a:prstGeom prst="roundRect">
                <a:avLst/>
              </a:prstGeom>
              <a:noFill/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 smtClean="0">
                    <a:solidFill>
                      <a:srgbClr val="FF0000"/>
                    </a:solidFill>
                  </a:rPr>
                  <a:t>Annotation score</a:t>
                </a:r>
                <a:endParaRPr lang="en-US" sz="12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27" name="Rounded Rectangle 26"/>
              <p:cNvSpPr/>
              <p:nvPr/>
            </p:nvSpPr>
            <p:spPr>
              <a:xfrm>
                <a:off x="1923810" y="5416685"/>
                <a:ext cx="1051560" cy="347472"/>
              </a:xfrm>
              <a:prstGeom prst="roundRect">
                <a:avLst/>
              </a:prstGeom>
              <a:noFill/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 smtClean="0">
                    <a:solidFill>
                      <a:schemeClr val="accent6">
                        <a:lumMod val="75000"/>
                      </a:schemeClr>
                    </a:solidFill>
                  </a:rPr>
                  <a:t>Hot score</a:t>
                </a:r>
                <a:endParaRPr lang="en-US" sz="1200" dirty="0">
                  <a:solidFill>
                    <a:schemeClr val="accent6">
                      <a:lumMod val="75000"/>
                    </a:schemeClr>
                  </a:solidFill>
                </a:endParaRPr>
              </a:p>
            </p:txBody>
          </p:sp>
          <p:sp>
            <p:nvSpPr>
              <p:cNvPr id="33" name="Rounded Rectangle 32"/>
              <p:cNvSpPr/>
              <p:nvPr/>
            </p:nvSpPr>
            <p:spPr>
              <a:xfrm>
                <a:off x="3376092" y="5411381"/>
                <a:ext cx="1051560" cy="347472"/>
              </a:xfrm>
              <a:prstGeom prst="roundRect">
                <a:avLst/>
              </a:prstGeom>
              <a:noFill/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 smtClean="0">
                    <a:solidFill>
                      <a:srgbClr val="0070C0"/>
                    </a:solidFill>
                  </a:rPr>
                  <a:t>Motif score</a:t>
                </a:r>
                <a:endParaRPr lang="en-US" sz="1200" dirty="0">
                  <a:solidFill>
                    <a:srgbClr val="0070C0"/>
                  </a:solidFill>
                </a:endParaRPr>
              </a:p>
            </p:txBody>
          </p:sp>
        </p:grpSp>
        <p:grpSp>
          <p:nvGrpSpPr>
            <p:cNvPr id="3" name="Group 2"/>
            <p:cNvGrpSpPr/>
            <p:nvPr/>
          </p:nvGrpSpPr>
          <p:grpSpPr>
            <a:xfrm>
              <a:off x="598606" y="1973485"/>
              <a:ext cx="3701968" cy="359993"/>
              <a:chOff x="640297" y="2001236"/>
              <a:chExt cx="3701968" cy="359993"/>
            </a:xfrm>
          </p:grpSpPr>
          <p:sp>
            <p:nvSpPr>
              <p:cNvPr id="36" name="Rounded Rectangle 35"/>
              <p:cNvSpPr/>
              <p:nvPr/>
            </p:nvSpPr>
            <p:spPr>
              <a:xfrm>
                <a:off x="640297" y="2013757"/>
                <a:ext cx="1051560" cy="347472"/>
              </a:xfrm>
              <a:prstGeom prst="roundRect">
                <a:avLst/>
              </a:prstGeom>
              <a:noFill/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 smtClean="0">
                    <a:solidFill>
                      <a:srgbClr val="FF2600"/>
                    </a:solidFill>
                  </a:rPr>
                  <a:t>Binding Annotation</a:t>
                </a:r>
                <a:endParaRPr lang="en-US" sz="1200" dirty="0">
                  <a:solidFill>
                    <a:srgbClr val="FF2600"/>
                  </a:solidFill>
                </a:endParaRPr>
              </a:p>
            </p:txBody>
          </p:sp>
          <p:sp>
            <p:nvSpPr>
              <p:cNvPr id="37" name="Rounded Rectangle 36"/>
              <p:cNvSpPr/>
              <p:nvPr/>
            </p:nvSpPr>
            <p:spPr>
              <a:xfrm>
                <a:off x="1965501" y="2001236"/>
                <a:ext cx="1051560" cy="347472"/>
              </a:xfrm>
              <a:prstGeom prst="roundRect">
                <a:avLst/>
              </a:prstGeom>
              <a:noFill/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 smtClean="0">
                    <a:solidFill>
                      <a:srgbClr val="00B050"/>
                    </a:solidFill>
                  </a:rPr>
                  <a:t>Network Construction</a:t>
                </a:r>
                <a:endParaRPr lang="en-US" sz="1200" dirty="0">
                  <a:solidFill>
                    <a:srgbClr val="00B050"/>
                  </a:solidFill>
                </a:endParaRPr>
              </a:p>
            </p:txBody>
          </p:sp>
          <p:sp>
            <p:nvSpPr>
              <p:cNvPr id="38" name="Rounded Rectangle 37"/>
              <p:cNvSpPr/>
              <p:nvPr/>
            </p:nvSpPr>
            <p:spPr>
              <a:xfrm>
                <a:off x="3290705" y="2001236"/>
                <a:ext cx="1051560" cy="347472"/>
              </a:xfrm>
              <a:prstGeom prst="roundRect">
                <a:avLst/>
              </a:prstGeom>
              <a:noFill/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 smtClean="0">
                    <a:solidFill>
                      <a:srgbClr val="0070C0"/>
                    </a:solidFill>
                  </a:rPr>
                  <a:t>Motif Scanning</a:t>
                </a:r>
                <a:endParaRPr lang="en-US" sz="1200" dirty="0">
                  <a:solidFill>
                    <a:srgbClr val="0070C0"/>
                  </a:solidFill>
                </a:endParaRPr>
              </a:p>
            </p:txBody>
          </p:sp>
        </p:grpSp>
        <p:sp>
          <p:nvSpPr>
            <p:cNvPr id="13" name="Rounded Rectangle 12"/>
            <p:cNvSpPr/>
            <p:nvPr/>
          </p:nvSpPr>
          <p:spPr>
            <a:xfrm>
              <a:off x="1923810" y="1369409"/>
              <a:ext cx="1051560" cy="347472"/>
            </a:xfrm>
            <a:prstGeom prst="roundRect">
              <a:avLst/>
            </a:pr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>
                  <a:solidFill>
                    <a:schemeClr val="tx1"/>
                  </a:solidFill>
                </a:rPr>
                <a:t>QC</a:t>
              </a: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14" name="Multidocument 13"/>
            <p:cNvSpPr/>
            <p:nvPr/>
          </p:nvSpPr>
          <p:spPr>
            <a:xfrm>
              <a:off x="1923810" y="4000732"/>
              <a:ext cx="1051560" cy="549970"/>
            </a:xfrm>
            <a:prstGeom prst="flowChartMultidocument">
              <a:avLst/>
            </a:prstGeom>
            <a:solidFill>
              <a:srgbClr val="FFD579">
                <a:alpha val="89804"/>
              </a:srgb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>
                  <a:solidFill>
                    <a:schemeClr val="tx1"/>
                  </a:solidFill>
                </a:rPr>
                <a:t>Features, e.g. GC</a:t>
              </a: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15" name="Rounded Rectangle 14"/>
            <p:cNvSpPr/>
            <p:nvPr/>
          </p:nvSpPr>
          <p:spPr>
            <a:xfrm>
              <a:off x="1923810" y="4807306"/>
              <a:ext cx="1051560" cy="347472"/>
            </a:xfrm>
            <a:prstGeom prst="roundRect">
              <a:avLst/>
            </a:pr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>
                  <a:solidFill>
                    <a:schemeClr val="tx1"/>
                  </a:solidFill>
                </a:rPr>
                <a:t>Background Correction</a:t>
              </a:r>
              <a:endParaRPr lang="en-US" sz="1200" dirty="0">
                <a:solidFill>
                  <a:schemeClr val="tx1"/>
                </a:solidFill>
              </a:endParaRPr>
            </a:p>
          </p:txBody>
        </p:sp>
        <p:cxnSp>
          <p:nvCxnSpPr>
            <p:cNvPr id="16" name="Straight Arrow Connector 15"/>
            <p:cNvCxnSpPr>
              <a:endCxn id="13" idx="0"/>
            </p:cNvCxnSpPr>
            <p:nvPr/>
          </p:nvCxnSpPr>
          <p:spPr>
            <a:xfrm>
              <a:off x="2449590" y="1081055"/>
              <a:ext cx="0" cy="288354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>
              <a:stCxn id="13" idx="2"/>
              <a:endCxn id="37" idx="0"/>
            </p:cNvCxnSpPr>
            <p:nvPr/>
          </p:nvCxnSpPr>
          <p:spPr>
            <a:xfrm>
              <a:off x="2449590" y="1716881"/>
              <a:ext cx="0" cy="256604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>
              <a:stCxn id="37" idx="2"/>
            </p:cNvCxnSpPr>
            <p:nvPr/>
          </p:nvCxnSpPr>
          <p:spPr>
            <a:xfrm>
              <a:off x="2449590" y="2320957"/>
              <a:ext cx="0" cy="269125"/>
            </a:xfrm>
            <a:prstGeom prst="straightConnector1">
              <a:avLst/>
            </a:prstGeom>
            <a:ln>
              <a:solidFill>
                <a:schemeClr val="bg1">
                  <a:lumMod val="50000"/>
                </a:schemeClr>
              </a:solidFill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/>
            <p:cNvCxnSpPr/>
            <p:nvPr/>
          </p:nvCxnSpPr>
          <p:spPr>
            <a:xfrm>
              <a:off x="2460780" y="3108302"/>
              <a:ext cx="0" cy="288354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/>
            <p:cNvCxnSpPr/>
            <p:nvPr/>
          </p:nvCxnSpPr>
          <p:spPr>
            <a:xfrm>
              <a:off x="2460780" y="3731607"/>
              <a:ext cx="0" cy="269125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/>
            <p:cNvCxnSpPr>
              <a:endCxn id="15" idx="0"/>
            </p:cNvCxnSpPr>
            <p:nvPr/>
          </p:nvCxnSpPr>
          <p:spPr>
            <a:xfrm flipH="1">
              <a:off x="2449590" y="4492657"/>
              <a:ext cx="11190" cy="314649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/>
            <p:cNvCxnSpPr>
              <a:stCxn id="15" idx="2"/>
              <a:endCxn id="22" idx="0"/>
            </p:cNvCxnSpPr>
            <p:nvPr/>
          </p:nvCxnSpPr>
          <p:spPr>
            <a:xfrm flipH="1">
              <a:off x="997308" y="5154778"/>
              <a:ext cx="1452282" cy="256603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/>
            <p:cNvCxnSpPr>
              <a:stCxn id="15" idx="2"/>
              <a:endCxn id="33" idx="0"/>
            </p:cNvCxnSpPr>
            <p:nvPr/>
          </p:nvCxnSpPr>
          <p:spPr>
            <a:xfrm>
              <a:off x="2449590" y="5154778"/>
              <a:ext cx="1452282" cy="256603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/>
            <p:cNvCxnSpPr>
              <a:stCxn id="15" idx="2"/>
              <a:endCxn id="27" idx="0"/>
            </p:cNvCxnSpPr>
            <p:nvPr/>
          </p:nvCxnSpPr>
          <p:spPr>
            <a:xfrm>
              <a:off x="2449590" y="5154778"/>
              <a:ext cx="0" cy="261907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Rounded Rectangle 45"/>
            <p:cNvSpPr/>
            <p:nvPr/>
          </p:nvSpPr>
          <p:spPr>
            <a:xfrm>
              <a:off x="1923810" y="6127982"/>
              <a:ext cx="1051560" cy="347472"/>
            </a:xfrm>
            <a:prstGeom prst="roundRect">
              <a:avLst/>
            </a:pr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err="1" smtClean="0">
                  <a:solidFill>
                    <a:schemeClr val="tx1"/>
                  </a:solidFill>
                </a:rPr>
                <a:t>Rscore</a:t>
              </a:r>
              <a:endParaRPr lang="en-US" sz="1200" dirty="0">
                <a:solidFill>
                  <a:schemeClr val="tx1"/>
                </a:solidFill>
              </a:endParaRPr>
            </a:p>
          </p:txBody>
        </p:sp>
        <p:cxnSp>
          <p:nvCxnSpPr>
            <p:cNvPr id="48" name="Straight Arrow Connector 47"/>
            <p:cNvCxnSpPr>
              <a:stCxn id="22" idx="2"/>
              <a:endCxn id="46" idx="0"/>
            </p:cNvCxnSpPr>
            <p:nvPr/>
          </p:nvCxnSpPr>
          <p:spPr>
            <a:xfrm>
              <a:off x="997308" y="5758853"/>
              <a:ext cx="1452282" cy="369129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/>
            <p:cNvCxnSpPr>
              <a:stCxn id="27" idx="2"/>
              <a:endCxn id="46" idx="0"/>
            </p:cNvCxnSpPr>
            <p:nvPr/>
          </p:nvCxnSpPr>
          <p:spPr>
            <a:xfrm>
              <a:off x="2449590" y="5764157"/>
              <a:ext cx="0" cy="363825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Arrow Connector 51"/>
            <p:cNvCxnSpPr>
              <a:stCxn id="33" idx="2"/>
              <a:endCxn id="46" idx="0"/>
            </p:cNvCxnSpPr>
            <p:nvPr/>
          </p:nvCxnSpPr>
          <p:spPr>
            <a:xfrm flipH="1">
              <a:off x="2449590" y="5758853"/>
              <a:ext cx="1452282" cy="369129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Arrow Connector 53"/>
            <p:cNvCxnSpPr>
              <a:stCxn id="13" idx="2"/>
              <a:endCxn id="36" idx="0"/>
            </p:cNvCxnSpPr>
            <p:nvPr/>
          </p:nvCxnSpPr>
          <p:spPr>
            <a:xfrm flipH="1">
              <a:off x="1124386" y="1716881"/>
              <a:ext cx="1325204" cy="269125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Arrow Connector 55"/>
            <p:cNvCxnSpPr>
              <a:stCxn id="13" idx="2"/>
              <a:endCxn id="38" idx="0"/>
            </p:cNvCxnSpPr>
            <p:nvPr/>
          </p:nvCxnSpPr>
          <p:spPr>
            <a:xfrm>
              <a:off x="2449590" y="1716881"/>
              <a:ext cx="1325204" cy="256604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Arrow Connector 58"/>
            <p:cNvCxnSpPr/>
            <p:nvPr/>
          </p:nvCxnSpPr>
          <p:spPr>
            <a:xfrm>
              <a:off x="1088215" y="2325364"/>
              <a:ext cx="1325204" cy="269125"/>
            </a:xfrm>
            <a:prstGeom prst="straightConnector1">
              <a:avLst/>
            </a:prstGeom>
            <a:ln>
              <a:solidFill>
                <a:schemeClr val="bg1">
                  <a:lumMod val="50000"/>
                </a:schemeClr>
              </a:solidFill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Arrow Connector 62"/>
            <p:cNvCxnSpPr>
              <a:stCxn id="38" idx="2"/>
              <a:endCxn id="12" idx="0"/>
            </p:cNvCxnSpPr>
            <p:nvPr/>
          </p:nvCxnSpPr>
          <p:spPr>
            <a:xfrm flipH="1">
              <a:off x="2521933" y="2320957"/>
              <a:ext cx="1252861" cy="269125"/>
            </a:xfrm>
            <a:prstGeom prst="straightConnector1">
              <a:avLst/>
            </a:prstGeom>
            <a:ln>
              <a:solidFill>
                <a:schemeClr val="bg1">
                  <a:lumMod val="50000"/>
                </a:schemeClr>
              </a:solidFill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oup 4"/>
          <p:cNvGrpSpPr/>
          <p:nvPr/>
        </p:nvGrpSpPr>
        <p:grpSpPr>
          <a:xfrm>
            <a:off x="3976292" y="122932"/>
            <a:ext cx="8021286" cy="2725662"/>
            <a:chOff x="947058" y="823401"/>
            <a:chExt cx="11025082" cy="3746363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17490" y="823401"/>
              <a:ext cx="5454650" cy="3636433"/>
            </a:xfrm>
            <a:prstGeom prst="rect">
              <a:avLst/>
            </a:prstGeom>
          </p:spPr>
        </p:pic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7058" y="823401"/>
              <a:ext cx="5619545" cy="3746363"/>
            </a:xfrm>
            <a:prstGeom prst="rect">
              <a:avLst/>
            </a:prstGeom>
          </p:spPr>
        </p:pic>
      </p:grpSp>
      <p:sp>
        <p:nvSpPr>
          <p:cNvPr id="8" name="TextBox 7"/>
          <p:cNvSpPr txBox="1"/>
          <p:nvPr/>
        </p:nvSpPr>
        <p:spPr>
          <a:xfrm>
            <a:off x="5568047" y="-55744"/>
            <a:ext cx="1136692" cy="277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 smtClean="0"/>
              <a:t>HGMD Variants</a:t>
            </a:r>
            <a:endParaRPr lang="en-US" sz="1100" dirty="0"/>
          </a:p>
        </p:txBody>
      </p:sp>
      <p:sp>
        <p:nvSpPr>
          <p:cNvPr id="44" name="TextBox 43"/>
          <p:cNvSpPr txBox="1"/>
          <p:nvPr/>
        </p:nvSpPr>
        <p:spPr>
          <a:xfrm>
            <a:off x="9070475" y="-59152"/>
            <a:ext cx="2019955" cy="277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 smtClean="0"/>
              <a:t>HGMD Nearby Intron Variants</a:t>
            </a:r>
            <a:endParaRPr lang="en-US" sz="1100" dirty="0"/>
          </a:p>
        </p:txBody>
      </p:sp>
      <p:sp>
        <p:nvSpPr>
          <p:cNvPr id="11" name="Oval 10"/>
          <p:cNvSpPr/>
          <p:nvPr/>
        </p:nvSpPr>
        <p:spPr>
          <a:xfrm>
            <a:off x="7420640" y="414703"/>
            <a:ext cx="58469" cy="58469"/>
          </a:xfrm>
          <a:prstGeom prst="ellipse">
            <a:avLst/>
          </a:prstGeom>
          <a:solidFill>
            <a:srgbClr val="080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/>
          <p:cNvSpPr/>
          <p:nvPr/>
        </p:nvSpPr>
        <p:spPr>
          <a:xfrm>
            <a:off x="7420639" y="278062"/>
            <a:ext cx="58469" cy="58469"/>
          </a:xfrm>
          <a:prstGeom prst="ellipse">
            <a:avLst/>
          </a:prstGeom>
          <a:solidFill>
            <a:srgbClr val="8B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7416999" y="163316"/>
            <a:ext cx="508215" cy="2609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mean</a:t>
            </a:r>
            <a:endParaRPr lang="en-US" sz="1000" dirty="0"/>
          </a:p>
        </p:txBody>
      </p:sp>
      <p:sp>
        <p:nvSpPr>
          <p:cNvPr id="49" name="TextBox 48"/>
          <p:cNvSpPr txBox="1"/>
          <p:nvPr/>
        </p:nvSpPr>
        <p:spPr>
          <a:xfrm>
            <a:off x="7420178" y="304517"/>
            <a:ext cx="610131" cy="2609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median</a:t>
            </a:r>
            <a:endParaRPr lang="en-US" sz="1000" dirty="0"/>
          </a:p>
        </p:txBody>
      </p:sp>
      <p:sp>
        <p:nvSpPr>
          <p:cNvPr id="7" name="Trapezoid 6"/>
          <p:cNvSpPr/>
          <p:nvPr/>
        </p:nvSpPr>
        <p:spPr>
          <a:xfrm rot="21216662">
            <a:off x="8657795" y="413269"/>
            <a:ext cx="208168" cy="4191915"/>
          </a:xfrm>
          <a:prstGeom prst="trapezoid">
            <a:avLst>
              <a:gd name="adj" fmla="val 41983"/>
            </a:avLst>
          </a:prstGeom>
          <a:solidFill>
            <a:srgbClr val="FF000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1" name="Group 70"/>
          <p:cNvGrpSpPr/>
          <p:nvPr/>
        </p:nvGrpSpPr>
        <p:grpSpPr>
          <a:xfrm>
            <a:off x="4250799" y="2928267"/>
            <a:ext cx="7727281" cy="3831505"/>
            <a:chOff x="4250799" y="2928267"/>
            <a:chExt cx="7727281" cy="3831505"/>
          </a:xfrm>
        </p:grpSpPr>
        <p:grpSp>
          <p:nvGrpSpPr>
            <p:cNvPr id="69" name="Group 68"/>
            <p:cNvGrpSpPr/>
            <p:nvPr/>
          </p:nvGrpSpPr>
          <p:grpSpPr>
            <a:xfrm>
              <a:off x="4250799" y="2928267"/>
              <a:ext cx="7727281" cy="3831505"/>
              <a:chOff x="4250799" y="2928267"/>
              <a:chExt cx="7727281" cy="3831505"/>
            </a:xfrm>
          </p:grpSpPr>
          <p:grpSp>
            <p:nvGrpSpPr>
              <p:cNvPr id="51" name="Group 50"/>
              <p:cNvGrpSpPr/>
              <p:nvPr/>
            </p:nvGrpSpPr>
            <p:grpSpPr>
              <a:xfrm>
                <a:off x="4250799" y="2928267"/>
                <a:ext cx="7727281" cy="3831505"/>
                <a:chOff x="0" y="483079"/>
                <a:chExt cx="9962988" cy="4940061"/>
              </a:xfrm>
            </p:grpSpPr>
            <p:pic>
              <p:nvPicPr>
                <p:cNvPr id="53" name="Picture 52"/>
                <p:cNvPicPr>
                  <a:picLocks noChangeAspect="1"/>
                </p:cNvPicPr>
                <p:nvPr/>
              </p:nvPicPr>
              <p:blipFill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-138" t="7963" r="1087" b="3632"/>
                <a:stretch/>
              </p:blipFill>
              <p:spPr>
                <a:xfrm>
                  <a:off x="0" y="483079"/>
                  <a:ext cx="9962988" cy="4940061"/>
                </a:xfrm>
                <a:prstGeom prst="rect">
                  <a:avLst/>
                </a:prstGeom>
                <a:ln w="28575">
                  <a:solidFill>
                    <a:schemeClr val="tx1"/>
                  </a:solidFill>
                </a:ln>
              </p:spPr>
            </p:pic>
            <p:cxnSp>
              <p:nvCxnSpPr>
                <p:cNvPr id="55" name="Straight Connector 54"/>
                <p:cNvCxnSpPr/>
                <p:nvPr/>
              </p:nvCxnSpPr>
              <p:spPr>
                <a:xfrm>
                  <a:off x="6107496" y="2216258"/>
                  <a:ext cx="0" cy="3206882"/>
                </a:xfrm>
                <a:prstGeom prst="line">
                  <a:avLst/>
                </a:prstGeom>
                <a:ln w="15875" cmpd="sng">
                  <a:solidFill>
                    <a:srgbClr val="FF0000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7" name="Rounded Rectangular Callout 56"/>
                <p:cNvSpPr/>
                <p:nvPr/>
              </p:nvSpPr>
              <p:spPr>
                <a:xfrm>
                  <a:off x="6585548" y="2624544"/>
                  <a:ext cx="1115475" cy="280702"/>
                </a:xfrm>
                <a:prstGeom prst="wedgeRoundRectCallout">
                  <a:avLst>
                    <a:gd name="adj1" fmla="val -93611"/>
                    <a:gd name="adj2" fmla="val -70521"/>
                    <a:gd name="adj3" fmla="val 16667"/>
                  </a:avLst>
                </a:prstGeom>
                <a:solidFill>
                  <a:srgbClr val="FF0000">
                    <a:alpha val="4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700" dirty="0">
                      <a:solidFill>
                        <a:schemeClr val="tx1"/>
                      </a:solidFill>
                      <a:latin typeface="Calibri" charset="0"/>
                      <a:ea typeface="Calibri" charset="0"/>
                      <a:cs typeface="Calibri" charset="0"/>
                    </a:rPr>
                    <a:t>c</a:t>
                  </a:r>
                  <a:r>
                    <a:rPr lang="mr-IN" sz="700" dirty="0" smtClean="0">
                      <a:solidFill>
                        <a:schemeClr val="tx1"/>
                      </a:solidFill>
                      <a:latin typeface="Calibri" charset="0"/>
                      <a:ea typeface="Calibri" charset="0"/>
                      <a:cs typeface="Calibri" charset="0"/>
                    </a:rPr>
                    <a:t>hr17</a:t>
                  </a:r>
                  <a:r>
                    <a:rPr lang="en-US" sz="700" dirty="0" smtClean="0">
                      <a:solidFill>
                        <a:schemeClr val="tx1"/>
                      </a:solidFill>
                      <a:latin typeface="Calibri" charset="0"/>
                      <a:ea typeface="Calibri" charset="0"/>
                      <a:cs typeface="Calibri" charset="0"/>
                    </a:rPr>
                    <a:t> : </a:t>
                  </a:r>
                  <a:r>
                    <a:rPr lang="mr-IN" sz="700" dirty="0" smtClean="0">
                      <a:solidFill>
                        <a:schemeClr val="tx1"/>
                      </a:solidFill>
                      <a:latin typeface="Calibri" charset="0"/>
                      <a:ea typeface="Calibri" charset="0"/>
                      <a:cs typeface="Calibri" charset="0"/>
                    </a:rPr>
                    <a:t>7</a:t>
                  </a:r>
                  <a:r>
                    <a:rPr lang="en-US" sz="700" dirty="0" smtClean="0">
                      <a:solidFill>
                        <a:schemeClr val="tx1"/>
                      </a:solidFill>
                      <a:latin typeface="Calibri" charset="0"/>
                      <a:ea typeface="Calibri" charset="0"/>
                      <a:cs typeface="Calibri" charset="0"/>
                    </a:rPr>
                    <a:t>,</a:t>
                  </a:r>
                  <a:r>
                    <a:rPr lang="mr-IN" sz="700" dirty="0" smtClean="0">
                      <a:solidFill>
                        <a:schemeClr val="tx1"/>
                      </a:solidFill>
                      <a:latin typeface="Calibri" charset="0"/>
                      <a:ea typeface="Calibri" charset="0"/>
                      <a:cs typeface="Calibri" charset="0"/>
                    </a:rPr>
                    <a:t>579</a:t>
                  </a:r>
                  <a:r>
                    <a:rPr lang="en-US" sz="700" dirty="0" smtClean="0">
                      <a:solidFill>
                        <a:schemeClr val="tx1"/>
                      </a:solidFill>
                      <a:latin typeface="Calibri" charset="0"/>
                      <a:ea typeface="Calibri" charset="0"/>
                      <a:cs typeface="Calibri" charset="0"/>
                    </a:rPr>
                    <a:t>,</a:t>
                  </a:r>
                  <a:r>
                    <a:rPr lang="mr-IN" sz="700" dirty="0" smtClean="0">
                      <a:solidFill>
                        <a:schemeClr val="tx1"/>
                      </a:solidFill>
                      <a:latin typeface="Calibri" charset="0"/>
                      <a:ea typeface="Calibri" charset="0"/>
                      <a:cs typeface="Calibri" charset="0"/>
                    </a:rPr>
                    <a:t>618</a:t>
                  </a:r>
                  <a:r>
                    <a:rPr lang="en-US" sz="700" dirty="0" smtClean="0">
                      <a:solidFill>
                        <a:schemeClr val="tx1"/>
                      </a:solidFill>
                      <a:latin typeface="Calibri" charset="0"/>
                      <a:ea typeface="Calibri" charset="0"/>
                      <a:cs typeface="Calibri" charset="0"/>
                    </a:rPr>
                    <a:t> </a:t>
                  </a:r>
                </a:p>
                <a:p>
                  <a:pPr algn="ctr"/>
                  <a:r>
                    <a:rPr lang="en-US" sz="700" dirty="0" smtClean="0">
                      <a:solidFill>
                        <a:schemeClr val="tx1"/>
                      </a:solidFill>
                      <a:latin typeface="Calibri" charset="0"/>
                      <a:ea typeface="Calibri" charset="0"/>
                      <a:cs typeface="Calibri" charset="0"/>
                    </a:rPr>
                    <a:t>A&gt;T</a:t>
                  </a:r>
                  <a:endParaRPr lang="en-US" sz="700" dirty="0">
                    <a:solidFill>
                      <a:schemeClr val="tx1"/>
                    </a:solidFill>
                    <a:latin typeface="Calibri" charset="0"/>
                    <a:ea typeface="Calibri" charset="0"/>
                    <a:cs typeface="Calibri" charset="0"/>
                  </a:endParaRPr>
                </a:p>
              </p:txBody>
            </p:sp>
          </p:grpSp>
          <p:cxnSp>
            <p:nvCxnSpPr>
              <p:cNvPr id="10" name="Straight Arrow Connector 9"/>
              <p:cNvCxnSpPr/>
              <p:nvPr/>
            </p:nvCxnSpPr>
            <p:spPr>
              <a:xfrm>
                <a:off x="8464550" y="4924425"/>
                <a:ext cx="523215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Arrow Connector 57"/>
              <p:cNvCxnSpPr/>
              <p:nvPr/>
            </p:nvCxnSpPr>
            <p:spPr>
              <a:xfrm flipH="1">
                <a:off x="7643413" y="4924425"/>
                <a:ext cx="523983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0" name="TextBox 29"/>
              <p:cNvSpPr txBox="1"/>
              <p:nvPr/>
            </p:nvSpPr>
            <p:spPr>
              <a:xfrm>
                <a:off x="8142626" y="4834537"/>
                <a:ext cx="359394" cy="1846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00" dirty="0" smtClean="0"/>
                  <a:t>28 </a:t>
                </a:r>
                <a:r>
                  <a:rPr lang="en-US" sz="600" dirty="0" err="1" smtClean="0"/>
                  <a:t>bp</a:t>
                </a:r>
                <a:endParaRPr lang="en-US" sz="600" dirty="0"/>
              </a:p>
            </p:txBody>
          </p:sp>
        </p:grpSp>
        <p:sp>
          <p:nvSpPr>
            <p:cNvPr id="70" name="Rounded Rectangular Callout 69"/>
            <p:cNvSpPr/>
            <p:nvPr/>
          </p:nvSpPr>
          <p:spPr>
            <a:xfrm rot="10800000" flipH="1" flipV="1">
              <a:off x="10622971" y="5628223"/>
              <a:ext cx="934918" cy="174068"/>
            </a:xfrm>
            <a:prstGeom prst="wedgeRoundRectCallout">
              <a:avLst>
                <a:gd name="adj1" fmla="val -217154"/>
                <a:gd name="adj2" fmla="val 261255"/>
                <a:gd name="adj3" fmla="val 16667"/>
              </a:avLst>
            </a:prstGeom>
            <a:solidFill>
              <a:srgbClr val="FF000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00" dirty="0" smtClean="0">
                  <a:solidFill>
                    <a:schemeClr val="tx1"/>
                  </a:solidFill>
                  <a:latin typeface="Calibri" charset="0"/>
                  <a:ea typeface="Calibri" charset="0"/>
                  <a:cs typeface="Calibri" charset="0"/>
                </a:rPr>
                <a:t>Breaks SF3B4 Motif</a:t>
              </a:r>
              <a:endParaRPr lang="en-US" sz="7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endParaRPr>
            </a:p>
          </p:txBody>
        </p:sp>
      </p:grpSp>
      <p:sp>
        <p:nvSpPr>
          <p:cNvPr id="60" name="TextBox 59"/>
          <p:cNvSpPr txBox="1"/>
          <p:nvPr/>
        </p:nvSpPr>
        <p:spPr>
          <a:xfrm>
            <a:off x="189096" y="218057"/>
            <a:ext cx="319318" cy="3730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24" dirty="0" smtClean="0"/>
              <a:t>A</a:t>
            </a:r>
            <a:endParaRPr lang="en-US" sz="1824" dirty="0"/>
          </a:p>
        </p:txBody>
      </p:sp>
      <p:sp>
        <p:nvSpPr>
          <p:cNvPr id="61" name="TextBox 60"/>
          <p:cNvSpPr txBox="1"/>
          <p:nvPr/>
        </p:nvSpPr>
        <p:spPr>
          <a:xfrm>
            <a:off x="3741438" y="1318"/>
            <a:ext cx="319318" cy="3730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24" dirty="0" smtClean="0"/>
              <a:t>B</a:t>
            </a:r>
            <a:endParaRPr lang="en-US" sz="1824" dirty="0"/>
          </a:p>
        </p:txBody>
      </p:sp>
      <p:sp>
        <p:nvSpPr>
          <p:cNvPr id="62" name="TextBox 61"/>
          <p:cNvSpPr txBox="1"/>
          <p:nvPr/>
        </p:nvSpPr>
        <p:spPr>
          <a:xfrm>
            <a:off x="8003815" y="0"/>
            <a:ext cx="319318" cy="3730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24" dirty="0" smtClean="0"/>
              <a:t>C</a:t>
            </a:r>
            <a:endParaRPr lang="en-US" sz="1824" dirty="0"/>
          </a:p>
        </p:txBody>
      </p:sp>
      <p:sp>
        <p:nvSpPr>
          <p:cNvPr id="64" name="TextBox 63"/>
          <p:cNvSpPr txBox="1"/>
          <p:nvPr/>
        </p:nvSpPr>
        <p:spPr>
          <a:xfrm>
            <a:off x="3776944" y="2697740"/>
            <a:ext cx="328936" cy="3730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24" dirty="0" smtClean="0"/>
              <a:t>D</a:t>
            </a:r>
            <a:endParaRPr lang="en-US" sz="1824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38741-0A14-E843-9A62-03E826F204E7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563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" name="Group 95"/>
          <p:cNvGrpSpPr/>
          <p:nvPr/>
        </p:nvGrpSpPr>
        <p:grpSpPr>
          <a:xfrm>
            <a:off x="894934" y="148953"/>
            <a:ext cx="5185680" cy="1003137"/>
            <a:chOff x="1746250" y="1001783"/>
            <a:chExt cx="5185680" cy="1003137"/>
          </a:xfrm>
        </p:grpSpPr>
        <p:sp>
          <p:nvSpPr>
            <p:cNvPr id="9" name="Rectangle 8"/>
            <p:cNvSpPr/>
            <p:nvPr/>
          </p:nvSpPr>
          <p:spPr>
            <a:xfrm>
              <a:off x="3563711" y="1214223"/>
              <a:ext cx="1059089" cy="162047"/>
            </a:xfrm>
            <a:prstGeom prst="rect">
              <a:avLst/>
            </a:prstGeom>
            <a:solidFill>
              <a:srgbClr val="7030A0">
                <a:alpha val="30000"/>
              </a:srgb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>
                  <a:solidFill>
                    <a:srgbClr val="FF40FF"/>
                  </a:solidFill>
                </a:rPr>
                <a:t>intron</a:t>
              </a:r>
              <a:endParaRPr lang="en-US" sz="1200" dirty="0">
                <a:solidFill>
                  <a:srgbClr val="FF40FF"/>
                </a:solidFill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690429" y="1224134"/>
              <a:ext cx="380048" cy="212025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5113245" y="1214223"/>
              <a:ext cx="626309" cy="162047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>
                  <a:solidFill>
                    <a:schemeClr val="tx1"/>
                  </a:solidFill>
                </a:rPr>
                <a:t>exon</a:t>
              </a: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5737348" y="1214223"/>
              <a:ext cx="570479" cy="162047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>
                  <a:solidFill>
                    <a:schemeClr val="accent2">
                      <a:lumMod val="75000"/>
                    </a:schemeClr>
                  </a:solidFill>
                </a:rPr>
                <a:t>3’UTR</a:t>
              </a:r>
              <a:endParaRPr lang="en-US" sz="1200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3011746" y="1214223"/>
              <a:ext cx="549797" cy="162047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>
                  <a:solidFill>
                    <a:schemeClr val="tx1"/>
                  </a:solidFill>
                </a:rPr>
                <a:t>exon</a:t>
              </a: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2398885" y="1214223"/>
              <a:ext cx="610265" cy="162047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>
                  <a:solidFill>
                    <a:srgbClr val="0432FF"/>
                  </a:solidFill>
                </a:rPr>
                <a:t>5’ UTR</a:t>
              </a:r>
              <a:endParaRPr lang="en-US" sz="1200" dirty="0">
                <a:solidFill>
                  <a:srgbClr val="0432FF"/>
                </a:solidFill>
              </a:endParaRPr>
            </a:p>
          </p:txBody>
        </p:sp>
        <p:cxnSp>
          <p:nvCxnSpPr>
            <p:cNvPr id="22" name="Straight Connector 21"/>
            <p:cNvCxnSpPr>
              <a:stCxn id="14" idx="1"/>
            </p:cNvCxnSpPr>
            <p:nvPr/>
          </p:nvCxnSpPr>
          <p:spPr>
            <a:xfrm flipH="1" flipV="1">
              <a:off x="1746250" y="1295246"/>
              <a:ext cx="652635" cy="1"/>
            </a:xfrm>
            <a:prstGeom prst="line">
              <a:avLst/>
            </a:prstGeom>
            <a:ln w="762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>
              <a:off x="6307828" y="1295246"/>
              <a:ext cx="624102" cy="153"/>
            </a:xfrm>
            <a:prstGeom prst="line">
              <a:avLst/>
            </a:prstGeom>
            <a:ln w="762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Rectangle 27"/>
            <p:cNvSpPr/>
            <p:nvPr/>
          </p:nvSpPr>
          <p:spPr>
            <a:xfrm>
              <a:off x="3925661" y="1842873"/>
              <a:ext cx="297089" cy="162047"/>
            </a:xfrm>
            <a:prstGeom prst="rect">
              <a:avLst/>
            </a:prstGeom>
            <a:solidFill>
              <a:srgbClr val="7030A0">
                <a:alpha val="30000"/>
              </a:srgb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solidFill>
                  <a:srgbClr val="FF40FF"/>
                </a:solidFill>
              </a:endParaRP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4522695" y="1842873"/>
              <a:ext cx="626309" cy="162047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5146798" y="1842873"/>
              <a:ext cx="570479" cy="162047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3373696" y="1842873"/>
              <a:ext cx="549797" cy="162047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2760835" y="1842873"/>
              <a:ext cx="610265" cy="162047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solidFill>
                  <a:srgbClr val="0432FF"/>
                </a:solidFill>
              </a:endParaRPr>
            </a:p>
          </p:txBody>
        </p:sp>
        <p:cxnSp>
          <p:nvCxnSpPr>
            <p:cNvPr id="34" name="Straight Connector 33"/>
            <p:cNvCxnSpPr/>
            <p:nvPr/>
          </p:nvCxnSpPr>
          <p:spPr>
            <a:xfrm flipH="1" flipV="1">
              <a:off x="2108200" y="1923896"/>
              <a:ext cx="652635" cy="1"/>
            </a:xfrm>
            <a:prstGeom prst="line">
              <a:avLst/>
            </a:prstGeom>
            <a:ln w="762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flipH="1">
              <a:off x="5717278" y="1923896"/>
              <a:ext cx="624102" cy="153"/>
            </a:xfrm>
            <a:prstGeom prst="line">
              <a:avLst/>
            </a:prstGeom>
            <a:ln w="762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Rectangle 35"/>
            <p:cNvSpPr/>
            <p:nvPr/>
          </p:nvSpPr>
          <p:spPr>
            <a:xfrm>
              <a:off x="4222750" y="1842872"/>
              <a:ext cx="297089" cy="162047"/>
            </a:xfrm>
            <a:prstGeom prst="rect">
              <a:avLst/>
            </a:prstGeom>
            <a:solidFill>
              <a:srgbClr val="7030A0">
                <a:alpha val="30000"/>
              </a:srgb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solidFill>
                  <a:srgbClr val="FF40FF"/>
                </a:solidFill>
              </a:endParaRPr>
            </a:p>
          </p:txBody>
        </p:sp>
        <p:cxnSp>
          <p:nvCxnSpPr>
            <p:cNvPr id="59" name="Straight Connector 58"/>
            <p:cNvCxnSpPr/>
            <p:nvPr/>
          </p:nvCxnSpPr>
          <p:spPr>
            <a:xfrm>
              <a:off x="3561543" y="1376270"/>
              <a:ext cx="361950" cy="466602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>
              <a:off x="3847293" y="1369920"/>
              <a:ext cx="361950" cy="466602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 flipH="1">
              <a:off x="4518515" y="1377643"/>
              <a:ext cx="107626" cy="468089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/>
            <p:nvPr/>
          </p:nvCxnSpPr>
          <p:spPr>
            <a:xfrm flipH="1">
              <a:off x="4227023" y="1369920"/>
              <a:ext cx="107626" cy="468089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3" name="TextBox 82"/>
            <p:cNvSpPr txBox="1"/>
            <p:nvPr/>
          </p:nvSpPr>
          <p:spPr>
            <a:xfrm>
              <a:off x="1875281" y="1018247"/>
              <a:ext cx="44916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200" smtClean="0"/>
                <a:t>1 kb</a:t>
              </a:r>
              <a:endParaRPr lang="en-US" sz="1200" dirty="0"/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6382136" y="1001783"/>
              <a:ext cx="44916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200" smtClean="0"/>
                <a:t>1 kb</a:t>
              </a:r>
              <a:endParaRPr lang="en-US" sz="1200" dirty="0"/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2179025" y="1646896"/>
              <a:ext cx="44916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200" smtClean="0"/>
                <a:t>1 kb</a:t>
              </a:r>
              <a:endParaRPr lang="en-US" sz="1200" dirty="0"/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5788772" y="1646896"/>
              <a:ext cx="44916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200" smtClean="0"/>
                <a:t>1 kb</a:t>
              </a:r>
              <a:endParaRPr lang="en-US" sz="1200" dirty="0"/>
            </a:p>
          </p:txBody>
        </p:sp>
      </p:grpSp>
      <p:graphicFrame>
        <p:nvGraphicFramePr>
          <p:cNvPr id="213" name="Table 2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7495748"/>
              </p:ext>
            </p:extLst>
          </p:nvPr>
        </p:nvGraphicFramePr>
        <p:xfrm>
          <a:off x="1353237" y="4326026"/>
          <a:ext cx="4762498" cy="206097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50641"/>
                <a:gridCol w="550641"/>
                <a:gridCol w="550641"/>
                <a:gridCol w="550641"/>
                <a:gridCol w="550641"/>
                <a:gridCol w="550641"/>
                <a:gridCol w="550641"/>
                <a:gridCol w="908011"/>
              </a:tblGrid>
              <a:tr h="28253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45720" marR="4572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50" dirty="0"/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50" dirty="0"/>
                    </a:p>
                  </a:txBody>
                  <a:tcPr marL="45720" marR="4572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50" dirty="0" smtClean="0"/>
                    </a:p>
                  </a:txBody>
                  <a:tcPr marL="45720" marR="4572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1050" dirty="0" smtClean="0"/>
                        <a:t>…</a:t>
                      </a:r>
                      <a:endParaRPr lang="en-US" sz="1050" dirty="0"/>
                    </a:p>
                  </a:txBody>
                  <a:tcPr marL="45720" marR="4572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50" dirty="0"/>
                    </a:p>
                  </a:txBody>
                  <a:tcPr marL="45720" marR="4572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50" dirty="0"/>
                    </a:p>
                  </a:txBody>
                  <a:tcPr marL="45720" marR="4572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/>
                        <a:t>Significance</a:t>
                      </a:r>
                      <a:endParaRPr lang="en-US" sz="1050" dirty="0"/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2536">
                <a:tc>
                  <a:txBody>
                    <a:bodyPr/>
                    <a:lstStyle/>
                    <a:p>
                      <a:pPr algn="ctr"/>
                      <a:endParaRPr lang="en-US" sz="1050" dirty="0"/>
                    </a:p>
                  </a:txBody>
                  <a:tcPr marL="45720" marR="4572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/>
                        <a:t>G</a:t>
                      </a:r>
                      <a:r>
                        <a:rPr lang="en-US" sz="1050" baseline="-25000" dirty="0" smtClean="0"/>
                        <a:t>1</a:t>
                      </a:r>
                      <a:endParaRPr lang="en-US" sz="1050" baseline="-25000" dirty="0"/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/>
                        <a:t>G</a:t>
                      </a:r>
                      <a:r>
                        <a:rPr lang="en-US" sz="1050" baseline="-25000" dirty="0" smtClean="0"/>
                        <a:t>2</a:t>
                      </a:r>
                      <a:endParaRPr lang="en-US" sz="1050" baseline="-25000" dirty="0"/>
                    </a:p>
                  </a:txBody>
                  <a:tcPr marL="45720" marR="4572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dirty="0" smtClean="0"/>
                        <a:t>G</a:t>
                      </a:r>
                      <a:r>
                        <a:rPr lang="en-US" sz="1050" baseline="-25000" dirty="0" smtClean="0"/>
                        <a:t>3</a:t>
                      </a:r>
                    </a:p>
                  </a:txBody>
                  <a:tcPr marL="45720" marR="4572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1050" dirty="0" smtClean="0"/>
                        <a:t>…</a:t>
                      </a:r>
                      <a:endParaRPr lang="en-US" sz="1050" dirty="0"/>
                    </a:p>
                  </a:txBody>
                  <a:tcPr marL="45720" marR="4572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/>
                        <a:t>G</a:t>
                      </a:r>
                      <a:r>
                        <a:rPr lang="en-US" sz="1050" baseline="-25000" dirty="0" smtClean="0"/>
                        <a:t>n-1</a:t>
                      </a:r>
                      <a:endParaRPr lang="en-US" sz="1050" baseline="-25000" dirty="0"/>
                    </a:p>
                  </a:txBody>
                  <a:tcPr marL="45720" marR="4572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err="1" smtClean="0"/>
                        <a:t>G</a:t>
                      </a:r>
                      <a:r>
                        <a:rPr lang="en-US" sz="1050" baseline="-25000" dirty="0" err="1" smtClean="0"/>
                        <a:t>n</a:t>
                      </a:r>
                      <a:endParaRPr lang="en-US" sz="1050" baseline="-25000" dirty="0"/>
                    </a:p>
                  </a:txBody>
                  <a:tcPr marL="45720" marR="4572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50" baseline="-25000" dirty="0"/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2536"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/>
                        <a:t>RBP</a:t>
                      </a:r>
                      <a:r>
                        <a:rPr lang="en-US" sz="1050" baseline="-25000" dirty="0" smtClean="0"/>
                        <a:t>1</a:t>
                      </a:r>
                      <a:endParaRPr lang="en-US" sz="1050" baseline="-25000" dirty="0"/>
                    </a:p>
                  </a:txBody>
                  <a:tcPr marL="45720" marR="4572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/>
                        <a:t>1</a:t>
                      </a:r>
                      <a:endParaRPr lang="en-US" sz="1050" dirty="0"/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openDmnd">
                      <a:fgClr>
                        <a:schemeClr val="bg1">
                          <a:lumMod val="65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/>
                        <a:t>1</a:t>
                      </a:r>
                      <a:endParaRPr lang="en-US" sz="1050" dirty="0"/>
                    </a:p>
                  </a:txBody>
                  <a:tcPr marL="45720" marR="4572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openDmnd">
                      <a:fgClr>
                        <a:schemeClr val="bg1">
                          <a:lumMod val="65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/>
                        <a:t>1</a:t>
                      </a:r>
                      <a:endParaRPr lang="en-US" sz="1050" dirty="0"/>
                    </a:p>
                  </a:txBody>
                  <a:tcPr marL="45720" marR="4572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openDmnd">
                      <a:fgClr>
                        <a:schemeClr val="bg1">
                          <a:lumMod val="65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1050" dirty="0" smtClean="0"/>
                        <a:t>…</a:t>
                      </a:r>
                      <a:endParaRPr lang="en-US" sz="1050" dirty="0"/>
                    </a:p>
                  </a:txBody>
                  <a:tcPr marL="45720" marR="4572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/>
                        <a:t>0</a:t>
                      </a:r>
                      <a:endParaRPr lang="en-US" sz="1050" dirty="0"/>
                    </a:p>
                  </a:txBody>
                  <a:tcPr marL="45720" marR="4572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/>
                        <a:t>0</a:t>
                      </a:r>
                      <a:endParaRPr lang="en-US" sz="1050" dirty="0"/>
                    </a:p>
                  </a:txBody>
                  <a:tcPr marL="45720" marR="4572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50" dirty="0"/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2536"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/>
                        <a:t>RBP</a:t>
                      </a:r>
                      <a:r>
                        <a:rPr lang="en-US" sz="1050" baseline="-25000" dirty="0" smtClean="0"/>
                        <a:t>2</a:t>
                      </a:r>
                      <a:endParaRPr lang="en-US" sz="1050" baseline="-25000" dirty="0"/>
                    </a:p>
                  </a:txBody>
                  <a:tcPr marL="45720" marR="4572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/>
                        <a:t>1</a:t>
                      </a:r>
                      <a:endParaRPr lang="en-US" sz="1050" dirty="0"/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openDmnd">
                      <a:fgClr>
                        <a:schemeClr val="bg1">
                          <a:lumMod val="65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/>
                        <a:t>1</a:t>
                      </a:r>
                      <a:endParaRPr lang="en-US" sz="1050" dirty="0"/>
                    </a:p>
                  </a:txBody>
                  <a:tcPr marL="45720" marR="4572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openDmnd">
                      <a:fgClr>
                        <a:schemeClr val="bg1">
                          <a:lumMod val="65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/>
                        <a:t>0</a:t>
                      </a:r>
                      <a:endParaRPr lang="en-US" sz="1050" dirty="0"/>
                    </a:p>
                  </a:txBody>
                  <a:tcPr marL="45720" marR="4572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1050" dirty="0" smtClean="0"/>
                        <a:t>…</a:t>
                      </a:r>
                      <a:endParaRPr lang="en-US" sz="1050" dirty="0"/>
                    </a:p>
                  </a:txBody>
                  <a:tcPr marL="45720" marR="4572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/>
                        <a:t>0</a:t>
                      </a:r>
                      <a:endParaRPr lang="en-US" sz="1050" dirty="0"/>
                    </a:p>
                  </a:txBody>
                  <a:tcPr marL="45720" marR="4572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/>
                        <a:t>1</a:t>
                      </a:r>
                      <a:endParaRPr lang="en-US" sz="1050" dirty="0"/>
                    </a:p>
                  </a:txBody>
                  <a:tcPr marL="45720" marR="4572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openDmnd">
                      <a:fgClr>
                        <a:schemeClr val="bg1">
                          <a:lumMod val="65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50" dirty="0"/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82536"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/>
                        <a:t>RBP</a:t>
                      </a:r>
                      <a:r>
                        <a:rPr lang="en-US" sz="1050" baseline="-25000" dirty="0" smtClean="0"/>
                        <a:t>3</a:t>
                      </a:r>
                      <a:endParaRPr lang="en-US" sz="1050" baseline="-25000" dirty="0"/>
                    </a:p>
                  </a:txBody>
                  <a:tcPr marL="45720" marR="4572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/>
                        <a:t>1</a:t>
                      </a:r>
                      <a:endParaRPr lang="en-US" sz="1050" dirty="0"/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openDmnd">
                      <a:fgClr>
                        <a:schemeClr val="bg1">
                          <a:lumMod val="65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/>
                        <a:t>0</a:t>
                      </a:r>
                      <a:endParaRPr lang="en-US" sz="1050" dirty="0"/>
                    </a:p>
                  </a:txBody>
                  <a:tcPr marL="45720" marR="4572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/>
                        <a:t>1</a:t>
                      </a:r>
                      <a:endParaRPr lang="en-US" sz="1050" dirty="0"/>
                    </a:p>
                  </a:txBody>
                  <a:tcPr marL="45720" marR="4572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openDmnd">
                      <a:fgClr>
                        <a:schemeClr val="bg1">
                          <a:lumMod val="65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1050" dirty="0" smtClean="0"/>
                        <a:t>…</a:t>
                      </a:r>
                      <a:endParaRPr lang="en-US" sz="1050" dirty="0"/>
                    </a:p>
                  </a:txBody>
                  <a:tcPr marL="45720" marR="4572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/>
                        <a:t>1</a:t>
                      </a:r>
                      <a:endParaRPr lang="en-US" sz="1050" dirty="0"/>
                    </a:p>
                  </a:txBody>
                  <a:tcPr marL="45720" marR="4572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openDmnd">
                      <a:fgClr>
                        <a:schemeClr val="bg1">
                          <a:lumMod val="65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/>
                        <a:t>0</a:t>
                      </a:r>
                      <a:endParaRPr lang="en-US" sz="1050" dirty="0"/>
                    </a:p>
                  </a:txBody>
                  <a:tcPr marL="45720" marR="4572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50" dirty="0"/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2536">
                <a:tc>
                  <a:txBody>
                    <a:bodyPr/>
                    <a:lstStyle/>
                    <a:p>
                      <a:pPr algn="ctr"/>
                      <a:endParaRPr lang="en-US" sz="1050" dirty="0"/>
                    </a:p>
                  </a:txBody>
                  <a:tcPr marL="45720" marR="4572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50"/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50"/>
                    </a:p>
                  </a:txBody>
                  <a:tcPr marL="45720" marR="4572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50"/>
                    </a:p>
                  </a:txBody>
                  <a:tcPr marL="45720" marR="4572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50" dirty="0"/>
                    </a:p>
                  </a:txBody>
                  <a:tcPr marL="45720" marR="4572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50" dirty="0"/>
                    </a:p>
                  </a:txBody>
                  <a:tcPr marL="45720" marR="4572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50" dirty="0"/>
                    </a:p>
                  </a:txBody>
                  <a:tcPr marL="45720" marR="4572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50" dirty="0"/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2536"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err="1" smtClean="0"/>
                        <a:t>RBP</a:t>
                      </a:r>
                      <a:r>
                        <a:rPr lang="en-US" sz="1050" baseline="-25000" dirty="0" err="1" smtClean="0"/>
                        <a:t>k</a:t>
                      </a:r>
                      <a:endParaRPr lang="en-US" sz="1050" baseline="-25000" dirty="0"/>
                    </a:p>
                  </a:txBody>
                  <a:tcPr marL="45720" marR="4572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/>
                        <a:t>0</a:t>
                      </a:r>
                      <a:endParaRPr lang="en-US" sz="1050" dirty="0"/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/>
                        <a:t>0</a:t>
                      </a:r>
                      <a:endParaRPr lang="en-US" sz="1050" dirty="0"/>
                    </a:p>
                  </a:txBody>
                  <a:tcPr marL="45720" marR="4572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/>
                        <a:t>0</a:t>
                      </a:r>
                      <a:endParaRPr lang="en-US" sz="1050" dirty="0"/>
                    </a:p>
                  </a:txBody>
                  <a:tcPr marL="45720" marR="4572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1050" dirty="0" smtClean="0"/>
                        <a:t>…</a:t>
                      </a:r>
                      <a:endParaRPr lang="en-US" sz="1050" dirty="0"/>
                    </a:p>
                  </a:txBody>
                  <a:tcPr marL="45720" marR="4572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/>
                        <a:t>1</a:t>
                      </a:r>
                      <a:endParaRPr lang="en-US" sz="1050" dirty="0"/>
                    </a:p>
                  </a:txBody>
                  <a:tcPr marL="45720" marR="4572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openDmnd">
                      <a:fgClr>
                        <a:schemeClr val="bg1">
                          <a:lumMod val="65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/>
                        <a:t>1</a:t>
                      </a:r>
                      <a:endParaRPr lang="en-US" sz="1050" dirty="0"/>
                    </a:p>
                  </a:txBody>
                  <a:tcPr marL="45720" marR="4572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openDmnd">
                      <a:fgClr>
                        <a:schemeClr val="bg1">
                          <a:lumMod val="65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50" dirty="0"/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grpSp>
        <p:nvGrpSpPr>
          <p:cNvPr id="313" name="Group 312"/>
          <p:cNvGrpSpPr/>
          <p:nvPr/>
        </p:nvGrpSpPr>
        <p:grpSpPr>
          <a:xfrm>
            <a:off x="907667" y="1288385"/>
            <a:ext cx="5340912" cy="1268830"/>
            <a:chOff x="527345" y="1183882"/>
            <a:chExt cx="5340912" cy="1268830"/>
          </a:xfrm>
        </p:grpSpPr>
        <p:grpSp>
          <p:nvGrpSpPr>
            <p:cNvPr id="283" name="Group 282"/>
            <p:cNvGrpSpPr/>
            <p:nvPr/>
          </p:nvGrpSpPr>
          <p:grpSpPr>
            <a:xfrm>
              <a:off x="1008300" y="2176591"/>
              <a:ext cx="4859957" cy="276121"/>
              <a:chOff x="1008300" y="2081341"/>
              <a:chExt cx="4859957" cy="276121"/>
            </a:xfrm>
          </p:grpSpPr>
          <p:pic>
            <p:nvPicPr>
              <p:cNvPr id="133" name="Picture 132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3835946" y="2081341"/>
                <a:ext cx="177800" cy="101600"/>
              </a:xfrm>
              <a:prstGeom prst="rect">
                <a:avLst/>
              </a:prstGeom>
            </p:spPr>
          </p:pic>
          <p:grpSp>
            <p:nvGrpSpPr>
              <p:cNvPr id="277" name="Group 276"/>
              <p:cNvGrpSpPr/>
              <p:nvPr/>
            </p:nvGrpSpPr>
            <p:grpSpPr>
              <a:xfrm>
                <a:off x="1008300" y="2088294"/>
                <a:ext cx="743964" cy="269168"/>
                <a:chOff x="1008300" y="1961294"/>
                <a:chExt cx="743964" cy="269168"/>
              </a:xfrm>
            </p:grpSpPr>
            <p:grpSp>
              <p:nvGrpSpPr>
                <p:cNvPr id="95" name="Group 94"/>
                <p:cNvGrpSpPr/>
                <p:nvPr/>
              </p:nvGrpSpPr>
              <p:grpSpPr>
                <a:xfrm flipV="1">
                  <a:off x="1008300" y="1961294"/>
                  <a:ext cx="743964" cy="45719"/>
                  <a:chOff x="2260600" y="1995272"/>
                  <a:chExt cx="4233180" cy="162048"/>
                </a:xfrm>
              </p:grpSpPr>
              <p:sp>
                <p:nvSpPr>
                  <p:cNvPr id="87" name="Rectangle 86"/>
                  <p:cNvSpPr/>
                  <p:nvPr/>
                </p:nvSpPr>
                <p:spPr>
                  <a:xfrm>
                    <a:off x="4078061" y="1995273"/>
                    <a:ext cx="297089" cy="162047"/>
                  </a:xfrm>
                  <a:prstGeom prst="rect">
                    <a:avLst/>
                  </a:prstGeom>
                  <a:solidFill>
                    <a:srgbClr val="7030A0">
                      <a:alpha val="30000"/>
                    </a:srgbClr>
                  </a:solidFill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 dirty="0">
                      <a:solidFill>
                        <a:srgbClr val="FF40FF"/>
                      </a:solidFill>
                    </a:endParaRPr>
                  </a:p>
                </p:txBody>
              </p:sp>
              <p:sp>
                <p:nvSpPr>
                  <p:cNvPr id="88" name="Rectangle 87"/>
                  <p:cNvSpPr/>
                  <p:nvPr/>
                </p:nvSpPr>
                <p:spPr>
                  <a:xfrm>
                    <a:off x="4675095" y="1995273"/>
                    <a:ext cx="626309" cy="162047"/>
                  </a:xfrm>
                  <a:prstGeom prst="rect">
                    <a:avLst/>
                  </a:prstGeom>
                  <a:solidFill>
                    <a:schemeClr val="bg1">
                      <a:lumMod val="85000"/>
                    </a:schemeClr>
                  </a:solidFill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89" name="Rectangle 88"/>
                  <p:cNvSpPr/>
                  <p:nvPr/>
                </p:nvSpPr>
                <p:spPr>
                  <a:xfrm>
                    <a:off x="5299198" y="1995273"/>
                    <a:ext cx="570479" cy="162047"/>
                  </a:xfrm>
                  <a:prstGeom prst="rect">
                    <a:avLst/>
                  </a:prstGeom>
                  <a:solidFill>
                    <a:schemeClr val="accent2">
                      <a:lumMod val="40000"/>
                      <a:lumOff val="60000"/>
                    </a:schemeClr>
                  </a:solidFill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 dirty="0">
                      <a:solidFill>
                        <a:schemeClr val="accent2">
                          <a:lumMod val="75000"/>
                        </a:schemeClr>
                      </a:solidFill>
                    </a:endParaRPr>
                  </a:p>
                </p:txBody>
              </p:sp>
              <p:sp>
                <p:nvSpPr>
                  <p:cNvPr id="90" name="Rectangle 89"/>
                  <p:cNvSpPr/>
                  <p:nvPr/>
                </p:nvSpPr>
                <p:spPr>
                  <a:xfrm>
                    <a:off x="3526096" y="1995273"/>
                    <a:ext cx="549797" cy="162047"/>
                  </a:xfrm>
                  <a:prstGeom prst="rect">
                    <a:avLst/>
                  </a:prstGeom>
                  <a:solidFill>
                    <a:schemeClr val="bg1">
                      <a:lumMod val="85000"/>
                    </a:schemeClr>
                  </a:solidFill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91" name="Rectangle 90"/>
                  <p:cNvSpPr/>
                  <p:nvPr/>
                </p:nvSpPr>
                <p:spPr>
                  <a:xfrm>
                    <a:off x="2913235" y="1995273"/>
                    <a:ext cx="610265" cy="162047"/>
                  </a:xfrm>
                  <a:prstGeom prst="rect">
                    <a:avLst/>
                  </a:prstGeom>
                  <a:solidFill>
                    <a:schemeClr val="accent5">
                      <a:lumMod val="40000"/>
                      <a:lumOff val="60000"/>
                    </a:schemeClr>
                  </a:solidFill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 dirty="0">
                      <a:solidFill>
                        <a:srgbClr val="0432FF"/>
                      </a:solidFill>
                    </a:endParaRPr>
                  </a:p>
                </p:txBody>
              </p:sp>
              <p:cxnSp>
                <p:nvCxnSpPr>
                  <p:cNvPr id="92" name="Straight Connector 91"/>
                  <p:cNvCxnSpPr/>
                  <p:nvPr/>
                </p:nvCxnSpPr>
                <p:spPr>
                  <a:xfrm flipH="1" flipV="1">
                    <a:off x="2260600" y="2076296"/>
                    <a:ext cx="652635" cy="1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6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3" name="Straight Connector 92"/>
                  <p:cNvCxnSpPr/>
                  <p:nvPr/>
                </p:nvCxnSpPr>
                <p:spPr>
                  <a:xfrm flipH="1">
                    <a:off x="5869678" y="2076296"/>
                    <a:ext cx="624102" cy="153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6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94" name="Rectangle 93"/>
                  <p:cNvSpPr/>
                  <p:nvPr/>
                </p:nvSpPr>
                <p:spPr>
                  <a:xfrm>
                    <a:off x="4375150" y="1995272"/>
                    <a:ext cx="297089" cy="162047"/>
                  </a:xfrm>
                  <a:prstGeom prst="rect">
                    <a:avLst/>
                  </a:prstGeom>
                  <a:solidFill>
                    <a:srgbClr val="7030A0">
                      <a:alpha val="30000"/>
                    </a:srgbClr>
                  </a:solidFill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 dirty="0">
                      <a:solidFill>
                        <a:srgbClr val="FF40FF"/>
                      </a:solidFill>
                    </a:endParaRPr>
                  </a:p>
                </p:txBody>
              </p:sp>
            </p:grpSp>
            <p:sp>
              <p:nvSpPr>
                <p:cNvPr id="161" name="TextBox 160"/>
                <p:cNvSpPr txBox="1"/>
                <p:nvPr/>
              </p:nvSpPr>
              <p:spPr>
                <a:xfrm>
                  <a:off x="1223027" y="1976546"/>
                  <a:ext cx="314510" cy="25391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050" dirty="0" smtClean="0"/>
                    <a:t>G</a:t>
                  </a:r>
                  <a:r>
                    <a:rPr lang="en-US" sz="1050" baseline="-25000" dirty="0" smtClean="0"/>
                    <a:t>1</a:t>
                  </a:r>
                  <a:endParaRPr lang="en-US" sz="1050" baseline="-25000" dirty="0"/>
                </a:p>
              </p:txBody>
            </p:sp>
          </p:grpSp>
          <p:grpSp>
            <p:nvGrpSpPr>
              <p:cNvPr id="273" name="Group 272"/>
              <p:cNvGrpSpPr/>
              <p:nvPr/>
            </p:nvGrpSpPr>
            <p:grpSpPr>
              <a:xfrm>
                <a:off x="1904282" y="2088294"/>
                <a:ext cx="743964" cy="269168"/>
                <a:chOff x="1974068" y="1961294"/>
                <a:chExt cx="743964" cy="269168"/>
              </a:xfrm>
            </p:grpSpPr>
            <p:sp>
              <p:nvSpPr>
                <p:cNvPr id="162" name="TextBox 161"/>
                <p:cNvSpPr txBox="1"/>
                <p:nvPr/>
              </p:nvSpPr>
              <p:spPr>
                <a:xfrm>
                  <a:off x="2188795" y="1976546"/>
                  <a:ext cx="314510" cy="25391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050" dirty="0" smtClean="0"/>
                    <a:t>G</a:t>
                  </a:r>
                  <a:r>
                    <a:rPr lang="en-US" sz="1050" baseline="-25000" dirty="0" smtClean="0"/>
                    <a:t>2</a:t>
                  </a:r>
                  <a:endParaRPr lang="en-US" sz="1050" baseline="-25000" dirty="0"/>
                </a:p>
              </p:txBody>
            </p:sp>
            <p:grpSp>
              <p:nvGrpSpPr>
                <p:cNvPr id="235" name="Group 234"/>
                <p:cNvGrpSpPr/>
                <p:nvPr/>
              </p:nvGrpSpPr>
              <p:grpSpPr>
                <a:xfrm flipV="1">
                  <a:off x="1974068" y="1961294"/>
                  <a:ext cx="743964" cy="45719"/>
                  <a:chOff x="2260600" y="1995272"/>
                  <a:chExt cx="4233180" cy="162048"/>
                </a:xfrm>
              </p:grpSpPr>
              <p:sp>
                <p:nvSpPr>
                  <p:cNvPr id="236" name="Rectangle 235"/>
                  <p:cNvSpPr/>
                  <p:nvPr/>
                </p:nvSpPr>
                <p:spPr>
                  <a:xfrm>
                    <a:off x="4078061" y="1995273"/>
                    <a:ext cx="297089" cy="162047"/>
                  </a:xfrm>
                  <a:prstGeom prst="rect">
                    <a:avLst/>
                  </a:prstGeom>
                  <a:solidFill>
                    <a:srgbClr val="7030A0">
                      <a:alpha val="30000"/>
                    </a:srgbClr>
                  </a:solidFill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 dirty="0">
                      <a:solidFill>
                        <a:srgbClr val="FF40FF"/>
                      </a:solidFill>
                    </a:endParaRPr>
                  </a:p>
                </p:txBody>
              </p:sp>
              <p:sp>
                <p:nvSpPr>
                  <p:cNvPr id="237" name="Rectangle 236"/>
                  <p:cNvSpPr/>
                  <p:nvPr/>
                </p:nvSpPr>
                <p:spPr>
                  <a:xfrm>
                    <a:off x="4675095" y="1995273"/>
                    <a:ext cx="626309" cy="162047"/>
                  </a:xfrm>
                  <a:prstGeom prst="rect">
                    <a:avLst/>
                  </a:prstGeom>
                  <a:solidFill>
                    <a:schemeClr val="bg1">
                      <a:lumMod val="85000"/>
                    </a:schemeClr>
                  </a:solidFill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238" name="Rectangle 237"/>
                  <p:cNvSpPr/>
                  <p:nvPr/>
                </p:nvSpPr>
                <p:spPr>
                  <a:xfrm>
                    <a:off x="5299198" y="1995273"/>
                    <a:ext cx="570479" cy="162047"/>
                  </a:xfrm>
                  <a:prstGeom prst="rect">
                    <a:avLst/>
                  </a:prstGeom>
                  <a:solidFill>
                    <a:schemeClr val="accent2">
                      <a:lumMod val="40000"/>
                      <a:lumOff val="60000"/>
                    </a:schemeClr>
                  </a:solidFill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 dirty="0">
                      <a:solidFill>
                        <a:schemeClr val="accent2">
                          <a:lumMod val="75000"/>
                        </a:schemeClr>
                      </a:solidFill>
                    </a:endParaRPr>
                  </a:p>
                </p:txBody>
              </p:sp>
              <p:sp>
                <p:nvSpPr>
                  <p:cNvPr id="239" name="Rectangle 238"/>
                  <p:cNvSpPr/>
                  <p:nvPr/>
                </p:nvSpPr>
                <p:spPr>
                  <a:xfrm>
                    <a:off x="3526096" y="1995273"/>
                    <a:ext cx="549797" cy="162047"/>
                  </a:xfrm>
                  <a:prstGeom prst="rect">
                    <a:avLst/>
                  </a:prstGeom>
                  <a:solidFill>
                    <a:schemeClr val="bg1">
                      <a:lumMod val="85000"/>
                    </a:schemeClr>
                  </a:solidFill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240" name="Rectangle 239"/>
                  <p:cNvSpPr/>
                  <p:nvPr/>
                </p:nvSpPr>
                <p:spPr>
                  <a:xfrm>
                    <a:off x="2913235" y="1995273"/>
                    <a:ext cx="610265" cy="162047"/>
                  </a:xfrm>
                  <a:prstGeom prst="rect">
                    <a:avLst/>
                  </a:prstGeom>
                  <a:solidFill>
                    <a:schemeClr val="accent5">
                      <a:lumMod val="40000"/>
                      <a:lumOff val="60000"/>
                    </a:schemeClr>
                  </a:solidFill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 dirty="0">
                      <a:solidFill>
                        <a:srgbClr val="0432FF"/>
                      </a:solidFill>
                    </a:endParaRPr>
                  </a:p>
                </p:txBody>
              </p:sp>
              <p:cxnSp>
                <p:nvCxnSpPr>
                  <p:cNvPr id="241" name="Straight Connector 240"/>
                  <p:cNvCxnSpPr/>
                  <p:nvPr/>
                </p:nvCxnSpPr>
                <p:spPr>
                  <a:xfrm flipH="1" flipV="1">
                    <a:off x="2260600" y="2076296"/>
                    <a:ext cx="652635" cy="1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6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42" name="Straight Connector 241"/>
                  <p:cNvCxnSpPr/>
                  <p:nvPr/>
                </p:nvCxnSpPr>
                <p:spPr>
                  <a:xfrm flipH="1">
                    <a:off x="5869678" y="2076296"/>
                    <a:ext cx="624102" cy="153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6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43" name="Rectangle 242"/>
                  <p:cNvSpPr/>
                  <p:nvPr/>
                </p:nvSpPr>
                <p:spPr>
                  <a:xfrm>
                    <a:off x="4375150" y="1995272"/>
                    <a:ext cx="297089" cy="162047"/>
                  </a:xfrm>
                  <a:prstGeom prst="rect">
                    <a:avLst/>
                  </a:prstGeom>
                  <a:solidFill>
                    <a:srgbClr val="7030A0">
                      <a:alpha val="30000"/>
                    </a:srgbClr>
                  </a:solidFill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 dirty="0">
                      <a:solidFill>
                        <a:srgbClr val="FF40FF"/>
                      </a:solidFill>
                    </a:endParaRPr>
                  </a:p>
                </p:txBody>
              </p:sp>
            </p:grpSp>
          </p:grpSp>
          <p:grpSp>
            <p:nvGrpSpPr>
              <p:cNvPr id="274" name="Group 273"/>
              <p:cNvGrpSpPr/>
              <p:nvPr/>
            </p:nvGrpSpPr>
            <p:grpSpPr>
              <a:xfrm>
                <a:off x="2800264" y="2088294"/>
                <a:ext cx="743964" cy="269168"/>
                <a:chOff x="2978852" y="1961294"/>
                <a:chExt cx="743964" cy="269168"/>
              </a:xfrm>
            </p:grpSpPr>
            <p:sp>
              <p:nvSpPr>
                <p:cNvPr id="163" name="TextBox 162"/>
                <p:cNvSpPr txBox="1"/>
                <p:nvPr/>
              </p:nvSpPr>
              <p:spPr>
                <a:xfrm>
                  <a:off x="3193579" y="1976546"/>
                  <a:ext cx="314510" cy="25391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050" dirty="0" smtClean="0"/>
                    <a:t>G</a:t>
                  </a:r>
                  <a:r>
                    <a:rPr lang="en-US" sz="1050" baseline="-25000" dirty="0" smtClean="0"/>
                    <a:t>3</a:t>
                  </a:r>
                  <a:endParaRPr lang="en-US" sz="1050" baseline="-25000" dirty="0"/>
                </a:p>
              </p:txBody>
            </p:sp>
            <p:grpSp>
              <p:nvGrpSpPr>
                <p:cNvPr id="244" name="Group 243"/>
                <p:cNvGrpSpPr/>
                <p:nvPr/>
              </p:nvGrpSpPr>
              <p:grpSpPr>
                <a:xfrm flipV="1">
                  <a:off x="2978852" y="1961294"/>
                  <a:ext cx="743964" cy="45719"/>
                  <a:chOff x="2260600" y="1995272"/>
                  <a:chExt cx="4233180" cy="162048"/>
                </a:xfrm>
              </p:grpSpPr>
              <p:sp>
                <p:nvSpPr>
                  <p:cNvPr id="245" name="Rectangle 244"/>
                  <p:cNvSpPr/>
                  <p:nvPr/>
                </p:nvSpPr>
                <p:spPr>
                  <a:xfrm>
                    <a:off x="4078061" y="1995273"/>
                    <a:ext cx="297089" cy="162047"/>
                  </a:xfrm>
                  <a:prstGeom prst="rect">
                    <a:avLst/>
                  </a:prstGeom>
                  <a:solidFill>
                    <a:srgbClr val="7030A0">
                      <a:alpha val="30000"/>
                    </a:srgbClr>
                  </a:solidFill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 dirty="0">
                      <a:solidFill>
                        <a:srgbClr val="FF40FF"/>
                      </a:solidFill>
                    </a:endParaRPr>
                  </a:p>
                </p:txBody>
              </p:sp>
              <p:sp>
                <p:nvSpPr>
                  <p:cNvPr id="246" name="Rectangle 245"/>
                  <p:cNvSpPr/>
                  <p:nvPr/>
                </p:nvSpPr>
                <p:spPr>
                  <a:xfrm>
                    <a:off x="4675095" y="1995273"/>
                    <a:ext cx="626309" cy="162047"/>
                  </a:xfrm>
                  <a:prstGeom prst="rect">
                    <a:avLst/>
                  </a:prstGeom>
                  <a:solidFill>
                    <a:schemeClr val="bg1">
                      <a:lumMod val="85000"/>
                    </a:schemeClr>
                  </a:solidFill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247" name="Rectangle 246"/>
                  <p:cNvSpPr/>
                  <p:nvPr/>
                </p:nvSpPr>
                <p:spPr>
                  <a:xfrm>
                    <a:off x="5299198" y="1995273"/>
                    <a:ext cx="570479" cy="162047"/>
                  </a:xfrm>
                  <a:prstGeom prst="rect">
                    <a:avLst/>
                  </a:prstGeom>
                  <a:solidFill>
                    <a:schemeClr val="accent2">
                      <a:lumMod val="40000"/>
                      <a:lumOff val="60000"/>
                    </a:schemeClr>
                  </a:solidFill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 dirty="0">
                      <a:solidFill>
                        <a:schemeClr val="accent2">
                          <a:lumMod val="75000"/>
                        </a:schemeClr>
                      </a:solidFill>
                    </a:endParaRPr>
                  </a:p>
                </p:txBody>
              </p:sp>
              <p:sp>
                <p:nvSpPr>
                  <p:cNvPr id="248" name="Rectangle 247"/>
                  <p:cNvSpPr/>
                  <p:nvPr/>
                </p:nvSpPr>
                <p:spPr>
                  <a:xfrm>
                    <a:off x="3526096" y="1995273"/>
                    <a:ext cx="549797" cy="162047"/>
                  </a:xfrm>
                  <a:prstGeom prst="rect">
                    <a:avLst/>
                  </a:prstGeom>
                  <a:solidFill>
                    <a:schemeClr val="bg1">
                      <a:lumMod val="85000"/>
                    </a:schemeClr>
                  </a:solidFill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249" name="Rectangle 248"/>
                  <p:cNvSpPr/>
                  <p:nvPr/>
                </p:nvSpPr>
                <p:spPr>
                  <a:xfrm>
                    <a:off x="2913235" y="1995273"/>
                    <a:ext cx="610265" cy="162047"/>
                  </a:xfrm>
                  <a:prstGeom prst="rect">
                    <a:avLst/>
                  </a:prstGeom>
                  <a:solidFill>
                    <a:schemeClr val="accent5">
                      <a:lumMod val="40000"/>
                      <a:lumOff val="60000"/>
                    </a:schemeClr>
                  </a:solidFill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 dirty="0">
                      <a:solidFill>
                        <a:srgbClr val="0432FF"/>
                      </a:solidFill>
                    </a:endParaRPr>
                  </a:p>
                </p:txBody>
              </p:sp>
              <p:cxnSp>
                <p:nvCxnSpPr>
                  <p:cNvPr id="250" name="Straight Connector 249"/>
                  <p:cNvCxnSpPr/>
                  <p:nvPr/>
                </p:nvCxnSpPr>
                <p:spPr>
                  <a:xfrm flipH="1" flipV="1">
                    <a:off x="2260600" y="2076296"/>
                    <a:ext cx="652635" cy="1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6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51" name="Straight Connector 250"/>
                  <p:cNvCxnSpPr/>
                  <p:nvPr/>
                </p:nvCxnSpPr>
                <p:spPr>
                  <a:xfrm flipH="1">
                    <a:off x="5869678" y="2076296"/>
                    <a:ext cx="624102" cy="153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6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52" name="Rectangle 251"/>
                  <p:cNvSpPr/>
                  <p:nvPr/>
                </p:nvSpPr>
                <p:spPr>
                  <a:xfrm>
                    <a:off x="4375150" y="1995272"/>
                    <a:ext cx="297089" cy="162047"/>
                  </a:xfrm>
                  <a:prstGeom prst="rect">
                    <a:avLst/>
                  </a:prstGeom>
                  <a:solidFill>
                    <a:srgbClr val="7030A0">
                      <a:alpha val="30000"/>
                    </a:srgbClr>
                  </a:solidFill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 dirty="0">
                      <a:solidFill>
                        <a:srgbClr val="FF40FF"/>
                      </a:solidFill>
                    </a:endParaRPr>
                  </a:p>
                </p:txBody>
              </p:sp>
            </p:grpSp>
          </p:grpSp>
          <p:grpSp>
            <p:nvGrpSpPr>
              <p:cNvPr id="276" name="Group 275"/>
              <p:cNvGrpSpPr/>
              <p:nvPr/>
            </p:nvGrpSpPr>
            <p:grpSpPr>
              <a:xfrm>
                <a:off x="5124293" y="2088294"/>
                <a:ext cx="743964" cy="269168"/>
                <a:chOff x="5124293" y="1961294"/>
                <a:chExt cx="743964" cy="269168"/>
              </a:xfrm>
            </p:grpSpPr>
            <p:sp>
              <p:nvSpPr>
                <p:cNvPr id="233" name="TextBox 232"/>
                <p:cNvSpPr txBox="1"/>
                <p:nvPr/>
              </p:nvSpPr>
              <p:spPr>
                <a:xfrm>
                  <a:off x="5338219" y="1976546"/>
                  <a:ext cx="316112" cy="25391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050" dirty="0" err="1" smtClean="0"/>
                    <a:t>G</a:t>
                  </a:r>
                  <a:r>
                    <a:rPr lang="en-US" sz="1050" baseline="-25000" dirty="0" err="1" smtClean="0"/>
                    <a:t>n</a:t>
                  </a:r>
                  <a:endParaRPr lang="en-US" sz="1050" baseline="-25000" dirty="0"/>
                </a:p>
              </p:txBody>
            </p:sp>
            <p:grpSp>
              <p:nvGrpSpPr>
                <p:cNvPr id="262" name="Group 261"/>
                <p:cNvGrpSpPr/>
                <p:nvPr/>
              </p:nvGrpSpPr>
              <p:grpSpPr>
                <a:xfrm flipV="1">
                  <a:off x="5124293" y="1961294"/>
                  <a:ext cx="743964" cy="45719"/>
                  <a:chOff x="2260600" y="1995272"/>
                  <a:chExt cx="4233180" cy="162048"/>
                </a:xfrm>
              </p:grpSpPr>
              <p:sp>
                <p:nvSpPr>
                  <p:cNvPr id="263" name="Rectangle 262"/>
                  <p:cNvSpPr/>
                  <p:nvPr/>
                </p:nvSpPr>
                <p:spPr>
                  <a:xfrm>
                    <a:off x="4078061" y="1995273"/>
                    <a:ext cx="297089" cy="162047"/>
                  </a:xfrm>
                  <a:prstGeom prst="rect">
                    <a:avLst/>
                  </a:prstGeom>
                  <a:solidFill>
                    <a:srgbClr val="7030A0">
                      <a:alpha val="30000"/>
                    </a:srgbClr>
                  </a:solidFill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 dirty="0">
                      <a:solidFill>
                        <a:srgbClr val="FF40FF"/>
                      </a:solidFill>
                    </a:endParaRPr>
                  </a:p>
                </p:txBody>
              </p:sp>
              <p:sp>
                <p:nvSpPr>
                  <p:cNvPr id="264" name="Rectangle 263"/>
                  <p:cNvSpPr/>
                  <p:nvPr/>
                </p:nvSpPr>
                <p:spPr>
                  <a:xfrm>
                    <a:off x="4675095" y="1995273"/>
                    <a:ext cx="626309" cy="162047"/>
                  </a:xfrm>
                  <a:prstGeom prst="rect">
                    <a:avLst/>
                  </a:prstGeom>
                  <a:solidFill>
                    <a:schemeClr val="bg1">
                      <a:lumMod val="85000"/>
                    </a:schemeClr>
                  </a:solidFill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265" name="Rectangle 264"/>
                  <p:cNvSpPr/>
                  <p:nvPr/>
                </p:nvSpPr>
                <p:spPr>
                  <a:xfrm>
                    <a:off x="5299198" y="1995273"/>
                    <a:ext cx="570479" cy="162047"/>
                  </a:xfrm>
                  <a:prstGeom prst="rect">
                    <a:avLst/>
                  </a:prstGeom>
                  <a:solidFill>
                    <a:schemeClr val="accent2">
                      <a:lumMod val="40000"/>
                      <a:lumOff val="60000"/>
                    </a:schemeClr>
                  </a:solidFill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 dirty="0">
                      <a:solidFill>
                        <a:schemeClr val="accent2">
                          <a:lumMod val="75000"/>
                        </a:schemeClr>
                      </a:solidFill>
                    </a:endParaRPr>
                  </a:p>
                </p:txBody>
              </p:sp>
              <p:sp>
                <p:nvSpPr>
                  <p:cNvPr id="266" name="Rectangle 265"/>
                  <p:cNvSpPr/>
                  <p:nvPr/>
                </p:nvSpPr>
                <p:spPr>
                  <a:xfrm>
                    <a:off x="3526096" y="1995273"/>
                    <a:ext cx="549797" cy="162047"/>
                  </a:xfrm>
                  <a:prstGeom prst="rect">
                    <a:avLst/>
                  </a:prstGeom>
                  <a:solidFill>
                    <a:schemeClr val="bg1">
                      <a:lumMod val="85000"/>
                    </a:schemeClr>
                  </a:solidFill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267" name="Rectangle 266"/>
                  <p:cNvSpPr/>
                  <p:nvPr/>
                </p:nvSpPr>
                <p:spPr>
                  <a:xfrm>
                    <a:off x="2913235" y="1995273"/>
                    <a:ext cx="610265" cy="162047"/>
                  </a:xfrm>
                  <a:prstGeom prst="rect">
                    <a:avLst/>
                  </a:prstGeom>
                  <a:solidFill>
                    <a:schemeClr val="accent5">
                      <a:lumMod val="40000"/>
                      <a:lumOff val="60000"/>
                    </a:schemeClr>
                  </a:solidFill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 dirty="0">
                      <a:solidFill>
                        <a:srgbClr val="0432FF"/>
                      </a:solidFill>
                    </a:endParaRPr>
                  </a:p>
                </p:txBody>
              </p:sp>
              <p:cxnSp>
                <p:nvCxnSpPr>
                  <p:cNvPr id="268" name="Straight Connector 267"/>
                  <p:cNvCxnSpPr/>
                  <p:nvPr/>
                </p:nvCxnSpPr>
                <p:spPr>
                  <a:xfrm flipH="1" flipV="1">
                    <a:off x="2260600" y="2076296"/>
                    <a:ext cx="652635" cy="1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6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69" name="Straight Connector 268"/>
                  <p:cNvCxnSpPr/>
                  <p:nvPr/>
                </p:nvCxnSpPr>
                <p:spPr>
                  <a:xfrm flipH="1">
                    <a:off x="5869678" y="2076296"/>
                    <a:ext cx="624102" cy="153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6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70" name="Rectangle 269"/>
                  <p:cNvSpPr/>
                  <p:nvPr/>
                </p:nvSpPr>
                <p:spPr>
                  <a:xfrm>
                    <a:off x="4375150" y="1995272"/>
                    <a:ext cx="297089" cy="162047"/>
                  </a:xfrm>
                  <a:prstGeom prst="rect">
                    <a:avLst/>
                  </a:prstGeom>
                  <a:solidFill>
                    <a:srgbClr val="7030A0">
                      <a:alpha val="30000"/>
                    </a:srgbClr>
                  </a:solidFill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 dirty="0">
                      <a:solidFill>
                        <a:srgbClr val="FF40FF"/>
                      </a:solidFill>
                    </a:endParaRPr>
                  </a:p>
                </p:txBody>
              </p:sp>
            </p:grpSp>
          </p:grpSp>
          <p:grpSp>
            <p:nvGrpSpPr>
              <p:cNvPr id="275" name="Group 274"/>
              <p:cNvGrpSpPr/>
              <p:nvPr/>
            </p:nvGrpSpPr>
            <p:grpSpPr>
              <a:xfrm>
                <a:off x="4228312" y="2088294"/>
                <a:ext cx="743964" cy="269168"/>
                <a:chOff x="4235996" y="1961294"/>
                <a:chExt cx="743964" cy="269168"/>
              </a:xfrm>
            </p:grpSpPr>
            <p:grpSp>
              <p:nvGrpSpPr>
                <p:cNvPr id="253" name="Group 252"/>
                <p:cNvGrpSpPr/>
                <p:nvPr/>
              </p:nvGrpSpPr>
              <p:grpSpPr>
                <a:xfrm flipV="1">
                  <a:off x="4235996" y="1961294"/>
                  <a:ext cx="743964" cy="45719"/>
                  <a:chOff x="2260600" y="1995272"/>
                  <a:chExt cx="4233180" cy="162048"/>
                </a:xfrm>
              </p:grpSpPr>
              <p:sp>
                <p:nvSpPr>
                  <p:cNvPr id="254" name="Rectangle 253"/>
                  <p:cNvSpPr/>
                  <p:nvPr/>
                </p:nvSpPr>
                <p:spPr>
                  <a:xfrm>
                    <a:off x="4078061" y="1995273"/>
                    <a:ext cx="297089" cy="162047"/>
                  </a:xfrm>
                  <a:prstGeom prst="rect">
                    <a:avLst/>
                  </a:prstGeom>
                  <a:solidFill>
                    <a:srgbClr val="7030A0">
                      <a:alpha val="30000"/>
                    </a:srgbClr>
                  </a:solidFill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 dirty="0">
                      <a:solidFill>
                        <a:srgbClr val="FF40FF"/>
                      </a:solidFill>
                    </a:endParaRPr>
                  </a:p>
                </p:txBody>
              </p:sp>
              <p:sp>
                <p:nvSpPr>
                  <p:cNvPr id="255" name="Rectangle 254"/>
                  <p:cNvSpPr/>
                  <p:nvPr/>
                </p:nvSpPr>
                <p:spPr>
                  <a:xfrm>
                    <a:off x="4675095" y="1995273"/>
                    <a:ext cx="626309" cy="162047"/>
                  </a:xfrm>
                  <a:prstGeom prst="rect">
                    <a:avLst/>
                  </a:prstGeom>
                  <a:solidFill>
                    <a:schemeClr val="bg1">
                      <a:lumMod val="85000"/>
                    </a:schemeClr>
                  </a:solidFill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256" name="Rectangle 255"/>
                  <p:cNvSpPr/>
                  <p:nvPr/>
                </p:nvSpPr>
                <p:spPr>
                  <a:xfrm>
                    <a:off x="5299198" y="1995273"/>
                    <a:ext cx="570479" cy="162047"/>
                  </a:xfrm>
                  <a:prstGeom prst="rect">
                    <a:avLst/>
                  </a:prstGeom>
                  <a:solidFill>
                    <a:schemeClr val="accent2">
                      <a:lumMod val="40000"/>
                      <a:lumOff val="60000"/>
                    </a:schemeClr>
                  </a:solidFill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 dirty="0">
                      <a:solidFill>
                        <a:schemeClr val="accent2">
                          <a:lumMod val="75000"/>
                        </a:schemeClr>
                      </a:solidFill>
                    </a:endParaRPr>
                  </a:p>
                </p:txBody>
              </p:sp>
              <p:sp>
                <p:nvSpPr>
                  <p:cNvPr id="257" name="Rectangle 256"/>
                  <p:cNvSpPr/>
                  <p:nvPr/>
                </p:nvSpPr>
                <p:spPr>
                  <a:xfrm>
                    <a:off x="3526096" y="1995273"/>
                    <a:ext cx="549797" cy="162047"/>
                  </a:xfrm>
                  <a:prstGeom prst="rect">
                    <a:avLst/>
                  </a:prstGeom>
                  <a:solidFill>
                    <a:schemeClr val="bg1">
                      <a:lumMod val="85000"/>
                    </a:schemeClr>
                  </a:solidFill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258" name="Rectangle 257"/>
                  <p:cNvSpPr/>
                  <p:nvPr/>
                </p:nvSpPr>
                <p:spPr>
                  <a:xfrm>
                    <a:off x="2913235" y="1995273"/>
                    <a:ext cx="610265" cy="162047"/>
                  </a:xfrm>
                  <a:prstGeom prst="rect">
                    <a:avLst/>
                  </a:prstGeom>
                  <a:solidFill>
                    <a:schemeClr val="accent5">
                      <a:lumMod val="40000"/>
                      <a:lumOff val="60000"/>
                    </a:schemeClr>
                  </a:solidFill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 dirty="0">
                      <a:solidFill>
                        <a:srgbClr val="0432FF"/>
                      </a:solidFill>
                    </a:endParaRPr>
                  </a:p>
                </p:txBody>
              </p:sp>
              <p:cxnSp>
                <p:nvCxnSpPr>
                  <p:cNvPr id="259" name="Straight Connector 258"/>
                  <p:cNvCxnSpPr/>
                  <p:nvPr/>
                </p:nvCxnSpPr>
                <p:spPr>
                  <a:xfrm flipH="1" flipV="1">
                    <a:off x="2260600" y="2076296"/>
                    <a:ext cx="652635" cy="1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6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60" name="Straight Connector 259"/>
                  <p:cNvCxnSpPr/>
                  <p:nvPr/>
                </p:nvCxnSpPr>
                <p:spPr>
                  <a:xfrm flipH="1">
                    <a:off x="5869678" y="2076296"/>
                    <a:ext cx="624102" cy="153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6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61" name="Rectangle 260"/>
                  <p:cNvSpPr/>
                  <p:nvPr/>
                </p:nvSpPr>
                <p:spPr>
                  <a:xfrm>
                    <a:off x="4375150" y="1995272"/>
                    <a:ext cx="297089" cy="162047"/>
                  </a:xfrm>
                  <a:prstGeom prst="rect">
                    <a:avLst/>
                  </a:prstGeom>
                  <a:solidFill>
                    <a:srgbClr val="7030A0">
                      <a:alpha val="30000"/>
                    </a:srgbClr>
                  </a:solidFill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 dirty="0">
                      <a:solidFill>
                        <a:srgbClr val="FF40FF"/>
                      </a:solidFill>
                    </a:endParaRPr>
                  </a:p>
                </p:txBody>
              </p:sp>
            </p:grpSp>
            <p:sp>
              <p:nvSpPr>
                <p:cNvPr id="271" name="TextBox 270"/>
                <p:cNvSpPr txBox="1"/>
                <p:nvPr/>
              </p:nvSpPr>
              <p:spPr>
                <a:xfrm>
                  <a:off x="4413854" y="1976546"/>
                  <a:ext cx="388248" cy="25391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050" dirty="0" smtClean="0"/>
                    <a:t>G</a:t>
                  </a:r>
                  <a:r>
                    <a:rPr lang="en-US" sz="1050" baseline="-25000" dirty="0" smtClean="0"/>
                    <a:t>n-1</a:t>
                  </a:r>
                  <a:endParaRPr lang="en-US" sz="1050" baseline="-25000" dirty="0"/>
                </a:p>
              </p:txBody>
            </p:sp>
          </p:grpSp>
        </p:grpSp>
        <p:grpSp>
          <p:nvGrpSpPr>
            <p:cNvPr id="312" name="Group 311"/>
            <p:cNvGrpSpPr/>
            <p:nvPr/>
          </p:nvGrpSpPr>
          <p:grpSpPr>
            <a:xfrm>
              <a:off x="527345" y="1183882"/>
              <a:ext cx="5290009" cy="938323"/>
              <a:chOff x="527345" y="1183882"/>
              <a:chExt cx="5290009" cy="938323"/>
            </a:xfrm>
          </p:grpSpPr>
          <p:grpSp>
            <p:nvGrpSpPr>
              <p:cNvPr id="288" name="Group 287"/>
              <p:cNvGrpSpPr/>
              <p:nvPr/>
            </p:nvGrpSpPr>
            <p:grpSpPr>
              <a:xfrm>
                <a:off x="533695" y="1183882"/>
                <a:ext cx="3013943" cy="253916"/>
                <a:chOff x="533695" y="1285482"/>
                <a:chExt cx="3013943" cy="253916"/>
              </a:xfrm>
            </p:grpSpPr>
            <p:cxnSp>
              <p:nvCxnSpPr>
                <p:cNvPr id="137" name="Straight Connector 136"/>
                <p:cNvCxnSpPr/>
                <p:nvPr/>
              </p:nvCxnSpPr>
              <p:spPr>
                <a:xfrm>
                  <a:off x="1170812" y="1412440"/>
                  <a:ext cx="109728" cy="0"/>
                </a:xfrm>
                <a:prstGeom prst="line">
                  <a:avLst/>
                </a:prstGeom>
                <a:ln w="15875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8" name="Straight Connector 137"/>
                <p:cNvCxnSpPr/>
                <p:nvPr/>
              </p:nvCxnSpPr>
              <p:spPr>
                <a:xfrm>
                  <a:off x="2309043" y="1412440"/>
                  <a:ext cx="109728" cy="0"/>
                </a:xfrm>
                <a:prstGeom prst="line">
                  <a:avLst/>
                </a:prstGeom>
                <a:ln w="15875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9" name="Straight Connector 138"/>
                <p:cNvCxnSpPr/>
                <p:nvPr/>
              </p:nvCxnSpPr>
              <p:spPr>
                <a:xfrm>
                  <a:off x="2684430" y="1412440"/>
                  <a:ext cx="109728" cy="0"/>
                </a:xfrm>
                <a:prstGeom prst="line">
                  <a:avLst/>
                </a:prstGeom>
                <a:ln w="15875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0" name="Straight Connector 139"/>
                <p:cNvCxnSpPr/>
                <p:nvPr/>
              </p:nvCxnSpPr>
              <p:spPr>
                <a:xfrm>
                  <a:off x="3437910" y="1412440"/>
                  <a:ext cx="109728" cy="0"/>
                </a:xfrm>
                <a:prstGeom prst="line">
                  <a:avLst/>
                </a:prstGeom>
                <a:ln w="15875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42" name="TextBox 141"/>
                <p:cNvSpPr txBox="1"/>
                <p:nvPr/>
              </p:nvSpPr>
              <p:spPr>
                <a:xfrm>
                  <a:off x="533695" y="1285482"/>
                  <a:ext cx="445956" cy="25391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050" dirty="0" smtClean="0"/>
                    <a:t>RBP</a:t>
                  </a:r>
                  <a:r>
                    <a:rPr lang="en-US" sz="1050" baseline="-25000" dirty="0" smtClean="0"/>
                    <a:t>1</a:t>
                  </a:r>
                  <a:endParaRPr lang="en-US" sz="1050" baseline="-25000" dirty="0"/>
                </a:p>
              </p:txBody>
            </p:sp>
          </p:grpSp>
          <p:grpSp>
            <p:nvGrpSpPr>
              <p:cNvPr id="287" name="Group 286"/>
              <p:cNvGrpSpPr/>
              <p:nvPr/>
            </p:nvGrpSpPr>
            <p:grpSpPr>
              <a:xfrm>
                <a:off x="533695" y="1374013"/>
                <a:ext cx="2095920" cy="253916"/>
                <a:chOff x="533695" y="1470833"/>
                <a:chExt cx="2095920" cy="253916"/>
              </a:xfrm>
            </p:grpSpPr>
            <p:cxnSp>
              <p:nvCxnSpPr>
                <p:cNvPr id="118" name="Straight Connector 117"/>
                <p:cNvCxnSpPr/>
                <p:nvPr/>
              </p:nvCxnSpPr>
              <p:spPr>
                <a:xfrm>
                  <a:off x="1089556" y="1597791"/>
                  <a:ext cx="109728" cy="0"/>
                </a:xfrm>
                <a:prstGeom prst="line">
                  <a:avLst/>
                </a:prstGeom>
                <a:ln w="15875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2" name="Straight Connector 131"/>
                <p:cNvCxnSpPr/>
                <p:nvPr/>
              </p:nvCxnSpPr>
              <p:spPr>
                <a:xfrm>
                  <a:off x="2519887" y="1597791"/>
                  <a:ext cx="109728" cy="0"/>
                </a:xfrm>
                <a:prstGeom prst="line">
                  <a:avLst/>
                </a:prstGeom>
                <a:ln w="15875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43" name="TextBox 142"/>
                <p:cNvSpPr txBox="1"/>
                <p:nvPr/>
              </p:nvSpPr>
              <p:spPr>
                <a:xfrm>
                  <a:off x="533695" y="1470833"/>
                  <a:ext cx="445956" cy="25391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050" dirty="0" smtClean="0"/>
                    <a:t>RBP</a:t>
                  </a:r>
                  <a:r>
                    <a:rPr lang="en-US" sz="1050" baseline="-25000" dirty="0" smtClean="0"/>
                    <a:t>2</a:t>
                  </a:r>
                  <a:endParaRPr lang="en-US" sz="1050" baseline="-25000" dirty="0"/>
                </a:p>
              </p:txBody>
            </p:sp>
          </p:grpSp>
          <p:grpSp>
            <p:nvGrpSpPr>
              <p:cNvPr id="311" name="Group 310"/>
              <p:cNvGrpSpPr/>
              <p:nvPr/>
            </p:nvGrpSpPr>
            <p:grpSpPr>
              <a:xfrm>
                <a:off x="533695" y="1564144"/>
                <a:ext cx="3251659" cy="253916"/>
                <a:chOff x="533695" y="1550789"/>
                <a:chExt cx="3251659" cy="253916"/>
              </a:xfrm>
            </p:grpSpPr>
            <p:cxnSp>
              <p:nvCxnSpPr>
                <p:cNvPr id="128" name="Straight Connector 127"/>
                <p:cNvCxnSpPr/>
                <p:nvPr/>
              </p:nvCxnSpPr>
              <p:spPr>
                <a:xfrm>
                  <a:off x="1241956" y="1677747"/>
                  <a:ext cx="109728" cy="0"/>
                </a:xfrm>
                <a:prstGeom prst="line">
                  <a:avLst/>
                </a:prstGeom>
                <a:ln w="15875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9" name="Straight Connector 128"/>
                <p:cNvCxnSpPr/>
                <p:nvPr/>
              </p:nvCxnSpPr>
              <p:spPr>
                <a:xfrm>
                  <a:off x="1656683" y="1677747"/>
                  <a:ext cx="109728" cy="0"/>
                </a:xfrm>
                <a:prstGeom prst="line">
                  <a:avLst/>
                </a:prstGeom>
                <a:ln w="15875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0" name="Straight Connector 129"/>
                <p:cNvCxnSpPr/>
                <p:nvPr/>
              </p:nvCxnSpPr>
              <p:spPr>
                <a:xfrm>
                  <a:off x="3081500" y="1677747"/>
                  <a:ext cx="109728" cy="0"/>
                </a:xfrm>
                <a:prstGeom prst="line">
                  <a:avLst/>
                </a:prstGeom>
                <a:ln w="15875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1" name="Straight Connector 130"/>
                <p:cNvCxnSpPr/>
                <p:nvPr/>
              </p:nvCxnSpPr>
              <p:spPr>
                <a:xfrm>
                  <a:off x="3675626" y="1677747"/>
                  <a:ext cx="109728" cy="0"/>
                </a:xfrm>
                <a:prstGeom prst="line">
                  <a:avLst/>
                </a:prstGeom>
                <a:ln w="15875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44" name="TextBox 143"/>
                <p:cNvSpPr txBox="1"/>
                <p:nvPr/>
              </p:nvSpPr>
              <p:spPr>
                <a:xfrm>
                  <a:off x="533695" y="1550789"/>
                  <a:ext cx="445956" cy="25391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050" dirty="0" smtClean="0"/>
                    <a:t>RBP</a:t>
                  </a:r>
                  <a:r>
                    <a:rPr lang="en-US" sz="1050" baseline="-25000" dirty="0" smtClean="0"/>
                    <a:t>3</a:t>
                  </a:r>
                  <a:endParaRPr lang="en-US" sz="1050" baseline="-25000" dirty="0"/>
                </a:p>
              </p:txBody>
            </p:sp>
          </p:grpSp>
          <p:grpSp>
            <p:nvGrpSpPr>
              <p:cNvPr id="285" name="Group 284"/>
              <p:cNvGrpSpPr/>
              <p:nvPr/>
            </p:nvGrpSpPr>
            <p:grpSpPr>
              <a:xfrm>
                <a:off x="527345" y="1868289"/>
                <a:ext cx="5290009" cy="253916"/>
                <a:chOff x="527345" y="1868289"/>
                <a:chExt cx="5290009" cy="253916"/>
              </a:xfrm>
            </p:grpSpPr>
            <p:cxnSp>
              <p:nvCxnSpPr>
                <p:cNvPr id="280" name="Straight Connector 279"/>
                <p:cNvCxnSpPr/>
                <p:nvPr/>
              </p:nvCxnSpPr>
              <p:spPr>
                <a:xfrm>
                  <a:off x="4776950" y="1995247"/>
                  <a:ext cx="109728" cy="0"/>
                </a:xfrm>
                <a:prstGeom prst="line">
                  <a:avLst/>
                </a:prstGeom>
                <a:ln w="15875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1" name="Straight Connector 280"/>
                <p:cNvCxnSpPr/>
                <p:nvPr/>
              </p:nvCxnSpPr>
              <p:spPr>
                <a:xfrm>
                  <a:off x="5707626" y="1995247"/>
                  <a:ext cx="109728" cy="0"/>
                </a:xfrm>
                <a:prstGeom prst="line">
                  <a:avLst/>
                </a:prstGeom>
                <a:ln w="15875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82" name="TextBox 281"/>
                <p:cNvSpPr txBox="1"/>
                <p:nvPr/>
              </p:nvSpPr>
              <p:spPr>
                <a:xfrm>
                  <a:off x="527345" y="1868289"/>
                  <a:ext cx="445956" cy="25391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050" dirty="0" err="1" smtClean="0"/>
                    <a:t>RBP</a:t>
                  </a:r>
                  <a:r>
                    <a:rPr lang="en-US" sz="1050" baseline="-25000" dirty="0" err="1" smtClean="0"/>
                    <a:t>k</a:t>
                  </a:r>
                  <a:endParaRPr lang="en-US" sz="1050" baseline="-25000" dirty="0"/>
                </a:p>
              </p:txBody>
            </p:sp>
            <p:cxnSp>
              <p:nvCxnSpPr>
                <p:cNvPr id="284" name="Straight Connector 283"/>
                <p:cNvCxnSpPr/>
                <p:nvPr/>
              </p:nvCxnSpPr>
              <p:spPr>
                <a:xfrm>
                  <a:off x="1773400" y="1995247"/>
                  <a:ext cx="109728" cy="0"/>
                </a:xfrm>
                <a:prstGeom prst="line">
                  <a:avLst/>
                </a:prstGeom>
                <a:ln w="15875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289" name="Picture 288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5400000">
                <a:off x="638379" y="1792375"/>
                <a:ext cx="177800" cy="101600"/>
              </a:xfrm>
              <a:prstGeom prst="rect">
                <a:avLst/>
              </a:prstGeom>
            </p:spPr>
          </p:pic>
        </p:grpSp>
      </p:grpSp>
      <p:grpSp>
        <p:nvGrpSpPr>
          <p:cNvPr id="176" name="Group 175"/>
          <p:cNvGrpSpPr/>
          <p:nvPr/>
        </p:nvGrpSpPr>
        <p:grpSpPr>
          <a:xfrm>
            <a:off x="3059418" y="2638495"/>
            <a:ext cx="389850" cy="320040"/>
            <a:chOff x="2559025" y="3219456"/>
            <a:chExt cx="389850" cy="320040"/>
          </a:xfrm>
        </p:grpSpPr>
        <p:sp>
          <p:nvSpPr>
            <p:cNvPr id="152" name="Oval 151"/>
            <p:cNvSpPr/>
            <p:nvPr/>
          </p:nvSpPr>
          <p:spPr>
            <a:xfrm>
              <a:off x="2601945" y="3219456"/>
              <a:ext cx="320040" cy="320040"/>
            </a:xfrm>
            <a:prstGeom prst="ellipse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 b="1">
                <a:solidFill>
                  <a:srgbClr val="7030A0"/>
                </a:solidFill>
              </a:endParaRPr>
            </a:p>
          </p:txBody>
        </p:sp>
        <p:sp>
          <p:nvSpPr>
            <p:cNvPr id="153" name="TextBox 152"/>
            <p:cNvSpPr txBox="1"/>
            <p:nvPr/>
          </p:nvSpPr>
          <p:spPr>
            <a:xfrm>
              <a:off x="2559025" y="3271754"/>
              <a:ext cx="389850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b="1" dirty="0" smtClean="0"/>
                <a:t>RBP</a:t>
              </a:r>
              <a:r>
                <a:rPr lang="en-US" sz="800" b="1" baseline="-25000" dirty="0" smtClean="0"/>
                <a:t>2</a:t>
              </a:r>
              <a:endParaRPr lang="en-US" sz="800" b="1" baseline="-25000" dirty="0"/>
            </a:p>
          </p:txBody>
        </p:sp>
      </p:grpSp>
      <p:grpSp>
        <p:nvGrpSpPr>
          <p:cNvPr id="175" name="Group 174"/>
          <p:cNvGrpSpPr/>
          <p:nvPr/>
        </p:nvGrpSpPr>
        <p:grpSpPr>
          <a:xfrm>
            <a:off x="2208339" y="2638495"/>
            <a:ext cx="389850" cy="320040"/>
            <a:chOff x="1707946" y="3219456"/>
            <a:chExt cx="389850" cy="320040"/>
          </a:xfrm>
        </p:grpSpPr>
        <p:sp>
          <p:nvSpPr>
            <p:cNvPr id="156" name="Oval 155"/>
            <p:cNvSpPr/>
            <p:nvPr/>
          </p:nvSpPr>
          <p:spPr>
            <a:xfrm>
              <a:off x="1750866" y="3219456"/>
              <a:ext cx="320040" cy="320040"/>
            </a:xfrm>
            <a:prstGeom prst="ellipse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 b="1">
                <a:solidFill>
                  <a:schemeClr val="tx1"/>
                </a:solidFill>
              </a:endParaRPr>
            </a:p>
          </p:txBody>
        </p:sp>
        <p:sp>
          <p:nvSpPr>
            <p:cNvPr id="157" name="TextBox 156"/>
            <p:cNvSpPr txBox="1"/>
            <p:nvPr/>
          </p:nvSpPr>
          <p:spPr>
            <a:xfrm>
              <a:off x="1707946" y="3271754"/>
              <a:ext cx="389850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b="1" dirty="0" smtClean="0"/>
                <a:t>RBP</a:t>
              </a:r>
              <a:r>
                <a:rPr lang="en-US" sz="800" b="1" baseline="-25000" dirty="0" smtClean="0"/>
                <a:t>3</a:t>
              </a:r>
              <a:endParaRPr lang="en-US" sz="800" b="1" baseline="-25000" dirty="0"/>
            </a:p>
          </p:txBody>
        </p:sp>
      </p:grpSp>
      <p:sp>
        <p:nvSpPr>
          <p:cNvPr id="167" name="Oval 166"/>
          <p:cNvSpPr/>
          <p:nvPr/>
        </p:nvSpPr>
        <p:spPr>
          <a:xfrm>
            <a:off x="2676798" y="3808803"/>
            <a:ext cx="320040" cy="320040"/>
          </a:xfrm>
          <a:prstGeom prst="ellipse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 b="1">
              <a:solidFill>
                <a:schemeClr val="tx1"/>
              </a:solidFill>
            </a:endParaRPr>
          </a:p>
        </p:txBody>
      </p:sp>
      <p:sp>
        <p:nvSpPr>
          <p:cNvPr id="168" name="TextBox 167"/>
          <p:cNvSpPr txBox="1"/>
          <p:nvPr/>
        </p:nvSpPr>
        <p:spPr>
          <a:xfrm>
            <a:off x="2633878" y="3861101"/>
            <a:ext cx="38985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 smtClean="0"/>
              <a:t>RBP</a:t>
            </a:r>
            <a:r>
              <a:rPr lang="en-US" sz="800" b="1" baseline="-25000" dirty="0" smtClean="0"/>
              <a:t>1</a:t>
            </a:r>
            <a:endParaRPr lang="en-US" sz="800" b="1" baseline="-25000" dirty="0"/>
          </a:p>
        </p:txBody>
      </p:sp>
      <p:grpSp>
        <p:nvGrpSpPr>
          <p:cNvPr id="178" name="Group 177"/>
          <p:cNvGrpSpPr/>
          <p:nvPr/>
        </p:nvGrpSpPr>
        <p:grpSpPr>
          <a:xfrm>
            <a:off x="1576095" y="3235848"/>
            <a:ext cx="2521447" cy="320040"/>
            <a:chOff x="1350025" y="3843211"/>
            <a:chExt cx="2521447" cy="320040"/>
          </a:xfrm>
        </p:grpSpPr>
        <p:grpSp>
          <p:nvGrpSpPr>
            <p:cNvPr id="173" name="Group 172"/>
            <p:cNvGrpSpPr/>
            <p:nvPr/>
          </p:nvGrpSpPr>
          <p:grpSpPr>
            <a:xfrm>
              <a:off x="1350025" y="3843211"/>
              <a:ext cx="320040" cy="320040"/>
              <a:chOff x="1350025" y="3835680"/>
              <a:chExt cx="320040" cy="320040"/>
            </a:xfrm>
          </p:grpSpPr>
          <p:sp>
            <p:nvSpPr>
              <p:cNvPr id="150" name="Oval 149"/>
              <p:cNvSpPr/>
              <p:nvPr/>
            </p:nvSpPr>
            <p:spPr>
              <a:xfrm>
                <a:off x="1350025" y="3835680"/>
                <a:ext cx="320040" cy="320040"/>
              </a:xfrm>
              <a:prstGeom prst="ellipse">
                <a:avLst/>
              </a:prstGeom>
              <a:noFill/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 b="1">
                  <a:solidFill>
                    <a:schemeClr val="tx1"/>
                  </a:solidFill>
                </a:endParaRPr>
              </a:p>
            </p:txBody>
          </p:sp>
          <p:sp>
            <p:nvSpPr>
              <p:cNvPr id="151" name="TextBox 150"/>
              <p:cNvSpPr txBox="1"/>
              <p:nvPr/>
            </p:nvSpPr>
            <p:spPr>
              <a:xfrm>
                <a:off x="1359202" y="3887978"/>
                <a:ext cx="285656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b="1" dirty="0" smtClean="0"/>
                  <a:t>G</a:t>
                </a:r>
                <a:r>
                  <a:rPr lang="en-US" sz="800" b="1" baseline="-25000" dirty="0" smtClean="0"/>
                  <a:t>3</a:t>
                </a:r>
                <a:endParaRPr lang="en-US" sz="800" b="1" baseline="-25000" dirty="0"/>
              </a:p>
            </p:txBody>
          </p:sp>
        </p:grpSp>
        <p:grpSp>
          <p:nvGrpSpPr>
            <p:cNvPr id="172" name="Group 171"/>
            <p:cNvGrpSpPr/>
            <p:nvPr/>
          </p:nvGrpSpPr>
          <p:grpSpPr>
            <a:xfrm>
              <a:off x="2450728" y="3843211"/>
              <a:ext cx="320040" cy="320040"/>
              <a:chOff x="2056485" y="3835680"/>
              <a:chExt cx="320040" cy="320040"/>
            </a:xfrm>
          </p:grpSpPr>
          <p:sp>
            <p:nvSpPr>
              <p:cNvPr id="154" name="Oval 153"/>
              <p:cNvSpPr/>
              <p:nvPr/>
            </p:nvSpPr>
            <p:spPr>
              <a:xfrm>
                <a:off x="2056485" y="3835680"/>
                <a:ext cx="320040" cy="320040"/>
              </a:xfrm>
              <a:prstGeom prst="ellipse">
                <a:avLst/>
              </a:prstGeom>
              <a:noFill/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 b="1">
                  <a:solidFill>
                    <a:schemeClr val="tx1"/>
                  </a:solidFill>
                </a:endParaRPr>
              </a:p>
            </p:txBody>
          </p:sp>
          <p:sp>
            <p:nvSpPr>
              <p:cNvPr id="155" name="TextBox 154"/>
              <p:cNvSpPr txBox="1"/>
              <p:nvPr/>
            </p:nvSpPr>
            <p:spPr>
              <a:xfrm>
                <a:off x="2065662" y="3887978"/>
                <a:ext cx="285656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b="1" dirty="0" smtClean="0"/>
                  <a:t>G</a:t>
                </a:r>
                <a:r>
                  <a:rPr lang="en-US" sz="800" b="1" baseline="-25000" dirty="0" smtClean="0"/>
                  <a:t>1</a:t>
                </a:r>
                <a:endParaRPr lang="en-US" sz="800" b="1" baseline="-25000" dirty="0"/>
              </a:p>
            </p:txBody>
          </p:sp>
        </p:grpSp>
        <p:grpSp>
          <p:nvGrpSpPr>
            <p:cNvPr id="171" name="Group 170"/>
            <p:cNvGrpSpPr/>
            <p:nvPr/>
          </p:nvGrpSpPr>
          <p:grpSpPr>
            <a:xfrm>
              <a:off x="3551432" y="3843211"/>
              <a:ext cx="320040" cy="320040"/>
              <a:chOff x="2702423" y="3835680"/>
              <a:chExt cx="320040" cy="320040"/>
            </a:xfrm>
          </p:grpSpPr>
          <p:sp>
            <p:nvSpPr>
              <p:cNvPr id="169" name="Oval 168"/>
              <p:cNvSpPr/>
              <p:nvPr/>
            </p:nvSpPr>
            <p:spPr>
              <a:xfrm>
                <a:off x="2702423" y="3835680"/>
                <a:ext cx="320040" cy="320040"/>
              </a:xfrm>
              <a:prstGeom prst="ellipse">
                <a:avLst/>
              </a:prstGeom>
              <a:noFill/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 b="1">
                  <a:solidFill>
                    <a:schemeClr val="tx1"/>
                  </a:solidFill>
                </a:endParaRPr>
              </a:p>
            </p:txBody>
          </p:sp>
          <p:sp>
            <p:nvSpPr>
              <p:cNvPr id="170" name="TextBox 169"/>
              <p:cNvSpPr txBox="1"/>
              <p:nvPr/>
            </p:nvSpPr>
            <p:spPr>
              <a:xfrm>
                <a:off x="2711600" y="3887978"/>
                <a:ext cx="285656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b="1" dirty="0" smtClean="0"/>
                  <a:t>G</a:t>
                </a:r>
                <a:r>
                  <a:rPr lang="en-US" sz="800" b="1" baseline="-25000" dirty="0" smtClean="0"/>
                  <a:t>2</a:t>
                </a:r>
                <a:endParaRPr lang="en-US" sz="800" b="1" baseline="-25000" dirty="0"/>
              </a:p>
            </p:txBody>
          </p:sp>
        </p:grpSp>
      </p:grpSp>
      <p:cxnSp>
        <p:nvCxnSpPr>
          <p:cNvPr id="180" name="Straight Arrow Connector 179"/>
          <p:cNvCxnSpPr>
            <a:stCxn id="156" idx="4"/>
            <a:endCxn id="150" idx="6"/>
          </p:cNvCxnSpPr>
          <p:nvPr/>
        </p:nvCxnSpPr>
        <p:spPr>
          <a:xfrm flipH="1">
            <a:off x="1896135" y="2958535"/>
            <a:ext cx="515144" cy="437333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2" name="Straight Arrow Connector 181"/>
          <p:cNvCxnSpPr>
            <a:stCxn id="156" idx="4"/>
            <a:endCxn id="154" idx="0"/>
          </p:cNvCxnSpPr>
          <p:nvPr/>
        </p:nvCxnSpPr>
        <p:spPr>
          <a:xfrm>
            <a:off x="2411279" y="2958535"/>
            <a:ext cx="425539" cy="277313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4" name="Straight Arrow Connector 183"/>
          <p:cNvCxnSpPr>
            <a:stCxn id="152" idx="4"/>
            <a:endCxn id="154" idx="0"/>
          </p:cNvCxnSpPr>
          <p:nvPr/>
        </p:nvCxnSpPr>
        <p:spPr>
          <a:xfrm flipH="1">
            <a:off x="2836818" y="2958535"/>
            <a:ext cx="425540" cy="277313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6" name="Straight Arrow Connector 185"/>
          <p:cNvCxnSpPr>
            <a:stCxn id="152" idx="4"/>
            <a:endCxn id="170" idx="1"/>
          </p:cNvCxnSpPr>
          <p:nvPr/>
        </p:nvCxnSpPr>
        <p:spPr>
          <a:xfrm>
            <a:off x="3262358" y="2958535"/>
            <a:ext cx="524321" cy="437333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0" name="Straight Arrow Connector 189"/>
          <p:cNvCxnSpPr>
            <a:stCxn id="167" idx="1"/>
            <a:endCxn id="150" idx="6"/>
          </p:cNvCxnSpPr>
          <p:nvPr/>
        </p:nvCxnSpPr>
        <p:spPr>
          <a:xfrm flipH="1" flipV="1">
            <a:off x="1896135" y="3395868"/>
            <a:ext cx="827532" cy="459804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2" name="Straight Arrow Connector 191"/>
          <p:cNvCxnSpPr>
            <a:stCxn id="167" idx="7"/>
            <a:endCxn id="169" idx="2"/>
          </p:cNvCxnSpPr>
          <p:nvPr/>
        </p:nvCxnSpPr>
        <p:spPr>
          <a:xfrm flipV="1">
            <a:off x="2949969" y="3395868"/>
            <a:ext cx="827533" cy="459804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4" name="Oval 213"/>
          <p:cNvSpPr/>
          <p:nvPr/>
        </p:nvSpPr>
        <p:spPr>
          <a:xfrm>
            <a:off x="2109692" y="4507468"/>
            <a:ext cx="91440" cy="91440"/>
          </a:xfrm>
          <a:prstGeom prst="ellipse">
            <a:avLst/>
          </a:prstGeom>
          <a:solidFill>
            <a:srgbClr val="FF2600"/>
          </a:solidFill>
          <a:ln w="31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6" name="Oval 215"/>
          <p:cNvSpPr/>
          <p:nvPr/>
        </p:nvSpPr>
        <p:spPr>
          <a:xfrm>
            <a:off x="2680296" y="4507468"/>
            <a:ext cx="91440" cy="91440"/>
          </a:xfrm>
          <a:prstGeom prst="ellipse">
            <a:avLst/>
          </a:prstGeom>
          <a:solidFill>
            <a:srgbClr val="FF0000">
              <a:alpha val="54000"/>
            </a:srgbClr>
          </a:solidFill>
          <a:ln w="31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7" name="Oval 216"/>
          <p:cNvSpPr/>
          <p:nvPr/>
        </p:nvSpPr>
        <p:spPr>
          <a:xfrm>
            <a:off x="3230389" y="4507468"/>
            <a:ext cx="91440" cy="91440"/>
          </a:xfrm>
          <a:prstGeom prst="ellipse">
            <a:avLst/>
          </a:prstGeom>
          <a:solidFill>
            <a:srgbClr val="FF0000">
              <a:alpha val="14000"/>
            </a:srgbClr>
          </a:solidFill>
          <a:ln w="31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9" name="Oval 218"/>
          <p:cNvSpPr/>
          <p:nvPr/>
        </p:nvSpPr>
        <p:spPr>
          <a:xfrm>
            <a:off x="4352321" y="4507468"/>
            <a:ext cx="91440" cy="91440"/>
          </a:xfrm>
          <a:prstGeom prst="ellipse">
            <a:avLst/>
          </a:prstGeom>
          <a:solidFill>
            <a:srgbClr val="0070C0">
              <a:alpha val="50000"/>
            </a:srgbClr>
          </a:solidFill>
          <a:ln w="31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0" name="Oval 219"/>
          <p:cNvSpPr/>
          <p:nvPr/>
        </p:nvSpPr>
        <p:spPr>
          <a:xfrm>
            <a:off x="4910823" y="4507468"/>
            <a:ext cx="91440" cy="91440"/>
          </a:xfrm>
          <a:prstGeom prst="ellipse">
            <a:avLst/>
          </a:prstGeom>
          <a:solidFill>
            <a:srgbClr val="0070C0"/>
          </a:solidFill>
          <a:ln w="31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0" name="Picture 28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7382" y="3376158"/>
            <a:ext cx="177800" cy="101600"/>
          </a:xfrm>
          <a:prstGeom prst="rect">
            <a:avLst/>
          </a:prstGeom>
        </p:spPr>
      </p:pic>
      <p:grpSp>
        <p:nvGrpSpPr>
          <p:cNvPr id="293" name="Group 292"/>
          <p:cNvGrpSpPr/>
          <p:nvPr/>
        </p:nvGrpSpPr>
        <p:grpSpPr>
          <a:xfrm>
            <a:off x="4700088" y="3220341"/>
            <a:ext cx="343364" cy="320040"/>
            <a:chOff x="4891266" y="2948591"/>
            <a:chExt cx="343364" cy="320040"/>
          </a:xfrm>
        </p:grpSpPr>
        <p:sp>
          <p:nvSpPr>
            <p:cNvPr id="291" name="Oval 290"/>
            <p:cNvSpPr/>
            <p:nvPr/>
          </p:nvSpPr>
          <p:spPr>
            <a:xfrm>
              <a:off x="4902928" y="2948591"/>
              <a:ext cx="320040" cy="320040"/>
            </a:xfrm>
            <a:prstGeom prst="ellipse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 b="1">
                <a:solidFill>
                  <a:schemeClr val="tx1"/>
                </a:solidFill>
              </a:endParaRPr>
            </a:p>
          </p:txBody>
        </p:sp>
        <p:sp>
          <p:nvSpPr>
            <p:cNvPr id="292" name="TextBox 291"/>
            <p:cNvSpPr txBox="1"/>
            <p:nvPr/>
          </p:nvSpPr>
          <p:spPr>
            <a:xfrm>
              <a:off x="4891266" y="3000889"/>
              <a:ext cx="343364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b="1" dirty="0" smtClean="0"/>
                <a:t>G</a:t>
              </a:r>
              <a:r>
                <a:rPr lang="en-US" sz="800" b="1" baseline="-25000" dirty="0" smtClean="0"/>
                <a:t>n-1</a:t>
              </a:r>
              <a:endParaRPr lang="en-US" sz="800" b="1" baseline="-25000" dirty="0"/>
            </a:p>
          </p:txBody>
        </p:sp>
      </p:grpSp>
      <p:grpSp>
        <p:nvGrpSpPr>
          <p:cNvPr id="295" name="Group 294"/>
          <p:cNvGrpSpPr/>
          <p:nvPr/>
        </p:nvGrpSpPr>
        <p:grpSpPr>
          <a:xfrm>
            <a:off x="5656909" y="3220341"/>
            <a:ext cx="320040" cy="320040"/>
            <a:chOff x="4902928" y="2948591"/>
            <a:chExt cx="320040" cy="320040"/>
          </a:xfrm>
        </p:grpSpPr>
        <p:sp>
          <p:nvSpPr>
            <p:cNvPr id="296" name="Oval 295"/>
            <p:cNvSpPr/>
            <p:nvPr/>
          </p:nvSpPr>
          <p:spPr>
            <a:xfrm>
              <a:off x="4902928" y="2948591"/>
              <a:ext cx="320040" cy="320040"/>
            </a:xfrm>
            <a:prstGeom prst="ellipse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 b="1">
                <a:solidFill>
                  <a:schemeClr val="tx1"/>
                </a:solidFill>
              </a:endParaRPr>
            </a:p>
          </p:txBody>
        </p:sp>
        <p:sp>
          <p:nvSpPr>
            <p:cNvPr id="297" name="TextBox 296"/>
            <p:cNvSpPr txBox="1"/>
            <p:nvPr/>
          </p:nvSpPr>
          <p:spPr>
            <a:xfrm>
              <a:off x="4923016" y="3000889"/>
              <a:ext cx="287258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b="1" dirty="0" err="1" smtClean="0"/>
                <a:t>G</a:t>
              </a:r>
              <a:r>
                <a:rPr lang="en-US" sz="800" b="1" baseline="-25000" dirty="0" err="1" smtClean="0"/>
                <a:t>n</a:t>
              </a:r>
              <a:endParaRPr lang="en-US" sz="800" b="1" baseline="-25000" dirty="0"/>
            </a:p>
          </p:txBody>
        </p:sp>
      </p:grpSp>
      <p:grpSp>
        <p:nvGrpSpPr>
          <p:cNvPr id="298" name="Group 297"/>
          <p:cNvGrpSpPr/>
          <p:nvPr/>
        </p:nvGrpSpPr>
        <p:grpSpPr>
          <a:xfrm>
            <a:off x="5135578" y="2638495"/>
            <a:ext cx="405880" cy="320040"/>
            <a:chOff x="2559025" y="3219456"/>
            <a:chExt cx="405880" cy="320040"/>
          </a:xfrm>
        </p:grpSpPr>
        <p:sp>
          <p:nvSpPr>
            <p:cNvPr id="299" name="Oval 298"/>
            <p:cNvSpPr/>
            <p:nvPr/>
          </p:nvSpPr>
          <p:spPr>
            <a:xfrm>
              <a:off x="2601945" y="3219456"/>
              <a:ext cx="320040" cy="320040"/>
            </a:xfrm>
            <a:prstGeom prst="ellipse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 b="1">
                <a:solidFill>
                  <a:srgbClr val="7030A0"/>
                </a:solidFill>
              </a:endParaRPr>
            </a:p>
          </p:txBody>
        </p:sp>
        <p:sp>
          <p:nvSpPr>
            <p:cNvPr id="300" name="TextBox 299"/>
            <p:cNvSpPr txBox="1"/>
            <p:nvPr/>
          </p:nvSpPr>
          <p:spPr>
            <a:xfrm>
              <a:off x="2559025" y="3271754"/>
              <a:ext cx="405880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b="1" dirty="0" smtClean="0"/>
                <a:t>RBP2</a:t>
              </a:r>
              <a:endParaRPr lang="en-US" sz="800" b="1" dirty="0"/>
            </a:p>
          </p:txBody>
        </p:sp>
      </p:grpSp>
      <p:cxnSp>
        <p:nvCxnSpPr>
          <p:cNvPr id="307" name="Straight Arrow Connector 306"/>
          <p:cNvCxnSpPr>
            <a:stCxn id="299" idx="4"/>
            <a:endCxn id="291" idx="7"/>
          </p:cNvCxnSpPr>
          <p:nvPr/>
        </p:nvCxnSpPr>
        <p:spPr>
          <a:xfrm flipH="1">
            <a:off x="4984921" y="2958535"/>
            <a:ext cx="353597" cy="308675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9" name="Straight Arrow Connector 308"/>
          <p:cNvCxnSpPr>
            <a:stCxn id="299" idx="4"/>
            <a:endCxn id="296" idx="1"/>
          </p:cNvCxnSpPr>
          <p:nvPr/>
        </p:nvCxnSpPr>
        <p:spPr>
          <a:xfrm>
            <a:off x="5338518" y="2958535"/>
            <a:ext cx="365260" cy="308675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4" name="Picture 3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504590" y="5910048"/>
            <a:ext cx="177800" cy="101600"/>
          </a:xfrm>
          <a:prstGeom prst="rect">
            <a:avLst/>
          </a:prstGeom>
        </p:spPr>
      </p:pic>
      <p:sp>
        <p:nvSpPr>
          <p:cNvPr id="316" name="TextBox 315"/>
          <p:cNvSpPr txBox="1"/>
          <p:nvPr/>
        </p:nvSpPr>
        <p:spPr>
          <a:xfrm>
            <a:off x="5376311" y="4725686"/>
            <a:ext cx="4924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</a:rPr>
              <a:t>****</a:t>
            </a: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317" name="TextBox 316"/>
          <p:cNvSpPr txBox="1"/>
          <p:nvPr/>
        </p:nvSpPr>
        <p:spPr>
          <a:xfrm>
            <a:off x="5453255" y="6143401"/>
            <a:ext cx="3385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0070C0"/>
                </a:solidFill>
              </a:rPr>
              <a:t>**</a:t>
            </a:r>
            <a:endParaRPr lang="en-US" sz="1200" dirty="0">
              <a:solidFill>
                <a:srgbClr val="0070C0"/>
              </a:solidFill>
            </a:endParaRPr>
          </a:p>
        </p:txBody>
      </p:sp>
      <p:pic>
        <p:nvPicPr>
          <p:cNvPr id="321" name="Picture 3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2682" y="5074618"/>
            <a:ext cx="139700" cy="139700"/>
          </a:xfrm>
          <a:prstGeom prst="rect">
            <a:avLst/>
          </a:prstGeom>
        </p:spPr>
      </p:pic>
      <p:pic>
        <p:nvPicPr>
          <p:cNvPr id="322" name="Picture 3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2682" y="5356101"/>
            <a:ext cx="139700" cy="139700"/>
          </a:xfrm>
          <a:prstGeom prst="rect">
            <a:avLst/>
          </a:prstGeom>
        </p:spPr>
      </p:pic>
      <p:pic>
        <p:nvPicPr>
          <p:cNvPr id="323" name="Picture 3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2682" y="5631234"/>
            <a:ext cx="139700" cy="139700"/>
          </a:xfrm>
          <a:prstGeom prst="rect">
            <a:avLst/>
          </a:prstGeom>
        </p:spPr>
      </p:pic>
      <p:pic>
        <p:nvPicPr>
          <p:cNvPr id="324" name="Picture 3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2682" y="5900017"/>
            <a:ext cx="139700" cy="139700"/>
          </a:xfrm>
          <a:prstGeom prst="rect">
            <a:avLst/>
          </a:prstGeom>
        </p:spPr>
      </p:pic>
      <p:sp>
        <p:nvSpPr>
          <p:cNvPr id="327" name="Rounded Rectangle 326"/>
          <p:cNvSpPr/>
          <p:nvPr/>
        </p:nvSpPr>
        <p:spPr>
          <a:xfrm>
            <a:off x="691472" y="165417"/>
            <a:ext cx="5734050" cy="1122968"/>
          </a:xfrm>
          <a:prstGeom prst="roundRect">
            <a:avLst/>
          </a:prstGeom>
          <a:noFill/>
          <a:ln w="31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8" name="Rounded Rectangle 327"/>
          <p:cNvSpPr/>
          <p:nvPr/>
        </p:nvSpPr>
        <p:spPr>
          <a:xfrm>
            <a:off x="711290" y="1321414"/>
            <a:ext cx="5734050" cy="2828995"/>
          </a:xfrm>
          <a:prstGeom prst="roundRect">
            <a:avLst/>
          </a:prstGeom>
          <a:noFill/>
          <a:ln w="31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9" name="Rounded Rectangle 328"/>
          <p:cNvSpPr/>
          <p:nvPr/>
        </p:nvSpPr>
        <p:spPr>
          <a:xfrm>
            <a:off x="717640" y="4199919"/>
            <a:ext cx="5734050" cy="2293640"/>
          </a:xfrm>
          <a:prstGeom prst="roundRect">
            <a:avLst/>
          </a:prstGeom>
          <a:noFill/>
          <a:ln w="31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5164" y="0"/>
            <a:ext cx="2214242" cy="6858000"/>
          </a:xfrm>
          <a:prstGeom prst="rect">
            <a:avLst/>
          </a:prstGeom>
        </p:spPr>
      </p:pic>
      <p:pic>
        <p:nvPicPr>
          <p:cNvPr id="179" name="Picture 17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6534" y="259115"/>
            <a:ext cx="2517732" cy="2743200"/>
          </a:xfrm>
          <a:prstGeom prst="rect">
            <a:avLst/>
          </a:prstGeom>
        </p:spPr>
      </p:pic>
      <p:pic>
        <p:nvPicPr>
          <p:cNvPr id="181" name="Picture 18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7768" y="3800341"/>
            <a:ext cx="2517732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57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38741-0A14-E843-9A62-03E826F204E7}" type="slidenum">
              <a:rPr lang="en-US" smtClean="0"/>
              <a:t>27</a:t>
            </a:fld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6780278" y="4131458"/>
            <a:ext cx="4765691" cy="2743200"/>
            <a:chOff x="6303654" y="3949848"/>
            <a:chExt cx="4765691" cy="27432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03654" y="3949848"/>
              <a:ext cx="2517732" cy="2743200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51613" y="3949848"/>
              <a:ext cx="2517732" cy="27432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5019398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799352" y="2736833"/>
            <a:ext cx="26470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Walkthrough of RADAR</a:t>
            </a:r>
          </a:p>
          <a:p>
            <a:pPr algn="ctr"/>
            <a:r>
              <a:rPr lang="en-US" dirty="0" smtClean="0"/>
              <a:t>Supplemental Information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38741-0A14-E843-9A62-03E826F204E7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7048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49" b="19458"/>
          <a:stretch/>
        </p:blipFill>
        <p:spPr>
          <a:xfrm>
            <a:off x="1282568" y="3490761"/>
            <a:ext cx="9626865" cy="250657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87" r="8297" b="8503"/>
          <a:stretch/>
        </p:blipFill>
        <p:spPr>
          <a:xfrm>
            <a:off x="1532617" y="510849"/>
            <a:ext cx="1929847" cy="253826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7433" y="186214"/>
            <a:ext cx="4572000" cy="30480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63" t="11280" r="9882" b="9578"/>
          <a:stretch/>
        </p:blipFill>
        <p:spPr>
          <a:xfrm>
            <a:off x="3847586" y="681225"/>
            <a:ext cx="2253405" cy="2197507"/>
          </a:xfrm>
          <a:prstGeom prst="rect">
            <a:avLst/>
          </a:prstGeom>
        </p:spPr>
      </p:pic>
      <p:sp>
        <p:nvSpPr>
          <p:cNvPr id="22" name="Right Triangle 21"/>
          <p:cNvSpPr/>
          <p:nvPr/>
        </p:nvSpPr>
        <p:spPr>
          <a:xfrm rot="1256868">
            <a:off x="3620900" y="1290856"/>
            <a:ext cx="563750" cy="1452604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48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lin ang="9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sp>
        <p:nvSpPr>
          <p:cNvPr id="23" name="TextBox 22"/>
          <p:cNvSpPr txBox="1"/>
          <p:nvPr/>
        </p:nvSpPr>
        <p:spPr>
          <a:xfrm>
            <a:off x="3515780" y="603856"/>
            <a:ext cx="865943" cy="2205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33" dirty="0"/>
              <a:t>Length of peaks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594963" y="614439"/>
            <a:ext cx="894797" cy="2205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33" dirty="0"/>
              <a:t># of 1kg variants</a:t>
            </a:r>
          </a:p>
        </p:txBody>
      </p:sp>
      <p:cxnSp>
        <p:nvCxnSpPr>
          <p:cNvPr id="25" name="Straight Arrow Connector 24"/>
          <p:cNvCxnSpPr/>
          <p:nvPr/>
        </p:nvCxnSpPr>
        <p:spPr>
          <a:xfrm>
            <a:off x="4259556" y="760114"/>
            <a:ext cx="420688" cy="82021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 flipV="1">
            <a:off x="3603390" y="757469"/>
            <a:ext cx="656166" cy="2645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Group 26"/>
          <p:cNvGrpSpPr/>
          <p:nvPr/>
        </p:nvGrpSpPr>
        <p:grpSpPr>
          <a:xfrm>
            <a:off x="5336410" y="801124"/>
            <a:ext cx="1045918" cy="316178"/>
            <a:chOff x="4911725" y="436562"/>
            <a:chExt cx="1255101" cy="379413"/>
          </a:xfrm>
        </p:grpSpPr>
        <p:cxnSp>
          <p:nvCxnSpPr>
            <p:cNvPr id="28" name="Straight Arrow Connector 27"/>
            <p:cNvCxnSpPr/>
            <p:nvPr/>
          </p:nvCxnSpPr>
          <p:spPr>
            <a:xfrm flipH="1">
              <a:off x="4911725" y="436562"/>
              <a:ext cx="422275" cy="379413"/>
            </a:xfrm>
            <a:prstGeom prst="straightConnector1">
              <a:avLst/>
            </a:prstGeom>
            <a:ln>
              <a:solidFill>
                <a:schemeClr val="bg1">
                  <a:lumMod val="50000"/>
                </a:schemeClr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5334000" y="436562"/>
              <a:ext cx="832826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TextBox 29"/>
          <p:cNvSpPr txBox="1"/>
          <p:nvPr/>
        </p:nvSpPr>
        <p:spPr>
          <a:xfrm>
            <a:off x="1311418" y="558882"/>
            <a:ext cx="33534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(A)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3134366" y="558882"/>
            <a:ext cx="33214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/>
              <a:t>(B)</a:t>
            </a:r>
            <a:endParaRPr lang="en-US" sz="1000" dirty="0"/>
          </a:p>
        </p:txBody>
      </p:sp>
      <p:sp>
        <p:nvSpPr>
          <p:cNvPr id="32" name="TextBox 31"/>
          <p:cNvSpPr txBox="1"/>
          <p:nvPr/>
        </p:nvSpPr>
        <p:spPr>
          <a:xfrm>
            <a:off x="6451496" y="558882"/>
            <a:ext cx="33054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(C)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-23949" y="-18407"/>
            <a:ext cx="8520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Figure 1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355051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Motivation of RADAR</a:t>
            </a:r>
            <a:endParaRPr lang="en-US" dirty="0"/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Annotation</a:t>
            </a:r>
          </a:p>
          <a:p>
            <a:pPr lvl="1">
              <a:buFont typeface="Courier New" charset="0"/>
              <a:buChar char="o"/>
            </a:pPr>
            <a:r>
              <a:rPr lang="en-US" dirty="0" smtClean="0"/>
              <a:t>Targets of RBPs (regulatory network)</a:t>
            </a:r>
          </a:p>
          <a:p>
            <a:pPr lvl="1">
              <a:buFont typeface="Courier New" charset="0"/>
              <a:buChar char="o"/>
            </a:pPr>
            <a:r>
              <a:rPr lang="en-US" dirty="0" smtClean="0"/>
              <a:t>Classification of peaks or variants: CDS, 3’ UTR, 5’UTR, 3’ Extended, 5’ extended, nearby  Intron, other</a:t>
            </a:r>
          </a:p>
          <a:p>
            <a:r>
              <a:rPr lang="en-US" dirty="0" smtClean="0"/>
              <a:t>Prioritization of RBPs</a:t>
            </a:r>
          </a:p>
          <a:p>
            <a:pPr lvl="1">
              <a:buFont typeface="Courier New" charset="0"/>
              <a:buChar char="o"/>
            </a:pPr>
            <a:r>
              <a:rPr lang="en-US" dirty="0" smtClean="0"/>
              <a:t>RBP Activity prediction (logistic regression)</a:t>
            </a:r>
          </a:p>
          <a:p>
            <a:pPr lvl="1">
              <a:buFont typeface="Courier New" charset="0"/>
              <a:buChar char="o"/>
            </a:pPr>
            <a:r>
              <a:rPr lang="en-US" dirty="0" smtClean="0"/>
              <a:t>RBP as prognostic marker</a:t>
            </a:r>
          </a:p>
          <a:p>
            <a:r>
              <a:rPr lang="en-US" dirty="0" smtClean="0"/>
              <a:t>Variant Scoring</a:t>
            </a:r>
          </a:p>
          <a:p>
            <a:pPr lvl="1">
              <a:buFont typeface="Courier New" charset="0"/>
              <a:buChar char="o"/>
            </a:pPr>
            <a:r>
              <a:rPr lang="en-US" dirty="0" smtClean="0"/>
              <a:t>FunSeq2-like entropy-based scoring system for variants specific to RBP binding regions</a:t>
            </a:r>
          </a:p>
          <a:p>
            <a:pPr lvl="2">
              <a:buFont typeface="Arial" charset="0"/>
              <a:buChar char="•"/>
            </a:pPr>
            <a:r>
              <a:rPr lang="en-US" dirty="0" smtClean="0"/>
              <a:t>Discrete Score (Annotation Score)</a:t>
            </a:r>
          </a:p>
          <a:p>
            <a:pPr lvl="2">
              <a:buFont typeface="Arial" charset="0"/>
              <a:buChar char="•"/>
            </a:pPr>
            <a:r>
              <a:rPr lang="en-US" dirty="0" smtClean="0"/>
              <a:t>Motif Score</a:t>
            </a:r>
          </a:p>
          <a:p>
            <a:pPr lvl="2">
              <a:buFont typeface="Arial" charset="0"/>
              <a:buChar char="•"/>
            </a:pPr>
            <a:r>
              <a:rPr lang="en-US" dirty="0" smtClean="0"/>
              <a:t>Recurrence Score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38741-0A14-E843-9A62-03E826F204E7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35717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04632" y="432205"/>
            <a:ext cx="3956124" cy="5912619"/>
            <a:chOff x="471528" y="562835"/>
            <a:chExt cx="3956124" cy="5912619"/>
          </a:xfrm>
        </p:grpSpPr>
        <p:sp>
          <p:nvSpPr>
            <p:cNvPr id="3" name="Multidocument 2"/>
            <p:cNvSpPr/>
            <p:nvPr/>
          </p:nvSpPr>
          <p:spPr>
            <a:xfrm>
              <a:off x="1923810" y="2590082"/>
              <a:ext cx="1051560" cy="549970"/>
            </a:xfrm>
            <a:prstGeom prst="flowChartMultidocument">
              <a:avLst/>
            </a:prstGeom>
            <a:solidFill>
              <a:srgbClr val="FFD579">
                <a:alpha val="89804"/>
              </a:srgb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>
                  <a:solidFill>
                    <a:schemeClr val="tx1"/>
                  </a:solidFill>
                </a:rPr>
                <a:t>SNPs</a:t>
              </a: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4" name="Rounded Rectangle 3"/>
            <p:cNvSpPr/>
            <p:nvPr/>
          </p:nvSpPr>
          <p:spPr>
            <a:xfrm>
              <a:off x="1923810" y="3396656"/>
              <a:ext cx="1051560" cy="347472"/>
            </a:xfrm>
            <a:prstGeom prst="roundRect">
              <a:avLst/>
            </a:pr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>
                  <a:solidFill>
                    <a:schemeClr val="tx1"/>
                  </a:solidFill>
                </a:rPr>
                <a:t>Rare DAF%</a:t>
              </a: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5" name="Multidocument 4"/>
            <p:cNvSpPr/>
            <p:nvPr/>
          </p:nvSpPr>
          <p:spPr>
            <a:xfrm>
              <a:off x="1923810" y="562835"/>
              <a:ext cx="1051560" cy="549970"/>
            </a:xfrm>
            <a:prstGeom prst="flowChartMultidocument">
              <a:avLst/>
            </a:prstGeom>
            <a:solidFill>
              <a:srgbClr val="FFD579">
                <a:alpha val="89804"/>
              </a:srgb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>
                  <a:solidFill>
                    <a:schemeClr val="tx1"/>
                  </a:solidFill>
                </a:rPr>
                <a:t>Binding profiles</a:t>
              </a:r>
              <a:endParaRPr lang="en-US" sz="1200" dirty="0">
                <a:solidFill>
                  <a:schemeClr val="tx1"/>
                </a:solidFill>
              </a:endParaRPr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471528" y="5411381"/>
              <a:ext cx="3956124" cy="352776"/>
              <a:chOff x="471528" y="5411381"/>
              <a:chExt cx="3956124" cy="352776"/>
            </a:xfrm>
          </p:grpSpPr>
          <p:sp>
            <p:nvSpPr>
              <p:cNvPr id="31" name="Rounded Rectangle 30"/>
              <p:cNvSpPr/>
              <p:nvPr/>
            </p:nvSpPr>
            <p:spPr>
              <a:xfrm>
                <a:off x="471528" y="5411381"/>
                <a:ext cx="1051560" cy="347472"/>
              </a:xfrm>
              <a:prstGeom prst="roundRect">
                <a:avLst/>
              </a:prstGeom>
              <a:noFill/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 smtClean="0">
                    <a:solidFill>
                      <a:srgbClr val="FF0000"/>
                    </a:solidFill>
                  </a:rPr>
                  <a:t>Annotation score</a:t>
                </a:r>
                <a:endParaRPr lang="en-US" sz="12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32" name="Rounded Rectangle 31"/>
              <p:cNvSpPr/>
              <p:nvPr/>
            </p:nvSpPr>
            <p:spPr>
              <a:xfrm>
                <a:off x="1923810" y="5416685"/>
                <a:ext cx="1051560" cy="347472"/>
              </a:xfrm>
              <a:prstGeom prst="roundRect">
                <a:avLst/>
              </a:prstGeom>
              <a:noFill/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 smtClean="0">
                    <a:solidFill>
                      <a:schemeClr val="accent6">
                        <a:lumMod val="75000"/>
                      </a:schemeClr>
                    </a:solidFill>
                  </a:rPr>
                  <a:t>Hot score</a:t>
                </a:r>
                <a:endParaRPr lang="en-US" sz="1200" dirty="0">
                  <a:solidFill>
                    <a:schemeClr val="accent6">
                      <a:lumMod val="75000"/>
                    </a:schemeClr>
                  </a:solidFill>
                </a:endParaRPr>
              </a:p>
            </p:txBody>
          </p:sp>
          <p:sp>
            <p:nvSpPr>
              <p:cNvPr id="33" name="Rounded Rectangle 32"/>
              <p:cNvSpPr/>
              <p:nvPr/>
            </p:nvSpPr>
            <p:spPr>
              <a:xfrm>
                <a:off x="3376092" y="5411381"/>
                <a:ext cx="1051560" cy="347472"/>
              </a:xfrm>
              <a:prstGeom prst="roundRect">
                <a:avLst/>
              </a:prstGeom>
              <a:noFill/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 smtClean="0">
                    <a:solidFill>
                      <a:srgbClr val="0070C0"/>
                    </a:solidFill>
                  </a:rPr>
                  <a:t>Motif score</a:t>
                </a:r>
                <a:endParaRPr lang="en-US" sz="1200" dirty="0">
                  <a:solidFill>
                    <a:srgbClr val="0070C0"/>
                  </a:solidFill>
                </a:endParaRPr>
              </a:p>
            </p:txBody>
          </p:sp>
        </p:grpSp>
        <p:grpSp>
          <p:nvGrpSpPr>
            <p:cNvPr id="7" name="Group 6"/>
            <p:cNvGrpSpPr/>
            <p:nvPr/>
          </p:nvGrpSpPr>
          <p:grpSpPr>
            <a:xfrm>
              <a:off x="598606" y="1973485"/>
              <a:ext cx="3701968" cy="359993"/>
              <a:chOff x="640297" y="2001236"/>
              <a:chExt cx="3701968" cy="359993"/>
            </a:xfrm>
          </p:grpSpPr>
          <p:sp>
            <p:nvSpPr>
              <p:cNvPr id="28" name="Rounded Rectangle 27"/>
              <p:cNvSpPr/>
              <p:nvPr/>
            </p:nvSpPr>
            <p:spPr>
              <a:xfrm>
                <a:off x="640297" y="2013757"/>
                <a:ext cx="1051560" cy="347472"/>
              </a:xfrm>
              <a:prstGeom prst="roundRect">
                <a:avLst/>
              </a:prstGeom>
              <a:noFill/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 smtClean="0">
                    <a:solidFill>
                      <a:srgbClr val="FF2600"/>
                    </a:solidFill>
                  </a:rPr>
                  <a:t>Binding Annotation</a:t>
                </a:r>
                <a:endParaRPr lang="en-US" sz="1200" dirty="0">
                  <a:solidFill>
                    <a:srgbClr val="FF2600"/>
                  </a:solidFill>
                </a:endParaRPr>
              </a:p>
            </p:txBody>
          </p:sp>
          <p:sp>
            <p:nvSpPr>
              <p:cNvPr id="29" name="Rounded Rectangle 28"/>
              <p:cNvSpPr/>
              <p:nvPr/>
            </p:nvSpPr>
            <p:spPr>
              <a:xfrm>
                <a:off x="1965501" y="2001236"/>
                <a:ext cx="1051560" cy="347472"/>
              </a:xfrm>
              <a:prstGeom prst="roundRect">
                <a:avLst/>
              </a:prstGeom>
              <a:noFill/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 smtClean="0">
                    <a:solidFill>
                      <a:srgbClr val="00B050"/>
                    </a:solidFill>
                  </a:rPr>
                  <a:t>Network Construction</a:t>
                </a:r>
                <a:endParaRPr lang="en-US" sz="1200" dirty="0">
                  <a:solidFill>
                    <a:srgbClr val="00B050"/>
                  </a:solidFill>
                </a:endParaRPr>
              </a:p>
            </p:txBody>
          </p:sp>
          <p:sp>
            <p:nvSpPr>
              <p:cNvPr id="30" name="Rounded Rectangle 29"/>
              <p:cNvSpPr/>
              <p:nvPr/>
            </p:nvSpPr>
            <p:spPr>
              <a:xfrm>
                <a:off x="3290705" y="2001236"/>
                <a:ext cx="1051560" cy="347472"/>
              </a:xfrm>
              <a:prstGeom prst="roundRect">
                <a:avLst/>
              </a:prstGeom>
              <a:noFill/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 smtClean="0">
                    <a:solidFill>
                      <a:srgbClr val="0070C0"/>
                    </a:solidFill>
                  </a:rPr>
                  <a:t>Motif Scanning</a:t>
                </a:r>
                <a:endParaRPr lang="en-US" sz="1200" dirty="0">
                  <a:solidFill>
                    <a:srgbClr val="0070C0"/>
                  </a:solidFill>
                </a:endParaRPr>
              </a:p>
            </p:txBody>
          </p:sp>
        </p:grpSp>
        <p:sp>
          <p:nvSpPr>
            <p:cNvPr id="8" name="Rounded Rectangle 7"/>
            <p:cNvSpPr/>
            <p:nvPr/>
          </p:nvSpPr>
          <p:spPr>
            <a:xfrm>
              <a:off x="1923810" y="1369409"/>
              <a:ext cx="1051560" cy="347472"/>
            </a:xfrm>
            <a:prstGeom prst="roundRect">
              <a:avLst/>
            </a:pr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>
                  <a:solidFill>
                    <a:schemeClr val="tx1"/>
                  </a:solidFill>
                </a:rPr>
                <a:t>QC</a:t>
              </a: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9" name="Multidocument 8"/>
            <p:cNvSpPr/>
            <p:nvPr/>
          </p:nvSpPr>
          <p:spPr>
            <a:xfrm>
              <a:off x="1923810" y="4000732"/>
              <a:ext cx="1051560" cy="549970"/>
            </a:xfrm>
            <a:prstGeom prst="flowChartMultidocument">
              <a:avLst/>
            </a:prstGeom>
            <a:solidFill>
              <a:srgbClr val="FFD579">
                <a:alpha val="89804"/>
              </a:srgb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>
                  <a:solidFill>
                    <a:schemeClr val="tx1"/>
                  </a:solidFill>
                </a:rPr>
                <a:t>Features, e.g. GC</a:t>
              </a: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10" name="Rounded Rectangle 9"/>
            <p:cNvSpPr/>
            <p:nvPr/>
          </p:nvSpPr>
          <p:spPr>
            <a:xfrm>
              <a:off x="1923810" y="4807306"/>
              <a:ext cx="1051560" cy="347472"/>
            </a:xfrm>
            <a:prstGeom prst="roundRect">
              <a:avLst/>
            </a:pr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>
                  <a:solidFill>
                    <a:schemeClr val="tx1"/>
                  </a:solidFill>
                </a:rPr>
                <a:t>Background Correction</a:t>
              </a:r>
              <a:endParaRPr lang="en-US" sz="1200" dirty="0">
                <a:solidFill>
                  <a:schemeClr val="tx1"/>
                </a:solidFill>
              </a:endParaRPr>
            </a:p>
          </p:txBody>
        </p:sp>
        <p:cxnSp>
          <p:nvCxnSpPr>
            <p:cNvPr id="11" name="Straight Arrow Connector 10"/>
            <p:cNvCxnSpPr>
              <a:endCxn id="13" idx="0"/>
            </p:cNvCxnSpPr>
            <p:nvPr/>
          </p:nvCxnSpPr>
          <p:spPr>
            <a:xfrm>
              <a:off x="2449590" y="1081055"/>
              <a:ext cx="0" cy="288354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>
              <a:stCxn id="13" idx="2"/>
            </p:cNvCxnSpPr>
            <p:nvPr/>
          </p:nvCxnSpPr>
          <p:spPr>
            <a:xfrm>
              <a:off x="2449590" y="1716881"/>
              <a:ext cx="0" cy="256604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>
              <a:off x="2449590" y="2320957"/>
              <a:ext cx="0" cy="269125"/>
            </a:xfrm>
            <a:prstGeom prst="straightConnector1">
              <a:avLst/>
            </a:prstGeom>
            <a:ln>
              <a:solidFill>
                <a:schemeClr val="bg1">
                  <a:lumMod val="50000"/>
                </a:schemeClr>
              </a:solidFill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>
              <a:off x="2460780" y="3108302"/>
              <a:ext cx="0" cy="288354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>
              <a:off x="2460780" y="3731607"/>
              <a:ext cx="0" cy="269125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>
              <a:endCxn id="15" idx="0"/>
            </p:cNvCxnSpPr>
            <p:nvPr/>
          </p:nvCxnSpPr>
          <p:spPr>
            <a:xfrm flipH="1">
              <a:off x="2449590" y="4492657"/>
              <a:ext cx="11190" cy="314649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>
              <a:stCxn id="15" idx="2"/>
              <a:endCxn id="22" idx="0"/>
            </p:cNvCxnSpPr>
            <p:nvPr/>
          </p:nvCxnSpPr>
          <p:spPr>
            <a:xfrm flipH="1">
              <a:off x="997308" y="5154778"/>
              <a:ext cx="1452282" cy="256603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>
              <a:stCxn id="15" idx="2"/>
              <a:endCxn id="33" idx="0"/>
            </p:cNvCxnSpPr>
            <p:nvPr/>
          </p:nvCxnSpPr>
          <p:spPr>
            <a:xfrm>
              <a:off x="2449590" y="5154778"/>
              <a:ext cx="1452282" cy="256603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>
              <a:stCxn id="15" idx="2"/>
              <a:endCxn id="27" idx="0"/>
            </p:cNvCxnSpPr>
            <p:nvPr/>
          </p:nvCxnSpPr>
          <p:spPr>
            <a:xfrm>
              <a:off x="2449590" y="5154778"/>
              <a:ext cx="0" cy="261907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Rounded Rectangle 19"/>
            <p:cNvSpPr/>
            <p:nvPr/>
          </p:nvSpPr>
          <p:spPr>
            <a:xfrm>
              <a:off x="1923810" y="6127982"/>
              <a:ext cx="1051560" cy="347472"/>
            </a:xfrm>
            <a:prstGeom prst="roundRect">
              <a:avLst/>
            </a:pr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err="1" smtClean="0">
                  <a:solidFill>
                    <a:schemeClr val="tx1"/>
                  </a:solidFill>
                </a:rPr>
                <a:t>Rscore</a:t>
              </a:r>
              <a:endParaRPr lang="en-US" sz="1200" dirty="0">
                <a:solidFill>
                  <a:schemeClr val="tx1"/>
                </a:solidFill>
              </a:endParaRPr>
            </a:p>
          </p:txBody>
        </p:sp>
        <p:cxnSp>
          <p:nvCxnSpPr>
            <p:cNvPr id="21" name="Straight Arrow Connector 20"/>
            <p:cNvCxnSpPr>
              <a:stCxn id="22" idx="2"/>
            </p:cNvCxnSpPr>
            <p:nvPr/>
          </p:nvCxnSpPr>
          <p:spPr>
            <a:xfrm>
              <a:off x="997308" y="5758853"/>
              <a:ext cx="1452282" cy="369129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>
              <a:stCxn id="27" idx="2"/>
            </p:cNvCxnSpPr>
            <p:nvPr/>
          </p:nvCxnSpPr>
          <p:spPr>
            <a:xfrm>
              <a:off x="2449590" y="5764157"/>
              <a:ext cx="0" cy="363825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>
              <a:stCxn id="33" idx="2"/>
            </p:cNvCxnSpPr>
            <p:nvPr/>
          </p:nvCxnSpPr>
          <p:spPr>
            <a:xfrm flipH="1">
              <a:off x="2449590" y="5758853"/>
              <a:ext cx="1452282" cy="369129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>
              <a:stCxn id="13" idx="2"/>
            </p:cNvCxnSpPr>
            <p:nvPr/>
          </p:nvCxnSpPr>
          <p:spPr>
            <a:xfrm flipH="1">
              <a:off x="1124386" y="1716881"/>
              <a:ext cx="1325204" cy="269125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>
              <a:stCxn id="13" idx="2"/>
            </p:cNvCxnSpPr>
            <p:nvPr/>
          </p:nvCxnSpPr>
          <p:spPr>
            <a:xfrm>
              <a:off x="2449590" y="1716881"/>
              <a:ext cx="1325204" cy="256604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/>
            <p:nvPr/>
          </p:nvCxnSpPr>
          <p:spPr>
            <a:xfrm>
              <a:off x="1088215" y="2325364"/>
              <a:ext cx="1325204" cy="269125"/>
            </a:xfrm>
            <a:prstGeom prst="straightConnector1">
              <a:avLst/>
            </a:prstGeom>
            <a:ln>
              <a:solidFill>
                <a:schemeClr val="bg1">
                  <a:lumMod val="50000"/>
                </a:schemeClr>
              </a:solidFill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>
              <a:endCxn id="12" idx="0"/>
            </p:cNvCxnSpPr>
            <p:nvPr/>
          </p:nvCxnSpPr>
          <p:spPr>
            <a:xfrm flipH="1">
              <a:off x="2521933" y="2320957"/>
              <a:ext cx="1252861" cy="269125"/>
            </a:xfrm>
            <a:prstGeom prst="straightConnector1">
              <a:avLst/>
            </a:prstGeom>
            <a:ln>
              <a:solidFill>
                <a:schemeClr val="bg1">
                  <a:lumMod val="50000"/>
                </a:schemeClr>
              </a:solidFill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Multidocument 33"/>
          <p:cNvSpPr/>
          <p:nvPr/>
        </p:nvSpPr>
        <p:spPr>
          <a:xfrm>
            <a:off x="5346384" y="258086"/>
            <a:ext cx="1051560" cy="549970"/>
          </a:xfrm>
          <a:prstGeom prst="flowChartMultidocument">
            <a:avLst/>
          </a:prstGeom>
          <a:solidFill>
            <a:srgbClr val="FFD579">
              <a:alpha val="89804"/>
            </a:srgb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Binding profiles</a:t>
            </a:r>
            <a:endParaRPr lang="en-US" sz="1200" dirty="0">
              <a:solidFill>
                <a:schemeClr val="tx1"/>
              </a:solidFill>
            </a:endParaRPr>
          </a:p>
        </p:txBody>
      </p:sp>
      <p:graphicFrame>
        <p:nvGraphicFramePr>
          <p:cNvPr id="39" name="Table 3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1101348"/>
              </p:ext>
            </p:extLst>
          </p:nvPr>
        </p:nvGraphicFramePr>
        <p:xfrm>
          <a:off x="5346384" y="1008312"/>
          <a:ext cx="5349462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83154"/>
                <a:gridCol w="1783154"/>
                <a:gridCol w="1783154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eCLIP</a:t>
                      </a:r>
                      <a:r>
                        <a:rPr lang="en-US" dirty="0" smtClean="0"/>
                        <a:t> ENCODE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HepG2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K562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# RBPs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70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89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# Replicates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140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178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1" name="Rounded Rectangle 40"/>
          <p:cNvSpPr/>
          <p:nvPr/>
        </p:nvSpPr>
        <p:spPr>
          <a:xfrm>
            <a:off x="5346384" y="2428179"/>
            <a:ext cx="1051560" cy="347472"/>
          </a:xfrm>
          <a:prstGeom prst="round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QC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5346384" y="2884236"/>
            <a:ext cx="6133923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1. Merge RBPs across cell type, taking the union of binding sites</a:t>
            </a:r>
            <a:endParaRPr lang="en-US" dirty="0"/>
          </a:p>
        </p:txBody>
      </p:sp>
      <p:sp>
        <p:nvSpPr>
          <p:cNvPr id="44" name="Rectangle 43"/>
          <p:cNvSpPr/>
          <p:nvPr/>
        </p:nvSpPr>
        <p:spPr>
          <a:xfrm>
            <a:off x="6830630" y="3365010"/>
            <a:ext cx="2394044" cy="16204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K562, RBFOX2</a:t>
            </a:r>
            <a:endParaRPr lang="en-US" sz="1200" dirty="0">
              <a:solidFill>
                <a:schemeClr val="tx1"/>
              </a:solidFill>
            </a:endParaRPr>
          </a:p>
        </p:txBody>
      </p:sp>
      <p:cxnSp>
        <p:nvCxnSpPr>
          <p:cNvPr id="48" name="Straight Connector 47"/>
          <p:cNvCxnSpPr/>
          <p:nvPr/>
        </p:nvCxnSpPr>
        <p:spPr>
          <a:xfrm flipH="1" flipV="1">
            <a:off x="6183869" y="3446033"/>
            <a:ext cx="652635" cy="1"/>
          </a:xfrm>
          <a:prstGeom prst="line">
            <a:avLst/>
          </a:prstGeom>
          <a:ln w="762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 flipH="1">
            <a:off x="9224675" y="3446032"/>
            <a:ext cx="1200871" cy="1"/>
          </a:xfrm>
          <a:prstGeom prst="line">
            <a:avLst/>
          </a:prstGeom>
          <a:ln w="762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Rectangle 51"/>
          <p:cNvSpPr/>
          <p:nvPr/>
        </p:nvSpPr>
        <p:spPr>
          <a:xfrm>
            <a:off x="7378867" y="3679659"/>
            <a:ext cx="2394044" cy="16204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HepG2, RBFOX2</a:t>
            </a:r>
            <a:endParaRPr lang="en-US" sz="1200" dirty="0">
              <a:solidFill>
                <a:schemeClr val="tx1"/>
              </a:solidFill>
            </a:endParaRPr>
          </a:p>
        </p:txBody>
      </p:sp>
      <p:cxnSp>
        <p:nvCxnSpPr>
          <p:cNvPr id="53" name="Straight Connector 52"/>
          <p:cNvCxnSpPr/>
          <p:nvPr/>
        </p:nvCxnSpPr>
        <p:spPr>
          <a:xfrm flipH="1" flipV="1">
            <a:off x="6183869" y="3760683"/>
            <a:ext cx="1200873" cy="1"/>
          </a:xfrm>
          <a:prstGeom prst="line">
            <a:avLst/>
          </a:prstGeom>
          <a:ln w="762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 flipH="1" flipV="1">
            <a:off x="9772911" y="3760681"/>
            <a:ext cx="652635" cy="1"/>
          </a:xfrm>
          <a:prstGeom prst="line">
            <a:avLst/>
          </a:prstGeom>
          <a:ln w="762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 flipH="1">
            <a:off x="6183870" y="4060567"/>
            <a:ext cx="646760" cy="1"/>
          </a:xfrm>
          <a:prstGeom prst="line">
            <a:avLst/>
          </a:prstGeom>
          <a:ln w="762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Rectangle 57"/>
          <p:cNvSpPr/>
          <p:nvPr/>
        </p:nvSpPr>
        <p:spPr>
          <a:xfrm>
            <a:off x="6830629" y="3986603"/>
            <a:ext cx="2942281" cy="15498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merged, RBFOX2</a:t>
            </a:r>
            <a:endParaRPr lang="en-US" sz="1200" dirty="0">
              <a:solidFill>
                <a:schemeClr val="tx1"/>
              </a:solidFill>
            </a:endParaRPr>
          </a:p>
        </p:txBody>
      </p:sp>
      <p:cxnSp>
        <p:nvCxnSpPr>
          <p:cNvPr id="60" name="Straight Connector 59"/>
          <p:cNvCxnSpPr/>
          <p:nvPr/>
        </p:nvCxnSpPr>
        <p:spPr>
          <a:xfrm flipH="1" flipV="1">
            <a:off x="9772910" y="4067625"/>
            <a:ext cx="652635" cy="1"/>
          </a:xfrm>
          <a:prstGeom prst="line">
            <a:avLst/>
          </a:prstGeom>
          <a:ln w="762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/>
          <p:cNvSpPr txBox="1"/>
          <p:nvPr/>
        </p:nvSpPr>
        <p:spPr>
          <a:xfrm>
            <a:off x="5346384" y="4279597"/>
            <a:ext cx="6137386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2. Only select peaks that have a quality check score of 1000</a:t>
            </a:r>
            <a:endParaRPr lang="en-US" dirty="0"/>
          </a:p>
        </p:txBody>
      </p:sp>
      <p:pic>
        <p:nvPicPr>
          <p:cNvPr id="62" name="Picture 6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9533" y="4715533"/>
            <a:ext cx="2311582" cy="1788964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1597" y="4786711"/>
            <a:ext cx="2142626" cy="1672293"/>
          </a:xfrm>
          <a:prstGeom prst="rect">
            <a:avLst/>
          </a:prstGeom>
        </p:spPr>
      </p:pic>
      <p:sp>
        <p:nvSpPr>
          <p:cNvPr id="35" name="Slide Number Placeholder 3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38741-0A14-E843-9A62-03E826F204E7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93325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04632" y="432205"/>
            <a:ext cx="3956124" cy="5912619"/>
            <a:chOff x="471528" y="562835"/>
            <a:chExt cx="3956124" cy="5912619"/>
          </a:xfrm>
        </p:grpSpPr>
        <p:sp>
          <p:nvSpPr>
            <p:cNvPr id="3" name="Multidocument 2"/>
            <p:cNvSpPr/>
            <p:nvPr/>
          </p:nvSpPr>
          <p:spPr>
            <a:xfrm>
              <a:off x="1923810" y="2590082"/>
              <a:ext cx="1051560" cy="549970"/>
            </a:xfrm>
            <a:prstGeom prst="flowChartMultidocument">
              <a:avLst/>
            </a:prstGeom>
            <a:solidFill>
              <a:srgbClr val="FFD579">
                <a:alpha val="89804"/>
              </a:srgb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>
                  <a:solidFill>
                    <a:schemeClr val="tx1"/>
                  </a:solidFill>
                </a:rPr>
                <a:t>SNPs</a:t>
              </a: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4" name="Rounded Rectangle 3"/>
            <p:cNvSpPr/>
            <p:nvPr/>
          </p:nvSpPr>
          <p:spPr>
            <a:xfrm>
              <a:off x="1923810" y="3396656"/>
              <a:ext cx="1051560" cy="347472"/>
            </a:xfrm>
            <a:prstGeom prst="roundRect">
              <a:avLst/>
            </a:pr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>
                  <a:solidFill>
                    <a:schemeClr val="tx1"/>
                  </a:solidFill>
                </a:rPr>
                <a:t>Rare DAF%</a:t>
              </a: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5" name="Multidocument 4"/>
            <p:cNvSpPr/>
            <p:nvPr/>
          </p:nvSpPr>
          <p:spPr>
            <a:xfrm>
              <a:off x="1923810" y="562835"/>
              <a:ext cx="1051560" cy="549970"/>
            </a:xfrm>
            <a:prstGeom prst="flowChartMultidocument">
              <a:avLst/>
            </a:prstGeom>
            <a:solidFill>
              <a:srgbClr val="FFD579">
                <a:alpha val="89804"/>
              </a:srgb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>
                  <a:solidFill>
                    <a:schemeClr val="tx1"/>
                  </a:solidFill>
                </a:rPr>
                <a:t>Binding profiles</a:t>
              </a:r>
              <a:endParaRPr lang="en-US" sz="1200" dirty="0">
                <a:solidFill>
                  <a:schemeClr val="tx1"/>
                </a:solidFill>
              </a:endParaRPr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471528" y="5411381"/>
              <a:ext cx="3956124" cy="352776"/>
              <a:chOff x="471528" y="5411381"/>
              <a:chExt cx="3956124" cy="352776"/>
            </a:xfrm>
          </p:grpSpPr>
          <p:sp>
            <p:nvSpPr>
              <p:cNvPr id="31" name="Rounded Rectangle 30"/>
              <p:cNvSpPr/>
              <p:nvPr/>
            </p:nvSpPr>
            <p:spPr>
              <a:xfrm>
                <a:off x="471528" y="5411381"/>
                <a:ext cx="1051560" cy="347472"/>
              </a:xfrm>
              <a:prstGeom prst="roundRect">
                <a:avLst/>
              </a:prstGeom>
              <a:noFill/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 smtClean="0">
                    <a:solidFill>
                      <a:srgbClr val="FF0000"/>
                    </a:solidFill>
                  </a:rPr>
                  <a:t>Annotation score</a:t>
                </a:r>
                <a:endParaRPr lang="en-US" sz="12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32" name="Rounded Rectangle 31"/>
              <p:cNvSpPr/>
              <p:nvPr/>
            </p:nvSpPr>
            <p:spPr>
              <a:xfrm>
                <a:off x="1923810" y="5416685"/>
                <a:ext cx="1051560" cy="347472"/>
              </a:xfrm>
              <a:prstGeom prst="roundRect">
                <a:avLst/>
              </a:prstGeom>
              <a:noFill/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 smtClean="0">
                    <a:solidFill>
                      <a:schemeClr val="accent6">
                        <a:lumMod val="75000"/>
                      </a:schemeClr>
                    </a:solidFill>
                  </a:rPr>
                  <a:t>Hot score</a:t>
                </a:r>
                <a:endParaRPr lang="en-US" sz="1200" dirty="0">
                  <a:solidFill>
                    <a:schemeClr val="accent6">
                      <a:lumMod val="75000"/>
                    </a:schemeClr>
                  </a:solidFill>
                </a:endParaRPr>
              </a:p>
            </p:txBody>
          </p:sp>
          <p:sp>
            <p:nvSpPr>
              <p:cNvPr id="33" name="Rounded Rectangle 32"/>
              <p:cNvSpPr/>
              <p:nvPr/>
            </p:nvSpPr>
            <p:spPr>
              <a:xfrm>
                <a:off x="3376092" y="5411381"/>
                <a:ext cx="1051560" cy="347472"/>
              </a:xfrm>
              <a:prstGeom prst="roundRect">
                <a:avLst/>
              </a:prstGeom>
              <a:noFill/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 smtClean="0">
                    <a:solidFill>
                      <a:srgbClr val="0070C0"/>
                    </a:solidFill>
                  </a:rPr>
                  <a:t>Motif score</a:t>
                </a:r>
                <a:endParaRPr lang="en-US" sz="1200" dirty="0">
                  <a:solidFill>
                    <a:srgbClr val="0070C0"/>
                  </a:solidFill>
                </a:endParaRPr>
              </a:p>
            </p:txBody>
          </p:sp>
        </p:grpSp>
        <p:grpSp>
          <p:nvGrpSpPr>
            <p:cNvPr id="7" name="Group 6"/>
            <p:cNvGrpSpPr/>
            <p:nvPr/>
          </p:nvGrpSpPr>
          <p:grpSpPr>
            <a:xfrm>
              <a:off x="598606" y="1973485"/>
              <a:ext cx="3701968" cy="359993"/>
              <a:chOff x="640297" y="2001236"/>
              <a:chExt cx="3701968" cy="359993"/>
            </a:xfrm>
          </p:grpSpPr>
          <p:sp>
            <p:nvSpPr>
              <p:cNvPr id="28" name="Rounded Rectangle 27"/>
              <p:cNvSpPr/>
              <p:nvPr/>
            </p:nvSpPr>
            <p:spPr>
              <a:xfrm>
                <a:off x="640297" y="2013757"/>
                <a:ext cx="1051560" cy="347472"/>
              </a:xfrm>
              <a:prstGeom prst="roundRect">
                <a:avLst/>
              </a:prstGeom>
              <a:noFill/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 smtClean="0">
                    <a:solidFill>
                      <a:srgbClr val="FF2600"/>
                    </a:solidFill>
                  </a:rPr>
                  <a:t>Binding Annotation</a:t>
                </a:r>
                <a:endParaRPr lang="en-US" sz="1200" dirty="0">
                  <a:solidFill>
                    <a:srgbClr val="FF2600"/>
                  </a:solidFill>
                </a:endParaRPr>
              </a:p>
            </p:txBody>
          </p:sp>
          <p:sp>
            <p:nvSpPr>
              <p:cNvPr id="29" name="Rounded Rectangle 28"/>
              <p:cNvSpPr/>
              <p:nvPr/>
            </p:nvSpPr>
            <p:spPr>
              <a:xfrm>
                <a:off x="1965501" y="2001236"/>
                <a:ext cx="1051560" cy="347472"/>
              </a:xfrm>
              <a:prstGeom prst="roundRect">
                <a:avLst/>
              </a:prstGeom>
              <a:noFill/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 smtClean="0">
                    <a:solidFill>
                      <a:srgbClr val="00B050"/>
                    </a:solidFill>
                  </a:rPr>
                  <a:t>Network Construction</a:t>
                </a:r>
                <a:endParaRPr lang="en-US" sz="1200" dirty="0">
                  <a:solidFill>
                    <a:srgbClr val="00B050"/>
                  </a:solidFill>
                </a:endParaRPr>
              </a:p>
            </p:txBody>
          </p:sp>
          <p:sp>
            <p:nvSpPr>
              <p:cNvPr id="30" name="Rounded Rectangle 29"/>
              <p:cNvSpPr/>
              <p:nvPr/>
            </p:nvSpPr>
            <p:spPr>
              <a:xfrm>
                <a:off x="3290705" y="2001236"/>
                <a:ext cx="1051560" cy="347472"/>
              </a:xfrm>
              <a:prstGeom prst="roundRect">
                <a:avLst/>
              </a:prstGeom>
              <a:noFill/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 smtClean="0">
                    <a:solidFill>
                      <a:srgbClr val="0070C0"/>
                    </a:solidFill>
                  </a:rPr>
                  <a:t>Motif Scanning</a:t>
                </a:r>
                <a:endParaRPr lang="en-US" sz="1200" dirty="0">
                  <a:solidFill>
                    <a:srgbClr val="0070C0"/>
                  </a:solidFill>
                </a:endParaRPr>
              </a:p>
            </p:txBody>
          </p:sp>
        </p:grpSp>
        <p:sp>
          <p:nvSpPr>
            <p:cNvPr id="8" name="Rounded Rectangle 7"/>
            <p:cNvSpPr/>
            <p:nvPr/>
          </p:nvSpPr>
          <p:spPr>
            <a:xfrm>
              <a:off x="1923810" y="1369409"/>
              <a:ext cx="1051560" cy="347472"/>
            </a:xfrm>
            <a:prstGeom prst="roundRect">
              <a:avLst/>
            </a:pr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>
                  <a:solidFill>
                    <a:schemeClr val="tx1"/>
                  </a:solidFill>
                </a:rPr>
                <a:t>QC</a:t>
              </a: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9" name="Multidocument 8"/>
            <p:cNvSpPr/>
            <p:nvPr/>
          </p:nvSpPr>
          <p:spPr>
            <a:xfrm>
              <a:off x="1923810" y="4000732"/>
              <a:ext cx="1051560" cy="549970"/>
            </a:xfrm>
            <a:prstGeom prst="flowChartMultidocument">
              <a:avLst/>
            </a:prstGeom>
            <a:solidFill>
              <a:srgbClr val="FFD579">
                <a:alpha val="89804"/>
              </a:srgb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>
                  <a:solidFill>
                    <a:schemeClr val="tx1"/>
                  </a:solidFill>
                </a:rPr>
                <a:t>Features, e.g. GC</a:t>
              </a: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10" name="Rounded Rectangle 9"/>
            <p:cNvSpPr/>
            <p:nvPr/>
          </p:nvSpPr>
          <p:spPr>
            <a:xfrm>
              <a:off x="1923810" y="4807306"/>
              <a:ext cx="1051560" cy="347472"/>
            </a:xfrm>
            <a:prstGeom prst="roundRect">
              <a:avLst/>
            </a:pr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>
                  <a:solidFill>
                    <a:schemeClr val="tx1"/>
                  </a:solidFill>
                </a:rPr>
                <a:t>Background Correction</a:t>
              </a:r>
              <a:endParaRPr lang="en-US" sz="1200" dirty="0">
                <a:solidFill>
                  <a:schemeClr val="tx1"/>
                </a:solidFill>
              </a:endParaRPr>
            </a:p>
          </p:txBody>
        </p:sp>
        <p:cxnSp>
          <p:nvCxnSpPr>
            <p:cNvPr id="11" name="Straight Arrow Connector 10"/>
            <p:cNvCxnSpPr>
              <a:endCxn id="13" idx="0"/>
            </p:cNvCxnSpPr>
            <p:nvPr/>
          </p:nvCxnSpPr>
          <p:spPr>
            <a:xfrm>
              <a:off x="2449590" y="1081055"/>
              <a:ext cx="0" cy="288354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>
              <a:stCxn id="13" idx="2"/>
            </p:cNvCxnSpPr>
            <p:nvPr/>
          </p:nvCxnSpPr>
          <p:spPr>
            <a:xfrm>
              <a:off x="2449590" y="1716881"/>
              <a:ext cx="0" cy="256604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>
              <a:off x="2449590" y="2320957"/>
              <a:ext cx="0" cy="269125"/>
            </a:xfrm>
            <a:prstGeom prst="straightConnector1">
              <a:avLst/>
            </a:prstGeom>
            <a:ln>
              <a:solidFill>
                <a:schemeClr val="bg1">
                  <a:lumMod val="50000"/>
                </a:schemeClr>
              </a:solidFill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>
              <a:off x="2460780" y="3108302"/>
              <a:ext cx="0" cy="288354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>
              <a:off x="2460780" y="3731607"/>
              <a:ext cx="0" cy="269125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>
              <a:endCxn id="15" idx="0"/>
            </p:cNvCxnSpPr>
            <p:nvPr/>
          </p:nvCxnSpPr>
          <p:spPr>
            <a:xfrm flipH="1">
              <a:off x="2449590" y="4492657"/>
              <a:ext cx="11190" cy="314649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>
              <a:stCxn id="15" idx="2"/>
              <a:endCxn id="22" idx="0"/>
            </p:cNvCxnSpPr>
            <p:nvPr/>
          </p:nvCxnSpPr>
          <p:spPr>
            <a:xfrm flipH="1">
              <a:off x="997308" y="5154778"/>
              <a:ext cx="1452282" cy="256603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>
              <a:stCxn id="15" idx="2"/>
              <a:endCxn id="33" idx="0"/>
            </p:cNvCxnSpPr>
            <p:nvPr/>
          </p:nvCxnSpPr>
          <p:spPr>
            <a:xfrm>
              <a:off x="2449590" y="5154778"/>
              <a:ext cx="1452282" cy="256603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>
              <a:stCxn id="15" idx="2"/>
              <a:endCxn id="27" idx="0"/>
            </p:cNvCxnSpPr>
            <p:nvPr/>
          </p:nvCxnSpPr>
          <p:spPr>
            <a:xfrm>
              <a:off x="2449590" y="5154778"/>
              <a:ext cx="0" cy="261907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Rounded Rectangle 19"/>
            <p:cNvSpPr/>
            <p:nvPr/>
          </p:nvSpPr>
          <p:spPr>
            <a:xfrm>
              <a:off x="1923810" y="6127982"/>
              <a:ext cx="1051560" cy="347472"/>
            </a:xfrm>
            <a:prstGeom prst="roundRect">
              <a:avLst/>
            </a:pr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err="1" smtClean="0">
                  <a:solidFill>
                    <a:schemeClr val="tx1"/>
                  </a:solidFill>
                </a:rPr>
                <a:t>Rscore</a:t>
              </a:r>
              <a:endParaRPr lang="en-US" sz="1200" dirty="0">
                <a:solidFill>
                  <a:schemeClr val="tx1"/>
                </a:solidFill>
              </a:endParaRPr>
            </a:p>
          </p:txBody>
        </p:sp>
        <p:cxnSp>
          <p:nvCxnSpPr>
            <p:cNvPr id="21" name="Straight Arrow Connector 20"/>
            <p:cNvCxnSpPr>
              <a:stCxn id="22" idx="2"/>
            </p:cNvCxnSpPr>
            <p:nvPr/>
          </p:nvCxnSpPr>
          <p:spPr>
            <a:xfrm>
              <a:off x="997308" y="5758853"/>
              <a:ext cx="1452282" cy="369129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>
              <a:stCxn id="27" idx="2"/>
            </p:cNvCxnSpPr>
            <p:nvPr/>
          </p:nvCxnSpPr>
          <p:spPr>
            <a:xfrm>
              <a:off x="2449590" y="5764157"/>
              <a:ext cx="0" cy="363825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>
              <a:stCxn id="33" idx="2"/>
            </p:cNvCxnSpPr>
            <p:nvPr/>
          </p:nvCxnSpPr>
          <p:spPr>
            <a:xfrm flipH="1">
              <a:off x="2449590" y="5758853"/>
              <a:ext cx="1452282" cy="369129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>
              <a:stCxn id="13" idx="2"/>
            </p:cNvCxnSpPr>
            <p:nvPr/>
          </p:nvCxnSpPr>
          <p:spPr>
            <a:xfrm flipH="1">
              <a:off x="1124386" y="1716881"/>
              <a:ext cx="1325204" cy="269125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>
              <a:stCxn id="13" idx="2"/>
            </p:cNvCxnSpPr>
            <p:nvPr/>
          </p:nvCxnSpPr>
          <p:spPr>
            <a:xfrm>
              <a:off x="2449590" y="1716881"/>
              <a:ext cx="1325204" cy="256604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/>
            <p:nvPr/>
          </p:nvCxnSpPr>
          <p:spPr>
            <a:xfrm>
              <a:off x="1088215" y="2325364"/>
              <a:ext cx="1325204" cy="269125"/>
            </a:xfrm>
            <a:prstGeom prst="straightConnector1">
              <a:avLst/>
            </a:prstGeom>
            <a:ln>
              <a:solidFill>
                <a:schemeClr val="bg1">
                  <a:lumMod val="50000"/>
                </a:schemeClr>
              </a:solidFill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>
              <a:endCxn id="12" idx="0"/>
            </p:cNvCxnSpPr>
            <p:nvPr/>
          </p:nvCxnSpPr>
          <p:spPr>
            <a:xfrm flipH="1">
              <a:off x="2521933" y="2320957"/>
              <a:ext cx="1252861" cy="269125"/>
            </a:xfrm>
            <a:prstGeom prst="straightConnector1">
              <a:avLst/>
            </a:prstGeom>
            <a:ln>
              <a:solidFill>
                <a:schemeClr val="bg1">
                  <a:lumMod val="50000"/>
                </a:schemeClr>
              </a:solidFill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Rounded Rectangle 38"/>
          <p:cNvSpPr/>
          <p:nvPr/>
        </p:nvSpPr>
        <p:spPr>
          <a:xfrm>
            <a:off x="4480688" y="549882"/>
            <a:ext cx="1051560" cy="347472"/>
          </a:xfrm>
          <a:prstGeom prst="round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rgbClr val="FF2600"/>
                </a:solidFill>
              </a:rPr>
              <a:t>Binding Annotation</a:t>
            </a:r>
            <a:endParaRPr lang="en-US" sz="1200" dirty="0">
              <a:solidFill>
                <a:srgbClr val="FF2600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7526874" y="675418"/>
            <a:ext cx="1059089" cy="162047"/>
          </a:xfrm>
          <a:prstGeom prst="rect">
            <a:avLst/>
          </a:prstGeom>
          <a:solidFill>
            <a:srgbClr val="7030A0">
              <a:alpha val="30000"/>
            </a:srgb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rgbClr val="FF40FF"/>
                </a:solidFill>
              </a:rPr>
              <a:t>intron</a:t>
            </a:r>
            <a:endParaRPr lang="en-US" sz="1200" dirty="0">
              <a:solidFill>
                <a:srgbClr val="FF40FF"/>
              </a:solidFill>
            </a:endParaRPr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53592" y="685329"/>
            <a:ext cx="380048" cy="212025"/>
          </a:xfrm>
          <a:prstGeom prst="rect">
            <a:avLst/>
          </a:prstGeom>
        </p:spPr>
      </p:pic>
      <p:sp>
        <p:nvSpPr>
          <p:cNvPr id="44" name="Rectangle 43"/>
          <p:cNvSpPr/>
          <p:nvPr/>
        </p:nvSpPr>
        <p:spPr>
          <a:xfrm>
            <a:off x="9076408" y="675418"/>
            <a:ext cx="626309" cy="16204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exon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9700511" y="675418"/>
            <a:ext cx="570479" cy="16204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accent2">
                    <a:lumMod val="75000"/>
                  </a:schemeClr>
                </a:solidFill>
              </a:rPr>
              <a:t>3’UTR</a:t>
            </a:r>
            <a:endParaRPr lang="en-US" sz="12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6974909" y="675418"/>
            <a:ext cx="549797" cy="16204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exon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6362048" y="675418"/>
            <a:ext cx="610265" cy="16204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rgbClr val="0432FF"/>
                </a:solidFill>
              </a:rPr>
              <a:t>5’ UTR</a:t>
            </a:r>
            <a:endParaRPr lang="en-US" sz="1200" dirty="0">
              <a:solidFill>
                <a:srgbClr val="0432FF"/>
              </a:solidFill>
            </a:endParaRPr>
          </a:p>
        </p:txBody>
      </p:sp>
      <p:cxnSp>
        <p:nvCxnSpPr>
          <p:cNvPr id="48" name="Straight Connector 47"/>
          <p:cNvCxnSpPr/>
          <p:nvPr/>
        </p:nvCxnSpPr>
        <p:spPr>
          <a:xfrm flipH="1" flipV="1">
            <a:off x="5709413" y="756441"/>
            <a:ext cx="652635" cy="1"/>
          </a:xfrm>
          <a:prstGeom prst="line">
            <a:avLst/>
          </a:prstGeom>
          <a:ln w="762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 flipH="1">
            <a:off x="10270991" y="756441"/>
            <a:ext cx="624102" cy="153"/>
          </a:xfrm>
          <a:prstGeom prst="line">
            <a:avLst/>
          </a:prstGeom>
          <a:ln w="762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Box 61"/>
          <p:cNvSpPr txBox="1"/>
          <p:nvPr/>
        </p:nvSpPr>
        <p:spPr>
          <a:xfrm>
            <a:off x="5838444" y="479442"/>
            <a:ext cx="4491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dirty="0" smtClean="0"/>
              <a:t>1 kb</a:t>
            </a:r>
            <a:endParaRPr lang="en-US" sz="1200" dirty="0"/>
          </a:p>
        </p:txBody>
      </p:sp>
      <p:sp>
        <p:nvSpPr>
          <p:cNvPr id="63" name="TextBox 62"/>
          <p:cNvSpPr txBox="1"/>
          <p:nvPr/>
        </p:nvSpPr>
        <p:spPr>
          <a:xfrm>
            <a:off x="10345299" y="462978"/>
            <a:ext cx="4491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smtClean="0"/>
              <a:t>1 kb</a:t>
            </a:r>
            <a:endParaRPr lang="en-US" sz="1200" dirty="0"/>
          </a:p>
        </p:txBody>
      </p:sp>
      <p:cxnSp>
        <p:nvCxnSpPr>
          <p:cNvPr id="69" name="Straight Connector 68"/>
          <p:cNvCxnSpPr/>
          <p:nvPr/>
        </p:nvCxnSpPr>
        <p:spPr>
          <a:xfrm flipH="1">
            <a:off x="6696568" y="1144929"/>
            <a:ext cx="646760" cy="1"/>
          </a:xfrm>
          <a:prstGeom prst="line">
            <a:avLst/>
          </a:prstGeom>
          <a:ln w="762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/>
          <p:cNvCxnSpPr/>
          <p:nvPr/>
        </p:nvCxnSpPr>
        <p:spPr>
          <a:xfrm flipH="1" flipV="1">
            <a:off x="7681820" y="1144929"/>
            <a:ext cx="652635" cy="1"/>
          </a:xfrm>
          <a:prstGeom prst="line">
            <a:avLst/>
          </a:prstGeom>
          <a:ln w="762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Rectangle 70"/>
          <p:cNvSpPr/>
          <p:nvPr/>
        </p:nvSpPr>
        <p:spPr>
          <a:xfrm>
            <a:off x="7343328" y="1070965"/>
            <a:ext cx="362182" cy="15498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" dirty="0" smtClean="0">
                <a:solidFill>
                  <a:schemeClr val="tx1"/>
                </a:solidFill>
              </a:rPr>
              <a:t>RBFOX2</a:t>
            </a:r>
            <a:endParaRPr lang="en-US" sz="400" dirty="0">
              <a:solidFill>
                <a:schemeClr val="tx1"/>
              </a:solidFill>
            </a:endParaRPr>
          </a:p>
        </p:txBody>
      </p:sp>
      <p:cxnSp>
        <p:nvCxnSpPr>
          <p:cNvPr id="76" name="Straight Connector 75"/>
          <p:cNvCxnSpPr/>
          <p:nvPr/>
        </p:nvCxnSpPr>
        <p:spPr>
          <a:xfrm>
            <a:off x="7705510" y="848077"/>
            <a:ext cx="0" cy="2228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/>
          <p:nvPr/>
        </p:nvCxnSpPr>
        <p:spPr>
          <a:xfrm>
            <a:off x="7525473" y="848077"/>
            <a:ext cx="0" cy="2228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/>
          <p:cNvCxnSpPr/>
          <p:nvPr/>
        </p:nvCxnSpPr>
        <p:spPr>
          <a:xfrm>
            <a:off x="7343328" y="848077"/>
            <a:ext cx="0" cy="2228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/>
          <p:cNvCxnSpPr/>
          <p:nvPr/>
        </p:nvCxnSpPr>
        <p:spPr>
          <a:xfrm flipH="1">
            <a:off x="7379231" y="1225953"/>
            <a:ext cx="145188" cy="333587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/>
          <p:cNvCxnSpPr/>
          <p:nvPr/>
        </p:nvCxnSpPr>
        <p:spPr>
          <a:xfrm flipH="1">
            <a:off x="7198139" y="1225953"/>
            <a:ext cx="145188" cy="333587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/>
          <p:cNvCxnSpPr/>
          <p:nvPr/>
        </p:nvCxnSpPr>
        <p:spPr>
          <a:xfrm>
            <a:off x="7524419" y="1225953"/>
            <a:ext cx="157401" cy="333587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/>
          <p:cNvCxnSpPr/>
          <p:nvPr/>
        </p:nvCxnSpPr>
        <p:spPr>
          <a:xfrm>
            <a:off x="7714577" y="1225953"/>
            <a:ext cx="157401" cy="333587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TextBox 88"/>
          <p:cNvSpPr txBox="1"/>
          <p:nvPr/>
        </p:nvSpPr>
        <p:spPr>
          <a:xfrm>
            <a:off x="6701994" y="1559539"/>
            <a:ext cx="677237" cy="6463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/>
              <a:t>RBFOX2</a:t>
            </a:r>
          </a:p>
          <a:p>
            <a:pPr algn="ctr"/>
            <a:r>
              <a:rPr lang="en-US" sz="1200" dirty="0" smtClean="0"/>
              <a:t>Exon</a:t>
            </a:r>
          </a:p>
          <a:p>
            <a:pPr algn="ctr"/>
            <a:endParaRPr lang="en-US" sz="1200" dirty="0"/>
          </a:p>
        </p:txBody>
      </p:sp>
      <p:sp>
        <p:nvSpPr>
          <p:cNvPr id="90" name="TextBox 89"/>
          <p:cNvSpPr txBox="1"/>
          <p:nvPr/>
        </p:nvSpPr>
        <p:spPr>
          <a:xfrm>
            <a:off x="7681820" y="1559540"/>
            <a:ext cx="677237" cy="6463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/>
              <a:t>RBFOX2</a:t>
            </a:r>
          </a:p>
          <a:p>
            <a:pPr algn="ctr"/>
            <a:r>
              <a:rPr lang="en-US" sz="1200" dirty="0" smtClean="0"/>
              <a:t>Nearby</a:t>
            </a:r>
          </a:p>
          <a:p>
            <a:pPr algn="ctr"/>
            <a:r>
              <a:rPr lang="en-US" sz="1200" dirty="0" smtClean="0"/>
              <a:t>intron</a:t>
            </a:r>
          </a:p>
        </p:txBody>
      </p:sp>
      <p:cxnSp>
        <p:nvCxnSpPr>
          <p:cNvPr id="91" name="Straight Connector 90"/>
          <p:cNvCxnSpPr/>
          <p:nvPr/>
        </p:nvCxnSpPr>
        <p:spPr>
          <a:xfrm>
            <a:off x="7705510" y="679897"/>
            <a:ext cx="0" cy="157568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Arrow Connector 93"/>
          <p:cNvCxnSpPr/>
          <p:nvPr/>
        </p:nvCxnSpPr>
        <p:spPr>
          <a:xfrm flipH="1">
            <a:off x="7594765" y="364329"/>
            <a:ext cx="263376" cy="422776"/>
          </a:xfrm>
          <a:prstGeom prst="straightConnector1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Rectangle 96"/>
          <p:cNvSpPr/>
          <p:nvPr/>
        </p:nvSpPr>
        <p:spPr>
          <a:xfrm>
            <a:off x="7793277" y="183849"/>
            <a:ext cx="982961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100" dirty="0" smtClean="0">
                <a:solidFill>
                  <a:srgbClr val="FF40FF"/>
                </a:solidFill>
              </a:rPr>
              <a:t>Nearby intron</a:t>
            </a:r>
            <a:endParaRPr lang="en-US" sz="1100" dirty="0">
              <a:solidFill>
                <a:srgbClr val="FF40FF"/>
              </a:solidFill>
            </a:endParaRPr>
          </a:p>
        </p:txBody>
      </p:sp>
      <p:sp>
        <p:nvSpPr>
          <p:cNvPr id="98" name="Rounded Rectangle 97"/>
          <p:cNvSpPr/>
          <p:nvPr/>
        </p:nvSpPr>
        <p:spPr>
          <a:xfrm>
            <a:off x="4509263" y="2790275"/>
            <a:ext cx="1051560" cy="347472"/>
          </a:xfrm>
          <a:prstGeom prst="round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rgbClr val="0070C0"/>
                </a:solidFill>
              </a:rPr>
              <a:t>Motif Scanning</a:t>
            </a:r>
            <a:endParaRPr lang="en-US" sz="1200" dirty="0">
              <a:solidFill>
                <a:srgbClr val="0070C0"/>
              </a:solidFill>
            </a:endParaRPr>
          </a:p>
        </p:txBody>
      </p:sp>
      <p:sp>
        <p:nvSpPr>
          <p:cNvPr id="100" name="TextBox 99"/>
          <p:cNvSpPr txBox="1"/>
          <p:nvPr/>
        </p:nvSpPr>
        <p:spPr>
          <a:xfrm>
            <a:off x="5737988" y="2503265"/>
            <a:ext cx="5313121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1. De novo motif discovery using DREME (MEME Suite)</a:t>
            </a:r>
            <a:endParaRPr lang="en-US" dirty="0"/>
          </a:p>
        </p:txBody>
      </p:sp>
      <p:pic>
        <p:nvPicPr>
          <p:cNvPr id="101" name="Picture 10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650852" y="3603528"/>
            <a:ext cx="1312841" cy="1698971"/>
          </a:xfrm>
          <a:prstGeom prst="rect">
            <a:avLst/>
          </a:prstGeom>
        </p:spPr>
      </p:pic>
      <p:sp>
        <p:nvSpPr>
          <p:cNvPr id="103" name="TextBox 102"/>
          <p:cNvSpPr txBox="1"/>
          <p:nvPr/>
        </p:nvSpPr>
        <p:spPr>
          <a:xfrm>
            <a:off x="7629532" y="3514712"/>
            <a:ext cx="1504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DREME Result</a:t>
            </a:r>
            <a:endParaRPr lang="en-US" dirty="0"/>
          </a:p>
        </p:txBody>
      </p:sp>
      <p:sp>
        <p:nvSpPr>
          <p:cNvPr id="104" name="TextBox 103"/>
          <p:cNvSpPr txBox="1"/>
          <p:nvPr/>
        </p:nvSpPr>
        <p:spPr>
          <a:xfrm>
            <a:off x="5737988" y="3026796"/>
            <a:ext cx="5313121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Example: RBFOX2, well known motif: TGCATG</a:t>
            </a:r>
            <a:endParaRPr lang="en-US" dirty="0"/>
          </a:p>
        </p:txBody>
      </p:sp>
      <p:sp>
        <p:nvSpPr>
          <p:cNvPr id="106" name="TextBox 105"/>
          <p:cNvSpPr txBox="1"/>
          <p:nvPr/>
        </p:nvSpPr>
        <p:spPr>
          <a:xfrm>
            <a:off x="6184335" y="5166456"/>
            <a:ext cx="4420425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 smtClean="0"/>
              <a:t>Of the 112 RBP, motifs found for 108 RBPs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Motif with best p-value kept</a:t>
            </a:r>
            <a:endParaRPr lang="en-US" dirty="0"/>
          </a:p>
        </p:txBody>
      </p:sp>
      <p:sp>
        <p:nvSpPr>
          <p:cNvPr id="34" name="Slide Number Placeholder 3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38741-0A14-E843-9A62-03E826F204E7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778750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04632" y="432205"/>
            <a:ext cx="3956124" cy="5912619"/>
            <a:chOff x="471528" y="562835"/>
            <a:chExt cx="3956124" cy="5912619"/>
          </a:xfrm>
        </p:grpSpPr>
        <p:sp>
          <p:nvSpPr>
            <p:cNvPr id="4" name="Multidocument 3"/>
            <p:cNvSpPr/>
            <p:nvPr/>
          </p:nvSpPr>
          <p:spPr>
            <a:xfrm>
              <a:off x="1923810" y="2590082"/>
              <a:ext cx="1051560" cy="549970"/>
            </a:xfrm>
            <a:prstGeom prst="flowChartMultidocument">
              <a:avLst/>
            </a:prstGeom>
            <a:solidFill>
              <a:srgbClr val="FFD579">
                <a:alpha val="89804"/>
              </a:srgb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>
                  <a:solidFill>
                    <a:schemeClr val="tx1"/>
                  </a:solidFill>
                </a:rPr>
                <a:t>SNPs</a:t>
              </a: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5" name="Rounded Rectangle 4"/>
            <p:cNvSpPr/>
            <p:nvPr/>
          </p:nvSpPr>
          <p:spPr>
            <a:xfrm>
              <a:off x="1923810" y="3396656"/>
              <a:ext cx="1051560" cy="347472"/>
            </a:xfrm>
            <a:prstGeom prst="roundRect">
              <a:avLst/>
            </a:pr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>
                  <a:solidFill>
                    <a:schemeClr val="tx1"/>
                  </a:solidFill>
                </a:rPr>
                <a:t>Rare DAF%</a:t>
              </a: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6" name="Multidocument 5"/>
            <p:cNvSpPr/>
            <p:nvPr/>
          </p:nvSpPr>
          <p:spPr>
            <a:xfrm>
              <a:off x="1923810" y="562835"/>
              <a:ext cx="1051560" cy="549970"/>
            </a:xfrm>
            <a:prstGeom prst="flowChartMultidocument">
              <a:avLst/>
            </a:prstGeom>
            <a:solidFill>
              <a:srgbClr val="FFD579">
                <a:alpha val="89804"/>
              </a:srgb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>
                  <a:solidFill>
                    <a:schemeClr val="tx1"/>
                  </a:solidFill>
                </a:rPr>
                <a:t>Binding profiles</a:t>
              </a:r>
              <a:endParaRPr lang="en-US" sz="1200" dirty="0">
                <a:solidFill>
                  <a:schemeClr val="tx1"/>
                </a:solidFill>
              </a:endParaRPr>
            </a:p>
          </p:txBody>
        </p:sp>
        <p:grpSp>
          <p:nvGrpSpPr>
            <p:cNvPr id="7" name="Group 6"/>
            <p:cNvGrpSpPr/>
            <p:nvPr/>
          </p:nvGrpSpPr>
          <p:grpSpPr>
            <a:xfrm>
              <a:off x="471528" y="5411381"/>
              <a:ext cx="3956124" cy="352776"/>
              <a:chOff x="471528" y="5411381"/>
              <a:chExt cx="3956124" cy="352776"/>
            </a:xfrm>
          </p:grpSpPr>
          <p:sp>
            <p:nvSpPr>
              <p:cNvPr id="32" name="Rounded Rectangle 31"/>
              <p:cNvSpPr/>
              <p:nvPr/>
            </p:nvSpPr>
            <p:spPr>
              <a:xfrm>
                <a:off x="471528" y="5411381"/>
                <a:ext cx="1051560" cy="347472"/>
              </a:xfrm>
              <a:prstGeom prst="roundRect">
                <a:avLst/>
              </a:prstGeom>
              <a:noFill/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 smtClean="0">
                    <a:solidFill>
                      <a:srgbClr val="FF0000"/>
                    </a:solidFill>
                  </a:rPr>
                  <a:t>Annotation score</a:t>
                </a:r>
                <a:endParaRPr lang="en-US" sz="12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33" name="Rounded Rectangle 32"/>
              <p:cNvSpPr/>
              <p:nvPr/>
            </p:nvSpPr>
            <p:spPr>
              <a:xfrm>
                <a:off x="1923810" y="5416685"/>
                <a:ext cx="1051560" cy="347472"/>
              </a:xfrm>
              <a:prstGeom prst="roundRect">
                <a:avLst/>
              </a:prstGeom>
              <a:noFill/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 smtClean="0">
                    <a:solidFill>
                      <a:schemeClr val="accent6">
                        <a:lumMod val="75000"/>
                      </a:schemeClr>
                    </a:solidFill>
                  </a:rPr>
                  <a:t>Hot score</a:t>
                </a:r>
                <a:endParaRPr lang="en-US" sz="1200" dirty="0">
                  <a:solidFill>
                    <a:schemeClr val="accent6">
                      <a:lumMod val="75000"/>
                    </a:schemeClr>
                  </a:solidFill>
                </a:endParaRPr>
              </a:p>
            </p:txBody>
          </p:sp>
          <p:sp>
            <p:nvSpPr>
              <p:cNvPr id="34" name="Rounded Rectangle 33"/>
              <p:cNvSpPr/>
              <p:nvPr/>
            </p:nvSpPr>
            <p:spPr>
              <a:xfrm>
                <a:off x="3376092" y="5411381"/>
                <a:ext cx="1051560" cy="347472"/>
              </a:xfrm>
              <a:prstGeom prst="roundRect">
                <a:avLst/>
              </a:prstGeom>
              <a:noFill/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 smtClean="0">
                    <a:solidFill>
                      <a:srgbClr val="0070C0"/>
                    </a:solidFill>
                  </a:rPr>
                  <a:t>Motif score</a:t>
                </a:r>
                <a:endParaRPr lang="en-US" sz="1200" dirty="0">
                  <a:solidFill>
                    <a:srgbClr val="0070C0"/>
                  </a:solidFill>
                </a:endParaRPr>
              </a:p>
            </p:txBody>
          </p:sp>
        </p:grpSp>
        <p:grpSp>
          <p:nvGrpSpPr>
            <p:cNvPr id="8" name="Group 7"/>
            <p:cNvGrpSpPr/>
            <p:nvPr/>
          </p:nvGrpSpPr>
          <p:grpSpPr>
            <a:xfrm>
              <a:off x="598606" y="1973485"/>
              <a:ext cx="3701968" cy="359993"/>
              <a:chOff x="640297" y="2001236"/>
              <a:chExt cx="3701968" cy="359993"/>
            </a:xfrm>
          </p:grpSpPr>
          <p:sp>
            <p:nvSpPr>
              <p:cNvPr id="29" name="Rounded Rectangle 28"/>
              <p:cNvSpPr/>
              <p:nvPr/>
            </p:nvSpPr>
            <p:spPr>
              <a:xfrm>
                <a:off x="640297" y="2013757"/>
                <a:ext cx="1051560" cy="347472"/>
              </a:xfrm>
              <a:prstGeom prst="roundRect">
                <a:avLst/>
              </a:prstGeom>
              <a:noFill/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 smtClean="0">
                    <a:solidFill>
                      <a:srgbClr val="FF2600"/>
                    </a:solidFill>
                  </a:rPr>
                  <a:t>Binding Annotation</a:t>
                </a:r>
                <a:endParaRPr lang="en-US" sz="1200" dirty="0">
                  <a:solidFill>
                    <a:srgbClr val="FF2600"/>
                  </a:solidFill>
                </a:endParaRPr>
              </a:p>
            </p:txBody>
          </p:sp>
          <p:sp>
            <p:nvSpPr>
              <p:cNvPr id="30" name="Rounded Rectangle 29"/>
              <p:cNvSpPr/>
              <p:nvPr/>
            </p:nvSpPr>
            <p:spPr>
              <a:xfrm>
                <a:off x="1965501" y="2001236"/>
                <a:ext cx="1051560" cy="347472"/>
              </a:xfrm>
              <a:prstGeom prst="roundRect">
                <a:avLst/>
              </a:prstGeom>
              <a:noFill/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 smtClean="0">
                    <a:solidFill>
                      <a:srgbClr val="00B050"/>
                    </a:solidFill>
                  </a:rPr>
                  <a:t>Network Construction</a:t>
                </a:r>
                <a:endParaRPr lang="en-US" sz="1200" dirty="0">
                  <a:solidFill>
                    <a:srgbClr val="00B050"/>
                  </a:solidFill>
                </a:endParaRPr>
              </a:p>
            </p:txBody>
          </p:sp>
          <p:sp>
            <p:nvSpPr>
              <p:cNvPr id="31" name="Rounded Rectangle 30"/>
              <p:cNvSpPr/>
              <p:nvPr/>
            </p:nvSpPr>
            <p:spPr>
              <a:xfrm>
                <a:off x="3290705" y="2001236"/>
                <a:ext cx="1051560" cy="347472"/>
              </a:xfrm>
              <a:prstGeom prst="roundRect">
                <a:avLst/>
              </a:prstGeom>
              <a:noFill/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 smtClean="0">
                    <a:solidFill>
                      <a:srgbClr val="0070C0"/>
                    </a:solidFill>
                  </a:rPr>
                  <a:t>Motif Scanning</a:t>
                </a:r>
                <a:endParaRPr lang="en-US" sz="1200" dirty="0">
                  <a:solidFill>
                    <a:srgbClr val="0070C0"/>
                  </a:solidFill>
                </a:endParaRPr>
              </a:p>
            </p:txBody>
          </p:sp>
        </p:grpSp>
        <p:sp>
          <p:nvSpPr>
            <p:cNvPr id="9" name="Rounded Rectangle 8"/>
            <p:cNvSpPr/>
            <p:nvPr/>
          </p:nvSpPr>
          <p:spPr>
            <a:xfrm>
              <a:off x="1923810" y="1369409"/>
              <a:ext cx="1051560" cy="347472"/>
            </a:xfrm>
            <a:prstGeom prst="roundRect">
              <a:avLst/>
            </a:pr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>
                  <a:solidFill>
                    <a:schemeClr val="tx1"/>
                  </a:solidFill>
                </a:rPr>
                <a:t>QC</a:t>
              </a: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10" name="Multidocument 9"/>
            <p:cNvSpPr/>
            <p:nvPr/>
          </p:nvSpPr>
          <p:spPr>
            <a:xfrm>
              <a:off x="1923810" y="4000732"/>
              <a:ext cx="1051560" cy="549970"/>
            </a:xfrm>
            <a:prstGeom prst="flowChartMultidocument">
              <a:avLst/>
            </a:prstGeom>
            <a:solidFill>
              <a:srgbClr val="FFD579">
                <a:alpha val="89804"/>
              </a:srgb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>
                  <a:solidFill>
                    <a:schemeClr val="tx1"/>
                  </a:solidFill>
                </a:rPr>
                <a:t>Features, e.g. GC</a:t>
              </a: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11" name="Rounded Rectangle 10"/>
            <p:cNvSpPr/>
            <p:nvPr/>
          </p:nvSpPr>
          <p:spPr>
            <a:xfrm>
              <a:off x="1923810" y="4807306"/>
              <a:ext cx="1051560" cy="347472"/>
            </a:xfrm>
            <a:prstGeom prst="roundRect">
              <a:avLst/>
            </a:pr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>
                  <a:solidFill>
                    <a:schemeClr val="tx1"/>
                  </a:solidFill>
                </a:rPr>
                <a:t>Background Correction</a:t>
              </a:r>
              <a:endParaRPr lang="en-US" sz="1200" dirty="0">
                <a:solidFill>
                  <a:schemeClr val="tx1"/>
                </a:solidFill>
              </a:endParaRPr>
            </a:p>
          </p:txBody>
        </p:sp>
        <p:cxnSp>
          <p:nvCxnSpPr>
            <p:cNvPr id="12" name="Straight Arrow Connector 11"/>
            <p:cNvCxnSpPr>
              <a:endCxn id="14" idx="0"/>
            </p:cNvCxnSpPr>
            <p:nvPr/>
          </p:nvCxnSpPr>
          <p:spPr>
            <a:xfrm>
              <a:off x="2449590" y="1081055"/>
              <a:ext cx="0" cy="288354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>
              <a:stCxn id="14" idx="2"/>
            </p:cNvCxnSpPr>
            <p:nvPr/>
          </p:nvCxnSpPr>
          <p:spPr>
            <a:xfrm>
              <a:off x="2449590" y="1716881"/>
              <a:ext cx="0" cy="256604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>
              <a:off x="2449590" y="2320957"/>
              <a:ext cx="0" cy="269125"/>
            </a:xfrm>
            <a:prstGeom prst="straightConnector1">
              <a:avLst/>
            </a:prstGeom>
            <a:ln>
              <a:solidFill>
                <a:schemeClr val="bg1">
                  <a:lumMod val="50000"/>
                </a:schemeClr>
              </a:solidFill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>
              <a:off x="2460780" y="3108302"/>
              <a:ext cx="0" cy="288354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>
              <a:off x="2460780" y="3731607"/>
              <a:ext cx="0" cy="269125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>
              <a:endCxn id="16" idx="0"/>
            </p:cNvCxnSpPr>
            <p:nvPr/>
          </p:nvCxnSpPr>
          <p:spPr>
            <a:xfrm flipH="1">
              <a:off x="2449590" y="4492657"/>
              <a:ext cx="11190" cy="314649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>
              <a:stCxn id="16" idx="2"/>
              <a:endCxn id="23" idx="0"/>
            </p:cNvCxnSpPr>
            <p:nvPr/>
          </p:nvCxnSpPr>
          <p:spPr>
            <a:xfrm flipH="1">
              <a:off x="997308" y="5154778"/>
              <a:ext cx="1452282" cy="256603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>
              <a:stCxn id="16" idx="2"/>
              <a:endCxn id="34" idx="0"/>
            </p:cNvCxnSpPr>
            <p:nvPr/>
          </p:nvCxnSpPr>
          <p:spPr>
            <a:xfrm>
              <a:off x="2449590" y="5154778"/>
              <a:ext cx="1452282" cy="256603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>
              <a:stCxn id="16" idx="2"/>
              <a:endCxn id="28" idx="0"/>
            </p:cNvCxnSpPr>
            <p:nvPr/>
          </p:nvCxnSpPr>
          <p:spPr>
            <a:xfrm>
              <a:off x="2449590" y="5154778"/>
              <a:ext cx="0" cy="261907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ounded Rectangle 20"/>
            <p:cNvSpPr/>
            <p:nvPr/>
          </p:nvSpPr>
          <p:spPr>
            <a:xfrm>
              <a:off x="1923810" y="6127982"/>
              <a:ext cx="1051560" cy="347472"/>
            </a:xfrm>
            <a:prstGeom prst="roundRect">
              <a:avLst/>
            </a:pr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err="1" smtClean="0">
                  <a:solidFill>
                    <a:schemeClr val="tx1"/>
                  </a:solidFill>
                </a:rPr>
                <a:t>Rscore</a:t>
              </a:r>
              <a:endParaRPr lang="en-US" sz="1200" dirty="0">
                <a:solidFill>
                  <a:schemeClr val="tx1"/>
                </a:solidFill>
              </a:endParaRPr>
            </a:p>
          </p:txBody>
        </p:sp>
        <p:cxnSp>
          <p:nvCxnSpPr>
            <p:cNvPr id="22" name="Straight Arrow Connector 21"/>
            <p:cNvCxnSpPr>
              <a:stCxn id="23" idx="2"/>
            </p:cNvCxnSpPr>
            <p:nvPr/>
          </p:nvCxnSpPr>
          <p:spPr>
            <a:xfrm>
              <a:off x="997308" y="5758853"/>
              <a:ext cx="1452282" cy="369129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>
              <a:stCxn id="28" idx="2"/>
            </p:cNvCxnSpPr>
            <p:nvPr/>
          </p:nvCxnSpPr>
          <p:spPr>
            <a:xfrm>
              <a:off x="2449590" y="5764157"/>
              <a:ext cx="0" cy="363825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>
              <a:stCxn id="34" idx="2"/>
            </p:cNvCxnSpPr>
            <p:nvPr/>
          </p:nvCxnSpPr>
          <p:spPr>
            <a:xfrm flipH="1">
              <a:off x="2449590" y="5758853"/>
              <a:ext cx="1452282" cy="369129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>
              <a:stCxn id="14" idx="2"/>
            </p:cNvCxnSpPr>
            <p:nvPr/>
          </p:nvCxnSpPr>
          <p:spPr>
            <a:xfrm flipH="1">
              <a:off x="1124386" y="1716881"/>
              <a:ext cx="1325204" cy="269125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>
              <a:stCxn id="14" idx="2"/>
            </p:cNvCxnSpPr>
            <p:nvPr/>
          </p:nvCxnSpPr>
          <p:spPr>
            <a:xfrm>
              <a:off x="2449590" y="1716881"/>
              <a:ext cx="1325204" cy="256604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/>
            <p:nvPr/>
          </p:nvCxnSpPr>
          <p:spPr>
            <a:xfrm>
              <a:off x="1088215" y="2325364"/>
              <a:ext cx="1325204" cy="269125"/>
            </a:xfrm>
            <a:prstGeom prst="straightConnector1">
              <a:avLst/>
            </a:prstGeom>
            <a:ln>
              <a:solidFill>
                <a:schemeClr val="bg1">
                  <a:lumMod val="50000"/>
                </a:schemeClr>
              </a:solidFill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>
              <a:endCxn id="13" idx="0"/>
            </p:cNvCxnSpPr>
            <p:nvPr/>
          </p:nvCxnSpPr>
          <p:spPr>
            <a:xfrm flipH="1">
              <a:off x="2521933" y="2320957"/>
              <a:ext cx="1252861" cy="269125"/>
            </a:xfrm>
            <a:prstGeom prst="straightConnector1">
              <a:avLst/>
            </a:prstGeom>
            <a:ln>
              <a:solidFill>
                <a:schemeClr val="bg1">
                  <a:lumMod val="50000"/>
                </a:schemeClr>
              </a:solidFill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Rounded Rectangle 34"/>
          <p:cNvSpPr/>
          <p:nvPr/>
        </p:nvSpPr>
        <p:spPr>
          <a:xfrm>
            <a:off x="4597456" y="319306"/>
            <a:ext cx="1051560" cy="347472"/>
          </a:xfrm>
          <a:prstGeom prst="round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rgbClr val="00B050"/>
                </a:solidFill>
              </a:rPr>
              <a:t>Network Construction</a:t>
            </a:r>
            <a:endParaRPr lang="en-US" sz="1200" dirty="0">
              <a:solidFill>
                <a:srgbClr val="00B050"/>
              </a:solidFill>
            </a:endParaRPr>
          </a:p>
        </p:txBody>
      </p:sp>
      <p:grpSp>
        <p:nvGrpSpPr>
          <p:cNvPr id="36" name="Group 35"/>
          <p:cNvGrpSpPr/>
          <p:nvPr/>
        </p:nvGrpSpPr>
        <p:grpSpPr>
          <a:xfrm>
            <a:off x="6010430" y="269613"/>
            <a:ext cx="5185680" cy="1003137"/>
            <a:chOff x="1746250" y="1001783"/>
            <a:chExt cx="5185680" cy="1003137"/>
          </a:xfrm>
        </p:grpSpPr>
        <p:sp>
          <p:nvSpPr>
            <p:cNvPr id="37" name="Rectangle 36"/>
            <p:cNvSpPr/>
            <p:nvPr/>
          </p:nvSpPr>
          <p:spPr>
            <a:xfrm>
              <a:off x="3563711" y="1214223"/>
              <a:ext cx="1059089" cy="162047"/>
            </a:xfrm>
            <a:prstGeom prst="rect">
              <a:avLst/>
            </a:prstGeom>
            <a:solidFill>
              <a:srgbClr val="7030A0">
                <a:alpha val="30000"/>
              </a:srgb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>
                  <a:solidFill>
                    <a:srgbClr val="FF40FF"/>
                  </a:solidFill>
                </a:rPr>
                <a:t>intron</a:t>
              </a:r>
              <a:endParaRPr lang="en-US" sz="1200" dirty="0">
                <a:solidFill>
                  <a:srgbClr val="FF40FF"/>
                </a:solidFill>
              </a:endParaRPr>
            </a:p>
          </p:txBody>
        </p:sp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690429" y="1224134"/>
              <a:ext cx="380048" cy="212025"/>
            </a:xfrm>
            <a:prstGeom prst="rect">
              <a:avLst/>
            </a:prstGeom>
          </p:spPr>
        </p:pic>
        <p:sp>
          <p:nvSpPr>
            <p:cNvPr id="39" name="Rectangle 38"/>
            <p:cNvSpPr/>
            <p:nvPr/>
          </p:nvSpPr>
          <p:spPr>
            <a:xfrm>
              <a:off x="5113245" y="1214223"/>
              <a:ext cx="626309" cy="162047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>
                  <a:solidFill>
                    <a:schemeClr val="tx1"/>
                  </a:solidFill>
                </a:rPr>
                <a:t>exon</a:t>
              </a: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40" name="Rectangle 39"/>
            <p:cNvSpPr/>
            <p:nvPr/>
          </p:nvSpPr>
          <p:spPr>
            <a:xfrm>
              <a:off x="5737348" y="1214223"/>
              <a:ext cx="570479" cy="162047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>
                  <a:solidFill>
                    <a:schemeClr val="accent2">
                      <a:lumMod val="75000"/>
                    </a:schemeClr>
                  </a:solidFill>
                </a:rPr>
                <a:t>3’UTR</a:t>
              </a:r>
              <a:endParaRPr lang="en-US" sz="1200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41" name="Rectangle 40"/>
            <p:cNvSpPr/>
            <p:nvPr/>
          </p:nvSpPr>
          <p:spPr>
            <a:xfrm>
              <a:off x="3011746" y="1214223"/>
              <a:ext cx="549797" cy="162047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>
                  <a:solidFill>
                    <a:schemeClr val="tx1"/>
                  </a:solidFill>
                </a:rPr>
                <a:t>exon</a:t>
              </a: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42" name="Rectangle 41"/>
            <p:cNvSpPr/>
            <p:nvPr/>
          </p:nvSpPr>
          <p:spPr>
            <a:xfrm>
              <a:off x="2398885" y="1214223"/>
              <a:ext cx="610265" cy="162047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>
                  <a:solidFill>
                    <a:srgbClr val="0432FF"/>
                  </a:solidFill>
                </a:rPr>
                <a:t>5’ UTR</a:t>
              </a:r>
              <a:endParaRPr lang="en-US" sz="1200" dirty="0">
                <a:solidFill>
                  <a:srgbClr val="0432FF"/>
                </a:solidFill>
              </a:endParaRPr>
            </a:p>
          </p:txBody>
        </p:sp>
        <p:cxnSp>
          <p:nvCxnSpPr>
            <p:cNvPr id="43" name="Straight Connector 42"/>
            <p:cNvCxnSpPr>
              <a:stCxn id="48" idx="1"/>
            </p:cNvCxnSpPr>
            <p:nvPr/>
          </p:nvCxnSpPr>
          <p:spPr>
            <a:xfrm flipH="1" flipV="1">
              <a:off x="1746250" y="1295246"/>
              <a:ext cx="652635" cy="1"/>
            </a:xfrm>
            <a:prstGeom prst="line">
              <a:avLst/>
            </a:prstGeom>
            <a:ln w="762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 flipH="1">
              <a:off x="6307828" y="1295246"/>
              <a:ext cx="624102" cy="153"/>
            </a:xfrm>
            <a:prstGeom prst="line">
              <a:avLst/>
            </a:prstGeom>
            <a:ln w="762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Rectangle 44"/>
            <p:cNvSpPr/>
            <p:nvPr/>
          </p:nvSpPr>
          <p:spPr>
            <a:xfrm>
              <a:off x="3925661" y="1842873"/>
              <a:ext cx="297089" cy="162047"/>
            </a:xfrm>
            <a:prstGeom prst="rect">
              <a:avLst/>
            </a:prstGeom>
            <a:solidFill>
              <a:srgbClr val="7030A0">
                <a:alpha val="30000"/>
              </a:srgb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solidFill>
                  <a:srgbClr val="FF40FF"/>
                </a:solidFill>
              </a:endParaRPr>
            </a:p>
          </p:txBody>
        </p:sp>
        <p:sp>
          <p:nvSpPr>
            <p:cNvPr id="46" name="Rectangle 45"/>
            <p:cNvSpPr/>
            <p:nvPr/>
          </p:nvSpPr>
          <p:spPr>
            <a:xfrm>
              <a:off x="4522695" y="1842873"/>
              <a:ext cx="626309" cy="162047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47" name="Rectangle 46"/>
            <p:cNvSpPr/>
            <p:nvPr/>
          </p:nvSpPr>
          <p:spPr>
            <a:xfrm>
              <a:off x="5146798" y="1842873"/>
              <a:ext cx="570479" cy="162047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48" name="Rectangle 47"/>
            <p:cNvSpPr/>
            <p:nvPr/>
          </p:nvSpPr>
          <p:spPr>
            <a:xfrm>
              <a:off x="3373696" y="1842873"/>
              <a:ext cx="549797" cy="162047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49" name="Rectangle 48"/>
            <p:cNvSpPr/>
            <p:nvPr/>
          </p:nvSpPr>
          <p:spPr>
            <a:xfrm>
              <a:off x="2760835" y="1842873"/>
              <a:ext cx="610265" cy="162047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solidFill>
                  <a:srgbClr val="0432FF"/>
                </a:solidFill>
              </a:endParaRPr>
            </a:p>
          </p:txBody>
        </p:sp>
        <p:cxnSp>
          <p:nvCxnSpPr>
            <p:cNvPr id="50" name="Straight Connector 49"/>
            <p:cNvCxnSpPr/>
            <p:nvPr/>
          </p:nvCxnSpPr>
          <p:spPr>
            <a:xfrm flipH="1" flipV="1">
              <a:off x="2108200" y="1923896"/>
              <a:ext cx="652635" cy="1"/>
            </a:xfrm>
            <a:prstGeom prst="line">
              <a:avLst/>
            </a:prstGeom>
            <a:ln w="762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flipH="1">
              <a:off x="5717278" y="1923896"/>
              <a:ext cx="624102" cy="153"/>
            </a:xfrm>
            <a:prstGeom prst="line">
              <a:avLst/>
            </a:prstGeom>
            <a:ln w="762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Rectangle 51"/>
            <p:cNvSpPr/>
            <p:nvPr/>
          </p:nvSpPr>
          <p:spPr>
            <a:xfrm>
              <a:off x="4222750" y="1842872"/>
              <a:ext cx="297089" cy="162047"/>
            </a:xfrm>
            <a:prstGeom prst="rect">
              <a:avLst/>
            </a:prstGeom>
            <a:solidFill>
              <a:srgbClr val="7030A0">
                <a:alpha val="30000"/>
              </a:srgb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solidFill>
                  <a:srgbClr val="FF40FF"/>
                </a:solidFill>
              </a:endParaRPr>
            </a:p>
          </p:txBody>
        </p:sp>
        <p:cxnSp>
          <p:nvCxnSpPr>
            <p:cNvPr id="53" name="Straight Connector 52"/>
            <p:cNvCxnSpPr/>
            <p:nvPr/>
          </p:nvCxnSpPr>
          <p:spPr>
            <a:xfrm>
              <a:off x="3561543" y="1376270"/>
              <a:ext cx="361950" cy="466602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>
              <a:off x="3847293" y="1369920"/>
              <a:ext cx="361950" cy="466602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 flipH="1">
              <a:off x="4518515" y="1377643"/>
              <a:ext cx="107626" cy="468089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 flipH="1">
              <a:off x="4227023" y="1369920"/>
              <a:ext cx="107626" cy="468089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TextBox 56"/>
            <p:cNvSpPr txBox="1"/>
            <p:nvPr/>
          </p:nvSpPr>
          <p:spPr>
            <a:xfrm>
              <a:off x="1875281" y="1018247"/>
              <a:ext cx="44916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200" smtClean="0"/>
                <a:t>1 kb</a:t>
              </a:r>
              <a:endParaRPr lang="en-US" sz="1200" dirty="0"/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6382136" y="1001783"/>
              <a:ext cx="44916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200" smtClean="0"/>
                <a:t>1 kb</a:t>
              </a:r>
              <a:endParaRPr lang="en-US" sz="1200" dirty="0"/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2179025" y="1646896"/>
              <a:ext cx="44916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200" smtClean="0"/>
                <a:t>1 kb</a:t>
              </a:r>
              <a:endParaRPr lang="en-US" sz="1200" dirty="0"/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5788772" y="1646896"/>
              <a:ext cx="44916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200" smtClean="0"/>
                <a:t>1 kb</a:t>
              </a:r>
              <a:endParaRPr lang="en-US" sz="1200" dirty="0"/>
            </a:p>
          </p:txBody>
        </p:sp>
      </p:grpSp>
      <p:graphicFrame>
        <p:nvGraphicFramePr>
          <p:cNvPr id="61" name="Table 6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0414110"/>
              </p:ext>
            </p:extLst>
          </p:nvPr>
        </p:nvGraphicFramePr>
        <p:xfrm>
          <a:off x="6468733" y="4446686"/>
          <a:ext cx="4762498" cy="206097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50641"/>
                <a:gridCol w="550641"/>
                <a:gridCol w="550641"/>
                <a:gridCol w="550641"/>
                <a:gridCol w="550641"/>
                <a:gridCol w="550641"/>
                <a:gridCol w="550641"/>
                <a:gridCol w="908011"/>
              </a:tblGrid>
              <a:tr h="28253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45720" marR="4572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50" dirty="0"/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50" dirty="0"/>
                    </a:p>
                  </a:txBody>
                  <a:tcPr marL="45720" marR="4572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50" dirty="0" smtClean="0"/>
                    </a:p>
                  </a:txBody>
                  <a:tcPr marL="45720" marR="4572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1050" dirty="0" smtClean="0"/>
                        <a:t>…</a:t>
                      </a:r>
                      <a:endParaRPr lang="en-US" sz="1050" dirty="0"/>
                    </a:p>
                  </a:txBody>
                  <a:tcPr marL="45720" marR="4572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50" dirty="0"/>
                    </a:p>
                  </a:txBody>
                  <a:tcPr marL="45720" marR="4572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50" dirty="0"/>
                    </a:p>
                  </a:txBody>
                  <a:tcPr marL="45720" marR="4572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/>
                        <a:t>Significance</a:t>
                      </a:r>
                      <a:endParaRPr lang="en-US" sz="1050" dirty="0"/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2536">
                <a:tc>
                  <a:txBody>
                    <a:bodyPr/>
                    <a:lstStyle/>
                    <a:p>
                      <a:pPr algn="ctr"/>
                      <a:endParaRPr lang="en-US" sz="1050" dirty="0"/>
                    </a:p>
                  </a:txBody>
                  <a:tcPr marL="45720" marR="4572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/>
                        <a:t>G</a:t>
                      </a:r>
                      <a:r>
                        <a:rPr lang="en-US" sz="1050" baseline="-25000" dirty="0" smtClean="0"/>
                        <a:t>1</a:t>
                      </a:r>
                      <a:endParaRPr lang="en-US" sz="1050" baseline="-25000" dirty="0"/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/>
                        <a:t>G</a:t>
                      </a:r>
                      <a:r>
                        <a:rPr lang="en-US" sz="1050" baseline="-25000" dirty="0" smtClean="0"/>
                        <a:t>2</a:t>
                      </a:r>
                      <a:endParaRPr lang="en-US" sz="1050" baseline="-25000" dirty="0"/>
                    </a:p>
                  </a:txBody>
                  <a:tcPr marL="45720" marR="4572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dirty="0" smtClean="0"/>
                        <a:t>G</a:t>
                      </a:r>
                      <a:r>
                        <a:rPr lang="en-US" sz="1050" baseline="-25000" dirty="0" smtClean="0"/>
                        <a:t>3</a:t>
                      </a:r>
                    </a:p>
                  </a:txBody>
                  <a:tcPr marL="45720" marR="4572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1050" dirty="0" smtClean="0"/>
                        <a:t>…</a:t>
                      </a:r>
                      <a:endParaRPr lang="en-US" sz="1050" dirty="0"/>
                    </a:p>
                  </a:txBody>
                  <a:tcPr marL="45720" marR="4572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/>
                        <a:t>G</a:t>
                      </a:r>
                      <a:r>
                        <a:rPr lang="en-US" sz="1050" baseline="-25000" dirty="0" smtClean="0"/>
                        <a:t>n-1</a:t>
                      </a:r>
                      <a:endParaRPr lang="en-US" sz="1050" baseline="-25000" dirty="0"/>
                    </a:p>
                  </a:txBody>
                  <a:tcPr marL="45720" marR="4572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err="1" smtClean="0"/>
                        <a:t>G</a:t>
                      </a:r>
                      <a:r>
                        <a:rPr lang="en-US" sz="1050" baseline="-25000" dirty="0" err="1" smtClean="0"/>
                        <a:t>n</a:t>
                      </a:r>
                      <a:endParaRPr lang="en-US" sz="1050" baseline="-25000" dirty="0"/>
                    </a:p>
                  </a:txBody>
                  <a:tcPr marL="45720" marR="4572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50" baseline="-25000" dirty="0"/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2536"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/>
                        <a:t>RBP</a:t>
                      </a:r>
                      <a:r>
                        <a:rPr lang="en-US" sz="1050" baseline="-25000" dirty="0" smtClean="0"/>
                        <a:t>1</a:t>
                      </a:r>
                      <a:endParaRPr lang="en-US" sz="1050" baseline="-25000" dirty="0"/>
                    </a:p>
                  </a:txBody>
                  <a:tcPr marL="45720" marR="4572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/>
                        <a:t>1</a:t>
                      </a:r>
                      <a:endParaRPr lang="en-US" sz="1050" dirty="0"/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openDmnd">
                      <a:fgClr>
                        <a:schemeClr val="bg1">
                          <a:lumMod val="65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/>
                        <a:t>1</a:t>
                      </a:r>
                      <a:endParaRPr lang="en-US" sz="1050" dirty="0"/>
                    </a:p>
                  </a:txBody>
                  <a:tcPr marL="45720" marR="4572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openDmnd">
                      <a:fgClr>
                        <a:schemeClr val="bg1">
                          <a:lumMod val="65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/>
                        <a:t>1</a:t>
                      </a:r>
                      <a:endParaRPr lang="en-US" sz="1050" dirty="0"/>
                    </a:p>
                  </a:txBody>
                  <a:tcPr marL="45720" marR="4572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openDmnd">
                      <a:fgClr>
                        <a:schemeClr val="bg1">
                          <a:lumMod val="65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1050" dirty="0" smtClean="0"/>
                        <a:t>…</a:t>
                      </a:r>
                      <a:endParaRPr lang="en-US" sz="1050" dirty="0"/>
                    </a:p>
                  </a:txBody>
                  <a:tcPr marL="45720" marR="4572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/>
                        <a:t>0</a:t>
                      </a:r>
                      <a:endParaRPr lang="en-US" sz="1050" dirty="0"/>
                    </a:p>
                  </a:txBody>
                  <a:tcPr marL="45720" marR="4572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/>
                        <a:t>0</a:t>
                      </a:r>
                      <a:endParaRPr lang="en-US" sz="1050" dirty="0"/>
                    </a:p>
                  </a:txBody>
                  <a:tcPr marL="45720" marR="4572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50" dirty="0"/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2536"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/>
                        <a:t>RBP</a:t>
                      </a:r>
                      <a:r>
                        <a:rPr lang="en-US" sz="1050" baseline="-25000" dirty="0" smtClean="0"/>
                        <a:t>2</a:t>
                      </a:r>
                      <a:endParaRPr lang="en-US" sz="1050" baseline="-25000" dirty="0"/>
                    </a:p>
                  </a:txBody>
                  <a:tcPr marL="45720" marR="4572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/>
                        <a:t>1</a:t>
                      </a:r>
                      <a:endParaRPr lang="en-US" sz="1050" dirty="0"/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openDmnd">
                      <a:fgClr>
                        <a:schemeClr val="bg1">
                          <a:lumMod val="65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/>
                        <a:t>1</a:t>
                      </a:r>
                      <a:endParaRPr lang="en-US" sz="1050" dirty="0"/>
                    </a:p>
                  </a:txBody>
                  <a:tcPr marL="45720" marR="4572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openDmnd">
                      <a:fgClr>
                        <a:schemeClr val="bg1">
                          <a:lumMod val="65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/>
                        <a:t>0</a:t>
                      </a:r>
                      <a:endParaRPr lang="en-US" sz="1050" dirty="0"/>
                    </a:p>
                  </a:txBody>
                  <a:tcPr marL="45720" marR="4572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1050" dirty="0" smtClean="0"/>
                        <a:t>…</a:t>
                      </a:r>
                      <a:endParaRPr lang="en-US" sz="1050" dirty="0"/>
                    </a:p>
                  </a:txBody>
                  <a:tcPr marL="45720" marR="4572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/>
                        <a:t>0</a:t>
                      </a:r>
                      <a:endParaRPr lang="en-US" sz="1050" dirty="0"/>
                    </a:p>
                  </a:txBody>
                  <a:tcPr marL="45720" marR="4572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/>
                        <a:t>1</a:t>
                      </a:r>
                      <a:endParaRPr lang="en-US" sz="1050" dirty="0"/>
                    </a:p>
                  </a:txBody>
                  <a:tcPr marL="45720" marR="4572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openDmnd">
                      <a:fgClr>
                        <a:schemeClr val="bg1">
                          <a:lumMod val="65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50" dirty="0"/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82536"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/>
                        <a:t>RBP</a:t>
                      </a:r>
                      <a:r>
                        <a:rPr lang="en-US" sz="1050" baseline="-25000" dirty="0" smtClean="0"/>
                        <a:t>3</a:t>
                      </a:r>
                      <a:endParaRPr lang="en-US" sz="1050" baseline="-25000" dirty="0"/>
                    </a:p>
                  </a:txBody>
                  <a:tcPr marL="45720" marR="4572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/>
                        <a:t>1</a:t>
                      </a:r>
                      <a:endParaRPr lang="en-US" sz="1050" dirty="0"/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openDmnd">
                      <a:fgClr>
                        <a:schemeClr val="bg1">
                          <a:lumMod val="65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/>
                        <a:t>0</a:t>
                      </a:r>
                      <a:endParaRPr lang="en-US" sz="1050" dirty="0"/>
                    </a:p>
                  </a:txBody>
                  <a:tcPr marL="45720" marR="4572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/>
                        <a:t>1</a:t>
                      </a:r>
                      <a:endParaRPr lang="en-US" sz="1050" dirty="0"/>
                    </a:p>
                  </a:txBody>
                  <a:tcPr marL="45720" marR="4572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openDmnd">
                      <a:fgClr>
                        <a:schemeClr val="bg1">
                          <a:lumMod val="65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1050" dirty="0" smtClean="0"/>
                        <a:t>…</a:t>
                      </a:r>
                      <a:endParaRPr lang="en-US" sz="1050" dirty="0"/>
                    </a:p>
                  </a:txBody>
                  <a:tcPr marL="45720" marR="4572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/>
                        <a:t>1</a:t>
                      </a:r>
                      <a:endParaRPr lang="en-US" sz="1050" dirty="0"/>
                    </a:p>
                  </a:txBody>
                  <a:tcPr marL="45720" marR="4572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openDmnd">
                      <a:fgClr>
                        <a:schemeClr val="bg1">
                          <a:lumMod val="65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/>
                        <a:t>0</a:t>
                      </a:r>
                      <a:endParaRPr lang="en-US" sz="1050" dirty="0"/>
                    </a:p>
                  </a:txBody>
                  <a:tcPr marL="45720" marR="4572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50" dirty="0"/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2536">
                <a:tc>
                  <a:txBody>
                    <a:bodyPr/>
                    <a:lstStyle/>
                    <a:p>
                      <a:pPr algn="ctr"/>
                      <a:endParaRPr lang="en-US" sz="1050" dirty="0"/>
                    </a:p>
                  </a:txBody>
                  <a:tcPr marL="45720" marR="4572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50"/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50"/>
                    </a:p>
                  </a:txBody>
                  <a:tcPr marL="45720" marR="4572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50"/>
                    </a:p>
                  </a:txBody>
                  <a:tcPr marL="45720" marR="4572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50" dirty="0"/>
                    </a:p>
                  </a:txBody>
                  <a:tcPr marL="45720" marR="4572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50" dirty="0"/>
                    </a:p>
                  </a:txBody>
                  <a:tcPr marL="45720" marR="4572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50" dirty="0"/>
                    </a:p>
                  </a:txBody>
                  <a:tcPr marL="45720" marR="4572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50" dirty="0"/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2536"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err="1" smtClean="0"/>
                        <a:t>RBP</a:t>
                      </a:r>
                      <a:r>
                        <a:rPr lang="en-US" sz="1050" baseline="-25000" dirty="0" err="1" smtClean="0"/>
                        <a:t>k</a:t>
                      </a:r>
                      <a:endParaRPr lang="en-US" sz="1050" baseline="-25000" dirty="0"/>
                    </a:p>
                  </a:txBody>
                  <a:tcPr marL="45720" marR="4572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/>
                        <a:t>0</a:t>
                      </a:r>
                      <a:endParaRPr lang="en-US" sz="1050" dirty="0"/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/>
                        <a:t>0</a:t>
                      </a:r>
                      <a:endParaRPr lang="en-US" sz="1050" dirty="0"/>
                    </a:p>
                  </a:txBody>
                  <a:tcPr marL="45720" marR="4572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/>
                        <a:t>0</a:t>
                      </a:r>
                      <a:endParaRPr lang="en-US" sz="1050" dirty="0"/>
                    </a:p>
                  </a:txBody>
                  <a:tcPr marL="45720" marR="4572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1050" dirty="0" smtClean="0"/>
                        <a:t>…</a:t>
                      </a:r>
                      <a:endParaRPr lang="en-US" sz="1050" dirty="0"/>
                    </a:p>
                  </a:txBody>
                  <a:tcPr marL="45720" marR="4572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/>
                        <a:t>1</a:t>
                      </a:r>
                      <a:endParaRPr lang="en-US" sz="1050" dirty="0"/>
                    </a:p>
                  </a:txBody>
                  <a:tcPr marL="45720" marR="4572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openDmnd">
                      <a:fgClr>
                        <a:schemeClr val="bg1">
                          <a:lumMod val="65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/>
                        <a:t>1</a:t>
                      </a:r>
                      <a:endParaRPr lang="en-US" sz="1050" dirty="0"/>
                    </a:p>
                  </a:txBody>
                  <a:tcPr marL="45720" marR="4572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openDmnd">
                      <a:fgClr>
                        <a:schemeClr val="bg1">
                          <a:lumMod val="65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50" dirty="0"/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grpSp>
        <p:nvGrpSpPr>
          <p:cNvPr id="62" name="Group 61"/>
          <p:cNvGrpSpPr/>
          <p:nvPr/>
        </p:nvGrpSpPr>
        <p:grpSpPr>
          <a:xfrm>
            <a:off x="6023163" y="1409045"/>
            <a:ext cx="5340912" cy="1268830"/>
            <a:chOff x="527345" y="1183882"/>
            <a:chExt cx="5340912" cy="1268830"/>
          </a:xfrm>
        </p:grpSpPr>
        <p:grpSp>
          <p:nvGrpSpPr>
            <p:cNvPr id="63" name="Group 62"/>
            <p:cNvGrpSpPr/>
            <p:nvPr/>
          </p:nvGrpSpPr>
          <p:grpSpPr>
            <a:xfrm>
              <a:off x="1008300" y="2176591"/>
              <a:ext cx="4859957" cy="276121"/>
              <a:chOff x="1008300" y="2081341"/>
              <a:chExt cx="4859957" cy="276121"/>
            </a:xfrm>
          </p:grpSpPr>
          <p:pic>
            <p:nvPicPr>
              <p:cNvPr id="87" name="Picture 86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3835946" y="2081341"/>
                <a:ext cx="177800" cy="101600"/>
              </a:xfrm>
              <a:prstGeom prst="rect">
                <a:avLst/>
              </a:prstGeom>
            </p:spPr>
          </p:pic>
          <p:grpSp>
            <p:nvGrpSpPr>
              <p:cNvPr id="88" name="Group 87"/>
              <p:cNvGrpSpPr/>
              <p:nvPr/>
            </p:nvGrpSpPr>
            <p:grpSpPr>
              <a:xfrm>
                <a:off x="1008300" y="2088294"/>
                <a:ext cx="743964" cy="269168"/>
                <a:chOff x="1008300" y="1961294"/>
                <a:chExt cx="743964" cy="269168"/>
              </a:xfrm>
            </p:grpSpPr>
            <p:grpSp>
              <p:nvGrpSpPr>
                <p:cNvPr id="133" name="Group 132"/>
                <p:cNvGrpSpPr/>
                <p:nvPr/>
              </p:nvGrpSpPr>
              <p:grpSpPr>
                <a:xfrm flipV="1">
                  <a:off x="1008300" y="1961294"/>
                  <a:ext cx="743964" cy="45719"/>
                  <a:chOff x="2260600" y="1995272"/>
                  <a:chExt cx="4233180" cy="162048"/>
                </a:xfrm>
              </p:grpSpPr>
              <p:sp>
                <p:nvSpPr>
                  <p:cNvPr id="135" name="Rectangle 134"/>
                  <p:cNvSpPr/>
                  <p:nvPr/>
                </p:nvSpPr>
                <p:spPr>
                  <a:xfrm>
                    <a:off x="4078061" y="1995273"/>
                    <a:ext cx="297089" cy="162047"/>
                  </a:xfrm>
                  <a:prstGeom prst="rect">
                    <a:avLst/>
                  </a:prstGeom>
                  <a:solidFill>
                    <a:srgbClr val="7030A0">
                      <a:alpha val="30000"/>
                    </a:srgbClr>
                  </a:solidFill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 dirty="0">
                      <a:solidFill>
                        <a:srgbClr val="FF40FF"/>
                      </a:solidFill>
                    </a:endParaRPr>
                  </a:p>
                </p:txBody>
              </p:sp>
              <p:sp>
                <p:nvSpPr>
                  <p:cNvPr id="136" name="Rectangle 135"/>
                  <p:cNvSpPr/>
                  <p:nvPr/>
                </p:nvSpPr>
                <p:spPr>
                  <a:xfrm>
                    <a:off x="4675095" y="1995273"/>
                    <a:ext cx="626309" cy="162047"/>
                  </a:xfrm>
                  <a:prstGeom prst="rect">
                    <a:avLst/>
                  </a:prstGeom>
                  <a:solidFill>
                    <a:schemeClr val="bg1">
                      <a:lumMod val="85000"/>
                    </a:schemeClr>
                  </a:solidFill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37" name="Rectangle 136"/>
                  <p:cNvSpPr/>
                  <p:nvPr/>
                </p:nvSpPr>
                <p:spPr>
                  <a:xfrm>
                    <a:off x="5299198" y="1995273"/>
                    <a:ext cx="570479" cy="162047"/>
                  </a:xfrm>
                  <a:prstGeom prst="rect">
                    <a:avLst/>
                  </a:prstGeom>
                  <a:solidFill>
                    <a:schemeClr val="accent2">
                      <a:lumMod val="40000"/>
                      <a:lumOff val="60000"/>
                    </a:schemeClr>
                  </a:solidFill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 dirty="0">
                      <a:solidFill>
                        <a:schemeClr val="accent2">
                          <a:lumMod val="75000"/>
                        </a:schemeClr>
                      </a:solidFill>
                    </a:endParaRPr>
                  </a:p>
                </p:txBody>
              </p:sp>
              <p:sp>
                <p:nvSpPr>
                  <p:cNvPr id="138" name="Rectangle 137"/>
                  <p:cNvSpPr/>
                  <p:nvPr/>
                </p:nvSpPr>
                <p:spPr>
                  <a:xfrm>
                    <a:off x="3526096" y="1995273"/>
                    <a:ext cx="549797" cy="162047"/>
                  </a:xfrm>
                  <a:prstGeom prst="rect">
                    <a:avLst/>
                  </a:prstGeom>
                  <a:solidFill>
                    <a:schemeClr val="bg1">
                      <a:lumMod val="85000"/>
                    </a:schemeClr>
                  </a:solidFill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39" name="Rectangle 138"/>
                  <p:cNvSpPr/>
                  <p:nvPr/>
                </p:nvSpPr>
                <p:spPr>
                  <a:xfrm>
                    <a:off x="2913235" y="1995273"/>
                    <a:ext cx="610265" cy="162047"/>
                  </a:xfrm>
                  <a:prstGeom prst="rect">
                    <a:avLst/>
                  </a:prstGeom>
                  <a:solidFill>
                    <a:schemeClr val="accent5">
                      <a:lumMod val="40000"/>
                      <a:lumOff val="60000"/>
                    </a:schemeClr>
                  </a:solidFill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 dirty="0">
                      <a:solidFill>
                        <a:srgbClr val="0432FF"/>
                      </a:solidFill>
                    </a:endParaRPr>
                  </a:p>
                </p:txBody>
              </p:sp>
              <p:cxnSp>
                <p:nvCxnSpPr>
                  <p:cNvPr id="140" name="Straight Connector 139"/>
                  <p:cNvCxnSpPr/>
                  <p:nvPr/>
                </p:nvCxnSpPr>
                <p:spPr>
                  <a:xfrm flipH="1" flipV="1">
                    <a:off x="2260600" y="2076296"/>
                    <a:ext cx="652635" cy="1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6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1" name="Straight Connector 140"/>
                  <p:cNvCxnSpPr/>
                  <p:nvPr/>
                </p:nvCxnSpPr>
                <p:spPr>
                  <a:xfrm flipH="1">
                    <a:off x="5869678" y="2076296"/>
                    <a:ext cx="624102" cy="153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6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42" name="Rectangle 141"/>
                  <p:cNvSpPr/>
                  <p:nvPr/>
                </p:nvSpPr>
                <p:spPr>
                  <a:xfrm>
                    <a:off x="4375150" y="1995272"/>
                    <a:ext cx="297089" cy="162047"/>
                  </a:xfrm>
                  <a:prstGeom prst="rect">
                    <a:avLst/>
                  </a:prstGeom>
                  <a:solidFill>
                    <a:srgbClr val="7030A0">
                      <a:alpha val="30000"/>
                    </a:srgbClr>
                  </a:solidFill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 dirty="0">
                      <a:solidFill>
                        <a:srgbClr val="FF40FF"/>
                      </a:solidFill>
                    </a:endParaRPr>
                  </a:p>
                </p:txBody>
              </p:sp>
            </p:grpSp>
            <p:sp>
              <p:nvSpPr>
                <p:cNvPr id="134" name="TextBox 133"/>
                <p:cNvSpPr txBox="1"/>
                <p:nvPr/>
              </p:nvSpPr>
              <p:spPr>
                <a:xfrm>
                  <a:off x="1223027" y="1976546"/>
                  <a:ext cx="314510" cy="25391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050" dirty="0" smtClean="0"/>
                    <a:t>G</a:t>
                  </a:r>
                  <a:r>
                    <a:rPr lang="en-US" sz="1050" baseline="-25000" dirty="0" smtClean="0"/>
                    <a:t>1</a:t>
                  </a:r>
                  <a:endParaRPr lang="en-US" sz="1050" baseline="-25000" dirty="0"/>
                </a:p>
              </p:txBody>
            </p:sp>
          </p:grpSp>
          <p:grpSp>
            <p:nvGrpSpPr>
              <p:cNvPr id="89" name="Group 88"/>
              <p:cNvGrpSpPr/>
              <p:nvPr/>
            </p:nvGrpSpPr>
            <p:grpSpPr>
              <a:xfrm>
                <a:off x="1904282" y="2088294"/>
                <a:ext cx="743964" cy="269168"/>
                <a:chOff x="1974068" y="1961294"/>
                <a:chExt cx="743964" cy="269168"/>
              </a:xfrm>
            </p:grpSpPr>
            <p:sp>
              <p:nvSpPr>
                <p:cNvPr id="123" name="TextBox 122"/>
                <p:cNvSpPr txBox="1"/>
                <p:nvPr/>
              </p:nvSpPr>
              <p:spPr>
                <a:xfrm>
                  <a:off x="2188795" y="1976546"/>
                  <a:ext cx="314510" cy="25391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050" dirty="0" smtClean="0"/>
                    <a:t>G</a:t>
                  </a:r>
                  <a:r>
                    <a:rPr lang="en-US" sz="1050" baseline="-25000" dirty="0" smtClean="0"/>
                    <a:t>2</a:t>
                  </a:r>
                  <a:endParaRPr lang="en-US" sz="1050" baseline="-25000" dirty="0"/>
                </a:p>
              </p:txBody>
            </p:sp>
            <p:grpSp>
              <p:nvGrpSpPr>
                <p:cNvPr id="124" name="Group 123"/>
                <p:cNvGrpSpPr/>
                <p:nvPr/>
              </p:nvGrpSpPr>
              <p:grpSpPr>
                <a:xfrm flipV="1">
                  <a:off x="1974068" y="1961294"/>
                  <a:ext cx="743964" cy="45719"/>
                  <a:chOff x="2260600" y="1995272"/>
                  <a:chExt cx="4233180" cy="162048"/>
                </a:xfrm>
              </p:grpSpPr>
              <p:sp>
                <p:nvSpPr>
                  <p:cNvPr id="125" name="Rectangle 124"/>
                  <p:cNvSpPr/>
                  <p:nvPr/>
                </p:nvSpPr>
                <p:spPr>
                  <a:xfrm>
                    <a:off x="4078061" y="1995273"/>
                    <a:ext cx="297089" cy="162047"/>
                  </a:xfrm>
                  <a:prstGeom prst="rect">
                    <a:avLst/>
                  </a:prstGeom>
                  <a:solidFill>
                    <a:srgbClr val="7030A0">
                      <a:alpha val="30000"/>
                    </a:srgbClr>
                  </a:solidFill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 dirty="0">
                      <a:solidFill>
                        <a:srgbClr val="FF40FF"/>
                      </a:solidFill>
                    </a:endParaRPr>
                  </a:p>
                </p:txBody>
              </p:sp>
              <p:sp>
                <p:nvSpPr>
                  <p:cNvPr id="126" name="Rectangle 125"/>
                  <p:cNvSpPr/>
                  <p:nvPr/>
                </p:nvSpPr>
                <p:spPr>
                  <a:xfrm>
                    <a:off x="4675095" y="1995273"/>
                    <a:ext cx="626309" cy="162047"/>
                  </a:xfrm>
                  <a:prstGeom prst="rect">
                    <a:avLst/>
                  </a:prstGeom>
                  <a:solidFill>
                    <a:schemeClr val="bg1">
                      <a:lumMod val="85000"/>
                    </a:schemeClr>
                  </a:solidFill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27" name="Rectangle 126"/>
                  <p:cNvSpPr/>
                  <p:nvPr/>
                </p:nvSpPr>
                <p:spPr>
                  <a:xfrm>
                    <a:off x="5299198" y="1995273"/>
                    <a:ext cx="570479" cy="162047"/>
                  </a:xfrm>
                  <a:prstGeom prst="rect">
                    <a:avLst/>
                  </a:prstGeom>
                  <a:solidFill>
                    <a:schemeClr val="accent2">
                      <a:lumMod val="40000"/>
                      <a:lumOff val="60000"/>
                    </a:schemeClr>
                  </a:solidFill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 dirty="0">
                      <a:solidFill>
                        <a:schemeClr val="accent2">
                          <a:lumMod val="75000"/>
                        </a:schemeClr>
                      </a:solidFill>
                    </a:endParaRPr>
                  </a:p>
                </p:txBody>
              </p:sp>
              <p:sp>
                <p:nvSpPr>
                  <p:cNvPr id="128" name="Rectangle 127"/>
                  <p:cNvSpPr/>
                  <p:nvPr/>
                </p:nvSpPr>
                <p:spPr>
                  <a:xfrm>
                    <a:off x="3526096" y="1995273"/>
                    <a:ext cx="549797" cy="162047"/>
                  </a:xfrm>
                  <a:prstGeom prst="rect">
                    <a:avLst/>
                  </a:prstGeom>
                  <a:solidFill>
                    <a:schemeClr val="bg1">
                      <a:lumMod val="85000"/>
                    </a:schemeClr>
                  </a:solidFill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29" name="Rectangle 128"/>
                  <p:cNvSpPr/>
                  <p:nvPr/>
                </p:nvSpPr>
                <p:spPr>
                  <a:xfrm>
                    <a:off x="2913235" y="1995273"/>
                    <a:ext cx="610265" cy="162047"/>
                  </a:xfrm>
                  <a:prstGeom prst="rect">
                    <a:avLst/>
                  </a:prstGeom>
                  <a:solidFill>
                    <a:schemeClr val="accent5">
                      <a:lumMod val="40000"/>
                      <a:lumOff val="60000"/>
                    </a:schemeClr>
                  </a:solidFill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 dirty="0">
                      <a:solidFill>
                        <a:srgbClr val="0432FF"/>
                      </a:solidFill>
                    </a:endParaRPr>
                  </a:p>
                </p:txBody>
              </p:sp>
              <p:cxnSp>
                <p:nvCxnSpPr>
                  <p:cNvPr id="130" name="Straight Connector 129"/>
                  <p:cNvCxnSpPr/>
                  <p:nvPr/>
                </p:nvCxnSpPr>
                <p:spPr>
                  <a:xfrm flipH="1" flipV="1">
                    <a:off x="2260600" y="2076296"/>
                    <a:ext cx="652635" cy="1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6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1" name="Straight Connector 130"/>
                  <p:cNvCxnSpPr/>
                  <p:nvPr/>
                </p:nvCxnSpPr>
                <p:spPr>
                  <a:xfrm flipH="1">
                    <a:off x="5869678" y="2076296"/>
                    <a:ext cx="624102" cy="153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6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32" name="Rectangle 131"/>
                  <p:cNvSpPr/>
                  <p:nvPr/>
                </p:nvSpPr>
                <p:spPr>
                  <a:xfrm>
                    <a:off x="4375150" y="1995272"/>
                    <a:ext cx="297089" cy="162047"/>
                  </a:xfrm>
                  <a:prstGeom prst="rect">
                    <a:avLst/>
                  </a:prstGeom>
                  <a:solidFill>
                    <a:srgbClr val="7030A0">
                      <a:alpha val="30000"/>
                    </a:srgbClr>
                  </a:solidFill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 dirty="0">
                      <a:solidFill>
                        <a:srgbClr val="FF40FF"/>
                      </a:solidFill>
                    </a:endParaRPr>
                  </a:p>
                </p:txBody>
              </p:sp>
            </p:grpSp>
          </p:grpSp>
          <p:grpSp>
            <p:nvGrpSpPr>
              <p:cNvPr id="90" name="Group 89"/>
              <p:cNvGrpSpPr/>
              <p:nvPr/>
            </p:nvGrpSpPr>
            <p:grpSpPr>
              <a:xfrm>
                <a:off x="2800264" y="2088294"/>
                <a:ext cx="743964" cy="269168"/>
                <a:chOff x="2978852" y="1961294"/>
                <a:chExt cx="743964" cy="269168"/>
              </a:xfrm>
            </p:grpSpPr>
            <p:sp>
              <p:nvSpPr>
                <p:cNvPr id="113" name="TextBox 112"/>
                <p:cNvSpPr txBox="1"/>
                <p:nvPr/>
              </p:nvSpPr>
              <p:spPr>
                <a:xfrm>
                  <a:off x="3193579" y="1976546"/>
                  <a:ext cx="314510" cy="25391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050" dirty="0" smtClean="0"/>
                    <a:t>G</a:t>
                  </a:r>
                  <a:r>
                    <a:rPr lang="en-US" sz="1050" baseline="-25000" dirty="0" smtClean="0"/>
                    <a:t>3</a:t>
                  </a:r>
                  <a:endParaRPr lang="en-US" sz="1050" baseline="-25000" dirty="0"/>
                </a:p>
              </p:txBody>
            </p:sp>
            <p:grpSp>
              <p:nvGrpSpPr>
                <p:cNvPr id="114" name="Group 113"/>
                <p:cNvGrpSpPr/>
                <p:nvPr/>
              </p:nvGrpSpPr>
              <p:grpSpPr>
                <a:xfrm flipV="1">
                  <a:off x="2978852" y="1961294"/>
                  <a:ext cx="743964" cy="45719"/>
                  <a:chOff x="2260600" y="1995272"/>
                  <a:chExt cx="4233180" cy="162048"/>
                </a:xfrm>
              </p:grpSpPr>
              <p:sp>
                <p:nvSpPr>
                  <p:cNvPr id="115" name="Rectangle 114"/>
                  <p:cNvSpPr/>
                  <p:nvPr/>
                </p:nvSpPr>
                <p:spPr>
                  <a:xfrm>
                    <a:off x="4078061" y="1995273"/>
                    <a:ext cx="297089" cy="162047"/>
                  </a:xfrm>
                  <a:prstGeom prst="rect">
                    <a:avLst/>
                  </a:prstGeom>
                  <a:solidFill>
                    <a:srgbClr val="7030A0">
                      <a:alpha val="30000"/>
                    </a:srgbClr>
                  </a:solidFill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 dirty="0">
                      <a:solidFill>
                        <a:srgbClr val="FF40FF"/>
                      </a:solidFill>
                    </a:endParaRPr>
                  </a:p>
                </p:txBody>
              </p:sp>
              <p:sp>
                <p:nvSpPr>
                  <p:cNvPr id="116" name="Rectangle 115"/>
                  <p:cNvSpPr/>
                  <p:nvPr/>
                </p:nvSpPr>
                <p:spPr>
                  <a:xfrm>
                    <a:off x="4675095" y="1995273"/>
                    <a:ext cx="626309" cy="162047"/>
                  </a:xfrm>
                  <a:prstGeom prst="rect">
                    <a:avLst/>
                  </a:prstGeom>
                  <a:solidFill>
                    <a:schemeClr val="bg1">
                      <a:lumMod val="85000"/>
                    </a:schemeClr>
                  </a:solidFill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17" name="Rectangle 116"/>
                  <p:cNvSpPr/>
                  <p:nvPr/>
                </p:nvSpPr>
                <p:spPr>
                  <a:xfrm>
                    <a:off x="5299198" y="1995273"/>
                    <a:ext cx="570479" cy="162047"/>
                  </a:xfrm>
                  <a:prstGeom prst="rect">
                    <a:avLst/>
                  </a:prstGeom>
                  <a:solidFill>
                    <a:schemeClr val="accent2">
                      <a:lumMod val="40000"/>
                      <a:lumOff val="60000"/>
                    </a:schemeClr>
                  </a:solidFill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 dirty="0">
                      <a:solidFill>
                        <a:schemeClr val="accent2">
                          <a:lumMod val="75000"/>
                        </a:schemeClr>
                      </a:solidFill>
                    </a:endParaRPr>
                  </a:p>
                </p:txBody>
              </p:sp>
              <p:sp>
                <p:nvSpPr>
                  <p:cNvPr id="118" name="Rectangle 117"/>
                  <p:cNvSpPr/>
                  <p:nvPr/>
                </p:nvSpPr>
                <p:spPr>
                  <a:xfrm>
                    <a:off x="3526096" y="1995273"/>
                    <a:ext cx="549797" cy="162047"/>
                  </a:xfrm>
                  <a:prstGeom prst="rect">
                    <a:avLst/>
                  </a:prstGeom>
                  <a:solidFill>
                    <a:schemeClr val="bg1">
                      <a:lumMod val="85000"/>
                    </a:schemeClr>
                  </a:solidFill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19" name="Rectangle 118"/>
                  <p:cNvSpPr/>
                  <p:nvPr/>
                </p:nvSpPr>
                <p:spPr>
                  <a:xfrm>
                    <a:off x="2913235" y="1995273"/>
                    <a:ext cx="610265" cy="162047"/>
                  </a:xfrm>
                  <a:prstGeom prst="rect">
                    <a:avLst/>
                  </a:prstGeom>
                  <a:solidFill>
                    <a:schemeClr val="accent5">
                      <a:lumMod val="40000"/>
                      <a:lumOff val="60000"/>
                    </a:schemeClr>
                  </a:solidFill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 dirty="0">
                      <a:solidFill>
                        <a:srgbClr val="0432FF"/>
                      </a:solidFill>
                    </a:endParaRPr>
                  </a:p>
                </p:txBody>
              </p:sp>
              <p:cxnSp>
                <p:nvCxnSpPr>
                  <p:cNvPr id="120" name="Straight Connector 119"/>
                  <p:cNvCxnSpPr/>
                  <p:nvPr/>
                </p:nvCxnSpPr>
                <p:spPr>
                  <a:xfrm flipH="1" flipV="1">
                    <a:off x="2260600" y="2076296"/>
                    <a:ext cx="652635" cy="1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6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1" name="Straight Connector 120"/>
                  <p:cNvCxnSpPr/>
                  <p:nvPr/>
                </p:nvCxnSpPr>
                <p:spPr>
                  <a:xfrm flipH="1">
                    <a:off x="5869678" y="2076296"/>
                    <a:ext cx="624102" cy="153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6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22" name="Rectangle 121"/>
                  <p:cNvSpPr/>
                  <p:nvPr/>
                </p:nvSpPr>
                <p:spPr>
                  <a:xfrm>
                    <a:off x="4375150" y="1995272"/>
                    <a:ext cx="297089" cy="162047"/>
                  </a:xfrm>
                  <a:prstGeom prst="rect">
                    <a:avLst/>
                  </a:prstGeom>
                  <a:solidFill>
                    <a:srgbClr val="7030A0">
                      <a:alpha val="30000"/>
                    </a:srgbClr>
                  </a:solidFill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 dirty="0">
                      <a:solidFill>
                        <a:srgbClr val="FF40FF"/>
                      </a:solidFill>
                    </a:endParaRPr>
                  </a:p>
                </p:txBody>
              </p:sp>
            </p:grpSp>
          </p:grpSp>
          <p:grpSp>
            <p:nvGrpSpPr>
              <p:cNvPr id="91" name="Group 90"/>
              <p:cNvGrpSpPr/>
              <p:nvPr/>
            </p:nvGrpSpPr>
            <p:grpSpPr>
              <a:xfrm>
                <a:off x="5124293" y="2088294"/>
                <a:ext cx="743964" cy="269168"/>
                <a:chOff x="5124293" y="1961294"/>
                <a:chExt cx="743964" cy="269168"/>
              </a:xfrm>
            </p:grpSpPr>
            <p:sp>
              <p:nvSpPr>
                <p:cNvPr id="103" name="TextBox 102"/>
                <p:cNvSpPr txBox="1"/>
                <p:nvPr/>
              </p:nvSpPr>
              <p:spPr>
                <a:xfrm>
                  <a:off x="5338219" y="1976546"/>
                  <a:ext cx="316112" cy="25391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050" dirty="0" err="1" smtClean="0"/>
                    <a:t>G</a:t>
                  </a:r>
                  <a:r>
                    <a:rPr lang="en-US" sz="1050" baseline="-25000" dirty="0" err="1" smtClean="0"/>
                    <a:t>n</a:t>
                  </a:r>
                  <a:endParaRPr lang="en-US" sz="1050" baseline="-25000" dirty="0"/>
                </a:p>
              </p:txBody>
            </p:sp>
            <p:grpSp>
              <p:nvGrpSpPr>
                <p:cNvPr id="104" name="Group 103"/>
                <p:cNvGrpSpPr/>
                <p:nvPr/>
              </p:nvGrpSpPr>
              <p:grpSpPr>
                <a:xfrm flipV="1">
                  <a:off x="5124293" y="1961294"/>
                  <a:ext cx="743964" cy="45719"/>
                  <a:chOff x="2260600" y="1995272"/>
                  <a:chExt cx="4233180" cy="162048"/>
                </a:xfrm>
              </p:grpSpPr>
              <p:sp>
                <p:nvSpPr>
                  <p:cNvPr id="105" name="Rectangle 104"/>
                  <p:cNvSpPr/>
                  <p:nvPr/>
                </p:nvSpPr>
                <p:spPr>
                  <a:xfrm>
                    <a:off x="4078061" y="1995273"/>
                    <a:ext cx="297089" cy="162047"/>
                  </a:xfrm>
                  <a:prstGeom prst="rect">
                    <a:avLst/>
                  </a:prstGeom>
                  <a:solidFill>
                    <a:srgbClr val="7030A0">
                      <a:alpha val="30000"/>
                    </a:srgbClr>
                  </a:solidFill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 dirty="0">
                      <a:solidFill>
                        <a:srgbClr val="FF40FF"/>
                      </a:solidFill>
                    </a:endParaRPr>
                  </a:p>
                </p:txBody>
              </p:sp>
              <p:sp>
                <p:nvSpPr>
                  <p:cNvPr id="106" name="Rectangle 105"/>
                  <p:cNvSpPr/>
                  <p:nvPr/>
                </p:nvSpPr>
                <p:spPr>
                  <a:xfrm>
                    <a:off x="4675095" y="1995273"/>
                    <a:ext cx="626309" cy="162047"/>
                  </a:xfrm>
                  <a:prstGeom prst="rect">
                    <a:avLst/>
                  </a:prstGeom>
                  <a:solidFill>
                    <a:schemeClr val="bg1">
                      <a:lumMod val="85000"/>
                    </a:schemeClr>
                  </a:solidFill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07" name="Rectangle 106"/>
                  <p:cNvSpPr/>
                  <p:nvPr/>
                </p:nvSpPr>
                <p:spPr>
                  <a:xfrm>
                    <a:off x="5299198" y="1995273"/>
                    <a:ext cx="570479" cy="162047"/>
                  </a:xfrm>
                  <a:prstGeom prst="rect">
                    <a:avLst/>
                  </a:prstGeom>
                  <a:solidFill>
                    <a:schemeClr val="accent2">
                      <a:lumMod val="40000"/>
                      <a:lumOff val="60000"/>
                    </a:schemeClr>
                  </a:solidFill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 dirty="0">
                      <a:solidFill>
                        <a:schemeClr val="accent2">
                          <a:lumMod val="75000"/>
                        </a:schemeClr>
                      </a:solidFill>
                    </a:endParaRPr>
                  </a:p>
                </p:txBody>
              </p:sp>
              <p:sp>
                <p:nvSpPr>
                  <p:cNvPr id="108" name="Rectangle 107"/>
                  <p:cNvSpPr/>
                  <p:nvPr/>
                </p:nvSpPr>
                <p:spPr>
                  <a:xfrm>
                    <a:off x="3526096" y="1995273"/>
                    <a:ext cx="549797" cy="162047"/>
                  </a:xfrm>
                  <a:prstGeom prst="rect">
                    <a:avLst/>
                  </a:prstGeom>
                  <a:solidFill>
                    <a:schemeClr val="bg1">
                      <a:lumMod val="85000"/>
                    </a:schemeClr>
                  </a:solidFill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09" name="Rectangle 108"/>
                  <p:cNvSpPr/>
                  <p:nvPr/>
                </p:nvSpPr>
                <p:spPr>
                  <a:xfrm>
                    <a:off x="2913235" y="1995273"/>
                    <a:ext cx="610265" cy="162047"/>
                  </a:xfrm>
                  <a:prstGeom prst="rect">
                    <a:avLst/>
                  </a:prstGeom>
                  <a:solidFill>
                    <a:schemeClr val="accent5">
                      <a:lumMod val="40000"/>
                      <a:lumOff val="60000"/>
                    </a:schemeClr>
                  </a:solidFill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 dirty="0">
                      <a:solidFill>
                        <a:srgbClr val="0432FF"/>
                      </a:solidFill>
                    </a:endParaRPr>
                  </a:p>
                </p:txBody>
              </p:sp>
              <p:cxnSp>
                <p:nvCxnSpPr>
                  <p:cNvPr id="110" name="Straight Connector 109"/>
                  <p:cNvCxnSpPr/>
                  <p:nvPr/>
                </p:nvCxnSpPr>
                <p:spPr>
                  <a:xfrm flipH="1" flipV="1">
                    <a:off x="2260600" y="2076296"/>
                    <a:ext cx="652635" cy="1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6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1" name="Straight Connector 110"/>
                  <p:cNvCxnSpPr/>
                  <p:nvPr/>
                </p:nvCxnSpPr>
                <p:spPr>
                  <a:xfrm flipH="1">
                    <a:off x="5869678" y="2076296"/>
                    <a:ext cx="624102" cy="153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6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12" name="Rectangle 111"/>
                  <p:cNvSpPr/>
                  <p:nvPr/>
                </p:nvSpPr>
                <p:spPr>
                  <a:xfrm>
                    <a:off x="4375150" y="1995272"/>
                    <a:ext cx="297089" cy="162047"/>
                  </a:xfrm>
                  <a:prstGeom prst="rect">
                    <a:avLst/>
                  </a:prstGeom>
                  <a:solidFill>
                    <a:srgbClr val="7030A0">
                      <a:alpha val="30000"/>
                    </a:srgbClr>
                  </a:solidFill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 dirty="0">
                      <a:solidFill>
                        <a:srgbClr val="FF40FF"/>
                      </a:solidFill>
                    </a:endParaRPr>
                  </a:p>
                </p:txBody>
              </p:sp>
            </p:grpSp>
          </p:grpSp>
          <p:grpSp>
            <p:nvGrpSpPr>
              <p:cNvPr id="92" name="Group 91"/>
              <p:cNvGrpSpPr/>
              <p:nvPr/>
            </p:nvGrpSpPr>
            <p:grpSpPr>
              <a:xfrm>
                <a:off x="4228312" y="2088294"/>
                <a:ext cx="743964" cy="269168"/>
                <a:chOff x="4235996" y="1961294"/>
                <a:chExt cx="743964" cy="269168"/>
              </a:xfrm>
            </p:grpSpPr>
            <p:grpSp>
              <p:nvGrpSpPr>
                <p:cNvPr id="93" name="Group 92"/>
                <p:cNvGrpSpPr/>
                <p:nvPr/>
              </p:nvGrpSpPr>
              <p:grpSpPr>
                <a:xfrm flipV="1">
                  <a:off x="4235996" y="1961294"/>
                  <a:ext cx="743964" cy="45719"/>
                  <a:chOff x="2260600" y="1995272"/>
                  <a:chExt cx="4233180" cy="162048"/>
                </a:xfrm>
              </p:grpSpPr>
              <p:sp>
                <p:nvSpPr>
                  <p:cNvPr id="95" name="Rectangle 94"/>
                  <p:cNvSpPr/>
                  <p:nvPr/>
                </p:nvSpPr>
                <p:spPr>
                  <a:xfrm>
                    <a:off x="4078061" y="1995273"/>
                    <a:ext cx="297089" cy="162047"/>
                  </a:xfrm>
                  <a:prstGeom prst="rect">
                    <a:avLst/>
                  </a:prstGeom>
                  <a:solidFill>
                    <a:srgbClr val="7030A0">
                      <a:alpha val="30000"/>
                    </a:srgbClr>
                  </a:solidFill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 dirty="0">
                      <a:solidFill>
                        <a:srgbClr val="FF40FF"/>
                      </a:solidFill>
                    </a:endParaRPr>
                  </a:p>
                </p:txBody>
              </p:sp>
              <p:sp>
                <p:nvSpPr>
                  <p:cNvPr id="96" name="Rectangle 95"/>
                  <p:cNvSpPr/>
                  <p:nvPr/>
                </p:nvSpPr>
                <p:spPr>
                  <a:xfrm>
                    <a:off x="4675095" y="1995273"/>
                    <a:ext cx="626309" cy="162047"/>
                  </a:xfrm>
                  <a:prstGeom prst="rect">
                    <a:avLst/>
                  </a:prstGeom>
                  <a:solidFill>
                    <a:schemeClr val="bg1">
                      <a:lumMod val="85000"/>
                    </a:schemeClr>
                  </a:solidFill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97" name="Rectangle 96"/>
                  <p:cNvSpPr/>
                  <p:nvPr/>
                </p:nvSpPr>
                <p:spPr>
                  <a:xfrm>
                    <a:off x="5299198" y="1995273"/>
                    <a:ext cx="570479" cy="162047"/>
                  </a:xfrm>
                  <a:prstGeom prst="rect">
                    <a:avLst/>
                  </a:prstGeom>
                  <a:solidFill>
                    <a:schemeClr val="accent2">
                      <a:lumMod val="40000"/>
                      <a:lumOff val="60000"/>
                    </a:schemeClr>
                  </a:solidFill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 dirty="0">
                      <a:solidFill>
                        <a:schemeClr val="accent2">
                          <a:lumMod val="75000"/>
                        </a:schemeClr>
                      </a:solidFill>
                    </a:endParaRPr>
                  </a:p>
                </p:txBody>
              </p:sp>
              <p:sp>
                <p:nvSpPr>
                  <p:cNvPr id="98" name="Rectangle 97"/>
                  <p:cNvSpPr/>
                  <p:nvPr/>
                </p:nvSpPr>
                <p:spPr>
                  <a:xfrm>
                    <a:off x="3526096" y="1995273"/>
                    <a:ext cx="549797" cy="162047"/>
                  </a:xfrm>
                  <a:prstGeom prst="rect">
                    <a:avLst/>
                  </a:prstGeom>
                  <a:solidFill>
                    <a:schemeClr val="bg1">
                      <a:lumMod val="85000"/>
                    </a:schemeClr>
                  </a:solidFill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99" name="Rectangle 98"/>
                  <p:cNvSpPr/>
                  <p:nvPr/>
                </p:nvSpPr>
                <p:spPr>
                  <a:xfrm>
                    <a:off x="2913235" y="1995273"/>
                    <a:ext cx="610265" cy="162047"/>
                  </a:xfrm>
                  <a:prstGeom prst="rect">
                    <a:avLst/>
                  </a:prstGeom>
                  <a:solidFill>
                    <a:schemeClr val="accent5">
                      <a:lumMod val="40000"/>
                      <a:lumOff val="60000"/>
                    </a:schemeClr>
                  </a:solidFill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 dirty="0">
                      <a:solidFill>
                        <a:srgbClr val="0432FF"/>
                      </a:solidFill>
                    </a:endParaRPr>
                  </a:p>
                </p:txBody>
              </p:sp>
              <p:cxnSp>
                <p:nvCxnSpPr>
                  <p:cNvPr id="100" name="Straight Connector 99"/>
                  <p:cNvCxnSpPr/>
                  <p:nvPr/>
                </p:nvCxnSpPr>
                <p:spPr>
                  <a:xfrm flipH="1" flipV="1">
                    <a:off x="2260600" y="2076296"/>
                    <a:ext cx="652635" cy="1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6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1" name="Straight Connector 100"/>
                  <p:cNvCxnSpPr/>
                  <p:nvPr/>
                </p:nvCxnSpPr>
                <p:spPr>
                  <a:xfrm flipH="1">
                    <a:off x="5869678" y="2076296"/>
                    <a:ext cx="624102" cy="153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6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02" name="Rectangle 101"/>
                  <p:cNvSpPr/>
                  <p:nvPr/>
                </p:nvSpPr>
                <p:spPr>
                  <a:xfrm>
                    <a:off x="4375150" y="1995272"/>
                    <a:ext cx="297089" cy="162047"/>
                  </a:xfrm>
                  <a:prstGeom prst="rect">
                    <a:avLst/>
                  </a:prstGeom>
                  <a:solidFill>
                    <a:srgbClr val="7030A0">
                      <a:alpha val="30000"/>
                    </a:srgbClr>
                  </a:solidFill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 dirty="0">
                      <a:solidFill>
                        <a:srgbClr val="FF40FF"/>
                      </a:solidFill>
                    </a:endParaRPr>
                  </a:p>
                </p:txBody>
              </p:sp>
            </p:grpSp>
            <p:sp>
              <p:nvSpPr>
                <p:cNvPr id="94" name="TextBox 93"/>
                <p:cNvSpPr txBox="1"/>
                <p:nvPr/>
              </p:nvSpPr>
              <p:spPr>
                <a:xfrm>
                  <a:off x="4413854" y="1976546"/>
                  <a:ext cx="388248" cy="25391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050" dirty="0" smtClean="0"/>
                    <a:t>G</a:t>
                  </a:r>
                  <a:r>
                    <a:rPr lang="en-US" sz="1050" baseline="-25000" dirty="0" smtClean="0"/>
                    <a:t>n-1</a:t>
                  </a:r>
                  <a:endParaRPr lang="en-US" sz="1050" baseline="-25000" dirty="0"/>
                </a:p>
              </p:txBody>
            </p:sp>
          </p:grpSp>
        </p:grpSp>
        <p:grpSp>
          <p:nvGrpSpPr>
            <p:cNvPr id="64" name="Group 63"/>
            <p:cNvGrpSpPr/>
            <p:nvPr/>
          </p:nvGrpSpPr>
          <p:grpSpPr>
            <a:xfrm>
              <a:off x="527345" y="1183882"/>
              <a:ext cx="5290009" cy="938323"/>
              <a:chOff x="527345" y="1183882"/>
              <a:chExt cx="5290009" cy="938323"/>
            </a:xfrm>
          </p:grpSpPr>
          <p:grpSp>
            <p:nvGrpSpPr>
              <p:cNvPr id="65" name="Group 64"/>
              <p:cNvGrpSpPr/>
              <p:nvPr/>
            </p:nvGrpSpPr>
            <p:grpSpPr>
              <a:xfrm>
                <a:off x="533695" y="1183882"/>
                <a:ext cx="3013943" cy="253916"/>
                <a:chOff x="533695" y="1285482"/>
                <a:chExt cx="3013943" cy="253916"/>
              </a:xfrm>
            </p:grpSpPr>
            <p:cxnSp>
              <p:nvCxnSpPr>
                <p:cNvPr id="82" name="Straight Connector 81"/>
                <p:cNvCxnSpPr/>
                <p:nvPr/>
              </p:nvCxnSpPr>
              <p:spPr>
                <a:xfrm>
                  <a:off x="1170812" y="1412440"/>
                  <a:ext cx="109728" cy="0"/>
                </a:xfrm>
                <a:prstGeom prst="line">
                  <a:avLst/>
                </a:prstGeom>
                <a:ln w="15875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Straight Connector 82"/>
                <p:cNvCxnSpPr/>
                <p:nvPr/>
              </p:nvCxnSpPr>
              <p:spPr>
                <a:xfrm>
                  <a:off x="2309043" y="1412440"/>
                  <a:ext cx="109728" cy="0"/>
                </a:xfrm>
                <a:prstGeom prst="line">
                  <a:avLst/>
                </a:prstGeom>
                <a:ln w="15875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" name="Straight Connector 83"/>
                <p:cNvCxnSpPr/>
                <p:nvPr/>
              </p:nvCxnSpPr>
              <p:spPr>
                <a:xfrm>
                  <a:off x="2684430" y="1412440"/>
                  <a:ext cx="109728" cy="0"/>
                </a:xfrm>
                <a:prstGeom prst="line">
                  <a:avLst/>
                </a:prstGeom>
                <a:ln w="15875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Straight Connector 84"/>
                <p:cNvCxnSpPr/>
                <p:nvPr/>
              </p:nvCxnSpPr>
              <p:spPr>
                <a:xfrm>
                  <a:off x="3437910" y="1412440"/>
                  <a:ext cx="109728" cy="0"/>
                </a:xfrm>
                <a:prstGeom prst="line">
                  <a:avLst/>
                </a:prstGeom>
                <a:ln w="15875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86" name="TextBox 85"/>
                <p:cNvSpPr txBox="1"/>
                <p:nvPr/>
              </p:nvSpPr>
              <p:spPr>
                <a:xfrm>
                  <a:off x="533695" y="1285482"/>
                  <a:ext cx="445956" cy="25391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050" dirty="0" smtClean="0"/>
                    <a:t>RBP</a:t>
                  </a:r>
                  <a:r>
                    <a:rPr lang="en-US" sz="1050" baseline="-25000" dirty="0" smtClean="0"/>
                    <a:t>1</a:t>
                  </a:r>
                  <a:endParaRPr lang="en-US" sz="1050" baseline="-25000" dirty="0"/>
                </a:p>
              </p:txBody>
            </p:sp>
          </p:grpSp>
          <p:grpSp>
            <p:nvGrpSpPr>
              <p:cNvPr id="66" name="Group 65"/>
              <p:cNvGrpSpPr/>
              <p:nvPr/>
            </p:nvGrpSpPr>
            <p:grpSpPr>
              <a:xfrm>
                <a:off x="533695" y="1374013"/>
                <a:ext cx="2095920" cy="253916"/>
                <a:chOff x="533695" y="1470833"/>
                <a:chExt cx="2095920" cy="253916"/>
              </a:xfrm>
            </p:grpSpPr>
            <p:cxnSp>
              <p:nvCxnSpPr>
                <p:cNvPr id="79" name="Straight Connector 78"/>
                <p:cNvCxnSpPr/>
                <p:nvPr/>
              </p:nvCxnSpPr>
              <p:spPr>
                <a:xfrm>
                  <a:off x="1089556" y="1597791"/>
                  <a:ext cx="109728" cy="0"/>
                </a:xfrm>
                <a:prstGeom prst="line">
                  <a:avLst/>
                </a:prstGeom>
                <a:ln w="15875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Straight Connector 79"/>
                <p:cNvCxnSpPr/>
                <p:nvPr/>
              </p:nvCxnSpPr>
              <p:spPr>
                <a:xfrm>
                  <a:off x="2519887" y="1597791"/>
                  <a:ext cx="109728" cy="0"/>
                </a:xfrm>
                <a:prstGeom prst="line">
                  <a:avLst/>
                </a:prstGeom>
                <a:ln w="15875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81" name="TextBox 80"/>
                <p:cNvSpPr txBox="1"/>
                <p:nvPr/>
              </p:nvSpPr>
              <p:spPr>
                <a:xfrm>
                  <a:off x="533695" y="1470833"/>
                  <a:ext cx="445956" cy="25391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050" dirty="0" smtClean="0"/>
                    <a:t>RBP</a:t>
                  </a:r>
                  <a:r>
                    <a:rPr lang="en-US" sz="1050" baseline="-25000" dirty="0" smtClean="0"/>
                    <a:t>2</a:t>
                  </a:r>
                  <a:endParaRPr lang="en-US" sz="1050" baseline="-25000" dirty="0"/>
                </a:p>
              </p:txBody>
            </p:sp>
          </p:grpSp>
          <p:grpSp>
            <p:nvGrpSpPr>
              <p:cNvPr id="67" name="Group 66"/>
              <p:cNvGrpSpPr/>
              <p:nvPr/>
            </p:nvGrpSpPr>
            <p:grpSpPr>
              <a:xfrm>
                <a:off x="533695" y="1564144"/>
                <a:ext cx="3251659" cy="253916"/>
                <a:chOff x="533695" y="1550789"/>
                <a:chExt cx="3251659" cy="253916"/>
              </a:xfrm>
            </p:grpSpPr>
            <p:cxnSp>
              <p:nvCxnSpPr>
                <p:cNvPr id="74" name="Straight Connector 73"/>
                <p:cNvCxnSpPr/>
                <p:nvPr/>
              </p:nvCxnSpPr>
              <p:spPr>
                <a:xfrm>
                  <a:off x="1241956" y="1677747"/>
                  <a:ext cx="109728" cy="0"/>
                </a:xfrm>
                <a:prstGeom prst="line">
                  <a:avLst/>
                </a:prstGeom>
                <a:ln w="15875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Straight Connector 74"/>
                <p:cNvCxnSpPr/>
                <p:nvPr/>
              </p:nvCxnSpPr>
              <p:spPr>
                <a:xfrm>
                  <a:off x="1656683" y="1677747"/>
                  <a:ext cx="109728" cy="0"/>
                </a:xfrm>
                <a:prstGeom prst="line">
                  <a:avLst/>
                </a:prstGeom>
                <a:ln w="15875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Straight Connector 75"/>
                <p:cNvCxnSpPr/>
                <p:nvPr/>
              </p:nvCxnSpPr>
              <p:spPr>
                <a:xfrm>
                  <a:off x="3081500" y="1677747"/>
                  <a:ext cx="109728" cy="0"/>
                </a:xfrm>
                <a:prstGeom prst="line">
                  <a:avLst/>
                </a:prstGeom>
                <a:ln w="15875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Straight Connector 76"/>
                <p:cNvCxnSpPr/>
                <p:nvPr/>
              </p:nvCxnSpPr>
              <p:spPr>
                <a:xfrm>
                  <a:off x="3675626" y="1677747"/>
                  <a:ext cx="109728" cy="0"/>
                </a:xfrm>
                <a:prstGeom prst="line">
                  <a:avLst/>
                </a:prstGeom>
                <a:ln w="15875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8" name="TextBox 77"/>
                <p:cNvSpPr txBox="1"/>
                <p:nvPr/>
              </p:nvSpPr>
              <p:spPr>
                <a:xfrm>
                  <a:off x="533695" y="1550789"/>
                  <a:ext cx="445956" cy="25391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050" dirty="0" smtClean="0"/>
                    <a:t>RBP</a:t>
                  </a:r>
                  <a:r>
                    <a:rPr lang="en-US" sz="1050" baseline="-25000" dirty="0" smtClean="0"/>
                    <a:t>3</a:t>
                  </a:r>
                  <a:endParaRPr lang="en-US" sz="1050" baseline="-25000" dirty="0"/>
                </a:p>
              </p:txBody>
            </p:sp>
          </p:grpSp>
          <p:grpSp>
            <p:nvGrpSpPr>
              <p:cNvPr id="68" name="Group 67"/>
              <p:cNvGrpSpPr/>
              <p:nvPr/>
            </p:nvGrpSpPr>
            <p:grpSpPr>
              <a:xfrm>
                <a:off x="527345" y="1868289"/>
                <a:ext cx="5290009" cy="253916"/>
                <a:chOff x="527345" y="1868289"/>
                <a:chExt cx="5290009" cy="253916"/>
              </a:xfrm>
            </p:grpSpPr>
            <p:cxnSp>
              <p:nvCxnSpPr>
                <p:cNvPr id="70" name="Straight Connector 69"/>
                <p:cNvCxnSpPr/>
                <p:nvPr/>
              </p:nvCxnSpPr>
              <p:spPr>
                <a:xfrm>
                  <a:off x="4776950" y="1995247"/>
                  <a:ext cx="109728" cy="0"/>
                </a:xfrm>
                <a:prstGeom prst="line">
                  <a:avLst/>
                </a:prstGeom>
                <a:ln w="15875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Straight Connector 70"/>
                <p:cNvCxnSpPr/>
                <p:nvPr/>
              </p:nvCxnSpPr>
              <p:spPr>
                <a:xfrm>
                  <a:off x="5707626" y="1995247"/>
                  <a:ext cx="109728" cy="0"/>
                </a:xfrm>
                <a:prstGeom prst="line">
                  <a:avLst/>
                </a:prstGeom>
                <a:ln w="15875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2" name="TextBox 71"/>
                <p:cNvSpPr txBox="1"/>
                <p:nvPr/>
              </p:nvSpPr>
              <p:spPr>
                <a:xfrm>
                  <a:off x="527345" y="1868289"/>
                  <a:ext cx="445956" cy="25391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050" dirty="0" err="1" smtClean="0"/>
                    <a:t>RBP</a:t>
                  </a:r>
                  <a:r>
                    <a:rPr lang="en-US" sz="1050" baseline="-25000" dirty="0" err="1" smtClean="0"/>
                    <a:t>k</a:t>
                  </a:r>
                  <a:endParaRPr lang="en-US" sz="1050" baseline="-25000" dirty="0"/>
                </a:p>
              </p:txBody>
            </p:sp>
            <p:cxnSp>
              <p:nvCxnSpPr>
                <p:cNvPr id="73" name="Straight Connector 72"/>
                <p:cNvCxnSpPr/>
                <p:nvPr/>
              </p:nvCxnSpPr>
              <p:spPr>
                <a:xfrm>
                  <a:off x="1773400" y="1995247"/>
                  <a:ext cx="109728" cy="0"/>
                </a:xfrm>
                <a:prstGeom prst="line">
                  <a:avLst/>
                </a:prstGeom>
                <a:ln w="15875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69" name="Picture 68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5400000">
                <a:off x="638379" y="1792375"/>
                <a:ext cx="177800" cy="101600"/>
              </a:xfrm>
              <a:prstGeom prst="rect">
                <a:avLst/>
              </a:prstGeom>
            </p:spPr>
          </p:pic>
        </p:grpSp>
      </p:grpSp>
      <p:grpSp>
        <p:nvGrpSpPr>
          <p:cNvPr id="143" name="Group 142"/>
          <p:cNvGrpSpPr/>
          <p:nvPr/>
        </p:nvGrpSpPr>
        <p:grpSpPr>
          <a:xfrm>
            <a:off x="8174914" y="2759155"/>
            <a:ext cx="389850" cy="320040"/>
            <a:chOff x="2559025" y="3219456"/>
            <a:chExt cx="389850" cy="320040"/>
          </a:xfrm>
        </p:grpSpPr>
        <p:sp>
          <p:nvSpPr>
            <p:cNvPr id="144" name="Oval 143"/>
            <p:cNvSpPr/>
            <p:nvPr/>
          </p:nvSpPr>
          <p:spPr>
            <a:xfrm>
              <a:off x="2601945" y="3219456"/>
              <a:ext cx="320040" cy="320040"/>
            </a:xfrm>
            <a:prstGeom prst="ellipse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 b="1">
                <a:solidFill>
                  <a:srgbClr val="7030A0"/>
                </a:solidFill>
              </a:endParaRPr>
            </a:p>
          </p:txBody>
        </p:sp>
        <p:sp>
          <p:nvSpPr>
            <p:cNvPr id="145" name="TextBox 144"/>
            <p:cNvSpPr txBox="1"/>
            <p:nvPr/>
          </p:nvSpPr>
          <p:spPr>
            <a:xfrm>
              <a:off x="2559025" y="3271754"/>
              <a:ext cx="389850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b="1" dirty="0" smtClean="0"/>
                <a:t>RBP</a:t>
              </a:r>
              <a:r>
                <a:rPr lang="en-US" sz="800" b="1" baseline="-25000" dirty="0" smtClean="0"/>
                <a:t>2</a:t>
              </a:r>
              <a:endParaRPr lang="en-US" sz="800" b="1" baseline="-25000" dirty="0"/>
            </a:p>
          </p:txBody>
        </p:sp>
      </p:grpSp>
      <p:grpSp>
        <p:nvGrpSpPr>
          <p:cNvPr id="146" name="Group 145"/>
          <p:cNvGrpSpPr/>
          <p:nvPr/>
        </p:nvGrpSpPr>
        <p:grpSpPr>
          <a:xfrm>
            <a:off x="7323835" y="2759155"/>
            <a:ext cx="389850" cy="320040"/>
            <a:chOff x="1707946" y="3219456"/>
            <a:chExt cx="389850" cy="320040"/>
          </a:xfrm>
        </p:grpSpPr>
        <p:sp>
          <p:nvSpPr>
            <p:cNvPr id="147" name="Oval 146"/>
            <p:cNvSpPr/>
            <p:nvPr/>
          </p:nvSpPr>
          <p:spPr>
            <a:xfrm>
              <a:off x="1750866" y="3219456"/>
              <a:ext cx="320040" cy="320040"/>
            </a:xfrm>
            <a:prstGeom prst="ellipse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 b="1">
                <a:solidFill>
                  <a:schemeClr val="tx1"/>
                </a:solidFill>
              </a:endParaRPr>
            </a:p>
          </p:txBody>
        </p:sp>
        <p:sp>
          <p:nvSpPr>
            <p:cNvPr id="148" name="TextBox 147"/>
            <p:cNvSpPr txBox="1"/>
            <p:nvPr/>
          </p:nvSpPr>
          <p:spPr>
            <a:xfrm>
              <a:off x="1707946" y="3271754"/>
              <a:ext cx="389850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b="1" dirty="0" smtClean="0"/>
                <a:t>RBP</a:t>
              </a:r>
              <a:r>
                <a:rPr lang="en-US" sz="800" b="1" baseline="-25000" dirty="0" smtClean="0"/>
                <a:t>3</a:t>
              </a:r>
              <a:endParaRPr lang="en-US" sz="800" b="1" baseline="-25000" dirty="0"/>
            </a:p>
          </p:txBody>
        </p:sp>
      </p:grpSp>
      <p:sp>
        <p:nvSpPr>
          <p:cNvPr id="149" name="Oval 148"/>
          <p:cNvSpPr/>
          <p:nvPr/>
        </p:nvSpPr>
        <p:spPr>
          <a:xfrm>
            <a:off x="7792294" y="3929463"/>
            <a:ext cx="320040" cy="320040"/>
          </a:xfrm>
          <a:prstGeom prst="ellipse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 b="1">
              <a:solidFill>
                <a:schemeClr val="tx1"/>
              </a:solidFill>
            </a:endParaRPr>
          </a:p>
        </p:txBody>
      </p:sp>
      <p:sp>
        <p:nvSpPr>
          <p:cNvPr id="150" name="TextBox 149"/>
          <p:cNvSpPr txBox="1"/>
          <p:nvPr/>
        </p:nvSpPr>
        <p:spPr>
          <a:xfrm>
            <a:off x="7749374" y="3981761"/>
            <a:ext cx="38985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 smtClean="0"/>
              <a:t>RBP</a:t>
            </a:r>
            <a:r>
              <a:rPr lang="en-US" sz="800" b="1" baseline="-25000" dirty="0" smtClean="0"/>
              <a:t>1</a:t>
            </a:r>
            <a:endParaRPr lang="en-US" sz="800" b="1" baseline="-25000" dirty="0"/>
          </a:p>
        </p:txBody>
      </p:sp>
      <p:grpSp>
        <p:nvGrpSpPr>
          <p:cNvPr id="151" name="Group 150"/>
          <p:cNvGrpSpPr/>
          <p:nvPr/>
        </p:nvGrpSpPr>
        <p:grpSpPr>
          <a:xfrm>
            <a:off x="6691591" y="3356508"/>
            <a:ext cx="2521447" cy="320040"/>
            <a:chOff x="1350025" y="3843211"/>
            <a:chExt cx="2521447" cy="320040"/>
          </a:xfrm>
        </p:grpSpPr>
        <p:grpSp>
          <p:nvGrpSpPr>
            <p:cNvPr id="152" name="Group 151"/>
            <p:cNvGrpSpPr/>
            <p:nvPr/>
          </p:nvGrpSpPr>
          <p:grpSpPr>
            <a:xfrm>
              <a:off x="1350025" y="3843211"/>
              <a:ext cx="320040" cy="320040"/>
              <a:chOff x="1350025" y="3835680"/>
              <a:chExt cx="320040" cy="320040"/>
            </a:xfrm>
          </p:grpSpPr>
          <p:sp>
            <p:nvSpPr>
              <p:cNvPr id="159" name="Oval 158"/>
              <p:cNvSpPr/>
              <p:nvPr/>
            </p:nvSpPr>
            <p:spPr>
              <a:xfrm>
                <a:off x="1350025" y="3835680"/>
                <a:ext cx="320040" cy="320040"/>
              </a:xfrm>
              <a:prstGeom prst="ellipse">
                <a:avLst/>
              </a:prstGeom>
              <a:noFill/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 b="1">
                  <a:solidFill>
                    <a:schemeClr val="tx1"/>
                  </a:solidFill>
                </a:endParaRPr>
              </a:p>
            </p:txBody>
          </p:sp>
          <p:sp>
            <p:nvSpPr>
              <p:cNvPr id="160" name="TextBox 159"/>
              <p:cNvSpPr txBox="1"/>
              <p:nvPr/>
            </p:nvSpPr>
            <p:spPr>
              <a:xfrm>
                <a:off x="1359202" y="3887978"/>
                <a:ext cx="285656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b="1" dirty="0" smtClean="0"/>
                  <a:t>G</a:t>
                </a:r>
                <a:r>
                  <a:rPr lang="en-US" sz="800" b="1" baseline="-25000" dirty="0" smtClean="0"/>
                  <a:t>3</a:t>
                </a:r>
                <a:endParaRPr lang="en-US" sz="800" b="1" baseline="-25000" dirty="0"/>
              </a:p>
            </p:txBody>
          </p:sp>
        </p:grpSp>
        <p:grpSp>
          <p:nvGrpSpPr>
            <p:cNvPr id="153" name="Group 152"/>
            <p:cNvGrpSpPr/>
            <p:nvPr/>
          </p:nvGrpSpPr>
          <p:grpSpPr>
            <a:xfrm>
              <a:off x="2450728" y="3843211"/>
              <a:ext cx="320040" cy="320040"/>
              <a:chOff x="2056485" y="3835680"/>
              <a:chExt cx="320040" cy="320040"/>
            </a:xfrm>
          </p:grpSpPr>
          <p:sp>
            <p:nvSpPr>
              <p:cNvPr id="157" name="Oval 156"/>
              <p:cNvSpPr/>
              <p:nvPr/>
            </p:nvSpPr>
            <p:spPr>
              <a:xfrm>
                <a:off x="2056485" y="3835680"/>
                <a:ext cx="320040" cy="320040"/>
              </a:xfrm>
              <a:prstGeom prst="ellipse">
                <a:avLst/>
              </a:prstGeom>
              <a:noFill/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 b="1">
                  <a:solidFill>
                    <a:schemeClr val="tx1"/>
                  </a:solidFill>
                </a:endParaRPr>
              </a:p>
            </p:txBody>
          </p:sp>
          <p:sp>
            <p:nvSpPr>
              <p:cNvPr id="158" name="TextBox 157"/>
              <p:cNvSpPr txBox="1"/>
              <p:nvPr/>
            </p:nvSpPr>
            <p:spPr>
              <a:xfrm>
                <a:off x="2065662" y="3887978"/>
                <a:ext cx="285656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b="1" dirty="0" smtClean="0"/>
                  <a:t>G</a:t>
                </a:r>
                <a:r>
                  <a:rPr lang="en-US" sz="800" b="1" baseline="-25000" dirty="0" smtClean="0"/>
                  <a:t>1</a:t>
                </a:r>
                <a:endParaRPr lang="en-US" sz="800" b="1" baseline="-25000" dirty="0"/>
              </a:p>
            </p:txBody>
          </p:sp>
        </p:grpSp>
        <p:grpSp>
          <p:nvGrpSpPr>
            <p:cNvPr id="154" name="Group 153"/>
            <p:cNvGrpSpPr/>
            <p:nvPr/>
          </p:nvGrpSpPr>
          <p:grpSpPr>
            <a:xfrm>
              <a:off x="3551432" y="3843211"/>
              <a:ext cx="320040" cy="320040"/>
              <a:chOff x="2702423" y="3835680"/>
              <a:chExt cx="320040" cy="320040"/>
            </a:xfrm>
          </p:grpSpPr>
          <p:sp>
            <p:nvSpPr>
              <p:cNvPr id="155" name="Oval 154"/>
              <p:cNvSpPr/>
              <p:nvPr/>
            </p:nvSpPr>
            <p:spPr>
              <a:xfrm>
                <a:off x="2702423" y="3835680"/>
                <a:ext cx="320040" cy="320040"/>
              </a:xfrm>
              <a:prstGeom prst="ellipse">
                <a:avLst/>
              </a:prstGeom>
              <a:noFill/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 b="1">
                  <a:solidFill>
                    <a:schemeClr val="tx1"/>
                  </a:solidFill>
                </a:endParaRPr>
              </a:p>
            </p:txBody>
          </p:sp>
          <p:sp>
            <p:nvSpPr>
              <p:cNvPr id="156" name="TextBox 155"/>
              <p:cNvSpPr txBox="1"/>
              <p:nvPr/>
            </p:nvSpPr>
            <p:spPr>
              <a:xfrm>
                <a:off x="2711600" y="3887978"/>
                <a:ext cx="285656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b="1" dirty="0" smtClean="0"/>
                  <a:t>G</a:t>
                </a:r>
                <a:r>
                  <a:rPr lang="en-US" sz="800" b="1" baseline="-25000" dirty="0" smtClean="0"/>
                  <a:t>2</a:t>
                </a:r>
                <a:endParaRPr lang="en-US" sz="800" b="1" baseline="-25000" dirty="0"/>
              </a:p>
            </p:txBody>
          </p:sp>
        </p:grpSp>
      </p:grpSp>
      <p:cxnSp>
        <p:nvCxnSpPr>
          <p:cNvPr id="161" name="Straight Arrow Connector 160"/>
          <p:cNvCxnSpPr>
            <a:stCxn id="190" idx="4"/>
            <a:endCxn id="184" idx="6"/>
          </p:cNvCxnSpPr>
          <p:nvPr/>
        </p:nvCxnSpPr>
        <p:spPr>
          <a:xfrm flipH="1">
            <a:off x="7011631" y="3079195"/>
            <a:ext cx="515144" cy="437333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2" name="Straight Arrow Connector 161"/>
          <p:cNvCxnSpPr>
            <a:stCxn id="190" idx="4"/>
            <a:endCxn id="188" idx="0"/>
          </p:cNvCxnSpPr>
          <p:nvPr/>
        </p:nvCxnSpPr>
        <p:spPr>
          <a:xfrm>
            <a:off x="7526775" y="3079195"/>
            <a:ext cx="425539" cy="277313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3" name="Straight Arrow Connector 162"/>
          <p:cNvCxnSpPr>
            <a:stCxn id="186" idx="4"/>
            <a:endCxn id="188" idx="0"/>
          </p:cNvCxnSpPr>
          <p:nvPr/>
        </p:nvCxnSpPr>
        <p:spPr>
          <a:xfrm flipH="1">
            <a:off x="7952314" y="3079195"/>
            <a:ext cx="425540" cy="277313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4" name="Straight Arrow Connector 163"/>
          <p:cNvCxnSpPr>
            <a:stCxn id="186" idx="4"/>
          </p:cNvCxnSpPr>
          <p:nvPr/>
        </p:nvCxnSpPr>
        <p:spPr>
          <a:xfrm>
            <a:off x="8377854" y="3079195"/>
            <a:ext cx="524321" cy="437333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5" name="Straight Arrow Connector 164"/>
          <p:cNvCxnSpPr>
            <a:endCxn id="184" idx="6"/>
          </p:cNvCxnSpPr>
          <p:nvPr/>
        </p:nvCxnSpPr>
        <p:spPr>
          <a:xfrm flipH="1" flipV="1">
            <a:off x="7011631" y="3516528"/>
            <a:ext cx="827532" cy="459804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6" name="Straight Arrow Connector 165"/>
          <p:cNvCxnSpPr/>
          <p:nvPr/>
        </p:nvCxnSpPr>
        <p:spPr>
          <a:xfrm flipV="1">
            <a:off x="8065465" y="3516528"/>
            <a:ext cx="827533" cy="459804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7" name="Oval 166"/>
          <p:cNvSpPr/>
          <p:nvPr/>
        </p:nvSpPr>
        <p:spPr>
          <a:xfrm>
            <a:off x="7225188" y="4628128"/>
            <a:ext cx="91440" cy="91440"/>
          </a:xfrm>
          <a:prstGeom prst="ellipse">
            <a:avLst/>
          </a:prstGeom>
          <a:solidFill>
            <a:srgbClr val="FF2600"/>
          </a:solidFill>
          <a:ln w="31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8" name="Oval 167"/>
          <p:cNvSpPr/>
          <p:nvPr/>
        </p:nvSpPr>
        <p:spPr>
          <a:xfrm>
            <a:off x="7795792" y="4628128"/>
            <a:ext cx="91440" cy="91440"/>
          </a:xfrm>
          <a:prstGeom prst="ellipse">
            <a:avLst/>
          </a:prstGeom>
          <a:solidFill>
            <a:srgbClr val="FF0000">
              <a:alpha val="54000"/>
            </a:srgbClr>
          </a:solidFill>
          <a:ln w="31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9" name="Oval 168"/>
          <p:cNvSpPr/>
          <p:nvPr/>
        </p:nvSpPr>
        <p:spPr>
          <a:xfrm>
            <a:off x="8345885" y="4628128"/>
            <a:ext cx="91440" cy="91440"/>
          </a:xfrm>
          <a:prstGeom prst="ellipse">
            <a:avLst/>
          </a:prstGeom>
          <a:solidFill>
            <a:srgbClr val="FF0000">
              <a:alpha val="14000"/>
            </a:srgbClr>
          </a:solidFill>
          <a:ln w="31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0" name="Oval 169"/>
          <p:cNvSpPr/>
          <p:nvPr/>
        </p:nvSpPr>
        <p:spPr>
          <a:xfrm>
            <a:off x="9467817" y="4628128"/>
            <a:ext cx="91440" cy="91440"/>
          </a:xfrm>
          <a:prstGeom prst="ellipse">
            <a:avLst/>
          </a:prstGeom>
          <a:solidFill>
            <a:srgbClr val="0070C0">
              <a:alpha val="50000"/>
            </a:srgbClr>
          </a:solidFill>
          <a:ln w="31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1" name="Oval 170"/>
          <p:cNvSpPr/>
          <p:nvPr/>
        </p:nvSpPr>
        <p:spPr>
          <a:xfrm>
            <a:off x="10026319" y="4628128"/>
            <a:ext cx="91440" cy="91440"/>
          </a:xfrm>
          <a:prstGeom prst="ellipse">
            <a:avLst/>
          </a:prstGeom>
          <a:solidFill>
            <a:srgbClr val="0070C0"/>
          </a:solidFill>
          <a:ln w="31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2" name="Picture 17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72878" y="3496818"/>
            <a:ext cx="177800" cy="101600"/>
          </a:xfrm>
          <a:prstGeom prst="rect">
            <a:avLst/>
          </a:prstGeom>
        </p:spPr>
      </p:pic>
      <p:grpSp>
        <p:nvGrpSpPr>
          <p:cNvPr id="173" name="Group 172"/>
          <p:cNvGrpSpPr/>
          <p:nvPr/>
        </p:nvGrpSpPr>
        <p:grpSpPr>
          <a:xfrm>
            <a:off x="9815584" y="3341001"/>
            <a:ext cx="343364" cy="320040"/>
            <a:chOff x="4891266" y="2948591"/>
            <a:chExt cx="343364" cy="320040"/>
          </a:xfrm>
        </p:grpSpPr>
        <p:sp>
          <p:nvSpPr>
            <p:cNvPr id="174" name="Oval 173"/>
            <p:cNvSpPr/>
            <p:nvPr/>
          </p:nvSpPr>
          <p:spPr>
            <a:xfrm>
              <a:off x="4902928" y="2948591"/>
              <a:ext cx="320040" cy="320040"/>
            </a:xfrm>
            <a:prstGeom prst="ellipse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 b="1">
                <a:solidFill>
                  <a:schemeClr val="tx1"/>
                </a:solidFill>
              </a:endParaRPr>
            </a:p>
          </p:txBody>
        </p:sp>
        <p:sp>
          <p:nvSpPr>
            <p:cNvPr id="175" name="TextBox 174"/>
            <p:cNvSpPr txBox="1"/>
            <p:nvPr/>
          </p:nvSpPr>
          <p:spPr>
            <a:xfrm>
              <a:off x="4891266" y="3000889"/>
              <a:ext cx="343364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b="1" dirty="0" smtClean="0"/>
                <a:t>G</a:t>
              </a:r>
              <a:r>
                <a:rPr lang="en-US" sz="800" b="1" baseline="-25000" dirty="0" smtClean="0"/>
                <a:t>n-1</a:t>
              </a:r>
              <a:endParaRPr lang="en-US" sz="800" b="1" baseline="-25000" dirty="0"/>
            </a:p>
          </p:txBody>
        </p:sp>
      </p:grpSp>
      <p:grpSp>
        <p:nvGrpSpPr>
          <p:cNvPr id="176" name="Group 175"/>
          <p:cNvGrpSpPr/>
          <p:nvPr/>
        </p:nvGrpSpPr>
        <p:grpSpPr>
          <a:xfrm>
            <a:off x="10772405" y="3341001"/>
            <a:ext cx="320040" cy="320040"/>
            <a:chOff x="4902928" y="2948591"/>
            <a:chExt cx="320040" cy="320040"/>
          </a:xfrm>
        </p:grpSpPr>
        <p:sp>
          <p:nvSpPr>
            <p:cNvPr id="177" name="Oval 176"/>
            <p:cNvSpPr/>
            <p:nvPr/>
          </p:nvSpPr>
          <p:spPr>
            <a:xfrm>
              <a:off x="4902928" y="2948591"/>
              <a:ext cx="320040" cy="320040"/>
            </a:xfrm>
            <a:prstGeom prst="ellipse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 b="1">
                <a:solidFill>
                  <a:schemeClr val="tx1"/>
                </a:solidFill>
              </a:endParaRPr>
            </a:p>
          </p:txBody>
        </p:sp>
        <p:sp>
          <p:nvSpPr>
            <p:cNvPr id="178" name="TextBox 177"/>
            <p:cNvSpPr txBox="1"/>
            <p:nvPr/>
          </p:nvSpPr>
          <p:spPr>
            <a:xfrm>
              <a:off x="4923016" y="3000889"/>
              <a:ext cx="287258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b="1" dirty="0" err="1" smtClean="0"/>
                <a:t>G</a:t>
              </a:r>
              <a:r>
                <a:rPr lang="en-US" sz="800" b="1" baseline="-25000" dirty="0" err="1" smtClean="0"/>
                <a:t>n</a:t>
              </a:r>
              <a:endParaRPr lang="en-US" sz="800" b="1" baseline="-25000" dirty="0"/>
            </a:p>
          </p:txBody>
        </p:sp>
      </p:grpSp>
      <p:grpSp>
        <p:nvGrpSpPr>
          <p:cNvPr id="179" name="Group 178"/>
          <p:cNvGrpSpPr/>
          <p:nvPr/>
        </p:nvGrpSpPr>
        <p:grpSpPr>
          <a:xfrm>
            <a:off x="10251074" y="2759155"/>
            <a:ext cx="405880" cy="320040"/>
            <a:chOff x="2559025" y="3219456"/>
            <a:chExt cx="405880" cy="320040"/>
          </a:xfrm>
        </p:grpSpPr>
        <p:sp>
          <p:nvSpPr>
            <p:cNvPr id="180" name="Oval 179"/>
            <p:cNvSpPr/>
            <p:nvPr/>
          </p:nvSpPr>
          <p:spPr>
            <a:xfrm>
              <a:off x="2601945" y="3219456"/>
              <a:ext cx="320040" cy="320040"/>
            </a:xfrm>
            <a:prstGeom prst="ellipse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 b="1">
                <a:solidFill>
                  <a:srgbClr val="7030A0"/>
                </a:solidFill>
              </a:endParaRPr>
            </a:p>
          </p:txBody>
        </p:sp>
        <p:sp>
          <p:nvSpPr>
            <p:cNvPr id="181" name="TextBox 180"/>
            <p:cNvSpPr txBox="1"/>
            <p:nvPr/>
          </p:nvSpPr>
          <p:spPr>
            <a:xfrm>
              <a:off x="2559025" y="3271754"/>
              <a:ext cx="405880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b="1" dirty="0" smtClean="0"/>
                <a:t>RBP2</a:t>
              </a:r>
              <a:endParaRPr lang="en-US" sz="800" b="1" dirty="0"/>
            </a:p>
          </p:txBody>
        </p:sp>
      </p:grpSp>
      <p:cxnSp>
        <p:nvCxnSpPr>
          <p:cNvPr id="182" name="Straight Arrow Connector 181"/>
          <p:cNvCxnSpPr/>
          <p:nvPr/>
        </p:nvCxnSpPr>
        <p:spPr>
          <a:xfrm flipH="1">
            <a:off x="10100417" y="3079195"/>
            <a:ext cx="353597" cy="308675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3" name="Straight Arrow Connector 182"/>
          <p:cNvCxnSpPr/>
          <p:nvPr/>
        </p:nvCxnSpPr>
        <p:spPr>
          <a:xfrm>
            <a:off x="10454014" y="3079195"/>
            <a:ext cx="365260" cy="308675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4" name="Picture 18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6620086" y="6030708"/>
            <a:ext cx="177800" cy="101600"/>
          </a:xfrm>
          <a:prstGeom prst="rect">
            <a:avLst/>
          </a:prstGeom>
        </p:spPr>
      </p:pic>
      <p:sp>
        <p:nvSpPr>
          <p:cNvPr id="185" name="TextBox 184"/>
          <p:cNvSpPr txBox="1"/>
          <p:nvPr/>
        </p:nvSpPr>
        <p:spPr>
          <a:xfrm>
            <a:off x="10491807" y="4846346"/>
            <a:ext cx="4924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</a:rPr>
              <a:t>****</a:t>
            </a: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186" name="TextBox 185"/>
          <p:cNvSpPr txBox="1"/>
          <p:nvPr/>
        </p:nvSpPr>
        <p:spPr>
          <a:xfrm>
            <a:off x="10568751" y="6264061"/>
            <a:ext cx="3385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0070C0"/>
                </a:solidFill>
              </a:rPr>
              <a:t>**</a:t>
            </a:r>
            <a:endParaRPr lang="en-US" sz="1200" dirty="0">
              <a:solidFill>
                <a:srgbClr val="0070C0"/>
              </a:solidFill>
            </a:endParaRPr>
          </a:p>
        </p:txBody>
      </p:sp>
      <p:pic>
        <p:nvPicPr>
          <p:cNvPr id="187" name="Picture 18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178" y="5195278"/>
            <a:ext cx="139700" cy="139700"/>
          </a:xfrm>
          <a:prstGeom prst="rect">
            <a:avLst/>
          </a:prstGeom>
        </p:spPr>
      </p:pic>
      <p:pic>
        <p:nvPicPr>
          <p:cNvPr id="188" name="Picture 18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178" y="5476761"/>
            <a:ext cx="139700" cy="139700"/>
          </a:xfrm>
          <a:prstGeom prst="rect">
            <a:avLst/>
          </a:prstGeom>
        </p:spPr>
      </p:pic>
      <p:pic>
        <p:nvPicPr>
          <p:cNvPr id="189" name="Picture 18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178" y="5751894"/>
            <a:ext cx="139700" cy="139700"/>
          </a:xfrm>
          <a:prstGeom prst="rect">
            <a:avLst/>
          </a:prstGeom>
        </p:spPr>
      </p:pic>
      <p:pic>
        <p:nvPicPr>
          <p:cNvPr id="190" name="Picture 18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178" y="6020677"/>
            <a:ext cx="139700" cy="139700"/>
          </a:xfrm>
          <a:prstGeom prst="rect">
            <a:avLst/>
          </a:prstGeom>
        </p:spPr>
      </p:pic>
      <p:sp>
        <p:nvSpPr>
          <p:cNvPr id="191" name="Rounded Rectangle 190"/>
          <p:cNvSpPr/>
          <p:nvPr/>
        </p:nvSpPr>
        <p:spPr>
          <a:xfrm>
            <a:off x="5806968" y="286077"/>
            <a:ext cx="5734050" cy="1122968"/>
          </a:xfrm>
          <a:prstGeom prst="roundRect">
            <a:avLst/>
          </a:prstGeom>
          <a:noFill/>
          <a:ln w="31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2" name="Rounded Rectangle 191"/>
          <p:cNvSpPr/>
          <p:nvPr/>
        </p:nvSpPr>
        <p:spPr>
          <a:xfrm>
            <a:off x="5826786" y="1442074"/>
            <a:ext cx="5734050" cy="2828995"/>
          </a:xfrm>
          <a:prstGeom prst="roundRect">
            <a:avLst/>
          </a:prstGeom>
          <a:noFill/>
          <a:ln w="31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3" name="Rounded Rectangle 192"/>
          <p:cNvSpPr/>
          <p:nvPr/>
        </p:nvSpPr>
        <p:spPr>
          <a:xfrm>
            <a:off x="5833136" y="4320579"/>
            <a:ext cx="5734050" cy="2293640"/>
          </a:xfrm>
          <a:prstGeom prst="roundRect">
            <a:avLst/>
          </a:prstGeom>
          <a:noFill/>
          <a:ln w="31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38741-0A14-E843-9A62-03E826F204E7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70881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5991672" y="230218"/>
            <a:ext cx="1051560" cy="347472"/>
          </a:xfrm>
          <a:prstGeom prst="round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rgbClr val="00B050"/>
                </a:solidFill>
              </a:rPr>
              <a:t>Network Construction</a:t>
            </a:r>
            <a:endParaRPr lang="en-US" sz="1200" dirty="0">
              <a:solidFill>
                <a:srgbClr val="00B050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441863" y="265455"/>
            <a:ext cx="5056649" cy="1003137"/>
            <a:chOff x="1875281" y="1001783"/>
            <a:chExt cx="5056649" cy="1003137"/>
          </a:xfrm>
        </p:grpSpPr>
        <p:sp>
          <p:nvSpPr>
            <p:cNvPr id="5" name="Rectangle 4"/>
            <p:cNvSpPr/>
            <p:nvPr/>
          </p:nvSpPr>
          <p:spPr>
            <a:xfrm>
              <a:off x="3563711" y="1214223"/>
              <a:ext cx="1059089" cy="162047"/>
            </a:xfrm>
            <a:prstGeom prst="rect">
              <a:avLst/>
            </a:prstGeom>
            <a:solidFill>
              <a:srgbClr val="7030A0">
                <a:alpha val="30000"/>
              </a:srgb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>
                  <a:solidFill>
                    <a:srgbClr val="FF40FF"/>
                  </a:solidFill>
                </a:rPr>
                <a:t>intron</a:t>
              </a:r>
              <a:endParaRPr lang="en-US" sz="1200" dirty="0">
                <a:solidFill>
                  <a:srgbClr val="FF40FF"/>
                </a:solidFill>
              </a:endParaRP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690429" y="1224134"/>
              <a:ext cx="380048" cy="212025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5113245" y="1214223"/>
              <a:ext cx="626309" cy="162047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>
                  <a:solidFill>
                    <a:schemeClr val="tx1"/>
                  </a:solidFill>
                </a:rPr>
                <a:t>exon</a:t>
              </a: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5737348" y="1214223"/>
              <a:ext cx="570479" cy="162047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>
                  <a:solidFill>
                    <a:schemeClr val="accent2">
                      <a:lumMod val="75000"/>
                    </a:schemeClr>
                  </a:solidFill>
                </a:rPr>
                <a:t>3’UTR</a:t>
              </a:r>
              <a:endParaRPr lang="en-US" sz="1200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3011746" y="1214223"/>
              <a:ext cx="549797" cy="162047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>
                  <a:solidFill>
                    <a:schemeClr val="tx1"/>
                  </a:solidFill>
                </a:rPr>
                <a:t>exon</a:t>
              </a: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2398885" y="1214223"/>
              <a:ext cx="610265" cy="162047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>
                  <a:solidFill>
                    <a:srgbClr val="0432FF"/>
                  </a:solidFill>
                </a:rPr>
                <a:t>5’ UTR</a:t>
              </a:r>
              <a:endParaRPr lang="en-US" sz="1200" dirty="0">
                <a:solidFill>
                  <a:srgbClr val="0432FF"/>
                </a:solidFill>
              </a:endParaRPr>
            </a:p>
          </p:txBody>
        </p:sp>
        <p:cxnSp>
          <p:nvCxnSpPr>
            <p:cNvPr id="12" name="Straight Connector 11"/>
            <p:cNvCxnSpPr/>
            <p:nvPr/>
          </p:nvCxnSpPr>
          <p:spPr>
            <a:xfrm flipH="1">
              <a:off x="6307828" y="1295246"/>
              <a:ext cx="624102" cy="153"/>
            </a:xfrm>
            <a:prstGeom prst="line">
              <a:avLst/>
            </a:prstGeom>
            <a:ln w="762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/>
            <p:cNvSpPr/>
            <p:nvPr/>
          </p:nvSpPr>
          <p:spPr>
            <a:xfrm>
              <a:off x="3925661" y="1842873"/>
              <a:ext cx="297089" cy="162047"/>
            </a:xfrm>
            <a:prstGeom prst="rect">
              <a:avLst/>
            </a:prstGeom>
            <a:solidFill>
              <a:srgbClr val="7030A0">
                <a:alpha val="30000"/>
              </a:srgb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solidFill>
                  <a:srgbClr val="FF40FF"/>
                </a:solidFill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4522695" y="1842873"/>
              <a:ext cx="626309" cy="162047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5146798" y="1842873"/>
              <a:ext cx="570479" cy="162047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3373696" y="1842873"/>
              <a:ext cx="549797" cy="162047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2760835" y="1842873"/>
              <a:ext cx="610265" cy="162047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solidFill>
                  <a:srgbClr val="0432FF"/>
                </a:solidFill>
              </a:endParaRPr>
            </a:p>
          </p:txBody>
        </p:sp>
        <p:cxnSp>
          <p:nvCxnSpPr>
            <p:cNvPr id="18" name="Straight Connector 17"/>
            <p:cNvCxnSpPr/>
            <p:nvPr/>
          </p:nvCxnSpPr>
          <p:spPr>
            <a:xfrm flipH="1" flipV="1">
              <a:off x="2108200" y="1923896"/>
              <a:ext cx="652635" cy="1"/>
            </a:xfrm>
            <a:prstGeom prst="line">
              <a:avLst/>
            </a:prstGeom>
            <a:ln w="762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H="1">
              <a:off x="5717278" y="1923896"/>
              <a:ext cx="624102" cy="153"/>
            </a:xfrm>
            <a:prstGeom prst="line">
              <a:avLst/>
            </a:prstGeom>
            <a:ln w="762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Rectangle 19"/>
            <p:cNvSpPr/>
            <p:nvPr/>
          </p:nvSpPr>
          <p:spPr>
            <a:xfrm>
              <a:off x="4222750" y="1842872"/>
              <a:ext cx="297089" cy="162047"/>
            </a:xfrm>
            <a:prstGeom prst="rect">
              <a:avLst/>
            </a:prstGeom>
            <a:solidFill>
              <a:srgbClr val="7030A0">
                <a:alpha val="30000"/>
              </a:srgb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solidFill>
                  <a:srgbClr val="FF40FF"/>
                </a:solidFill>
              </a:endParaRPr>
            </a:p>
          </p:txBody>
        </p:sp>
        <p:cxnSp>
          <p:nvCxnSpPr>
            <p:cNvPr id="21" name="Straight Connector 20"/>
            <p:cNvCxnSpPr/>
            <p:nvPr/>
          </p:nvCxnSpPr>
          <p:spPr>
            <a:xfrm>
              <a:off x="3561543" y="1376270"/>
              <a:ext cx="361950" cy="466602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3847293" y="1369920"/>
              <a:ext cx="361950" cy="466602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>
              <a:off x="4518515" y="1377643"/>
              <a:ext cx="107626" cy="468089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flipH="1">
              <a:off x="4227023" y="1369920"/>
              <a:ext cx="107626" cy="468089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/>
            <p:cNvSpPr txBox="1"/>
            <p:nvPr/>
          </p:nvSpPr>
          <p:spPr>
            <a:xfrm>
              <a:off x="1875281" y="1018247"/>
              <a:ext cx="44916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200" smtClean="0"/>
                <a:t>1 kb</a:t>
              </a:r>
              <a:endParaRPr lang="en-US" sz="1200" dirty="0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6382136" y="1001783"/>
              <a:ext cx="44916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200" smtClean="0"/>
                <a:t>1 kb</a:t>
              </a:r>
              <a:endParaRPr lang="en-US" sz="1200" dirty="0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2179025" y="1646896"/>
              <a:ext cx="44916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200" smtClean="0"/>
                <a:t>1 kb</a:t>
              </a:r>
              <a:endParaRPr lang="en-US" sz="1200" dirty="0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5788772" y="1646896"/>
              <a:ext cx="44916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200" smtClean="0"/>
                <a:t>1 kb</a:t>
              </a:r>
              <a:endParaRPr lang="en-US" sz="1200" dirty="0"/>
            </a:p>
          </p:txBody>
        </p:sp>
      </p:grpSp>
      <p:graphicFrame>
        <p:nvGraphicFramePr>
          <p:cNvPr id="29" name="Table 2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064143"/>
              </p:ext>
            </p:extLst>
          </p:nvPr>
        </p:nvGraphicFramePr>
        <p:xfrm>
          <a:off x="771135" y="4442528"/>
          <a:ext cx="4762498" cy="206097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50641"/>
                <a:gridCol w="550641"/>
                <a:gridCol w="550641"/>
                <a:gridCol w="550641"/>
                <a:gridCol w="550641"/>
                <a:gridCol w="550641"/>
                <a:gridCol w="550641"/>
                <a:gridCol w="908011"/>
              </a:tblGrid>
              <a:tr h="28253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45720" marR="4572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50" dirty="0"/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50" dirty="0"/>
                    </a:p>
                  </a:txBody>
                  <a:tcPr marL="45720" marR="4572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50" dirty="0" smtClean="0"/>
                    </a:p>
                  </a:txBody>
                  <a:tcPr marL="45720" marR="4572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1050" dirty="0" smtClean="0"/>
                        <a:t>…</a:t>
                      </a:r>
                      <a:endParaRPr lang="en-US" sz="1050" dirty="0"/>
                    </a:p>
                  </a:txBody>
                  <a:tcPr marL="45720" marR="4572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50" dirty="0"/>
                    </a:p>
                  </a:txBody>
                  <a:tcPr marL="45720" marR="4572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50" dirty="0"/>
                    </a:p>
                  </a:txBody>
                  <a:tcPr marL="45720" marR="4572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/>
                        <a:t>Significance</a:t>
                      </a:r>
                      <a:endParaRPr lang="en-US" sz="1050" dirty="0"/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2536">
                <a:tc>
                  <a:txBody>
                    <a:bodyPr/>
                    <a:lstStyle/>
                    <a:p>
                      <a:pPr algn="ctr"/>
                      <a:endParaRPr lang="en-US" sz="1050" dirty="0"/>
                    </a:p>
                  </a:txBody>
                  <a:tcPr marL="45720" marR="4572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/>
                        <a:t>G</a:t>
                      </a:r>
                      <a:r>
                        <a:rPr lang="en-US" sz="1050" baseline="-25000" dirty="0" smtClean="0"/>
                        <a:t>1</a:t>
                      </a:r>
                      <a:endParaRPr lang="en-US" sz="1050" baseline="-25000" dirty="0"/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/>
                        <a:t>G</a:t>
                      </a:r>
                      <a:r>
                        <a:rPr lang="en-US" sz="1050" baseline="-25000" dirty="0" smtClean="0"/>
                        <a:t>2</a:t>
                      </a:r>
                      <a:endParaRPr lang="en-US" sz="1050" baseline="-25000" dirty="0"/>
                    </a:p>
                  </a:txBody>
                  <a:tcPr marL="45720" marR="4572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dirty="0" smtClean="0"/>
                        <a:t>G</a:t>
                      </a:r>
                      <a:r>
                        <a:rPr lang="en-US" sz="1050" baseline="-25000" dirty="0" smtClean="0"/>
                        <a:t>3</a:t>
                      </a:r>
                    </a:p>
                  </a:txBody>
                  <a:tcPr marL="45720" marR="4572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1050" dirty="0" smtClean="0"/>
                        <a:t>…</a:t>
                      </a:r>
                      <a:endParaRPr lang="en-US" sz="1050" dirty="0"/>
                    </a:p>
                  </a:txBody>
                  <a:tcPr marL="45720" marR="4572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/>
                        <a:t>G</a:t>
                      </a:r>
                      <a:r>
                        <a:rPr lang="en-US" sz="1050" baseline="-25000" dirty="0" smtClean="0"/>
                        <a:t>n-1</a:t>
                      </a:r>
                      <a:endParaRPr lang="en-US" sz="1050" baseline="-25000" dirty="0"/>
                    </a:p>
                  </a:txBody>
                  <a:tcPr marL="45720" marR="4572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err="1" smtClean="0"/>
                        <a:t>G</a:t>
                      </a:r>
                      <a:r>
                        <a:rPr lang="en-US" sz="1050" baseline="-25000" dirty="0" err="1" smtClean="0"/>
                        <a:t>n</a:t>
                      </a:r>
                      <a:endParaRPr lang="en-US" sz="1050" baseline="-25000" dirty="0"/>
                    </a:p>
                  </a:txBody>
                  <a:tcPr marL="45720" marR="4572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50" baseline="-25000" dirty="0"/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2536"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/>
                        <a:t>RBP</a:t>
                      </a:r>
                      <a:r>
                        <a:rPr lang="en-US" sz="1050" baseline="-25000" dirty="0" smtClean="0"/>
                        <a:t>1</a:t>
                      </a:r>
                      <a:endParaRPr lang="en-US" sz="1050" baseline="-25000" dirty="0"/>
                    </a:p>
                  </a:txBody>
                  <a:tcPr marL="45720" marR="4572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/>
                        <a:t>1</a:t>
                      </a:r>
                      <a:endParaRPr lang="en-US" sz="1050" dirty="0"/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openDmnd">
                      <a:fgClr>
                        <a:schemeClr val="bg1">
                          <a:lumMod val="65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/>
                        <a:t>1</a:t>
                      </a:r>
                      <a:endParaRPr lang="en-US" sz="1050" dirty="0"/>
                    </a:p>
                  </a:txBody>
                  <a:tcPr marL="45720" marR="4572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openDmnd">
                      <a:fgClr>
                        <a:schemeClr val="bg1">
                          <a:lumMod val="65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/>
                        <a:t>1</a:t>
                      </a:r>
                      <a:endParaRPr lang="en-US" sz="1050" dirty="0"/>
                    </a:p>
                  </a:txBody>
                  <a:tcPr marL="45720" marR="4572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openDmnd">
                      <a:fgClr>
                        <a:schemeClr val="bg1">
                          <a:lumMod val="65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1050" dirty="0" smtClean="0"/>
                        <a:t>…</a:t>
                      </a:r>
                      <a:endParaRPr lang="en-US" sz="1050" dirty="0"/>
                    </a:p>
                  </a:txBody>
                  <a:tcPr marL="45720" marR="4572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/>
                        <a:t>0</a:t>
                      </a:r>
                      <a:endParaRPr lang="en-US" sz="1050" dirty="0"/>
                    </a:p>
                  </a:txBody>
                  <a:tcPr marL="45720" marR="4572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/>
                        <a:t>0</a:t>
                      </a:r>
                      <a:endParaRPr lang="en-US" sz="1050" dirty="0"/>
                    </a:p>
                  </a:txBody>
                  <a:tcPr marL="45720" marR="4572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50" dirty="0"/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2536"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/>
                        <a:t>RBP</a:t>
                      </a:r>
                      <a:r>
                        <a:rPr lang="en-US" sz="1050" baseline="-25000" dirty="0" smtClean="0"/>
                        <a:t>2</a:t>
                      </a:r>
                      <a:endParaRPr lang="en-US" sz="1050" baseline="-25000" dirty="0"/>
                    </a:p>
                  </a:txBody>
                  <a:tcPr marL="45720" marR="4572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/>
                        <a:t>1</a:t>
                      </a:r>
                      <a:endParaRPr lang="en-US" sz="1050" dirty="0"/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openDmnd">
                      <a:fgClr>
                        <a:schemeClr val="bg1">
                          <a:lumMod val="65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/>
                        <a:t>1</a:t>
                      </a:r>
                      <a:endParaRPr lang="en-US" sz="1050" dirty="0"/>
                    </a:p>
                  </a:txBody>
                  <a:tcPr marL="45720" marR="4572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openDmnd">
                      <a:fgClr>
                        <a:schemeClr val="bg1">
                          <a:lumMod val="65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/>
                        <a:t>0</a:t>
                      </a:r>
                      <a:endParaRPr lang="en-US" sz="1050" dirty="0"/>
                    </a:p>
                  </a:txBody>
                  <a:tcPr marL="45720" marR="4572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1050" dirty="0" smtClean="0"/>
                        <a:t>…</a:t>
                      </a:r>
                      <a:endParaRPr lang="en-US" sz="1050" dirty="0"/>
                    </a:p>
                  </a:txBody>
                  <a:tcPr marL="45720" marR="4572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/>
                        <a:t>0</a:t>
                      </a:r>
                      <a:endParaRPr lang="en-US" sz="1050" dirty="0"/>
                    </a:p>
                  </a:txBody>
                  <a:tcPr marL="45720" marR="4572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/>
                        <a:t>1</a:t>
                      </a:r>
                      <a:endParaRPr lang="en-US" sz="1050" dirty="0"/>
                    </a:p>
                  </a:txBody>
                  <a:tcPr marL="45720" marR="4572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openDmnd">
                      <a:fgClr>
                        <a:schemeClr val="bg1">
                          <a:lumMod val="65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50" dirty="0"/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82536"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/>
                        <a:t>RBP</a:t>
                      </a:r>
                      <a:r>
                        <a:rPr lang="en-US" sz="1050" baseline="-25000" dirty="0" smtClean="0"/>
                        <a:t>3</a:t>
                      </a:r>
                      <a:endParaRPr lang="en-US" sz="1050" baseline="-25000" dirty="0"/>
                    </a:p>
                  </a:txBody>
                  <a:tcPr marL="45720" marR="4572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/>
                        <a:t>1</a:t>
                      </a:r>
                      <a:endParaRPr lang="en-US" sz="1050" dirty="0"/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openDmnd">
                      <a:fgClr>
                        <a:schemeClr val="bg1">
                          <a:lumMod val="65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/>
                        <a:t>0</a:t>
                      </a:r>
                      <a:endParaRPr lang="en-US" sz="1050" dirty="0"/>
                    </a:p>
                  </a:txBody>
                  <a:tcPr marL="45720" marR="4572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/>
                        <a:t>1</a:t>
                      </a:r>
                      <a:endParaRPr lang="en-US" sz="1050" dirty="0"/>
                    </a:p>
                  </a:txBody>
                  <a:tcPr marL="45720" marR="4572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openDmnd">
                      <a:fgClr>
                        <a:schemeClr val="bg1">
                          <a:lumMod val="65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1050" dirty="0" smtClean="0"/>
                        <a:t>…</a:t>
                      </a:r>
                      <a:endParaRPr lang="en-US" sz="1050" dirty="0"/>
                    </a:p>
                  </a:txBody>
                  <a:tcPr marL="45720" marR="4572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/>
                        <a:t>1</a:t>
                      </a:r>
                      <a:endParaRPr lang="en-US" sz="1050" dirty="0"/>
                    </a:p>
                  </a:txBody>
                  <a:tcPr marL="45720" marR="4572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openDmnd">
                      <a:fgClr>
                        <a:schemeClr val="bg1">
                          <a:lumMod val="65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/>
                        <a:t>0</a:t>
                      </a:r>
                      <a:endParaRPr lang="en-US" sz="1050" dirty="0"/>
                    </a:p>
                  </a:txBody>
                  <a:tcPr marL="45720" marR="4572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50" dirty="0"/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2536">
                <a:tc>
                  <a:txBody>
                    <a:bodyPr/>
                    <a:lstStyle/>
                    <a:p>
                      <a:pPr algn="ctr"/>
                      <a:endParaRPr lang="en-US" sz="1050" dirty="0"/>
                    </a:p>
                  </a:txBody>
                  <a:tcPr marL="45720" marR="4572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50"/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50"/>
                    </a:p>
                  </a:txBody>
                  <a:tcPr marL="45720" marR="4572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50"/>
                    </a:p>
                  </a:txBody>
                  <a:tcPr marL="45720" marR="4572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50" dirty="0"/>
                    </a:p>
                  </a:txBody>
                  <a:tcPr marL="45720" marR="4572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50" dirty="0"/>
                    </a:p>
                  </a:txBody>
                  <a:tcPr marL="45720" marR="4572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50" dirty="0"/>
                    </a:p>
                  </a:txBody>
                  <a:tcPr marL="45720" marR="4572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50" dirty="0"/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2536"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err="1" smtClean="0"/>
                        <a:t>RBP</a:t>
                      </a:r>
                      <a:r>
                        <a:rPr lang="en-US" sz="1050" baseline="-25000" dirty="0" err="1" smtClean="0"/>
                        <a:t>k</a:t>
                      </a:r>
                      <a:endParaRPr lang="en-US" sz="1050" baseline="-25000" dirty="0"/>
                    </a:p>
                  </a:txBody>
                  <a:tcPr marL="45720" marR="4572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/>
                        <a:t>0</a:t>
                      </a:r>
                      <a:endParaRPr lang="en-US" sz="1050" dirty="0"/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/>
                        <a:t>0</a:t>
                      </a:r>
                      <a:endParaRPr lang="en-US" sz="1050" dirty="0"/>
                    </a:p>
                  </a:txBody>
                  <a:tcPr marL="45720" marR="4572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/>
                        <a:t>0</a:t>
                      </a:r>
                      <a:endParaRPr lang="en-US" sz="1050" dirty="0"/>
                    </a:p>
                  </a:txBody>
                  <a:tcPr marL="45720" marR="4572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1050" dirty="0" smtClean="0"/>
                        <a:t>…</a:t>
                      </a:r>
                      <a:endParaRPr lang="en-US" sz="1050" dirty="0"/>
                    </a:p>
                  </a:txBody>
                  <a:tcPr marL="45720" marR="4572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/>
                        <a:t>1</a:t>
                      </a:r>
                      <a:endParaRPr lang="en-US" sz="1050" dirty="0"/>
                    </a:p>
                  </a:txBody>
                  <a:tcPr marL="45720" marR="4572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openDmnd">
                      <a:fgClr>
                        <a:schemeClr val="bg1">
                          <a:lumMod val="65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/>
                        <a:t>1</a:t>
                      </a:r>
                      <a:endParaRPr lang="en-US" sz="1050" dirty="0"/>
                    </a:p>
                  </a:txBody>
                  <a:tcPr marL="45720" marR="4572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openDmnd">
                      <a:fgClr>
                        <a:schemeClr val="bg1">
                          <a:lumMod val="65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50" dirty="0"/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grpSp>
        <p:nvGrpSpPr>
          <p:cNvPr id="30" name="Group 29"/>
          <p:cNvGrpSpPr/>
          <p:nvPr/>
        </p:nvGrpSpPr>
        <p:grpSpPr>
          <a:xfrm>
            <a:off x="325565" y="1404887"/>
            <a:ext cx="5340912" cy="1268830"/>
            <a:chOff x="527345" y="1183882"/>
            <a:chExt cx="5340912" cy="1268830"/>
          </a:xfrm>
        </p:grpSpPr>
        <p:grpSp>
          <p:nvGrpSpPr>
            <p:cNvPr id="31" name="Group 30"/>
            <p:cNvGrpSpPr/>
            <p:nvPr/>
          </p:nvGrpSpPr>
          <p:grpSpPr>
            <a:xfrm>
              <a:off x="1008300" y="2176591"/>
              <a:ext cx="4859957" cy="276121"/>
              <a:chOff x="1008300" y="2081341"/>
              <a:chExt cx="4859957" cy="276121"/>
            </a:xfrm>
          </p:grpSpPr>
          <p:pic>
            <p:nvPicPr>
              <p:cNvPr id="55" name="Picture 54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3835946" y="2081341"/>
                <a:ext cx="177800" cy="101600"/>
              </a:xfrm>
              <a:prstGeom prst="rect">
                <a:avLst/>
              </a:prstGeom>
            </p:spPr>
          </p:pic>
          <p:grpSp>
            <p:nvGrpSpPr>
              <p:cNvPr id="56" name="Group 55"/>
              <p:cNvGrpSpPr/>
              <p:nvPr/>
            </p:nvGrpSpPr>
            <p:grpSpPr>
              <a:xfrm>
                <a:off x="1008300" y="2088294"/>
                <a:ext cx="743964" cy="269168"/>
                <a:chOff x="1008300" y="1961294"/>
                <a:chExt cx="743964" cy="269168"/>
              </a:xfrm>
            </p:grpSpPr>
            <p:grpSp>
              <p:nvGrpSpPr>
                <p:cNvPr id="101" name="Group 100"/>
                <p:cNvGrpSpPr/>
                <p:nvPr/>
              </p:nvGrpSpPr>
              <p:grpSpPr>
                <a:xfrm flipV="1">
                  <a:off x="1008300" y="1961294"/>
                  <a:ext cx="743964" cy="45719"/>
                  <a:chOff x="2260600" y="1995272"/>
                  <a:chExt cx="4233180" cy="162048"/>
                </a:xfrm>
              </p:grpSpPr>
              <p:sp>
                <p:nvSpPr>
                  <p:cNvPr id="103" name="Rectangle 102"/>
                  <p:cNvSpPr/>
                  <p:nvPr/>
                </p:nvSpPr>
                <p:spPr>
                  <a:xfrm>
                    <a:off x="4078061" y="1995273"/>
                    <a:ext cx="297089" cy="162047"/>
                  </a:xfrm>
                  <a:prstGeom prst="rect">
                    <a:avLst/>
                  </a:prstGeom>
                  <a:solidFill>
                    <a:srgbClr val="7030A0">
                      <a:alpha val="30000"/>
                    </a:srgbClr>
                  </a:solidFill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 dirty="0">
                      <a:solidFill>
                        <a:srgbClr val="FF40FF"/>
                      </a:solidFill>
                    </a:endParaRPr>
                  </a:p>
                </p:txBody>
              </p:sp>
              <p:sp>
                <p:nvSpPr>
                  <p:cNvPr id="104" name="Rectangle 103"/>
                  <p:cNvSpPr/>
                  <p:nvPr/>
                </p:nvSpPr>
                <p:spPr>
                  <a:xfrm>
                    <a:off x="4675095" y="1995273"/>
                    <a:ext cx="626309" cy="162047"/>
                  </a:xfrm>
                  <a:prstGeom prst="rect">
                    <a:avLst/>
                  </a:prstGeom>
                  <a:solidFill>
                    <a:schemeClr val="bg1">
                      <a:lumMod val="85000"/>
                    </a:schemeClr>
                  </a:solidFill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05" name="Rectangle 104"/>
                  <p:cNvSpPr/>
                  <p:nvPr/>
                </p:nvSpPr>
                <p:spPr>
                  <a:xfrm>
                    <a:off x="5299198" y="1995273"/>
                    <a:ext cx="570479" cy="162047"/>
                  </a:xfrm>
                  <a:prstGeom prst="rect">
                    <a:avLst/>
                  </a:prstGeom>
                  <a:solidFill>
                    <a:schemeClr val="accent2">
                      <a:lumMod val="40000"/>
                      <a:lumOff val="60000"/>
                    </a:schemeClr>
                  </a:solidFill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 dirty="0">
                      <a:solidFill>
                        <a:schemeClr val="accent2">
                          <a:lumMod val="75000"/>
                        </a:schemeClr>
                      </a:solidFill>
                    </a:endParaRPr>
                  </a:p>
                </p:txBody>
              </p:sp>
              <p:sp>
                <p:nvSpPr>
                  <p:cNvPr id="106" name="Rectangle 105"/>
                  <p:cNvSpPr/>
                  <p:nvPr/>
                </p:nvSpPr>
                <p:spPr>
                  <a:xfrm>
                    <a:off x="3526096" y="1995273"/>
                    <a:ext cx="549797" cy="162047"/>
                  </a:xfrm>
                  <a:prstGeom prst="rect">
                    <a:avLst/>
                  </a:prstGeom>
                  <a:solidFill>
                    <a:schemeClr val="bg1">
                      <a:lumMod val="85000"/>
                    </a:schemeClr>
                  </a:solidFill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07" name="Rectangle 106"/>
                  <p:cNvSpPr/>
                  <p:nvPr/>
                </p:nvSpPr>
                <p:spPr>
                  <a:xfrm>
                    <a:off x="2913235" y="1995273"/>
                    <a:ext cx="610265" cy="162047"/>
                  </a:xfrm>
                  <a:prstGeom prst="rect">
                    <a:avLst/>
                  </a:prstGeom>
                  <a:solidFill>
                    <a:schemeClr val="accent5">
                      <a:lumMod val="40000"/>
                      <a:lumOff val="60000"/>
                    </a:schemeClr>
                  </a:solidFill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 dirty="0">
                      <a:solidFill>
                        <a:srgbClr val="0432FF"/>
                      </a:solidFill>
                    </a:endParaRPr>
                  </a:p>
                </p:txBody>
              </p:sp>
              <p:cxnSp>
                <p:nvCxnSpPr>
                  <p:cNvPr id="108" name="Straight Connector 107"/>
                  <p:cNvCxnSpPr/>
                  <p:nvPr/>
                </p:nvCxnSpPr>
                <p:spPr>
                  <a:xfrm flipH="1" flipV="1">
                    <a:off x="2260600" y="2076296"/>
                    <a:ext cx="652635" cy="1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6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9" name="Straight Connector 108"/>
                  <p:cNvCxnSpPr/>
                  <p:nvPr/>
                </p:nvCxnSpPr>
                <p:spPr>
                  <a:xfrm flipH="1">
                    <a:off x="5869678" y="2076296"/>
                    <a:ext cx="624102" cy="153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6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10" name="Rectangle 109"/>
                  <p:cNvSpPr/>
                  <p:nvPr/>
                </p:nvSpPr>
                <p:spPr>
                  <a:xfrm>
                    <a:off x="4375150" y="1995272"/>
                    <a:ext cx="297089" cy="162047"/>
                  </a:xfrm>
                  <a:prstGeom prst="rect">
                    <a:avLst/>
                  </a:prstGeom>
                  <a:solidFill>
                    <a:srgbClr val="7030A0">
                      <a:alpha val="30000"/>
                    </a:srgbClr>
                  </a:solidFill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 dirty="0">
                      <a:solidFill>
                        <a:srgbClr val="FF40FF"/>
                      </a:solidFill>
                    </a:endParaRPr>
                  </a:p>
                </p:txBody>
              </p:sp>
            </p:grpSp>
            <p:sp>
              <p:nvSpPr>
                <p:cNvPr id="102" name="TextBox 101"/>
                <p:cNvSpPr txBox="1"/>
                <p:nvPr/>
              </p:nvSpPr>
              <p:spPr>
                <a:xfrm>
                  <a:off x="1223027" y="1976546"/>
                  <a:ext cx="314510" cy="25391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050" dirty="0" smtClean="0"/>
                    <a:t>G</a:t>
                  </a:r>
                  <a:r>
                    <a:rPr lang="en-US" sz="1050" baseline="-25000" dirty="0" smtClean="0"/>
                    <a:t>1</a:t>
                  </a:r>
                  <a:endParaRPr lang="en-US" sz="1050" baseline="-25000" dirty="0"/>
                </a:p>
              </p:txBody>
            </p:sp>
          </p:grpSp>
          <p:grpSp>
            <p:nvGrpSpPr>
              <p:cNvPr id="57" name="Group 56"/>
              <p:cNvGrpSpPr/>
              <p:nvPr/>
            </p:nvGrpSpPr>
            <p:grpSpPr>
              <a:xfrm>
                <a:off x="1904282" y="2088294"/>
                <a:ext cx="743964" cy="269168"/>
                <a:chOff x="1974068" y="1961294"/>
                <a:chExt cx="743964" cy="269168"/>
              </a:xfrm>
            </p:grpSpPr>
            <p:sp>
              <p:nvSpPr>
                <p:cNvPr id="91" name="TextBox 90"/>
                <p:cNvSpPr txBox="1"/>
                <p:nvPr/>
              </p:nvSpPr>
              <p:spPr>
                <a:xfrm>
                  <a:off x="2188795" y="1976546"/>
                  <a:ext cx="314510" cy="25391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050" dirty="0" smtClean="0"/>
                    <a:t>G</a:t>
                  </a:r>
                  <a:r>
                    <a:rPr lang="en-US" sz="1050" baseline="-25000" dirty="0" smtClean="0"/>
                    <a:t>2</a:t>
                  </a:r>
                  <a:endParaRPr lang="en-US" sz="1050" baseline="-25000" dirty="0"/>
                </a:p>
              </p:txBody>
            </p:sp>
            <p:grpSp>
              <p:nvGrpSpPr>
                <p:cNvPr id="92" name="Group 91"/>
                <p:cNvGrpSpPr/>
                <p:nvPr/>
              </p:nvGrpSpPr>
              <p:grpSpPr>
                <a:xfrm flipV="1">
                  <a:off x="1974068" y="1961294"/>
                  <a:ext cx="743964" cy="45719"/>
                  <a:chOff x="2260600" y="1995272"/>
                  <a:chExt cx="4233180" cy="162048"/>
                </a:xfrm>
              </p:grpSpPr>
              <p:sp>
                <p:nvSpPr>
                  <p:cNvPr id="93" name="Rectangle 92"/>
                  <p:cNvSpPr/>
                  <p:nvPr/>
                </p:nvSpPr>
                <p:spPr>
                  <a:xfrm>
                    <a:off x="4078061" y="1995273"/>
                    <a:ext cx="297089" cy="162047"/>
                  </a:xfrm>
                  <a:prstGeom prst="rect">
                    <a:avLst/>
                  </a:prstGeom>
                  <a:solidFill>
                    <a:srgbClr val="7030A0">
                      <a:alpha val="30000"/>
                    </a:srgbClr>
                  </a:solidFill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 dirty="0">
                      <a:solidFill>
                        <a:srgbClr val="FF40FF"/>
                      </a:solidFill>
                    </a:endParaRPr>
                  </a:p>
                </p:txBody>
              </p:sp>
              <p:sp>
                <p:nvSpPr>
                  <p:cNvPr id="94" name="Rectangle 93"/>
                  <p:cNvSpPr/>
                  <p:nvPr/>
                </p:nvSpPr>
                <p:spPr>
                  <a:xfrm>
                    <a:off x="4675095" y="1995273"/>
                    <a:ext cx="626309" cy="162047"/>
                  </a:xfrm>
                  <a:prstGeom prst="rect">
                    <a:avLst/>
                  </a:prstGeom>
                  <a:solidFill>
                    <a:schemeClr val="bg1">
                      <a:lumMod val="85000"/>
                    </a:schemeClr>
                  </a:solidFill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95" name="Rectangle 94"/>
                  <p:cNvSpPr/>
                  <p:nvPr/>
                </p:nvSpPr>
                <p:spPr>
                  <a:xfrm>
                    <a:off x="5299198" y="1995273"/>
                    <a:ext cx="570479" cy="162047"/>
                  </a:xfrm>
                  <a:prstGeom prst="rect">
                    <a:avLst/>
                  </a:prstGeom>
                  <a:solidFill>
                    <a:schemeClr val="accent2">
                      <a:lumMod val="40000"/>
                      <a:lumOff val="60000"/>
                    </a:schemeClr>
                  </a:solidFill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 dirty="0">
                      <a:solidFill>
                        <a:schemeClr val="accent2">
                          <a:lumMod val="75000"/>
                        </a:schemeClr>
                      </a:solidFill>
                    </a:endParaRPr>
                  </a:p>
                </p:txBody>
              </p:sp>
              <p:sp>
                <p:nvSpPr>
                  <p:cNvPr id="96" name="Rectangle 95"/>
                  <p:cNvSpPr/>
                  <p:nvPr/>
                </p:nvSpPr>
                <p:spPr>
                  <a:xfrm>
                    <a:off x="3526096" y="1995273"/>
                    <a:ext cx="549797" cy="162047"/>
                  </a:xfrm>
                  <a:prstGeom prst="rect">
                    <a:avLst/>
                  </a:prstGeom>
                  <a:solidFill>
                    <a:schemeClr val="bg1">
                      <a:lumMod val="85000"/>
                    </a:schemeClr>
                  </a:solidFill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97" name="Rectangle 96"/>
                  <p:cNvSpPr/>
                  <p:nvPr/>
                </p:nvSpPr>
                <p:spPr>
                  <a:xfrm>
                    <a:off x="2913235" y="1995273"/>
                    <a:ext cx="610265" cy="162047"/>
                  </a:xfrm>
                  <a:prstGeom prst="rect">
                    <a:avLst/>
                  </a:prstGeom>
                  <a:solidFill>
                    <a:schemeClr val="accent5">
                      <a:lumMod val="40000"/>
                      <a:lumOff val="60000"/>
                    </a:schemeClr>
                  </a:solidFill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 dirty="0">
                      <a:solidFill>
                        <a:srgbClr val="0432FF"/>
                      </a:solidFill>
                    </a:endParaRPr>
                  </a:p>
                </p:txBody>
              </p:sp>
              <p:cxnSp>
                <p:nvCxnSpPr>
                  <p:cNvPr id="98" name="Straight Connector 97"/>
                  <p:cNvCxnSpPr/>
                  <p:nvPr/>
                </p:nvCxnSpPr>
                <p:spPr>
                  <a:xfrm flipH="1" flipV="1">
                    <a:off x="2260600" y="2076296"/>
                    <a:ext cx="652635" cy="1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6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9" name="Straight Connector 98"/>
                  <p:cNvCxnSpPr/>
                  <p:nvPr/>
                </p:nvCxnSpPr>
                <p:spPr>
                  <a:xfrm flipH="1">
                    <a:off x="5869678" y="2076296"/>
                    <a:ext cx="624102" cy="153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6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00" name="Rectangle 99"/>
                  <p:cNvSpPr/>
                  <p:nvPr/>
                </p:nvSpPr>
                <p:spPr>
                  <a:xfrm>
                    <a:off x="4375150" y="1995272"/>
                    <a:ext cx="297089" cy="162047"/>
                  </a:xfrm>
                  <a:prstGeom prst="rect">
                    <a:avLst/>
                  </a:prstGeom>
                  <a:solidFill>
                    <a:srgbClr val="7030A0">
                      <a:alpha val="30000"/>
                    </a:srgbClr>
                  </a:solidFill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 dirty="0">
                      <a:solidFill>
                        <a:srgbClr val="FF40FF"/>
                      </a:solidFill>
                    </a:endParaRPr>
                  </a:p>
                </p:txBody>
              </p:sp>
            </p:grpSp>
          </p:grpSp>
          <p:grpSp>
            <p:nvGrpSpPr>
              <p:cNvPr id="58" name="Group 57"/>
              <p:cNvGrpSpPr/>
              <p:nvPr/>
            </p:nvGrpSpPr>
            <p:grpSpPr>
              <a:xfrm>
                <a:off x="2800264" y="2088294"/>
                <a:ext cx="743964" cy="269168"/>
                <a:chOff x="2978852" y="1961294"/>
                <a:chExt cx="743964" cy="269168"/>
              </a:xfrm>
            </p:grpSpPr>
            <p:sp>
              <p:nvSpPr>
                <p:cNvPr id="81" name="TextBox 80"/>
                <p:cNvSpPr txBox="1"/>
                <p:nvPr/>
              </p:nvSpPr>
              <p:spPr>
                <a:xfrm>
                  <a:off x="3193579" y="1976546"/>
                  <a:ext cx="314510" cy="25391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050" dirty="0" smtClean="0"/>
                    <a:t>G</a:t>
                  </a:r>
                  <a:r>
                    <a:rPr lang="en-US" sz="1050" baseline="-25000" dirty="0" smtClean="0"/>
                    <a:t>3</a:t>
                  </a:r>
                  <a:endParaRPr lang="en-US" sz="1050" baseline="-25000" dirty="0"/>
                </a:p>
              </p:txBody>
            </p:sp>
            <p:grpSp>
              <p:nvGrpSpPr>
                <p:cNvPr id="82" name="Group 81"/>
                <p:cNvGrpSpPr/>
                <p:nvPr/>
              </p:nvGrpSpPr>
              <p:grpSpPr>
                <a:xfrm flipV="1">
                  <a:off x="2978852" y="1961294"/>
                  <a:ext cx="743964" cy="45719"/>
                  <a:chOff x="2260600" y="1995272"/>
                  <a:chExt cx="4233180" cy="162048"/>
                </a:xfrm>
              </p:grpSpPr>
              <p:sp>
                <p:nvSpPr>
                  <p:cNvPr id="83" name="Rectangle 82"/>
                  <p:cNvSpPr/>
                  <p:nvPr/>
                </p:nvSpPr>
                <p:spPr>
                  <a:xfrm>
                    <a:off x="4078061" y="1995273"/>
                    <a:ext cx="297089" cy="162047"/>
                  </a:xfrm>
                  <a:prstGeom prst="rect">
                    <a:avLst/>
                  </a:prstGeom>
                  <a:solidFill>
                    <a:srgbClr val="7030A0">
                      <a:alpha val="30000"/>
                    </a:srgbClr>
                  </a:solidFill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 dirty="0">
                      <a:solidFill>
                        <a:srgbClr val="FF40FF"/>
                      </a:solidFill>
                    </a:endParaRPr>
                  </a:p>
                </p:txBody>
              </p:sp>
              <p:sp>
                <p:nvSpPr>
                  <p:cNvPr id="84" name="Rectangle 83"/>
                  <p:cNvSpPr/>
                  <p:nvPr/>
                </p:nvSpPr>
                <p:spPr>
                  <a:xfrm>
                    <a:off x="4675095" y="1995273"/>
                    <a:ext cx="626309" cy="162047"/>
                  </a:xfrm>
                  <a:prstGeom prst="rect">
                    <a:avLst/>
                  </a:prstGeom>
                  <a:solidFill>
                    <a:schemeClr val="bg1">
                      <a:lumMod val="85000"/>
                    </a:schemeClr>
                  </a:solidFill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85" name="Rectangle 84"/>
                  <p:cNvSpPr/>
                  <p:nvPr/>
                </p:nvSpPr>
                <p:spPr>
                  <a:xfrm>
                    <a:off x="5299198" y="1995273"/>
                    <a:ext cx="570479" cy="162047"/>
                  </a:xfrm>
                  <a:prstGeom prst="rect">
                    <a:avLst/>
                  </a:prstGeom>
                  <a:solidFill>
                    <a:schemeClr val="accent2">
                      <a:lumMod val="40000"/>
                      <a:lumOff val="60000"/>
                    </a:schemeClr>
                  </a:solidFill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 dirty="0">
                      <a:solidFill>
                        <a:schemeClr val="accent2">
                          <a:lumMod val="75000"/>
                        </a:schemeClr>
                      </a:solidFill>
                    </a:endParaRPr>
                  </a:p>
                </p:txBody>
              </p:sp>
              <p:sp>
                <p:nvSpPr>
                  <p:cNvPr id="86" name="Rectangle 85"/>
                  <p:cNvSpPr/>
                  <p:nvPr/>
                </p:nvSpPr>
                <p:spPr>
                  <a:xfrm>
                    <a:off x="3526096" y="1995273"/>
                    <a:ext cx="549797" cy="162047"/>
                  </a:xfrm>
                  <a:prstGeom prst="rect">
                    <a:avLst/>
                  </a:prstGeom>
                  <a:solidFill>
                    <a:schemeClr val="bg1">
                      <a:lumMod val="85000"/>
                    </a:schemeClr>
                  </a:solidFill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87" name="Rectangle 86"/>
                  <p:cNvSpPr/>
                  <p:nvPr/>
                </p:nvSpPr>
                <p:spPr>
                  <a:xfrm>
                    <a:off x="2913235" y="1995273"/>
                    <a:ext cx="610265" cy="162047"/>
                  </a:xfrm>
                  <a:prstGeom prst="rect">
                    <a:avLst/>
                  </a:prstGeom>
                  <a:solidFill>
                    <a:schemeClr val="accent5">
                      <a:lumMod val="40000"/>
                      <a:lumOff val="60000"/>
                    </a:schemeClr>
                  </a:solidFill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 dirty="0">
                      <a:solidFill>
                        <a:srgbClr val="0432FF"/>
                      </a:solidFill>
                    </a:endParaRPr>
                  </a:p>
                </p:txBody>
              </p:sp>
              <p:cxnSp>
                <p:nvCxnSpPr>
                  <p:cNvPr id="88" name="Straight Connector 87"/>
                  <p:cNvCxnSpPr/>
                  <p:nvPr/>
                </p:nvCxnSpPr>
                <p:spPr>
                  <a:xfrm flipH="1" flipV="1">
                    <a:off x="2260600" y="2076296"/>
                    <a:ext cx="652635" cy="1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6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9" name="Straight Connector 88"/>
                  <p:cNvCxnSpPr/>
                  <p:nvPr/>
                </p:nvCxnSpPr>
                <p:spPr>
                  <a:xfrm flipH="1">
                    <a:off x="5869678" y="2076296"/>
                    <a:ext cx="624102" cy="153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6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90" name="Rectangle 89"/>
                  <p:cNvSpPr/>
                  <p:nvPr/>
                </p:nvSpPr>
                <p:spPr>
                  <a:xfrm>
                    <a:off x="4375150" y="1995272"/>
                    <a:ext cx="297089" cy="162047"/>
                  </a:xfrm>
                  <a:prstGeom prst="rect">
                    <a:avLst/>
                  </a:prstGeom>
                  <a:solidFill>
                    <a:srgbClr val="7030A0">
                      <a:alpha val="30000"/>
                    </a:srgbClr>
                  </a:solidFill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 dirty="0">
                      <a:solidFill>
                        <a:srgbClr val="FF40FF"/>
                      </a:solidFill>
                    </a:endParaRPr>
                  </a:p>
                </p:txBody>
              </p:sp>
            </p:grpSp>
          </p:grpSp>
          <p:grpSp>
            <p:nvGrpSpPr>
              <p:cNvPr id="59" name="Group 58"/>
              <p:cNvGrpSpPr/>
              <p:nvPr/>
            </p:nvGrpSpPr>
            <p:grpSpPr>
              <a:xfrm>
                <a:off x="5124293" y="2088294"/>
                <a:ext cx="743964" cy="269168"/>
                <a:chOff x="5124293" y="1961294"/>
                <a:chExt cx="743964" cy="269168"/>
              </a:xfrm>
            </p:grpSpPr>
            <p:sp>
              <p:nvSpPr>
                <p:cNvPr id="71" name="TextBox 70"/>
                <p:cNvSpPr txBox="1"/>
                <p:nvPr/>
              </p:nvSpPr>
              <p:spPr>
                <a:xfrm>
                  <a:off x="5338219" y="1976546"/>
                  <a:ext cx="316112" cy="25391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050" dirty="0" err="1" smtClean="0"/>
                    <a:t>G</a:t>
                  </a:r>
                  <a:r>
                    <a:rPr lang="en-US" sz="1050" baseline="-25000" dirty="0" err="1" smtClean="0"/>
                    <a:t>n</a:t>
                  </a:r>
                  <a:endParaRPr lang="en-US" sz="1050" baseline="-25000" dirty="0"/>
                </a:p>
              </p:txBody>
            </p:sp>
            <p:grpSp>
              <p:nvGrpSpPr>
                <p:cNvPr id="72" name="Group 71"/>
                <p:cNvGrpSpPr/>
                <p:nvPr/>
              </p:nvGrpSpPr>
              <p:grpSpPr>
                <a:xfrm flipV="1">
                  <a:off x="5124293" y="1961294"/>
                  <a:ext cx="743964" cy="45719"/>
                  <a:chOff x="2260600" y="1995272"/>
                  <a:chExt cx="4233180" cy="162048"/>
                </a:xfrm>
              </p:grpSpPr>
              <p:sp>
                <p:nvSpPr>
                  <p:cNvPr id="73" name="Rectangle 72"/>
                  <p:cNvSpPr/>
                  <p:nvPr/>
                </p:nvSpPr>
                <p:spPr>
                  <a:xfrm>
                    <a:off x="4078061" y="1995273"/>
                    <a:ext cx="297089" cy="162047"/>
                  </a:xfrm>
                  <a:prstGeom prst="rect">
                    <a:avLst/>
                  </a:prstGeom>
                  <a:solidFill>
                    <a:srgbClr val="7030A0">
                      <a:alpha val="30000"/>
                    </a:srgbClr>
                  </a:solidFill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 dirty="0">
                      <a:solidFill>
                        <a:srgbClr val="FF40FF"/>
                      </a:solidFill>
                    </a:endParaRPr>
                  </a:p>
                </p:txBody>
              </p:sp>
              <p:sp>
                <p:nvSpPr>
                  <p:cNvPr id="74" name="Rectangle 73"/>
                  <p:cNvSpPr/>
                  <p:nvPr/>
                </p:nvSpPr>
                <p:spPr>
                  <a:xfrm>
                    <a:off x="4675095" y="1995273"/>
                    <a:ext cx="626309" cy="162047"/>
                  </a:xfrm>
                  <a:prstGeom prst="rect">
                    <a:avLst/>
                  </a:prstGeom>
                  <a:solidFill>
                    <a:schemeClr val="bg1">
                      <a:lumMod val="85000"/>
                    </a:schemeClr>
                  </a:solidFill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75" name="Rectangle 74"/>
                  <p:cNvSpPr/>
                  <p:nvPr/>
                </p:nvSpPr>
                <p:spPr>
                  <a:xfrm>
                    <a:off x="5299198" y="1995273"/>
                    <a:ext cx="570479" cy="162047"/>
                  </a:xfrm>
                  <a:prstGeom prst="rect">
                    <a:avLst/>
                  </a:prstGeom>
                  <a:solidFill>
                    <a:schemeClr val="accent2">
                      <a:lumMod val="40000"/>
                      <a:lumOff val="60000"/>
                    </a:schemeClr>
                  </a:solidFill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 dirty="0">
                      <a:solidFill>
                        <a:schemeClr val="accent2">
                          <a:lumMod val="75000"/>
                        </a:schemeClr>
                      </a:solidFill>
                    </a:endParaRPr>
                  </a:p>
                </p:txBody>
              </p:sp>
              <p:sp>
                <p:nvSpPr>
                  <p:cNvPr id="76" name="Rectangle 75"/>
                  <p:cNvSpPr/>
                  <p:nvPr/>
                </p:nvSpPr>
                <p:spPr>
                  <a:xfrm>
                    <a:off x="3526096" y="1995273"/>
                    <a:ext cx="549797" cy="162047"/>
                  </a:xfrm>
                  <a:prstGeom prst="rect">
                    <a:avLst/>
                  </a:prstGeom>
                  <a:solidFill>
                    <a:schemeClr val="bg1">
                      <a:lumMod val="85000"/>
                    </a:schemeClr>
                  </a:solidFill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77" name="Rectangle 76"/>
                  <p:cNvSpPr/>
                  <p:nvPr/>
                </p:nvSpPr>
                <p:spPr>
                  <a:xfrm>
                    <a:off x="2913235" y="1995273"/>
                    <a:ext cx="610265" cy="162047"/>
                  </a:xfrm>
                  <a:prstGeom prst="rect">
                    <a:avLst/>
                  </a:prstGeom>
                  <a:solidFill>
                    <a:schemeClr val="accent5">
                      <a:lumMod val="40000"/>
                      <a:lumOff val="60000"/>
                    </a:schemeClr>
                  </a:solidFill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 dirty="0">
                      <a:solidFill>
                        <a:srgbClr val="0432FF"/>
                      </a:solidFill>
                    </a:endParaRPr>
                  </a:p>
                </p:txBody>
              </p:sp>
              <p:cxnSp>
                <p:nvCxnSpPr>
                  <p:cNvPr id="78" name="Straight Connector 77"/>
                  <p:cNvCxnSpPr/>
                  <p:nvPr/>
                </p:nvCxnSpPr>
                <p:spPr>
                  <a:xfrm flipH="1" flipV="1">
                    <a:off x="2260600" y="2076296"/>
                    <a:ext cx="652635" cy="1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6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9" name="Straight Connector 78"/>
                  <p:cNvCxnSpPr/>
                  <p:nvPr/>
                </p:nvCxnSpPr>
                <p:spPr>
                  <a:xfrm flipH="1">
                    <a:off x="5869678" y="2076296"/>
                    <a:ext cx="624102" cy="153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6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80" name="Rectangle 79"/>
                  <p:cNvSpPr/>
                  <p:nvPr/>
                </p:nvSpPr>
                <p:spPr>
                  <a:xfrm>
                    <a:off x="4375150" y="1995272"/>
                    <a:ext cx="297089" cy="162047"/>
                  </a:xfrm>
                  <a:prstGeom prst="rect">
                    <a:avLst/>
                  </a:prstGeom>
                  <a:solidFill>
                    <a:srgbClr val="7030A0">
                      <a:alpha val="30000"/>
                    </a:srgbClr>
                  </a:solidFill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 dirty="0">
                      <a:solidFill>
                        <a:srgbClr val="FF40FF"/>
                      </a:solidFill>
                    </a:endParaRPr>
                  </a:p>
                </p:txBody>
              </p:sp>
            </p:grpSp>
          </p:grpSp>
          <p:grpSp>
            <p:nvGrpSpPr>
              <p:cNvPr id="60" name="Group 59"/>
              <p:cNvGrpSpPr/>
              <p:nvPr/>
            </p:nvGrpSpPr>
            <p:grpSpPr>
              <a:xfrm>
                <a:off x="4228312" y="2088294"/>
                <a:ext cx="743964" cy="269168"/>
                <a:chOff x="4235996" y="1961294"/>
                <a:chExt cx="743964" cy="269168"/>
              </a:xfrm>
            </p:grpSpPr>
            <p:grpSp>
              <p:nvGrpSpPr>
                <p:cNvPr id="61" name="Group 60"/>
                <p:cNvGrpSpPr/>
                <p:nvPr/>
              </p:nvGrpSpPr>
              <p:grpSpPr>
                <a:xfrm flipV="1">
                  <a:off x="4235996" y="1961294"/>
                  <a:ext cx="743964" cy="45719"/>
                  <a:chOff x="2260600" y="1995272"/>
                  <a:chExt cx="4233180" cy="162048"/>
                </a:xfrm>
              </p:grpSpPr>
              <p:sp>
                <p:nvSpPr>
                  <p:cNvPr id="63" name="Rectangle 62"/>
                  <p:cNvSpPr/>
                  <p:nvPr/>
                </p:nvSpPr>
                <p:spPr>
                  <a:xfrm>
                    <a:off x="4078061" y="1995273"/>
                    <a:ext cx="297089" cy="162047"/>
                  </a:xfrm>
                  <a:prstGeom prst="rect">
                    <a:avLst/>
                  </a:prstGeom>
                  <a:solidFill>
                    <a:srgbClr val="7030A0">
                      <a:alpha val="30000"/>
                    </a:srgbClr>
                  </a:solidFill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 dirty="0">
                      <a:solidFill>
                        <a:srgbClr val="FF40FF"/>
                      </a:solidFill>
                    </a:endParaRPr>
                  </a:p>
                </p:txBody>
              </p:sp>
              <p:sp>
                <p:nvSpPr>
                  <p:cNvPr id="64" name="Rectangle 63"/>
                  <p:cNvSpPr/>
                  <p:nvPr/>
                </p:nvSpPr>
                <p:spPr>
                  <a:xfrm>
                    <a:off x="4675095" y="1995273"/>
                    <a:ext cx="626309" cy="162047"/>
                  </a:xfrm>
                  <a:prstGeom prst="rect">
                    <a:avLst/>
                  </a:prstGeom>
                  <a:solidFill>
                    <a:schemeClr val="bg1">
                      <a:lumMod val="85000"/>
                    </a:schemeClr>
                  </a:solidFill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65" name="Rectangle 64"/>
                  <p:cNvSpPr/>
                  <p:nvPr/>
                </p:nvSpPr>
                <p:spPr>
                  <a:xfrm>
                    <a:off x="5299198" y="1995273"/>
                    <a:ext cx="570479" cy="162047"/>
                  </a:xfrm>
                  <a:prstGeom prst="rect">
                    <a:avLst/>
                  </a:prstGeom>
                  <a:solidFill>
                    <a:schemeClr val="accent2">
                      <a:lumMod val="40000"/>
                      <a:lumOff val="60000"/>
                    </a:schemeClr>
                  </a:solidFill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 dirty="0">
                      <a:solidFill>
                        <a:schemeClr val="accent2">
                          <a:lumMod val="75000"/>
                        </a:schemeClr>
                      </a:solidFill>
                    </a:endParaRPr>
                  </a:p>
                </p:txBody>
              </p:sp>
              <p:sp>
                <p:nvSpPr>
                  <p:cNvPr id="66" name="Rectangle 65"/>
                  <p:cNvSpPr/>
                  <p:nvPr/>
                </p:nvSpPr>
                <p:spPr>
                  <a:xfrm>
                    <a:off x="3526096" y="1995273"/>
                    <a:ext cx="549797" cy="162047"/>
                  </a:xfrm>
                  <a:prstGeom prst="rect">
                    <a:avLst/>
                  </a:prstGeom>
                  <a:solidFill>
                    <a:schemeClr val="bg1">
                      <a:lumMod val="85000"/>
                    </a:schemeClr>
                  </a:solidFill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67" name="Rectangle 66"/>
                  <p:cNvSpPr/>
                  <p:nvPr/>
                </p:nvSpPr>
                <p:spPr>
                  <a:xfrm>
                    <a:off x="2913235" y="1995273"/>
                    <a:ext cx="610265" cy="162047"/>
                  </a:xfrm>
                  <a:prstGeom prst="rect">
                    <a:avLst/>
                  </a:prstGeom>
                  <a:solidFill>
                    <a:schemeClr val="accent5">
                      <a:lumMod val="40000"/>
                      <a:lumOff val="60000"/>
                    </a:schemeClr>
                  </a:solidFill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 dirty="0">
                      <a:solidFill>
                        <a:srgbClr val="0432FF"/>
                      </a:solidFill>
                    </a:endParaRPr>
                  </a:p>
                </p:txBody>
              </p:sp>
              <p:cxnSp>
                <p:nvCxnSpPr>
                  <p:cNvPr id="68" name="Straight Connector 67"/>
                  <p:cNvCxnSpPr/>
                  <p:nvPr/>
                </p:nvCxnSpPr>
                <p:spPr>
                  <a:xfrm flipH="1" flipV="1">
                    <a:off x="2260600" y="2076296"/>
                    <a:ext cx="652635" cy="1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6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9" name="Straight Connector 68"/>
                  <p:cNvCxnSpPr/>
                  <p:nvPr/>
                </p:nvCxnSpPr>
                <p:spPr>
                  <a:xfrm flipH="1">
                    <a:off x="5869678" y="2076296"/>
                    <a:ext cx="624102" cy="153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6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70" name="Rectangle 69"/>
                  <p:cNvSpPr/>
                  <p:nvPr/>
                </p:nvSpPr>
                <p:spPr>
                  <a:xfrm>
                    <a:off x="4375150" y="1995272"/>
                    <a:ext cx="297089" cy="162047"/>
                  </a:xfrm>
                  <a:prstGeom prst="rect">
                    <a:avLst/>
                  </a:prstGeom>
                  <a:solidFill>
                    <a:srgbClr val="7030A0">
                      <a:alpha val="30000"/>
                    </a:srgbClr>
                  </a:solidFill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 dirty="0">
                      <a:solidFill>
                        <a:srgbClr val="FF40FF"/>
                      </a:solidFill>
                    </a:endParaRPr>
                  </a:p>
                </p:txBody>
              </p:sp>
            </p:grpSp>
            <p:sp>
              <p:nvSpPr>
                <p:cNvPr id="62" name="TextBox 61"/>
                <p:cNvSpPr txBox="1"/>
                <p:nvPr/>
              </p:nvSpPr>
              <p:spPr>
                <a:xfrm>
                  <a:off x="4413854" y="1976546"/>
                  <a:ext cx="388248" cy="25391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050" dirty="0" smtClean="0"/>
                    <a:t>G</a:t>
                  </a:r>
                  <a:r>
                    <a:rPr lang="en-US" sz="1050" baseline="-25000" dirty="0" smtClean="0"/>
                    <a:t>n-1</a:t>
                  </a:r>
                  <a:endParaRPr lang="en-US" sz="1050" baseline="-25000" dirty="0"/>
                </a:p>
              </p:txBody>
            </p:sp>
          </p:grpSp>
        </p:grpSp>
        <p:grpSp>
          <p:nvGrpSpPr>
            <p:cNvPr id="32" name="Group 31"/>
            <p:cNvGrpSpPr/>
            <p:nvPr/>
          </p:nvGrpSpPr>
          <p:grpSpPr>
            <a:xfrm>
              <a:off x="527345" y="1183882"/>
              <a:ext cx="5290009" cy="938323"/>
              <a:chOff x="527345" y="1183882"/>
              <a:chExt cx="5290009" cy="938323"/>
            </a:xfrm>
          </p:grpSpPr>
          <p:grpSp>
            <p:nvGrpSpPr>
              <p:cNvPr id="33" name="Group 32"/>
              <p:cNvGrpSpPr/>
              <p:nvPr/>
            </p:nvGrpSpPr>
            <p:grpSpPr>
              <a:xfrm>
                <a:off x="533695" y="1183882"/>
                <a:ext cx="3013943" cy="253916"/>
                <a:chOff x="533695" y="1285482"/>
                <a:chExt cx="3013943" cy="253916"/>
              </a:xfrm>
            </p:grpSpPr>
            <p:cxnSp>
              <p:nvCxnSpPr>
                <p:cNvPr id="50" name="Straight Connector 49"/>
                <p:cNvCxnSpPr/>
                <p:nvPr/>
              </p:nvCxnSpPr>
              <p:spPr>
                <a:xfrm>
                  <a:off x="1170812" y="1412440"/>
                  <a:ext cx="109728" cy="0"/>
                </a:xfrm>
                <a:prstGeom prst="line">
                  <a:avLst/>
                </a:prstGeom>
                <a:ln w="15875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Straight Connector 50"/>
                <p:cNvCxnSpPr/>
                <p:nvPr/>
              </p:nvCxnSpPr>
              <p:spPr>
                <a:xfrm>
                  <a:off x="2309043" y="1412440"/>
                  <a:ext cx="109728" cy="0"/>
                </a:xfrm>
                <a:prstGeom prst="line">
                  <a:avLst/>
                </a:prstGeom>
                <a:ln w="15875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Straight Connector 51"/>
                <p:cNvCxnSpPr/>
                <p:nvPr/>
              </p:nvCxnSpPr>
              <p:spPr>
                <a:xfrm>
                  <a:off x="2684430" y="1412440"/>
                  <a:ext cx="109728" cy="0"/>
                </a:xfrm>
                <a:prstGeom prst="line">
                  <a:avLst/>
                </a:prstGeom>
                <a:ln w="15875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Straight Connector 52"/>
                <p:cNvCxnSpPr/>
                <p:nvPr/>
              </p:nvCxnSpPr>
              <p:spPr>
                <a:xfrm>
                  <a:off x="3437910" y="1412440"/>
                  <a:ext cx="109728" cy="0"/>
                </a:xfrm>
                <a:prstGeom prst="line">
                  <a:avLst/>
                </a:prstGeom>
                <a:ln w="15875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4" name="TextBox 53"/>
                <p:cNvSpPr txBox="1"/>
                <p:nvPr/>
              </p:nvSpPr>
              <p:spPr>
                <a:xfrm>
                  <a:off x="533695" y="1285482"/>
                  <a:ext cx="445956" cy="25391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050" dirty="0" smtClean="0"/>
                    <a:t>RBP</a:t>
                  </a:r>
                  <a:r>
                    <a:rPr lang="en-US" sz="1050" baseline="-25000" dirty="0" smtClean="0"/>
                    <a:t>1</a:t>
                  </a:r>
                  <a:endParaRPr lang="en-US" sz="1050" baseline="-25000" dirty="0"/>
                </a:p>
              </p:txBody>
            </p:sp>
          </p:grpSp>
          <p:grpSp>
            <p:nvGrpSpPr>
              <p:cNvPr id="34" name="Group 33"/>
              <p:cNvGrpSpPr/>
              <p:nvPr/>
            </p:nvGrpSpPr>
            <p:grpSpPr>
              <a:xfrm>
                <a:off x="533695" y="1374013"/>
                <a:ext cx="2095920" cy="253916"/>
                <a:chOff x="533695" y="1470833"/>
                <a:chExt cx="2095920" cy="253916"/>
              </a:xfrm>
            </p:grpSpPr>
            <p:cxnSp>
              <p:nvCxnSpPr>
                <p:cNvPr id="47" name="Straight Connector 46"/>
                <p:cNvCxnSpPr/>
                <p:nvPr/>
              </p:nvCxnSpPr>
              <p:spPr>
                <a:xfrm>
                  <a:off x="1089556" y="1597791"/>
                  <a:ext cx="109728" cy="0"/>
                </a:xfrm>
                <a:prstGeom prst="line">
                  <a:avLst/>
                </a:prstGeom>
                <a:ln w="15875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Straight Connector 47"/>
                <p:cNvCxnSpPr/>
                <p:nvPr/>
              </p:nvCxnSpPr>
              <p:spPr>
                <a:xfrm>
                  <a:off x="2519887" y="1597791"/>
                  <a:ext cx="109728" cy="0"/>
                </a:xfrm>
                <a:prstGeom prst="line">
                  <a:avLst/>
                </a:prstGeom>
                <a:ln w="15875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9" name="TextBox 48"/>
                <p:cNvSpPr txBox="1"/>
                <p:nvPr/>
              </p:nvSpPr>
              <p:spPr>
                <a:xfrm>
                  <a:off x="533695" y="1470833"/>
                  <a:ext cx="445956" cy="25391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050" dirty="0" smtClean="0"/>
                    <a:t>RBP</a:t>
                  </a:r>
                  <a:r>
                    <a:rPr lang="en-US" sz="1050" baseline="-25000" dirty="0" smtClean="0"/>
                    <a:t>2</a:t>
                  </a:r>
                  <a:endParaRPr lang="en-US" sz="1050" baseline="-25000" dirty="0"/>
                </a:p>
              </p:txBody>
            </p:sp>
          </p:grpSp>
          <p:grpSp>
            <p:nvGrpSpPr>
              <p:cNvPr id="35" name="Group 34"/>
              <p:cNvGrpSpPr/>
              <p:nvPr/>
            </p:nvGrpSpPr>
            <p:grpSpPr>
              <a:xfrm>
                <a:off x="533695" y="1564144"/>
                <a:ext cx="3251659" cy="253916"/>
                <a:chOff x="533695" y="1550789"/>
                <a:chExt cx="3251659" cy="253916"/>
              </a:xfrm>
            </p:grpSpPr>
            <p:cxnSp>
              <p:nvCxnSpPr>
                <p:cNvPr id="42" name="Straight Connector 41"/>
                <p:cNvCxnSpPr/>
                <p:nvPr/>
              </p:nvCxnSpPr>
              <p:spPr>
                <a:xfrm>
                  <a:off x="1241956" y="1677747"/>
                  <a:ext cx="109728" cy="0"/>
                </a:xfrm>
                <a:prstGeom prst="line">
                  <a:avLst/>
                </a:prstGeom>
                <a:ln w="15875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42"/>
                <p:cNvCxnSpPr/>
                <p:nvPr/>
              </p:nvCxnSpPr>
              <p:spPr>
                <a:xfrm>
                  <a:off x="1656683" y="1677747"/>
                  <a:ext cx="109728" cy="0"/>
                </a:xfrm>
                <a:prstGeom prst="line">
                  <a:avLst/>
                </a:prstGeom>
                <a:ln w="15875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Straight Connector 43"/>
                <p:cNvCxnSpPr/>
                <p:nvPr/>
              </p:nvCxnSpPr>
              <p:spPr>
                <a:xfrm>
                  <a:off x="3081500" y="1677747"/>
                  <a:ext cx="109728" cy="0"/>
                </a:xfrm>
                <a:prstGeom prst="line">
                  <a:avLst/>
                </a:prstGeom>
                <a:ln w="15875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Straight Connector 44"/>
                <p:cNvCxnSpPr/>
                <p:nvPr/>
              </p:nvCxnSpPr>
              <p:spPr>
                <a:xfrm>
                  <a:off x="3675626" y="1677747"/>
                  <a:ext cx="109728" cy="0"/>
                </a:xfrm>
                <a:prstGeom prst="line">
                  <a:avLst/>
                </a:prstGeom>
                <a:ln w="15875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6" name="TextBox 45"/>
                <p:cNvSpPr txBox="1"/>
                <p:nvPr/>
              </p:nvSpPr>
              <p:spPr>
                <a:xfrm>
                  <a:off x="533695" y="1550789"/>
                  <a:ext cx="445956" cy="25391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050" dirty="0" smtClean="0"/>
                    <a:t>RBP</a:t>
                  </a:r>
                  <a:r>
                    <a:rPr lang="en-US" sz="1050" baseline="-25000" dirty="0" smtClean="0"/>
                    <a:t>3</a:t>
                  </a:r>
                  <a:endParaRPr lang="en-US" sz="1050" baseline="-25000" dirty="0"/>
                </a:p>
              </p:txBody>
            </p:sp>
          </p:grpSp>
          <p:grpSp>
            <p:nvGrpSpPr>
              <p:cNvPr id="36" name="Group 35"/>
              <p:cNvGrpSpPr/>
              <p:nvPr/>
            </p:nvGrpSpPr>
            <p:grpSpPr>
              <a:xfrm>
                <a:off x="527345" y="1868289"/>
                <a:ext cx="5290009" cy="253916"/>
                <a:chOff x="527345" y="1868289"/>
                <a:chExt cx="5290009" cy="253916"/>
              </a:xfrm>
            </p:grpSpPr>
            <p:cxnSp>
              <p:nvCxnSpPr>
                <p:cNvPr id="38" name="Straight Connector 37"/>
                <p:cNvCxnSpPr/>
                <p:nvPr/>
              </p:nvCxnSpPr>
              <p:spPr>
                <a:xfrm>
                  <a:off x="4776950" y="1995247"/>
                  <a:ext cx="109728" cy="0"/>
                </a:xfrm>
                <a:prstGeom prst="line">
                  <a:avLst/>
                </a:prstGeom>
                <a:ln w="15875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38"/>
                <p:cNvCxnSpPr/>
                <p:nvPr/>
              </p:nvCxnSpPr>
              <p:spPr>
                <a:xfrm>
                  <a:off x="5707626" y="1995247"/>
                  <a:ext cx="109728" cy="0"/>
                </a:xfrm>
                <a:prstGeom prst="line">
                  <a:avLst/>
                </a:prstGeom>
                <a:ln w="15875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0" name="TextBox 39"/>
                <p:cNvSpPr txBox="1"/>
                <p:nvPr/>
              </p:nvSpPr>
              <p:spPr>
                <a:xfrm>
                  <a:off x="527345" y="1868289"/>
                  <a:ext cx="445956" cy="25391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050" dirty="0" err="1" smtClean="0"/>
                    <a:t>RBP</a:t>
                  </a:r>
                  <a:r>
                    <a:rPr lang="en-US" sz="1050" baseline="-25000" dirty="0" err="1" smtClean="0"/>
                    <a:t>k</a:t>
                  </a:r>
                  <a:endParaRPr lang="en-US" sz="1050" baseline="-25000" dirty="0"/>
                </a:p>
              </p:txBody>
            </p:sp>
            <p:cxnSp>
              <p:nvCxnSpPr>
                <p:cNvPr id="41" name="Straight Connector 40"/>
                <p:cNvCxnSpPr/>
                <p:nvPr/>
              </p:nvCxnSpPr>
              <p:spPr>
                <a:xfrm>
                  <a:off x="1773400" y="1995247"/>
                  <a:ext cx="109728" cy="0"/>
                </a:xfrm>
                <a:prstGeom prst="line">
                  <a:avLst/>
                </a:prstGeom>
                <a:ln w="15875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37" name="Picture 36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5400000">
                <a:off x="638379" y="1792375"/>
                <a:ext cx="177800" cy="101600"/>
              </a:xfrm>
              <a:prstGeom prst="rect">
                <a:avLst/>
              </a:prstGeom>
            </p:spPr>
          </p:pic>
        </p:grpSp>
      </p:grpSp>
      <p:grpSp>
        <p:nvGrpSpPr>
          <p:cNvPr id="111" name="Group 110"/>
          <p:cNvGrpSpPr/>
          <p:nvPr/>
        </p:nvGrpSpPr>
        <p:grpSpPr>
          <a:xfrm>
            <a:off x="2477316" y="2754997"/>
            <a:ext cx="389850" cy="320040"/>
            <a:chOff x="2559025" y="3219456"/>
            <a:chExt cx="389850" cy="320040"/>
          </a:xfrm>
        </p:grpSpPr>
        <p:sp>
          <p:nvSpPr>
            <p:cNvPr id="112" name="Oval 111"/>
            <p:cNvSpPr/>
            <p:nvPr/>
          </p:nvSpPr>
          <p:spPr>
            <a:xfrm>
              <a:off x="2601945" y="3219456"/>
              <a:ext cx="320040" cy="320040"/>
            </a:xfrm>
            <a:prstGeom prst="ellipse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 b="1">
                <a:solidFill>
                  <a:srgbClr val="7030A0"/>
                </a:solidFill>
              </a:endParaRPr>
            </a:p>
          </p:txBody>
        </p:sp>
        <p:sp>
          <p:nvSpPr>
            <p:cNvPr id="113" name="TextBox 112"/>
            <p:cNvSpPr txBox="1"/>
            <p:nvPr/>
          </p:nvSpPr>
          <p:spPr>
            <a:xfrm>
              <a:off x="2559025" y="3271754"/>
              <a:ext cx="389850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b="1" dirty="0" smtClean="0"/>
                <a:t>RBP</a:t>
              </a:r>
              <a:r>
                <a:rPr lang="en-US" sz="800" b="1" baseline="-25000" dirty="0" smtClean="0"/>
                <a:t>2</a:t>
              </a:r>
              <a:endParaRPr lang="en-US" sz="800" b="1" baseline="-25000" dirty="0"/>
            </a:p>
          </p:txBody>
        </p:sp>
      </p:grpSp>
      <p:grpSp>
        <p:nvGrpSpPr>
          <p:cNvPr id="114" name="Group 113"/>
          <p:cNvGrpSpPr/>
          <p:nvPr/>
        </p:nvGrpSpPr>
        <p:grpSpPr>
          <a:xfrm>
            <a:off x="1626237" y="2754997"/>
            <a:ext cx="389850" cy="320040"/>
            <a:chOff x="1707946" y="3219456"/>
            <a:chExt cx="389850" cy="320040"/>
          </a:xfrm>
        </p:grpSpPr>
        <p:sp>
          <p:nvSpPr>
            <p:cNvPr id="115" name="Oval 114"/>
            <p:cNvSpPr/>
            <p:nvPr/>
          </p:nvSpPr>
          <p:spPr>
            <a:xfrm>
              <a:off x="1750866" y="3219456"/>
              <a:ext cx="320040" cy="320040"/>
            </a:xfrm>
            <a:prstGeom prst="ellipse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 b="1">
                <a:solidFill>
                  <a:schemeClr val="tx1"/>
                </a:solidFill>
              </a:endParaRPr>
            </a:p>
          </p:txBody>
        </p:sp>
        <p:sp>
          <p:nvSpPr>
            <p:cNvPr id="116" name="TextBox 115"/>
            <p:cNvSpPr txBox="1"/>
            <p:nvPr/>
          </p:nvSpPr>
          <p:spPr>
            <a:xfrm>
              <a:off x="1707946" y="3271754"/>
              <a:ext cx="389850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b="1" dirty="0" smtClean="0"/>
                <a:t>RBP</a:t>
              </a:r>
              <a:r>
                <a:rPr lang="en-US" sz="800" b="1" baseline="-25000" dirty="0" smtClean="0"/>
                <a:t>3</a:t>
              </a:r>
              <a:endParaRPr lang="en-US" sz="800" b="1" baseline="-25000" dirty="0"/>
            </a:p>
          </p:txBody>
        </p:sp>
      </p:grpSp>
      <p:sp>
        <p:nvSpPr>
          <p:cNvPr id="117" name="Oval 116"/>
          <p:cNvSpPr/>
          <p:nvPr/>
        </p:nvSpPr>
        <p:spPr>
          <a:xfrm>
            <a:off x="2094696" y="3925305"/>
            <a:ext cx="320040" cy="320040"/>
          </a:xfrm>
          <a:prstGeom prst="ellipse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 b="1">
              <a:solidFill>
                <a:schemeClr val="tx1"/>
              </a:solidFill>
            </a:endParaRPr>
          </a:p>
        </p:txBody>
      </p:sp>
      <p:sp>
        <p:nvSpPr>
          <p:cNvPr id="118" name="TextBox 117"/>
          <p:cNvSpPr txBox="1"/>
          <p:nvPr/>
        </p:nvSpPr>
        <p:spPr>
          <a:xfrm>
            <a:off x="2051776" y="3977603"/>
            <a:ext cx="38985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 smtClean="0"/>
              <a:t>RBP</a:t>
            </a:r>
            <a:r>
              <a:rPr lang="en-US" sz="800" b="1" baseline="-25000" dirty="0" smtClean="0"/>
              <a:t>1</a:t>
            </a:r>
            <a:endParaRPr lang="en-US" sz="800" b="1" baseline="-25000" dirty="0"/>
          </a:p>
        </p:txBody>
      </p:sp>
      <p:grpSp>
        <p:nvGrpSpPr>
          <p:cNvPr id="119" name="Group 118"/>
          <p:cNvGrpSpPr/>
          <p:nvPr/>
        </p:nvGrpSpPr>
        <p:grpSpPr>
          <a:xfrm>
            <a:off x="993993" y="3352350"/>
            <a:ext cx="2521447" cy="320040"/>
            <a:chOff x="1350025" y="3843211"/>
            <a:chExt cx="2521447" cy="320040"/>
          </a:xfrm>
        </p:grpSpPr>
        <p:grpSp>
          <p:nvGrpSpPr>
            <p:cNvPr id="120" name="Group 119"/>
            <p:cNvGrpSpPr/>
            <p:nvPr/>
          </p:nvGrpSpPr>
          <p:grpSpPr>
            <a:xfrm>
              <a:off x="1350025" y="3843211"/>
              <a:ext cx="320040" cy="320040"/>
              <a:chOff x="1350025" y="3835680"/>
              <a:chExt cx="320040" cy="320040"/>
            </a:xfrm>
          </p:grpSpPr>
          <p:sp>
            <p:nvSpPr>
              <p:cNvPr id="127" name="Oval 126"/>
              <p:cNvSpPr/>
              <p:nvPr/>
            </p:nvSpPr>
            <p:spPr>
              <a:xfrm>
                <a:off x="1350025" y="3835680"/>
                <a:ext cx="320040" cy="320040"/>
              </a:xfrm>
              <a:prstGeom prst="ellipse">
                <a:avLst/>
              </a:prstGeom>
              <a:noFill/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 b="1">
                  <a:solidFill>
                    <a:schemeClr val="tx1"/>
                  </a:solidFill>
                </a:endParaRPr>
              </a:p>
            </p:txBody>
          </p:sp>
          <p:sp>
            <p:nvSpPr>
              <p:cNvPr id="128" name="TextBox 127"/>
              <p:cNvSpPr txBox="1"/>
              <p:nvPr/>
            </p:nvSpPr>
            <p:spPr>
              <a:xfrm>
                <a:off x="1359202" y="3887978"/>
                <a:ext cx="285656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b="1" dirty="0" smtClean="0"/>
                  <a:t>G</a:t>
                </a:r>
                <a:r>
                  <a:rPr lang="en-US" sz="800" b="1" baseline="-25000" dirty="0" smtClean="0"/>
                  <a:t>3</a:t>
                </a:r>
                <a:endParaRPr lang="en-US" sz="800" b="1" baseline="-25000" dirty="0"/>
              </a:p>
            </p:txBody>
          </p:sp>
        </p:grpSp>
        <p:grpSp>
          <p:nvGrpSpPr>
            <p:cNvPr id="121" name="Group 120"/>
            <p:cNvGrpSpPr/>
            <p:nvPr/>
          </p:nvGrpSpPr>
          <p:grpSpPr>
            <a:xfrm>
              <a:off x="2450728" y="3843211"/>
              <a:ext cx="320040" cy="320040"/>
              <a:chOff x="2056485" y="3835680"/>
              <a:chExt cx="320040" cy="320040"/>
            </a:xfrm>
          </p:grpSpPr>
          <p:sp>
            <p:nvSpPr>
              <p:cNvPr id="125" name="Oval 124"/>
              <p:cNvSpPr/>
              <p:nvPr/>
            </p:nvSpPr>
            <p:spPr>
              <a:xfrm>
                <a:off x="2056485" y="3835680"/>
                <a:ext cx="320040" cy="320040"/>
              </a:xfrm>
              <a:prstGeom prst="ellipse">
                <a:avLst/>
              </a:prstGeom>
              <a:noFill/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 b="1">
                  <a:solidFill>
                    <a:schemeClr val="tx1"/>
                  </a:solidFill>
                </a:endParaRPr>
              </a:p>
            </p:txBody>
          </p:sp>
          <p:sp>
            <p:nvSpPr>
              <p:cNvPr id="126" name="TextBox 125"/>
              <p:cNvSpPr txBox="1"/>
              <p:nvPr/>
            </p:nvSpPr>
            <p:spPr>
              <a:xfrm>
                <a:off x="2065662" y="3887978"/>
                <a:ext cx="285656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b="1" dirty="0" smtClean="0"/>
                  <a:t>G</a:t>
                </a:r>
                <a:r>
                  <a:rPr lang="en-US" sz="800" b="1" baseline="-25000" dirty="0" smtClean="0"/>
                  <a:t>1</a:t>
                </a:r>
                <a:endParaRPr lang="en-US" sz="800" b="1" baseline="-25000" dirty="0"/>
              </a:p>
            </p:txBody>
          </p:sp>
        </p:grpSp>
        <p:grpSp>
          <p:nvGrpSpPr>
            <p:cNvPr id="122" name="Group 121"/>
            <p:cNvGrpSpPr/>
            <p:nvPr/>
          </p:nvGrpSpPr>
          <p:grpSpPr>
            <a:xfrm>
              <a:off x="3551432" y="3843211"/>
              <a:ext cx="320040" cy="320040"/>
              <a:chOff x="2702423" y="3835680"/>
              <a:chExt cx="320040" cy="320040"/>
            </a:xfrm>
          </p:grpSpPr>
          <p:sp>
            <p:nvSpPr>
              <p:cNvPr id="123" name="Oval 122"/>
              <p:cNvSpPr/>
              <p:nvPr/>
            </p:nvSpPr>
            <p:spPr>
              <a:xfrm>
                <a:off x="2702423" y="3835680"/>
                <a:ext cx="320040" cy="320040"/>
              </a:xfrm>
              <a:prstGeom prst="ellipse">
                <a:avLst/>
              </a:prstGeom>
              <a:noFill/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 b="1">
                  <a:solidFill>
                    <a:schemeClr val="tx1"/>
                  </a:solidFill>
                </a:endParaRPr>
              </a:p>
            </p:txBody>
          </p:sp>
          <p:sp>
            <p:nvSpPr>
              <p:cNvPr id="124" name="TextBox 123"/>
              <p:cNvSpPr txBox="1"/>
              <p:nvPr/>
            </p:nvSpPr>
            <p:spPr>
              <a:xfrm>
                <a:off x="2711600" y="3887978"/>
                <a:ext cx="285656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b="1" dirty="0" smtClean="0"/>
                  <a:t>G</a:t>
                </a:r>
                <a:r>
                  <a:rPr lang="en-US" sz="800" b="1" baseline="-25000" dirty="0" smtClean="0"/>
                  <a:t>2</a:t>
                </a:r>
                <a:endParaRPr lang="en-US" sz="800" b="1" baseline="-25000" dirty="0"/>
              </a:p>
            </p:txBody>
          </p:sp>
        </p:grpSp>
      </p:grpSp>
      <p:cxnSp>
        <p:nvCxnSpPr>
          <p:cNvPr id="129" name="Straight Arrow Connector 128"/>
          <p:cNvCxnSpPr/>
          <p:nvPr/>
        </p:nvCxnSpPr>
        <p:spPr>
          <a:xfrm flipH="1">
            <a:off x="1314033" y="3075037"/>
            <a:ext cx="515144" cy="437333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Arrow Connector 129"/>
          <p:cNvCxnSpPr/>
          <p:nvPr/>
        </p:nvCxnSpPr>
        <p:spPr>
          <a:xfrm>
            <a:off x="1829177" y="3075037"/>
            <a:ext cx="425539" cy="277313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Straight Arrow Connector 130"/>
          <p:cNvCxnSpPr/>
          <p:nvPr/>
        </p:nvCxnSpPr>
        <p:spPr>
          <a:xfrm flipH="1">
            <a:off x="2254716" y="3075037"/>
            <a:ext cx="425540" cy="277313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Arrow Connector 131"/>
          <p:cNvCxnSpPr/>
          <p:nvPr/>
        </p:nvCxnSpPr>
        <p:spPr>
          <a:xfrm>
            <a:off x="2680256" y="3075037"/>
            <a:ext cx="524321" cy="437333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Straight Arrow Connector 132"/>
          <p:cNvCxnSpPr/>
          <p:nvPr/>
        </p:nvCxnSpPr>
        <p:spPr>
          <a:xfrm flipH="1" flipV="1">
            <a:off x="1314033" y="3512370"/>
            <a:ext cx="827532" cy="459804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Straight Arrow Connector 133"/>
          <p:cNvCxnSpPr/>
          <p:nvPr/>
        </p:nvCxnSpPr>
        <p:spPr>
          <a:xfrm flipV="1">
            <a:off x="2367867" y="3512370"/>
            <a:ext cx="827533" cy="459804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5" name="Oval 134"/>
          <p:cNvSpPr/>
          <p:nvPr/>
        </p:nvSpPr>
        <p:spPr>
          <a:xfrm>
            <a:off x="1527590" y="4623970"/>
            <a:ext cx="91440" cy="91440"/>
          </a:xfrm>
          <a:prstGeom prst="ellipse">
            <a:avLst/>
          </a:prstGeom>
          <a:solidFill>
            <a:srgbClr val="FF2600"/>
          </a:solidFill>
          <a:ln w="31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6" name="Oval 135"/>
          <p:cNvSpPr/>
          <p:nvPr/>
        </p:nvSpPr>
        <p:spPr>
          <a:xfrm>
            <a:off x="2098194" y="4623970"/>
            <a:ext cx="91440" cy="91440"/>
          </a:xfrm>
          <a:prstGeom prst="ellipse">
            <a:avLst/>
          </a:prstGeom>
          <a:solidFill>
            <a:srgbClr val="FF0000">
              <a:alpha val="54000"/>
            </a:srgbClr>
          </a:solidFill>
          <a:ln w="31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7" name="Oval 136"/>
          <p:cNvSpPr/>
          <p:nvPr/>
        </p:nvSpPr>
        <p:spPr>
          <a:xfrm>
            <a:off x="2648287" y="4623970"/>
            <a:ext cx="91440" cy="91440"/>
          </a:xfrm>
          <a:prstGeom prst="ellipse">
            <a:avLst/>
          </a:prstGeom>
          <a:solidFill>
            <a:srgbClr val="FF0000">
              <a:alpha val="14000"/>
            </a:srgbClr>
          </a:solidFill>
          <a:ln w="31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" name="Oval 137"/>
          <p:cNvSpPr/>
          <p:nvPr/>
        </p:nvSpPr>
        <p:spPr>
          <a:xfrm>
            <a:off x="3770219" y="4623970"/>
            <a:ext cx="91440" cy="91440"/>
          </a:xfrm>
          <a:prstGeom prst="ellipse">
            <a:avLst/>
          </a:prstGeom>
          <a:solidFill>
            <a:srgbClr val="0070C0">
              <a:alpha val="50000"/>
            </a:srgbClr>
          </a:solidFill>
          <a:ln w="31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" name="Oval 138"/>
          <p:cNvSpPr/>
          <p:nvPr/>
        </p:nvSpPr>
        <p:spPr>
          <a:xfrm>
            <a:off x="4328721" y="4623970"/>
            <a:ext cx="91440" cy="91440"/>
          </a:xfrm>
          <a:prstGeom prst="ellipse">
            <a:avLst/>
          </a:prstGeom>
          <a:solidFill>
            <a:srgbClr val="0070C0"/>
          </a:solidFill>
          <a:ln w="31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0" name="Picture 13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5280" y="3492660"/>
            <a:ext cx="177800" cy="101600"/>
          </a:xfrm>
          <a:prstGeom prst="rect">
            <a:avLst/>
          </a:prstGeom>
        </p:spPr>
      </p:pic>
      <p:grpSp>
        <p:nvGrpSpPr>
          <p:cNvPr id="141" name="Group 140"/>
          <p:cNvGrpSpPr/>
          <p:nvPr/>
        </p:nvGrpSpPr>
        <p:grpSpPr>
          <a:xfrm>
            <a:off x="4117986" y="3336843"/>
            <a:ext cx="343364" cy="320040"/>
            <a:chOff x="4891266" y="2948591"/>
            <a:chExt cx="343364" cy="320040"/>
          </a:xfrm>
        </p:grpSpPr>
        <p:sp>
          <p:nvSpPr>
            <p:cNvPr id="142" name="Oval 141"/>
            <p:cNvSpPr/>
            <p:nvPr/>
          </p:nvSpPr>
          <p:spPr>
            <a:xfrm>
              <a:off x="4902928" y="2948591"/>
              <a:ext cx="320040" cy="320040"/>
            </a:xfrm>
            <a:prstGeom prst="ellipse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 b="1">
                <a:solidFill>
                  <a:schemeClr val="tx1"/>
                </a:solidFill>
              </a:endParaRPr>
            </a:p>
          </p:txBody>
        </p:sp>
        <p:sp>
          <p:nvSpPr>
            <p:cNvPr id="143" name="TextBox 142"/>
            <p:cNvSpPr txBox="1"/>
            <p:nvPr/>
          </p:nvSpPr>
          <p:spPr>
            <a:xfrm>
              <a:off x="4891266" y="3000889"/>
              <a:ext cx="343364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b="1" dirty="0" smtClean="0"/>
                <a:t>G</a:t>
              </a:r>
              <a:r>
                <a:rPr lang="en-US" sz="800" b="1" baseline="-25000" dirty="0" smtClean="0"/>
                <a:t>n-1</a:t>
              </a:r>
              <a:endParaRPr lang="en-US" sz="800" b="1" baseline="-25000" dirty="0"/>
            </a:p>
          </p:txBody>
        </p:sp>
      </p:grpSp>
      <p:grpSp>
        <p:nvGrpSpPr>
          <p:cNvPr id="144" name="Group 143"/>
          <p:cNvGrpSpPr/>
          <p:nvPr/>
        </p:nvGrpSpPr>
        <p:grpSpPr>
          <a:xfrm>
            <a:off x="5074807" y="3336843"/>
            <a:ext cx="320040" cy="320040"/>
            <a:chOff x="4902928" y="2948591"/>
            <a:chExt cx="320040" cy="320040"/>
          </a:xfrm>
        </p:grpSpPr>
        <p:sp>
          <p:nvSpPr>
            <p:cNvPr id="145" name="Oval 144"/>
            <p:cNvSpPr/>
            <p:nvPr/>
          </p:nvSpPr>
          <p:spPr>
            <a:xfrm>
              <a:off x="4902928" y="2948591"/>
              <a:ext cx="320040" cy="320040"/>
            </a:xfrm>
            <a:prstGeom prst="ellipse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 b="1">
                <a:solidFill>
                  <a:schemeClr val="tx1"/>
                </a:solidFill>
              </a:endParaRPr>
            </a:p>
          </p:txBody>
        </p:sp>
        <p:sp>
          <p:nvSpPr>
            <p:cNvPr id="146" name="TextBox 145"/>
            <p:cNvSpPr txBox="1"/>
            <p:nvPr/>
          </p:nvSpPr>
          <p:spPr>
            <a:xfrm>
              <a:off x="4923016" y="3000889"/>
              <a:ext cx="287258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b="1" dirty="0" err="1" smtClean="0"/>
                <a:t>G</a:t>
              </a:r>
              <a:r>
                <a:rPr lang="en-US" sz="800" b="1" baseline="-25000" dirty="0" err="1" smtClean="0"/>
                <a:t>n</a:t>
              </a:r>
              <a:endParaRPr lang="en-US" sz="800" b="1" baseline="-25000" dirty="0"/>
            </a:p>
          </p:txBody>
        </p:sp>
      </p:grpSp>
      <p:grpSp>
        <p:nvGrpSpPr>
          <p:cNvPr id="147" name="Group 146"/>
          <p:cNvGrpSpPr/>
          <p:nvPr/>
        </p:nvGrpSpPr>
        <p:grpSpPr>
          <a:xfrm>
            <a:off x="4553476" y="2754997"/>
            <a:ext cx="405880" cy="320040"/>
            <a:chOff x="2559025" y="3219456"/>
            <a:chExt cx="405880" cy="320040"/>
          </a:xfrm>
        </p:grpSpPr>
        <p:sp>
          <p:nvSpPr>
            <p:cNvPr id="148" name="Oval 147"/>
            <p:cNvSpPr/>
            <p:nvPr/>
          </p:nvSpPr>
          <p:spPr>
            <a:xfrm>
              <a:off x="2601945" y="3219456"/>
              <a:ext cx="320040" cy="320040"/>
            </a:xfrm>
            <a:prstGeom prst="ellipse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 b="1">
                <a:solidFill>
                  <a:srgbClr val="7030A0"/>
                </a:solidFill>
              </a:endParaRPr>
            </a:p>
          </p:txBody>
        </p:sp>
        <p:sp>
          <p:nvSpPr>
            <p:cNvPr id="149" name="TextBox 148"/>
            <p:cNvSpPr txBox="1"/>
            <p:nvPr/>
          </p:nvSpPr>
          <p:spPr>
            <a:xfrm>
              <a:off x="2559025" y="3271754"/>
              <a:ext cx="405880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b="1" dirty="0" smtClean="0"/>
                <a:t>RBP2</a:t>
              </a:r>
              <a:endParaRPr lang="en-US" sz="800" b="1" dirty="0"/>
            </a:p>
          </p:txBody>
        </p:sp>
      </p:grpSp>
      <p:cxnSp>
        <p:nvCxnSpPr>
          <p:cNvPr id="150" name="Straight Arrow Connector 149"/>
          <p:cNvCxnSpPr/>
          <p:nvPr/>
        </p:nvCxnSpPr>
        <p:spPr>
          <a:xfrm flipH="1">
            <a:off x="4402819" y="3075037"/>
            <a:ext cx="353597" cy="308675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1" name="Straight Arrow Connector 150"/>
          <p:cNvCxnSpPr/>
          <p:nvPr/>
        </p:nvCxnSpPr>
        <p:spPr>
          <a:xfrm>
            <a:off x="4756416" y="3075037"/>
            <a:ext cx="365260" cy="308675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2" name="Picture 15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922488" y="6026550"/>
            <a:ext cx="177800" cy="101600"/>
          </a:xfrm>
          <a:prstGeom prst="rect">
            <a:avLst/>
          </a:prstGeom>
        </p:spPr>
      </p:pic>
      <p:sp>
        <p:nvSpPr>
          <p:cNvPr id="153" name="TextBox 152"/>
          <p:cNvSpPr txBox="1"/>
          <p:nvPr/>
        </p:nvSpPr>
        <p:spPr>
          <a:xfrm>
            <a:off x="4794209" y="4842188"/>
            <a:ext cx="4924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</a:rPr>
              <a:t>****</a:t>
            </a: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154" name="TextBox 153"/>
          <p:cNvSpPr txBox="1"/>
          <p:nvPr/>
        </p:nvSpPr>
        <p:spPr>
          <a:xfrm>
            <a:off x="4871153" y="6259903"/>
            <a:ext cx="3385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0070C0"/>
                </a:solidFill>
              </a:rPr>
              <a:t>**</a:t>
            </a:r>
            <a:endParaRPr lang="en-US" sz="1200" dirty="0">
              <a:solidFill>
                <a:srgbClr val="0070C0"/>
              </a:solidFill>
            </a:endParaRPr>
          </a:p>
        </p:txBody>
      </p:sp>
      <p:pic>
        <p:nvPicPr>
          <p:cNvPr id="155" name="Picture 15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0580" y="5191120"/>
            <a:ext cx="139700" cy="139700"/>
          </a:xfrm>
          <a:prstGeom prst="rect">
            <a:avLst/>
          </a:prstGeom>
        </p:spPr>
      </p:pic>
      <p:pic>
        <p:nvPicPr>
          <p:cNvPr id="156" name="Picture 15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0580" y="5472603"/>
            <a:ext cx="139700" cy="139700"/>
          </a:xfrm>
          <a:prstGeom prst="rect">
            <a:avLst/>
          </a:prstGeom>
        </p:spPr>
      </p:pic>
      <p:pic>
        <p:nvPicPr>
          <p:cNvPr id="157" name="Picture 15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0580" y="5747736"/>
            <a:ext cx="139700" cy="139700"/>
          </a:xfrm>
          <a:prstGeom prst="rect">
            <a:avLst/>
          </a:prstGeom>
        </p:spPr>
      </p:pic>
      <p:pic>
        <p:nvPicPr>
          <p:cNvPr id="158" name="Picture 15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0580" y="6016519"/>
            <a:ext cx="139700" cy="139700"/>
          </a:xfrm>
          <a:prstGeom prst="rect">
            <a:avLst/>
          </a:prstGeom>
        </p:spPr>
      </p:pic>
      <p:sp>
        <p:nvSpPr>
          <p:cNvPr id="159" name="Rounded Rectangle 158"/>
          <p:cNvSpPr/>
          <p:nvPr/>
        </p:nvSpPr>
        <p:spPr>
          <a:xfrm>
            <a:off x="109370" y="281919"/>
            <a:ext cx="5734050" cy="1122968"/>
          </a:xfrm>
          <a:prstGeom prst="roundRect">
            <a:avLst/>
          </a:prstGeom>
          <a:noFill/>
          <a:ln w="31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0" name="Rounded Rectangle 159"/>
          <p:cNvSpPr/>
          <p:nvPr/>
        </p:nvSpPr>
        <p:spPr>
          <a:xfrm>
            <a:off x="129188" y="1437916"/>
            <a:ext cx="5734050" cy="2828995"/>
          </a:xfrm>
          <a:prstGeom prst="roundRect">
            <a:avLst/>
          </a:prstGeom>
          <a:noFill/>
          <a:ln w="31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1" name="Rounded Rectangle 160"/>
          <p:cNvSpPr/>
          <p:nvPr/>
        </p:nvSpPr>
        <p:spPr>
          <a:xfrm>
            <a:off x="135538" y="4316421"/>
            <a:ext cx="5734050" cy="2293640"/>
          </a:xfrm>
          <a:prstGeom prst="roundRect">
            <a:avLst/>
          </a:prstGeom>
          <a:noFill/>
          <a:ln w="31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3" name="Picture 16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" t="1425" r="60987" b="6530"/>
          <a:stretch/>
        </p:blipFill>
        <p:spPr>
          <a:xfrm>
            <a:off x="6985779" y="843403"/>
            <a:ext cx="4390032" cy="5926667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38741-0A14-E843-9A62-03E826F204E7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6244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05245" y="273080"/>
            <a:ext cx="1051560" cy="347472"/>
          </a:xfrm>
          <a:prstGeom prst="round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rgbClr val="00B050"/>
                </a:solidFill>
              </a:rPr>
              <a:t>Network Construction</a:t>
            </a:r>
            <a:endParaRPr lang="en-US" sz="1200" dirty="0">
              <a:solidFill>
                <a:srgbClr val="00B050"/>
              </a:solidFill>
            </a:endParaRPr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1356805" y="446816"/>
            <a:ext cx="972058" cy="17373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ounded Rectangle 4"/>
          <p:cNvSpPr/>
          <p:nvPr/>
        </p:nvSpPr>
        <p:spPr>
          <a:xfrm>
            <a:off x="2328863" y="462208"/>
            <a:ext cx="1051560" cy="347472"/>
          </a:xfrm>
          <a:prstGeom prst="round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rgbClr val="00B050"/>
                </a:solidFill>
              </a:rPr>
              <a:t>RBP</a:t>
            </a:r>
          </a:p>
          <a:p>
            <a:pPr algn="ctr"/>
            <a:r>
              <a:rPr lang="en-US" sz="1200" dirty="0" smtClean="0">
                <a:solidFill>
                  <a:srgbClr val="00B050"/>
                </a:solidFill>
              </a:rPr>
              <a:t>Prioritization</a:t>
            </a:r>
            <a:endParaRPr lang="en-US" sz="1200" dirty="0">
              <a:solidFill>
                <a:srgbClr val="00B05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997" y="1131969"/>
            <a:ext cx="2517732" cy="27432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530" y="3649829"/>
            <a:ext cx="2517732" cy="27432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9289" y="158801"/>
            <a:ext cx="6562840" cy="656284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972050" y="-14288"/>
            <a:ext cx="23522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Analysis from pooled patients</a:t>
            </a:r>
            <a:endParaRPr lang="en-US" sz="1400" dirty="0"/>
          </a:p>
        </p:txBody>
      </p:sp>
      <p:sp>
        <p:nvSpPr>
          <p:cNvPr id="14" name="TextBox 13"/>
          <p:cNvSpPr txBox="1"/>
          <p:nvPr/>
        </p:nvSpPr>
        <p:spPr>
          <a:xfrm rot="16200000">
            <a:off x="-887582" y="3286332"/>
            <a:ext cx="25558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Analysis from individual patients</a:t>
            </a:r>
            <a:endParaRPr lang="en-US" sz="14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38741-0A14-E843-9A62-03E826F204E7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5866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04632" y="432205"/>
            <a:ext cx="3956124" cy="5912619"/>
            <a:chOff x="471528" y="562835"/>
            <a:chExt cx="3956124" cy="5912619"/>
          </a:xfrm>
        </p:grpSpPr>
        <p:sp>
          <p:nvSpPr>
            <p:cNvPr id="3" name="Multidocument 2"/>
            <p:cNvSpPr/>
            <p:nvPr/>
          </p:nvSpPr>
          <p:spPr>
            <a:xfrm>
              <a:off x="1923810" y="2590082"/>
              <a:ext cx="1051560" cy="549970"/>
            </a:xfrm>
            <a:prstGeom prst="flowChartMultidocument">
              <a:avLst/>
            </a:prstGeom>
            <a:solidFill>
              <a:srgbClr val="FFD579">
                <a:alpha val="89804"/>
              </a:srgb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>
                  <a:solidFill>
                    <a:schemeClr val="tx1"/>
                  </a:solidFill>
                </a:rPr>
                <a:t>SNPs</a:t>
              </a: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4" name="Rounded Rectangle 3"/>
            <p:cNvSpPr/>
            <p:nvPr/>
          </p:nvSpPr>
          <p:spPr>
            <a:xfrm>
              <a:off x="1923810" y="3396656"/>
              <a:ext cx="1051560" cy="347472"/>
            </a:xfrm>
            <a:prstGeom prst="roundRect">
              <a:avLst/>
            </a:pr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>
                  <a:solidFill>
                    <a:schemeClr val="tx1"/>
                  </a:solidFill>
                </a:rPr>
                <a:t>Rare DAF%</a:t>
              </a: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5" name="Multidocument 4"/>
            <p:cNvSpPr/>
            <p:nvPr/>
          </p:nvSpPr>
          <p:spPr>
            <a:xfrm>
              <a:off x="1923810" y="562835"/>
              <a:ext cx="1051560" cy="549970"/>
            </a:xfrm>
            <a:prstGeom prst="flowChartMultidocument">
              <a:avLst/>
            </a:prstGeom>
            <a:solidFill>
              <a:srgbClr val="FFD579">
                <a:alpha val="89804"/>
              </a:srgb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>
                  <a:solidFill>
                    <a:schemeClr val="tx1"/>
                  </a:solidFill>
                </a:rPr>
                <a:t>Binding profiles</a:t>
              </a:r>
              <a:endParaRPr lang="en-US" sz="1200" dirty="0">
                <a:solidFill>
                  <a:schemeClr val="tx1"/>
                </a:solidFill>
              </a:endParaRPr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471528" y="5411381"/>
              <a:ext cx="3956124" cy="352776"/>
              <a:chOff x="471528" y="5411381"/>
              <a:chExt cx="3956124" cy="352776"/>
            </a:xfrm>
          </p:grpSpPr>
          <p:sp>
            <p:nvSpPr>
              <p:cNvPr id="31" name="Rounded Rectangle 30"/>
              <p:cNvSpPr/>
              <p:nvPr/>
            </p:nvSpPr>
            <p:spPr>
              <a:xfrm>
                <a:off x="471528" y="5411381"/>
                <a:ext cx="1051560" cy="347472"/>
              </a:xfrm>
              <a:prstGeom prst="roundRect">
                <a:avLst/>
              </a:prstGeom>
              <a:noFill/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 smtClean="0">
                    <a:solidFill>
                      <a:srgbClr val="FF0000"/>
                    </a:solidFill>
                  </a:rPr>
                  <a:t>Annotation score</a:t>
                </a:r>
                <a:endParaRPr lang="en-US" sz="12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32" name="Rounded Rectangle 31"/>
              <p:cNvSpPr/>
              <p:nvPr/>
            </p:nvSpPr>
            <p:spPr>
              <a:xfrm>
                <a:off x="1923810" y="5416685"/>
                <a:ext cx="1051560" cy="347472"/>
              </a:xfrm>
              <a:prstGeom prst="roundRect">
                <a:avLst/>
              </a:prstGeom>
              <a:noFill/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 smtClean="0">
                    <a:solidFill>
                      <a:schemeClr val="accent6">
                        <a:lumMod val="75000"/>
                      </a:schemeClr>
                    </a:solidFill>
                  </a:rPr>
                  <a:t>Hot score</a:t>
                </a:r>
                <a:endParaRPr lang="en-US" sz="1200" dirty="0">
                  <a:solidFill>
                    <a:schemeClr val="accent6">
                      <a:lumMod val="75000"/>
                    </a:schemeClr>
                  </a:solidFill>
                </a:endParaRPr>
              </a:p>
            </p:txBody>
          </p:sp>
          <p:sp>
            <p:nvSpPr>
              <p:cNvPr id="33" name="Rounded Rectangle 32"/>
              <p:cNvSpPr/>
              <p:nvPr/>
            </p:nvSpPr>
            <p:spPr>
              <a:xfrm>
                <a:off x="3376092" y="5411381"/>
                <a:ext cx="1051560" cy="347472"/>
              </a:xfrm>
              <a:prstGeom prst="roundRect">
                <a:avLst/>
              </a:prstGeom>
              <a:noFill/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 smtClean="0">
                    <a:solidFill>
                      <a:srgbClr val="0070C0"/>
                    </a:solidFill>
                  </a:rPr>
                  <a:t>Motif score</a:t>
                </a:r>
                <a:endParaRPr lang="en-US" sz="1200" dirty="0">
                  <a:solidFill>
                    <a:srgbClr val="0070C0"/>
                  </a:solidFill>
                </a:endParaRPr>
              </a:p>
            </p:txBody>
          </p:sp>
        </p:grpSp>
        <p:grpSp>
          <p:nvGrpSpPr>
            <p:cNvPr id="7" name="Group 6"/>
            <p:cNvGrpSpPr/>
            <p:nvPr/>
          </p:nvGrpSpPr>
          <p:grpSpPr>
            <a:xfrm>
              <a:off x="598606" y="1973485"/>
              <a:ext cx="3701968" cy="359993"/>
              <a:chOff x="640297" y="2001236"/>
              <a:chExt cx="3701968" cy="359993"/>
            </a:xfrm>
          </p:grpSpPr>
          <p:sp>
            <p:nvSpPr>
              <p:cNvPr id="28" name="Rounded Rectangle 27"/>
              <p:cNvSpPr/>
              <p:nvPr/>
            </p:nvSpPr>
            <p:spPr>
              <a:xfrm>
                <a:off x="640297" y="2013757"/>
                <a:ext cx="1051560" cy="347472"/>
              </a:xfrm>
              <a:prstGeom prst="roundRect">
                <a:avLst/>
              </a:prstGeom>
              <a:noFill/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 smtClean="0">
                    <a:solidFill>
                      <a:srgbClr val="FF2600"/>
                    </a:solidFill>
                  </a:rPr>
                  <a:t>Binding Annotation</a:t>
                </a:r>
                <a:endParaRPr lang="en-US" sz="1200" dirty="0">
                  <a:solidFill>
                    <a:srgbClr val="FF2600"/>
                  </a:solidFill>
                </a:endParaRPr>
              </a:p>
            </p:txBody>
          </p:sp>
          <p:sp>
            <p:nvSpPr>
              <p:cNvPr id="29" name="Rounded Rectangle 28"/>
              <p:cNvSpPr/>
              <p:nvPr/>
            </p:nvSpPr>
            <p:spPr>
              <a:xfrm>
                <a:off x="1965501" y="2001236"/>
                <a:ext cx="1051560" cy="347472"/>
              </a:xfrm>
              <a:prstGeom prst="roundRect">
                <a:avLst/>
              </a:prstGeom>
              <a:noFill/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 smtClean="0">
                    <a:solidFill>
                      <a:srgbClr val="00B050"/>
                    </a:solidFill>
                  </a:rPr>
                  <a:t>Network Construction</a:t>
                </a:r>
                <a:endParaRPr lang="en-US" sz="1200" dirty="0">
                  <a:solidFill>
                    <a:srgbClr val="00B050"/>
                  </a:solidFill>
                </a:endParaRPr>
              </a:p>
            </p:txBody>
          </p:sp>
          <p:sp>
            <p:nvSpPr>
              <p:cNvPr id="30" name="Rounded Rectangle 29"/>
              <p:cNvSpPr/>
              <p:nvPr/>
            </p:nvSpPr>
            <p:spPr>
              <a:xfrm>
                <a:off x="3290705" y="2001236"/>
                <a:ext cx="1051560" cy="347472"/>
              </a:xfrm>
              <a:prstGeom prst="roundRect">
                <a:avLst/>
              </a:prstGeom>
              <a:noFill/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 smtClean="0">
                    <a:solidFill>
                      <a:srgbClr val="0070C0"/>
                    </a:solidFill>
                  </a:rPr>
                  <a:t>Motif Scanning</a:t>
                </a:r>
                <a:endParaRPr lang="en-US" sz="1200" dirty="0">
                  <a:solidFill>
                    <a:srgbClr val="0070C0"/>
                  </a:solidFill>
                </a:endParaRPr>
              </a:p>
            </p:txBody>
          </p:sp>
        </p:grpSp>
        <p:sp>
          <p:nvSpPr>
            <p:cNvPr id="8" name="Rounded Rectangle 7"/>
            <p:cNvSpPr/>
            <p:nvPr/>
          </p:nvSpPr>
          <p:spPr>
            <a:xfrm>
              <a:off x="1923810" y="1369409"/>
              <a:ext cx="1051560" cy="347472"/>
            </a:xfrm>
            <a:prstGeom prst="roundRect">
              <a:avLst/>
            </a:pr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>
                  <a:solidFill>
                    <a:schemeClr val="tx1"/>
                  </a:solidFill>
                </a:rPr>
                <a:t>QC</a:t>
              </a: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9" name="Multidocument 8"/>
            <p:cNvSpPr/>
            <p:nvPr/>
          </p:nvSpPr>
          <p:spPr>
            <a:xfrm>
              <a:off x="1923810" y="4000732"/>
              <a:ext cx="1051560" cy="549970"/>
            </a:xfrm>
            <a:prstGeom prst="flowChartMultidocument">
              <a:avLst/>
            </a:prstGeom>
            <a:solidFill>
              <a:srgbClr val="FFD579">
                <a:alpha val="89804"/>
              </a:srgb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>
                  <a:solidFill>
                    <a:schemeClr val="tx1"/>
                  </a:solidFill>
                </a:rPr>
                <a:t>Features, e.g. GC</a:t>
              </a: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10" name="Rounded Rectangle 9"/>
            <p:cNvSpPr/>
            <p:nvPr/>
          </p:nvSpPr>
          <p:spPr>
            <a:xfrm>
              <a:off x="1923810" y="4807306"/>
              <a:ext cx="1051560" cy="347472"/>
            </a:xfrm>
            <a:prstGeom prst="roundRect">
              <a:avLst/>
            </a:pr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>
                  <a:solidFill>
                    <a:schemeClr val="tx1"/>
                  </a:solidFill>
                </a:rPr>
                <a:t>Background Correction</a:t>
              </a:r>
              <a:endParaRPr lang="en-US" sz="1200" dirty="0">
                <a:solidFill>
                  <a:schemeClr val="tx1"/>
                </a:solidFill>
              </a:endParaRPr>
            </a:p>
          </p:txBody>
        </p:sp>
        <p:cxnSp>
          <p:nvCxnSpPr>
            <p:cNvPr id="11" name="Straight Arrow Connector 10"/>
            <p:cNvCxnSpPr>
              <a:endCxn id="14" idx="0"/>
            </p:cNvCxnSpPr>
            <p:nvPr/>
          </p:nvCxnSpPr>
          <p:spPr>
            <a:xfrm>
              <a:off x="2449590" y="1081055"/>
              <a:ext cx="0" cy="288354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>
              <a:stCxn id="14" idx="2"/>
            </p:cNvCxnSpPr>
            <p:nvPr/>
          </p:nvCxnSpPr>
          <p:spPr>
            <a:xfrm>
              <a:off x="2449590" y="1716881"/>
              <a:ext cx="0" cy="256604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>
              <a:off x="2449590" y="2320957"/>
              <a:ext cx="0" cy="269125"/>
            </a:xfrm>
            <a:prstGeom prst="straightConnector1">
              <a:avLst/>
            </a:prstGeom>
            <a:ln>
              <a:solidFill>
                <a:schemeClr val="bg1">
                  <a:lumMod val="50000"/>
                </a:schemeClr>
              </a:solidFill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>
              <a:off x="2460780" y="3108302"/>
              <a:ext cx="0" cy="288354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>
              <a:off x="2460780" y="3731607"/>
              <a:ext cx="0" cy="269125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>
              <a:endCxn id="16" idx="0"/>
            </p:cNvCxnSpPr>
            <p:nvPr/>
          </p:nvCxnSpPr>
          <p:spPr>
            <a:xfrm flipH="1">
              <a:off x="2449590" y="4492657"/>
              <a:ext cx="11190" cy="314649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>
              <a:stCxn id="16" idx="2"/>
              <a:endCxn id="23" idx="0"/>
            </p:cNvCxnSpPr>
            <p:nvPr/>
          </p:nvCxnSpPr>
          <p:spPr>
            <a:xfrm flipH="1">
              <a:off x="997308" y="5154778"/>
              <a:ext cx="1452282" cy="256603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>
              <a:stCxn id="16" idx="2"/>
            </p:cNvCxnSpPr>
            <p:nvPr/>
          </p:nvCxnSpPr>
          <p:spPr>
            <a:xfrm>
              <a:off x="2449590" y="5154778"/>
              <a:ext cx="1452282" cy="256603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>
              <a:stCxn id="16" idx="2"/>
              <a:endCxn id="28" idx="0"/>
            </p:cNvCxnSpPr>
            <p:nvPr/>
          </p:nvCxnSpPr>
          <p:spPr>
            <a:xfrm>
              <a:off x="2449590" y="5154778"/>
              <a:ext cx="0" cy="261907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Rounded Rectangle 19"/>
            <p:cNvSpPr/>
            <p:nvPr/>
          </p:nvSpPr>
          <p:spPr>
            <a:xfrm>
              <a:off x="1923810" y="6127982"/>
              <a:ext cx="1051560" cy="347472"/>
            </a:xfrm>
            <a:prstGeom prst="roundRect">
              <a:avLst/>
            </a:pr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err="1" smtClean="0">
                  <a:solidFill>
                    <a:schemeClr val="tx1"/>
                  </a:solidFill>
                </a:rPr>
                <a:t>Rscore</a:t>
              </a:r>
              <a:endParaRPr lang="en-US" sz="1200" dirty="0">
                <a:solidFill>
                  <a:schemeClr val="tx1"/>
                </a:solidFill>
              </a:endParaRPr>
            </a:p>
          </p:txBody>
        </p:sp>
        <p:cxnSp>
          <p:nvCxnSpPr>
            <p:cNvPr id="21" name="Straight Arrow Connector 20"/>
            <p:cNvCxnSpPr>
              <a:stCxn id="23" idx="2"/>
            </p:cNvCxnSpPr>
            <p:nvPr/>
          </p:nvCxnSpPr>
          <p:spPr>
            <a:xfrm>
              <a:off x="997308" y="5758853"/>
              <a:ext cx="1452282" cy="369129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>
              <a:stCxn id="28" idx="2"/>
            </p:cNvCxnSpPr>
            <p:nvPr/>
          </p:nvCxnSpPr>
          <p:spPr>
            <a:xfrm>
              <a:off x="2449590" y="5764157"/>
              <a:ext cx="0" cy="363825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/>
            <p:nvPr/>
          </p:nvCxnSpPr>
          <p:spPr>
            <a:xfrm flipH="1">
              <a:off x="2449590" y="5758853"/>
              <a:ext cx="1452282" cy="369129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>
              <a:stCxn id="14" idx="2"/>
            </p:cNvCxnSpPr>
            <p:nvPr/>
          </p:nvCxnSpPr>
          <p:spPr>
            <a:xfrm flipH="1">
              <a:off x="1124386" y="1716881"/>
              <a:ext cx="1325204" cy="269125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>
              <a:stCxn id="14" idx="2"/>
            </p:cNvCxnSpPr>
            <p:nvPr/>
          </p:nvCxnSpPr>
          <p:spPr>
            <a:xfrm>
              <a:off x="2449590" y="1716881"/>
              <a:ext cx="1325204" cy="256604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/>
            <p:nvPr/>
          </p:nvCxnSpPr>
          <p:spPr>
            <a:xfrm>
              <a:off x="1088215" y="2325364"/>
              <a:ext cx="1325204" cy="269125"/>
            </a:xfrm>
            <a:prstGeom prst="straightConnector1">
              <a:avLst/>
            </a:prstGeom>
            <a:ln>
              <a:solidFill>
                <a:schemeClr val="bg1">
                  <a:lumMod val="50000"/>
                </a:schemeClr>
              </a:solidFill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>
              <a:endCxn id="13" idx="0"/>
            </p:cNvCxnSpPr>
            <p:nvPr/>
          </p:nvCxnSpPr>
          <p:spPr>
            <a:xfrm flipH="1">
              <a:off x="2521933" y="2320957"/>
              <a:ext cx="1252861" cy="269125"/>
            </a:xfrm>
            <a:prstGeom prst="straightConnector1">
              <a:avLst/>
            </a:prstGeom>
            <a:ln>
              <a:solidFill>
                <a:schemeClr val="bg1">
                  <a:lumMod val="50000"/>
                </a:schemeClr>
              </a:solidFill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Multidocument 34"/>
          <p:cNvSpPr/>
          <p:nvPr/>
        </p:nvSpPr>
        <p:spPr>
          <a:xfrm>
            <a:off x="5109738" y="688809"/>
            <a:ext cx="1051560" cy="549970"/>
          </a:xfrm>
          <a:prstGeom prst="flowChartMultidocument">
            <a:avLst/>
          </a:prstGeom>
          <a:solidFill>
            <a:srgbClr val="FFD579">
              <a:alpha val="89804"/>
            </a:srgb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SNPs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244912" y="688809"/>
            <a:ext cx="5406801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1000 Genomes Project rare and common SNPs are used</a:t>
            </a:r>
            <a:endParaRPr lang="en-US" dirty="0"/>
          </a:p>
        </p:txBody>
      </p:sp>
      <p:sp>
        <p:nvSpPr>
          <p:cNvPr id="37" name="Rounded Rectangle 36"/>
          <p:cNvSpPr/>
          <p:nvPr/>
        </p:nvSpPr>
        <p:spPr>
          <a:xfrm>
            <a:off x="5109738" y="1855376"/>
            <a:ext cx="1051560" cy="347472"/>
          </a:xfrm>
          <a:prstGeom prst="round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Rare DAF%</a:t>
            </a:r>
            <a:endParaRPr lang="en-US" sz="1200" dirty="0">
              <a:solidFill>
                <a:schemeClr val="tx1"/>
              </a:solidFill>
            </a:endParaRPr>
          </a:p>
        </p:txBody>
      </p:sp>
      <p:grpSp>
        <p:nvGrpSpPr>
          <p:cNvPr id="64" name="Group 63"/>
          <p:cNvGrpSpPr/>
          <p:nvPr/>
        </p:nvGrpSpPr>
        <p:grpSpPr>
          <a:xfrm>
            <a:off x="5203747" y="2663548"/>
            <a:ext cx="6703506" cy="807652"/>
            <a:chOff x="5203747" y="2663548"/>
            <a:chExt cx="6703506" cy="807652"/>
          </a:xfrm>
        </p:grpSpPr>
        <p:cxnSp>
          <p:nvCxnSpPr>
            <p:cNvPr id="38" name="Straight Connector 37"/>
            <p:cNvCxnSpPr/>
            <p:nvPr/>
          </p:nvCxnSpPr>
          <p:spPr>
            <a:xfrm flipH="1">
              <a:off x="5203747" y="2872083"/>
              <a:ext cx="646760" cy="1"/>
            </a:xfrm>
            <a:prstGeom prst="line">
              <a:avLst/>
            </a:prstGeom>
            <a:ln w="762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Rectangle 38"/>
            <p:cNvSpPr/>
            <p:nvPr/>
          </p:nvSpPr>
          <p:spPr>
            <a:xfrm>
              <a:off x="5850506" y="2798119"/>
              <a:ext cx="2942281" cy="15498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>
                  <a:solidFill>
                    <a:schemeClr val="tx1"/>
                  </a:solidFill>
                </a:rPr>
                <a:t>RBFOX2, BS</a:t>
              </a:r>
              <a:r>
                <a:rPr lang="en-US" sz="1200" baseline="-25000" dirty="0" smtClean="0">
                  <a:solidFill>
                    <a:schemeClr val="tx1"/>
                  </a:solidFill>
                </a:rPr>
                <a:t>1</a:t>
              </a:r>
              <a:endParaRPr lang="en-US" sz="1200" dirty="0">
                <a:solidFill>
                  <a:schemeClr val="tx1"/>
                </a:solidFill>
              </a:endParaRPr>
            </a:p>
          </p:txBody>
        </p:sp>
        <p:cxnSp>
          <p:nvCxnSpPr>
            <p:cNvPr id="40" name="Straight Connector 39"/>
            <p:cNvCxnSpPr/>
            <p:nvPr/>
          </p:nvCxnSpPr>
          <p:spPr>
            <a:xfrm flipH="1">
              <a:off x="8792788" y="2879141"/>
              <a:ext cx="290700" cy="1"/>
            </a:xfrm>
            <a:prstGeom prst="line">
              <a:avLst/>
            </a:prstGeom>
            <a:ln w="762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Rectangle 40"/>
            <p:cNvSpPr/>
            <p:nvPr/>
          </p:nvSpPr>
          <p:spPr>
            <a:xfrm>
              <a:off x="9754236" y="2801647"/>
              <a:ext cx="1268751" cy="15498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>
                  <a:solidFill>
                    <a:schemeClr val="tx1"/>
                  </a:solidFill>
                </a:rPr>
                <a:t>RBFOX2, </a:t>
              </a:r>
              <a:r>
                <a:rPr lang="en-US" sz="1200" dirty="0" err="1" smtClean="0">
                  <a:solidFill>
                    <a:schemeClr val="tx1"/>
                  </a:solidFill>
                </a:rPr>
                <a:t>BS</a:t>
              </a:r>
              <a:r>
                <a:rPr lang="en-US" sz="1200" baseline="-25000" dirty="0" err="1" smtClean="0">
                  <a:solidFill>
                    <a:schemeClr val="tx1"/>
                  </a:solidFill>
                </a:rPr>
                <a:t>n</a:t>
              </a:r>
              <a:endParaRPr lang="en-US" sz="1200" dirty="0">
                <a:solidFill>
                  <a:schemeClr val="tx1"/>
                </a:solidFill>
              </a:endParaRPr>
            </a:p>
          </p:txBody>
        </p:sp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083488" y="2802130"/>
              <a:ext cx="380048" cy="212025"/>
            </a:xfrm>
            <a:prstGeom prst="rect">
              <a:avLst/>
            </a:prstGeom>
          </p:spPr>
        </p:pic>
        <p:cxnSp>
          <p:nvCxnSpPr>
            <p:cNvPr id="44" name="Straight Connector 43"/>
            <p:cNvCxnSpPr/>
            <p:nvPr/>
          </p:nvCxnSpPr>
          <p:spPr>
            <a:xfrm flipH="1">
              <a:off x="9463536" y="2872083"/>
              <a:ext cx="290700" cy="1"/>
            </a:xfrm>
            <a:prstGeom prst="line">
              <a:avLst/>
            </a:prstGeom>
            <a:ln w="762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 flipH="1">
              <a:off x="11022987" y="2872084"/>
              <a:ext cx="884266" cy="0"/>
            </a:xfrm>
            <a:prstGeom prst="line">
              <a:avLst/>
            </a:prstGeom>
            <a:ln w="762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Triangle 49"/>
            <p:cNvSpPr/>
            <p:nvPr/>
          </p:nvSpPr>
          <p:spPr>
            <a:xfrm rot="10800000">
              <a:off x="5203747" y="3140945"/>
              <a:ext cx="126824" cy="109331"/>
            </a:xfrm>
            <a:prstGeom prst="triangl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Triangle 50"/>
            <p:cNvSpPr/>
            <p:nvPr/>
          </p:nvSpPr>
          <p:spPr>
            <a:xfrm rot="10800000">
              <a:off x="5203747" y="3308362"/>
              <a:ext cx="126824" cy="109331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Triangle 51"/>
            <p:cNvSpPr/>
            <p:nvPr/>
          </p:nvSpPr>
          <p:spPr>
            <a:xfrm rot="10800000">
              <a:off x="8434781" y="2663554"/>
              <a:ext cx="126824" cy="109331"/>
            </a:xfrm>
            <a:prstGeom prst="triangl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Triangle 52"/>
            <p:cNvSpPr/>
            <p:nvPr/>
          </p:nvSpPr>
          <p:spPr>
            <a:xfrm rot="10800000">
              <a:off x="10046321" y="2663553"/>
              <a:ext cx="126824" cy="109331"/>
            </a:xfrm>
            <a:prstGeom prst="triangl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Triangle 53"/>
            <p:cNvSpPr/>
            <p:nvPr/>
          </p:nvSpPr>
          <p:spPr>
            <a:xfrm rot="10800000">
              <a:off x="6244912" y="2663553"/>
              <a:ext cx="126824" cy="109331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Triangle 54"/>
            <p:cNvSpPr/>
            <p:nvPr/>
          </p:nvSpPr>
          <p:spPr>
            <a:xfrm rot="10800000">
              <a:off x="6823241" y="2663552"/>
              <a:ext cx="126824" cy="109331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Triangle 55"/>
            <p:cNvSpPr/>
            <p:nvPr/>
          </p:nvSpPr>
          <p:spPr>
            <a:xfrm rot="10800000">
              <a:off x="7681204" y="2663551"/>
              <a:ext cx="126824" cy="109331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Triangle 56"/>
            <p:cNvSpPr/>
            <p:nvPr/>
          </p:nvSpPr>
          <p:spPr>
            <a:xfrm rot="10800000">
              <a:off x="8665963" y="2663551"/>
              <a:ext cx="126824" cy="109331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Triangle 57"/>
            <p:cNvSpPr/>
            <p:nvPr/>
          </p:nvSpPr>
          <p:spPr>
            <a:xfrm rot="10800000">
              <a:off x="9846676" y="2663550"/>
              <a:ext cx="126824" cy="109331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Triangle 58"/>
            <p:cNvSpPr/>
            <p:nvPr/>
          </p:nvSpPr>
          <p:spPr>
            <a:xfrm rot="10800000">
              <a:off x="10388611" y="2663549"/>
              <a:ext cx="126824" cy="109331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Triangle 59"/>
            <p:cNvSpPr/>
            <p:nvPr/>
          </p:nvSpPr>
          <p:spPr>
            <a:xfrm rot="10800000">
              <a:off x="6381145" y="2663548"/>
              <a:ext cx="126824" cy="109331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5316172" y="3054729"/>
              <a:ext cx="42191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 smtClean="0"/>
                <a:t>rare</a:t>
              </a:r>
              <a:endParaRPr lang="en-US" sz="1050" dirty="0"/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5316172" y="3217284"/>
              <a:ext cx="668773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 smtClean="0"/>
                <a:t>common</a:t>
              </a:r>
              <a:endParaRPr lang="en-US" sz="1050" dirty="0"/>
            </a:p>
          </p:txBody>
        </p:sp>
      </p:grpSp>
      <p:sp>
        <p:nvSpPr>
          <p:cNvPr id="63" name="TextBox 62"/>
          <p:cNvSpPr txBox="1"/>
          <p:nvPr/>
        </p:nvSpPr>
        <p:spPr>
          <a:xfrm>
            <a:off x="6371736" y="1913328"/>
            <a:ext cx="4949560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 smtClean="0"/>
              <a:t>For each RBP, we can obtain a Rare DAF %, for coding and noncoding regions</a:t>
            </a:r>
            <a:endParaRPr lang="en-US" sz="1200" dirty="0"/>
          </a:p>
        </p:txBody>
      </p:sp>
      <p:pic>
        <p:nvPicPr>
          <p:cNvPr id="65" name="Picture 6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6872" y="3537760"/>
            <a:ext cx="6562641" cy="3281321"/>
          </a:xfrm>
          <a:prstGeom prst="rect">
            <a:avLst/>
          </a:prstGeom>
        </p:spPr>
      </p:pic>
      <p:cxnSp>
        <p:nvCxnSpPr>
          <p:cNvPr id="67" name="Straight Connector 66"/>
          <p:cNvCxnSpPr/>
          <p:nvPr/>
        </p:nvCxnSpPr>
        <p:spPr>
          <a:xfrm>
            <a:off x="5564459" y="4031166"/>
            <a:ext cx="5185317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/>
          <p:nvPr/>
        </p:nvCxnSpPr>
        <p:spPr>
          <a:xfrm>
            <a:off x="5564459" y="5997352"/>
            <a:ext cx="5185317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Slide Number Placeholder 3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38741-0A14-E843-9A62-03E826F204E7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794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04632" y="432205"/>
            <a:ext cx="3956124" cy="5912619"/>
            <a:chOff x="471528" y="562835"/>
            <a:chExt cx="3956124" cy="5912619"/>
          </a:xfrm>
        </p:grpSpPr>
        <p:sp>
          <p:nvSpPr>
            <p:cNvPr id="3" name="Multidocument 2"/>
            <p:cNvSpPr/>
            <p:nvPr/>
          </p:nvSpPr>
          <p:spPr>
            <a:xfrm>
              <a:off x="1923810" y="2590082"/>
              <a:ext cx="1051560" cy="549970"/>
            </a:xfrm>
            <a:prstGeom prst="flowChartMultidocument">
              <a:avLst/>
            </a:prstGeom>
            <a:solidFill>
              <a:srgbClr val="FFD579">
                <a:alpha val="89804"/>
              </a:srgb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>
                  <a:solidFill>
                    <a:schemeClr val="tx1"/>
                  </a:solidFill>
                </a:rPr>
                <a:t>SNPs</a:t>
              </a: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4" name="Rounded Rectangle 3"/>
            <p:cNvSpPr/>
            <p:nvPr/>
          </p:nvSpPr>
          <p:spPr>
            <a:xfrm>
              <a:off x="1923810" y="3396656"/>
              <a:ext cx="1051560" cy="347472"/>
            </a:xfrm>
            <a:prstGeom prst="roundRect">
              <a:avLst/>
            </a:pr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>
                  <a:solidFill>
                    <a:schemeClr val="tx1"/>
                  </a:solidFill>
                </a:rPr>
                <a:t>Rare DAF%</a:t>
              </a: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5" name="Multidocument 4"/>
            <p:cNvSpPr/>
            <p:nvPr/>
          </p:nvSpPr>
          <p:spPr>
            <a:xfrm>
              <a:off x="1923810" y="562835"/>
              <a:ext cx="1051560" cy="549970"/>
            </a:xfrm>
            <a:prstGeom prst="flowChartMultidocument">
              <a:avLst/>
            </a:prstGeom>
            <a:solidFill>
              <a:srgbClr val="FFD579">
                <a:alpha val="89804"/>
              </a:srgb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>
                  <a:solidFill>
                    <a:schemeClr val="tx1"/>
                  </a:solidFill>
                </a:rPr>
                <a:t>Binding profiles</a:t>
              </a:r>
              <a:endParaRPr lang="en-US" sz="1200" dirty="0">
                <a:solidFill>
                  <a:schemeClr val="tx1"/>
                </a:solidFill>
              </a:endParaRPr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471528" y="5411381"/>
              <a:ext cx="3956124" cy="352776"/>
              <a:chOff x="471528" y="5411381"/>
              <a:chExt cx="3956124" cy="352776"/>
            </a:xfrm>
          </p:grpSpPr>
          <p:sp>
            <p:nvSpPr>
              <p:cNvPr id="31" name="Rounded Rectangle 30"/>
              <p:cNvSpPr/>
              <p:nvPr/>
            </p:nvSpPr>
            <p:spPr>
              <a:xfrm>
                <a:off x="471528" y="5411381"/>
                <a:ext cx="1051560" cy="347472"/>
              </a:xfrm>
              <a:prstGeom prst="roundRect">
                <a:avLst/>
              </a:prstGeom>
              <a:noFill/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 smtClean="0">
                    <a:solidFill>
                      <a:srgbClr val="FF0000"/>
                    </a:solidFill>
                  </a:rPr>
                  <a:t>Annotation score</a:t>
                </a:r>
                <a:endParaRPr lang="en-US" sz="12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32" name="Rounded Rectangle 31"/>
              <p:cNvSpPr/>
              <p:nvPr/>
            </p:nvSpPr>
            <p:spPr>
              <a:xfrm>
                <a:off x="1923810" y="5416685"/>
                <a:ext cx="1051560" cy="347472"/>
              </a:xfrm>
              <a:prstGeom prst="roundRect">
                <a:avLst/>
              </a:prstGeom>
              <a:noFill/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 smtClean="0">
                    <a:solidFill>
                      <a:schemeClr val="accent6">
                        <a:lumMod val="75000"/>
                      </a:schemeClr>
                    </a:solidFill>
                  </a:rPr>
                  <a:t>Hot score</a:t>
                </a:r>
                <a:endParaRPr lang="en-US" sz="1200" dirty="0">
                  <a:solidFill>
                    <a:schemeClr val="accent6">
                      <a:lumMod val="75000"/>
                    </a:schemeClr>
                  </a:solidFill>
                </a:endParaRPr>
              </a:p>
            </p:txBody>
          </p:sp>
          <p:sp>
            <p:nvSpPr>
              <p:cNvPr id="33" name="Rounded Rectangle 32"/>
              <p:cNvSpPr/>
              <p:nvPr/>
            </p:nvSpPr>
            <p:spPr>
              <a:xfrm>
                <a:off x="3376092" y="5411381"/>
                <a:ext cx="1051560" cy="347472"/>
              </a:xfrm>
              <a:prstGeom prst="roundRect">
                <a:avLst/>
              </a:prstGeom>
              <a:noFill/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 smtClean="0">
                    <a:solidFill>
                      <a:srgbClr val="0070C0"/>
                    </a:solidFill>
                  </a:rPr>
                  <a:t>Motif score</a:t>
                </a:r>
                <a:endParaRPr lang="en-US" sz="1200" dirty="0">
                  <a:solidFill>
                    <a:srgbClr val="0070C0"/>
                  </a:solidFill>
                </a:endParaRPr>
              </a:p>
            </p:txBody>
          </p:sp>
        </p:grpSp>
        <p:grpSp>
          <p:nvGrpSpPr>
            <p:cNvPr id="7" name="Group 6"/>
            <p:cNvGrpSpPr/>
            <p:nvPr/>
          </p:nvGrpSpPr>
          <p:grpSpPr>
            <a:xfrm>
              <a:off x="598606" y="1973485"/>
              <a:ext cx="3701968" cy="359993"/>
              <a:chOff x="640297" y="2001236"/>
              <a:chExt cx="3701968" cy="359993"/>
            </a:xfrm>
          </p:grpSpPr>
          <p:sp>
            <p:nvSpPr>
              <p:cNvPr id="28" name="Rounded Rectangle 27"/>
              <p:cNvSpPr/>
              <p:nvPr/>
            </p:nvSpPr>
            <p:spPr>
              <a:xfrm>
                <a:off x="640297" y="2013757"/>
                <a:ext cx="1051560" cy="347472"/>
              </a:xfrm>
              <a:prstGeom prst="roundRect">
                <a:avLst/>
              </a:prstGeom>
              <a:noFill/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 smtClean="0">
                    <a:solidFill>
                      <a:srgbClr val="FF2600"/>
                    </a:solidFill>
                  </a:rPr>
                  <a:t>Binding Annotation</a:t>
                </a:r>
                <a:endParaRPr lang="en-US" sz="1200" dirty="0">
                  <a:solidFill>
                    <a:srgbClr val="FF2600"/>
                  </a:solidFill>
                </a:endParaRPr>
              </a:p>
            </p:txBody>
          </p:sp>
          <p:sp>
            <p:nvSpPr>
              <p:cNvPr id="29" name="Rounded Rectangle 28"/>
              <p:cNvSpPr/>
              <p:nvPr/>
            </p:nvSpPr>
            <p:spPr>
              <a:xfrm>
                <a:off x="1965501" y="2001236"/>
                <a:ext cx="1051560" cy="347472"/>
              </a:xfrm>
              <a:prstGeom prst="roundRect">
                <a:avLst/>
              </a:prstGeom>
              <a:noFill/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 smtClean="0">
                    <a:solidFill>
                      <a:srgbClr val="00B050"/>
                    </a:solidFill>
                  </a:rPr>
                  <a:t>Network Construction</a:t>
                </a:r>
                <a:endParaRPr lang="en-US" sz="1200" dirty="0">
                  <a:solidFill>
                    <a:srgbClr val="00B050"/>
                  </a:solidFill>
                </a:endParaRPr>
              </a:p>
            </p:txBody>
          </p:sp>
          <p:sp>
            <p:nvSpPr>
              <p:cNvPr id="30" name="Rounded Rectangle 29"/>
              <p:cNvSpPr/>
              <p:nvPr/>
            </p:nvSpPr>
            <p:spPr>
              <a:xfrm>
                <a:off x="3290705" y="2001236"/>
                <a:ext cx="1051560" cy="347472"/>
              </a:xfrm>
              <a:prstGeom prst="roundRect">
                <a:avLst/>
              </a:prstGeom>
              <a:noFill/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 smtClean="0">
                    <a:solidFill>
                      <a:srgbClr val="0070C0"/>
                    </a:solidFill>
                  </a:rPr>
                  <a:t>Motif Scanning</a:t>
                </a:r>
                <a:endParaRPr lang="en-US" sz="1200" dirty="0">
                  <a:solidFill>
                    <a:srgbClr val="0070C0"/>
                  </a:solidFill>
                </a:endParaRPr>
              </a:p>
            </p:txBody>
          </p:sp>
        </p:grpSp>
        <p:sp>
          <p:nvSpPr>
            <p:cNvPr id="8" name="Rounded Rectangle 7"/>
            <p:cNvSpPr/>
            <p:nvPr/>
          </p:nvSpPr>
          <p:spPr>
            <a:xfrm>
              <a:off x="1923810" y="1369409"/>
              <a:ext cx="1051560" cy="347472"/>
            </a:xfrm>
            <a:prstGeom prst="roundRect">
              <a:avLst/>
            </a:pr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>
                  <a:solidFill>
                    <a:schemeClr val="tx1"/>
                  </a:solidFill>
                </a:rPr>
                <a:t>QC</a:t>
              </a: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9" name="Multidocument 8"/>
            <p:cNvSpPr/>
            <p:nvPr/>
          </p:nvSpPr>
          <p:spPr>
            <a:xfrm>
              <a:off x="1923810" y="4000732"/>
              <a:ext cx="1051560" cy="549970"/>
            </a:xfrm>
            <a:prstGeom prst="flowChartMultidocument">
              <a:avLst/>
            </a:prstGeom>
            <a:solidFill>
              <a:srgbClr val="FFD579">
                <a:alpha val="89804"/>
              </a:srgb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>
                  <a:solidFill>
                    <a:schemeClr val="tx1"/>
                  </a:solidFill>
                </a:rPr>
                <a:t>Features, e.g. GC</a:t>
              </a: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10" name="Rounded Rectangle 9"/>
            <p:cNvSpPr/>
            <p:nvPr/>
          </p:nvSpPr>
          <p:spPr>
            <a:xfrm>
              <a:off x="1923810" y="4807306"/>
              <a:ext cx="1051560" cy="347472"/>
            </a:xfrm>
            <a:prstGeom prst="roundRect">
              <a:avLst/>
            </a:pr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>
                  <a:solidFill>
                    <a:schemeClr val="tx1"/>
                  </a:solidFill>
                </a:rPr>
                <a:t>Background Correction</a:t>
              </a:r>
              <a:endParaRPr lang="en-US" sz="1200" dirty="0">
                <a:solidFill>
                  <a:schemeClr val="tx1"/>
                </a:solidFill>
              </a:endParaRPr>
            </a:p>
          </p:txBody>
        </p:sp>
        <p:cxnSp>
          <p:nvCxnSpPr>
            <p:cNvPr id="11" name="Straight Arrow Connector 10"/>
            <p:cNvCxnSpPr>
              <a:endCxn id="14" idx="0"/>
            </p:cNvCxnSpPr>
            <p:nvPr/>
          </p:nvCxnSpPr>
          <p:spPr>
            <a:xfrm>
              <a:off x="2449590" y="1081055"/>
              <a:ext cx="0" cy="288354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>
              <a:stCxn id="14" idx="2"/>
            </p:cNvCxnSpPr>
            <p:nvPr/>
          </p:nvCxnSpPr>
          <p:spPr>
            <a:xfrm>
              <a:off x="2449590" y="1716881"/>
              <a:ext cx="0" cy="256604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>
              <a:off x="2449590" y="2320957"/>
              <a:ext cx="0" cy="269125"/>
            </a:xfrm>
            <a:prstGeom prst="straightConnector1">
              <a:avLst/>
            </a:prstGeom>
            <a:ln>
              <a:solidFill>
                <a:schemeClr val="bg1">
                  <a:lumMod val="50000"/>
                </a:schemeClr>
              </a:solidFill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>
              <a:off x="2460780" y="3108302"/>
              <a:ext cx="0" cy="288354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>
              <a:off x="2460780" y="3731607"/>
              <a:ext cx="0" cy="269125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>
              <a:endCxn id="16" idx="0"/>
            </p:cNvCxnSpPr>
            <p:nvPr/>
          </p:nvCxnSpPr>
          <p:spPr>
            <a:xfrm flipH="1">
              <a:off x="2449590" y="4492657"/>
              <a:ext cx="11190" cy="314649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>
              <a:stCxn id="16" idx="2"/>
              <a:endCxn id="23" idx="0"/>
            </p:cNvCxnSpPr>
            <p:nvPr/>
          </p:nvCxnSpPr>
          <p:spPr>
            <a:xfrm flipH="1">
              <a:off x="997308" y="5154778"/>
              <a:ext cx="1452282" cy="256603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>
              <a:stCxn id="16" idx="2"/>
            </p:cNvCxnSpPr>
            <p:nvPr/>
          </p:nvCxnSpPr>
          <p:spPr>
            <a:xfrm>
              <a:off x="2449590" y="5154778"/>
              <a:ext cx="1452282" cy="256603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>
              <a:stCxn id="16" idx="2"/>
              <a:endCxn id="28" idx="0"/>
            </p:cNvCxnSpPr>
            <p:nvPr/>
          </p:nvCxnSpPr>
          <p:spPr>
            <a:xfrm>
              <a:off x="2449590" y="5154778"/>
              <a:ext cx="0" cy="261907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Rounded Rectangle 19"/>
            <p:cNvSpPr/>
            <p:nvPr/>
          </p:nvSpPr>
          <p:spPr>
            <a:xfrm>
              <a:off x="1923810" y="6127982"/>
              <a:ext cx="1051560" cy="347472"/>
            </a:xfrm>
            <a:prstGeom prst="roundRect">
              <a:avLst/>
            </a:pr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err="1" smtClean="0">
                  <a:solidFill>
                    <a:schemeClr val="tx1"/>
                  </a:solidFill>
                </a:rPr>
                <a:t>Rscore</a:t>
              </a:r>
              <a:endParaRPr lang="en-US" sz="1200" dirty="0">
                <a:solidFill>
                  <a:schemeClr val="tx1"/>
                </a:solidFill>
              </a:endParaRPr>
            </a:p>
          </p:txBody>
        </p:sp>
        <p:cxnSp>
          <p:nvCxnSpPr>
            <p:cNvPr id="21" name="Straight Arrow Connector 20"/>
            <p:cNvCxnSpPr>
              <a:stCxn id="23" idx="2"/>
            </p:cNvCxnSpPr>
            <p:nvPr/>
          </p:nvCxnSpPr>
          <p:spPr>
            <a:xfrm>
              <a:off x="997308" y="5758853"/>
              <a:ext cx="1452282" cy="369129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>
              <a:stCxn id="28" idx="2"/>
            </p:cNvCxnSpPr>
            <p:nvPr/>
          </p:nvCxnSpPr>
          <p:spPr>
            <a:xfrm>
              <a:off x="2449590" y="5764157"/>
              <a:ext cx="0" cy="363825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/>
            <p:nvPr/>
          </p:nvCxnSpPr>
          <p:spPr>
            <a:xfrm flipH="1">
              <a:off x="2449590" y="5758853"/>
              <a:ext cx="1452282" cy="369129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>
              <a:stCxn id="14" idx="2"/>
            </p:cNvCxnSpPr>
            <p:nvPr/>
          </p:nvCxnSpPr>
          <p:spPr>
            <a:xfrm flipH="1">
              <a:off x="1124386" y="1716881"/>
              <a:ext cx="1325204" cy="269125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>
              <a:stCxn id="14" idx="2"/>
            </p:cNvCxnSpPr>
            <p:nvPr/>
          </p:nvCxnSpPr>
          <p:spPr>
            <a:xfrm>
              <a:off x="2449590" y="1716881"/>
              <a:ext cx="1325204" cy="256604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/>
            <p:nvPr/>
          </p:nvCxnSpPr>
          <p:spPr>
            <a:xfrm>
              <a:off x="1088215" y="2325364"/>
              <a:ext cx="1325204" cy="269125"/>
            </a:xfrm>
            <a:prstGeom prst="straightConnector1">
              <a:avLst/>
            </a:prstGeom>
            <a:ln>
              <a:solidFill>
                <a:schemeClr val="bg1">
                  <a:lumMod val="50000"/>
                </a:schemeClr>
              </a:solidFill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>
              <a:endCxn id="13" idx="0"/>
            </p:cNvCxnSpPr>
            <p:nvPr/>
          </p:nvCxnSpPr>
          <p:spPr>
            <a:xfrm flipH="1">
              <a:off x="2521933" y="2320957"/>
              <a:ext cx="1252861" cy="269125"/>
            </a:xfrm>
            <a:prstGeom prst="straightConnector1">
              <a:avLst/>
            </a:prstGeom>
            <a:ln>
              <a:solidFill>
                <a:schemeClr val="bg1">
                  <a:lumMod val="50000"/>
                </a:schemeClr>
              </a:solidFill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Multidocument 35"/>
          <p:cNvSpPr/>
          <p:nvPr/>
        </p:nvSpPr>
        <p:spPr>
          <a:xfrm>
            <a:off x="4554220" y="32766"/>
            <a:ext cx="1051560" cy="549970"/>
          </a:xfrm>
          <a:prstGeom prst="flowChartMultidocument">
            <a:avLst/>
          </a:prstGeom>
          <a:solidFill>
            <a:srgbClr val="FFD579">
              <a:alpha val="89804"/>
            </a:srgb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Features, e.g. GC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37" name="Rounded Rectangle 36"/>
          <p:cNvSpPr/>
          <p:nvPr/>
        </p:nvSpPr>
        <p:spPr>
          <a:xfrm>
            <a:off x="4554220" y="839340"/>
            <a:ext cx="1051560" cy="347472"/>
          </a:xfrm>
          <a:prstGeom prst="round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Background Correction</a:t>
            </a:r>
            <a:endParaRPr lang="en-US" sz="1200" dirty="0">
              <a:solidFill>
                <a:schemeClr val="tx1"/>
              </a:solidFill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0" y="3870102"/>
            <a:ext cx="3108960" cy="3108960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6193" y="3870102"/>
            <a:ext cx="3108960" cy="3108960"/>
          </a:xfrm>
          <a:prstGeom prst="rect">
            <a:avLst/>
          </a:prstGeom>
        </p:spPr>
      </p:pic>
      <p:grpSp>
        <p:nvGrpSpPr>
          <p:cNvPr id="139" name="Group 138"/>
          <p:cNvGrpSpPr/>
          <p:nvPr/>
        </p:nvGrpSpPr>
        <p:grpSpPr>
          <a:xfrm>
            <a:off x="4717541" y="808453"/>
            <a:ext cx="6697304" cy="2792524"/>
            <a:chOff x="154715" y="1268577"/>
            <a:chExt cx="6697304" cy="2792524"/>
          </a:xfrm>
        </p:grpSpPr>
        <p:sp>
          <p:nvSpPr>
            <p:cNvPr id="107" name="Rectangle 106"/>
            <p:cNvSpPr/>
            <p:nvPr/>
          </p:nvSpPr>
          <p:spPr>
            <a:xfrm>
              <a:off x="592667" y="1778000"/>
              <a:ext cx="626533" cy="169333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 smtClean="0"/>
                <a:t>30.3</a:t>
              </a:r>
              <a:endParaRPr lang="en-US" sz="1100" dirty="0"/>
            </a:p>
          </p:txBody>
        </p:sp>
        <p:sp>
          <p:nvSpPr>
            <p:cNvPr id="108" name="Rectangle 107"/>
            <p:cNvSpPr/>
            <p:nvPr/>
          </p:nvSpPr>
          <p:spPr>
            <a:xfrm>
              <a:off x="1253067" y="1778000"/>
              <a:ext cx="626533" cy="169333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 smtClean="0"/>
                <a:t>31.2</a:t>
              </a:r>
              <a:endParaRPr lang="en-US" sz="1100" dirty="0"/>
            </a:p>
          </p:txBody>
        </p:sp>
        <p:sp>
          <p:nvSpPr>
            <p:cNvPr id="109" name="Rectangle 108"/>
            <p:cNvSpPr/>
            <p:nvPr/>
          </p:nvSpPr>
          <p:spPr>
            <a:xfrm>
              <a:off x="1913467" y="1778000"/>
              <a:ext cx="626533" cy="169333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 smtClean="0"/>
                <a:t>32.6</a:t>
              </a:r>
              <a:endParaRPr lang="en-US" sz="1100" dirty="0"/>
            </a:p>
          </p:txBody>
        </p:sp>
        <p:sp>
          <p:nvSpPr>
            <p:cNvPr id="110" name="Rectangle 109"/>
            <p:cNvSpPr/>
            <p:nvPr/>
          </p:nvSpPr>
          <p:spPr>
            <a:xfrm>
              <a:off x="2744195" y="1778000"/>
              <a:ext cx="626533" cy="169333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 smtClean="0"/>
                <a:t>64.3</a:t>
              </a:r>
              <a:endParaRPr lang="en-US" sz="1100" dirty="0"/>
            </a:p>
          </p:txBody>
        </p:sp>
        <p:sp>
          <p:nvSpPr>
            <p:cNvPr id="111" name="Rectangle 110"/>
            <p:cNvSpPr/>
            <p:nvPr/>
          </p:nvSpPr>
          <p:spPr>
            <a:xfrm>
              <a:off x="3404595" y="1778000"/>
              <a:ext cx="626533" cy="169333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 smtClean="0"/>
                <a:t>65.2</a:t>
              </a:r>
              <a:endParaRPr lang="en-US" sz="1100" dirty="0"/>
            </a:p>
          </p:txBody>
        </p:sp>
        <p:sp>
          <p:nvSpPr>
            <p:cNvPr id="112" name="Rectangle 111"/>
            <p:cNvSpPr/>
            <p:nvPr/>
          </p:nvSpPr>
          <p:spPr>
            <a:xfrm>
              <a:off x="4064995" y="1778000"/>
              <a:ext cx="626533" cy="169333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 smtClean="0"/>
                <a:t>65.1</a:t>
              </a:r>
              <a:endParaRPr lang="en-US" sz="1100" dirty="0"/>
            </a:p>
          </p:txBody>
        </p:sp>
        <p:sp>
          <p:nvSpPr>
            <p:cNvPr id="113" name="Rectangle 112"/>
            <p:cNvSpPr/>
            <p:nvPr/>
          </p:nvSpPr>
          <p:spPr>
            <a:xfrm>
              <a:off x="4904686" y="1778000"/>
              <a:ext cx="626533" cy="169333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/>
                <a:t>30.3</a:t>
              </a:r>
            </a:p>
          </p:txBody>
        </p:sp>
        <p:sp>
          <p:nvSpPr>
            <p:cNvPr id="114" name="Rectangle 113"/>
            <p:cNvSpPr/>
            <p:nvPr/>
          </p:nvSpPr>
          <p:spPr>
            <a:xfrm>
              <a:off x="5565086" y="1778000"/>
              <a:ext cx="626533" cy="169333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 smtClean="0"/>
                <a:t>29.5</a:t>
              </a:r>
              <a:endParaRPr lang="en-US" sz="1100" dirty="0"/>
            </a:p>
          </p:txBody>
        </p:sp>
        <p:sp>
          <p:nvSpPr>
            <p:cNvPr id="115" name="Rectangle 114"/>
            <p:cNvSpPr/>
            <p:nvPr/>
          </p:nvSpPr>
          <p:spPr>
            <a:xfrm>
              <a:off x="6225486" y="1778000"/>
              <a:ext cx="626533" cy="169333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 smtClean="0"/>
                <a:t>28.1</a:t>
              </a:r>
              <a:endParaRPr lang="en-US" sz="1100" dirty="0"/>
            </a:p>
          </p:txBody>
        </p:sp>
        <p:sp>
          <p:nvSpPr>
            <p:cNvPr id="116" name="TextBox 115"/>
            <p:cNvSpPr txBox="1"/>
            <p:nvPr/>
          </p:nvSpPr>
          <p:spPr>
            <a:xfrm>
              <a:off x="2473264" y="1610267"/>
              <a:ext cx="3433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mr-IN" smtClean="0"/>
                <a:t>…</a:t>
              </a:r>
              <a:endParaRPr lang="en-US" dirty="0"/>
            </a:p>
          </p:txBody>
        </p:sp>
        <p:sp>
          <p:nvSpPr>
            <p:cNvPr id="117" name="TextBox 116"/>
            <p:cNvSpPr txBox="1"/>
            <p:nvPr/>
          </p:nvSpPr>
          <p:spPr>
            <a:xfrm>
              <a:off x="4625644" y="1610267"/>
              <a:ext cx="3433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mr-IN" smtClean="0"/>
                <a:t>…</a:t>
              </a:r>
              <a:endParaRPr lang="en-US" dirty="0"/>
            </a:p>
          </p:txBody>
        </p:sp>
        <p:sp>
          <p:nvSpPr>
            <p:cNvPr id="118" name="TextBox 117"/>
            <p:cNvSpPr txBox="1"/>
            <p:nvPr/>
          </p:nvSpPr>
          <p:spPr>
            <a:xfrm>
              <a:off x="154715" y="1708777"/>
              <a:ext cx="39466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GC</a:t>
              </a:r>
              <a:endParaRPr lang="en-US" sz="1400" dirty="0"/>
            </a:p>
          </p:txBody>
        </p:sp>
        <p:cxnSp>
          <p:nvCxnSpPr>
            <p:cNvPr id="119" name="Straight Connector 118"/>
            <p:cNvCxnSpPr/>
            <p:nvPr/>
          </p:nvCxnSpPr>
          <p:spPr>
            <a:xfrm>
              <a:off x="3404595" y="1473200"/>
              <a:ext cx="626533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0" name="TextBox 119"/>
            <p:cNvSpPr txBox="1"/>
            <p:nvPr/>
          </p:nvSpPr>
          <p:spPr>
            <a:xfrm>
              <a:off x="3461517" y="1268577"/>
              <a:ext cx="548548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/>
                <a:t>500bp</a:t>
              </a:r>
              <a:endParaRPr lang="en-US" sz="1100" dirty="0"/>
            </a:p>
          </p:txBody>
        </p:sp>
        <p:cxnSp>
          <p:nvCxnSpPr>
            <p:cNvPr id="121" name="Straight Connector 120"/>
            <p:cNvCxnSpPr/>
            <p:nvPr/>
          </p:nvCxnSpPr>
          <p:spPr>
            <a:xfrm>
              <a:off x="3404595" y="1399382"/>
              <a:ext cx="0" cy="13080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/>
            <p:cNvCxnSpPr/>
            <p:nvPr/>
          </p:nvCxnSpPr>
          <p:spPr>
            <a:xfrm>
              <a:off x="4031128" y="1402370"/>
              <a:ext cx="0" cy="13080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/>
            <p:cNvCxnSpPr>
              <a:stCxn id="112" idx="2"/>
            </p:cNvCxnSpPr>
            <p:nvPr/>
          </p:nvCxnSpPr>
          <p:spPr>
            <a:xfrm>
              <a:off x="905934" y="1947333"/>
              <a:ext cx="1075267" cy="1208243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/>
            <p:cNvCxnSpPr>
              <a:stCxn id="113" idx="2"/>
            </p:cNvCxnSpPr>
            <p:nvPr/>
          </p:nvCxnSpPr>
          <p:spPr>
            <a:xfrm>
              <a:off x="1566334" y="1947333"/>
              <a:ext cx="414867" cy="1208243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/>
            <p:cNvCxnSpPr>
              <a:stCxn id="118" idx="2"/>
            </p:cNvCxnSpPr>
            <p:nvPr/>
          </p:nvCxnSpPr>
          <p:spPr>
            <a:xfrm flipH="1">
              <a:off x="1981201" y="1947333"/>
              <a:ext cx="3236752" cy="1208243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/>
            <p:cNvCxnSpPr>
              <a:stCxn id="115" idx="2"/>
            </p:cNvCxnSpPr>
            <p:nvPr/>
          </p:nvCxnSpPr>
          <p:spPr>
            <a:xfrm>
              <a:off x="3057462" y="1947333"/>
              <a:ext cx="2034348" cy="1189316"/>
            </a:xfrm>
            <a:prstGeom prst="line">
              <a:avLst/>
            </a:prstGeom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27" name="Straight Connector 126"/>
            <p:cNvCxnSpPr>
              <a:stCxn id="116" idx="2"/>
            </p:cNvCxnSpPr>
            <p:nvPr/>
          </p:nvCxnSpPr>
          <p:spPr>
            <a:xfrm>
              <a:off x="3717862" y="1947333"/>
              <a:ext cx="1373948" cy="1189316"/>
            </a:xfrm>
            <a:prstGeom prst="line">
              <a:avLst/>
            </a:prstGeom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28" name="Straight Connector 127"/>
            <p:cNvCxnSpPr>
              <a:stCxn id="117" idx="2"/>
            </p:cNvCxnSpPr>
            <p:nvPr/>
          </p:nvCxnSpPr>
          <p:spPr>
            <a:xfrm>
              <a:off x="4378262" y="1947333"/>
              <a:ext cx="713548" cy="1189316"/>
            </a:xfrm>
            <a:prstGeom prst="line">
              <a:avLst/>
            </a:prstGeom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129" name="Rectangle 128"/>
            <p:cNvSpPr/>
            <p:nvPr/>
          </p:nvSpPr>
          <p:spPr>
            <a:xfrm>
              <a:off x="1598208" y="3155576"/>
              <a:ext cx="765985" cy="423123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dirty="0" smtClean="0"/>
                <a:t>GC </a:t>
              </a:r>
            </a:p>
            <a:p>
              <a:pPr algn="ctr"/>
              <a:r>
                <a:rPr lang="en-US" sz="1050" dirty="0" smtClean="0"/>
                <a:t>30-32%</a:t>
              </a:r>
              <a:endParaRPr lang="en-US" sz="1050" dirty="0"/>
            </a:p>
          </p:txBody>
        </p:sp>
        <p:sp>
          <p:nvSpPr>
            <p:cNvPr id="130" name="Rectangle 129"/>
            <p:cNvSpPr/>
            <p:nvPr/>
          </p:nvSpPr>
          <p:spPr>
            <a:xfrm>
              <a:off x="4708817" y="3136649"/>
              <a:ext cx="765985" cy="423123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dirty="0"/>
                <a:t>GC </a:t>
              </a:r>
            </a:p>
            <a:p>
              <a:pPr algn="ctr"/>
              <a:r>
                <a:rPr lang="en-US" sz="1050" dirty="0" smtClean="0"/>
                <a:t>64-66%</a:t>
              </a:r>
              <a:endParaRPr lang="en-US" sz="1050" dirty="0"/>
            </a:p>
          </p:txBody>
        </p:sp>
        <p:sp>
          <p:nvSpPr>
            <p:cNvPr id="131" name="Rectangle 130"/>
            <p:cNvSpPr/>
            <p:nvPr/>
          </p:nvSpPr>
          <p:spPr>
            <a:xfrm>
              <a:off x="787919" y="3155576"/>
              <a:ext cx="765985" cy="423123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dirty="0" smtClean="0"/>
                <a:t>GC </a:t>
              </a:r>
            </a:p>
            <a:p>
              <a:pPr algn="ctr"/>
              <a:r>
                <a:rPr lang="en-US" sz="1050" dirty="0" smtClean="0"/>
                <a:t>28-30%</a:t>
              </a:r>
              <a:endParaRPr lang="en-US" sz="1050" dirty="0"/>
            </a:p>
          </p:txBody>
        </p:sp>
        <p:sp>
          <p:nvSpPr>
            <p:cNvPr id="132" name="Rectangle 131"/>
            <p:cNvSpPr/>
            <p:nvPr/>
          </p:nvSpPr>
          <p:spPr>
            <a:xfrm>
              <a:off x="2405798" y="3155576"/>
              <a:ext cx="765985" cy="423123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dirty="0" smtClean="0"/>
                <a:t>GC </a:t>
              </a:r>
            </a:p>
            <a:p>
              <a:pPr algn="ctr"/>
              <a:r>
                <a:rPr lang="en-US" sz="1050" dirty="0" smtClean="0"/>
                <a:t>32-34%</a:t>
              </a:r>
              <a:endParaRPr lang="en-US" sz="1050" dirty="0"/>
            </a:p>
          </p:txBody>
        </p:sp>
        <p:sp>
          <p:nvSpPr>
            <p:cNvPr id="133" name="TextBox 132"/>
            <p:cNvSpPr txBox="1"/>
            <p:nvPr/>
          </p:nvSpPr>
          <p:spPr>
            <a:xfrm>
              <a:off x="3329061" y="3131277"/>
              <a:ext cx="3433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mr-IN" smtClean="0"/>
                <a:t>…</a:t>
              </a:r>
              <a:endParaRPr lang="en-US" dirty="0"/>
            </a:p>
          </p:txBody>
        </p:sp>
        <p:sp>
          <p:nvSpPr>
            <p:cNvPr id="134" name="Rectangle 133"/>
            <p:cNvSpPr/>
            <p:nvPr/>
          </p:nvSpPr>
          <p:spPr>
            <a:xfrm>
              <a:off x="3901227" y="3136649"/>
              <a:ext cx="765985" cy="423123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dirty="0" smtClean="0"/>
                <a:t>GC </a:t>
              </a:r>
            </a:p>
            <a:p>
              <a:pPr algn="ctr"/>
              <a:r>
                <a:rPr lang="en-US" sz="1050" dirty="0" smtClean="0"/>
                <a:t>62-64%</a:t>
              </a:r>
              <a:endParaRPr lang="en-US" sz="1050" dirty="0"/>
            </a:p>
          </p:txBody>
        </p:sp>
        <p:sp>
          <p:nvSpPr>
            <p:cNvPr id="135" name="Rectangle 134"/>
            <p:cNvSpPr/>
            <p:nvPr/>
          </p:nvSpPr>
          <p:spPr>
            <a:xfrm>
              <a:off x="5518763" y="3136649"/>
              <a:ext cx="765985" cy="423123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dirty="0" smtClean="0"/>
                <a:t>GC </a:t>
              </a:r>
            </a:p>
            <a:p>
              <a:pPr algn="ctr"/>
              <a:r>
                <a:rPr lang="en-US" sz="1050" dirty="0" smtClean="0"/>
                <a:t>66-68%</a:t>
              </a:r>
              <a:endParaRPr lang="en-US" sz="1050" dirty="0"/>
            </a:p>
          </p:txBody>
        </p:sp>
        <p:sp>
          <p:nvSpPr>
            <p:cNvPr id="136" name="TextBox 135"/>
            <p:cNvSpPr txBox="1"/>
            <p:nvPr/>
          </p:nvSpPr>
          <p:spPr>
            <a:xfrm>
              <a:off x="1711050" y="3784102"/>
              <a:ext cx="3833422" cy="27699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Calculate rare DAF for each 2% bin (coding </a:t>
              </a:r>
              <a:r>
                <a:rPr lang="en-US" sz="1200" smtClean="0"/>
                <a:t>and noncoding)</a:t>
              </a:r>
              <a:endParaRPr lang="en-US" sz="1200" dirty="0"/>
            </a:p>
          </p:txBody>
        </p:sp>
        <p:sp>
          <p:nvSpPr>
            <p:cNvPr id="137" name="TextBox 136"/>
            <p:cNvSpPr txBox="1"/>
            <p:nvPr/>
          </p:nvSpPr>
          <p:spPr>
            <a:xfrm>
              <a:off x="458959" y="3131277"/>
              <a:ext cx="3433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mr-IN" smtClean="0"/>
                <a:t>…</a:t>
              </a:r>
              <a:endParaRPr lang="en-US" dirty="0"/>
            </a:p>
          </p:txBody>
        </p:sp>
        <p:sp>
          <p:nvSpPr>
            <p:cNvPr id="138" name="TextBox 137"/>
            <p:cNvSpPr txBox="1"/>
            <p:nvPr/>
          </p:nvSpPr>
          <p:spPr>
            <a:xfrm>
              <a:off x="6342563" y="3131277"/>
              <a:ext cx="3433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mr-IN" smtClean="0"/>
                <a:t>…</a:t>
              </a:r>
              <a:endParaRPr lang="en-US" dirty="0"/>
            </a:p>
          </p:txBody>
        </p:sp>
      </p:grpSp>
      <p:sp>
        <p:nvSpPr>
          <p:cNvPr id="34" name="Slide Number Placeholder 3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38741-0A14-E843-9A62-03E826F204E7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697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ultidocument 1"/>
          <p:cNvSpPr/>
          <p:nvPr/>
        </p:nvSpPr>
        <p:spPr>
          <a:xfrm>
            <a:off x="805569" y="613470"/>
            <a:ext cx="1051560" cy="549970"/>
          </a:xfrm>
          <a:prstGeom prst="flowChartMultidocument">
            <a:avLst/>
          </a:prstGeom>
          <a:solidFill>
            <a:srgbClr val="FFD579">
              <a:alpha val="89804"/>
            </a:srgb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Features, e.g. GC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805569" y="1420044"/>
            <a:ext cx="1051560" cy="347472"/>
          </a:xfrm>
          <a:prstGeom prst="round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Background Correction</a:t>
            </a:r>
            <a:endParaRPr lang="en-US" sz="1200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6432" y="395916"/>
            <a:ext cx="2743200" cy="2743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4425" y="395916"/>
            <a:ext cx="2743200" cy="2743200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3104" y="3309160"/>
            <a:ext cx="6562641" cy="3281321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38741-0A14-E843-9A62-03E826F204E7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292426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04632" y="432205"/>
            <a:ext cx="3956124" cy="5912619"/>
            <a:chOff x="471528" y="562835"/>
            <a:chExt cx="3956124" cy="5912619"/>
          </a:xfrm>
        </p:grpSpPr>
        <p:sp>
          <p:nvSpPr>
            <p:cNvPr id="3" name="Multidocument 2"/>
            <p:cNvSpPr/>
            <p:nvPr/>
          </p:nvSpPr>
          <p:spPr>
            <a:xfrm>
              <a:off x="1923810" y="2590082"/>
              <a:ext cx="1051560" cy="549970"/>
            </a:xfrm>
            <a:prstGeom prst="flowChartMultidocument">
              <a:avLst/>
            </a:prstGeom>
            <a:solidFill>
              <a:srgbClr val="FFD579">
                <a:alpha val="89804"/>
              </a:srgb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>
                  <a:solidFill>
                    <a:schemeClr val="tx1"/>
                  </a:solidFill>
                </a:rPr>
                <a:t>SNPs</a:t>
              </a: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4" name="Rounded Rectangle 3"/>
            <p:cNvSpPr/>
            <p:nvPr/>
          </p:nvSpPr>
          <p:spPr>
            <a:xfrm>
              <a:off x="1923810" y="3396656"/>
              <a:ext cx="1051560" cy="347472"/>
            </a:xfrm>
            <a:prstGeom prst="roundRect">
              <a:avLst/>
            </a:pr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>
                  <a:solidFill>
                    <a:schemeClr val="tx1"/>
                  </a:solidFill>
                </a:rPr>
                <a:t>Rare DAF%</a:t>
              </a: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5" name="Multidocument 4"/>
            <p:cNvSpPr/>
            <p:nvPr/>
          </p:nvSpPr>
          <p:spPr>
            <a:xfrm>
              <a:off x="1923810" y="562835"/>
              <a:ext cx="1051560" cy="549970"/>
            </a:xfrm>
            <a:prstGeom prst="flowChartMultidocument">
              <a:avLst/>
            </a:prstGeom>
            <a:solidFill>
              <a:srgbClr val="FFD579">
                <a:alpha val="89804"/>
              </a:srgb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>
                  <a:solidFill>
                    <a:schemeClr val="tx1"/>
                  </a:solidFill>
                </a:rPr>
                <a:t>Binding profiles</a:t>
              </a:r>
              <a:endParaRPr lang="en-US" sz="1200" dirty="0">
                <a:solidFill>
                  <a:schemeClr val="tx1"/>
                </a:solidFill>
              </a:endParaRPr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471528" y="5411381"/>
              <a:ext cx="3956124" cy="352776"/>
              <a:chOff x="471528" y="5411381"/>
              <a:chExt cx="3956124" cy="352776"/>
            </a:xfrm>
          </p:grpSpPr>
          <p:sp>
            <p:nvSpPr>
              <p:cNvPr id="31" name="Rounded Rectangle 30"/>
              <p:cNvSpPr/>
              <p:nvPr/>
            </p:nvSpPr>
            <p:spPr>
              <a:xfrm>
                <a:off x="471528" y="5411381"/>
                <a:ext cx="1051560" cy="347472"/>
              </a:xfrm>
              <a:prstGeom prst="roundRect">
                <a:avLst/>
              </a:prstGeom>
              <a:noFill/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 smtClean="0">
                    <a:solidFill>
                      <a:srgbClr val="FF0000"/>
                    </a:solidFill>
                  </a:rPr>
                  <a:t>Annotation score</a:t>
                </a:r>
                <a:endParaRPr lang="en-US" sz="12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32" name="Rounded Rectangle 31"/>
              <p:cNvSpPr/>
              <p:nvPr/>
            </p:nvSpPr>
            <p:spPr>
              <a:xfrm>
                <a:off x="1923810" y="5416685"/>
                <a:ext cx="1051560" cy="347472"/>
              </a:xfrm>
              <a:prstGeom prst="roundRect">
                <a:avLst/>
              </a:prstGeom>
              <a:noFill/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 smtClean="0">
                    <a:solidFill>
                      <a:schemeClr val="accent6">
                        <a:lumMod val="75000"/>
                      </a:schemeClr>
                    </a:solidFill>
                  </a:rPr>
                  <a:t>Hot score</a:t>
                </a:r>
                <a:endParaRPr lang="en-US" sz="1200" dirty="0">
                  <a:solidFill>
                    <a:schemeClr val="accent6">
                      <a:lumMod val="75000"/>
                    </a:schemeClr>
                  </a:solidFill>
                </a:endParaRPr>
              </a:p>
            </p:txBody>
          </p:sp>
          <p:sp>
            <p:nvSpPr>
              <p:cNvPr id="33" name="Rounded Rectangle 32"/>
              <p:cNvSpPr/>
              <p:nvPr/>
            </p:nvSpPr>
            <p:spPr>
              <a:xfrm>
                <a:off x="3376092" y="5411381"/>
                <a:ext cx="1051560" cy="347472"/>
              </a:xfrm>
              <a:prstGeom prst="roundRect">
                <a:avLst/>
              </a:prstGeom>
              <a:noFill/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 smtClean="0">
                    <a:solidFill>
                      <a:srgbClr val="0070C0"/>
                    </a:solidFill>
                  </a:rPr>
                  <a:t>Motif score</a:t>
                </a:r>
                <a:endParaRPr lang="en-US" sz="1200" dirty="0">
                  <a:solidFill>
                    <a:srgbClr val="0070C0"/>
                  </a:solidFill>
                </a:endParaRPr>
              </a:p>
            </p:txBody>
          </p:sp>
        </p:grpSp>
        <p:grpSp>
          <p:nvGrpSpPr>
            <p:cNvPr id="7" name="Group 6"/>
            <p:cNvGrpSpPr/>
            <p:nvPr/>
          </p:nvGrpSpPr>
          <p:grpSpPr>
            <a:xfrm>
              <a:off x="598606" y="1973485"/>
              <a:ext cx="3701968" cy="359993"/>
              <a:chOff x="640297" y="2001236"/>
              <a:chExt cx="3701968" cy="359993"/>
            </a:xfrm>
          </p:grpSpPr>
          <p:sp>
            <p:nvSpPr>
              <p:cNvPr id="28" name="Rounded Rectangle 27"/>
              <p:cNvSpPr/>
              <p:nvPr/>
            </p:nvSpPr>
            <p:spPr>
              <a:xfrm>
                <a:off x="640297" y="2013757"/>
                <a:ext cx="1051560" cy="347472"/>
              </a:xfrm>
              <a:prstGeom prst="roundRect">
                <a:avLst/>
              </a:prstGeom>
              <a:noFill/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 smtClean="0">
                    <a:solidFill>
                      <a:srgbClr val="FF2600"/>
                    </a:solidFill>
                  </a:rPr>
                  <a:t>Binding Annotation</a:t>
                </a:r>
                <a:endParaRPr lang="en-US" sz="1200" dirty="0">
                  <a:solidFill>
                    <a:srgbClr val="FF2600"/>
                  </a:solidFill>
                </a:endParaRPr>
              </a:p>
            </p:txBody>
          </p:sp>
          <p:sp>
            <p:nvSpPr>
              <p:cNvPr id="29" name="Rounded Rectangle 28"/>
              <p:cNvSpPr/>
              <p:nvPr/>
            </p:nvSpPr>
            <p:spPr>
              <a:xfrm>
                <a:off x="1965501" y="2001236"/>
                <a:ext cx="1051560" cy="347472"/>
              </a:xfrm>
              <a:prstGeom prst="roundRect">
                <a:avLst/>
              </a:prstGeom>
              <a:noFill/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 smtClean="0">
                    <a:solidFill>
                      <a:srgbClr val="00B050"/>
                    </a:solidFill>
                  </a:rPr>
                  <a:t>Network Construction</a:t>
                </a:r>
                <a:endParaRPr lang="en-US" sz="1200" dirty="0">
                  <a:solidFill>
                    <a:srgbClr val="00B050"/>
                  </a:solidFill>
                </a:endParaRPr>
              </a:p>
            </p:txBody>
          </p:sp>
          <p:sp>
            <p:nvSpPr>
              <p:cNvPr id="30" name="Rounded Rectangle 29"/>
              <p:cNvSpPr/>
              <p:nvPr/>
            </p:nvSpPr>
            <p:spPr>
              <a:xfrm>
                <a:off x="3290705" y="2001236"/>
                <a:ext cx="1051560" cy="347472"/>
              </a:xfrm>
              <a:prstGeom prst="roundRect">
                <a:avLst/>
              </a:prstGeom>
              <a:noFill/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 smtClean="0">
                    <a:solidFill>
                      <a:srgbClr val="0070C0"/>
                    </a:solidFill>
                  </a:rPr>
                  <a:t>Motif Scanning</a:t>
                </a:r>
                <a:endParaRPr lang="en-US" sz="1200" dirty="0">
                  <a:solidFill>
                    <a:srgbClr val="0070C0"/>
                  </a:solidFill>
                </a:endParaRPr>
              </a:p>
            </p:txBody>
          </p:sp>
        </p:grpSp>
        <p:sp>
          <p:nvSpPr>
            <p:cNvPr id="8" name="Rounded Rectangle 7"/>
            <p:cNvSpPr/>
            <p:nvPr/>
          </p:nvSpPr>
          <p:spPr>
            <a:xfrm>
              <a:off x="1923810" y="1369409"/>
              <a:ext cx="1051560" cy="347472"/>
            </a:xfrm>
            <a:prstGeom prst="roundRect">
              <a:avLst/>
            </a:pr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>
                  <a:solidFill>
                    <a:schemeClr val="tx1"/>
                  </a:solidFill>
                </a:rPr>
                <a:t>QC</a:t>
              </a: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9" name="Multidocument 8"/>
            <p:cNvSpPr/>
            <p:nvPr/>
          </p:nvSpPr>
          <p:spPr>
            <a:xfrm>
              <a:off x="1923810" y="4000732"/>
              <a:ext cx="1051560" cy="549970"/>
            </a:xfrm>
            <a:prstGeom prst="flowChartMultidocument">
              <a:avLst/>
            </a:prstGeom>
            <a:solidFill>
              <a:srgbClr val="FFD579">
                <a:alpha val="89804"/>
              </a:srgb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>
                  <a:solidFill>
                    <a:schemeClr val="tx1"/>
                  </a:solidFill>
                </a:rPr>
                <a:t>Features, e.g. GC</a:t>
              </a: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10" name="Rounded Rectangle 9"/>
            <p:cNvSpPr/>
            <p:nvPr/>
          </p:nvSpPr>
          <p:spPr>
            <a:xfrm>
              <a:off x="1923810" y="4807306"/>
              <a:ext cx="1051560" cy="347472"/>
            </a:xfrm>
            <a:prstGeom prst="roundRect">
              <a:avLst/>
            </a:pr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>
                  <a:solidFill>
                    <a:schemeClr val="tx1"/>
                  </a:solidFill>
                </a:rPr>
                <a:t>Background Correction</a:t>
              </a:r>
              <a:endParaRPr lang="en-US" sz="1200" dirty="0">
                <a:solidFill>
                  <a:schemeClr val="tx1"/>
                </a:solidFill>
              </a:endParaRPr>
            </a:p>
          </p:txBody>
        </p:sp>
        <p:cxnSp>
          <p:nvCxnSpPr>
            <p:cNvPr id="11" name="Straight Arrow Connector 10"/>
            <p:cNvCxnSpPr>
              <a:endCxn id="14" idx="0"/>
            </p:cNvCxnSpPr>
            <p:nvPr/>
          </p:nvCxnSpPr>
          <p:spPr>
            <a:xfrm>
              <a:off x="2449590" y="1081055"/>
              <a:ext cx="0" cy="288354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>
              <a:stCxn id="14" idx="2"/>
            </p:cNvCxnSpPr>
            <p:nvPr/>
          </p:nvCxnSpPr>
          <p:spPr>
            <a:xfrm>
              <a:off x="2449590" y="1716881"/>
              <a:ext cx="0" cy="256604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>
              <a:off x="2449590" y="2320957"/>
              <a:ext cx="0" cy="269125"/>
            </a:xfrm>
            <a:prstGeom prst="straightConnector1">
              <a:avLst/>
            </a:prstGeom>
            <a:ln>
              <a:solidFill>
                <a:schemeClr val="bg1">
                  <a:lumMod val="50000"/>
                </a:schemeClr>
              </a:solidFill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>
              <a:off x="2460780" y="3108302"/>
              <a:ext cx="0" cy="288354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>
              <a:off x="2460780" y="3731607"/>
              <a:ext cx="0" cy="269125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>
              <a:endCxn id="16" idx="0"/>
            </p:cNvCxnSpPr>
            <p:nvPr/>
          </p:nvCxnSpPr>
          <p:spPr>
            <a:xfrm flipH="1">
              <a:off x="2449590" y="4492657"/>
              <a:ext cx="11190" cy="314649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>
              <a:stCxn id="16" idx="2"/>
              <a:endCxn id="23" idx="0"/>
            </p:cNvCxnSpPr>
            <p:nvPr/>
          </p:nvCxnSpPr>
          <p:spPr>
            <a:xfrm flipH="1">
              <a:off x="997308" y="5154778"/>
              <a:ext cx="1452282" cy="256603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>
              <a:stCxn id="16" idx="2"/>
            </p:cNvCxnSpPr>
            <p:nvPr/>
          </p:nvCxnSpPr>
          <p:spPr>
            <a:xfrm>
              <a:off x="2449590" y="5154778"/>
              <a:ext cx="1452282" cy="256603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>
              <a:stCxn id="16" idx="2"/>
              <a:endCxn id="28" idx="0"/>
            </p:cNvCxnSpPr>
            <p:nvPr/>
          </p:nvCxnSpPr>
          <p:spPr>
            <a:xfrm>
              <a:off x="2449590" y="5154778"/>
              <a:ext cx="0" cy="261907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Rounded Rectangle 19"/>
            <p:cNvSpPr/>
            <p:nvPr/>
          </p:nvSpPr>
          <p:spPr>
            <a:xfrm>
              <a:off x="1923810" y="6127982"/>
              <a:ext cx="1051560" cy="347472"/>
            </a:xfrm>
            <a:prstGeom prst="roundRect">
              <a:avLst/>
            </a:pr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err="1" smtClean="0">
                  <a:solidFill>
                    <a:schemeClr val="tx1"/>
                  </a:solidFill>
                </a:rPr>
                <a:t>Rscore</a:t>
              </a:r>
              <a:endParaRPr lang="en-US" sz="1200" dirty="0">
                <a:solidFill>
                  <a:schemeClr val="tx1"/>
                </a:solidFill>
              </a:endParaRPr>
            </a:p>
          </p:txBody>
        </p:sp>
        <p:cxnSp>
          <p:nvCxnSpPr>
            <p:cNvPr id="21" name="Straight Arrow Connector 20"/>
            <p:cNvCxnSpPr>
              <a:stCxn id="23" idx="2"/>
            </p:cNvCxnSpPr>
            <p:nvPr/>
          </p:nvCxnSpPr>
          <p:spPr>
            <a:xfrm>
              <a:off x="997308" y="5758853"/>
              <a:ext cx="1452282" cy="369129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>
              <a:stCxn id="28" idx="2"/>
            </p:cNvCxnSpPr>
            <p:nvPr/>
          </p:nvCxnSpPr>
          <p:spPr>
            <a:xfrm>
              <a:off x="2449590" y="5764157"/>
              <a:ext cx="0" cy="363825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/>
            <p:nvPr/>
          </p:nvCxnSpPr>
          <p:spPr>
            <a:xfrm flipH="1">
              <a:off x="2449590" y="5758853"/>
              <a:ext cx="1452282" cy="369129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>
              <a:stCxn id="14" idx="2"/>
            </p:cNvCxnSpPr>
            <p:nvPr/>
          </p:nvCxnSpPr>
          <p:spPr>
            <a:xfrm flipH="1">
              <a:off x="1124386" y="1716881"/>
              <a:ext cx="1325204" cy="269125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>
              <a:stCxn id="14" idx="2"/>
            </p:cNvCxnSpPr>
            <p:nvPr/>
          </p:nvCxnSpPr>
          <p:spPr>
            <a:xfrm>
              <a:off x="2449590" y="1716881"/>
              <a:ext cx="1325204" cy="256604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/>
            <p:nvPr/>
          </p:nvCxnSpPr>
          <p:spPr>
            <a:xfrm>
              <a:off x="1088215" y="2325364"/>
              <a:ext cx="1325204" cy="269125"/>
            </a:xfrm>
            <a:prstGeom prst="straightConnector1">
              <a:avLst/>
            </a:prstGeom>
            <a:ln>
              <a:solidFill>
                <a:schemeClr val="bg1">
                  <a:lumMod val="50000"/>
                </a:schemeClr>
              </a:solidFill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>
              <a:endCxn id="13" idx="0"/>
            </p:cNvCxnSpPr>
            <p:nvPr/>
          </p:nvCxnSpPr>
          <p:spPr>
            <a:xfrm flipH="1">
              <a:off x="2521933" y="2320957"/>
              <a:ext cx="1252861" cy="269125"/>
            </a:xfrm>
            <a:prstGeom prst="straightConnector1">
              <a:avLst/>
            </a:prstGeom>
            <a:ln>
              <a:solidFill>
                <a:schemeClr val="bg1">
                  <a:lumMod val="50000"/>
                </a:schemeClr>
              </a:solidFill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Rounded Rectangle 33"/>
          <p:cNvSpPr/>
          <p:nvPr/>
        </p:nvSpPr>
        <p:spPr>
          <a:xfrm>
            <a:off x="4946426" y="2630200"/>
            <a:ext cx="1051560" cy="347472"/>
          </a:xfrm>
          <a:prstGeom prst="round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rgbClr val="FF0000"/>
                </a:solidFill>
              </a:rPr>
              <a:t>Annotation score</a:t>
            </a: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67" name="Rounded Rectangle 66"/>
          <p:cNvSpPr/>
          <p:nvPr/>
        </p:nvSpPr>
        <p:spPr>
          <a:xfrm>
            <a:off x="4946426" y="580792"/>
            <a:ext cx="1051560" cy="347472"/>
          </a:xfrm>
          <a:prstGeom prst="round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rgbClr val="FF2600"/>
                </a:solidFill>
              </a:rPr>
              <a:t>Binding Annotation</a:t>
            </a:r>
            <a:endParaRPr lang="en-US" sz="1200" dirty="0">
              <a:solidFill>
                <a:srgbClr val="FF2600"/>
              </a:solidFill>
            </a:endParaRPr>
          </a:p>
        </p:txBody>
      </p:sp>
      <p:graphicFrame>
        <p:nvGraphicFramePr>
          <p:cNvPr id="68" name="Table 6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7960504"/>
              </p:ext>
            </p:extLst>
          </p:nvPr>
        </p:nvGraphicFramePr>
        <p:xfrm>
          <a:off x="4946426" y="1002229"/>
          <a:ext cx="5415819" cy="919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05273"/>
                <a:gridCol w="1805273"/>
                <a:gridCol w="1805273"/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Regulatory Noncoding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Coding</a:t>
                      </a:r>
                      <a:endParaRPr lang="en-US" sz="1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Classification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3’ UTR, 3’ UTR extended,</a:t>
                      </a:r>
                    </a:p>
                    <a:p>
                      <a:pPr algn="ctr"/>
                      <a:r>
                        <a:rPr lang="en-US" sz="1000" dirty="0" smtClean="0"/>
                        <a:t>5’ UTR, 5’ UTR extended,</a:t>
                      </a:r>
                    </a:p>
                    <a:p>
                      <a:pPr algn="ctr"/>
                      <a:r>
                        <a:rPr lang="en-US" sz="1000" dirty="0" smtClean="0"/>
                        <a:t>Nearby</a:t>
                      </a:r>
                      <a:r>
                        <a:rPr lang="en-US" sz="1000" baseline="0" dirty="0" smtClean="0"/>
                        <a:t> Intron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Coding</a:t>
                      </a:r>
                      <a:r>
                        <a:rPr lang="en-US" sz="1000" baseline="0" dirty="0" smtClean="0"/>
                        <a:t> Exon</a:t>
                      </a:r>
                      <a:endParaRPr lang="en-US" sz="1000" dirty="0"/>
                    </a:p>
                  </a:txBody>
                  <a:tcPr/>
                </a:tc>
              </a:tr>
            </a:tbl>
          </a:graphicData>
        </a:graphic>
      </p:graphicFrame>
      <p:grpSp>
        <p:nvGrpSpPr>
          <p:cNvPr id="100" name="Group 99"/>
          <p:cNvGrpSpPr/>
          <p:nvPr/>
        </p:nvGrpSpPr>
        <p:grpSpPr>
          <a:xfrm>
            <a:off x="4946426" y="3475221"/>
            <a:ext cx="7012863" cy="223488"/>
            <a:chOff x="4946426" y="3510360"/>
            <a:chExt cx="7012863" cy="223488"/>
          </a:xfrm>
        </p:grpSpPr>
        <p:cxnSp>
          <p:nvCxnSpPr>
            <p:cNvPr id="61" name="Straight Connector 60"/>
            <p:cNvCxnSpPr>
              <a:stCxn id="62" idx="1"/>
            </p:cNvCxnSpPr>
            <p:nvPr/>
          </p:nvCxnSpPr>
          <p:spPr>
            <a:xfrm flipH="1" flipV="1">
              <a:off x="4946426" y="3584325"/>
              <a:ext cx="2125491" cy="3529"/>
            </a:xfrm>
            <a:prstGeom prst="line">
              <a:avLst/>
            </a:prstGeom>
            <a:ln w="762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Rectangle 61"/>
            <p:cNvSpPr/>
            <p:nvPr/>
          </p:nvSpPr>
          <p:spPr>
            <a:xfrm>
              <a:off x="7071917" y="3510360"/>
              <a:ext cx="1463549" cy="15498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>
                  <a:solidFill>
                    <a:schemeClr val="tx1"/>
                  </a:solidFill>
                </a:rPr>
                <a:t>coding BS</a:t>
              </a:r>
              <a:r>
                <a:rPr lang="en-US" sz="1200" baseline="-25000" dirty="0" smtClean="0">
                  <a:solidFill>
                    <a:schemeClr val="tx1"/>
                  </a:solidFill>
                </a:rPr>
                <a:t>1</a:t>
              </a:r>
              <a:endParaRPr lang="en-US" sz="1200" dirty="0">
                <a:solidFill>
                  <a:schemeClr val="tx1"/>
                </a:solidFill>
              </a:endParaRPr>
            </a:p>
          </p:txBody>
        </p:sp>
        <p:cxnSp>
          <p:nvCxnSpPr>
            <p:cNvPr id="63" name="Straight Connector 62"/>
            <p:cNvCxnSpPr/>
            <p:nvPr/>
          </p:nvCxnSpPr>
          <p:spPr>
            <a:xfrm flipH="1">
              <a:off x="8535467" y="3591382"/>
              <a:ext cx="290700" cy="1"/>
            </a:xfrm>
            <a:prstGeom prst="line">
              <a:avLst/>
            </a:prstGeom>
            <a:ln w="762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Rectangle 63"/>
            <p:cNvSpPr/>
            <p:nvPr/>
          </p:nvSpPr>
          <p:spPr>
            <a:xfrm>
              <a:off x="9496916" y="3513888"/>
              <a:ext cx="1123724" cy="15498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 smtClean="0">
                  <a:solidFill>
                    <a:schemeClr val="tx1"/>
                  </a:solidFill>
                </a:rPr>
                <a:t>coding </a:t>
              </a:r>
              <a:r>
                <a:rPr lang="en-US" sz="1000" dirty="0" err="1" smtClean="0">
                  <a:solidFill>
                    <a:schemeClr val="tx1"/>
                  </a:solidFill>
                </a:rPr>
                <a:t>BS</a:t>
              </a:r>
              <a:r>
                <a:rPr lang="en-US" sz="1000" baseline="-25000" dirty="0" err="1" smtClean="0">
                  <a:solidFill>
                    <a:schemeClr val="tx1"/>
                  </a:solidFill>
                </a:rPr>
                <a:t>n</a:t>
              </a:r>
              <a:endParaRPr lang="en-US" sz="1000" dirty="0">
                <a:solidFill>
                  <a:schemeClr val="tx1"/>
                </a:solidFill>
              </a:endParaRPr>
            </a:p>
          </p:txBody>
        </p:sp>
        <p:cxnSp>
          <p:nvCxnSpPr>
            <p:cNvPr id="65" name="Straight Connector 64"/>
            <p:cNvCxnSpPr/>
            <p:nvPr/>
          </p:nvCxnSpPr>
          <p:spPr>
            <a:xfrm flipH="1">
              <a:off x="9206215" y="3584324"/>
              <a:ext cx="290700" cy="1"/>
            </a:xfrm>
            <a:prstGeom prst="line">
              <a:avLst/>
            </a:prstGeom>
            <a:ln w="762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 flipH="1">
              <a:off x="10620640" y="3591382"/>
              <a:ext cx="1338649" cy="0"/>
            </a:xfrm>
            <a:prstGeom prst="line">
              <a:avLst/>
            </a:prstGeom>
            <a:ln w="762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9" name="Picture 6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802922" y="3521823"/>
              <a:ext cx="380048" cy="212025"/>
            </a:xfrm>
            <a:prstGeom prst="rect">
              <a:avLst/>
            </a:prstGeom>
          </p:spPr>
        </p:pic>
      </p:grpSp>
      <p:grpSp>
        <p:nvGrpSpPr>
          <p:cNvPr id="99" name="Group 98"/>
          <p:cNvGrpSpPr/>
          <p:nvPr/>
        </p:nvGrpSpPr>
        <p:grpSpPr>
          <a:xfrm>
            <a:off x="4946426" y="3687364"/>
            <a:ext cx="7012863" cy="224079"/>
            <a:chOff x="4946426" y="3906911"/>
            <a:chExt cx="7012863" cy="224079"/>
          </a:xfrm>
        </p:grpSpPr>
        <p:cxnSp>
          <p:nvCxnSpPr>
            <p:cNvPr id="70" name="Straight Connector 69"/>
            <p:cNvCxnSpPr/>
            <p:nvPr/>
          </p:nvCxnSpPr>
          <p:spPr>
            <a:xfrm flipH="1">
              <a:off x="4946426" y="3981467"/>
              <a:ext cx="138271" cy="0"/>
            </a:xfrm>
            <a:prstGeom prst="line">
              <a:avLst/>
            </a:prstGeom>
            <a:ln w="762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Rectangle 70"/>
            <p:cNvSpPr/>
            <p:nvPr/>
          </p:nvSpPr>
          <p:spPr>
            <a:xfrm>
              <a:off x="5084697" y="3907502"/>
              <a:ext cx="1972863" cy="15498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>
                  <a:solidFill>
                    <a:schemeClr val="tx1"/>
                  </a:solidFill>
                </a:rPr>
                <a:t>RBFOX2, noncoding BS</a:t>
              </a:r>
              <a:r>
                <a:rPr lang="en-US" sz="1200" baseline="-25000" dirty="0" smtClean="0">
                  <a:solidFill>
                    <a:schemeClr val="tx1"/>
                  </a:solidFill>
                </a:rPr>
                <a:t>1</a:t>
              </a:r>
              <a:endParaRPr lang="en-US" sz="1200" dirty="0">
                <a:solidFill>
                  <a:schemeClr val="tx1"/>
                </a:solidFill>
              </a:endParaRPr>
            </a:p>
          </p:txBody>
        </p:sp>
        <p:cxnSp>
          <p:nvCxnSpPr>
            <p:cNvPr id="72" name="Straight Connector 71"/>
            <p:cNvCxnSpPr>
              <a:endCxn id="71" idx="3"/>
            </p:cNvCxnSpPr>
            <p:nvPr/>
          </p:nvCxnSpPr>
          <p:spPr>
            <a:xfrm flipH="1" flipV="1">
              <a:off x="7057560" y="3984996"/>
              <a:ext cx="1768607" cy="3528"/>
            </a:xfrm>
            <a:prstGeom prst="line">
              <a:avLst/>
            </a:prstGeom>
            <a:ln w="762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Rectangle 72"/>
            <p:cNvSpPr/>
            <p:nvPr/>
          </p:nvSpPr>
          <p:spPr>
            <a:xfrm>
              <a:off x="10620639" y="3906911"/>
              <a:ext cx="955589" cy="15498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smtClean="0">
                  <a:solidFill>
                    <a:schemeClr val="tx1"/>
                  </a:solidFill>
                </a:rPr>
                <a:t>noncoding </a:t>
              </a:r>
              <a:r>
                <a:rPr lang="en-US" sz="1000" dirty="0" err="1" smtClean="0">
                  <a:solidFill>
                    <a:schemeClr val="tx1"/>
                  </a:solidFill>
                </a:rPr>
                <a:t>BS</a:t>
              </a:r>
              <a:r>
                <a:rPr lang="en-US" sz="1000" baseline="-25000" dirty="0" err="1" smtClean="0">
                  <a:solidFill>
                    <a:schemeClr val="tx1"/>
                  </a:solidFill>
                </a:rPr>
                <a:t>n</a:t>
              </a:r>
              <a:endParaRPr lang="en-US" sz="1000" dirty="0">
                <a:solidFill>
                  <a:schemeClr val="tx1"/>
                </a:solidFill>
              </a:endParaRPr>
            </a:p>
          </p:txBody>
        </p:sp>
        <p:cxnSp>
          <p:nvCxnSpPr>
            <p:cNvPr id="74" name="Straight Connector 73"/>
            <p:cNvCxnSpPr>
              <a:stCxn id="73" idx="1"/>
            </p:cNvCxnSpPr>
            <p:nvPr/>
          </p:nvCxnSpPr>
          <p:spPr>
            <a:xfrm flipH="1">
              <a:off x="9206215" y="3984405"/>
              <a:ext cx="1414424" cy="0"/>
            </a:xfrm>
            <a:prstGeom prst="line">
              <a:avLst/>
            </a:prstGeom>
            <a:ln w="762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>
              <a:endCxn id="73" idx="3"/>
            </p:cNvCxnSpPr>
            <p:nvPr/>
          </p:nvCxnSpPr>
          <p:spPr>
            <a:xfrm flipH="1">
              <a:off x="11576228" y="3984405"/>
              <a:ext cx="383061" cy="0"/>
            </a:xfrm>
            <a:prstGeom prst="line">
              <a:avLst/>
            </a:prstGeom>
            <a:ln w="762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6" name="Picture 7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802922" y="3918965"/>
              <a:ext cx="380048" cy="212025"/>
            </a:xfrm>
            <a:prstGeom prst="rect">
              <a:avLst/>
            </a:prstGeom>
          </p:spPr>
        </p:pic>
      </p:grpSp>
      <p:grpSp>
        <p:nvGrpSpPr>
          <p:cNvPr id="101" name="Group 100"/>
          <p:cNvGrpSpPr/>
          <p:nvPr/>
        </p:nvGrpSpPr>
        <p:grpSpPr>
          <a:xfrm>
            <a:off x="4964216" y="3241135"/>
            <a:ext cx="6995074" cy="223488"/>
            <a:chOff x="4964216" y="3241135"/>
            <a:chExt cx="6995074" cy="223488"/>
          </a:xfrm>
        </p:grpSpPr>
        <p:cxnSp>
          <p:nvCxnSpPr>
            <p:cNvPr id="87" name="Straight Connector 86"/>
            <p:cNvCxnSpPr/>
            <p:nvPr/>
          </p:nvCxnSpPr>
          <p:spPr>
            <a:xfrm flipH="1">
              <a:off x="4964216" y="3315100"/>
              <a:ext cx="120481" cy="1"/>
            </a:xfrm>
            <a:prstGeom prst="line">
              <a:avLst/>
            </a:prstGeom>
            <a:ln w="762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8" name="Rectangle 87"/>
            <p:cNvSpPr/>
            <p:nvPr/>
          </p:nvSpPr>
          <p:spPr>
            <a:xfrm>
              <a:off x="5084698" y="3241135"/>
              <a:ext cx="3468558" cy="15498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</a:rPr>
                <a:t>RBFOX2, </a:t>
              </a:r>
              <a:r>
                <a:rPr lang="en-US" sz="1200" dirty="0" smtClean="0">
                  <a:solidFill>
                    <a:schemeClr val="tx1"/>
                  </a:solidFill>
                </a:rPr>
                <a:t>BS</a:t>
              </a:r>
              <a:r>
                <a:rPr lang="en-US" sz="1200" baseline="-25000" dirty="0" smtClean="0">
                  <a:solidFill>
                    <a:schemeClr val="tx1"/>
                  </a:solidFill>
                </a:rPr>
                <a:t>1</a:t>
              </a:r>
              <a:endParaRPr lang="en-US" sz="1200" dirty="0">
                <a:solidFill>
                  <a:schemeClr val="tx1"/>
                </a:solidFill>
              </a:endParaRPr>
            </a:p>
          </p:txBody>
        </p:sp>
        <p:cxnSp>
          <p:nvCxnSpPr>
            <p:cNvPr id="89" name="Straight Connector 88"/>
            <p:cNvCxnSpPr/>
            <p:nvPr/>
          </p:nvCxnSpPr>
          <p:spPr>
            <a:xfrm flipH="1">
              <a:off x="8553256" y="3322157"/>
              <a:ext cx="290700" cy="1"/>
            </a:xfrm>
            <a:prstGeom prst="line">
              <a:avLst/>
            </a:prstGeom>
            <a:ln w="762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0" name="Rectangle 89"/>
            <p:cNvSpPr/>
            <p:nvPr/>
          </p:nvSpPr>
          <p:spPr>
            <a:xfrm>
              <a:off x="9514704" y="3244663"/>
              <a:ext cx="2061523" cy="15498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 smtClean="0">
                  <a:solidFill>
                    <a:schemeClr val="tx1"/>
                  </a:solidFill>
                </a:rPr>
                <a:t>RBFOX2, </a:t>
              </a:r>
              <a:r>
                <a:rPr lang="en-US" sz="1000" dirty="0" err="1" smtClean="0">
                  <a:solidFill>
                    <a:schemeClr val="tx1"/>
                  </a:solidFill>
                </a:rPr>
                <a:t>BS</a:t>
              </a:r>
              <a:r>
                <a:rPr lang="en-US" sz="1000" baseline="-25000" dirty="0" err="1" smtClean="0">
                  <a:solidFill>
                    <a:schemeClr val="tx1"/>
                  </a:solidFill>
                </a:rPr>
                <a:t>n</a:t>
              </a:r>
              <a:endParaRPr lang="en-US" sz="1000" dirty="0">
                <a:solidFill>
                  <a:schemeClr val="tx1"/>
                </a:solidFill>
              </a:endParaRPr>
            </a:p>
          </p:txBody>
        </p:sp>
        <p:cxnSp>
          <p:nvCxnSpPr>
            <p:cNvPr id="91" name="Straight Connector 90"/>
            <p:cNvCxnSpPr/>
            <p:nvPr/>
          </p:nvCxnSpPr>
          <p:spPr>
            <a:xfrm flipH="1">
              <a:off x="9224004" y="3315099"/>
              <a:ext cx="290700" cy="1"/>
            </a:xfrm>
            <a:prstGeom prst="line">
              <a:avLst/>
            </a:prstGeom>
            <a:ln w="762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/>
            <p:cNvCxnSpPr/>
            <p:nvPr/>
          </p:nvCxnSpPr>
          <p:spPr>
            <a:xfrm flipH="1">
              <a:off x="11576228" y="3315100"/>
              <a:ext cx="383062" cy="0"/>
            </a:xfrm>
            <a:prstGeom prst="line">
              <a:avLst/>
            </a:prstGeom>
            <a:ln w="762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93" name="Picture 9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820711" y="3252598"/>
              <a:ext cx="380048" cy="212025"/>
            </a:xfrm>
            <a:prstGeom prst="rect">
              <a:avLst/>
            </a:prstGeom>
          </p:spPr>
        </p:pic>
      </p:grpSp>
      <p:grpSp>
        <p:nvGrpSpPr>
          <p:cNvPr id="122" name="Group 121"/>
          <p:cNvGrpSpPr/>
          <p:nvPr/>
        </p:nvGrpSpPr>
        <p:grpSpPr>
          <a:xfrm>
            <a:off x="11140744" y="3952535"/>
            <a:ext cx="781198" cy="416471"/>
            <a:chOff x="4945379" y="4513218"/>
            <a:chExt cx="781198" cy="416471"/>
          </a:xfrm>
        </p:grpSpPr>
        <p:sp>
          <p:nvSpPr>
            <p:cNvPr id="102" name="Triangle 101"/>
            <p:cNvSpPr/>
            <p:nvPr/>
          </p:nvSpPr>
          <p:spPr>
            <a:xfrm rot="10800000">
              <a:off x="4945379" y="4599434"/>
              <a:ext cx="126824" cy="109331"/>
            </a:xfrm>
            <a:prstGeom prst="triangl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Triangle 102"/>
            <p:cNvSpPr/>
            <p:nvPr/>
          </p:nvSpPr>
          <p:spPr>
            <a:xfrm rot="10800000">
              <a:off x="4945379" y="4766851"/>
              <a:ext cx="126824" cy="109331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5057804" y="4513218"/>
              <a:ext cx="42191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 smtClean="0"/>
                <a:t>rare</a:t>
              </a:r>
              <a:endParaRPr lang="en-US" sz="1050" dirty="0"/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5057804" y="4675773"/>
              <a:ext cx="668773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 smtClean="0"/>
                <a:t>common</a:t>
              </a:r>
              <a:endParaRPr lang="en-US" sz="1050" dirty="0"/>
            </a:p>
          </p:txBody>
        </p:sp>
      </p:grpSp>
      <p:sp>
        <p:nvSpPr>
          <p:cNvPr id="109" name="Triangle 108"/>
          <p:cNvSpPr/>
          <p:nvPr/>
        </p:nvSpPr>
        <p:spPr>
          <a:xfrm rot="10800000">
            <a:off x="7707420" y="3096585"/>
            <a:ext cx="126824" cy="109331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Triangle 110"/>
          <p:cNvSpPr/>
          <p:nvPr/>
        </p:nvSpPr>
        <p:spPr>
          <a:xfrm rot="10800000">
            <a:off x="10418641" y="3096585"/>
            <a:ext cx="126824" cy="109331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Triangle 111"/>
          <p:cNvSpPr/>
          <p:nvPr/>
        </p:nvSpPr>
        <p:spPr>
          <a:xfrm rot="10800000">
            <a:off x="5410459" y="3096585"/>
            <a:ext cx="126824" cy="109331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Triangle 112"/>
          <p:cNvSpPr/>
          <p:nvPr/>
        </p:nvSpPr>
        <p:spPr>
          <a:xfrm rot="10800000">
            <a:off x="8019747" y="3099475"/>
            <a:ext cx="126824" cy="109331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" name="Triangle 113"/>
          <p:cNvSpPr/>
          <p:nvPr/>
        </p:nvSpPr>
        <p:spPr>
          <a:xfrm rot="10800000">
            <a:off x="6631612" y="3096585"/>
            <a:ext cx="126824" cy="109331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Triangle 114"/>
          <p:cNvSpPr/>
          <p:nvPr/>
        </p:nvSpPr>
        <p:spPr>
          <a:xfrm rot="10800000">
            <a:off x="8413535" y="3098788"/>
            <a:ext cx="126824" cy="109331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Triangle 115"/>
          <p:cNvSpPr/>
          <p:nvPr/>
        </p:nvSpPr>
        <p:spPr>
          <a:xfrm rot="10800000">
            <a:off x="10845403" y="3096584"/>
            <a:ext cx="126824" cy="109331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Triangle 116"/>
          <p:cNvSpPr/>
          <p:nvPr/>
        </p:nvSpPr>
        <p:spPr>
          <a:xfrm rot="10800000">
            <a:off x="9820796" y="3096584"/>
            <a:ext cx="126824" cy="109331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" name="Triangle 117"/>
          <p:cNvSpPr/>
          <p:nvPr/>
        </p:nvSpPr>
        <p:spPr>
          <a:xfrm rot="10800000">
            <a:off x="9607415" y="3099345"/>
            <a:ext cx="126824" cy="109331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1" name="Picture 1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7976103" y="4256015"/>
            <a:ext cx="380048" cy="21202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5" name="Rectangle 124"/>
              <p:cNvSpPr/>
              <p:nvPr/>
            </p:nvSpPr>
            <p:spPr>
              <a:xfrm>
                <a:off x="4987257" y="5558928"/>
                <a:ext cx="3177844" cy="78194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100" i="1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1100" i="1">
                              <a:latin typeface="Cambria Math" charset="0"/>
                            </a:rPr>
                            <m:t>𝑤</m:t>
                          </m:r>
                        </m:e>
                        <m:sub>
                          <m:r>
                            <a:rPr lang="en-US" sz="1100" i="1">
                              <a:latin typeface="Cambria Math" charset="0"/>
                            </a:rPr>
                            <m:t>𝑑</m:t>
                          </m:r>
                        </m:sub>
                      </m:sSub>
                      <m:r>
                        <a:rPr lang="en-US" sz="1100" i="1">
                          <a:latin typeface="Cambria Math" charset="0"/>
                        </a:rPr>
                        <m:t>=1+</m:t>
                      </m:r>
                      <m:sSub>
                        <m:sSubPr>
                          <m:ctrlPr>
                            <a:rPr lang="en-US" sz="1100" i="1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1100" i="1">
                              <a:latin typeface="Cambria Math" charset="0"/>
                            </a:rPr>
                            <m:t>𝑝</m:t>
                          </m:r>
                        </m:e>
                        <m:sub>
                          <m:r>
                            <a:rPr lang="en-US" sz="1100" i="1">
                              <a:latin typeface="Cambria Math" charset="0"/>
                            </a:rPr>
                            <m:t>𝑑</m:t>
                          </m:r>
                        </m:sub>
                      </m:sSub>
                      <m:func>
                        <m:funcPr>
                          <m:ctrlPr>
                            <a:rPr lang="mr-IN" sz="1100" i="1">
                              <a:latin typeface="Cambria Math" charset="0"/>
                            </a:rPr>
                          </m:ctrlPr>
                        </m:funcPr>
                        <m:fName>
                          <m:sSub>
                            <m:sSubPr>
                              <m:ctrlPr>
                                <a:rPr lang="mr-IN" sz="1100" i="1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mr-IN" sz="1100">
                                  <a:latin typeface="Cambria Math" charset="0"/>
                                </a:rPr>
                                <m:t>log</m:t>
                              </m:r>
                            </m:e>
                            <m:sub>
                              <m:r>
                                <a:rPr lang="en-US" sz="1100" i="1">
                                  <a:latin typeface="Cambria Math" charset="0"/>
                                </a:rPr>
                                <m:t>2</m:t>
                              </m:r>
                            </m:sub>
                          </m:sSub>
                        </m:fName>
                        <m:e>
                          <m:sSub>
                            <m:sSubPr>
                              <m:ctrlPr>
                                <a:rPr lang="en-US" sz="1100" i="1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1100" i="1">
                                  <a:latin typeface="Cambria Math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sz="1100" i="1">
                                  <a:latin typeface="Cambria Math" charset="0"/>
                                </a:rPr>
                                <m:t>𝑑</m:t>
                              </m:r>
                            </m:sub>
                          </m:sSub>
                        </m:e>
                      </m:func>
                      <m:r>
                        <a:rPr lang="en-US" sz="1100" i="1">
                          <a:latin typeface="Cambria Math" charset="0"/>
                        </a:rPr>
                        <m:t>+</m:t>
                      </m:r>
                      <m:d>
                        <m:dPr>
                          <m:ctrlPr>
                            <a:rPr lang="mr-IN" sz="1100" i="1"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en-US" sz="1100" i="1">
                              <a:latin typeface="Cambria Math" charset="0"/>
                            </a:rPr>
                            <m:t>1−</m:t>
                          </m:r>
                          <m:sSub>
                            <m:sSubPr>
                              <m:ctrlPr>
                                <a:rPr lang="en-US" sz="1100" i="1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1100" i="1">
                                  <a:latin typeface="Cambria Math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sz="1100" i="1">
                                  <a:latin typeface="Cambria Math" charset="0"/>
                                </a:rPr>
                                <m:t>𝑑</m:t>
                              </m:r>
                            </m:sub>
                          </m:sSub>
                        </m:e>
                      </m:d>
                      <m:func>
                        <m:funcPr>
                          <m:ctrlPr>
                            <a:rPr lang="mr-IN" sz="1100" i="1">
                              <a:latin typeface="Cambria Math" charset="0"/>
                            </a:rPr>
                          </m:ctrlPr>
                        </m:funcPr>
                        <m:fName>
                          <m:sSub>
                            <m:sSubPr>
                              <m:ctrlPr>
                                <a:rPr lang="mr-IN" sz="1100" i="1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mr-IN" sz="1100">
                                  <a:latin typeface="Cambria Math" charset="0"/>
                                </a:rPr>
                                <m:t>log</m:t>
                              </m:r>
                            </m:e>
                            <m:sub>
                              <m:r>
                                <a:rPr lang="en-US" sz="1100" i="1">
                                  <a:latin typeface="Cambria Math" charset="0"/>
                                </a:rPr>
                                <m:t>2</m:t>
                              </m:r>
                            </m:sub>
                          </m:sSub>
                        </m:fName>
                        <m:e>
                          <m:d>
                            <m:dPr>
                              <m:ctrlPr>
                                <a:rPr lang="mr-IN" sz="1100" i="1">
                                  <a:latin typeface="Cambria Math" charset="0"/>
                                </a:rPr>
                              </m:ctrlPr>
                            </m:dPr>
                            <m:e>
                              <m:r>
                                <a:rPr lang="en-US" sz="1100" i="1">
                                  <a:latin typeface="Cambria Math" charset="0"/>
                                </a:rPr>
                                <m:t>1−</m:t>
                              </m:r>
                              <m:sSub>
                                <m:sSubPr>
                                  <m:ctrlPr>
                                    <a:rPr lang="en-US" sz="1100" i="1">
                                      <a:latin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100" i="1">
                                      <a:latin typeface="Cambria Math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sz="1100" i="1">
                                      <a:latin typeface="Cambria Math" charset="0"/>
                                    </a:rPr>
                                    <m:t>𝑑</m:t>
                                  </m:r>
                                </m:sub>
                              </m:sSub>
                            </m:e>
                          </m:d>
                        </m:e>
                      </m:func>
                    </m:oMath>
                  </m:oMathPara>
                </a14:m>
                <a:endParaRPr lang="en-US" sz="1100" dirty="0"/>
              </a:p>
              <a:p>
                <a:pPr lvl="0"/>
                <a:endParaRPr lang="en-US" sz="1100" dirty="0"/>
              </a:p>
              <a:p>
                <a:pPr lv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100" i="1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1100" i="1">
                              <a:latin typeface="Cambria Math" charset="0"/>
                            </a:rPr>
                            <m:t>𝑝</m:t>
                          </m:r>
                        </m:e>
                        <m:sub>
                          <m:r>
                            <a:rPr lang="en-US" sz="1100" i="1">
                              <a:latin typeface="Cambria Math" charset="0"/>
                            </a:rPr>
                            <m:t>𝑑</m:t>
                          </m:r>
                        </m:sub>
                      </m:sSub>
                      <m:r>
                        <a:rPr lang="en-US" sz="1100" i="1"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mr-IN" sz="1100" i="1"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en-US" sz="1100" i="1">
                              <a:latin typeface="Cambria Math" charset="0"/>
                            </a:rPr>
                            <m:t>𝑛𝑢𝑚𝑏𝑒𝑟</m:t>
                          </m:r>
                          <m:r>
                            <a:rPr lang="en-US" sz="1100" i="1">
                              <a:latin typeface="Cambria Math" charset="0"/>
                            </a:rPr>
                            <m:t> </m:t>
                          </m:r>
                          <m:r>
                            <a:rPr lang="en-US" sz="1100" i="1">
                              <a:latin typeface="Cambria Math" charset="0"/>
                            </a:rPr>
                            <m:t>𝑔𝑒𝑟𝑚𝑙𝑖𝑛𝑒</m:t>
                          </m:r>
                          <m:r>
                            <a:rPr lang="en-US" sz="1100" i="1">
                              <a:latin typeface="Cambria Math" charset="0"/>
                            </a:rPr>
                            <m:t> </m:t>
                          </m:r>
                          <m:r>
                            <a:rPr lang="en-US" sz="1100" i="1">
                              <a:latin typeface="Cambria Math" charset="0"/>
                            </a:rPr>
                            <m:t>𝑣𝑎𝑟𝑖𝑎𝑛𝑡</m:t>
                          </m:r>
                          <m:r>
                            <a:rPr lang="en-US" sz="1100" i="1">
                              <a:latin typeface="Cambria Math" charset="0"/>
                            </a:rPr>
                            <m:t> </m:t>
                          </m:r>
                          <m:r>
                            <a:rPr lang="en-US" sz="1100" i="1">
                              <a:latin typeface="Cambria Math" charset="0"/>
                            </a:rPr>
                            <m:t>𝑖𝑛</m:t>
                          </m:r>
                          <m:r>
                            <a:rPr lang="en-US" sz="1100" i="1">
                              <a:latin typeface="Cambria Math" charset="0"/>
                            </a:rPr>
                            <m:t> </m:t>
                          </m:r>
                          <m:r>
                            <a:rPr lang="en-US" sz="1100" i="1">
                              <a:latin typeface="Cambria Math" charset="0"/>
                            </a:rPr>
                            <m:t>𝑅𝐵𝑃</m:t>
                          </m:r>
                          <m:r>
                            <a:rPr lang="en-US" sz="1100" i="1">
                              <a:latin typeface="Cambria Math" charset="0"/>
                            </a:rPr>
                            <m:t> </m:t>
                          </m:r>
                          <m:r>
                            <a:rPr lang="en-US" sz="1100" i="1">
                              <a:latin typeface="Cambria Math" charset="0"/>
                            </a:rPr>
                            <m:t>𝑑</m:t>
                          </m:r>
                        </m:num>
                        <m:den>
                          <m:r>
                            <a:rPr lang="en-US" sz="1100" i="1">
                              <a:latin typeface="Cambria Math" charset="0"/>
                            </a:rPr>
                            <m:t>𝑡𝑜𝑡𝑎𝑙</m:t>
                          </m:r>
                          <m:r>
                            <a:rPr lang="en-US" sz="1100" i="1">
                              <a:latin typeface="Cambria Math" charset="0"/>
                            </a:rPr>
                            <m:t> </m:t>
                          </m:r>
                          <m:r>
                            <a:rPr lang="en-US" sz="1100" i="1">
                              <a:latin typeface="Cambria Math" charset="0"/>
                            </a:rPr>
                            <m:t>𝑛𝑢𝑚𝑏𝑒𝑟</m:t>
                          </m:r>
                          <m:r>
                            <a:rPr lang="en-US" sz="1100" i="1">
                              <a:latin typeface="Cambria Math" charset="0"/>
                            </a:rPr>
                            <m:t> </m:t>
                          </m:r>
                          <m:r>
                            <a:rPr lang="en-US" sz="1100" i="1">
                              <a:latin typeface="Cambria Math" charset="0"/>
                            </a:rPr>
                            <m:t>𝑜𝑓</m:t>
                          </m:r>
                          <m:r>
                            <a:rPr lang="en-US" sz="1100" i="1">
                              <a:latin typeface="Cambria Math" charset="0"/>
                            </a:rPr>
                            <m:t> </m:t>
                          </m:r>
                          <m:r>
                            <a:rPr lang="en-US" sz="1100" i="1">
                              <a:latin typeface="Cambria Math" charset="0"/>
                            </a:rPr>
                            <m:t>𝑔𝑒𝑟𝑚𝑙𝑖𝑛𝑒</m:t>
                          </m:r>
                          <m:r>
                            <a:rPr lang="en-US" sz="1100" i="1">
                              <a:latin typeface="Cambria Math" charset="0"/>
                            </a:rPr>
                            <m:t> </m:t>
                          </m:r>
                          <m:r>
                            <a:rPr lang="en-US" sz="1100" i="1">
                              <a:latin typeface="Cambria Math" charset="0"/>
                            </a:rPr>
                            <m:t>𝑣𝑎𝑟𝑖𝑎𝑛𝑡</m:t>
                          </m:r>
                        </m:den>
                      </m:f>
                    </m:oMath>
                  </m:oMathPara>
                </a14:m>
                <a:endParaRPr lang="en-US" sz="1100" dirty="0"/>
              </a:p>
            </p:txBody>
          </p:sp>
        </mc:Choice>
        <mc:Fallback xmlns="">
          <p:sp>
            <p:nvSpPr>
              <p:cNvPr id="125" name="Rectangle 12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87257" y="5558928"/>
                <a:ext cx="3177844" cy="781945"/>
              </a:xfrm>
              <a:prstGeom prst="rect">
                <a:avLst/>
              </a:prstGeom>
              <a:blipFill rotWithShape="0">
                <a:blip r:embed="rId3"/>
                <a:stretch>
                  <a:fillRect b="-328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6" name="TextBox 125"/>
          <p:cNvSpPr txBox="1"/>
          <p:nvPr/>
        </p:nvSpPr>
        <p:spPr>
          <a:xfrm>
            <a:off x="8355006" y="4148082"/>
            <a:ext cx="9314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All RBPs</a:t>
            </a:r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8" name="TextBox 127"/>
              <p:cNvSpPr txBox="1"/>
              <p:nvPr/>
            </p:nvSpPr>
            <p:spPr>
              <a:xfrm>
                <a:off x="8222713" y="5709423"/>
                <a:ext cx="3322989" cy="461665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 smtClean="0"/>
                  <a:t>Final Annotation Score is equal to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200" b="0" i="0" smtClean="0">
                        <a:latin typeface="Cambria Math" charset="0"/>
                      </a:rPr>
                      <m:t>max</m:t>
                    </m:r>
                    <m:r>
                      <a:rPr lang="en-US" sz="1200" b="0" i="0" smtClean="0">
                        <a:latin typeface="Cambria Math" charset="0"/>
                      </a:rPr>
                      <m:t>(</m:t>
                    </m:r>
                    <m:sSub>
                      <m:sSubPr>
                        <m:ctrlPr>
                          <a:rPr lang="en-US" sz="1200" i="1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1200" i="1">
                            <a:latin typeface="Cambria Math" charset="0"/>
                          </a:rPr>
                          <m:t>𝑤</m:t>
                        </m:r>
                      </m:e>
                      <m:sub>
                        <m:r>
                          <a:rPr lang="en-US" sz="1200" i="1">
                            <a:latin typeface="Cambria Math" charset="0"/>
                          </a:rPr>
                          <m:t>𝑑</m:t>
                        </m:r>
                        <m:r>
                          <a:rPr lang="en-US" sz="1200" b="0" i="1" smtClean="0">
                            <a:latin typeface="Cambria Math" charset="0"/>
                          </a:rPr>
                          <m:t> </m:t>
                        </m:r>
                      </m:sub>
                    </m:sSub>
                    <m:r>
                      <a:rPr lang="en-US" sz="1200" b="0" i="1" smtClean="0">
                        <a:latin typeface="Cambria Math" charset="0"/>
                      </a:rPr>
                      <m:t> </m:t>
                    </m:r>
                    <m:r>
                      <a:rPr lang="en-US" sz="12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× </m:t>
                    </m:r>
                    <m:r>
                      <a:rPr lang="en-US" sz="12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𝑟𝑎𝑟𝑒</m:t>
                    </m:r>
                    <m:r>
                      <a:rPr lang="en-US" sz="12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 </m:t>
                    </m:r>
                    <m:r>
                      <a:rPr lang="en-US" sz="12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𝐷𝐴𝐹</m:t>
                    </m:r>
                    <m:r>
                      <a:rPr lang="en-US" sz="12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 </m:t>
                    </m:r>
                    <m:r>
                      <a:rPr lang="en-US" sz="12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𝑟𝑎𝑡𝑖𝑜</m:t>
                    </m:r>
                    <m:r>
                      <a:rPr lang="en-US" sz="12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 </m:t>
                    </m:r>
                    <m:r>
                      <a:rPr lang="en-US" sz="12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𝑐𝑜𝑟𝑟𝑒𝑐𝑡𝑒𝑑</m:t>
                    </m:r>
                    <m:r>
                      <a:rPr lang="en-US" sz="12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)</m:t>
                    </m:r>
                  </m:oMath>
                </a14:m>
                <a:r>
                  <a:rPr lang="en-US" sz="1200" dirty="0" smtClean="0"/>
                  <a:t>  </a:t>
                </a:r>
                <a:endParaRPr lang="en-US" sz="1200" dirty="0"/>
              </a:p>
            </p:txBody>
          </p:sp>
        </mc:Choice>
        <mc:Fallback xmlns="">
          <p:sp>
            <p:nvSpPr>
              <p:cNvPr id="128" name="TextBox 1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22713" y="5709423"/>
                <a:ext cx="3322989" cy="461665"/>
              </a:xfrm>
              <a:prstGeom prst="rect">
                <a:avLst/>
              </a:prstGeom>
              <a:blipFill rotWithShape="0">
                <a:blip r:embed="rId4"/>
                <a:stretch>
                  <a:fillRect t="-46753" b="-58442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0" name="TextBox 129"/>
          <p:cNvSpPr txBox="1"/>
          <p:nvPr/>
        </p:nvSpPr>
        <p:spPr>
          <a:xfrm>
            <a:off x="5441905" y="4765493"/>
            <a:ext cx="5491440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 smtClean="0"/>
              <a:t>Obtain a Rare DAF ratio (GC corrected) for noncoding, and coding regions of each RBP.</a:t>
            </a:r>
            <a:endParaRPr lang="en-US" sz="1200" dirty="0"/>
          </a:p>
        </p:txBody>
      </p:sp>
      <p:sp>
        <p:nvSpPr>
          <p:cNvPr id="35" name="Slide Number Placeholder 3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38741-0A14-E843-9A62-03E826F204E7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4379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87" r="8297" b="8503"/>
          <a:stretch/>
        </p:blipFill>
        <p:spPr>
          <a:xfrm>
            <a:off x="1646786" y="952501"/>
            <a:ext cx="1929847" cy="253826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36799" r="36469"/>
          <a:stretch/>
        </p:blipFill>
        <p:spPr>
          <a:xfrm>
            <a:off x="3688885" y="609414"/>
            <a:ext cx="2573421" cy="288134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9462" y="733386"/>
            <a:ext cx="4110828" cy="27573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34" r="2724" b="23797"/>
          <a:stretch/>
        </p:blipFill>
        <p:spPr>
          <a:xfrm>
            <a:off x="1282569" y="3490761"/>
            <a:ext cx="9364579" cy="238626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-23949" y="-18407"/>
            <a:ext cx="8520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Figure 1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88618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04632" y="432205"/>
            <a:ext cx="3956124" cy="5912619"/>
            <a:chOff x="471528" y="562835"/>
            <a:chExt cx="3956124" cy="5912619"/>
          </a:xfrm>
        </p:grpSpPr>
        <p:sp>
          <p:nvSpPr>
            <p:cNvPr id="3" name="Multidocument 2"/>
            <p:cNvSpPr/>
            <p:nvPr/>
          </p:nvSpPr>
          <p:spPr>
            <a:xfrm>
              <a:off x="1923810" y="2590082"/>
              <a:ext cx="1051560" cy="549970"/>
            </a:xfrm>
            <a:prstGeom prst="flowChartMultidocument">
              <a:avLst/>
            </a:prstGeom>
            <a:solidFill>
              <a:srgbClr val="FFD579">
                <a:alpha val="89804"/>
              </a:srgb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>
                  <a:solidFill>
                    <a:schemeClr val="tx1"/>
                  </a:solidFill>
                </a:rPr>
                <a:t>SNPs</a:t>
              </a: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4" name="Rounded Rectangle 3"/>
            <p:cNvSpPr/>
            <p:nvPr/>
          </p:nvSpPr>
          <p:spPr>
            <a:xfrm>
              <a:off x="1923810" y="3396656"/>
              <a:ext cx="1051560" cy="347472"/>
            </a:xfrm>
            <a:prstGeom prst="roundRect">
              <a:avLst/>
            </a:pr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>
                  <a:solidFill>
                    <a:schemeClr val="tx1"/>
                  </a:solidFill>
                </a:rPr>
                <a:t>Rare DAF%</a:t>
              </a: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5" name="Multidocument 4"/>
            <p:cNvSpPr/>
            <p:nvPr/>
          </p:nvSpPr>
          <p:spPr>
            <a:xfrm>
              <a:off x="1923810" y="562835"/>
              <a:ext cx="1051560" cy="549970"/>
            </a:xfrm>
            <a:prstGeom prst="flowChartMultidocument">
              <a:avLst/>
            </a:prstGeom>
            <a:solidFill>
              <a:srgbClr val="FFD579">
                <a:alpha val="89804"/>
              </a:srgb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>
                  <a:solidFill>
                    <a:schemeClr val="tx1"/>
                  </a:solidFill>
                </a:rPr>
                <a:t>Binding profiles</a:t>
              </a:r>
              <a:endParaRPr lang="en-US" sz="1200" dirty="0">
                <a:solidFill>
                  <a:schemeClr val="tx1"/>
                </a:solidFill>
              </a:endParaRPr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471528" y="5411381"/>
              <a:ext cx="3956124" cy="352776"/>
              <a:chOff x="471528" y="5411381"/>
              <a:chExt cx="3956124" cy="352776"/>
            </a:xfrm>
          </p:grpSpPr>
          <p:sp>
            <p:nvSpPr>
              <p:cNvPr id="31" name="Rounded Rectangle 30"/>
              <p:cNvSpPr/>
              <p:nvPr/>
            </p:nvSpPr>
            <p:spPr>
              <a:xfrm>
                <a:off x="471528" y="5411381"/>
                <a:ext cx="1051560" cy="347472"/>
              </a:xfrm>
              <a:prstGeom prst="roundRect">
                <a:avLst/>
              </a:prstGeom>
              <a:noFill/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 smtClean="0">
                    <a:solidFill>
                      <a:srgbClr val="FF0000"/>
                    </a:solidFill>
                  </a:rPr>
                  <a:t>Annotation score</a:t>
                </a:r>
                <a:endParaRPr lang="en-US" sz="12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32" name="Rounded Rectangle 31"/>
              <p:cNvSpPr/>
              <p:nvPr/>
            </p:nvSpPr>
            <p:spPr>
              <a:xfrm>
                <a:off x="1923810" y="5416685"/>
                <a:ext cx="1051560" cy="347472"/>
              </a:xfrm>
              <a:prstGeom prst="roundRect">
                <a:avLst/>
              </a:prstGeom>
              <a:noFill/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 smtClean="0">
                    <a:solidFill>
                      <a:schemeClr val="accent6">
                        <a:lumMod val="75000"/>
                      </a:schemeClr>
                    </a:solidFill>
                  </a:rPr>
                  <a:t>Hot score</a:t>
                </a:r>
                <a:endParaRPr lang="en-US" sz="1200" dirty="0">
                  <a:solidFill>
                    <a:schemeClr val="accent6">
                      <a:lumMod val="75000"/>
                    </a:schemeClr>
                  </a:solidFill>
                </a:endParaRPr>
              </a:p>
            </p:txBody>
          </p:sp>
          <p:sp>
            <p:nvSpPr>
              <p:cNvPr id="33" name="Rounded Rectangle 32"/>
              <p:cNvSpPr/>
              <p:nvPr/>
            </p:nvSpPr>
            <p:spPr>
              <a:xfrm>
                <a:off x="3376092" y="5411381"/>
                <a:ext cx="1051560" cy="347472"/>
              </a:xfrm>
              <a:prstGeom prst="roundRect">
                <a:avLst/>
              </a:prstGeom>
              <a:noFill/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 smtClean="0">
                    <a:solidFill>
                      <a:srgbClr val="0070C0"/>
                    </a:solidFill>
                  </a:rPr>
                  <a:t>Motif score</a:t>
                </a:r>
                <a:endParaRPr lang="en-US" sz="1200" dirty="0">
                  <a:solidFill>
                    <a:srgbClr val="0070C0"/>
                  </a:solidFill>
                </a:endParaRPr>
              </a:p>
            </p:txBody>
          </p:sp>
        </p:grpSp>
        <p:grpSp>
          <p:nvGrpSpPr>
            <p:cNvPr id="7" name="Group 6"/>
            <p:cNvGrpSpPr/>
            <p:nvPr/>
          </p:nvGrpSpPr>
          <p:grpSpPr>
            <a:xfrm>
              <a:off x="598606" y="1973485"/>
              <a:ext cx="3701968" cy="359993"/>
              <a:chOff x="640297" y="2001236"/>
              <a:chExt cx="3701968" cy="359993"/>
            </a:xfrm>
          </p:grpSpPr>
          <p:sp>
            <p:nvSpPr>
              <p:cNvPr id="28" name="Rounded Rectangle 27"/>
              <p:cNvSpPr/>
              <p:nvPr/>
            </p:nvSpPr>
            <p:spPr>
              <a:xfrm>
                <a:off x="640297" y="2013757"/>
                <a:ext cx="1051560" cy="347472"/>
              </a:xfrm>
              <a:prstGeom prst="roundRect">
                <a:avLst/>
              </a:prstGeom>
              <a:noFill/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 smtClean="0">
                    <a:solidFill>
                      <a:srgbClr val="FF2600"/>
                    </a:solidFill>
                  </a:rPr>
                  <a:t>Binding Annotation</a:t>
                </a:r>
                <a:endParaRPr lang="en-US" sz="1200" dirty="0">
                  <a:solidFill>
                    <a:srgbClr val="FF2600"/>
                  </a:solidFill>
                </a:endParaRPr>
              </a:p>
            </p:txBody>
          </p:sp>
          <p:sp>
            <p:nvSpPr>
              <p:cNvPr id="29" name="Rounded Rectangle 28"/>
              <p:cNvSpPr/>
              <p:nvPr/>
            </p:nvSpPr>
            <p:spPr>
              <a:xfrm>
                <a:off x="1965501" y="2001236"/>
                <a:ext cx="1051560" cy="347472"/>
              </a:xfrm>
              <a:prstGeom prst="roundRect">
                <a:avLst/>
              </a:prstGeom>
              <a:noFill/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 smtClean="0">
                    <a:solidFill>
                      <a:srgbClr val="00B050"/>
                    </a:solidFill>
                  </a:rPr>
                  <a:t>Network Construction</a:t>
                </a:r>
                <a:endParaRPr lang="en-US" sz="1200" dirty="0">
                  <a:solidFill>
                    <a:srgbClr val="00B050"/>
                  </a:solidFill>
                </a:endParaRPr>
              </a:p>
            </p:txBody>
          </p:sp>
          <p:sp>
            <p:nvSpPr>
              <p:cNvPr id="30" name="Rounded Rectangle 29"/>
              <p:cNvSpPr/>
              <p:nvPr/>
            </p:nvSpPr>
            <p:spPr>
              <a:xfrm>
                <a:off x="3290705" y="2001236"/>
                <a:ext cx="1051560" cy="347472"/>
              </a:xfrm>
              <a:prstGeom prst="roundRect">
                <a:avLst/>
              </a:prstGeom>
              <a:noFill/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 smtClean="0">
                    <a:solidFill>
                      <a:srgbClr val="0070C0"/>
                    </a:solidFill>
                  </a:rPr>
                  <a:t>Motif Scanning</a:t>
                </a:r>
                <a:endParaRPr lang="en-US" sz="1200" dirty="0">
                  <a:solidFill>
                    <a:srgbClr val="0070C0"/>
                  </a:solidFill>
                </a:endParaRPr>
              </a:p>
            </p:txBody>
          </p:sp>
        </p:grpSp>
        <p:sp>
          <p:nvSpPr>
            <p:cNvPr id="8" name="Rounded Rectangle 7"/>
            <p:cNvSpPr/>
            <p:nvPr/>
          </p:nvSpPr>
          <p:spPr>
            <a:xfrm>
              <a:off x="1923810" y="1369409"/>
              <a:ext cx="1051560" cy="347472"/>
            </a:xfrm>
            <a:prstGeom prst="roundRect">
              <a:avLst/>
            </a:pr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>
                  <a:solidFill>
                    <a:schemeClr val="tx1"/>
                  </a:solidFill>
                </a:rPr>
                <a:t>QC</a:t>
              </a: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9" name="Multidocument 8"/>
            <p:cNvSpPr/>
            <p:nvPr/>
          </p:nvSpPr>
          <p:spPr>
            <a:xfrm>
              <a:off x="1923810" y="4000732"/>
              <a:ext cx="1051560" cy="549970"/>
            </a:xfrm>
            <a:prstGeom prst="flowChartMultidocument">
              <a:avLst/>
            </a:prstGeom>
            <a:solidFill>
              <a:srgbClr val="FFD579">
                <a:alpha val="89804"/>
              </a:srgb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>
                  <a:solidFill>
                    <a:schemeClr val="tx1"/>
                  </a:solidFill>
                </a:rPr>
                <a:t>Features, e.g. GC</a:t>
              </a: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10" name="Rounded Rectangle 9"/>
            <p:cNvSpPr/>
            <p:nvPr/>
          </p:nvSpPr>
          <p:spPr>
            <a:xfrm>
              <a:off x="1923810" y="4807306"/>
              <a:ext cx="1051560" cy="347472"/>
            </a:xfrm>
            <a:prstGeom prst="roundRect">
              <a:avLst/>
            </a:pr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>
                  <a:solidFill>
                    <a:schemeClr val="tx1"/>
                  </a:solidFill>
                </a:rPr>
                <a:t>Background Correction</a:t>
              </a:r>
              <a:endParaRPr lang="en-US" sz="1200" dirty="0">
                <a:solidFill>
                  <a:schemeClr val="tx1"/>
                </a:solidFill>
              </a:endParaRPr>
            </a:p>
          </p:txBody>
        </p:sp>
        <p:cxnSp>
          <p:nvCxnSpPr>
            <p:cNvPr id="11" name="Straight Arrow Connector 10"/>
            <p:cNvCxnSpPr>
              <a:endCxn id="14" idx="0"/>
            </p:cNvCxnSpPr>
            <p:nvPr/>
          </p:nvCxnSpPr>
          <p:spPr>
            <a:xfrm>
              <a:off x="2449590" y="1081055"/>
              <a:ext cx="0" cy="288354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>
              <a:stCxn id="14" idx="2"/>
            </p:cNvCxnSpPr>
            <p:nvPr/>
          </p:nvCxnSpPr>
          <p:spPr>
            <a:xfrm>
              <a:off x="2449590" y="1716881"/>
              <a:ext cx="0" cy="256604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>
              <a:off x="2449590" y="2320957"/>
              <a:ext cx="0" cy="269125"/>
            </a:xfrm>
            <a:prstGeom prst="straightConnector1">
              <a:avLst/>
            </a:prstGeom>
            <a:ln>
              <a:solidFill>
                <a:schemeClr val="bg1">
                  <a:lumMod val="50000"/>
                </a:schemeClr>
              </a:solidFill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>
              <a:off x="2460780" y="3108302"/>
              <a:ext cx="0" cy="288354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>
              <a:off x="2460780" y="3731607"/>
              <a:ext cx="0" cy="269125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>
              <a:endCxn id="16" idx="0"/>
            </p:cNvCxnSpPr>
            <p:nvPr/>
          </p:nvCxnSpPr>
          <p:spPr>
            <a:xfrm flipH="1">
              <a:off x="2449590" y="4492657"/>
              <a:ext cx="11190" cy="314649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>
              <a:stCxn id="16" idx="2"/>
              <a:endCxn id="23" idx="0"/>
            </p:cNvCxnSpPr>
            <p:nvPr/>
          </p:nvCxnSpPr>
          <p:spPr>
            <a:xfrm flipH="1">
              <a:off x="997308" y="5154778"/>
              <a:ext cx="1452282" cy="256603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>
              <a:stCxn id="16" idx="2"/>
            </p:cNvCxnSpPr>
            <p:nvPr/>
          </p:nvCxnSpPr>
          <p:spPr>
            <a:xfrm>
              <a:off x="2449590" y="5154778"/>
              <a:ext cx="1452282" cy="256603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>
              <a:stCxn id="16" idx="2"/>
              <a:endCxn id="28" idx="0"/>
            </p:cNvCxnSpPr>
            <p:nvPr/>
          </p:nvCxnSpPr>
          <p:spPr>
            <a:xfrm>
              <a:off x="2449590" y="5154778"/>
              <a:ext cx="0" cy="261907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Rounded Rectangle 19"/>
            <p:cNvSpPr/>
            <p:nvPr/>
          </p:nvSpPr>
          <p:spPr>
            <a:xfrm>
              <a:off x="1923810" y="6127982"/>
              <a:ext cx="1051560" cy="347472"/>
            </a:xfrm>
            <a:prstGeom prst="roundRect">
              <a:avLst/>
            </a:pr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err="1" smtClean="0">
                  <a:solidFill>
                    <a:schemeClr val="tx1"/>
                  </a:solidFill>
                </a:rPr>
                <a:t>Rscore</a:t>
              </a:r>
              <a:endParaRPr lang="en-US" sz="1200" dirty="0">
                <a:solidFill>
                  <a:schemeClr val="tx1"/>
                </a:solidFill>
              </a:endParaRPr>
            </a:p>
          </p:txBody>
        </p:sp>
        <p:cxnSp>
          <p:nvCxnSpPr>
            <p:cNvPr id="21" name="Straight Arrow Connector 20"/>
            <p:cNvCxnSpPr>
              <a:stCxn id="23" idx="2"/>
            </p:cNvCxnSpPr>
            <p:nvPr/>
          </p:nvCxnSpPr>
          <p:spPr>
            <a:xfrm>
              <a:off x="997308" y="5758853"/>
              <a:ext cx="1452282" cy="369129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>
              <a:stCxn id="28" idx="2"/>
            </p:cNvCxnSpPr>
            <p:nvPr/>
          </p:nvCxnSpPr>
          <p:spPr>
            <a:xfrm>
              <a:off x="2449590" y="5764157"/>
              <a:ext cx="0" cy="363825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/>
            <p:nvPr/>
          </p:nvCxnSpPr>
          <p:spPr>
            <a:xfrm flipH="1">
              <a:off x="2449590" y="5758853"/>
              <a:ext cx="1452282" cy="369129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>
              <a:stCxn id="14" idx="2"/>
            </p:cNvCxnSpPr>
            <p:nvPr/>
          </p:nvCxnSpPr>
          <p:spPr>
            <a:xfrm flipH="1">
              <a:off x="1124386" y="1716881"/>
              <a:ext cx="1325204" cy="269125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>
              <a:stCxn id="14" idx="2"/>
            </p:cNvCxnSpPr>
            <p:nvPr/>
          </p:nvCxnSpPr>
          <p:spPr>
            <a:xfrm>
              <a:off x="2449590" y="1716881"/>
              <a:ext cx="1325204" cy="256604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/>
            <p:nvPr/>
          </p:nvCxnSpPr>
          <p:spPr>
            <a:xfrm>
              <a:off x="1088215" y="2325364"/>
              <a:ext cx="1325204" cy="269125"/>
            </a:xfrm>
            <a:prstGeom prst="straightConnector1">
              <a:avLst/>
            </a:prstGeom>
            <a:ln>
              <a:solidFill>
                <a:schemeClr val="bg1">
                  <a:lumMod val="50000"/>
                </a:schemeClr>
              </a:solidFill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>
              <a:endCxn id="13" idx="0"/>
            </p:cNvCxnSpPr>
            <p:nvPr/>
          </p:nvCxnSpPr>
          <p:spPr>
            <a:xfrm flipH="1">
              <a:off x="2521933" y="2320957"/>
              <a:ext cx="1252861" cy="269125"/>
            </a:xfrm>
            <a:prstGeom prst="straightConnector1">
              <a:avLst/>
            </a:prstGeom>
            <a:ln>
              <a:solidFill>
                <a:schemeClr val="bg1">
                  <a:lumMod val="50000"/>
                </a:schemeClr>
              </a:solidFill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6" name="Rounded Rectangle 65"/>
          <p:cNvSpPr/>
          <p:nvPr/>
        </p:nvSpPr>
        <p:spPr>
          <a:xfrm>
            <a:off x="4195708" y="155120"/>
            <a:ext cx="1051560" cy="347472"/>
          </a:xfrm>
          <a:prstGeom prst="round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accent6">
                    <a:lumMod val="75000"/>
                  </a:schemeClr>
                </a:solidFill>
              </a:rPr>
              <a:t>Hot score</a:t>
            </a:r>
            <a:endParaRPr lang="en-US" sz="12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67" name="Picture 6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8" t="60668" r="1087" b="3632"/>
          <a:stretch/>
        </p:blipFill>
        <p:spPr>
          <a:xfrm>
            <a:off x="5657415" y="612368"/>
            <a:ext cx="4705785" cy="94226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8819" y="1772177"/>
            <a:ext cx="1828800" cy="1828800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4191" y="1759656"/>
            <a:ext cx="1828800" cy="1828800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4735" y="3750614"/>
            <a:ext cx="3108960" cy="3108960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0307" y="3726271"/>
            <a:ext cx="3108960" cy="3108960"/>
          </a:xfrm>
          <a:prstGeom prst="rect">
            <a:avLst/>
          </a:prstGeom>
        </p:spPr>
      </p:pic>
      <p:sp>
        <p:nvSpPr>
          <p:cNvPr id="34" name="Slide Number Placeholder 3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38741-0A14-E843-9A62-03E826F204E7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111225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-49875"/>
            <a:ext cx="21116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Coding Region GC Analysis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8604" y="182069"/>
            <a:ext cx="3108960" cy="31089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0088"/>
            <a:ext cx="3108960" cy="31089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7208" y="176128"/>
            <a:ext cx="3108960" cy="3108960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0" y="3318338"/>
            <a:ext cx="12192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5813" y="178108"/>
            <a:ext cx="3108960" cy="310896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0627" y="3746827"/>
            <a:ext cx="3108960" cy="310896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3542" y="3742867"/>
            <a:ext cx="3108960" cy="310896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44847"/>
            <a:ext cx="3108960" cy="310896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7084" y="3748808"/>
            <a:ext cx="3108960" cy="310896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0" y="3345648"/>
            <a:ext cx="23939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Noncoding Region GC Analysis</a:t>
            </a:r>
          </a:p>
        </p:txBody>
      </p:sp>
      <p:cxnSp>
        <p:nvCxnSpPr>
          <p:cNvPr id="16" name="Straight Connector 15"/>
          <p:cNvCxnSpPr/>
          <p:nvPr/>
        </p:nvCxnSpPr>
        <p:spPr>
          <a:xfrm flipV="1">
            <a:off x="9933709" y="540327"/>
            <a:ext cx="0" cy="2272146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9739746" y="4114800"/>
            <a:ext cx="0" cy="2272146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38741-0A14-E843-9A62-03E826F204E7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905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32522" y="141868"/>
            <a:ext cx="1051560" cy="347472"/>
          </a:xfrm>
          <a:prstGeom prst="round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accent6">
                    <a:lumMod val="75000"/>
                  </a:schemeClr>
                </a:solidFill>
              </a:rPr>
              <a:t>Hot score</a:t>
            </a:r>
            <a:endParaRPr lang="en-US" sz="12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5220" y="322767"/>
            <a:ext cx="3291840" cy="329184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1547" y="322767"/>
            <a:ext cx="3291840" cy="329184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752177" y="154250"/>
            <a:ext cx="54534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Coding</a:t>
            </a:r>
            <a:endParaRPr lang="en-US" sz="1000" dirty="0"/>
          </a:p>
        </p:txBody>
      </p:sp>
      <p:sp>
        <p:nvSpPr>
          <p:cNvPr id="6" name="TextBox 5"/>
          <p:cNvSpPr txBox="1"/>
          <p:nvPr/>
        </p:nvSpPr>
        <p:spPr>
          <a:xfrm>
            <a:off x="3865077" y="154250"/>
            <a:ext cx="74892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smtClean="0"/>
              <a:t>Noncoding</a:t>
            </a:r>
            <a:endParaRPr lang="en-US" sz="1000" dirty="0"/>
          </a:p>
        </p:txBody>
      </p:sp>
      <p:sp>
        <p:nvSpPr>
          <p:cNvPr id="7" name="TextBox 6"/>
          <p:cNvSpPr txBox="1"/>
          <p:nvPr/>
        </p:nvSpPr>
        <p:spPr>
          <a:xfrm>
            <a:off x="1007165" y="3783124"/>
            <a:ext cx="10466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We select the Recurrence cutoff for considering a region “hot” such that 5% of the data falls above that cutoff</a:t>
            </a:r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2"/>
              <p:cNvSpPr txBox="1">
                <a:spLocks/>
              </p:cNvSpPr>
              <p:nvPr/>
            </p:nvSpPr>
            <p:spPr>
              <a:xfrm>
                <a:off x="132522" y="4760994"/>
                <a:ext cx="6247424" cy="1212056"/>
              </a:xfrm>
              <a:prstGeom prst="rect">
                <a:avLst/>
              </a:prstGeom>
            </p:spPr>
            <p:txBody>
              <a:bodyPr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ct val="100000"/>
                  </a:lnSpc>
                  <a:spcBef>
                    <a:spcPts val="0"/>
                  </a:spcBef>
                  <a:buFont typeface="Arial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1600" i="1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1600" i="1" smtClean="0">
                              <a:latin typeface="Cambria Math" charset="0"/>
                            </a:rPr>
                            <m:t>𝑤</m:t>
                          </m:r>
                        </m:e>
                        <m:sub>
                          <m:r>
                            <a:rPr lang="en-US" sz="1600" i="1" smtClean="0">
                              <a:latin typeface="Cambria Math" charset="0"/>
                            </a:rPr>
                            <m:t>𝑐</m:t>
                          </m:r>
                        </m:sub>
                        <m:sup>
                          <m:sSub>
                            <m:sSubPr>
                              <m:ctrlPr>
                                <a:rPr lang="en-US" sz="1600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1600" i="1" smtClean="0">
                                  <a:latin typeface="Cambria Math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sz="1600" i="1" smtClean="0">
                                  <a:latin typeface="Cambria Math" charset="0"/>
                                </a:rPr>
                                <m:t>𝑐</m:t>
                              </m:r>
                            </m:sub>
                          </m:sSub>
                        </m:sup>
                      </m:sSubSup>
                      <m:r>
                        <a:rPr lang="en-US" sz="1600" i="1" smtClean="0">
                          <a:latin typeface="Cambria Math" charset="0"/>
                        </a:rPr>
                        <m:t>=1+</m:t>
                      </m:r>
                      <m:sSubSup>
                        <m:sSubSupPr>
                          <m:ctrlPr>
                            <a:rPr lang="en-US" sz="1600" i="1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1600" i="1" smtClean="0">
                              <a:latin typeface="Cambria Math" charset="0"/>
                            </a:rPr>
                            <m:t>𝑝</m:t>
                          </m:r>
                        </m:e>
                        <m:sub>
                          <m:r>
                            <a:rPr lang="en-US" sz="1600" i="1" smtClean="0">
                              <a:latin typeface="Cambria Math" charset="0"/>
                            </a:rPr>
                            <m:t>𝑐</m:t>
                          </m:r>
                        </m:sub>
                        <m:sup>
                          <m:sSub>
                            <m:sSubPr>
                              <m:ctrlPr>
                                <a:rPr lang="en-US" sz="1600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160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≥</m:t>
                              </m:r>
                              <m:r>
                                <a:rPr lang="en-US" sz="1600" i="1" smtClean="0">
                                  <a:latin typeface="Cambria Math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sz="1600" i="1" smtClean="0">
                                  <a:latin typeface="Cambria Math" charset="0"/>
                                </a:rPr>
                                <m:t>𝑐</m:t>
                              </m:r>
                            </m:sub>
                          </m:sSub>
                        </m:sup>
                      </m:sSubSup>
                      <m:func>
                        <m:funcPr>
                          <m:ctrlPr>
                            <a:rPr lang="mr-IN" sz="1600" i="1" smtClean="0">
                              <a:latin typeface="Cambria Math" charset="0"/>
                            </a:rPr>
                          </m:ctrlPr>
                        </m:funcPr>
                        <m:fName>
                          <m:sSub>
                            <m:sSubPr>
                              <m:ctrlPr>
                                <a:rPr lang="mr-IN" sz="1600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mr-IN" sz="1600" smtClean="0">
                                  <a:latin typeface="Cambria Math" charset="0"/>
                                </a:rPr>
                                <m:t>log</m:t>
                              </m:r>
                            </m:e>
                            <m:sub>
                              <m:r>
                                <a:rPr lang="en-US" sz="1600" i="1" smtClean="0">
                                  <a:latin typeface="Cambria Math" charset="0"/>
                                </a:rPr>
                                <m:t>2</m:t>
                              </m:r>
                            </m:sub>
                          </m:sSub>
                        </m:fName>
                        <m:e>
                          <m:sSubSup>
                            <m:sSubSupPr>
                              <m:ctrlPr>
                                <a:rPr lang="en-US" sz="1600" i="1" smtClean="0">
                                  <a:latin typeface="Cambria Math" charset="0"/>
                                </a:rPr>
                              </m:ctrlPr>
                            </m:sSubSupPr>
                            <m:e>
                              <m:r>
                                <a:rPr lang="en-US" sz="1600" i="1" smtClean="0">
                                  <a:latin typeface="Cambria Math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sz="1600" i="1" smtClean="0">
                                  <a:latin typeface="Cambria Math" charset="0"/>
                                </a:rPr>
                                <m:t>𝑐</m:t>
                              </m:r>
                            </m:sub>
                            <m:sup>
                              <m:sSub>
                                <m:sSubPr>
                                  <m:ctrlPr>
                                    <a:rPr lang="en-US" sz="1600" i="1" smtClean="0">
                                      <a:latin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 smtClean="0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≥</m:t>
                                  </m:r>
                                  <m:r>
                                    <a:rPr lang="en-US" sz="1600" i="1" smtClean="0">
                                      <a:latin typeface="Cambria Math" charset="0"/>
                                    </a:rPr>
                                    <m:t>𝑣</m:t>
                                  </m:r>
                                </m:e>
                                <m:sub>
                                  <m:r>
                                    <a:rPr lang="en-US" sz="1600" i="1" smtClean="0">
                                      <a:latin typeface="Cambria Math" charset="0"/>
                                    </a:rPr>
                                    <m:t>𝑐</m:t>
                                  </m:r>
                                </m:sub>
                              </m:sSub>
                            </m:sup>
                          </m:sSubSup>
                        </m:e>
                      </m:func>
                      <m:r>
                        <a:rPr lang="en-US" sz="1600" i="1" smtClean="0">
                          <a:latin typeface="Cambria Math" charset="0"/>
                        </a:rPr>
                        <m:t>+</m:t>
                      </m:r>
                      <m:d>
                        <m:dPr>
                          <m:ctrlPr>
                            <a:rPr lang="mr-IN" sz="1600" i="1" smtClean="0"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en-US" sz="1600" i="1">
                              <a:latin typeface="Cambria Math" charset="0"/>
                            </a:rPr>
                            <m:t>1−</m:t>
                          </m:r>
                          <m:sSubSup>
                            <m:sSubSupPr>
                              <m:ctrlPr>
                                <a:rPr lang="en-US" sz="1600" i="1" smtClean="0">
                                  <a:latin typeface="Cambria Math" charset="0"/>
                                </a:rPr>
                              </m:ctrlPr>
                            </m:sSubSupPr>
                            <m:e>
                              <m:r>
                                <a:rPr lang="en-US" sz="1600" i="1" smtClean="0">
                                  <a:latin typeface="Cambria Math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sz="1600" i="1" smtClean="0">
                                  <a:latin typeface="Cambria Math" charset="0"/>
                                </a:rPr>
                                <m:t>𝑐</m:t>
                              </m:r>
                            </m:sub>
                            <m:sup>
                              <m:sSub>
                                <m:sSubPr>
                                  <m:ctrlPr>
                                    <a:rPr lang="en-US" sz="1600" i="1" smtClean="0">
                                      <a:latin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 smtClean="0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≥</m:t>
                                  </m:r>
                                  <m:r>
                                    <a:rPr lang="en-US" sz="1600" i="1" smtClean="0">
                                      <a:latin typeface="Cambria Math" charset="0"/>
                                    </a:rPr>
                                    <m:t>𝑣</m:t>
                                  </m:r>
                                </m:e>
                                <m:sub>
                                  <m:r>
                                    <a:rPr lang="en-US" sz="1600" i="1" smtClean="0">
                                      <a:latin typeface="Cambria Math" charset="0"/>
                                    </a:rPr>
                                    <m:t>𝑐</m:t>
                                  </m:r>
                                </m:sub>
                              </m:sSub>
                            </m:sup>
                          </m:sSubSup>
                        </m:e>
                      </m:d>
                      <m:func>
                        <m:funcPr>
                          <m:ctrlPr>
                            <a:rPr lang="mr-IN" sz="1600" i="1" smtClean="0">
                              <a:latin typeface="Cambria Math" charset="0"/>
                            </a:rPr>
                          </m:ctrlPr>
                        </m:funcPr>
                        <m:fName>
                          <m:sSub>
                            <m:sSubPr>
                              <m:ctrlPr>
                                <a:rPr lang="mr-IN" sz="1600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mr-IN" sz="1600" smtClean="0">
                                  <a:latin typeface="Cambria Math" charset="0"/>
                                </a:rPr>
                                <m:t>log</m:t>
                              </m:r>
                            </m:e>
                            <m:sub>
                              <m:r>
                                <a:rPr lang="en-US" sz="1600" i="1" smtClean="0">
                                  <a:latin typeface="Cambria Math" charset="0"/>
                                </a:rPr>
                                <m:t>2</m:t>
                              </m:r>
                            </m:sub>
                          </m:sSub>
                        </m:fName>
                        <m:e>
                          <m:d>
                            <m:dPr>
                              <m:ctrlPr>
                                <a:rPr lang="mr-IN" sz="1600" i="1" smtClean="0">
                                  <a:latin typeface="Cambria Math" charset="0"/>
                                </a:rPr>
                              </m:ctrlPr>
                            </m:dPr>
                            <m:e>
                              <m:r>
                                <a:rPr lang="en-US" sz="1600" i="1" smtClean="0">
                                  <a:latin typeface="Cambria Math" charset="0"/>
                                </a:rPr>
                                <m:t>1−</m:t>
                              </m:r>
                              <m:sSubSup>
                                <m:sSubSupPr>
                                  <m:ctrlPr>
                                    <a:rPr lang="en-US" sz="1600" i="1" smtClean="0">
                                      <a:latin typeface="Cambria Math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600" i="1" smtClean="0">
                                      <a:latin typeface="Cambria Math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sz="1600" i="1" smtClean="0">
                                      <a:latin typeface="Cambria Math" charset="0"/>
                                    </a:rPr>
                                    <m:t>𝑐</m:t>
                                  </m:r>
                                </m:sub>
                                <m:sup>
                                  <m:sSub>
                                    <m:sSubPr>
                                      <m:ctrlPr>
                                        <a:rPr lang="en-US" sz="1600" i="1" smtClean="0">
                                          <a:latin typeface="Cambria Math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600" i="1" smtClean="0"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≥</m:t>
                                      </m:r>
                                      <m:r>
                                        <a:rPr lang="en-US" sz="1600" i="1" smtClean="0">
                                          <a:latin typeface="Cambria Math" charset="0"/>
                                        </a:rPr>
                                        <m:t>𝑣</m:t>
                                      </m:r>
                                    </m:e>
                                    <m:sub>
                                      <m:r>
                                        <a:rPr lang="en-US" sz="1600" i="1" smtClean="0">
                                          <a:latin typeface="Cambria Math" charset="0"/>
                                        </a:rPr>
                                        <m:t>𝑐</m:t>
                                      </m:r>
                                    </m:sub>
                                  </m:sSub>
                                </m:sup>
                              </m:sSubSup>
                            </m:e>
                          </m:d>
                        </m:e>
                      </m:func>
                    </m:oMath>
                  </m:oMathPara>
                </a14:m>
                <a:endParaRPr lang="en-US" sz="1600" dirty="0" smtClean="0"/>
              </a:p>
              <a:p>
                <a:pPr marL="0" indent="0">
                  <a:lnSpc>
                    <a:spcPct val="100000"/>
                  </a:lnSpc>
                  <a:spcBef>
                    <a:spcPts val="0"/>
                  </a:spcBef>
                  <a:buFont typeface="Arial"/>
                  <a:buNone/>
                </a:pPr>
                <a:endParaRPr lang="en-US" sz="1600" dirty="0"/>
              </a:p>
              <a:p>
                <a:pPr marL="0" indent="0">
                  <a:lnSpc>
                    <a:spcPct val="100000"/>
                  </a:lnSpc>
                  <a:spcBef>
                    <a:spcPts val="0"/>
                  </a:spcBef>
                  <a:buFont typeface="Arial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1600" i="1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1600" i="1" smtClean="0">
                              <a:latin typeface="Cambria Math" charset="0"/>
                            </a:rPr>
                            <m:t>𝑝</m:t>
                          </m:r>
                        </m:e>
                        <m:sub>
                          <m:r>
                            <a:rPr lang="en-US" sz="1600" i="1" smtClean="0">
                              <a:latin typeface="Cambria Math" charset="0"/>
                            </a:rPr>
                            <m:t>𝑐</m:t>
                          </m:r>
                        </m:sub>
                        <m:sup>
                          <m:sSub>
                            <m:sSubPr>
                              <m:ctrlPr>
                                <a:rPr lang="en-US" sz="1600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160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≥</m:t>
                              </m:r>
                              <m:r>
                                <a:rPr lang="en-US" sz="1600" i="1" smtClean="0">
                                  <a:latin typeface="Cambria Math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sz="1600" i="1" smtClean="0">
                                  <a:latin typeface="Cambria Math" charset="0"/>
                                </a:rPr>
                                <m:t>𝑐</m:t>
                              </m:r>
                            </m:sub>
                          </m:sSub>
                        </m:sup>
                      </m:sSubSup>
                      <m:r>
                        <a:rPr lang="en-US" sz="1600" i="1" smtClean="0"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mr-IN" sz="1600" i="1" smtClean="0"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en-US" sz="1600" i="1" smtClean="0">
                              <a:latin typeface="Cambria Math" charset="0"/>
                            </a:rPr>
                            <m:t>𝑛𝑢𝑚𝑏𝑒𝑟</m:t>
                          </m:r>
                          <m:r>
                            <a:rPr lang="en-US" sz="1600" i="1" smtClean="0">
                              <a:latin typeface="Cambria Math" charset="0"/>
                            </a:rPr>
                            <m:t> </m:t>
                          </m:r>
                          <m:r>
                            <a:rPr lang="en-US" sz="1600" i="1" smtClean="0">
                              <a:latin typeface="Cambria Math" charset="0"/>
                            </a:rPr>
                            <m:t>𝑔𝑒𝑟𝑚𝑙𝑖𝑛𝑒</m:t>
                          </m:r>
                          <m:r>
                            <a:rPr lang="en-US" sz="1600" i="1" smtClean="0">
                              <a:latin typeface="Cambria Math" charset="0"/>
                            </a:rPr>
                            <m:t> </m:t>
                          </m:r>
                          <m:r>
                            <a:rPr lang="en-US" sz="1600" i="1" smtClean="0">
                              <a:latin typeface="Cambria Math" charset="0"/>
                            </a:rPr>
                            <m:t>𝑣𝑎𝑟𝑖𝑎𝑛𝑡𝑠</m:t>
                          </m:r>
                          <m:r>
                            <a:rPr lang="en-US" sz="1600" i="1" smtClean="0">
                              <a:latin typeface="Cambria Math" charset="0"/>
                            </a:rPr>
                            <m:t> </m:t>
                          </m:r>
                          <m:r>
                            <a:rPr lang="en-US" sz="1600" i="1" smtClean="0">
                              <a:latin typeface="Cambria Math" charset="0"/>
                            </a:rPr>
                            <m:t>𝑤𝑖𝑡h</m:t>
                          </m:r>
                          <m:r>
                            <a:rPr lang="en-US" sz="1600" i="1" smtClean="0">
                              <a:latin typeface="Cambria Math" charset="0"/>
                            </a:rPr>
                            <m:t> </m:t>
                          </m:r>
                          <m:r>
                            <a:rPr lang="en-US" sz="1600" i="1" smtClean="0">
                              <a:latin typeface="Cambria Math" charset="0"/>
                            </a:rPr>
                            <m:t>𝑠𝑐𝑜𝑟𝑒</m:t>
                          </m:r>
                          <m:sSub>
                            <m:sSubPr>
                              <m:ctrlPr>
                                <a:rPr lang="en-US" sz="1600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160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≥</m:t>
                              </m:r>
                              <m:r>
                                <a:rPr lang="en-US" sz="1600" i="1" smtClean="0">
                                  <a:latin typeface="Cambria Math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sz="1600" i="1" smtClean="0">
                                  <a:latin typeface="Cambria Math" charset="0"/>
                                </a:rPr>
                                <m:t>𝑐</m:t>
                              </m:r>
                            </m:sub>
                          </m:sSub>
                          <m:r>
                            <a:rPr lang="en-US" sz="1600" i="1" smtClean="0">
                              <a:latin typeface="Cambria Math" charset="0"/>
                            </a:rPr>
                            <m:t> </m:t>
                          </m:r>
                          <m:r>
                            <a:rPr lang="en-US" sz="1600" i="1" smtClean="0">
                              <a:latin typeface="Cambria Math" charset="0"/>
                            </a:rPr>
                            <m:t>𝑓𝑜𝑟</m:t>
                          </m:r>
                          <m:r>
                            <a:rPr lang="en-US" sz="1600" i="1" smtClean="0">
                              <a:latin typeface="Cambria Math" charset="0"/>
                            </a:rPr>
                            <m:t> </m:t>
                          </m:r>
                          <m:r>
                            <a:rPr lang="en-US" sz="1600" i="1" smtClean="0">
                              <a:latin typeface="Cambria Math" charset="0"/>
                            </a:rPr>
                            <m:t>𝑓𝑒𝑎𝑡𝑢𝑟𝑒</m:t>
                          </m:r>
                          <m:r>
                            <a:rPr lang="en-US" sz="1600" i="1" smtClean="0">
                              <a:latin typeface="Cambria Math" charset="0"/>
                            </a:rPr>
                            <m:t> </m:t>
                          </m:r>
                          <m:r>
                            <a:rPr lang="en-US" sz="1600" i="1" smtClean="0">
                              <a:latin typeface="Cambria Math" charset="0"/>
                            </a:rPr>
                            <m:t>𝑐</m:t>
                          </m:r>
                        </m:num>
                        <m:den>
                          <m:r>
                            <a:rPr lang="en-US" sz="1600" i="1" smtClean="0">
                              <a:latin typeface="Cambria Math" charset="0"/>
                            </a:rPr>
                            <m:t>𝑡𝑜𝑡𝑎𝑙</m:t>
                          </m:r>
                          <m:r>
                            <a:rPr lang="en-US" sz="1600" i="1" smtClean="0">
                              <a:latin typeface="Cambria Math" charset="0"/>
                            </a:rPr>
                            <m:t> </m:t>
                          </m:r>
                          <m:r>
                            <a:rPr lang="en-US" sz="1600" i="1" smtClean="0">
                              <a:latin typeface="Cambria Math" charset="0"/>
                            </a:rPr>
                            <m:t>𝑛𝑢𝑚𝑏𝑒𝑟</m:t>
                          </m:r>
                          <m:r>
                            <a:rPr lang="en-US" sz="1600" i="1" smtClean="0">
                              <a:latin typeface="Cambria Math" charset="0"/>
                            </a:rPr>
                            <m:t> </m:t>
                          </m:r>
                          <m:r>
                            <a:rPr lang="en-US" sz="1600" i="1" smtClean="0">
                              <a:latin typeface="Cambria Math" charset="0"/>
                            </a:rPr>
                            <m:t>𝑜𝑓</m:t>
                          </m:r>
                          <m:r>
                            <a:rPr lang="en-US" sz="1600" i="1" smtClean="0">
                              <a:latin typeface="Cambria Math" charset="0"/>
                            </a:rPr>
                            <m:t> </m:t>
                          </m:r>
                          <m:r>
                            <a:rPr lang="en-US" sz="1600" i="1" smtClean="0">
                              <a:latin typeface="Cambria Math" charset="0"/>
                            </a:rPr>
                            <m:t>𝑔𝑒𝑟𝑚𝑙𝑖𝑛𝑒</m:t>
                          </m:r>
                          <m:r>
                            <a:rPr lang="en-US" sz="1600" i="1" smtClean="0">
                              <a:latin typeface="Cambria Math" charset="0"/>
                            </a:rPr>
                            <m:t> </m:t>
                          </m:r>
                          <m:r>
                            <a:rPr lang="en-US" sz="1600" i="1" smtClean="0">
                              <a:latin typeface="Cambria Math" charset="0"/>
                            </a:rPr>
                            <m:t>𝑣𝑎𝑟𝑖𝑎𝑛𝑡𝑠</m:t>
                          </m:r>
                        </m:den>
                      </m:f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8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522" y="4760994"/>
                <a:ext cx="6247424" cy="1212056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6981813" y="4947697"/>
                <a:ext cx="4044972" cy="804259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 smtClean="0"/>
                  <a:t>Final Hot Score is equal to 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 charset="0"/>
                      </a:rPr>
                      <m:t>(</m:t>
                    </m:r>
                    <m:sSubSup>
                      <m:sSubSupPr>
                        <m:ctrlPr>
                          <a:rPr lang="en-US" sz="2400" i="1">
                            <a:latin typeface="Cambria Math" charset="0"/>
                          </a:rPr>
                        </m:ctrlPr>
                      </m:sSubSupPr>
                      <m:e>
                        <m:r>
                          <a:rPr lang="en-US" sz="2400" i="1">
                            <a:latin typeface="Cambria Math" charset="0"/>
                          </a:rPr>
                          <m:t>𝑤</m:t>
                        </m:r>
                      </m:e>
                      <m:sub>
                        <m:r>
                          <a:rPr lang="en-US" sz="2400" i="1">
                            <a:latin typeface="Cambria Math" charset="0"/>
                          </a:rPr>
                          <m:t>𝑐</m:t>
                        </m:r>
                      </m:sub>
                      <m:sup>
                        <m:sSub>
                          <m:sSubPr>
                            <m:ctrlPr>
                              <a:rPr lang="en-US" sz="2400" i="1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US" sz="2400" i="1">
                                <a:latin typeface="Cambria Math" charset="0"/>
                              </a:rPr>
                              <m:t>𝑐</m:t>
                            </m:r>
                          </m:sub>
                        </m:sSub>
                      </m:sup>
                    </m:sSubSup>
                    <m:r>
                      <a:rPr lang="en-US" sz="2400" b="0" i="1" smtClean="0">
                        <a:latin typeface="Cambria Math" charset="0"/>
                      </a:rPr>
                      <m:t> </m:t>
                    </m:r>
                    <m:r>
                      <a:rPr lang="en-US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× </m:t>
                    </m:r>
                    <m:r>
                      <a:rPr lang="en-US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𝑟𝑎𝑟𝑒</m:t>
                    </m:r>
                    <m:r>
                      <a:rPr lang="en-US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 </m:t>
                    </m:r>
                    <m:r>
                      <a:rPr lang="en-US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𝐷𝐴𝐹</m:t>
                    </m:r>
                    <m:r>
                      <a:rPr lang="en-US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 </m:t>
                    </m:r>
                    <m:r>
                      <a:rPr lang="en-US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𝑟𝑎𝑡𝑖𝑜</m:t>
                    </m:r>
                    <m:sSub>
                      <m:sSubPr>
                        <m:ctrlPr>
                          <a:rPr lang="en-US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[</m:t>
                        </m:r>
                        <m:r>
                          <a:rPr lang="en-US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𝑣</m:t>
                        </m:r>
                      </m:e>
                      <m:sub>
                        <m:r>
                          <a:rPr lang="en-US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𝑐</m:t>
                        </m:r>
                      </m:sub>
                    </m:sSub>
                    <m:r>
                      <a:rPr lang="en-US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])</m:t>
                    </m:r>
                  </m:oMath>
                </a14:m>
                <a:endParaRPr lang="en-US" sz="2400" dirty="0" smtClean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81813" y="4947697"/>
                <a:ext cx="4044972" cy="804259"/>
              </a:xfrm>
              <a:prstGeom prst="rect">
                <a:avLst/>
              </a:prstGeom>
              <a:blipFill rotWithShape="0">
                <a:blip r:embed="rId5"/>
                <a:stretch>
                  <a:fillRect t="-15672" b="-73881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Straight Connector 10"/>
          <p:cNvCxnSpPr/>
          <p:nvPr/>
        </p:nvCxnSpPr>
        <p:spPr>
          <a:xfrm>
            <a:off x="8900815" y="1378013"/>
            <a:ext cx="436938" cy="0"/>
          </a:xfrm>
          <a:prstGeom prst="line">
            <a:avLst/>
          </a:prstGeom>
          <a:ln w="95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654951" y="1829434"/>
            <a:ext cx="961306" cy="0"/>
          </a:xfrm>
          <a:prstGeom prst="line">
            <a:avLst/>
          </a:prstGeom>
          <a:ln w="95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9004299" y="1239513"/>
            <a:ext cx="2616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*</a:t>
            </a:r>
            <a:endParaRPr lang="en-US" sz="1200" dirty="0"/>
          </a:p>
        </p:txBody>
      </p:sp>
      <p:sp>
        <p:nvSpPr>
          <p:cNvPr id="16" name="TextBox 15"/>
          <p:cNvSpPr txBox="1"/>
          <p:nvPr/>
        </p:nvSpPr>
        <p:spPr>
          <a:xfrm>
            <a:off x="5052478" y="1690934"/>
            <a:ext cx="2616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*</a:t>
            </a:r>
            <a:endParaRPr lang="en-US" sz="1200" dirty="0"/>
          </a:p>
        </p:txBody>
      </p:sp>
      <p:sp>
        <p:nvSpPr>
          <p:cNvPr id="17" name="TextBox 16"/>
          <p:cNvSpPr txBox="1"/>
          <p:nvPr/>
        </p:nvSpPr>
        <p:spPr>
          <a:xfrm>
            <a:off x="9798893" y="1221574"/>
            <a:ext cx="2054432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*The cutoff where 1% of the data falls results in an unstable Rare DAF Ratio, and therefore the max rare DAF ratio before this cutoff is used.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38741-0A14-E843-9A62-03E826F204E7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44234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4509" y="170979"/>
            <a:ext cx="5194300" cy="3302000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04632" y="432205"/>
            <a:ext cx="3956124" cy="5912619"/>
            <a:chOff x="471528" y="562835"/>
            <a:chExt cx="3956124" cy="5912619"/>
          </a:xfrm>
        </p:grpSpPr>
        <p:sp>
          <p:nvSpPr>
            <p:cNvPr id="3" name="Multidocument 2"/>
            <p:cNvSpPr/>
            <p:nvPr/>
          </p:nvSpPr>
          <p:spPr>
            <a:xfrm>
              <a:off x="1923810" y="2590082"/>
              <a:ext cx="1051560" cy="549970"/>
            </a:xfrm>
            <a:prstGeom prst="flowChartMultidocument">
              <a:avLst/>
            </a:prstGeom>
            <a:solidFill>
              <a:srgbClr val="FFD579">
                <a:alpha val="89804"/>
              </a:srgb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>
                  <a:solidFill>
                    <a:schemeClr val="tx1"/>
                  </a:solidFill>
                </a:rPr>
                <a:t>SNPs</a:t>
              </a: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4" name="Rounded Rectangle 3"/>
            <p:cNvSpPr/>
            <p:nvPr/>
          </p:nvSpPr>
          <p:spPr>
            <a:xfrm>
              <a:off x="1923810" y="3396656"/>
              <a:ext cx="1051560" cy="347472"/>
            </a:xfrm>
            <a:prstGeom prst="roundRect">
              <a:avLst/>
            </a:pr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>
                  <a:solidFill>
                    <a:schemeClr val="tx1"/>
                  </a:solidFill>
                </a:rPr>
                <a:t>Rare DAF%</a:t>
              </a: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5" name="Multidocument 4"/>
            <p:cNvSpPr/>
            <p:nvPr/>
          </p:nvSpPr>
          <p:spPr>
            <a:xfrm>
              <a:off x="1923810" y="562835"/>
              <a:ext cx="1051560" cy="549970"/>
            </a:xfrm>
            <a:prstGeom prst="flowChartMultidocument">
              <a:avLst/>
            </a:prstGeom>
            <a:solidFill>
              <a:srgbClr val="FFD579">
                <a:alpha val="89804"/>
              </a:srgb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>
                  <a:solidFill>
                    <a:schemeClr val="tx1"/>
                  </a:solidFill>
                </a:rPr>
                <a:t>Binding profiles</a:t>
              </a:r>
              <a:endParaRPr lang="en-US" sz="1200" dirty="0">
                <a:solidFill>
                  <a:schemeClr val="tx1"/>
                </a:solidFill>
              </a:endParaRPr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471528" y="5411381"/>
              <a:ext cx="3956124" cy="352776"/>
              <a:chOff x="471528" y="5411381"/>
              <a:chExt cx="3956124" cy="352776"/>
            </a:xfrm>
          </p:grpSpPr>
          <p:sp>
            <p:nvSpPr>
              <p:cNvPr id="31" name="Rounded Rectangle 30"/>
              <p:cNvSpPr/>
              <p:nvPr/>
            </p:nvSpPr>
            <p:spPr>
              <a:xfrm>
                <a:off x="471528" y="5411381"/>
                <a:ext cx="1051560" cy="347472"/>
              </a:xfrm>
              <a:prstGeom prst="roundRect">
                <a:avLst/>
              </a:prstGeom>
              <a:noFill/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 smtClean="0">
                    <a:solidFill>
                      <a:srgbClr val="FF0000"/>
                    </a:solidFill>
                  </a:rPr>
                  <a:t>Annotation score</a:t>
                </a:r>
                <a:endParaRPr lang="en-US" sz="12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32" name="Rounded Rectangle 31"/>
              <p:cNvSpPr/>
              <p:nvPr/>
            </p:nvSpPr>
            <p:spPr>
              <a:xfrm>
                <a:off x="1923810" y="5416685"/>
                <a:ext cx="1051560" cy="347472"/>
              </a:xfrm>
              <a:prstGeom prst="roundRect">
                <a:avLst/>
              </a:prstGeom>
              <a:noFill/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 smtClean="0">
                    <a:solidFill>
                      <a:schemeClr val="accent6">
                        <a:lumMod val="75000"/>
                      </a:schemeClr>
                    </a:solidFill>
                  </a:rPr>
                  <a:t>Hot score</a:t>
                </a:r>
                <a:endParaRPr lang="en-US" sz="1200" dirty="0">
                  <a:solidFill>
                    <a:schemeClr val="accent6">
                      <a:lumMod val="75000"/>
                    </a:schemeClr>
                  </a:solidFill>
                </a:endParaRPr>
              </a:p>
            </p:txBody>
          </p:sp>
          <p:sp>
            <p:nvSpPr>
              <p:cNvPr id="33" name="Rounded Rectangle 32"/>
              <p:cNvSpPr/>
              <p:nvPr/>
            </p:nvSpPr>
            <p:spPr>
              <a:xfrm>
                <a:off x="3376092" y="5411381"/>
                <a:ext cx="1051560" cy="347472"/>
              </a:xfrm>
              <a:prstGeom prst="roundRect">
                <a:avLst/>
              </a:prstGeom>
              <a:noFill/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 smtClean="0">
                    <a:solidFill>
                      <a:srgbClr val="0070C0"/>
                    </a:solidFill>
                  </a:rPr>
                  <a:t>Motif score</a:t>
                </a:r>
                <a:endParaRPr lang="en-US" sz="1200" dirty="0">
                  <a:solidFill>
                    <a:srgbClr val="0070C0"/>
                  </a:solidFill>
                </a:endParaRPr>
              </a:p>
            </p:txBody>
          </p:sp>
        </p:grpSp>
        <p:grpSp>
          <p:nvGrpSpPr>
            <p:cNvPr id="7" name="Group 6"/>
            <p:cNvGrpSpPr/>
            <p:nvPr/>
          </p:nvGrpSpPr>
          <p:grpSpPr>
            <a:xfrm>
              <a:off x="598606" y="1973485"/>
              <a:ext cx="3701968" cy="359993"/>
              <a:chOff x="640297" y="2001236"/>
              <a:chExt cx="3701968" cy="359993"/>
            </a:xfrm>
          </p:grpSpPr>
          <p:sp>
            <p:nvSpPr>
              <p:cNvPr id="28" name="Rounded Rectangle 27"/>
              <p:cNvSpPr/>
              <p:nvPr/>
            </p:nvSpPr>
            <p:spPr>
              <a:xfrm>
                <a:off x="640297" y="2013757"/>
                <a:ext cx="1051560" cy="347472"/>
              </a:xfrm>
              <a:prstGeom prst="roundRect">
                <a:avLst/>
              </a:prstGeom>
              <a:noFill/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 smtClean="0">
                    <a:solidFill>
                      <a:srgbClr val="FF2600"/>
                    </a:solidFill>
                  </a:rPr>
                  <a:t>Binding Annotation</a:t>
                </a:r>
                <a:endParaRPr lang="en-US" sz="1200" dirty="0">
                  <a:solidFill>
                    <a:srgbClr val="FF2600"/>
                  </a:solidFill>
                </a:endParaRPr>
              </a:p>
            </p:txBody>
          </p:sp>
          <p:sp>
            <p:nvSpPr>
              <p:cNvPr id="29" name="Rounded Rectangle 28"/>
              <p:cNvSpPr/>
              <p:nvPr/>
            </p:nvSpPr>
            <p:spPr>
              <a:xfrm>
                <a:off x="1965501" y="2001236"/>
                <a:ext cx="1051560" cy="347472"/>
              </a:xfrm>
              <a:prstGeom prst="roundRect">
                <a:avLst/>
              </a:prstGeom>
              <a:noFill/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 smtClean="0">
                    <a:solidFill>
                      <a:srgbClr val="00B050"/>
                    </a:solidFill>
                  </a:rPr>
                  <a:t>Network Construction</a:t>
                </a:r>
                <a:endParaRPr lang="en-US" sz="1200" dirty="0">
                  <a:solidFill>
                    <a:srgbClr val="00B050"/>
                  </a:solidFill>
                </a:endParaRPr>
              </a:p>
            </p:txBody>
          </p:sp>
          <p:sp>
            <p:nvSpPr>
              <p:cNvPr id="30" name="Rounded Rectangle 29"/>
              <p:cNvSpPr/>
              <p:nvPr/>
            </p:nvSpPr>
            <p:spPr>
              <a:xfrm>
                <a:off x="3290705" y="2001236"/>
                <a:ext cx="1051560" cy="347472"/>
              </a:xfrm>
              <a:prstGeom prst="roundRect">
                <a:avLst/>
              </a:prstGeom>
              <a:noFill/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 smtClean="0">
                    <a:solidFill>
                      <a:srgbClr val="0070C0"/>
                    </a:solidFill>
                  </a:rPr>
                  <a:t>Motif Scanning</a:t>
                </a:r>
                <a:endParaRPr lang="en-US" sz="1200" dirty="0">
                  <a:solidFill>
                    <a:srgbClr val="0070C0"/>
                  </a:solidFill>
                </a:endParaRPr>
              </a:p>
            </p:txBody>
          </p:sp>
        </p:grpSp>
        <p:sp>
          <p:nvSpPr>
            <p:cNvPr id="8" name="Rounded Rectangle 7"/>
            <p:cNvSpPr/>
            <p:nvPr/>
          </p:nvSpPr>
          <p:spPr>
            <a:xfrm>
              <a:off x="1923810" y="1369409"/>
              <a:ext cx="1051560" cy="347472"/>
            </a:xfrm>
            <a:prstGeom prst="roundRect">
              <a:avLst/>
            </a:pr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>
                  <a:solidFill>
                    <a:schemeClr val="tx1"/>
                  </a:solidFill>
                </a:rPr>
                <a:t>QC</a:t>
              </a: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9" name="Multidocument 8"/>
            <p:cNvSpPr/>
            <p:nvPr/>
          </p:nvSpPr>
          <p:spPr>
            <a:xfrm>
              <a:off x="1923810" y="4000732"/>
              <a:ext cx="1051560" cy="549970"/>
            </a:xfrm>
            <a:prstGeom prst="flowChartMultidocument">
              <a:avLst/>
            </a:prstGeom>
            <a:solidFill>
              <a:srgbClr val="FFD579">
                <a:alpha val="89804"/>
              </a:srgb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>
                  <a:solidFill>
                    <a:schemeClr val="tx1"/>
                  </a:solidFill>
                </a:rPr>
                <a:t>Features, e.g. GC</a:t>
              </a: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10" name="Rounded Rectangle 9"/>
            <p:cNvSpPr/>
            <p:nvPr/>
          </p:nvSpPr>
          <p:spPr>
            <a:xfrm>
              <a:off x="1923810" y="4807306"/>
              <a:ext cx="1051560" cy="347472"/>
            </a:xfrm>
            <a:prstGeom prst="roundRect">
              <a:avLst/>
            </a:pr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>
                  <a:solidFill>
                    <a:schemeClr val="tx1"/>
                  </a:solidFill>
                </a:rPr>
                <a:t>Background Correction</a:t>
              </a:r>
              <a:endParaRPr lang="en-US" sz="1200" dirty="0">
                <a:solidFill>
                  <a:schemeClr val="tx1"/>
                </a:solidFill>
              </a:endParaRPr>
            </a:p>
          </p:txBody>
        </p:sp>
        <p:cxnSp>
          <p:nvCxnSpPr>
            <p:cNvPr id="11" name="Straight Arrow Connector 10"/>
            <p:cNvCxnSpPr>
              <a:endCxn id="14" idx="0"/>
            </p:cNvCxnSpPr>
            <p:nvPr/>
          </p:nvCxnSpPr>
          <p:spPr>
            <a:xfrm>
              <a:off x="2449590" y="1081055"/>
              <a:ext cx="0" cy="288354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>
              <a:stCxn id="14" idx="2"/>
            </p:cNvCxnSpPr>
            <p:nvPr/>
          </p:nvCxnSpPr>
          <p:spPr>
            <a:xfrm>
              <a:off x="2449590" y="1716881"/>
              <a:ext cx="0" cy="256604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>
              <a:off x="2449590" y="2320957"/>
              <a:ext cx="0" cy="269125"/>
            </a:xfrm>
            <a:prstGeom prst="straightConnector1">
              <a:avLst/>
            </a:prstGeom>
            <a:ln>
              <a:solidFill>
                <a:schemeClr val="bg1">
                  <a:lumMod val="50000"/>
                </a:schemeClr>
              </a:solidFill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>
              <a:off x="2460780" y="3108302"/>
              <a:ext cx="0" cy="288354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>
              <a:off x="2460780" y="3731607"/>
              <a:ext cx="0" cy="269125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>
              <a:endCxn id="16" idx="0"/>
            </p:cNvCxnSpPr>
            <p:nvPr/>
          </p:nvCxnSpPr>
          <p:spPr>
            <a:xfrm flipH="1">
              <a:off x="2449590" y="4492657"/>
              <a:ext cx="11190" cy="314649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>
              <a:stCxn id="16" idx="2"/>
              <a:endCxn id="23" idx="0"/>
            </p:cNvCxnSpPr>
            <p:nvPr/>
          </p:nvCxnSpPr>
          <p:spPr>
            <a:xfrm flipH="1">
              <a:off x="997308" y="5154778"/>
              <a:ext cx="1452282" cy="256603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>
              <a:stCxn id="16" idx="2"/>
            </p:cNvCxnSpPr>
            <p:nvPr/>
          </p:nvCxnSpPr>
          <p:spPr>
            <a:xfrm>
              <a:off x="2449590" y="5154778"/>
              <a:ext cx="1452282" cy="256603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>
              <a:stCxn id="16" idx="2"/>
              <a:endCxn id="28" idx="0"/>
            </p:cNvCxnSpPr>
            <p:nvPr/>
          </p:nvCxnSpPr>
          <p:spPr>
            <a:xfrm>
              <a:off x="2449590" y="5154778"/>
              <a:ext cx="0" cy="261907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Rounded Rectangle 19"/>
            <p:cNvSpPr/>
            <p:nvPr/>
          </p:nvSpPr>
          <p:spPr>
            <a:xfrm>
              <a:off x="1923810" y="6127982"/>
              <a:ext cx="1051560" cy="347472"/>
            </a:xfrm>
            <a:prstGeom prst="roundRect">
              <a:avLst/>
            </a:pr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err="1" smtClean="0">
                  <a:solidFill>
                    <a:schemeClr val="tx1"/>
                  </a:solidFill>
                </a:rPr>
                <a:t>Rscore</a:t>
              </a:r>
              <a:endParaRPr lang="en-US" sz="1200" dirty="0">
                <a:solidFill>
                  <a:schemeClr val="tx1"/>
                </a:solidFill>
              </a:endParaRPr>
            </a:p>
          </p:txBody>
        </p:sp>
        <p:cxnSp>
          <p:nvCxnSpPr>
            <p:cNvPr id="21" name="Straight Arrow Connector 20"/>
            <p:cNvCxnSpPr>
              <a:stCxn id="23" idx="2"/>
            </p:cNvCxnSpPr>
            <p:nvPr/>
          </p:nvCxnSpPr>
          <p:spPr>
            <a:xfrm>
              <a:off x="997308" y="5758853"/>
              <a:ext cx="1452282" cy="369129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>
              <a:stCxn id="28" idx="2"/>
            </p:cNvCxnSpPr>
            <p:nvPr/>
          </p:nvCxnSpPr>
          <p:spPr>
            <a:xfrm>
              <a:off x="2449590" y="5764157"/>
              <a:ext cx="0" cy="363825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/>
            <p:nvPr/>
          </p:nvCxnSpPr>
          <p:spPr>
            <a:xfrm flipH="1">
              <a:off x="2449590" y="5758853"/>
              <a:ext cx="1452282" cy="369129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>
              <a:stCxn id="14" idx="2"/>
            </p:cNvCxnSpPr>
            <p:nvPr/>
          </p:nvCxnSpPr>
          <p:spPr>
            <a:xfrm flipH="1">
              <a:off x="1124386" y="1716881"/>
              <a:ext cx="1325204" cy="269125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>
              <a:stCxn id="14" idx="2"/>
            </p:cNvCxnSpPr>
            <p:nvPr/>
          </p:nvCxnSpPr>
          <p:spPr>
            <a:xfrm>
              <a:off x="2449590" y="1716881"/>
              <a:ext cx="1325204" cy="256604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/>
            <p:nvPr/>
          </p:nvCxnSpPr>
          <p:spPr>
            <a:xfrm>
              <a:off x="1088215" y="2325364"/>
              <a:ext cx="1325204" cy="269125"/>
            </a:xfrm>
            <a:prstGeom prst="straightConnector1">
              <a:avLst/>
            </a:prstGeom>
            <a:ln>
              <a:solidFill>
                <a:schemeClr val="bg1">
                  <a:lumMod val="50000"/>
                </a:schemeClr>
              </a:solidFill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>
              <a:endCxn id="13" idx="0"/>
            </p:cNvCxnSpPr>
            <p:nvPr/>
          </p:nvCxnSpPr>
          <p:spPr>
            <a:xfrm flipH="1">
              <a:off x="2521933" y="2320957"/>
              <a:ext cx="1252861" cy="269125"/>
            </a:xfrm>
            <a:prstGeom prst="straightConnector1">
              <a:avLst/>
            </a:prstGeom>
            <a:ln>
              <a:solidFill>
                <a:schemeClr val="bg1">
                  <a:lumMod val="50000"/>
                </a:schemeClr>
              </a:solidFill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Rounded Rectangle 33"/>
          <p:cNvSpPr/>
          <p:nvPr/>
        </p:nvSpPr>
        <p:spPr>
          <a:xfrm>
            <a:off x="4931019" y="533454"/>
            <a:ext cx="1051560" cy="347472"/>
          </a:xfrm>
          <a:prstGeom prst="round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rgbClr val="0070C0"/>
                </a:solidFill>
              </a:rPr>
              <a:t>Motif score</a:t>
            </a:r>
            <a:endParaRPr lang="en-US" sz="1200" dirty="0">
              <a:solidFill>
                <a:srgbClr val="0070C0"/>
              </a:solidFill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6168" y="3914920"/>
            <a:ext cx="2597880" cy="173192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366068" y="3918400"/>
            <a:ext cx="838458" cy="108506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8" name="Content Placeholder 2"/>
              <p:cNvSpPr txBox="1">
                <a:spLocks/>
              </p:cNvSpPr>
              <p:nvPr/>
            </p:nvSpPr>
            <p:spPr>
              <a:xfrm>
                <a:off x="7327829" y="4212096"/>
                <a:ext cx="4642926" cy="1212056"/>
              </a:xfrm>
              <a:prstGeom prst="rect">
                <a:avLst/>
              </a:prstGeom>
            </p:spPr>
            <p:txBody>
              <a:bodyPr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ct val="100000"/>
                  </a:lnSpc>
                  <a:spcBef>
                    <a:spcPts val="0"/>
                  </a:spcBef>
                  <a:buFont typeface="Arial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1100" i="1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1100" i="1" smtClean="0">
                              <a:latin typeface="Cambria Math" charset="0"/>
                            </a:rPr>
                            <m:t>𝑤</m:t>
                          </m:r>
                        </m:e>
                        <m:sub>
                          <m:r>
                            <a:rPr lang="en-US" sz="1100" i="1" smtClean="0">
                              <a:latin typeface="Cambria Math" charset="0"/>
                            </a:rPr>
                            <m:t>𝑐</m:t>
                          </m:r>
                        </m:sub>
                        <m:sup>
                          <m:sSub>
                            <m:sSubPr>
                              <m:ctrlPr>
                                <a:rPr lang="en-US" sz="1100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1100" i="1" smtClean="0">
                                  <a:latin typeface="Cambria Math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sz="1100" i="1" smtClean="0">
                                  <a:latin typeface="Cambria Math" charset="0"/>
                                </a:rPr>
                                <m:t>𝑐</m:t>
                              </m:r>
                            </m:sub>
                          </m:sSub>
                        </m:sup>
                      </m:sSubSup>
                      <m:r>
                        <a:rPr lang="en-US" sz="1100" i="1" smtClean="0">
                          <a:latin typeface="Cambria Math" charset="0"/>
                        </a:rPr>
                        <m:t>=1+</m:t>
                      </m:r>
                      <m:sSubSup>
                        <m:sSubSupPr>
                          <m:ctrlPr>
                            <a:rPr lang="en-US" sz="1100" i="1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1100" i="1" smtClean="0">
                              <a:latin typeface="Cambria Math" charset="0"/>
                            </a:rPr>
                            <m:t>𝑝</m:t>
                          </m:r>
                        </m:e>
                        <m:sub>
                          <m:r>
                            <a:rPr lang="en-US" sz="1100" i="1" smtClean="0">
                              <a:latin typeface="Cambria Math" charset="0"/>
                            </a:rPr>
                            <m:t>𝑐</m:t>
                          </m:r>
                        </m:sub>
                        <m:sup>
                          <m:sSub>
                            <m:sSubPr>
                              <m:ctrlPr>
                                <a:rPr lang="en-US" sz="1100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110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≥</m:t>
                              </m:r>
                              <m:r>
                                <a:rPr lang="en-US" sz="1100" i="1" smtClean="0">
                                  <a:latin typeface="Cambria Math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sz="1100" i="1" smtClean="0">
                                  <a:latin typeface="Cambria Math" charset="0"/>
                                </a:rPr>
                                <m:t>𝑐</m:t>
                              </m:r>
                            </m:sub>
                          </m:sSub>
                        </m:sup>
                      </m:sSubSup>
                      <m:func>
                        <m:funcPr>
                          <m:ctrlPr>
                            <a:rPr lang="mr-IN" sz="1100" i="1" smtClean="0">
                              <a:latin typeface="Cambria Math" charset="0"/>
                            </a:rPr>
                          </m:ctrlPr>
                        </m:funcPr>
                        <m:fName>
                          <m:sSub>
                            <m:sSubPr>
                              <m:ctrlPr>
                                <a:rPr lang="mr-IN" sz="1100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mr-IN" sz="1100" smtClean="0">
                                  <a:latin typeface="Cambria Math" charset="0"/>
                                </a:rPr>
                                <m:t>log</m:t>
                              </m:r>
                            </m:e>
                            <m:sub>
                              <m:r>
                                <a:rPr lang="en-US" sz="1100" i="1" smtClean="0">
                                  <a:latin typeface="Cambria Math" charset="0"/>
                                </a:rPr>
                                <m:t>2</m:t>
                              </m:r>
                            </m:sub>
                          </m:sSub>
                        </m:fName>
                        <m:e>
                          <m:sSubSup>
                            <m:sSubSupPr>
                              <m:ctrlPr>
                                <a:rPr lang="en-US" sz="1100" i="1" smtClean="0">
                                  <a:latin typeface="Cambria Math" charset="0"/>
                                </a:rPr>
                              </m:ctrlPr>
                            </m:sSubSupPr>
                            <m:e>
                              <m:r>
                                <a:rPr lang="en-US" sz="1100" i="1" smtClean="0">
                                  <a:latin typeface="Cambria Math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sz="1100" i="1" smtClean="0">
                                  <a:latin typeface="Cambria Math" charset="0"/>
                                </a:rPr>
                                <m:t>𝑐</m:t>
                              </m:r>
                            </m:sub>
                            <m:sup>
                              <m:sSub>
                                <m:sSubPr>
                                  <m:ctrlPr>
                                    <a:rPr lang="en-US" sz="1100" i="1" smtClean="0">
                                      <a:latin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100" i="1" smtClean="0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≥</m:t>
                                  </m:r>
                                  <m:r>
                                    <a:rPr lang="en-US" sz="1100" i="1" smtClean="0">
                                      <a:latin typeface="Cambria Math" charset="0"/>
                                    </a:rPr>
                                    <m:t>𝑣</m:t>
                                  </m:r>
                                </m:e>
                                <m:sub>
                                  <m:r>
                                    <a:rPr lang="en-US" sz="1100" i="1" smtClean="0">
                                      <a:latin typeface="Cambria Math" charset="0"/>
                                    </a:rPr>
                                    <m:t>𝑐</m:t>
                                  </m:r>
                                </m:sub>
                              </m:sSub>
                            </m:sup>
                          </m:sSubSup>
                        </m:e>
                      </m:func>
                      <m:r>
                        <a:rPr lang="en-US" sz="1100" i="1" smtClean="0">
                          <a:latin typeface="Cambria Math" charset="0"/>
                        </a:rPr>
                        <m:t>+</m:t>
                      </m:r>
                      <m:d>
                        <m:dPr>
                          <m:ctrlPr>
                            <a:rPr lang="mr-IN" sz="1100" i="1" smtClean="0"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en-US" sz="1100" i="1">
                              <a:latin typeface="Cambria Math" charset="0"/>
                            </a:rPr>
                            <m:t>1−</m:t>
                          </m:r>
                          <m:sSubSup>
                            <m:sSubSupPr>
                              <m:ctrlPr>
                                <a:rPr lang="en-US" sz="1100" i="1" smtClean="0">
                                  <a:latin typeface="Cambria Math" charset="0"/>
                                </a:rPr>
                              </m:ctrlPr>
                            </m:sSubSupPr>
                            <m:e>
                              <m:r>
                                <a:rPr lang="en-US" sz="1100" i="1" smtClean="0">
                                  <a:latin typeface="Cambria Math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sz="1100" i="1" smtClean="0">
                                  <a:latin typeface="Cambria Math" charset="0"/>
                                </a:rPr>
                                <m:t>𝑐</m:t>
                              </m:r>
                            </m:sub>
                            <m:sup>
                              <m:sSub>
                                <m:sSubPr>
                                  <m:ctrlPr>
                                    <a:rPr lang="en-US" sz="1100" i="1" smtClean="0">
                                      <a:latin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100" i="1" smtClean="0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≥</m:t>
                                  </m:r>
                                  <m:r>
                                    <a:rPr lang="en-US" sz="1100" i="1" smtClean="0">
                                      <a:latin typeface="Cambria Math" charset="0"/>
                                    </a:rPr>
                                    <m:t>𝑣</m:t>
                                  </m:r>
                                </m:e>
                                <m:sub>
                                  <m:r>
                                    <a:rPr lang="en-US" sz="1100" i="1" smtClean="0">
                                      <a:latin typeface="Cambria Math" charset="0"/>
                                    </a:rPr>
                                    <m:t>𝑐</m:t>
                                  </m:r>
                                </m:sub>
                              </m:sSub>
                            </m:sup>
                          </m:sSubSup>
                        </m:e>
                      </m:d>
                      <m:func>
                        <m:funcPr>
                          <m:ctrlPr>
                            <a:rPr lang="mr-IN" sz="1100" i="1" smtClean="0">
                              <a:latin typeface="Cambria Math" charset="0"/>
                            </a:rPr>
                          </m:ctrlPr>
                        </m:funcPr>
                        <m:fName>
                          <m:sSub>
                            <m:sSubPr>
                              <m:ctrlPr>
                                <a:rPr lang="mr-IN" sz="1100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mr-IN" sz="1100" smtClean="0">
                                  <a:latin typeface="Cambria Math" charset="0"/>
                                </a:rPr>
                                <m:t>log</m:t>
                              </m:r>
                            </m:e>
                            <m:sub>
                              <m:r>
                                <a:rPr lang="en-US" sz="1100" i="1" smtClean="0">
                                  <a:latin typeface="Cambria Math" charset="0"/>
                                </a:rPr>
                                <m:t>2</m:t>
                              </m:r>
                            </m:sub>
                          </m:sSub>
                        </m:fName>
                        <m:e>
                          <m:d>
                            <m:dPr>
                              <m:ctrlPr>
                                <a:rPr lang="mr-IN" sz="1100" i="1" smtClean="0">
                                  <a:latin typeface="Cambria Math" charset="0"/>
                                </a:rPr>
                              </m:ctrlPr>
                            </m:dPr>
                            <m:e>
                              <m:r>
                                <a:rPr lang="en-US" sz="1100" i="1" smtClean="0">
                                  <a:latin typeface="Cambria Math" charset="0"/>
                                </a:rPr>
                                <m:t>1−</m:t>
                              </m:r>
                              <m:sSubSup>
                                <m:sSubSupPr>
                                  <m:ctrlPr>
                                    <a:rPr lang="en-US" sz="1100" i="1" smtClean="0">
                                      <a:latin typeface="Cambria Math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100" i="1" smtClean="0">
                                      <a:latin typeface="Cambria Math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sz="1100" i="1" smtClean="0">
                                      <a:latin typeface="Cambria Math" charset="0"/>
                                    </a:rPr>
                                    <m:t>𝑐</m:t>
                                  </m:r>
                                </m:sub>
                                <m:sup>
                                  <m:sSub>
                                    <m:sSubPr>
                                      <m:ctrlPr>
                                        <a:rPr lang="en-US" sz="1100" i="1" smtClean="0">
                                          <a:latin typeface="Cambria Math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100" i="1" smtClean="0"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≥</m:t>
                                      </m:r>
                                      <m:r>
                                        <a:rPr lang="en-US" sz="1100" i="1" smtClean="0">
                                          <a:latin typeface="Cambria Math" charset="0"/>
                                        </a:rPr>
                                        <m:t>𝑣</m:t>
                                      </m:r>
                                    </m:e>
                                    <m:sub>
                                      <m:r>
                                        <a:rPr lang="en-US" sz="1100" i="1" smtClean="0">
                                          <a:latin typeface="Cambria Math" charset="0"/>
                                        </a:rPr>
                                        <m:t>𝑐</m:t>
                                      </m:r>
                                    </m:sub>
                                  </m:sSub>
                                </m:sup>
                              </m:sSubSup>
                            </m:e>
                          </m:d>
                        </m:e>
                      </m:func>
                    </m:oMath>
                  </m:oMathPara>
                </a14:m>
                <a:endParaRPr lang="en-US" sz="1100" dirty="0" smtClean="0"/>
              </a:p>
              <a:p>
                <a:pPr marL="0" indent="0">
                  <a:lnSpc>
                    <a:spcPct val="100000"/>
                  </a:lnSpc>
                  <a:spcBef>
                    <a:spcPts val="0"/>
                  </a:spcBef>
                  <a:buFont typeface="Arial"/>
                  <a:buNone/>
                </a:pPr>
                <a:endParaRPr lang="en-US" sz="1100" dirty="0"/>
              </a:p>
              <a:p>
                <a:pPr marL="0" indent="0">
                  <a:lnSpc>
                    <a:spcPct val="100000"/>
                  </a:lnSpc>
                  <a:spcBef>
                    <a:spcPts val="0"/>
                  </a:spcBef>
                  <a:buFont typeface="Arial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1100" i="1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1100" i="1" smtClean="0">
                              <a:latin typeface="Cambria Math" charset="0"/>
                            </a:rPr>
                            <m:t>𝑝</m:t>
                          </m:r>
                        </m:e>
                        <m:sub>
                          <m:r>
                            <a:rPr lang="en-US" sz="1100" i="1" smtClean="0">
                              <a:latin typeface="Cambria Math" charset="0"/>
                            </a:rPr>
                            <m:t>𝑐</m:t>
                          </m:r>
                        </m:sub>
                        <m:sup>
                          <m:sSub>
                            <m:sSubPr>
                              <m:ctrlPr>
                                <a:rPr lang="en-US" sz="1100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110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≥</m:t>
                              </m:r>
                              <m:r>
                                <a:rPr lang="en-US" sz="1100" i="1" smtClean="0">
                                  <a:latin typeface="Cambria Math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sz="1100" i="1" smtClean="0">
                                  <a:latin typeface="Cambria Math" charset="0"/>
                                </a:rPr>
                                <m:t>𝑐</m:t>
                              </m:r>
                            </m:sub>
                          </m:sSub>
                        </m:sup>
                      </m:sSubSup>
                      <m:r>
                        <a:rPr lang="en-US" sz="1100" i="1" smtClean="0"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mr-IN" sz="1100" i="1" smtClean="0"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en-US" sz="1100" i="1" smtClean="0">
                              <a:latin typeface="Cambria Math" charset="0"/>
                            </a:rPr>
                            <m:t>𝑛𝑢𝑚𝑏𝑒𝑟</m:t>
                          </m:r>
                          <m:r>
                            <a:rPr lang="en-US" sz="1100" i="1" smtClean="0">
                              <a:latin typeface="Cambria Math" charset="0"/>
                            </a:rPr>
                            <m:t> </m:t>
                          </m:r>
                          <m:r>
                            <a:rPr lang="en-US" sz="1100" i="1" smtClean="0">
                              <a:latin typeface="Cambria Math" charset="0"/>
                            </a:rPr>
                            <m:t>𝑔𝑒𝑟𝑚𝑙𝑖𝑛𝑒</m:t>
                          </m:r>
                          <m:r>
                            <a:rPr lang="en-US" sz="1100" i="1" smtClean="0">
                              <a:latin typeface="Cambria Math" charset="0"/>
                            </a:rPr>
                            <m:t> </m:t>
                          </m:r>
                          <m:r>
                            <a:rPr lang="en-US" sz="1100" i="1" smtClean="0">
                              <a:latin typeface="Cambria Math" charset="0"/>
                            </a:rPr>
                            <m:t>𝑣𝑎𝑟𝑖𝑎𝑛𝑡𝑠</m:t>
                          </m:r>
                          <m:r>
                            <a:rPr lang="en-US" sz="1100" i="1" smtClean="0">
                              <a:latin typeface="Cambria Math" charset="0"/>
                            </a:rPr>
                            <m:t> </m:t>
                          </m:r>
                          <m:r>
                            <a:rPr lang="en-US" sz="1100" i="1" smtClean="0">
                              <a:latin typeface="Cambria Math" charset="0"/>
                            </a:rPr>
                            <m:t>𝑤𝑖𝑡h</m:t>
                          </m:r>
                          <m:r>
                            <a:rPr lang="en-US" sz="1100" i="1" smtClean="0">
                              <a:latin typeface="Cambria Math" charset="0"/>
                            </a:rPr>
                            <m:t> </m:t>
                          </m:r>
                          <m:r>
                            <a:rPr lang="en-US" sz="1100" i="1" smtClean="0">
                              <a:latin typeface="Cambria Math" charset="0"/>
                            </a:rPr>
                            <m:t>𝑠𝑐𝑜𝑟𝑒</m:t>
                          </m:r>
                          <m:sSub>
                            <m:sSubPr>
                              <m:ctrlPr>
                                <a:rPr lang="en-US" sz="1100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110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≥</m:t>
                              </m:r>
                              <m:r>
                                <a:rPr lang="en-US" sz="1100" i="1" smtClean="0">
                                  <a:latin typeface="Cambria Math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sz="1100" i="1" smtClean="0">
                                  <a:latin typeface="Cambria Math" charset="0"/>
                                </a:rPr>
                                <m:t>𝑐</m:t>
                              </m:r>
                            </m:sub>
                          </m:sSub>
                          <m:r>
                            <a:rPr lang="en-US" sz="1100" i="1" smtClean="0">
                              <a:latin typeface="Cambria Math" charset="0"/>
                            </a:rPr>
                            <m:t> </m:t>
                          </m:r>
                          <m:r>
                            <a:rPr lang="en-US" sz="1100" i="1" smtClean="0">
                              <a:latin typeface="Cambria Math" charset="0"/>
                            </a:rPr>
                            <m:t>𝑓𝑜𝑟</m:t>
                          </m:r>
                          <m:r>
                            <a:rPr lang="en-US" sz="1100" i="1" smtClean="0">
                              <a:latin typeface="Cambria Math" charset="0"/>
                            </a:rPr>
                            <m:t> </m:t>
                          </m:r>
                          <m:r>
                            <a:rPr lang="en-US" sz="1100" i="1" smtClean="0">
                              <a:latin typeface="Cambria Math" charset="0"/>
                            </a:rPr>
                            <m:t>𝑓𝑒𝑎𝑡𝑢𝑟𝑒</m:t>
                          </m:r>
                          <m:r>
                            <a:rPr lang="en-US" sz="1100" i="1" smtClean="0">
                              <a:latin typeface="Cambria Math" charset="0"/>
                            </a:rPr>
                            <m:t> </m:t>
                          </m:r>
                          <m:r>
                            <a:rPr lang="en-US" sz="1100" i="1" smtClean="0">
                              <a:latin typeface="Cambria Math" charset="0"/>
                            </a:rPr>
                            <m:t>𝑐</m:t>
                          </m:r>
                        </m:num>
                        <m:den>
                          <m:r>
                            <a:rPr lang="en-US" sz="1100" i="1" smtClean="0">
                              <a:latin typeface="Cambria Math" charset="0"/>
                            </a:rPr>
                            <m:t>𝑡𝑜𝑡𝑎𝑙</m:t>
                          </m:r>
                          <m:r>
                            <a:rPr lang="en-US" sz="1100" i="1" smtClean="0">
                              <a:latin typeface="Cambria Math" charset="0"/>
                            </a:rPr>
                            <m:t> </m:t>
                          </m:r>
                          <m:r>
                            <a:rPr lang="en-US" sz="1100" i="1" smtClean="0">
                              <a:latin typeface="Cambria Math" charset="0"/>
                            </a:rPr>
                            <m:t>𝑛𝑢𝑚𝑏𝑒𝑟</m:t>
                          </m:r>
                          <m:r>
                            <a:rPr lang="en-US" sz="1100" i="1" smtClean="0">
                              <a:latin typeface="Cambria Math" charset="0"/>
                            </a:rPr>
                            <m:t> </m:t>
                          </m:r>
                          <m:r>
                            <a:rPr lang="en-US" sz="1100" i="1" smtClean="0">
                              <a:latin typeface="Cambria Math" charset="0"/>
                            </a:rPr>
                            <m:t>𝑜𝑓</m:t>
                          </m:r>
                          <m:r>
                            <a:rPr lang="en-US" sz="1100" i="1" smtClean="0">
                              <a:latin typeface="Cambria Math" charset="0"/>
                            </a:rPr>
                            <m:t> </m:t>
                          </m:r>
                          <m:r>
                            <a:rPr lang="en-US" sz="1100" i="1" smtClean="0">
                              <a:latin typeface="Cambria Math" charset="0"/>
                            </a:rPr>
                            <m:t>𝑔𝑒𝑟𝑚𝑙𝑖𝑛𝑒</m:t>
                          </m:r>
                          <m:r>
                            <a:rPr lang="en-US" sz="1100" i="1" smtClean="0">
                              <a:latin typeface="Cambria Math" charset="0"/>
                            </a:rPr>
                            <m:t> </m:t>
                          </m:r>
                          <m:r>
                            <a:rPr lang="en-US" sz="1100" i="1" smtClean="0">
                              <a:latin typeface="Cambria Math" charset="0"/>
                            </a:rPr>
                            <m:t>𝑣𝑎𝑟𝑖𝑎𝑛𝑡𝑠</m:t>
                          </m:r>
                        </m:den>
                      </m:f>
                    </m:oMath>
                  </m:oMathPara>
                </a14:m>
                <a:endParaRPr lang="en-US" sz="1100" dirty="0"/>
              </a:p>
            </p:txBody>
          </p:sp>
        </mc:Choice>
        <mc:Fallback xmlns="">
          <p:sp>
            <p:nvSpPr>
              <p:cNvPr id="38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27829" y="4212096"/>
                <a:ext cx="4642926" cy="1212056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0" name="Straight Connector 39"/>
          <p:cNvCxnSpPr/>
          <p:nvPr/>
        </p:nvCxnSpPr>
        <p:spPr>
          <a:xfrm>
            <a:off x="5891098" y="4041702"/>
            <a:ext cx="0" cy="13824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5830798" y="5006943"/>
            <a:ext cx="68480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 smtClean="0"/>
              <a:t>Motif </a:t>
            </a:r>
          </a:p>
          <a:p>
            <a:pPr algn="ctr"/>
            <a:r>
              <a:rPr lang="en-US" sz="1100" dirty="0"/>
              <a:t>B</a:t>
            </a:r>
            <a:r>
              <a:rPr lang="en-US" sz="1100" dirty="0" smtClean="0"/>
              <a:t>reaking</a:t>
            </a:r>
            <a:endParaRPr lang="en-US" sz="1100" dirty="0"/>
          </a:p>
        </p:txBody>
      </p:sp>
      <p:sp>
        <p:nvSpPr>
          <p:cNvPr id="39" name="Slide Number Placeholder 3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38741-0A14-E843-9A62-03E826F204E7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232226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641386" y="2823453"/>
            <a:ext cx="10461986" cy="3650451"/>
            <a:chOff x="190123" y="130529"/>
            <a:chExt cx="10461986" cy="3650451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3182" y="574369"/>
              <a:ext cx="8578927" cy="1354568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3182" y="2394187"/>
              <a:ext cx="8041971" cy="1386793"/>
            </a:xfrm>
            <a:prstGeom prst="rect">
              <a:avLst/>
            </a:prstGeom>
          </p:spPr>
        </p:pic>
        <p:sp>
          <p:nvSpPr>
            <p:cNvPr id="15" name="Rounded Rectangle 14"/>
            <p:cNvSpPr/>
            <p:nvPr/>
          </p:nvSpPr>
          <p:spPr>
            <a:xfrm>
              <a:off x="190123" y="130529"/>
              <a:ext cx="1051560" cy="347472"/>
            </a:xfrm>
            <a:prstGeom prst="roundRect">
              <a:avLst/>
            </a:pr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err="1" smtClean="0">
                  <a:solidFill>
                    <a:schemeClr val="tx1"/>
                  </a:solidFill>
                </a:rPr>
                <a:t>Rscore</a:t>
              </a: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1775301" y="130529"/>
              <a:ext cx="339262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Top 10 intron HGMD variants, based on </a:t>
              </a:r>
              <a:r>
                <a:rPr lang="en-US" sz="1100" dirty="0" err="1" smtClean="0"/>
                <a:t>Rscore</a:t>
              </a:r>
              <a:endParaRPr lang="en-US" sz="1100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788065" y="2030757"/>
              <a:ext cx="3424405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Top 10 3’ UTR HGMD variants, based on </a:t>
              </a:r>
              <a:r>
                <a:rPr lang="en-US" sz="1100" dirty="0" err="1" smtClean="0"/>
                <a:t>Rscore</a:t>
              </a:r>
              <a:endParaRPr lang="en-US" sz="1100" dirty="0"/>
            </a:p>
          </p:txBody>
        </p:sp>
      </p:grpSp>
      <p:graphicFrame>
        <p:nvGraphicFramePr>
          <p:cNvPr id="24" name="Table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2028649"/>
              </p:ext>
            </p:extLst>
          </p:nvPr>
        </p:nvGraphicFramePr>
        <p:xfrm>
          <a:off x="793073" y="386886"/>
          <a:ext cx="10515603" cy="2159568"/>
        </p:xfrm>
        <a:graphic>
          <a:graphicData uri="http://schemas.openxmlformats.org/drawingml/2006/table">
            <a:tbl>
              <a:tblPr/>
              <a:tblGrid>
                <a:gridCol w="915488"/>
                <a:gridCol w="1239348"/>
                <a:gridCol w="1194395"/>
                <a:gridCol w="935815"/>
                <a:gridCol w="935815"/>
                <a:gridCol w="935815"/>
                <a:gridCol w="935815"/>
                <a:gridCol w="935815"/>
                <a:gridCol w="1157455"/>
                <a:gridCol w="1329842"/>
              </a:tblGrid>
              <a:tr h="455594">
                <a:tc>
                  <a:txBody>
                    <a:bodyPr/>
                    <a:lstStyle/>
                    <a:p>
                      <a:pPr fontAlgn="ctr"/>
                      <a:r>
                        <a:rPr lang="sk-SK" sz="1700" b="0" dirty="0">
                          <a:effectLst/>
                        </a:rPr>
                        <a:t> </a:t>
                      </a:r>
                    </a:p>
                  </a:txBody>
                  <a:tcPr marL="61567" marR="61567" marT="61567" marB="61567" anchor="ctr">
                    <a:lnL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# Genomic variants</a:t>
                      </a:r>
                      <a:endParaRPr lang="en-US" sz="1700" b="0" dirty="0">
                        <a:effectLst/>
                      </a:endParaRPr>
                    </a:p>
                  </a:txBody>
                  <a:tcPr marL="61567" marR="61567" marT="61567" marB="61567" anchor="ctr">
                    <a:lnL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Genomic 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length</a:t>
                      </a:r>
                      <a:endParaRPr lang="en-US" sz="1700" b="0" dirty="0">
                        <a:effectLst/>
                      </a:endParaRPr>
                    </a:p>
                  </a:txBody>
                  <a:tcPr marL="61567" marR="61567" marT="61567" marB="61567" anchor="ctr">
                    <a:lnL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Genomic</a:t>
                      </a:r>
                      <a:r>
                        <a:rPr lang="en-US" sz="1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lang="en-US" sz="1000" b="0" i="1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p</a:t>
                      </a:r>
                      <a:endParaRPr lang="en-US" sz="1700" b="0" i="1" dirty="0">
                        <a:effectLst/>
                      </a:endParaRPr>
                    </a:p>
                  </a:txBody>
                  <a:tcPr marL="61567" marR="61567" marT="61567" marB="61567" anchor="ctr">
                    <a:lnL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RBP </a:t>
                      </a:r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Variants</a:t>
                      </a:r>
                      <a:endParaRPr lang="en-US" sz="1700" b="0" dirty="0">
                        <a:effectLst/>
                      </a:endParaRPr>
                    </a:p>
                  </a:txBody>
                  <a:tcPr marL="61567" marR="61567" marT="61567" marB="61567" anchor="ctr">
                    <a:lnL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RBP length</a:t>
                      </a:r>
                      <a:endParaRPr lang="en-US" sz="1700" b="0" dirty="0">
                        <a:effectLst/>
                      </a:endParaRPr>
                    </a:p>
                  </a:txBody>
                  <a:tcPr marL="61567" marR="61567" marT="61567" marB="61567" anchor="ctr">
                    <a:lnL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RBP </a:t>
                      </a:r>
                      <a:r>
                        <a:rPr lang="pt-BR" sz="1000" b="0" i="1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p</a:t>
                      </a:r>
                      <a:endParaRPr lang="pt-BR" sz="1700" b="0" i="1" dirty="0">
                        <a:effectLst/>
                      </a:endParaRPr>
                    </a:p>
                  </a:txBody>
                  <a:tcPr marL="61567" marR="61567" marT="61567" marB="61567" anchor="ctr">
                    <a:lnL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Enrichment</a:t>
                      </a:r>
                      <a:endParaRPr lang="en-US" sz="1700" b="0" dirty="0">
                        <a:effectLst/>
                      </a:endParaRPr>
                    </a:p>
                  </a:txBody>
                  <a:tcPr marL="61567" marR="61567" marT="61567" marB="61567" anchor="ctr">
                    <a:lnL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Binomial</a:t>
                      </a:r>
                      <a:r>
                        <a:rPr lang="en-US" sz="1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lang="en-US" sz="1000" b="0" i="1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p</a:t>
                      </a:r>
                      <a:r>
                        <a:rPr lang="en-US" sz="1000" b="0" i="1" u="none" strike="noStrike" baseline="-25000" dirty="0" err="1" smtClean="0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val</a:t>
                      </a:r>
                      <a:endParaRPr lang="en-US" sz="1700" b="0" i="1" dirty="0">
                        <a:effectLst/>
                      </a:endParaRPr>
                    </a:p>
                  </a:txBody>
                  <a:tcPr marL="61567" marR="61567" marT="61567" marB="61567" anchor="ctr">
                    <a:lnL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Length Ratio</a:t>
                      </a:r>
                      <a:endParaRPr lang="en-US" sz="1700" b="0" dirty="0">
                        <a:effectLst/>
                      </a:endParaRPr>
                    </a:p>
                  </a:txBody>
                  <a:tcPr marL="61567" marR="61567" marT="61567" marB="61567" anchor="ctr">
                    <a:lnL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</a:tr>
              <a:tr h="270894"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3’ UTR</a:t>
                      </a:r>
                      <a:endParaRPr lang="fr-FR" sz="1700" b="0" dirty="0">
                        <a:effectLst/>
                      </a:endParaRPr>
                    </a:p>
                  </a:txBody>
                  <a:tcPr marL="61567" marR="61567" marT="61567" marB="61567" anchor="ctr">
                    <a:lnL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770</a:t>
                      </a:r>
                      <a:endParaRPr lang="uk-UA" sz="1700" b="0">
                        <a:effectLst/>
                      </a:endParaRPr>
                    </a:p>
                  </a:txBody>
                  <a:tcPr marL="61567" marR="61567" marT="61567" marB="61567" anchor="ctr">
                    <a:lnL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s-I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41676932</a:t>
                      </a:r>
                      <a:endParaRPr lang="is-IS" sz="1700" b="0">
                        <a:effectLst/>
                      </a:endParaRPr>
                    </a:p>
                  </a:txBody>
                  <a:tcPr marL="61567" marR="61567" marT="61567" marB="61567" anchor="ctr">
                    <a:lnL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mr-I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1.85e-05</a:t>
                      </a:r>
                      <a:endParaRPr lang="mr-IN" sz="1700" b="0" dirty="0">
                        <a:effectLst/>
                      </a:endParaRPr>
                    </a:p>
                  </a:txBody>
                  <a:tcPr marL="61567" marR="61567" marT="61567" marB="61567" anchor="ctr">
                    <a:lnL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s-I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220</a:t>
                      </a:r>
                      <a:endParaRPr lang="is-IS" sz="1700" b="0">
                        <a:effectLst/>
                      </a:endParaRPr>
                    </a:p>
                  </a:txBody>
                  <a:tcPr marL="61567" marR="61567" marT="61567" marB="61567" anchor="ctr">
                    <a:lnL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s-I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5640993</a:t>
                      </a:r>
                      <a:endParaRPr lang="is-IS" sz="1700" b="0">
                        <a:effectLst/>
                      </a:endParaRPr>
                    </a:p>
                  </a:txBody>
                  <a:tcPr marL="61567" marR="61567" marT="61567" marB="61567" anchor="ctr">
                    <a:lnL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mr-IN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3.90e-05</a:t>
                      </a:r>
                      <a:endParaRPr lang="mr-IN" sz="1700" b="0">
                        <a:effectLst/>
                      </a:endParaRPr>
                    </a:p>
                  </a:txBody>
                  <a:tcPr marL="61567" marR="61567" marT="61567" marB="61567" anchor="ctr">
                    <a:lnL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r-H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2.11</a:t>
                      </a:r>
                      <a:endParaRPr lang="hr-HR" sz="1700" b="0">
                        <a:effectLst/>
                      </a:endParaRPr>
                    </a:p>
                  </a:txBody>
                  <a:tcPr marL="61567" marR="61567" marT="61567" marB="61567" anchor="ctr">
                    <a:lnL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mr-IN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4.01e-23</a:t>
                      </a:r>
                      <a:endParaRPr lang="mr-IN" sz="1700" b="0">
                        <a:effectLst/>
                      </a:endParaRPr>
                    </a:p>
                  </a:txBody>
                  <a:tcPr marL="61567" marR="61567" marT="61567" marB="61567" anchor="ctr">
                    <a:lnL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mr-IN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13.54%</a:t>
                      </a:r>
                      <a:endParaRPr lang="mr-IN" sz="1700" b="0">
                        <a:effectLst/>
                      </a:endParaRPr>
                    </a:p>
                  </a:txBody>
                  <a:tcPr marL="61567" marR="61567" marT="61567" marB="61567" anchor="ctr">
                    <a:lnL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</a:tr>
              <a:tr h="270894"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3’ UTR ext.</a:t>
                      </a:r>
                      <a:endParaRPr lang="en-US" sz="1700" b="0" dirty="0">
                        <a:effectLst/>
                      </a:endParaRPr>
                    </a:p>
                  </a:txBody>
                  <a:tcPr marL="61567" marR="61567" marT="61567" marB="61567" anchor="ctr">
                    <a:lnL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1588</a:t>
                      </a:r>
                      <a:endParaRPr lang="ru-RU" sz="1700" b="0">
                        <a:effectLst/>
                      </a:endParaRPr>
                    </a:p>
                  </a:txBody>
                  <a:tcPr marL="61567" marR="61567" marT="61567" marB="61567" anchor="ctr">
                    <a:lnL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s-I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63984260</a:t>
                      </a:r>
                      <a:endParaRPr lang="is-IS" sz="1700" b="0">
                        <a:effectLst/>
                      </a:endParaRPr>
                    </a:p>
                  </a:txBody>
                  <a:tcPr marL="61567" marR="61567" marT="61567" marB="61567" anchor="ctr">
                    <a:lnL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mr-IN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2.48e-05</a:t>
                      </a:r>
                      <a:endParaRPr lang="mr-IN" sz="1700" b="0">
                        <a:effectLst/>
                      </a:endParaRPr>
                    </a:p>
                  </a:txBody>
                  <a:tcPr marL="61567" marR="61567" marT="61567" marB="61567" anchor="ctr">
                    <a:lnL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s-I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532</a:t>
                      </a:r>
                      <a:endParaRPr lang="is-IS" sz="1700" b="0">
                        <a:effectLst/>
                      </a:endParaRPr>
                    </a:p>
                  </a:txBody>
                  <a:tcPr marL="61567" marR="61567" marT="61567" marB="61567" anchor="ctr">
                    <a:lnL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s-I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2534367</a:t>
                      </a:r>
                      <a:endParaRPr lang="is-IS" sz="1700" b="0">
                        <a:effectLst/>
                      </a:endParaRPr>
                    </a:p>
                  </a:txBody>
                  <a:tcPr marL="61567" marR="61567" marT="61567" marB="61567" anchor="ctr">
                    <a:lnL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mr-IN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2.10e-04</a:t>
                      </a:r>
                      <a:endParaRPr lang="mr-IN" sz="1700" b="0">
                        <a:effectLst/>
                      </a:endParaRPr>
                    </a:p>
                  </a:txBody>
                  <a:tcPr marL="61567" marR="61567" marT="61567" marB="61567" anchor="ctr">
                    <a:lnL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r-H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8.46</a:t>
                      </a:r>
                      <a:endParaRPr lang="hr-HR" sz="1700" b="0">
                        <a:effectLst/>
                      </a:endParaRPr>
                    </a:p>
                  </a:txBody>
                  <a:tcPr marL="61567" marR="61567" marT="61567" marB="61567" anchor="ctr">
                    <a:lnL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mr-IN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4.97e-292</a:t>
                      </a:r>
                      <a:endParaRPr lang="mr-IN" sz="1700" b="0">
                        <a:effectLst/>
                      </a:endParaRPr>
                    </a:p>
                  </a:txBody>
                  <a:tcPr marL="61567" marR="61567" marT="61567" marB="61567" anchor="ctr">
                    <a:lnL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mr-IN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3.96%</a:t>
                      </a:r>
                      <a:endParaRPr lang="mr-IN" sz="1700" b="0">
                        <a:effectLst/>
                      </a:endParaRPr>
                    </a:p>
                  </a:txBody>
                  <a:tcPr marL="61567" marR="61567" marT="61567" marB="61567" anchor="ctr">
                    <a:lnL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</a:tr>
              <a:tr h="270894"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5’ UTR</a:t>
                      </a:r>
                      <a:endParaRPr lang="fr-FR" sz="1700" b="0" dirty="0">
                        <a:effectLst/>
                      </a:endParaRPr>
                    </a:p>
                  </a:txBody>
                  <a:tcPr marL="61567" marR="61567" marT="61567" marB="61567" anchor="ctr">
                    <a:lnL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s-I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930</a:t>
                      </a:r>
                      <a:endParaRPr lang="is-IS" sz="1700" b="0">
                        <a:effectLst/>
                      </a:endParaRPr>
                    </a:p>
                  </a:txBody>
                  <a:tcPr marL="61567" marR="61567" marT="61567" marB="61567" anchor="ctr">
                    <a:lnL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s-I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17075609</a:t>
                      </a:r>
                      <a:endParaRPr lang="is-IS" sz="1700" b="0">
                        <a:effectLst/>
                      </a:endParaRPr>
                    </a:p>
                  </a:txBody>
                  <a:tcPr marL="61567" marR="61567" marT="61567" marB="61567" anchor="ctr">
                    <a:lnL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mr-IN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5.45e-05</a:t>
                      </a:r>
                      <a:endParaRPr lang="mr-IN" sz="1700" b="0">
                        <a:effectLst/>
                      </a:endParaRPr>
                    </a:p>
                  </a:txBody>
                  <a:tcPr marL="61567" marR="61567" marT="61567" marB="61567" anchor="ctr">
                    <a:lnL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s-I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268</a:t>
                      </a:r>
                      <a:endParaRPr lang="is-IS" sz="1700" b="0">
                        <a:effectLst/>
                      </a:endParaRPr>
                    </a:p>
                  </a:txBody>
                  <a:tcPr marL="61567" marR="61567" marT="61567" marB="61567" anchor="ctr">
                    <a:lnL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s-I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2120360</a:t>
                      </a:r>
                      <a:endParaRPr lang="is-IS" sz="1700" b="0">
                        <a:effectLst/>
                      </a:endParaRPr>
                    </a:p>
                  </a:txBody>
                  <a:tcPr marL="61567" marR="61567" marT="61567" marB="61567" anchor="ctr">
                    <a:lnL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mr-IN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1.26e-04</a:t>
                      </a:r>
                      <a:endParaRPr lang="mr-IN" sz="1700" b="0">
                        <a:effectLst/>
                      </a:endParaRPr>
                    </a:p>
                  </a:txBody>
                  <a:tcPr marL="61567" marR="61567" marT="61567" marB="61567" anchor="ctr">
                    <a:lnL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r-H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2.32</a:t>
                      </a:r>
                      <a:endParaRPr lang="hr-HR" sz="1700" b="0">
                        <a:effectLst/>
                      </a:endParaRPr>
                    </a:p>
                  </a:txBody>
                  <a:tcPr marL="61567" marR="61567" marT="61567" marB="61567" anchor="ctr">
                    <a:lnL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mr-IN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7.56e-34</a:t>
                      </a:r>
                      <a:endParaRPr lang="mr-IN" sz="1700" b="0">
                        <a:effectLst/>
                      </a:endParaRPr>
                    </a:p>
                  </a:txBody>
                  <a:tcPr marL="61567" marR="61567" marT="61567" marB="61567" anchor="ctr">
                    <a:lnL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mr-IN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12.42%</a:t>
                      </a:r>
                      <a:endParaRPr lang="mr-IN" sz="1700" b="0">
                        <a:effectLst/>
                      </a:endParaRPr>
                    </a:p>
                  </a:txBody>
                  <a:tcPr marL="61567" marR="61567" marT="61567" marB="61567" anchor="ctr">
                    <a:lnL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</a:tr>
              <a:tr h="270894"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5’ UTR ext.</a:t>
                      </a:r>
                      <a:endParaRPr lang="en-US" sz="1700" b="0" dirty="0">
                        <a:effectLst/>
                      </a:endParaRPr>
                    </a:p>
                  </a:txBody>
                  <a:tcPr marL="61567" marR="61567" marT="61567" marB="61567" anchor="ctr">
                    <a:lnL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r-T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2126</a:t>
                      </a:r>
                      <a:endParaRPr lang="tr-TR" sz="1700" b="0">
                        <a:effectLst/>
                      </a:endParaRPr>
                    </a:p>
                  </a:txBody>
                  <a:tcPr marL="61567" marR="61567" marT="61567" marB="61567" anchor="ctr">
                    <a:lnL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s-I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70816790</a:t>
                      </a:r>
                      <a:endParaRPr lang="is-IS" sz="1700" b="0">
                        <a:effectLst/>
                      </a:endParaRPr>
                    </a:p>
                  </a:txBody>
                  <a:tcPr marL="61567" marR="61567" marT="61567" marB="61567" anchor="ctr">
                    <a:lnL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mr-IN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3.00e-05</a:t>
                      </a:r>
                      <a:endParaRPr lang="mr-IN" sz="1700" b="0">
                        <a:effectLst/>
                      </a:endParaRPr>
                    </a:p>
                  </a:txBody>
                  <a:tcPr marL="61567" marR="61567" marT="61567" marB="61567" anchor="ctr">
                    <a:lnL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390</a:t>
                      </a:r>
                      <a:endParaRPr lang="uk-UA" sz="1700" b="0">
                        <a:effectLst/>
                      </a:endParaRPr>
                    </a:p>
                  </a:txBody>
                  <a:tcPr marL="61567" marR="61567" marT="61567" marB="61567" anchor="ctr">
                    <a:lnL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s-I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2795556</a:t>
                      </a:r>
                      <a:endParaRPr lang="is-IS" sz="1700" b="0">
                        <a:effectLst/>
                      </a:endParaRPr>
                    </a:p>
                  </a:txBody>
                  <a:tcPr marL="61567" marR="61567" marT="61567" marB="61567" anchor="ctr">
                    <a:lnL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mr-IN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1.40e-04</a:t>
                      </a:r>
                      <a:endParaRPr lang="mr-IN" sz="1700" b="0">
                        <a:effectLst/>
                      </a:endParaRPr>
                    </a:p>
                  </a:txBody>
                  <a:tcPr marL="61567" marR="61567" marT="61567" marB="61567" anchor="ctr">
                    <a:lnL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r-HR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4.65</a:t>
                      </a:r>
                      <a:endParaRPr lang="hr-HR" sz="1700" b="0">
                        <a:effectLst/>
                      </a:endParaRPr>
                    </a:p>
                  </a:txBody>
                  <a:tcPr marL="61567" marR="61567" marT="61567" marB="61567" anchor="ctr">
                    <a:lnL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mr-IN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1.36e-129</a:t>
                      </a:r>
                      <a:endParaRPr lang="mr-IN" sz="1700" b="0">
                        <a:effectLst/>
                      </a:endParaRPr>
                    </a:p>
                  </a:txBody>
                  <a:tcPr marL="61567" marR="61567" marT="61567" marB="61567" anchor="ctr">
                    <a:lnL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mr-IN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3.95%</a:t>
                      </a:r>
                      <a:endParaRPr lang="mr-IN" sz="1700" b="0">
                        <a:effectLst/>
                      </a:endParaRPr>
                    </a:p>
                  </a:txBody>
                  <a:tcPr marL="61567" marR="61567" marT="61567" marB="61567" anchor="ctr">
                    <a:lnL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</a:tr>
              <a:tr h="326304"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Nearby</a:t>
                      </a:r>
                      <a:r>
                        <a:rPr lang="en-US" sz="1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 intron</a:t>
                      </a:r>
                      <a:endParaRPr lang="en-US" sz="1700" b="0" dirty="0">
                        <a:effectLst/>
                      </a:endParaRPr>
                    </a:p>
                  </a:txBody>
                  <a:tcPr marL="61567" marR="61567" marT="61567" marB="61567" anchor="ctr">
                    <a:lnL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9103</a:t>
                      </a:r>
                      <a:endParaRPr lang="en-US" sz="1700" b="0">
                        <a:effectLst/>
                      </a:endParaRPr>
                    </a:p>
                  </a:txBody>
                  <a:tcPr marL="61567" marR="61567" marT="61567" marB="61567" anchor="ctr">
                    <a:lnL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s-I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33380774</a:t>
                      </a:r>
                      <a:endParaRPr lang="is-IS" sz="1700" b="0">
                        <a:effectLst/>
                      </a:endParaRPr>
                    </a:p>
                  </a:txBody>
                  <a:tcPr marL="61567" marR="61567" marT="61567" marB="61567" anchor="ctr">
                    <a:lnL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mr-IN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2.73e-04</a:t>
                      </a:r>
                      <a:endParaRPr lang="mr-IN" sz="1700" b="0">
                        <a:effectLst/>
                      </a:endParaRPr>
                    </a:p>
                  </a:txBody>
                  <a:tcPr marL="61567" marR="61567" marT="61567" marB="61567" anchor="ctr">
                    <a:lnL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2149</a:t>
                      </a:r>
                      <a:endParaRPr lang="cs-CZ" sz="1700" b="0">
                        <a:effectLst/>
                      </a:endParaRPr>
                    </a:p>
                  </a:txBody>
                  <a:tcPr marL="61567" marR="61567" marT="61567" marB="61567" anchor="ctr">
                    <a:lnL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s-I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4272630</a:t>
                      </a:r>
                      <a:endParaRPr lang="is-IS" sz="1700" b="0">
                        <a:effectLst/>
                      </a:endParaRPr>
                    </a:p>
                  </a:txBody>
                  <a:tcPr marL="61567" marR="61567" marT="61567" marB="61567" anchor="ctr">
                    <a:lnL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mr-IN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5.03e-04</a:t>
                      </a:r>
                      <a:endParaRPr lang="mr-IN" sz="1700" b="0">
                        <a:effectLst/>
                      </a:endParaRPr>
                    </a:p>
                  </a:txBody>
                  <a:tcPr marL="61567" marR="61567" marT="61567" marB="61567" anchor="ctr">
                    <a:lnL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1.84</a:t>
                      </a:r>
                      <a:endParaRPr lang="nb-NO" sz="1700" b="0">
                        <a:effectLst/>
                      </a:endParaRPr>
                    </a:p>
                  </a:txBody>
                  <a:tcPr marL="61567" marR="61567" marT="61567" marB="61567" anchor="ctr">
                    <a:lnL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mr-IN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1.53e-146</a:t>
                      </a:r>
                      <a:endParaRPr lang="mr-IN" sz="1700" b="0">
                        <a:effectLst/>
                      </a:endParaRPr>
                    </a:p>
                  </a:txBody>
                  <a:tcPr marL="61567" marR="61567" marT="61567" marB="61567" anchor="ctr">
                    <a:lnL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mr-IN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12.80%</a:t>
                      </a:r>
                      <a:endParaRPr lang="mr-IN" sz="1700" b="0">
                        <a:effectLst/>
                      </a:endParaRPr>
                    </a:p>
                  </a:txBody>
                  <a:tcPr marL="61567" marR="61567" marT="61567" marB="61567" anchor="ctr">
                    <a:lnL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</a:tr>
              <a:tr h="270894"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Coding</a:t>
                      </a:r>
                      <a:endParaRPr lang="en-US" sz="1700" b="0" dirty="0">
                        <a:effectLst/>
                      </a:endParaRPr>
                    </a:p>
                  </a:txBody>
                  <a:tcPr marL="61567" marR="61567" marT="61567" marB="61567" anchor="ctr">
                    <a:lnL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95510</a:t>
                      </a:r>
                      <a:endParaRPr lang="uk-UA" sz="1700" b="0">
                        <a:effectLst/>
                      </a:endParaRPr>
                    </a:p>
                  </a:txBody>
                  <a:tcPr marL="61567" marR="61567" marT="61567" marB="61567" anchor="ctr">
                    <a:lnL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s-I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35345952</a:t>
                      </a:r>
                      <a:endParaRPr lang="is-IS" sz="1700" b="0">
                        <a:effectLst/>
                      </a:endParaRPr>
                    </a:p>
                  </a:txBody>
                  <a:tcPr marL="61567" marR="61567" marT="61567" marB="61567" anchor="ctr">
                    <a:lnL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mr-IN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2.70e-03</a:t>
                      </a:r>
                      <a:endParaRPr lang="mr-IN" sz="1700" b="0">
                        <a:effectLst/>
                      </a:endParaRPr>
                    </a:p>
                  </a:txBody>
                  <a:tcPr marL="61567" marR="61567" marT="61567" marB="61567" anchor="ctr">
                    <a:lnL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s-I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31284</a:t>
                      </a:r>
                      <a:endParaRPr lang="is-IS" sz="1700" b="0">
                        <a:effectLst/>
                      </a:endParaRPr>
                    </a:p>
                  </a:txBody>
                  <a:tcPr marL="61567" marR="61567" marT="61567" marB="61567" anchor="ctr">
                    <a:lnL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s-I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10841177</a:t>
                      </a:r>
                      <a:endParaRPr lang="is-IS" sz="1700" b="0">
                        <a:effectLst/>
                      </a:endParaRPr>
                    </a:p>
                  </a:txBody>
                  <a:tcPr marL="61567" marR="61567" marT="61567" marB="61567" anchor="ctr">
                    <a:lnL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mr-IN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2.89e-03</a:t>
                      </a:r>
                      <a:endParaRPr lang="mr-IN" sz="1700" b="0">
                        <a:effectLst/>
                      </a:endParaRPr>
                    </a:p>
                  </a:txBody>
                  <a:tcPr marL="61567" marR="61567" marT="61567" marB="61567" anchor="ctr">
                    <a:lnL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r-H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1.07</a:t>
                      </a:r>
                      <a:endParaRPr lang="hr-HR" sz="1700" b="0" dirty="0">
                        <a:effectLst/>
                      </a:endParaRPr>
                    </a:p>
                  </a:txBody>
                  <a:tcPr marL="61567" marR="61567" marT="61567" marB="61567" anchor="ctr">
                    <a:lnL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mr-I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5.87e-31</a:t>
                      </a:r>
                      <a:endParaRPr lang="mr-IN" sz="1700" b="0" dirty="0">
                        <a:effectLst/>
                      </a:endParaRPr>
                    </a:p>
                  </a:txBody>
                  <a:tcPr marL="61567" marR="61567" marT="61567" marB="61567" anchor="ctr">
                    <a:lnL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mr-I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30.67%</a:t>
                      </a:r>
                      <a:endParaRPr lang="mr-IN" sz="1700" b="0" dirty="0">
                        <a:effectLst/>
                      </a:endParaRPr>
                    </a:p>
                  </a:txBody>
                  <a:tcPr marL="61567" marR="61567" marT="61567" marB="61567" anchor="ctr">
                    <a:lnL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</a:tr>
            </a:tbl>
          </a:graphicData>
        </a:graphic>
      </p:graphicFrame>
      <p:sp>
        <p:nvSpPr>
          <p:cNvPr id="25" name="TextBox 24"/>
          <p:cNvSpPr txBox="1"/>
          <p:nvPr/>
        </p:nvSpPr>
        <p:spPr>
          <a:xfrm>
            <a:off x="793073" y="109887"/>
            <a:ext cx="360707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Mangal" charset="0"/>
                <a:ea typeface="Mangal" charset="0"/>
                <a:cs typeface="Mangal" charset="0"/>
              </a:rPr>
              <a:t>Enrichment of HGMD variants in RBP regions</a:t>
            </a:r>
            <a:endParaRPr lang="en-US" sz="1200" dirty="0">
              <a:latin typeface="Mangal" charset="0"/>
              <a:ea typeface="Mangal" charset="0"/>
              <a:cs typeface="Mang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38741-0A14-E843-9A62-03E826F204E7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2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2307220" y="2807997"/>
            <a:ext cx="7727281" cy="3831505"/>
            <a:chOff x="4250799" y="2928267"/>
            <a:chExt cx="7727281" cy="3831505"/>
          </a:xfrm>
        </p:grpSpPr>
        <p:grpSp>
          <p:nvGrpSpPr>
            <p:cNvPr id="21" name="Group 20"/>
            <p:cNvGrpSpPr/>
            <p:nvPr/>
          </p:nvGrpSpPr>
          <p:grpSpPr>
            <a:xfrm>
              <a:off x="4250799" y="2928267"/>
              <a:ext cx="7727281" cy="3831505"/>
              <a:chOff x="0" y="483079"/>
              <a:chExt cx="9962988" cy="4940061"/>
            </a:xfrm>
          </p:grpSpPr>
          <p:pic>
            <p:nvPicPr>
              <p:cNvPr id="25" name="Picture 24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38" t="7963" r="1087" b="3632"/>
              <a:stretch/>
            </p:blipFill>
            <p:spPr>
              <a:xfrm>
                <a:off x="0" y="483079"/>
                <a:ext cx="9962988" cy="4940061"/>
              </a:xfrm>
              <a:prstGeom prst="rect">
                <a:avLst/>
              </a:prstGeom>
              <a:ln w="28575">
                <a:solidFill>
                  <a:schemeClr val="tx1"/>
                </a:solidFill>
              </a:ln>
            </p:spPr>
          </p:pic>
          <p:cxnSp>
            <p:nvCxnSpPr>
              <p:cNvPr id="26" name="Straight Connector 25"/>
              <p:cNvCxnSpPr/>
              <p:nvPr/>
            </p:nvCxnSpPr>
            <p:spPr>
              <a:xfrm>
                <a:off x="6107496" y="2216258"/>
                <a:ext cx="0" cy="3206882"/>
              </a:xfrm>
              <a:prstGeom prst="line">
                <a:avLst/>
              </a:prstGeom>
              <a:ln w="15875" cmpd="sng">
                <a:solidFill>
                  <a:srgbClr val="FF0000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" name="Rounded Rectangular Callout 26"/>
              <p:cNvSpPr/>
              <p:nvPr/>
            </p:nvSpPr>
            <p:spPr>
              <a:xfrm>
                <a:off x="6585548" y="2624544"/>
                <a:ext cx="1115475" cy="280702"/>
              </a:xfrm>
              <a:prstGeom prst="wedgeRoundRectCallout">
                <a:avLst>
                  <a:gd name="adj1" fmla="val -93611"/>
                  <a:gd name="adj2" fmla="val -70521"/>
                  <a:gd name="adj3" fmla="val 16667"/>
                </a:avLst>
              </a:prstGeom>
              <a:solidFill>
                <a:srgbClr val="FF0000">
                  <a:alpha val="4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700" dirty="0">
                    <a:solidFill>
                      <a:schemeClr val="tx1"/>
                    </a:solidFill>
                    <a:latin typeface="Calibri" charset="0"/>
                    <a:ea typeface="Calibri" charset="0"/>
                    <a:cs typeface="Calibri" charset="0"/>
                  </a:rPr>
                  <a:t>c</a:t>
                </a:r>
                <a:r>
                  <a:rPr lang="mr-IN" sz="700" dirty="0" smtClean="0">
                    <a:solidFill>
                      <a:schemeClr val="tx1"/>
                    </a:solidFill>
                    <a:latin typeface="Calibri" charset="0"/>
                    <a:ea typeface="Calibri" charset="0"/>
                    <a:cs typeface="Calibri" charset="0"/>
                  </a:rPr>
                  <a:t>hr17</a:t>
                </a:r>
                <a:r>
                  <a:rPr lang="en-US" sz="700" dirty="0" smtClean="0">
                    <a:solidFill>
                      <a:schemeClr val="tx1"/>
                    </a:solidFill>
                    <a:latin typeface="Calibri" charset="0"/>
                    <a:ea typeface="Calibri" charset="0"/>
                    <a:cs typeface="Calibri" charset="0"/>
                  </a:rPr>
                  <a:t> : </a:t>
                </a:r>
                <a:r>
                  <a:rPr lang="mr-IN" sz="700" dirty="0" smtClean="0">
                    <a:solidFill>
                      <a:schemeClr val="tx1"/>
                    </a:solidFill>
                    <a:latin typeface="Calibri" charset="0"/>
                    <a:ea typeface="Calibri" charset="0"/>
                    <a:cs typeface="Calibri" charset="0"/>
                  </a:rPr>
                  <a:t>7</a:t>
                </a:r>
                <a:r>
                  <a:rPr lang="en-US" sz="700" dirty="0" smtClean="0">
                    <a:solidFill>
                      <a:schemeClr val="tx1"/>
                    </a:solidFill>
                    <a:latin typeface="Calibri" charset="0"/>
                    <a:ea typeface="Calibri" charset="0"/>
                    <a:cs typeface="Calibri" charset="0"/>
                  </a:rPr>
                  <a:t>,</a:t>
                </a:r>
                <a:r>
                  <a:rPr lang="mr-IN" sz="700" dirty="0" smtClean="0">
                    <a:solidFill>
                      <a:schemeClr val="tx1"/>
                    </a:solidFill>
                    <a:latin typeface="Calibri" charset="0"/>
                    <a:ea typeface="Calibri" charset="0"/>
                    <a:cs typeface="Calibri" charset="0"/>
                  </a:rPr>
                  <a:t>579</a:t>
                </a:r>
                <a:r>
                  <a:rPr lang="en-US" sz="700" dirty="0" smtClean="0">
                    <a:solidFill>
                      <a:schemeClr val="tx1"/>
                    </a:solidFill>
                    <a:latin typeface="Calibri" charset="0"/>
                    <a:ea typeface="Calibri" charset="0"/>
                    <a:cs typeface="Calibri" charset="0"/>
                  </a:rPr>
                  <a:t>,</a:t>
                </a:r>
                <a:r>
                  <a:rPr lang="mr-IN" sz="700" dirty="0" smtClean="0">
                    <a:solidFill>
                      <a:schemeClr val="tx1"/>
                    </a:solidFill>
                    <a:latin typeface="Calibri" charset="0"/>
                    <a:ea typeface="Calibri" charset="0"/>
                    <a:cs typeface="Calibri" charset="0"/>
                  </a:rPr>
                  <a:t>618</a:t>
                </a:r>
                <a:r>
                  <a:rPr lang="en-US" sz="700" dirty="0" smtClean="0">
                    <a:solidFill>
                      <a:schemeClr val="tx1"/>
                    </a:solidFill>
                    <a:latin typeface="Calibri" charset="0"/>
                    <a:ea typeface="Calibri" charset="0"/>
                    <a:cs typeface="Calibri" charset="0"/>
                  </a:rPr>
                  <a:t> </a:t>
                </a:r>
              </a:p>
              <a:p>
                <a:pPr algn="ctr"/>
                <a:r>
                  <a:rPr lang="en-US" sz="700" dirty="0" smtClean="0">
                    <a:solidFill>
                      <a:schemeClr val="tx1"/>
                    </a:solidFill>
                    <a:latin typeface="Calibri" charset="0"/>
                    <a:ea typeface="Calibri" charset="0"/>
                    <a:cs typeface="Calibri" charset="0"/>
                  </a:rPr>
                  <a:t>A&gt;T</a:t>
                </a:r>
                <a:endParaRPr lang="en-US" sz="700" dirty="0">
                  <a:solidFill>
                    <a:schemeClr val="tx1"/>
                  </a:solidFill>
                  <a:latin typeface="Calibri" charset="0"/>
                  <a:ea typeface="Calibri" charset="0"/>
                  <a:cs typeface="Calibri" charset="0"/>
                </a:endParaRPr>
              </a:p>
            </p:txBody>
          </p:sp>
        </p:grpSp>
        <p:cxnSp>
          <p:nvCxnSpPr>
            <p:cNvPr id="22" name="Straight Arrow Connector 21"/>
            <p:cNvCxnSpPr/>
            <p:nvPr/>
          </p:nvCxnSpPr>
          <p:spPr>
            <a:xfrm>
              <a:off x="8464550" y="4924425"/>
              <a:ext cx="523215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/>
            <p:nvPr/>
          </p:nvCxnSpPr>
          <p:spPr>
            <a:xfrm flipH="1">
              <a:off x="7643413" y="4924425"/>
              <a:ext cx="523983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/>
            <p:cNvSpPr txBox="1"/>
            <p:nvPr/>
          </p:nvSpPr>
          <p:spPr>
            <a:xfrm>
              <a:off x="8142626" y="4834537"/>
              <a:ext cx="359394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" dirty="0" smtClean="0"/>
                <a:t>28 </a:t>
              </a:r>
              <a:r>
                <a:rPr lang="en-US" sz="600" dirty="0" err="1" smtClean="0"/>
                <a:t>bp</a:t>
              </a:r>
              <a:endParaRPr lang="en-US" sz="600" dirty="0"/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331943" y="481764"/>
            <a:ext cx="11510356" cy="214776"/>
            <a:chOff x="466541" y="2042556"/>
            <a:chExt cx="11510356" cy="214776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8182"/>
            <a:stretch/>
          </p:blipFill>
          <p:spPr>
            <a:xfrm>
              <a:off x="466541" y="2042556"/>
              <a:ext cx="11510356" cy="214776"/>
            </a:xfrm>
            <a:prstGeom prst="rect">
              <a:avLst/>
            </a:prstGeom>
          </p:spPr>
        </p:pic>
        <p:sp>
          <p:nvSpPr>
            <p:cNvPr id="29" name="Rectangle 28"/>
            <p:cNvSpPr/>
            <p:nvPr/>
          </p:nvSpPr>
          <p:spPr>
            <a:xfrm>
              <a:off x="466541" y="2042556"/>
              <a:ext cx="11510356" cy="202901"/>
            </a:xfrm>
            <a:prstGeom prst="rect">
              <a:avLst/>
            </a:prstGeom>
            <a:noFill/>
            <a:ln w="95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1" name="Picture 3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5616" y="891853"/>
            <a:ext cx="5230488" cy="1809915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237507" y="100557"/>
            <a:ext cx="11471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Example 1</a:t>
            </a:r>
            <a:endParaRPr lang="en-US"/>
          </a:p>
        </p:txBody>
      </p:sp>
      <p:sp>
        <p:nvSpPr>
          <p:cNvPr id="34" name="Rounded Rectangular Callout 33"/>
          <p:cNvSpPr/>
          <p:nvPr/>
        </p:nvSpPr>
        <p:spPr>
          <a:xfrm rot="10800000" flipH="1" flipV="1">
            <a:off x="8601666" y="5507908"/>
            <a:ext cx="934918" cy="174068"/>
          </a:xfrm>
          <a:prstGeom prst="wedgeRoundRectCallout">
            <a:avLst>
              <a:gd name="adj1" fmla="val -217154"/>
              <a:gd name="adj2" fmla="val 261255"/>
              <a:gd name="adj3" fmla="val 16667"/>
            </a:avLst>
          </a:prstGeom>
          <a:solidFill>
            <a:srgbClr val="FF00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dirty="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Breaks SF3B4 Motif</a:t>
            </a:r>
            <a:endParaRPr lang="en-US" sz="700" dirty="0">
              <a:solidFill>
                <a:schemeClr val="tx1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38741-0A14-E843-9A62-03E826F204E7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0784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619"/>
          <a:stretch/>
        </p:blipFill>
        <p:spPr>
          <a:xfrm>
            <a:off x="2283814" y="274480"/>
            <a:ext cx="8041971" cy="25491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421" y="618289"/>
            <a:ext cx="11531600" cy="16383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431" y="2819325"/>
            <a:ext cx="11777579" cy="3588124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cxnSp>
        <p:nvCxnSpPr>
          <p:cNvPr id="5" name="Straight Connector 4"/>
          <p:cNvCxnSpPr/>
          <p:nvPr/>
        </p:nvCxnSpPr>
        <p:spPr>
          <a:xfrm>
            <a:off x="5251481" y="3827395"/>
            <a:ext cx="0" cy="2487254"/>
          </a:xfrm>
          <a:prstGeom prst="line">
            <a:avLst/>
          </a:prstGeom>
          <a:ln w="15875" cmpd="sng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ounded Rectangular Callout 5"/>
          <p:cNvSpPr/>
          <p:nvPr/>
        </p:nvSpPr>
        <p:spPr>
          <a:xfrm flipH="1">
            <a:off x="3850104" y="4228281"/>
            <a:ext cx="990099" cy="355750"/>
          </a:xfrm>
          <a:prstGeom prst="wedgeRoundRectCallout">
            <a:avLst>
              <a:gd name="adj1" fmla="val -93611"/>
              <a:gd name="adj2" fmla="val -70521"/>
              <a:gd name="adj3" fmla="val 16667"/>
            </a:avLst>
          </a:prstGeom>
          <a:solidFill>
            <a:srgbClr val="FF00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c</a:t>
            </a:r>
            <a:r>
              <a:rPr lang="mr-IN" sz="700" dirty="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hr1</a:t>
            </a:r>
            <a:r>
              <a:rPr lang="en-US" sz="700" dirty="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3 : 113,764,993 </a:t>
            </a:r>
          </a:p>
          <a:p>
            <a:pPr algn="ctr"/>
            <a:r>
              <a:rPr lang="en-US" sz="700" dirty="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G&gt;A</a:t>
            </a:r>
            <a:endParaRPr lang="en-US" sz="700" dirty="0">
              <a:solidFill>
                <a:schemeClr val="tx1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5251484" y="3973976"/>
            <a:ext cx="380389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5569723" y="3866254"/>
            <a:ext cx="418704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 smtClean="0"/>
              <a:t>11 </a:t>
            </a:r>
            <a:r>
              <a:rPr lang="en-US" sz="800" dirty="0" err="1"/>
              <a:t>bp</a:t>
            </a:r>
            <a:endParaRPr lang="en-US" sz="800" dirty="0"/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5926084" y="3973976"/>
            <a:ext cx="443543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38741-0A14-E843-9A62-03E826F204E7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510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38741-0A14-E843-9A62-03E826F204E7}" type="slidenum">
              <a:rPr lang="en-US" smtClean="0"/>
              <a:t>4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151"/>
          <a:stretch/>
        </p:blipFill>
        <p:spPr>
          <a:xfrm>
            <a:off x="227214" y="199506"/>
            <a:ext cx="11923466" cy="615684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3252" y="30229"/>
            <a:ext cx="8520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Figure 2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793962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38741-0A14-E843-9A62-03E826F204E7}" type="slidenum">
              <a:rPr lang="en-US" smtClean="0"/>
              <a:t>5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151"/>
          <a:stretch/>
        </p:blipFill>
        <p:spPr>
          <a:xfrm>
            <a:off x="232756" y="249381"/>
            <a:ext cx="11826878" cy="6106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484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Picture 1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7940" y="358553"/>
            <a:ext cx="3584448" cy="1536192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75011" y="331377"/>
            <a:ext cx="8113620" cy="1507848"/>
            <a:chOff x="30041" y="451297"/>
            <a:chExt cx="8113620" cy="1507848"/>
          </a:xfrm>
        </p:grpSpPr>
        <p:pic>
          <p:nvPicPr>
            <p:cNvPr id="137" name="Picture 136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28" t="25775" r="3411" b="30814"/>
            <a:stretch/>
          </p:blipFill>
          <p:spPr>
            <a:xfrm>
              <a:off x="197525" y="630409"/>
              <a:ext cx="7946136" cy="1126542"/>
            </a:xfrm>
            <a:prstGeom prst="rect">
              <a:avLst/>
            </a:prstGeom>
          </p:spPr>
        </p:pic>
        <p:grpSp>
          <p:nvGrpSpPr>
            <p:cNvPr id="128" name="Group 127"/>
            <p:cNvGrpSpPr/>
            <p:nvPr/>
          </p:nvGrpSpPr>
          <p:grpSpPr>
            <a:xfrm>
              <a:off x="777651" y="451297"/>
              <a:ext cx="7072905" cy="1507848"/>
              <a:chOff x="640658" y="1847057"/>
              <a:chExt cx="7072905" cy="1507848"/>
            </a:xfrm>
          </p:grpSpPr>
          <p:pic>
            <p:nvPicPr>
              <p:cNvPr id="131" name="Picture 130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40658" y="3160003"/>
                <a:ext cx="7072905" cy="194902"/>
              </a:xfrm>
              <a:prstGeom prst="rect">
                <a:avLst/>
              </a:prstGeom>
            </p:spPr>
          </p:pic>
          <p:sp>
            <p:nvSpPr>
              <p:cNvPr id="132" name="TextBox 131"/>
              <p:cNvSpPr txBox="1"/>
              <p:nvPr/>
            </p:nvSpPr>
            <p:spPr>
              <a:xfrm>
                <a:off x="640658" y="1847057"/>
                <a:ext cx="811441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i="1" dirty="0" smtClean="0"/>
                  <a:t>Chromosome 1</a:t>
                </a:r>
                <a:endParaRPr lang="en-US" sz="800" i="1" dirty="0"/>
              </a:p>
            </p:txBody>
          </p:sp>
        </p:grpSp>
        <p:sp>
          <p:nvSpPr>
            <p:cNvPr id="133" name="TextBox 132"/>
            <p:cNvSpPr txBox="1"/>
            <p:nvPr/>
          </p:nvSpPr>
          <p:spPr>
            <a:xfrm rot="16200000">
              <a:off x="-110542" y="1071679"/>
              <a:ext cx="481222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00" dirty="0" smtClean="0"/>
                <a:t>Hotness</a:t>
              </a:r>
              <a:endParaRPr lang="en-US" sz="700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424842" y="1237562"/>
              <a:ext cx="314510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00" dirty="0" smtClean="0">
                  <a:latin typeface="Helvetica" charset="0"/>
                  <a:ea typeface="Helvetica" charset="0"/>
                  <a:cs typeface="Helvetica" charset="0"/>
                </a:rPr>
                <a:t>1%</a:t>
              </a:r>
              <a:endParaRPr lang="en-US" sz="700" dirty="0">
                <a:latin typeface="Helvetica" charset="0"/>
                <a:ea typeface="Helvetica" charset="0"/>
                <a:cs typeface="Helvetica" charset="0"/>
              </a:endParaRPr>
            </a:p>
          </p:txBody>
        </p:sp>
        <p:sp>
          <p:nvSpPr>
            <p:cNvPr id="138" name="TextBox 137"/>
            <p:cNvSpPr txBox="1"/>
            <p:nvPr/>
          </p:nvSpPr>
          <p:spPr>
            <a:xfrm>
              <a:off x="424842" y="1360194"/>
              <a:ext cx="314510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00" dirty="0">
                  <a:latin typeface="Helvetica" charset="0"/>
                  <a:ea typeface="Helvetica" charset="0"/>
                  <a:cs typeface="Helvetica" charset="0"/>
                </a:rPr>
                <a:t>5</a:t>
              </a:r>
              <a:r>
                <a:rPr lang="en-US" sz="700" dirty="0" smtClean="0">
                  <a:latin typeface="Helvetica" charset="0"/>
                  <a:ea typeface="Helvetica" charset="0"/>
                  <a:cs typeface="Helvetica" charset="0"/>
                </a:rPr>
                <a:t>%</a:t>
              </a:r>
              <a:endParaRPr lang="en-US" sz="700" dirty="0">
                <a:latin typeface="Helvetica" charset="0"/>
                <a:ea typeface="Helvetica" charset="0"/>
                <a:cs typeface="Helvetica" charset="0"/>
              </a:endParaRPr>
            </a:p>
          </p:txBody>
        </p:sp>
        <p:sp>
          <p:nvSpPr>
            <p:cNvPr id="139" name="TextBox 138"/>
            <p:cNvSpPr txBox="1"/>
            <p:nvPr/>
          </p:nvSpPr>
          <p:spPr>
            <a:xfrm>
              <a:off x="424842" y="1494998"/>
              <a:ext cx="413896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00" dirty="0" smtClean="0">
                  <a:latin typeface="Helvetica" charset="0"/>
                  <a:ea typeface="Helvetica" charset="0"/>
                  <a:cs typeface="Helvetica" charset="0"/>
                </a:rPr>
                <a:t>100%</a:t>
              </a:r>
              <a:endParaRPr lang="en-US" sz="700" dirty="0">
                <a:latin typeface="Helvetica" charset="0"/>
                <a:ea typeface="Helvetica" charset="0"/>
                <a:cs typeface="Helvetica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612022" y="4207889"/>
            <a:ext cx="10911466" cy="2291700"/>
            <a:chOff x="612022" y="4057989"/>
            <a:chExt cx="10911466" cy="2291700"/>
          </a:xfrm>
        </p:grpSpPr>
        <p:sp>
          <p:nvSpPr>
            <p:cNvPr id="140" name="Freeform 139"/>
            <p:cNvSpPr/>
            <p:nvPr/>
          </p:nvSpPr>
          <p:spPr>
            <a:xfrm flipV="1">
              <a:off x="5720843" y="5247871"/>
              <a:ext cx="2597369" cy="453259"/>
            </a:xfrm>
            <a:custGeom>
              <a:avLst/>
              <a:gdLst>
                <a:gd name="connsiteX0" fmla="*/ 1816976 w 2597369"/>
                <a:gd name="connsiteY0" fmla="*/ 449318 h 453259"/>
                <a:gd name="connsiteX1" fmla="*/ 0 w 2597369"/>
                <a:gd name="connsiteY1" fmla="*/ 0 h 453259"/>
                <a:gd name="connsiteX2" fmla="*/ 2597369 w 2597369"/>
                <a:gd name="connsiteY2" fmla="*/ 0 h 453259"/>
                <a:gd name="connsiteX3" fmla="*/ 2006162 w 2597369"/>
                <a:gd name="connsiteY3" fmla="*/ 453259 h 453259"/>
                <a:gd name="connsiteX4" fmla="*/ 1816976 w 2597369"/>
                <a:gd name="connsiteY4" fmla="*/ 449318 h 453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97369" h="453259">
                  <a:moveTo>
                    <a:pt x="1816976" y="449318"/>
                  </a:moveTo>
                  <a:lnTo>
                    <a:pt x="0" y="0"/>
                  </a:lnTo>
                  <a:lnTo>
                    <a:pt x="2597369" y="0"/>
                  </a:lnTo>
                  <a:lnTo>
                    <a:pt x="2006162" y="453259"/>
                  </a:lnTo>
                  <a:lnTo>
                    <a:pt x="1816976" y="449318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73000">
                  <a:schemeClr val="bg1">
                    <a:lumMod val="95000"/>
                  </a:schemeClr>
                </a:gs>
                <a:gs pos="83000">
                  <a:schemeClr val="bg1">
                    <a:lumMod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" name="Rectangle 140"/>
            <p:cNvSpPr/>
            <p:nvPr/>
          </p:nvSpPr>
          <p:spPr>
            <a:xfrm flipV="1">
              <a:off x="5719728" y="5703955"/>
              <a:ext cx="1906990" cy="164592"/>
            </a:xfrm>
            <a:prstGeom prst="rect">
              <a:avLst/>
            </a:prstGeom>
            <a:gradFill flip="none" rotWithShape="1">
              <a:gsLst>
                <a:gs pos="11000">
                  <a:schemeClr val="accent1">
                    <a:lumMod val="5000"/>
                    <a:lumOff val="95000"/>
                  </a:schemeClr>
                </a:gs>
                <a:gs pos="26000">
                  <a:srgbClr val="D9D9D9"/>
                </a:gs>
                <a:gs pos="49000">
                  <a:srgbClr val="D9D9D9"/>
                </a:gs>
                <a:gs pos="100000">
                  <a:srgbClr val="D9D9D9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42" name="Chord 141"/>
            <p:cNvSpPr/>
            <p:nvPr/>
          </p:nvSpPr>
          <p:spPr>
            <a:xfrm rot="16765675" flipV="1">
              <a:off x="6802038" y="5831646"/>
              <a:ext cx="437729" cy="437729"/>
            </a:xfrm>
            <a:prstGeom prst="chord">
              <a:avLst>
                <a:gd name="adj1" fmla="val 2700000"/>
                <a:gd name="adj2" fmla="val 20046184"/>
              </a:avLst>
            </a:prstGeom>
            <a:solidFill>
              <a:schemeClr val="accent2">
                <a:alpha val="7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43" name="Chord 142"/>
            <p:cNvSpPr/>
            <p:nvPr/>
          </p:nvSpPr>
          <p:spPr>
            <a:xfrm rot="16765675" flipV="1">
              <a:off x="7273979" y="5833263"/>
              <a:ext cx="437729" cy="437729"/>
            </a:xfrm>
            <a:prstGeom prst="chord">
              <a:avLst>
                <a:gd name="adj1" fmla="val 2700000"/>
                <a:gd name="adj2" fmla="val 20046184"/>
              </a:avLst>
            </a:prstGeom>
            <a:solidFill>
              <a:schemeClr val="accent2">
                <a:alpha val="7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44" name="Rectangle 143"/>
            <p:cNvSpPr/>
            <p:nvPr/>
          </p:nvSpPr>
          <p:spPr>
            <a:xfrm flipV="1">
              <a:off x="7626976" y="5704008"/>
              <a:ext cx="690528" cy="164592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tx1">
                    <a:alpha val="75000"/>
                  </a:schemeClr>
                </a:gs>
                <a:gs pos="83000">
                  <a:schemeClr val="tx1">
                    <a:alpha val="75000"/>
                  </a:schemeClr>
                </a:gs>
                <a:gs pos="100000">
                  <a:schemeClr val="tx1">
                    <a:alpha val="75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45" name="TextBox 144"/>
            <p:cNvSpPr txBox="1"/>
            <p:nvPr/>
          </p:nvSpPr>
          <p:spPr>
            <a:xfrm>
              <a:off x="7258543" y="5955674"/>
              <a:ext cx="458780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800" dirty="0" smtClean="0"/>
                <a:t>U2AF1</a:t>
              </a:r>
              <a:endParaRPr lang="en-US" sz="800" dirty="0"/>
            </a:p>
          </p:txBody>
        </p:sp>
        <p:sp>
          <p:nvSpPr>
            <p:cNvPr id="146" name="TextBox 145"/>
            <p:cNvSpPr txBox="1"/>
            <p:nvPr/>
          </p:nvSpPr>
          <p:spPr>
            <a:xfrm>
              <a:off x="6780870" y="5955674"/>
              <a:ext cx="458780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800" dirty="0" smtClean="0"/>
                <a:t>U2AF2</a:t>
              </a:r>
              <a:endParaRPr lang="en-US" sz="800" dirty="0"/>
            </a:p>
          </p:txBody>
        </p:sp>
        <p:sp>
          <p:nvSpPr>
            <p:cNvPr id="147" name="TextBox 146"/>
            <p:cNvSpPr txBox="1"/>
            <p:nvPr/>
          </p:nvSpPr>
          <p:spPr>
            <a:xfrm>
              <a:off x="5945505" y="5942788"/>
              <a:ext cx="505267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i="1" smtClean="0"/>
                <a:t>Splicing</a:t>
              </a:r>
              <a:endParaRPr lang="en-US" sz="800" i="1" dirty="0"/>
            </a:p>
          </p:txBody>
        </p:sp>
        <p:sp>
          <p:nvSpPr>
            <p:cNvPr id="148" name="TextBox 147"/>
            <p:cNvSpPr txBox="1"/>
            <p:nvPr/>
          </p:nvSpPr>
          <p:spPr>
            <a:xfrm>
              <a:off x="7359806" y="5677894"/>
              <a:ext cx="308098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i="1" dirty="0" smtClean="0"/>
                <a:t>AG</a:t>
              </a:r>
              <a:endParaRPr lang="en-US" sz="800" i="1" dirty="0"/>
            </a:p>
          </p:txBody>
        </p:sp>
        <p:grpSp>
          <p:nvGrpSpPr>
            <p:cNvPr id="149" name="Group 148"/>
            <p:cNvGrpSpPr/>
            <p:nvPr/>
          </p:nvGrpSpPr>
          <p:grpSpPr>
            <a:xfrm>
              <a:off x="612022" y="4057989"/>
              <a:ext cx="10911466" cy="2291700"/>
              <a:chOff x="634017" y="679454"/>
              <a:chExt cx="10911466" cy="2291700"/>
            </a:xfrm>
          </p:grpSpPr>
          <p:sp>
            <p:nvSpPr>
              <p:cNvPr id="150" name="Bent Arrow 149"/>
              <p:cNvSpPr/>
              <p:nvPr/>
            </p:nvSpPr>
            <p:spPr>
              <a:xfrm rot="5400000">
                <a:off x="1596793" y="1917319"/>
                <a:ext cx="524409" cy="428403"/>
              </a:xfrm>
              <a:prstGeom prst="bentArrow">
                <a:avLst>
                  <a:gd name="adj1" fmla="val 4821"/>
                  <a:gd name="adj2" fmla="val 18490"/>
                  <a:gd name="adj3" fmla="val 50000"/>
                  <a:gd name="adj4" fmla="val 50000"/>
                </a:avLst>
              </a:prstGeom>
              <a:solidFill>
                <a:schemeClr val="tx1">
                  <a:alpha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>
                  <a:solidFill>
                    <a:schemeClr val="tx1"/>
                  </a:solidFill>
                </a:endParaRPr>
              </a:p>
            </p:txBody>
          </p:sp>
          <p:sp>
            <p:nvSpPr>
              <p:cNvPr id="151" name="Freeform 150"/>
              <p:cNvSpPr/>
              <p:nvPr/>
            </p:nvSpPr>
            <p:spPr>
              <a:xfrm>
                <a:off x="9736428" y="1871730"/>
                <a:ext cx="1206321" cy="455053"/>
              </a:xfrm>
              <a:custGeom>
                <a:avLst/>
                <a:gdLst>
                  <a:gd name="connsiteX0" fmla="*/ 407831 w 1206321"/>
                  <a:gd name="connsiteY0" fmla="*/ 0 h 455053"/>
                  <a:gd name="connsiteX1" fmla="*/ 0 w 1206321"/>
                  <a:gd name="connsiteY1" fmla="*/ 455053 h 455053"/>
                  <a:gd name="connsiteX2" fmla="*/ 1206321 w 1206321"/>
                  <a:gd name="connsiteY2" fmla="*/ 455053 h 455053"/>
                  <a:gd name="connsiteX3" fmla="*/ 798490 w 1206321"/>
                  <a:gd name="connsiteY3" fmla="*/ 4292 h 455053"/>
                  <a:gd name="connsiteX4" fmla="*/ 407831 w 1206321"/>
                  <a:gd name="connsiteY4" fmla="*/ 0 h 4550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06321" h="455053">
                    <a:moveTo>
                      <a:pt x="407831" y="0"/>
                    </a:moveTo>
                    <a:lnTo>
                      <a:pt x="0" y="455053"/>
                    </a:lnTo>
                    <a:lnTo>
                      <a:pt x="1206321" y="455053"/>
                    </a:lnTo>
                    <a:lnTo>
                      <a:pt x="798490" y="4292"/>
                    </a:lnTo>
                    <a:lnTo>
                      <a:pt x="407831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74000">
                    <a:schemeClr val="bg1">
                      <a:lumMod val="95000"/>
                    </a:schemeClr>
                  </a:gs>
                  <a:gs pos="83000">
                    <a:schemeClr val="bg1">
                      <a:lumMod val="95000"/>
                    </a:schemeClr>
                  </a:gs>
                  <a:gs pos="100000">
                    <a:schemeClr val="bg1">
                      <a:lumMod val="95000"/>
                    </a:schemeClr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2" name="Freeform 151"/>
              <p:cNvSpPr/>
              <p:nvPr/>
            </p:nvSpPr>
            <p:spPr>
              <a:xfrm>
                <a:off x="1906073" y="1262130"/>
                <a:ext cx="2120721" cy="455742"/>
              </a:xfrm>
              <a:custGeom>
                <a:avLst/>
                <a:gdLst>
                  <a:gd name="connsiteX0" fmla="*/ 1317938 w 2120721"/>
                  <a:gd name="connsiteY0" fmla="*/ 442174 h 446467"/>
                  <a:gd name="connsiteX1" fmla="*/ 0 w 2120721"/>
                  <a:gd name="connsiteY1" fmla="*/ 0 h 446467"/>
                  <a:gd name="connsiteX2" fmla="*/ 2120721 w 2120721"/>
                  <a:gd name="connsiteY2" fmla="*/ 0 h 446467"/>
                  <a:gd name="connsiteX3" fmla="*/ 1558344 w 2120721"/>
                  <a:gd name="connsiteY3" fmla="*/ 446467 h 446467"/>
                  <a:gd name="connsiteX4" fmla="*/ 1317938 w 2120721"/>
                  <a:gd name="connsiteY4" fmla="*/ 442174 h 4464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20721" h="446467">
                    <a:moveTo>
                      <a:pt x="1317938" y="442174"/>
                    </a:moveTo>
                    <a:lnTo>
                      <a:pt x="0" y="0"/>
                    </a:lnTo>
                    <a:lnTo>
                      <a:pt x="2120721" y="0"/>
                    </a:lnTo>
                    <a:lnTo>
                      <a:pt x="1558344" y="446467"/>
                    </a:lnTo>
                    <a:lnTo>
                      <a:pt x="1317938" y="442174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74000">
                    <a:schemeClr val="bg1">
                      <a:lumMod val="95000"/>
                    </a:schemeClr>
                  </a:gs>
                  <a:gs pos="83000">
                    <a:schemeClr val="bg1">
                      <a:lumMod val="95000"/>
                    </a:schemeClr>
                  </a:gs>
                  <a:gs pos="100000">
                    <a:schemeClr val="bg1">
                      <a:lumMod val="95000"/>
                    </a:schemeClr>
                  </a:gs>
                </a:gsLst>
                <a:lin ang="54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3" name="Freeform 152"/>
              <p:cNvSpPr/>
              <p:nvPr/>
            </p:nvSpPr>
            <p:spPr>
              <a:xfrm>
                <a:off x="5734707" y="1261241"/>
                <a:ext cx="2597369" cy="453259"/>
              </a:xfrm>
              <a:custGeom>
                <a:avLst/>
                <a:gdLst>
                  <a:gd name="connsiteX0" fmla="*/ 1816976 w 2597369"/>
                  <a:gd name="connsiteY0" fmla="*/ 449318 h 453259"/>
                  <a:gd name="connsiteX1" fmla="*/ 0 w 2597369"/>
                  <a:gd name="connsiteY1" fmla="*/ 0 h 453259"/>
                  <a:gd name="connsiteX2" fmla="*/ 2597369 w 2597369"/>
                  <a:gd name="connsiteY2" fmla="*/ 0 h 453259"/>
                  <a:gd name="connsiteX3" fmla="*/ 2006162 w 2597369"/>
                  <a:gd name="connsiteY3" fmla="*/ 453259 h 453259"/>
                  <a:gd name="connsiteX4" fmla="*/ 1816976 w 2597369"/>
                  <a:gd name="connsiteY4" fmla="*/ 449318 h 453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97369" h="453259">
                    <a:moveTo>
                      <a:pt x="1816976" y="449318"/>
                    </a:moveTo>
                    <a:lnTo>
                      <a:pt x="0" y="0"/>
                    </a:lnTo>
                    <a:lnTo>
                      <a:pt x="2597369" y="0"/>
                    </a:lnTo>
                    <a:lnTo>
                      <a:pt x="2006162" y="453259"/>
                    </a:lnTo>
                    <a:lnTo>
                      <a:pt x="1816976" y="449318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73000">
                    <a:schemeClr val="bg1">
                      <a:lumMod val="95000"/>
                    </a:schemeClr>
                  </a:gs>
                  <a:gs pos="83000">
                    <a:schemeClr val="bg1">
                      <a:lumMod val="95000"/>
                    </a:schemeClr>
                  </a:gs>
                  <a:gs pos="100000">
                    <a:schemeClr val="bg1">
                      <a:lumMod val="95000"/>
                    </a:schemeClr>
                  </a:gs>
                </a:gsLst>
                <a:lin ang="54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4" name="Rectangle 153"/>
              <p:cNvSpPr/>
              <p:nvPr/>
            </p:nvSpPr>
            <p:spPr>
              <a:xfrm>
                <a:off x="5733592" y="1098763"/>
                <a:ext cx="1906990" cy="164592"/>
              </a:xfrm>
              <a:prstGeom prst="rect">
                <a:avLst/>
              </a:prstGeom>
              <a:gradFill flip="none" rotWithShape="1">
                <a:gsLst>
                  <a:gs pos="11000">
                    <a:schemeClr val="accent1">
                      <a:lumMod val="5000"/>
                      <a:lumOff val="95000"/>
                    </a:schemeClr>
                  </a:gs>
                  <a:gs pos="26000">
                    <a:srgbClr val="D9D9D9"/>
                  </a:gs>
                  <a:gs pos="49000">
                    <a:srgbClr val="D9D9D9"/>
                  </a:gs>
                  <a:gs pos="100000">
                    <a:srgbClr val="D9D9D9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grpSp>
            <p:nvGrpSpPr>
              <p:cNvPr id="155" name="Group 154"/>
              <p:cNvGrpSpPr/>
              <p:nvPr/>
            </p:nvGrpSpPr>
            <p:grpSpPr>
              <a:xfrm>
                <a:off x="4475810" y="1710201"/>
                <a:ext cx="7069673" cy="166702"/>
                <a:chOff x="2581643" y="1300480"/>
                <a:chExt cx="8617500" cy="203200"/>
              </a:xfrm>
              <a:solidFill>
                <a:schemeClr val="tx1"/>
              </a:solidFill>
            </p:grpSpPr>
            <p:sp>
              <p:nvSpPr>
                <p:cNvPr id="205" name="Rectangle 204"/>
                <p:cNvSpPr/>
                <p:nvPr/>
              </p:nvSpPr>
              <p:spPr>
                <a:xfrm>
                  <a:off x="8318500" y="1300480"/>
                  <a:ext cx="1408242" cy="203200"/>
                </a:xfrm>
                <a:prstGeom prst="rect">
                  <a:avLst/>
                </a:prstGeom>
                <a:solidFill>
                  <a:srgbClr val="7F7F7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800" dirty="0" smtClean="0"/>
                    <a:t>3’ UTR</a:t>
                  </a:r>
                  <a:endParaRPr lang="en-US" sz="800" dirty="0"/>
                </a:p>
              </p:txBody>
            </p:sp>
            <p:sp>
              <p:nvSpPr>
                <p:cNvPr id="206" name="Rectangle 205"/>
                <p:cNvSpPr/>
                <p:nvPr/>
              </p:nvSpPr>
              <p:spPr>
                <a:xfrm>
                  <a:off x="9726743" y="1300480"/>
                  <a:ext cx="1472400" cy="203200"/>
                </a:xfrm>
                <a:prstGeom prst="rect">
                  <a:avLst/>
                </a:prstGeom>
                <a:solidFill>
                  <a:srgbClr val="59595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800" dirty="0" smtClean="0"/>
                    <a:t>Poly(A) Tail</a:t>
                  </a:r>
                  <a:endParaRPr lang="en-US" sz="800" dirty="0"/>
                </a:p>
              </p:txBody>
            </p:sp>
            <p:sp>
              <p:nvSpPr>
                <p:cNvPr id="207" name="Rectangle 206"/>
                <p:cNvSpPr/>
                <p:nvPr/>
              </p:nvSpPr>
              <p:spPr>
                <a:xfrm>
                  <a:off x="2581643" y="1300480"/>
                  <a:ext cx="3862339" cy="200628"/>
                </a:xfrm>
                <a:prstGeom prst="rect">
                  <a:avLst/>
                </a:prstGeom>
                <a:solidFill>
                  <a:srgbClr val="D9D9D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800" dirty="0" smtClean="0">
                      <a:solidFill>
                        <a:schemeClr val="tx1"/>
                      </a:solidFill>
                    </a:rPr>
                    <a:t>Intron</a:t>
                  </a:r>
                  <a:endParaRPr lang="en-US" sz="8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08" name="Rectangle 207"/>
                <p:cNvSpPr/>
                <p:nvPr/>
              </p:nvSpPr>
              <p:spPr>
                <a:xfrm>
                  <a:off x="6443981" y="1300480"/>
                  <a:ext cx="1874520" cy="203200"/>
                </a:xfrm>
                <a:prstGeom prst="rect">
                  <a:avLst/>
                </a:prstGeom>
                <a:solidFill>
                  <a:schemeClr val="tx1">
                    <a:alpha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800" dirty="0" smtClean="0"/>
                    <a:t>Exon</a:t>
                  </a:r>
                  <a:endParaRPr lang="en-US" sz="800" dirty="0"/>
                </a:p>
              </p:txBody>
            </p:sp>
          </p:grpSp>
          <p:grpSp>
            <p:nvGrpSpPr>
              <p:cNvPr id="156" name="Group 155"/>
              <p:cNvGrpSpPr/>
              <p:nvPr/>
            </p:nvGrpSpPr>
            <p:grpSpPr>
              <a:xfrm>
                <a:off x="5780590" y="679454"/>
                <a:ext cx="1700319" cy="620282"/>
                <a:chOff x="7723830" y="3848556"/>
                <a:chExt cx="1700319" cy="620282"/>
              </a:xfrm>
            </p:grpSpPr>
            <p:grpSp>
              <p:nvGrpSpPr>
                <p:cNvPr id="193" name="Group 192"/>
                <p:cNvGrpSpPr/>
                <p:nvPr/>
              </p:nvGrpSpPr>
              <p:grpSpPr>
                <a:xfrm>
                  <a:off x="7723830" y="3848556"/>
                  <a:ext cx="839127" cy="446983"/>
                  <a:chOff x="8806165" y="2468712"/>
                  <a:chExt cx="1003457" cy="534518"/>
                </a:xfrm>
              </p:grpSpPr>
              <p:grpSp>
                <p:nvGrpSpPr>
                  <p:cNvPr id="196" name="Group 195"/>
                  <p:cNvGrpSpPr/>
                  <p:nvPr/>
                </p:nvGrpSpPr>
                <p:grpSpPr>
                  <a:xfrm>
                    <a:off x="8858883" y="2468712"/>
                    <a:ext cx="908252" cy="480224"/>
                    <a:chOff x="8854727" y="2468712"/>
                    <a:chExt cx="908252" cy="480224"/>
                  </a:xfrm>
                </p:grpSpPr>
                <p:sp>
                  <p:nvSpPr>
                    <p:cNvPr id="203" name="Delay 202"/>
                    <p:cNvSpPr/>
                    <p:nvPr/>
                  </p:nvSpPr>
                  <p:spPr>
                    <a:xfrm rot="16200000">
                      <a:off x="9068741" y="2254698"/>
                      <a:ext cx="480224" cy="908252"/>
                    </a:xfrm>
                    <a:prstGeom prst="flowChartDelay">
                      <a:avLst/>
                    </a:prstGeom>
                    <a:solidFill>
                      <a:srgbClr val="C00000">
                        <a:alpha val="26000"/>
                      </a:srgb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204" name="TextBox 203"/>
                    <p:cNvSpPr txBox="1"/>
                    <p:nvPr/>
                  </p:nvSpPr>
                  <p:spPr>
                    <a:xfrm>
                      <a:off x="8934627" y="2481186"/>
                      <a:ext cx="709647" cy="257636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 algn="ctr"/>
                      <a:r>
                        <a:rPr lang="en-US" sz="800" dirty="0" smtClean="0"/>
                        <a:t>U2 </a:t>
                      </a:r>
                      <a:r>
                        <a:rPr lang="en-US" sz="800" dirty="0" err="1" smtClean="0"/>
                        <a:t>snRNP</a:t>
                      </a:r>
                      <a:endParaRPr lang="en-US" sz="800" dirty="0"/>
                    </a:p>
                  </p:txBody>
                </p:sp>
              </p:grpSp>
              <p:grpSp>
                <p:nvGrpSpPr>
                  <p:cNvPr id="197" name="Group 196"/>
                  <p:cNvGrpSpPr/>
                  <p:nvPr/>
                </p:nvGrpSpPr>
                <p:grpSpPr>
                  <a:xfrm>
                    <a:off x="8806165" y="2699377"/>
                    <a:ext cx="525622" cy="303853"/>
                    <a:chOff x="8806165" y="2699377"/>
                    <a:chExt cx="525622" cy="303853"/>
                  </a:xfrm>
                </p:grpSpPr>
                <p:sp>
                  <p:nvSpPr>
                    <p:cNvPr id="201" name="Delay 200"/>
                    <p:cNvSpPr/>
                    <p:nvPr/>
                  </p:nvSpPr>
                  <p:spPr>
                    <a:xfrm rot="16200000">
                      <a:off x="8950480" y="2625379"/>
                      <a:ext cx="244000" cy="391996"/>
                    </a:xfrm>
                    <a:prstGeom prst="flowChartDelay">
                      <a:avLst/>
                    </a:prstGeom>
                    <a:solidFill>
                      <a:srgbClr val="C00000">
                        <a:alpha val="60000"/>
                      </a:srgb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202" name="TextBox 201"/>
                    <p:cNvSpPr txBox="1"/>
                    <p:nvPr/>
                  </p:nvSpPr>
                  <p:spPr>
                    <a:xfrm>
                      <a:off x="8806165" y="2745595"/>
                      <a:ext cx="525622" cy="257635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 algn="ctr"/>
                      <a:r>
                        <a:rPr lang="en-US" sz="800" dirty="0" smtClean="0"/>
                        <a:t>SF3A3</a:t>
                      </a:r>
                      <a:endParaRPr lang="en-US" sz="800" dirty="0"/>
                    </a:p>
                  </p:txBody>
                </p:sp>
              </p:grpSp>
              <p:grpSp>
                <p:nvGrpSpPr>
                  <p:cNvPr id="198" name="Group 197"/>
                  <p:cNvGrpSpPr/>
                  <p:nvPr/>
                </p:nvGrpSpPr>
                <p:grpSpPr>
                  <a:xfrm>
                    <a:off x="9287835" y="2701017"/>
                    <a:ext cx="521787" cy="301633"/>
                    <a:chOff x="9287835" y="2701017"/>
                    <a:chExt cx="521787" cy="301633"/>
                  </a:xfrm>
                </p:grpSpPr>
                <p:sp>
                  <p:nvSpPr>
                    <p:cNvPr id="199" name="Delay 198"/>
                    <p:cNvSpPr/>
                    <p:nvPr/>
                  </p:nvSpPr>
                  <p:spPr>
                    <a:xfrm rot="16200000">
                      <a:off x="9430913" y="2627019"/>
                      <a:ext cx="244000" cy="391996"/>
                    </a:xfrm>
                    <a:prstGeom prst="flowChartDelay">
                      <a:avLst/>
                    </a:prstGeom>
                    <a:solidFill>
                      <a:srgbClr val="C00000">
                        <a:alpha val="60000"/>
                      </a:srgb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/>
                    </a:p>
                  </p:txBody>
                </p:sp>
                <p:sp>
                  <p:nvSpPr>
                    <p:cNvPr id="200" name="TextBox 199"/>
                    <p:cNvSpPr txBox="1"/>
                    <p:nvPr/>
                  </p:nvSpPr>
                  <p:spPr>
                    <a:xfrm>
                      <a:off x="9287835" y="2745014"/>
                      <a:ext cx="521787" cy="257636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 algn="ctr"/>
                      <a:r>
                        <a:rPr lang="en-US" sz="800" dirty="0" smtClean="0"/>
                        <a:t>SF3B4</a:t>
                      </a:r>
                      <a:endParaRPr lang="en-US" sz="800" dirty="0"/>
                    </a:p>
                  </p:txBody>
                </p:sp>
              </p:grpSp>
            </p:grpSp>
            <p:sp>
              <p:nvSpPr>
                <p:cNvPr id="194" name="TextBox 193"/>
                <p:cNvSpPr txBox="1"/>
                <p:nvPr/>
              </p:nvSpPr>
              <p:spPr>
                <a:xfrm>
                  <a:off x="7794002" y="4253394"/>
                  <a:ext cx="713657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800" i="1" dirty="0"/>
                    <a:t>b</a:t>
                  </a:r>
                  <a:r>
                    <a:rPr lang="en-US" sz="800" i="1" dirty="0" smtClean="0"/>
                    <a:t>ranch point</a:t>
                  </a:r>
                  <a:endParaRPr lang="en-US" sz="800" i="1" dirty="0"/>
                </a:p>
              </p:txBody>
            </p:sp>
            <p:sp>
              <p:nvSpPr>
                <p:cNvPr id="195" name="TextBox 194"/>
                <p:cNvSpPr txBox="1"/>
                <p:nvPr/>
              </p:nvSpPr>
              <p:spPr>
                <a:xfrm>
                  <a:off x="8918882" y="3972373"/>
                  <a:ext cx="505267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800" i="1" dirty="0" smtClean="0"/>
                    <a:t>Splicing</a:t>
                  </a:r>
                  <a:endParaRPr lang="en-US" sz="800" i="1" dirty="0"/>
                </a:p>
              </p:txBody>
            </p:sp>
          </p:grpSp>
          <p:sp>
            <p:nvSpPr>
              <p:cNvPr id="157" name="Rectangle 156"/>
              <p:cNvSpPr/>
              <p:nvPr/>
            </p:nvSpPr>
            <p:spPr>
              <a:xfrm>
                <a:off x="7640840" y="1098816"/>
                <a:ext cx="690528" cy="164592"/>
              </a:xfrm>
              <a:prstGeom prst="rect">
                <a:avLst/>
              </a:prstGeom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tx1">
                      <a:alpha val="75000"/>
                    </a:schemeClr>
                  </a:gs>
                  <a:gs pos="83000">
                    <a:schemeClr val="tx1">
                      <a:alpha val="75000"/>
                    </a:schemeClr>
                  </a:gs>
                  <a:gs pos="100000">
                    <a:schemeClr val="tx1">
                      <a:alpha val="75000"/>
                    </a:schemeClr>
                  </a:gs>
                </a:gsLst>
                <a:lin ang="108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grpSp>
            <p:nvGrpSpPr>
              <p:cNvPr id="158" name="Group 157"/>
              <p:cNvGrpSpPr/>
              <p:nvPr/>
            </p:nvGrpSpPr>
            <p:grpSpPr>
              <a:xfrm>
                <a:off x="9395804" y="2332408"/>
                <a:ext cx="1545711" cy="608460"/>
                <a:chOff x="9395804" y="2437186"/>
                <a:chExt cx="1545711" cy="608460"/>
              </a:xfrm>
            </p:grpSpPr>
            <p:sp>
              <p:nvSpPr>
                <p:cNvPr id="187" name="Rectangle 186"/>
                <p:cNvSpPr/>
                <p:nvPr/>
              </p:nvSpPr>
              <p:spPr>
                <a:xfrm>
                  <a:off x="9739234" y="2437186"/>
                  <a:ext cx="599387" cy="119381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74000">
                      <a:srgbClr val="7F7F7F"/>
                    </a:gs>
                    <a:gs pos="83000">
                      <a:srgbClr val="7F7F7F"/>
                    </a:gs>
                    <a:gs pos="100000">
                      <a:srgbClr val="7F7F7F"/>
                    </a:gs>
                  </a:gsLst>
                  <a:lin ang="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  <p:sp>
              <p:nvSpPr>
                <p:cNvPr id="188" name="Rectangle 187"/>
                <p:cNvSpPr/>
                <p:nvPr/>
              </p:nvSpPr>
              <p:spPr>
                <a:xfrm>
                  <a:off x="10338621" y="2437186"/>
                  <a:ext cx="602894" cy="119381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74000">
                      <a:srgbClr val="595959"/>
                    </a:gs>
                    <a:gs pos="83000">
                      <a:srgbClr val="595959"/>
                    </a:gs>
                    <a:gs pos="100000">
                      <a:srgbClr val="595959"/>
                    </a:gs>
                  </a:gsLst>
                  <a:lin ang="108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  <p:grpSp>
              <p:nvGrpSpPr>
                <p:cNvPr id="189" name="Group 188"/>
                <p:cNvGrpSpPr/>
                <p:nvPr/>
              </p:nvGrpSpPr>
              <p:grpSpPr>
                <a:xfrm>
                  <a:off x="10006130" y="2573432"/>
                  <a:ext cx="665081" cy="472214"/>
                  <a:chOff x="10007834" y="2199314"/>
                  <a:chExt cx="665081" cy="472214"/>
                </a:xfrm>
              </p:grpSpPr>
              <p:sp>
                <p:nvSpPr>
                  <p:cNvPr id="191" name="Off-page Connector 190"/>
                  <p:cNvSpPr/>
                  <p:nvPr/>
                </p:nvSpPr>
                <p:spPr>
                  <a:xfrm rot="10800000">
                    <a:off x="10007834" y="2199314"/>
                    <a:ext cx="665081" cy="472214"/>
                  </a:xfrm>
                  <a:prstGeom prst="flowChartOffpageConnector">
                    <a:avLst/>
                  </a:prstGeom>
                  <a:solidFill>
                    <a:srgbClr val="7030A0">
                      <a:alpha val="51000"/>
                    </a:srgb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  <p:sp>
                <p:nvSpPr>
                  <p:cNvPr id="192" name="TextBox 191"/>
                  <p:cNvSpPr txBox="1"/>
                  <p:nvPr/>
                </p:nvSpPr>
                <p:spPr>
                  <a:xfrm>
                    <a:off x="10111664" y="2242727"/>
                    <a:ext cx="482824" cy="33855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:r>
                      <a:rPr lang="en-US" sz="800" dirty="0" smtClean="0"/>
                      <a:t>CSTF2</a:t>
                    </a:r>
                  </a:p>
                  <a:p>
                    <a:pPr algn="ctr"/>
                    <a:r>
                      <a:rPr lang="en-US" sz="800" dirty="0" smtClean="0"/>
                      <a:t>CSTF2T</a:t>
                    </a:r>
                  </a:p>
                </p:txBody>
              </p:sp>
            </p:grpSp>
            <p:sp>
              <p:nvSpPr>
                <p:cNvPr id="190" name="TextBox 189"/>
                <p:cNvSpPr txBox="1"/>
                <p:nvPr/>
              </p:nvSpPr>
              <p:spPr>
                <a:xfrm>
                  <a:off x="9395804" y="2753010"/>
                  <a:ext cx="566181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800" i="1" dirty="0" smtClean="0"/>
                    <a:t>Cleavage</a:t>
                  </a:r>
                  <a:endParaRPr lang="en-US" sz="800" i="1" dirty="0"/>
                </a:p>
              </p:txBody>
            </p:sp>
          </p:grpSp>
          <p:grpSp>
            <p:nvGrpSpPr>
              <p:cNvPr id="159" name="Group 158"/>
              <p:cNvGrpSpPr/>
              <p:nvPr/>
            </p:nvGrpSpPr>
            <p:grpSpPr>
              <a:xfrm>
                <a:off x="1840381" y="1953340"/>
                <a:ext cx="2120391" cy="1017814"/>
                <a:chOff x="2406216" y="5656945"/>
                <a:chExt cx="2120391" cy="1017814"/>
              </a:xfrm>
            </p:grpSpPr>
            <p:sp>
              <p:nvSpPr>
                <p:cNvPr id="175" name="Explosion 2 174"/>
                <p:cNvSpPr/>
                <p:nvPr/>
              </p:nvSpPr>
              <p:spPr>
                <a:xfrm>
                  <a:off x="2406216" y="5758149"/>
                  <a:ext cx="1296317" cy="916610"/>
                </a:xfrm>
                <a:prstGeom prst="irregularSeal2">
                  <a:avLst/>
                </a:prstGeom>
                <a:solidFill>
                  <a:schemeClr val="accent4">
                    <a:lumMod val="40000"/>
                    <a:lumOff val="60000"/>
                    <a:alpha val="61000"/>
                  </a:schemeClr>
                </a:solidFill>
                <a:ln w="31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  <p:sp>
              <p:nvSpPr>
                <p:cNvPr id="176" name="TextBox 175"/>
                <p:cNvSpPr txBox="1"/>
                <p:nvPr/>
              </p:nvSpPr>
              <p:spPr>
                <a:xfrm>
                  <a:off x="2637207" y="6144822"/>
                  <a:ext cx="772969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800" dirty="0" smtClean="0"/>
                    <a:t>60S Ribosome</a:t>
                  </a:r>
                  <a:endParaRPr lang="en-US" sz="800" dirty="0"/>
                </a:p>
              </p:txBody>
            </p:sp>
            <p:grpSp>
              <p:nvGrpSpPr>
                <p:cNvPr id="177" name="Group 176"/>
                <p:cNvGrpSpPr/>
                <p:nvPr/>
              </p:nvGrpSpPr>
              <p:grpSpPr>
                <a:xfrm>
                  <a:off x="3809403" y="5862847"/>
                  <a:ext cx="556017" cy="241656"/>
                  <a:chOff x="3762176" y="4755419"/>
                  <a:chExt cx="731394" cy="288981"/>
                </a:xfrm>
              </p:grpSpPr>
              <p:sp>
                <p:nvSpPr>
                  <p:cNvPr id="185" name="Diamond 184"/>
                  <p:cNvSpPr/>
                  <p:nvPr/>
                </p:nvSpPr>
                <p:spPr>
                  <a:xfrm>
                    <a:off x="3762176" y="4755419"/>
                    <a:ext cx="731394" cy="288981"/>
                  </a:xfrm>
                  <a:prstGeom prst="diamond">
                    <a:avLst/>
                  </a:prstGeom>
                  <a:solidFill>
                    <a:srgbClr val="00B05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  <p:sp>
                <p:nvSpPr>
                  <p:cNvPr id="186" name="TextBox 185"/>
                  <p:cNvSpPr txBox="1"/>
                  <p:nvPr/>
                </p:nvSpPr>
                <p:spPr>
                  <a:xfrm>
                    <a:off x="3842253" y="4776797"/>
                    <a:ext cx="561315" cy="257636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800" dirty="0" smtClean="0"/>
                      <a:t>FMR1</a:t>
                    </a:r>
                    <a:endParaRPr lang="en-US" sz="800" dirty="0"/>
                  </a:p>
                </p:txBody>
              </p:sp>
            </p:grpSp>
            <p:grpSp>
              <p:nvGrpSpPr>
                <p:cNvPr id="178" name="Group 177"/>
                <p:cNvGrpSpPr/>
                <p:nvPr/>
              </p:nvGrpSpPr>
              <p:grpSpPr>
                <a:xfrm>
                  <a:off x="3809403" y="6127566"/>
                  <a:ext cx="556017" cy="241656"/>
                  <a:chOff x="3762176" y="4772307"/>
                  <a:chExt cx="731394" cy="288981"/>
                </a:xfrm>
              </p:grpSpPr>
              <p:sp>
                <p:nvSpPr>
                  <p:cNvPr id="183" name="Diamond 182"/>
                  <p:cNvSpPr/>
                  <p:nvPr/>
                </p:nvSpPr>
                <p:spPr>
                  <a:xfrm>
                    <a:off x="3762176" y="4772307"/>
                    <a:ext cx="731394" cy="288981"/>
                  </a:xfrm>
                  <a:prstGeom prst="diamond">
                    <a:avLst/>
                  </a:prstGeom>
                  <a:solidFill>
                    <a:srgbClr val="00B05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  <p:sp>
                <p:nvSpPr>
                  <p:cNvPr id="184" name="TextBox 183"/>
                  <p:cNvSpPr txBox="1"/>
                  <p:nvPr/>
                </p:nvSpPr>
                <p:spPr>
                  <a:xfrm>
                    <a:off x="3871423" y="4793686"/>
                    <a:ext cx="514925" cy="257636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800" dirty="0" smtClean="0"/>
                      <a:t>FXR1</a:t>
                    </a:r>
                    <a:endParaRPr lang="en-US" sz="800" dirty="0"/>
                  </a:p>
                </p:txBody>
              </p:sp>
            </p:grpSp>
            <p:grpSp>
              <p:nvGrpSpPr>
                <p:cNvPr id="179" name="Group 178"/>
                <p:cNvGrpSpPr/>
                <p:nvPr/>
              </p:nvGrpSpPr>
              <p:grpSpPr>
                <a:xfrm>
                  <a:off x="3809403" y="6388754"/>
                  <a:ext cx="556017" cy="241656"/>
                  <a:chOff x="3762176" y="4784973"/>
                  <a:chExt cx="731394" cy="288981"/>
                </a:xfrm>
              </p:grpSpPr>
              <p:sp>
                <p:nvSpPr>
                  <p:cNvPr id="181" name="Diamond 180"/>
                  <p:cNvSpPr/>
                  <p:nvPr/>
                </p:nvSpPr>
                <p:spPr>
                  <a:xfrm>
                    <a:off x="3762176" y="4784973"/>
                    <a:ext cx="731394" cy="288981"/>
                  </a:xfrm>
                  <a:prstGeom prst="diamond">
                    <a:avLst/>
                  </a:prstGeom>
                  <a:solidFill>
                    <a:srgbClr val="00B05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  <p:sp>
                <p:nvSpPr>
                  <p:cNvPr id="182" name="TextBox 181"/>
                  <p:cNvSpPr txBox="1"/>
                  <p:nvPr/>
                </p:nvSpPr>
                <p:spPr>
                  <a:xfrm>
                    <a:off x="3871423" y="4806352"/>
                    <a:ext cx="514925" cy="257636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800" dirty="0" smtClean="0"/>
                      <a:t>FXR2</a:t>
                    </a:r>
                    <a:endParaRPr lang="en-US" sz="800" dirty="0"/>
                  </a:p>
                </p:txBody>
              </p:sp>
            </p:grpSp>
            <p:sp>
              <p:nvSpPr>
                <p:cNvPr id="180" name="TextBox 179"/>
                <p:cNvSpPr txBox="1"/>
                <p:nvPr/>
              </p:nvSpPr>
              <p:spPr>
                <a:xfrm>
                  <a:off x="3452274" y="5656945"/>
                  <a:ext cx="1074333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800" i="1" smtClean="0"/>
                    <a:t>Ribosome Interaction</a:t>
                  </a:r>
                  <a:endParaRPr lang="en-US" sz="800" i="1" dirty="0"/>
                </a:p>
              </p:txBody>
            </p:sp>
          </p:grpSp>
          <p:sp>
            <p:nvSpPr>
              <p:cNvPr id="160" name="Rectangle 159"/>
              <p:cNvSpPr/>
              <p:nvPr/>
            </p:nvSpPr>
            <p:spPr>
              <a:xfrm>
                <a:off x="1643783" y="1710201"/>
                <a:ext cx="983544" cy="166702"/>
              </a:xfrm>
              <a:prstGeom prst="rect">
                <a:avLst/>
              </a:prstGeom>
              <a:solidFill>
                <a:schemeClr val="tx1">
                  <a:alpha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800" dirty="0" smtClean="0"/>
                  <a:t>Exon</a:t>
                </a:r>
                <a:endParaRPr lang="en-US" sz="800" dirty="0"/>
              </a:p>
            </p:txBody>
          </p:sp>
          <p:sp>
            <p:nvSpPr>
              <p:cNvPr id="161" name="Rectangle 160"/>
              <p:cNvSpPr/>
              <p:nvPr/>
            </p:nvSpPr>
            <p:spPr>
              <a:xfrm>
                <a:off x="3337926" y="1710201"/>
                <a:ext cx="1137883" cy="166702"/>
              </a:xfrm>
              <a:prstGeom prst="rect">
                <a:avLst/>
              </a:prstGeom>
              <a:solidFill>
                <a:schemeClr val="tx1">
                  <a:alpha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800" dirty="0" smtClean="0"/>
                  <a:t>Exon</a:t>
                </a:r>
                <a:endParaRPr lang="en-US" sz="800" dirty="0"/>
              </a:p>
            </p:txBody>
          </p:sp>
          <p:sp>
            <p:nvSpPr>
              <p:cNvPr id="162" name="Rectangle 161"/>
              <p:cNvSpPr/>
              <p:nvPr/>
            </p:nvSpPr>
            <p:spPr>
              <a:xfrm>
                <a:off x="1089497" y="1710201"/>
                <a:ext cx="554285" cy="166702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800" dirty="0" smtClean="0"/>
                  <a:t>5’ UTR</a:t>
                </a:r>
                <a:endParaRPr lang="en-US" sz="800" dirty="0"/>
              </a:p>
            </p:txBody>
          </p:sp>
          <p:sp>
            <p:nvSpPr>
              <p:cNvPr id="163" name="Rectangle 162"/>
              <p:cNvSpPr/>
              <p:nvPr/>
            </p:nvSpPr>
            <p:spPr>
              <a:xfrm>
                <a:off x="634017" y="1710201"/>
                <a:ext cx="455480" cy="166702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800" dirty="0" smtClean="0"/>
                  <a:t>5’ Cap</a:t>
                </a:r>
                <a:endParaRPr lang="en-US" sz="800" dirty="0"/>
              </a:p>
            </p:txBody>
          </p:sp>
          <p:sp>
            <p:nvSpPr>
              <p:cNvPr id="164" name="Rectangle 163"/>
              <p:cNvSpPr/>
              <p:nvPr/>
            </p:nvSpPr>
            <p:spPr>
              <a:xfrm>
                <a:off x="2624231" y="1710201"/>
                <a:ext cx="713694" cy="166702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800" dirty="0" smtClean="0">
                    <a:solidFill>
                      <a:schemeClr val="tx1"/>
                    </a:solidFill>
                  </a:rPr>
                  <a:t>Intron</a:t>
                </a:r>
                <a:endParaRPr lang="en-US" sz="800" dirty="0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165" name="Group 164"/>
              <p:cNvGrpSpPr/>
              <p:nvPr/>
            </p:nvGrpSpPr>
            <p:grpSpPr>
              <a:xfrm>
                <a:off x="1856954" y="771190"/>
                <a:ext cx="2156759" cy="769928"/>
                <a:chOff x="2161753" y="771190"/>
                <a:chExt cx="2156759" cy="769928"/>
              </a:xfrm>
            </p:grpSpPr>
            <p:sp>
              <p:nvSpPr>
                <p:cNvPr id="166" name="Rectangle 165"/>
                <p:cNvSpPr/>
                <p:nvPr/>
              </p:nvSpPr>
              <p:spPr>
                <a:xfrm>
                  <a:off x="2206685" y="1097226"/>
                  <a:ext cx="1436150" cy="164592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26000">
                      <a:srgbClr val="D9D9D9"/>
                    </a:gs>
                    <a:gs pos="49000">
                      <a:srgbClr val="D9D9D9"/>
                    </a:gs>
                    <a:gs pos="100000">
                      <a:srgbClr val="D9D9D9"/>
                    </a:gs>
                  </a:gsLst>
                  <a:lin ang="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  <p:grpSp>
              <p:nvGrpSpPr>
                <p:cNvPr id="167" name="Group 166"/>
                <p:cNvGrpSpPr/>
                <p:nvPr/>
              </p:nvGrpSpPr>
              <p:grpSpPr>
                <a:xfrm>
                  <a:off x="3045432" y="815415"/>
                  <a:ext cx="706965" cy="279514"/>
                  <a:chOff x="1935268" y="3110448"/>
                  <a:chExt cx="845413" cy="334252"/>
                </a:xfrm>
              </p:grpSpPr>
              <p:sp>
                <p:nvSpPr>
                  <p:cNvPr id="173" name="Oval 172"/>
                  <p:cNvSpPr/>
                  <p:nvPr/>
                </p:nvSpPr>
                <p:spPr>
                  <a:xfrm>
                    <a:off x="1935268" y="3110448"/>
                    <a:ext cx="845413" cy="334252"/>
                  </a:xfrm>
                  <a:prstGeom prst="ellipse">
                    <a:avLst/>
                  </a:pr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  <p:sp>
                <p:nvSpPr>
                  <p:cNvPr id="174" name="TextBox 173"/>
                  <p:cNvSpPr txBox="1"/>
                  <p:nvPr/>
                </p:nvSpPr>
                <p:spPr>
                  <a:xfrm>
                    <a:off x="2034007" y="3154464"/>
                    <a:ext cx="663640" cy="25763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800" dirty="0" smtClean="0"/>
                      <a:t>HNRNPU</a:t>
                    </a:r>
                    <a:endParaRPr lang="en-US" sz="800" dirty="0"/>
                  </a:p>
                </p:txBody>
              </p:sp>
            </p:grpSp>
            <p:grpSp>
              <p:nvGrpSpPr>
                <p:cNvPr id="168" name="Group 167"/>
                <p:cNvGrpSpPr/>
                <p:nvPr/>
              </p:nvGrpSpPr>
              <p:grpSpPr>
                <a:xfrm>
                  <a:off x="3045431" y="1261604"/>
                  <a:ext cx="706965" cy="279514"/>
                  <a:chOff x="1935268" y="3120716"/>
                  <a:chExt cx="845413" cy="334252"/>
                </a:xfrm>
              </p:grpSpPr>
              <p:sp>
                <p:nvSpPr>
                  <p:cNvPr id="171" name="Oval 170"/>
                  <p:cNvSpPr/>
                  <p:nvPr/>
                </p:nvSpPr>
                <p:spPr>
                  <a:xfrm>
                    <a:off x="1935268" y="3120716"/>
                    <a:ext cx="845413" cy="334252"/>
                  </a:xfrm>
                  <a:prstGeom prst="ellipse">
                    <a:avLst/>
                  </a:pr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  <p:sp>
                <p:nvSpPr>
                  <p:cNvPr id="172" name="TextBox 171"/>
                  <p:cNvSpPr txBox="1"/>
                  <p:nvPr/>
                </p:nvSpPr>
                <p:spPr>
                  <a:xfrm>
                    <a:off x="1975327" y="3154464"/>
                    <a:ext cx="776739" cy="25763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800" dirty="0" smtClean="0"/>
                      <a:t>HNRNPUL1</a:t>
                    </a:r>
                    <a:endParaRPr lang="en-US" sz="800" dirty="0"/>
                  </a:p>
                </p:txBody>
              </p:sp>
            </p:grpSp>
            <p:sp>
              <p:nvSpPr>
                <p:cNvPr id="169" name="TextBox 168"/>
                <p:cNvSpPr txBox="1"/>
                <p:nvPr/>
              </p:nvSpPr>
              <p:spPr>
                <a:xfrm>
                  <a:off x="2161753" y="771190"/>
                  <a:ext cx="938077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800" i="1" dirty="0" smtClean="0"/>
                    <a:t>Splicing Regulator</a:t>
                  </a:r>
                  <a:endParaRPr lang="en-US" sz="800" i="1" dirty="0"/>
                </a:p>
              </p:txBody>
            </p:sp>
            <p:sp>
              <p:nvSpPr>
                <p:cNvPr id="170" name="Rectangle 169"/>
                <p:cNvSpPr/>
                <p:nvPr/>
              </p:nvSpPr>
              <p:spPr>
                <a:xfrm>
                  <a:off x="3627984" y="1097226"/>
                  <a:ext cx="690528" cy="164592"/>
                </a:xfrm>
                <a:prstGeom prst="rect">
                  <a:avLst/>
                </a:prstGeom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74000">
                      <a:schemeClr val="tx1">
                        <a:alpha val="75000"/>
                      </a:schemeClr>
                    </a:gs>
                    <a:gs pos="83000">
                      <a:schemeClr val="tx1">
                        <a:alpha val="75000"/>
                      </a:schemeClr>
                    </a:gs>
                    <a:gs pos="100000">
                      <a:schemeClr val="tx1">
                        <a:alpha val="75000"/>
                      </a:schemeClr>
                    </a:gs>
                  </a:gsLst>
                  <a:lin ang="1080000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</p:grpSp>
        </p:grpSp>
      </p:grp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408"/>
          <a:stretch/>
        </p:blipFill>
        <p:spPr>
          <a:xfrm>
            <a:off x="75010" y="2260360"/>
            <a:ext cx="12116989" cy="1759199"/>
          </a:xfrm>
          <a:prstGeom prst="rect">
            <a:avLst/>
          </a:prstGeom>
        </p:spPr>
      </p:pic>
      <p:sp>
        <p:nvSpPr>
          <p:cNvPr id="210" name="TextBox 209"/>
          <p:cNvSpPr txBox="1"/>
          <p:nvPr/>
        </p:nvSpPr>
        <p:spPr>
          <a:xfrm>
            <a:off x="137670" y="127988"/>
            <a:ext cx="3321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latin typeface="Helvetica" charset="0"/>
                <a:ea typeface="Helvetica" charset="0"/>
                <a:cs typeface="Helvetica" charset="0"/>
              </a:rPr>
              <a:t>A</a:t>
            </a:r>
            <a:endParaRPr lang="en-US" sz="1600" b="1" dirty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211" name="TextBox 210"/>
          <p:cNvSpPr txBox="1"/>
          <p:nvPr/>
        </p:nvSpPr>
        <p:spPr>
          <a:xfrm>
            <a:off x="8050798" y="171935"/>
            <a:ext cx="3321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latin typeface="Helvetica" charset="0"/>
                <a:ea typeface="Helvetica" charset="0"/>
                <a:cs typeface="Helvetica" charset="0"/>
              </a:rPr>
              <a:t>B</a:t>
            </a:r>
            <a:endParaRPr lang="en-US" sz="1600" b="1" dirty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212" name="TextBox 211"/>
          <p:cNvSpPr txBox="1"/>
          <p:nvPr/>
        </p:nvSpPr>
        <p:spPr>
          <a:xfrm>
            <a:off x="137670" y="2116382"/>
            <a:ext cx="3321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latin typeface="Helvetica" charset="0"/>
                <a:ea typeface="Helvetica" charset="0"/>
                <a:cs typeface="Helvetica" charset="0"/>
              </a:rPr>
              <a:t>C</a:t>
            </a:r>
            <a:endParaRPr lang="en-US" sz="1600" b="1" dirty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216" name="TextBox 215"/>
          <p:cNvSpPr txBox="1"/>
          <p:nvPr/>
        </p:nvSpPr>
        <p:spPr>
          <a:xfrm>
            <a:off x="137670" y="4271417"/>
            <a:ext cx="3321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latin typeface="Helvetica" charset="0"/>
                <a:ea typeface="Helvetica" charset="0"/>
                <a:cs typeface="Helvetica" charset="0"/>
              </a:rPr>
              <a:t>D</a:t>
            </a:r>
            <a:endParaRPr lang="en-US" sz="1600" b="1" dirty="0">
              <a:latin typeface="Helvetica" charset="0"/>
              <a:ea typeface="Helvetica" charset="0"/>
              <a:cs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5039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5314114" y="328004"/>
            <a:ext cx="4840840" cy="2728776"/>
            <a:chOff x="4221324" y="83274"/>
            <a:chExt cx="4840840" cy="2728776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323096" y="406942"/>
              <a:ext cx="497840" cy="142240"/>
            </a:xfrm>
            <a:prstGeom prst="rect">
              <a:avLst/>
            </a:prstGeom>
          </p:spPr>
        </p:pic>
        <p:grpSp>
          <p:nvGrpSpPr>
            <p:cNvPr id="5" name="Group 4"/>
            <p:cNvGrpSpPr/>
            <p:nvPr/>
          </p:nvGrpSpPr>
          <p:grpSpPr>
            <a:xfrm>
              <a:off x="4260234" y="83274"/>
              <a:ext cx="2743680" cy="789466"/>
              <a:chOff x="4234294" y="83274"/>
              <a:chExt cx="2743680" cy="789466"/>
            </a:xfrm>
          </p:grpSpPr>
          <p:grpSp>
            <p:nvGrpSpPr>
              <p:cNvPr id="46" name="Group 45"/>
              <p:cNvGrpSpPr/>
              <p:nvPr/>
            </p:nvGrpSpPr>
            <p:grpSpPr>
              <a:xfrm>
                <a:off x="4291250" y="83274"/>
                <a:ext cx="2629769" cy="754415"/>
                <a:chOff x="4278851" y="83274"/>
                <a:chExt cx="2629769" cy="754415"/>
              </a:xfrm>
            </p:grpSpPr>
            <p:cxnSp>
              <p:nvCxnSpPr>
                <p:cNvPr id="48" name="Straight Connector 47"/>
                <p:cNvCxnSpPr/>
                <p:nvPr/>
              </p:nvCxnSpPr>
              <p:spPr>
                <a:xfrm>
                  <a:off x="4866519" y="275844"/>
                  <a:ext cx="0" cy="18288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49" name="Group 48"/>
                <p:cNvGrpSpPr/>
                <p:nvPr/>
              </p:nvGrpSpPr>
              <p:grpSpPr>
                <a:xfrm>
                  <a:off x="4278851" y="311154"/>
                  <a:ext cx="538354" cy="137160"/>
                  <a:chOff x="3998451" y="292212"/>
                  <a:chExt cx="538354" cy="137160"/>
                </a:xfrm>
              </p:grpSpPr>
              <p:sp>
                <p:nvSpPr>
                  <p:cNvPr id="82" name="TextBox 81"/>
                  <p:cNvSpPr txBox="1"/>
                  <p:nvPr/>
                </p:nvSpPr>
                <p:spPr>
                  <a:xfrm>
                    <a:off x="4262485" y="292212"/>
                    <a:ext cx="274320" cy="137160"/>
                  </a:xfrm>
                  <a:prstGeom prst="rect">
                    <a:avLst/>
                  </a:prstGeom>
                  <a:solidFill>
                    <a:schemeClr val="accent6">
                      <a:lumMod val="60000"/>
                      <a:lumOff val="40000"/>
                    </a:schemeClr>
                  </a:solidFill>
                  <a:ln>
                    <a:solidFill>
                      <a:schemeClr val="accent6">
                        <a:lumMod val="75000"/>
                      </a:schemeClr>
                    </a:solidFill>
                  </a:ln>
                </p:spPr>
                <p:txBody>
                  <a:bodyPr wrap="none" lIns="45720" tIns="0" rIns="45720" bIns="0" rtlCol="0">
                    <a:noAutofit/>
                  </a:bodyPr>
                  <a:lstStyle/>
                  <a:p>
                    <a:pPr algn="ctr"/>
                    <a:r>
                      <a:rPr lang="en-US" altLang="zh-CN" sz="800" dirty="0" smtClean="0"/>
                      <a:t>0.8</a:t>
                    </a:r>
                    <a:endParaRPr lang="en-US" sz="800" dirty="0"/>
                  </a:p>
                </p:txBody>
              </p:sp>
              <p:sp>
                <p:nvSpPr>
                  <p:cNvPr id="83" name="TextBox 82"/>
                  <p:cNvSpPr txBox="1"/>
                  <p:nvPr/>
                </p:nvSpPr>
                <p:spPr>
                  <a:xfrm>
                    <a:off x="3998451" y="292212"/>
                    <a:ext cx="274320" cy="13716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lIns="45720" tIns="0" rIns="45720" bIns="0" rtlCol="0">
                    <a:noAutofit/>
                  </a:bodyPr>
                  <a:lstStyle/>
                  <a:p>
                    <a:pPr algn="ctr"/>
                    <a:r>
                      <a:rPr lang="en-US" altLang="zh-CN" sz="800" dirty="0" smtClean="0"/>
                      <a:t>4/5</a:t>
                    </a:r>
                    <a:endParaRPr lang="en-US" sz="800" dirty="0"/>
                  </a:p>
                </p:txBody>
              </p:sp>
            </p:grpSp>
            <p:grpSp>
              <p:nvGrpSpPr>
                <p:cNvPr id="50" name="Group 49"/>
                <p:cNvGrpSpPr/>
                <p:nvPr/>
              </p:nvGrpSpPr>
              <p:grpSpPr>
                <a:xfrm>
                  <a:off x="4282096" y="503996"/>
                  <a:ext cx="535109" cy="137160"/>
                  <a:chOff x="4001696" y="480968"/>
                  <a:chExt cx="535109" cy="137160"/>
                </a:xfrm>
              </p:grpSpPr>
              <p:sp>
                <p:nvSpPr>
                  <p:cNvPr id="80" name="TextBox 79"/>
                  <p:cNvSpPr txBox="1"/>
                  <p:nvPr/>
                </p:nvSpPr>
                <p:spPr>
                  <a:xfrm>
                    <a:off x="4262485" y="480968"/>
                    <a:ext cx="274320" cy="137160"/>
                  </a:xfrm>
                  <a:prstGeom prst="rect">
                    <a:avLst/>
                  </a:prstGeom>
                  <a:solidFill>
                    <a:schemeClr val="accent5">
                      <a:lumMod val="60000"/>
                      <a:lumOff val="40000"/>
                    </a:schemeClr>
                  </a:solidFill>
                  <a:ln>
                    <a:solidFill>
                      <a:schemeClr val="accent5">
                        <a:lumMod val="75000"/>
                      </a:schemeClr>
                    </a:solidFill>
                  </a:ln>
                </p:spPr>
                <p:txBody>
                  <a:bodyPr wrap="none" lIns="45720" tIns="0" rIns="45720" bIns="0" rtlCol="0">
                    <a:noAutofit/>
                  </a:bodyPr>
                  <a:lstStyle/>
                  <a:p>
                    <a:pPr algn="ctr"/>
                    <a:r>
                      <a:rPr lang="en-US" altLang="zh-CN" sz="800" dirty="0" smtClean="0"/>
                      <a:t>0.67</a:t>
                    </a:r>
                    <a:endParaRPr lang="en-US" sz="800" dirty="0"/>
                  </a:p>
                </p:txBody>
              </p:sp>
              <p:sp>
                <p:nvSpPr>
                  <p:cNvPr id="81" name="TextBox 80"/>
                  <p:cNvSpPr txBox="1"/>
                  <p:nvPr/>
                </p:nvSpPr>
                <p:spPr>
                  <a:xfrm>
                    <a:off x="4001696" y="480968"/>
                    <a:ext cx="274320" cy="13716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lIns="45720" tIns="0" rIns="45720" bIns="0" rtlCol="0">
                    <a:noAutofit/>
                  </a:bodyPr>
                  <a:lstStyle/>
                  <a:p>
                    <a:pPr algn="ctr"/>
                    <a:r>
                      <a:rPr lang="en-US" altLang="zh-CN" sz="800" dirty="0" smtClean="0"/>
                      <a:t>2/3</a:t>
                    </a:r>
                    <a:endParaRPr lang="en-US" sz="800" dirty="0"/>
                  </a:p>
                </p:txBody>
              </p:sp>
            </p:grpSp>
            <p:grpSp>
              <p:nvGrpSpPr>
                <p:cNvPr id="51" name="Group 50"/>
                <p:cNvGrpSpPr/>
                <p:nvPr/>
              </p:nvGrpSpPr>
              <p:grpSpPr>
                <a:xfrm>
                  <a:off x="4278856" y="699259"/>
                  <a:ext cx="538349" cy="137160"/>
                  <a:chOff x="3998456" y="672967"/>
                  <a:chExt cx="538349" cy="137160"/>
                </a:xfrm>
              </p:grpSpPr>
              <p:sp>
                <p:nvSpPr>
                  <p:cNvPr id="78" name="TextBox 77"/>
                  <p:cNvSpPr txBox="1"/>
                  <p:nvPr/>
                </p:nvSpPr>
                <p:spPr>
                  <a:xfrm>
                    <a:off x="4262485" y="672967"/>
                    <a:ext cx="274320" cy="137160"/>
                  </a:xfrm>
                  <a:prstGeom prst="rect">
                    <a:avLst/>
                  </a:prstGeom>
                  <a:solidFill>
                    <a:schemeClr val="accent4">
                      <a:lumMod val="60000"/>
                      <a:lumOff val="40000"/>
                      <a:alpha val="53000"/>
                    </a:schemeClr>
                  </a:solidFill>
                  <a:ln>
                    <a:solidFill>
                      <a:schemeClr val="accent4">
                        <a:lumMod val="60000"/>
                        <a:lumOff val="40000"/>
                      </a:schemeClr>
                    </a:solidFill>
                  </a:ln>
                </p:spPr>
                <p:txBody>
                  <a:bodyPr wrap="none" lIns="45720" tIns="0" rIns="45720" bIns="0" rtlCol="0">
                    <a:noAutofit/>
                  </a:bodyPr>
                  <a:lstStyle/>
                  <a:p>
                    <a:pPr algn="ctr"/>
                    <a:r>
                      <a:rPr lang="en-US" altLang="zh-CN" sz="800" dirty="0" smtClean="0"/>
                      <a:t>0.33</a:t>
                    </a:r>
                    <a:endParaRPr lang="en-US" sz="800" dirty="0"/>
                  </a:p>
                </p:txBody>
              </p:sp>
              <p:sp>
                <p:nvSpPr>
                  <p:cNvPr id="79" name="TextBox 78"/>
                  <p:cNvSpPr txBox="1"/>
                  <p:nvPr/>
                </p:nvSpPr>
                <p:spPr>
                  <a:xfrm>
                    <a:off x="3998456" y="672967"/>
                    <a:ext cx="274320" cy="13716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lIns="45720" tIns="0" rIns="45720" bIns="0" rtlCol="0">
                    <a:noAutofit/>
                  </a:bodyPr>
                  <a:lstStyle/>
                  <a:p>
                    <a:pPr algn="ctr"/>
                    <a:r>
                      <a:rPr lang="en-US" altLang="zh-CN" sz="800" dirty="0" smtClean="0"/>
                      <a:t>1/3</a:t>
                    </a:r>
                    <a:endParaRPr lang="en-US" sz="800" dirty="0"/>
                  </a:p>
                </p:txBody>
              </p:sp>
            </p:grpSp>
            <p:sp>
              <p:nvSpPr>
                <p:cNvPr id="52" name="TextBox 51"/>
                <p:cNvSpPr txBox="1"/>
                <p:nvPr/>
              </p:nvSpPr>
              <p:spPr>
                <a:xfrm>
                  <a:off x="4906226" y="311154"/>
                  <a:ext cx="274320" cy="137160"/>
                </a:xfrm>
                <a:prstGeom prst="rect">
                  <a:avLst/>
                </a:prstGeom>
                <a:solidFill>
                  <a:schemeClr val="accent6">
                    <a:lumMod val="60000"/>
                    <a:lumOff val="40000"/>
                    <a:alpha val="21000"/>
                  </a:schemeClr>
                </a:solidFill>
                <a:ln>
                  <a:solidFill>
                    <a:schemeClr val="accent6">
                      <a:lumMod val="75000"/>
                    </a:schemeClr>
                  </a:solidFill>
                </a:ln>
              </p:spPr>
              <p:txBody>
                <a:bodyPr wrap="none" lIns="45720" tIns="0" rIns="45720" bIns="0" rtlCol="0">
                  <a:noAutofit/>
                </a:bodyPr>
                <a:lstStyle/>
                <a:p>
                  <a:pPr algn="ctr"/>
                  <a:r>
                    <a:rPr lang="en-US" altLang="zh-CN" sz="800" dirty="0" smtClean="0"/>
                    <a:t>0.62</a:t>
                  </a:r>
                  <a:endParaRPr lang="en-US" sz="800" dirty="0"/>
                </a:p>
              </p:txBody>
            </p:sp>
            <p:sp>
              <p:nvSpPr>
                <p:cNvPr id="53" name="TextBox 52"/>
                <p:cNvSpPr txBox="1"/>
                <p:nvPr/>
              </p:nvSpPr>
              <p:spPr>
                <a:xfrm>
                  <a:off x="4906226" y="503996"/>
                  <a:ext cx="274320" cy="137160"/>
                </a:xfrm>
                <a:prstGeom prst="rect">
                  <a:avLst/>
                </a:prstGeom>
                <a:solidFill>
                  <a:schemeClr val="accent5">
                    <a:lumMod val="60000"/>
                    <a:lumOff val="40000"/>
                    <a:alpha val="42000"/>
                  </a:schemeClr>
                </a:solidFill>
                <a:ln>
                  <a:solidFill>
                    <a:schemeClr val="accent5">
                      <a:lumMod val="75000"/>
                    </a:schemeClr>
                  </a:solidFill>
                </a:ln>
              </p:spPr>
              <p:txBody>
                <a:bodyPr wrap="none" lIns="45720" tIns="0" rIns="45720" bIns="0" rtlCol="0">
                  <a:noAutofit/>
                </a:bodyPr>
                <a:lstStyle/>
                <a:p>
                  <a:pPr algn="ctr"/>
                  <a:r>
                    <a:rPr lang="en-US" altLang="zh-CN" sz="800" dirty="0" smtClean="0"/>
                    <a:t>0.62</a:t>
                  </a:r>
                  <a:endParaRPr lang="en-US" sz="800" dirty="0"/>
                </a:p>
              </p:txBody>
            </p:sp>
            <p:sp>
              <p:nvSpPr>
                <p:cNvPr id="54" name="TextBox 53"/>
                <p:cNvSpPr txBox="1"/>
                <p:nvPr/>
              </p:nvSpPr>
              <p:spPr>
                <a:xfrm>
                  <a:off x="4906226" y="699259"/>
                  <a:ext cx="274320" cy="137160"/>
                </a:xfrm>
                <a:prstGeom prst="rect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  <a:ln>
                  <a:solidFill>
                    <a:schemeClr val="accent4">
                      <a:lumMod val="60000"/>
                      <a:lumOff val="40000"/>
                    </a:schemeClr>
                  </a:solidFill>
                </a:ln>
              </p:spPr>
              <p:txBody>
                <a:bodyPr wrap="none" lIns="45720" tIns="0" rIns="45720" bIns="0" rtlCol="0">
                  <a:noAutofit/>
                </a:bodyPr>
                <a:lstStyle/>
                <a:p>
                  <a:pPr algn="ctr"/>
                  <a:r>
                    <a:rPr lang="en-US" altLang="zh-CN" sz="800" dirty="0" smtClean="0"/>
                    <a:t>0.45</a:t>
                  </a:r>
                  <a:endParaRPr lang="en-US" sz="800" dirty="0"/>
                </a:p>
              </p:txBody>
            </p:sp>
            <p:sp>
              <p:nvSpPr>
                <p:cNvPr id="55" name="TextBox 54"/>
                <p:cNvSpPr txBox="1"/>
                <p:nvPr/>
              </p:nvSpPr>
              <p:spPr>
                <a:xfrm>
                  <a:off x="4293963" y="83274"/>
                  <a:ext cx="585417" cy="2154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sz="800" dirty="0" smtClean="0"/>
                    <a:t>Observed</a:t>
                  </a:r>
                  <a:endParaRPr lang="en-US" sz="800" dirty="0"/>
                </a:p>
              </p:txBody>
            </p:sp>
            <p:sp>
              <p:nvSpPr>
                <p:cNvPr id="56" name="TextBox 55"/>
                <p:cNvSpPr txBox="1"/>
                <p:nvPr/>
              </p:nvSpPr>
              <p:spPr>
                <a:xfrm>
                  <a:off x="4801350" y="83274"/>
                  <a:ext cx="526106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zh-CN" sz="800" dirty="0" smtClean="0"/>
                    <a:t>Average</a:t>
                  </a:r>
                  <a:endParaRPr lang="en-US" sz="800" dirty="0"/>
                </a:p>
              </p:txBody>
            </p:sp>
            <p:sp>
              <p:nvSpPr>
                <p:cNvPr id="57" name="TextBox 56"/>
                <p:cNvSpPr txBox="1"/>
                <p:nvPr/>
              </p:nvSpPr>
              <p:spPr>
                <a:xfrm>
                  <a:off x="5438442" y="311154"/>
                  <a:ext cx="274320" cy="137160"/>
                </a:xfrm>
                <a:prstGeom prst="rect">
                  <a:avLst/>
                </a:prstGeom>
                <a:noFill/>
                <a:ln>
                  <a:solidFill>
                    <a:schemeClr val="accent6">
                      <a:lumMod val="75000"/>
                    </a:schemeClr>
                  </a:solidFill>
                </a:ln>
              </p:spPr>
              <p:txBody>
                <a:bodyPr wrap="none" lIns="45720" tIns="0" rIns="45720" bIns="0" rtlCol="0">
                  <a:noAutofit/>
                </a:bodyPr>
                <a:lstStyle/>
                <a:p>
                  <a:pPr algn="ctr"/>
                  <a:r>
                    <a:rPr lang="en-US" altLang="zh-CN" sz="800" dirty="0" smtClean="0"/>
                    <a:t>1.25</a:t>
                  </a:r>
                  <a:endParaRPr lang="en-US" sz="800" dirty="0"/>
                </a:p>
              </p:txBody>
            </p:sp>
            <p:sp>
              <p:nvSpPr>
                <p:cNvPr id="58" name="TextBox 57"/>
                <p:cNvSpPr txBox="1"/>
                <p:nvPr/>
              </p:nvSpPr>
              <p:spPr>
                <a:xfrm>
                  <a:off x="5438442" y="503996"/>
                  <a:ext cx="274320" cy="137160"/>
                </a:xfrm>
                <a:prstGeom prst="rect">
                  <a:avLst/>
                </a:prstGeom>
                <a:noFill/>
                <a:ln>
                  <a:solidFill>
                    <a:schemeClr val="accent5">
                      <a:lumMod val="75000"/>
                    </a:schemeClr>
                  </a:solidFill>
                </a:ln>
              </p:spPr>
              <p:txBody>
                <a:bodyPr wrap="none" lIns="45720" tIns="0" rIns="45720" bIns="0" rtlCol="0">
                  <a:noAutofit/>
                </a:bodyPr>
                <a:lstStyle/>
                <a:p>
                  <a:pPr algn="ctr"/>
                  <a:r>
                    <a:rPr lang="en-US" altLang="zh-CN" sz="800" dirty="0" smtClean="0"/>
                    <a:t>1.08</a:t>
                  </a:r>
                  <a:endParaRPr lang="en-US" sz="800" dirty="0"/>
                </a:p>
              </p:txBody>
            </p:sp>
            <p:sp>
              <p:nvSpPr>
                <p:cNvPr id="59" name="TextBox 58"/>
                <p:cNvSpPr txBox="1"/>
                <p:nvPr/>
              </p:nvSpPr>
              <p:spPr>
                <a:xfrm>
                  <a:off x="5438442" y="699259"/>
                  <a:ext cx="274320" cy="137160"/>
                </a:xfrm>
                <a:prstGeom prst="rect">
                  <a:avLst/>
                </a:prstGeom>
                <a:noFill/>
                <a:ln>
                  <a:solidFill>
                    <a:schemeClr val="accent4">
                      <a:lumMod val="60000"/>
                      <a:lumOff val="40000"/>
                    </a:schemeClr>
                  </a:solidFill>
                </a:ln>
              </p:spPr>
              <p:txBody>
                <a:bodyPr wrap="none" lIns="45720" tIns="0" rIns="45720" bIns="0" rtlCol="0">
                  <a:noAutofit/>
                </a:bodyPr>
                <a:lstStyle/>
                <a:p>
                  <a:pPr algn="ctr"/>
                  <a:r>
                    <a:rPr lang="en-US" altLang="zh-CN" sz="800" dirty="0" smtClean="0"/>
                    <a:t>0.73</a:t>
                  </a:r>
                  <a:endParaRPr lang="en-US" sz="800" dirty="0"/>
                </a:p>
              </p:txBody>
            </p:sp>
            <p:sp>
              <p:nvSpPr>
                <p:cNvPr id="60" name="TextBox 59"/>
                <p:cNvSpPr txBox="1"/>
                <p:nvPr/>
              </p:nvSpPr>
              <p:spPr>
                <a:xfrm>
                  <a:off x="6002002" y="311154"/>
                  <a:ext cx="274320" cy="137160"/>
                </a:xfrm>
                <a:prstGeom prst="rect">
                  <a:avLst/>
                </a:prstGeom>
                <a:solidFill>
                  <a:schemeClr val="accent6">
                    <a:lumMod val="60000"/>
                    <a:lumOff val="40000"/>
                    <a:alpha val="21000"/>
                  </a:schemeClr>
                </a:solidFill>
                <a:ln>
                  <a:solidFill>
                    <a:schemeClr val="accent6">
                      <a:lumMod val="75000"/>
                    </a:schemeClr>
                  </a:solidFill>
                </a:ln>
              </p:spPr>
              <p:txBody>
                <a:bodyPr wrap="none" lIns="45720" tIns="0" rIns="45720" bIns="0" rtlCol="0">
                  <a:noAutofit/>
                </a:bodyPr>
                <a:lstStyle/>
                <a:p>
                  <a:pPr algn="ctr"/>
                  <a:r>
                    <a:rPr lang="en-US" altLang="zh-CN" sz="800" dirty="0" smtClean="0"/>
                    <a:t>0.98</a:t>
                  </a:r>
                  <a:endParaRPr lang="en-US" sz="800" dirty="0"/>
                </a:p>
              </p:txBody>
            </p:sp>
            <p:sp>
              <p:nvSpPr>
                <p:cNvPr id="61" name="TextBox 60"/>
                <p:cNvSpPr txBox="1"/>
                <p:nvPr/>
              </p:nvSpPr>
              <p:spPr>
                <a:xfrm>
                  <a:off x="6002002" y="503996"/>
                  <a:ext cx="274320" cy="137160"/>
                </a:xfrm>
                <a:prstGeom prst="rect">
                  <a:avLst/>
                </a:prstGeom>
                <a:solidFill>
                  <a:schemeClr val="accent5">
                    <a:lumMod val="60000"/>
                    <a:lumOff val="40000"/>
                    <a:alpha val="42000"/>
                  </a:schemeClr>
                </a:solidFill>
                <a:ln>
                  <a:solidFill>
                    <a:schemeClr val="accent5">
                      <a:lumMod val="75000"/>
                    </a:schemeClr>
                  </a:solidFill>
                </a:ln>
              </p:spPr>
              <p:txBody>
                <a:bodyPr wrap="none" lIns="45720" tIns="0" rIns="45720" bIns="0" rtlCol="0">
                  <a:noAutofit/>
                </a:bodyPr>
                <a:lstStyle/>
                <a:p>
                  <a:pPr algn="ctr"/>
                  <a:r>
                    <a:rPr lang="en-US" altLang="zh-CN" sz="800" dirty="0" smtClean="0"/>
                    <a:t>1.01</a:t>
                  </a:r>
                  <a:endParaRPr lang="en-US" sz="800" dirty="0"/>
                </a:p>
              </p:txBody>
            </p:sp>
            <p:sp>
              <p:nvSpPr>
                <p:cNvPr id="62" name="TextBox 61"/>
                <p:cNvSpPr txBox="1"/>
                <p:nvPr/>
              </p:nvSpPr>
              <p:spPr>
                <a:xfrm>
                  <a:off x="6002002" y="699259"/>
                  <a:ext cx="274320" cy="137160"/>
                </a:xfrm>
                <a:prstGeom prst="rect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  <a:ln>
                  <a:solidFill>
                    <a:schemeClr val="accent4">
                      <a:lumMod val="60000"/>
                      <a:lumOff val="40000"/>
                    </a:schemeClr>
                  </a:solidFill>
                </a:ln>
              </p:spPr>
              <p:txBody>
                <a:bodyPr wrap="none" lIns="45720" tIns="0" rIns="45720" bIns="0" rtlCol="0">
                  <a:noAutofit/>
                </a:bodyPr>
                <a:lstStyle/>
                <a:p>
                  <a:pPr algn="ctr"/>
                  <a:r>
                    <a:rPr lang="en-US" altLang="zh-CN" sz="800" dirty="0" smtClean="0"/>
                    <a:t>0.90</a:t>
                  </a:r>
                  <a:endParaRPr lang="en-US" sz="800" dirty="0"/>
                </a:p>
              </p:txBody>
            </p:sp>
            <p:cxnSp>
              <p:nvCxnSpPr>
                <p:cNvPr id="63" name="Straight Arrow Connector 62"/>
                <p:cNvCxnSpPr/>
                <p:nvPr/>
              </p:nvCxnSpPr>
              <p:spPr>
                <a:xfrm flipV="1">
                  <a:off x="5213405" y="378784"/>
                  <a:ext cx="199593" cy="1901"/>
                </a:xfrm>
                <a:prstGeom prst="straightConnector1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  <a:tailEnd type="triangl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Arrow Connector 63"/>
                <p:cNvCxnSpPr/>
                <p:nvPr/>
              </p:nvCxnSpPr>
              <p:spPr>
                <a:xfrm flipV="1">
                  <a:off x="5213405" y="571626"/>
                  <a:ext cx="199593" cy="1901"/>
                </a:xfrm>
                <a:prstGeom prst="straightConnector1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  <a:tailEnd type="triangl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5" name="Straight Arrow Connector 64"/>
                <p:cNvCxnSpPr/>
                <p:nvPr/>
              </p:nvCxnSpPr>
              <p:spPr>
                <a:xfrm flipV="1">
                  <a:off x="5213405" y="766889"/>
                  <a:ext cx="199593" cy="1901"/>
                </a:xfrm>
                <a:prstGeom prst="straightConnector1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  <a:tailEnd type="triangl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6" name="TextBox 65"/>
                <p:cNvSpPr txBox="1"/>
                <p:nvPr/>
              </p:nvSpPr>
              <p:spPr>
                <a:xfrm>
                  <a:off x="5315147" y="83274"/>
                  <a:ext cx="654528" cy="2154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zh-CN" sz="800" dirty="0" smtClean="0"/>
                    <a:t>Correction</a:t>
                  </a:r>
                  <a:endParaRPr lang="en-US" sz="800" dirty="0"/>
                </a:p>
              </p:txBody>
            </p:sp>
            <p:pic>
              <p:nvPicPr>
                <p:cNvPr id="67" name="Picture 66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5791811" y="309884"/>
                  <a:ext cx="139700" cy="139700"/>
                </a:xfrm>
                <a:prstGeom prst="rect">
                  <a:avLst/>
                </a:prstGeom>
              </p:spPr>
            </p:pic>
            <p:pic>
              <p:nvPicPr>
                <p:cNvPr id="68" name="Picture 67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5791811" y="502726"/>
                  <a:ext cx="139700" cy="139700"/>
                </a:xfrm>
                <a:prstGeom prst="rect">
                  <a:avLst/>
                </a:prstGeom>
              </p:spPr>
            </p:pic>
            <p:pic>
              <p:nvPicPr>
                <p:cNvPr id="69" name="Picture 68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5791811" y="697989"/>
                  <a:ext cx="139700" cy="139700"/>
                </a:xfrm>
                <a:prstGeom prst="rect">
                  <a:avLst/>
                </a:prstGeom>
              </p:spPr>
            </p:pic>
            <p:sp>
              <p:nvSpPr>
                <p:cNvPr id="70" name="TextBox 69"/>
                <p:cNvSpPr txBox="1"/>
                <p:nvPr/>
              </p:nvSpPr>
              <p:spPr>
                <a:xfrm>
                  <a:off x="5901976" y="83274"/>
                  <a:ext cx="513282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zh-CN" sz="800" dirty="0" smtClean="0"/>
                    <a:t>Entropy</a:t>
                  </a:r>
                  <a:endParaRPr lang="en-US" sz="800" dirty="0"/>
                </a:p>
              </p:txBody>
            </p:sp>
            <p:pic>
              <p:nvPicPr>
                <p:cNvPr id="71" name="Picture 70"/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6372155" y="322584"/>
                  <a:ext cx="139700" cy="114300"/>
                </a:xfrm>
                <a:prstGeom prst="rect">
                  <a:avLst/>
                </a:prstGeom>
              </p:spPr>
            </p:pic>
            <p:pic>
              <p:nvPicPr>
                <p:cNvPr id="72" name="Picture 71"/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6372155" y="515426"/>
                  <a:ext cx="139700" cy="114300"/>
                </a:xfrm>
                <a:prstGeom prst="rect">
                  <a:avLst/>
                </a:prstGeom>
              </p:spPr>
            </p:pic>
            <p:pic>
              <p:nvPicPr>
                <p:cNvPr id="73" name="Picture 72"/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6372155" y="710689"/>
                  <a:ext cx="139700" cy="114300"/>
                </a:xfrm>
                <a:prstGeom prst="rect">
                  <a:avLst/>
                </a:prstGeom>
              </p:spPr>
            </p:pic>
            <p:sp>
              <p:nvSpPr>
                <p:cNvPr id="74" name="TextBox 73"/>
                <p:cNvSpPr txBox="1"/>
                <p:nvPr/>
              </p:nvSpPr>
              <p:spPr>
                <a:xfrm>
                  <a:off x="6564405" y="311154"/>
                  <a:ext cx="274320" cy="137160"/>
                </a:xfrm>
                <a:prstGeom prst="rect">
                  <a:avLst/>
                </a:prstGeom>
                <a:solidFill>
                  <a:schemeClr val="accent6">
                    <a:lumMod val="60000"/>
                    <a:lumOff val="40000"/>
                    <a:alpha val="21000"/>
                  </a:schemeClr>
                </a:solidFill>
                <a:ln>
                  <a:solidFill>
                    <a:schemeClr val="accent6">
                      <a:lumMod val="75000"/>
                    </a:schemeClr>
                  </a:solidFill>
                </a:ln>
              </p:spPr>
              <p:txBody>
                <a:bodyPr wrap="none" lIns="45720" tIns="0" rIns="45720" bIns="0" rtlCol="0">
                  <a:noAutofit/>
                </a:bodyPr>
                <a:lstStyle/>
                <a:p>
                  <a:pPr algn="ctr"/>
                  <a:r>
                    <a:rPr lang="en-US" altLang="zh-CN" sz="800" dirty="0" smtClean="0"/>
                    <a:t>1.23</a:t>
                  </a:r>
                  <a:endParaRPr lang="en-US" sz="800" dirty="0"/>
                </a:p>
              </p:txBody>
            </p:sp>
            <p:sp>
              <p:nvSpPr>
                <p:cNvPr id="75" name="TextBox 74"/>
                <p:cNvSpPr txBox="1"/>
                <p:nvPr/>
              </p:nvSpPr>
              <p:spPr>
                <a:xfrm>
                  <a:off x="6564405" y="503996"/>
                  <a:ext cx="274320" cy="137160"/>
                </a:xfrm>
                <a:prstGeom prst="rect">
                  <a:avLst/>
                </a:prstGeom>
                <a:solidFill>
                  <a:schemeClr val="accent5">
                    <a:lumMod val="60000"/>
                    <a:lumOff val="40000"/>
                    <a:alpha val="42000"/>
                  </a:schemeClr>
                </a:solidFill>
                <a:ln>
                  <a:solidFill>
                    <a:schemeClr val="accent5">
                      <a:lumMod val="75000"/>
                    </a:schemeClr>
                  </a:solidFill>
                </a:ln>
              </p:spPr>
              <p:txBody>
                <a:bodyPr wrap="none" lIns="45720" tIns="0" rIns="45720" bIns="0" rtlCol="0">
                  <a:noAutofit/>
                </a:bodyPr>
                <a:lstStyle/>
                <a:p>
                  <a:pPr algn="ctr"/>
                  <a:r>
                    <a:rPr lang="en-US" altLang="zh-CN" sz="800" dirty="0" smtClean="0"/>
                    <a:t>1.08</a:t>
                  </a:r>
                  <a:endParaRPr lang="en-US" sz="800" dirty="0"/>
                </a:p>
              </p:txBody>
            </p:sp>
            <p:sp>
              <p:nvSpPr>
                <p:cNvPr id="76" name="TextBox 75"/>
                <p:cNvSpPr txBox="1"/>
                <p:nvPr/>
              </p:nvSpPr>
              <p:spPr>
                <a:xfrm>
                  <a:off x="6564405" y="699259"/>
                  <a:ext cx="274320" cy="137160"/>
                </a:xfrm>
                <a:prstGeom prst="rect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  <a:ln>
                  <a:solidFill>
                    <a:schemeClr val="accent4">
                      <a:lumMod val="60000"/>
                      <a:lumOff val="40000"/>
                    </a:schemeClr>
                  </a:solidFill>
                </a:ln>
              </p:spPr>
              <p:txBody>
                <a:bodyPr wrap="none" lIns="45720" tIns="0" rIns="45720" bIns="0" rtlCol="0">
                  <a:noAutofit/>
                </a:bodyPr>
                <a:lstStyle/>
                <a:p>
                  <a:pPr algn="ctr"/>
                  <a:r>
                    <a:rPr lang="en-US" altLang="zh-CN" sz="800" dirty="0" smtClean="0"/>
                    <a:t>0.81</a:t>
                  </a:r>
                  <a:endParaRPr lang="en-US" sz="800" dirty="0"/>
                </a:p>
              </p:txBody>
            </p:sp>
            <p:sp>
              <p:nvSpPr>
                <p:cNvPr id="77" name="TextBox 76"/>
                <p:cNvSpPr txBox="1"/>
                <p:nvPr/>
              </p:nvSpPr>
              <p:spPr>
                <a:xfrm>
                  <a:off x="6494510" y="83274"/>
                  <a:ext cx="414110" cy="2154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zh-CN" sz="800" dirty="0" smtClean="0"/>
                    <a:t>Score</a:t>
                  </a:r>
                  <a:endParaRPr lang="en-US" sz="800" dirty="0"/>
                </a:p>
              </p:txBody>
            </p:sp>
          </p:grpSp>
          <p:sp>
            <p:nvSpPr>
              <p:cNvPr id="47" name="Rounded Rectangle 46"/>
              <p:cNvSpPr/>
              <p:nvPr/>
            </p:nvSpPr>
            <p:spPr>
              <a:xfrm>
                <a:off x="4234294" y="83385"/>
                <a:ext cx="2743680" cy="789355"/>
              </a:xfrm>
              <a:prstGeom prst="roundRect">
                <a:avLst/>
              </a:prstGeom>
              <a:noFill/>
              <a:ln w="6350">
                <a:solidFill>
                  <a:schemeClr val="bg1">
                    <a:lumMod val="50000"/>
                  </a:schemeClr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403106" y="1339211"/>
              <a:ext cx="337820" cy="142240"/>
            </a:xfrm>
            <a:prstGeom prst="rect">
              <a:avLst/>
            </a:prstGeom>
          </p:spPr>
        </p:pic>
        <p:grpSp>
          <p:nvGrpSpPr>
            <p:cNvPr id="7" name="Group 6"/>
            <p:cNvGrpSpPr/>
            <p:nvPr/>
          </p:nvGrpSpPr>
          <p:grpSpPr>
            <a:xfrm>
              <a:off x="4260234" y="1015654"/>
              <a:ext cx="2743680" cy="789355"/>
              <a:chOff x="4230826" y="964861"/>
              <a:chExt cx="2743680" cy="789355"/>
            </a:xfrm>
          </p:grpSpPr>
          <p:grpSp>
            <p:nvGrpSpPr>
              <p:cNvPr id="33" name="Group 32"/>
              <p:cNvGrpSpPr/>
              <p:nvPr/>
            </p:nvGrpSpPr>
            <p:grpSpPr>
              <a:xfrm>
                <a:off x="4262916" y="998789"/>
                <a:ext cx="2679501" cy="721499"/>
                <a:chOff x="4204659" y="1019595"/>
                <a:chExt cx="2679501" cy="721499"/>
              </a:xfrm>
            </p:grpSpPr>
            <p:grpSp>
              <p:nvGrpSpPr>
                <p:cNvPr id="35" name="Group 34"/>
                <p:cNvGrpSpPr/>
                <p:nvPr/>
              </p:nvGrpSpPr>
              <p:grpSpPr>
                <a:xfrm>
                  <a:off x="5256784" y="1224074"/>
                  <a:ext cx="1627376" cy="504943"/>
                  <a:chOff x="5256784" y="1224074"/>
                  <a:chExt cx="1627376" cy="504943"/>
                </a:xfrm>
              </p:grpSpPr>
              <p:pic>
                <p:nvPicPr>
                  <p:cNvPr id="42" name="Picture 41"/>
                  <p:cNvPicPr>
                    <a:picLocks noChangeAspect="1"/>
                  </p:cNvPicPr>
                  <p:nvPr/>
                </p:nvPicPr>
                <p:blipFill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5360542" y="1224074"/>
                    <a:ext cx="1523618" cy="504943"/>
                  </a:xfrm>
                  <a:prstGeom prst="rect">
                    <a:avLst/>
                  </a:prstGeom>
                </p:spPr>
              </p:pic>
              <p:grpSp>
                <p:nvGrpSpPr>
                  <p:cNvPr id="43" name="Group 42"/>
                  <p:cNvGrpSpPr/>
                  <p:nvPr/>
                </p:nvGrpSpPr>
                <p:grpSpPr>
                  <a:xfrm>
                    <a:off x="5256784" y="1491947"/>
                    <a:ext cx="532041" cy="180011"/>
                    <a:chOff x="5136466" y="1427570"/>
                    <a:chExt cx="532041" cy="180011"/>
                  </a:xfrm>
                </p:grpSpPr>
                <p:sp>
                  <p:nvSpPr>
                    <p:cNvPr id="44" name="Oval 43"/>
                    <p:cNvSpPr/>
                    <p:nvPr/>
                  </p:nvSpPr>
                  <p:spPr>
                    <a:xfrm>
                      <a:off x="5573487" y="1504629"/>
                      <a:ext cx="95020" cy="102952"/>
                    </a:xfrm>
                    <a:prstGeom prst="ellipse">
                      <a:avLst/>
                    </a:prstGeom>
                    <a:noFill/>
                    <a:ln w="9525"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cxnSp>
                  <p:nvCxnSpPr>
                    <p:cNvPr id="45" name="Straight Arrow Connector 44"/>
                    <p:cNvCxnSpPr>
                      <a:endCxn id="81" idx="1"/>
                    </p:cNvCxnSpPr>
                    <p:nvPr/>
                  </p:nvCxnSpPr>
                  <p:spPr>
                    <a:xfrm>
                      <a:off x="5136466" y="1427570"/>
                      <a:ext cx="450936" cy="92136"/>
                    </a:xfrm>
                    <a:prstGeom prst="straightConnector1">
                      <a:avLst/>
                    </a:prstGeom>
                    <a:ln>
                      <a:solidFill>
                        <a:srgbClr val="FF0000"/>
                      </a:solidFill>
                      <a:tailEnd type="triangle" w="sm" len="sm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sp>
              <p:nvSpPr>
                <p:cNvPr id="36" name="TextBox 35"/>
                <p:cNvSpPr txBox="1"/>
                <p:nvPr/>
              </p:nvSpPr>
              <p:spPr>
                <a:xfrm>
                  <a:off x="4204659" y="1019595"/>
                  <a:ext cx="585417" cy="2154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zh-CN" sz="800" dirty="0" smtClean="0"/>
                    <a:t>overlap</a:t>
                  </a:r>
                  <a:endParaRPr lang="en-US" sz="800" dirty="0"/>
                </a:p>
              </p:txBody>
            </p:sp>
            <p:sp>
              <p:nvSpPr>
                <p:cNvPr id="37" name="TextBox 36"/>
                <p:cNvSpPr txBox="1"/>
                <p:nvPr/>
              </p:nvSpPr>
              <p:spPr>
                <a:xfrm>
                  <a:off x="4360207" y="1215829"/>
                  <a:ext cx="274320" cy="137160"/>
                </a:xfrm>
                <a:prstGeom prst="rect">
                  <a:avLst/>
                </a:prstGeom>
                <a:solidFill>
                  <a:schemeClr val="accent6">
                    <a:lumMod val="60000"/>
                    <a:lumOff val="40000"/>
                  </a:schemeClr>
                </a:solidFill>
                <a:ln>
                  <a:solidFill>
                    <a:schemeClr val="accent6">
                      <a:lumMod val="75000"/>
                    </a:schemeClr>
                  </a:solidFill>
                </a:ln>
              </p:spPr>
              <p:txBody>
                <a:bodyPr wrap="none" lIns="45720" tIns="0" rIns="45720" bIns="0" rtlCol="0">
                  <a:noAutofit/>
                </a:bodyPr>
                <a:lstStyle/>
                <a:p>
                  <a:pPr algn="ctr"/>
                  <a:r>
                    <a:rPr lang="en-US" altLang="zh-CN" sz="800" dirty="0" smtClean="0"/>
                    <a:t>1</a:t>
                  </a:r>
                  <a:endParaRPr lang="en-US" sz="800" dirty="0"/>
                </a:p>
              </p:txBody>
            </p:sp>
            <p:sp>
              <p:nvSpPr>
                <p:cNvPr id="38" name="TextBox 37"/>
                <p:cNvSpPr txBox="1"/>
                <p:nvPr/>
              </p:nvSpPr>
              <p:spPr>
                <a:xfrm>
                  <a:off x="4360207" y="1407965"/>
                  <a:ext cx="274320" cy="137160"/>
                </a:xfrm>
                <a:prstGeom prst="rect">
                  <a:avLst/>
                </a:prstGeom>
                <a:solidFill>
                  <a:schemeClr val="accent5">
                    <a:lumMod val="60000"/>
                    <a:lumOff val="40000"/>
                  </a:schemeClr>
                </a:solidFill>
                <a:ln>
                  <a:solidFill>
                    <a:schemeClr val="accent5">
                      <a:lumMod val="75000"/>
                    </a:schemeClr>
                  </a:solidFill>
                </a:ln>
              </p:spPr>
              <p:txBody>
                <a:bodyPr wrap="none" lIns="45720" tIns="0" rIns="45720" bIns="0" rtlCol="0">
                  <a:noAutofit/>
                </a:bodyPr>
                <a:lstStyle/>
                <a:p>
                  <a:pPr algn="ctr"/>
                  <a:r>
                    <a:rPr lang="en-US" altLang="zh-CN" sz="800" dirty="0" smtClean="0"/>
                    <a:t>1</a:t>
                  </a:r>
                  <a:endParaRPr lang="en-US" sz="800" dirty="0"/>
                </a:p>
              </p:txBody>
            </p:sp>
            <p:sp>
              <p:nvSpPr>
                <p:cNvPr id="39" name="TextBox 38"/>
                <p:cNvSpPr txBox="1"/>
                <p:nvPr/>
              </p:nvSpPr>
              <p:spPr>
                <a:xfrm>
                  <a:off x="4360207" y="1603934"/>
                  <a:ext cx="274320" cy="137160"/>
                </a:xfrm>
                <a:prstGeom prst="rect">
                  <a:avLst/>
                </a:prstGeom>
                <a:solidFill>
                  <a:schemeClr val="accent4">
                    <a:lumMod val="60000"/>
                    <a:lumOff val="40000"/>
                    <a:alpha val="53000"/>
                  </a:schemeClr>
                </a:solidFill>
                <a:ln>
                  <a:solidFill>
                    <a:schemeClr val="accent4">
                      <a:lumMod val="60000"/>
                      <a:lumOff val="40000"/>
                    </a:schemeClr>
                  </a:solidFill>
                </a:ln>
              </p:spPr>
              <p:txBody>
                <a:bodyPr wrap="none" lIns="45720" tIns="0" rIns="45720" bIns="0" rtlCol="0">
                  <a:noAutofit/>
                </a:bodyPr>
                <a:lstStyle/>
                <a:p>
                  <a:pPr algn="ctr"/>
                  <a:r>
                    <a:rPr lang="en-US" altLang="zh-CN" sz="800" dirty="0" smtClean="0"/>
                    <a:t>1</a:t>
                  </a:r>
                  <a:endParaRPr lang="en-US" sz="800" dirty="0"/>
                </a:p>
              </p:txBody>
            </p:sp>
            <p:sp>
              <p:nvSpPr>
                <p:cNvPr id="40" name="TextBox 39"/>
                <p:cNvSpPr txBox="1"/>
                <p:nvPr/>
              </p:nvSpPr>
              <p:spPr>
                <a:xfrm>
                  <a:off x="4896498" y="1407965"/>
                  <a:ext cx="274320" cy="137160"/>
                </a:xfrm>
                <a:prstGeom prst="rect">
                  <a:avLst/>
                </a:prstGeom>
                <a:solidFill>
                  <a:schemeClr val="accent5">
                    <a:lumMod val="60000"/>
                    <a:lumOff val="40000"/>
                    <a:alpha val="42000"/>
                  </a:schemeClr>
                </a:solidFill>
                <a:ln>
                  <a:solidFill>
                    <a:schemeClr val="accent5">
                      <a:lumMod val="75000"/>
                    </a:schemeClr>
                  </a:solidFill>
                </a:ln>
              </p:spPr>
              <p:txBody>
                <a:bodyPr wrap="none" lIns="45720" tIns="0" rIns="45720" bIns="0" rtlCol="0">
                  <a:noAutofit/>
                </a:bodyPr>
                <a:lstStyle/>
                <a:p>
                  <a:pPr algn="ctr"/>
                  <a:r>
                    <a:rPr lang="en-US" altLang="zh-CN" sz="800" smtClean="0"/>
                    <a:t>3</a:t>
                  </a:r>
                  <a:endParaRPr lang="en-US" sz="800" dirty="0"/>
                </a:p>
              </p:txBody>
            </p:sp>
            <p:sp>
              <p:nvSpPr>
                <p:cNvPr id="41" name="TextBox 40"/>
                <p:cNvSpPr txBox="1"/>
                <p:nvPr/>
              </p:nvSpPr>
              <p:spPr>
                <a:xfrm>
                  <a:off x="4740950" y="1019595"/>
                  <a:ext cx="585417" cy="2154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zh-CN" sz="800" dirty="0" smtClean="0"/>
                    <a:t>Peak #</a:t>
                  </a:r>
                  <a:endParaRPr lang="en-US" sz="800" dirty="0"/>
                </a:p>
              </p:txBody>
            </p:sp>
          </p:grpSp>
          <p:sp>
            <p:nvSpPr>
              <p:cNvPr id="34" name="Rounded Rectangle 33"/>
              <p:cNvSpPr/>
              <p:nvPr/>
            </p:nvSpPr>
            <p:spPr>
              <a:xfrm>
                <a:off x="4230826" y="964861"/>
                <a:ext cx="2743680" cy="789355"/>
              </a:xfrm>
              <a:prstGeom prst="roundRect">
                <a:avLst/>
              </a:prstGeom>
              <a:noFill/>
              <a:ln w="6350">
                <a:solidFill>
                  <a:schemeClr val="bg1">
                    <a:lumMod val="50000"/>
                  </a:schemeClr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8" name="Straight Arrow Connector 7"/>
            <p:cNvCxnSpPr/>
            <p:nvPr/>
          </p:nvCxnSpPr>
          <p:spPr>
            <a:xfrm>
              <a:off x="7820936" y="478062"/>
              <a:ext cx="325558" cy="944348"/>
            </a:xfrm>
            <a:prstGeom prst="straightConnector1">
              <a:avLst/>
            </a:prstGeom>
            <a:ln>
              <a:solidFill>
                <a:schemeClr val="bg1">
                  <a:lumMod val="50000"/>
                </a:schemeClr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146494" y="1342400"/>
              <a:ext cx="915670" cy="160020"/>
            </a:xfrm>
            <a:prstGeom prst="rect">
              <a:avLst/>
            </a:prstGeom>
          </p:spPr>
        </p:pic>
        <p:cxnSp>
          <p:nvCxnSpPr>
            <p:cNvPr id="10" name="Straight Arrow Connector 9"/>
            <p:cNvCxnSpPr>
              <a:stCxn id="146" idx="3"/>
            </p:cNvCxnSpPr>
            <p:nvPr/>
          </p:nvCxnSpPr>
          <p:spPr>
            <a:xfrm>
              <a:off x="8535406" y="1695141"/>
              <a:ext cx="405568" cy="12079"/>
            </a:xfrm>
            <a:prstGeom prst="straightConnector1">
              <a:avLst/>
            </a:prstGeom>
            <a:ln>
              <a:solidFill>
                <a:schemeClr val="bg1">
                  <a:lumMod val="50000"/>
                </a:schemeClr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>
              <a:stCxn id="167" idx="3"/>
            </p:cNvCxnSpPr>
            <p:nvPr/>
          </p:nvCxnSpPr>
          <p:spPr>
            <a:xfrm flipV="1">
              <a:off x="8624306" y="1707220"/>
              <a:ext cx="316668" cy="932269"/>
            </a:xfrm>
            <a:prstGeom prst="straightConnector1">
              <a:avLst/>
            </a:prstGeom>
            <a:ln>
              <a:solidFill>
                <a:schemeClr val="bg1">
                  <a:lumMod val="50000"/>
                </a:schemeClr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 flipV="1">
              <a:off x="7003914" y="478062"/>
              <a:ext cx="319182" cy="1"/>
            </a:xfrm>
            <a:prstGeom prst="straightConnector1">
              <a:avLst/>
            </a:prstGeom>
            <a:ln>
              <a:solidFill>
                <a:schemeClr val="bg1">
                  <a:lumMod val="50000"/>
                </a:schemeClr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 flipV="1">
              <a:off x="7012804" y="1415055"/>
              <a:ext cx="319182" cy="1"/>
            </a:xfrm>
            <a:prstGeom prst="straightConnector1">
              <a:avLst/>
            </a:prstGeom>
            <a:ln>
              <a:solidFill>
                <a:schemeClr val="bg1">
                  <a:lumMod val="50000"/>
                </a:schemeClr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4" name="Group 13"/>
            <p:cNvGrpSpPr/>
            <p:nvPr/>
          </p:nvGrpSpPr>
          <p:grpSpPr>
            <a:xfrm>
              <a:off x="4221324" y="1947812"/>
              <a:ext cx="3608502" cy="864238"/>
              <a:chOff x="4221324" y="1947812"/>
              <a:chExt cx="3608502" cy="864238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7314206" y="2274669"/>
                <a:ext cx="515620" cy="160020"/>
              </a:xfrm>
              <a:prstGeom prst="rect">
                <a:avLst/>
              </a:prstGeom>
            </p:spPr>
          </p:pic>
          <p:pic>
            <p:nvPicPr>
              <p:cNvPr id="16" name="Picture 267" descr="nature12311-f2"/>
              <p:cNvPicPr>
                <a:picLocks noChangeAspect="1" noChangeArrowheads="1"/>
              </p:cNvPicPr>
              <p:nvPr/>
            </p:nvPicPr>
            <p:blipFill rotWithShape="1"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1007" t="658" r="13253" b="97466"/>
              <a:stretch/>
            </p:blipFill>
            <p:spPr bwMode="auto">
              <a:xfrm>
                <a:off x="4221324" y="2161636"/>
                <a:ext cx="1026283" cy="20637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" name="Picture 267" descr="nature12311-f2"/>
              <p:cNvPicPr>
                <a:picLocks noChangeAspect="1" noChangeArrowheads="1"/>
              </p:cNvPicPr>
              <p:nvPr/>
            </p:nvPicPr>
            <p:blipFill rotWithShape="1"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1056" t="22296" r="13961" b="75468"/>
              <a:stretch/>
            </p:blipFill>
            <p:spPr bwMode="auto">
              <a:xfrm>
                <a:off x="4402226" y="2460858"/>
                <a:ext cx="817657" cy="22573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18" name="Group 17"/>
              <p:cNvGrpSpPr/>
              <p:nvPr/>
            </p:nvGrpSpPr>
            <p:grpSpPr>
              <a:xfrm>
                <a:off x="5569703" y="2117651"/>
                <a:ext cx="1319463" cy="694399"/>
                <a:chOff x="5615098" y="1808122"/>
                <a:chExt cx="1319463" cy="694399"/>
              </a:xfrm>
            </p:grpSpPr>
            <p:pic>
              <p:nvPicPr>
                <p:cNvPr id="28" name="Picture 27"/>
                <p:cNvPicPr>
                  <a:picLocks noChangeAspect="1"/>
                </p:cNvPicPr>
                <p:nvPr/>
              </p:nvPicPr>
              <p:blipFill>
                <a:blip r:embed="rId1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773421" y="1808122"/>
                  <a:ext cx="724342" cy="643895"/>
                </a:xfrm>
                <a:prstGeom prst="rect">
                  <a:avLst/>
                </a:prstGeom>
              </p:spPr>
            </p:pic>
            <p:sp>
              <p:nvSpPr>
                <p:cNvPr id="29" name="Oval 28"/>
                <p:cNvSpPr/>
                <p:nvPr/>
              </p:nvSpPr>
              <p:spPr>
                <a:xfrm>
                  <a:off x="6396114" y="2307564"/>
                  <a:ext cx="95020" cy="102952"/>
                </a:xfrm>
                <a:prstGeom prst="ellipse">
                  <a:avLst/>
                </a:prstGeom>
                <a:noFill/>
                <a:ln w="9525"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30" name="Straight Arrow Connector 29"/>
                <p:cNvCxnSpPr/>
                <p:nvPr/>
              </p:nvCxnSpPr>
              <p:spPr>
                <a:xfrm>
                  <a:off x="5615098" y="1955294"/>
                  <a:ext cx="735621" cy="456103"/>
                </a:xfrm>
                <a:prstGeom prst="straightConnector1">
                  <a:avLst/>
                </a:prstGeom>
                <a:ln>
                  <a:solidFill>
                    <a:schemeClr val="accent6">
                      <a:lumMod val="75000"/>
                    </a:schemeClr>
                  </a:solidFill>
                  <a:tailEnd type="triangl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1" name="Oval 30"/>
                <p:cNvSpPr/>
                <p:nvPr/>
              </p:nvSpPr>
              <p:spPr>
                <a:xfrm>
                  <a:off x="6126166" y="2307564"/>
                  <a:ext cx="95020" cy="102952"/>
                </a:xfrm>
                <a:prstGeom prst="ellipse">
                  <a:avLst/>
                </a:prstGeom>
                <a:noFill/>
                <a:ln w="9525"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32" name="Straight Arrow Connector 31"/>
                <p:cNvCxnSpPr>
                  <a:endCxn id="160" idx="1"/>
                </p:cNvCxnSpPr>
                <p:nvPr/>
              </p:nvCxnSpPr>
              <p:spPr>
                <a:xfrm>
                  <a:off x="6387353" y="2444076"/>
                  <a:ext cx="547208" cy="58445"/>
                </a:xfrm>
                <a:prstGeom prst="straightConnector1">
                  <a:avLst/>
                </a:prstGeom>
                <a:ln>
                  <a:solidFill>
                    <a:srgbClr val="FFC000"/>
                  </a:solidFill>
                  <a:tailEnd type="triangl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9" name="TextBox 18"/>
              <p:cNvSpPr txBox="1"/>
              <p:nvPr/>
            </p:nvSpPr>
            <p:spPr>
              <a:xfrm>
                <a:off x="6525014" y="2196243"/>
                <a:ext cx="274320" cy="137160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wrap="none" lIns="45720" tIns="0" rIns="45720" bIns="0" rtlCol="0">
                <a:noAutofit/>
              </a:bodyPr>
              <a:lstStyle/>
              <a:p>
                <a:pPr algn="ctr"/>
                <a:r>
                  <a:rPr lang="en-US" altLang="zh-CN" sz="800" dirty="0" smtClean="0"/>
                  <a:t>1.12</a:t>
                </a:r>
                <a:endParaRPr lang="en-US" sz="800" dirty="0"/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6525014" y="2505145"/>
                <a:ext cx="274320" cy="137160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  <a:alpha val="53000"/>
                </a:schemeClr>
              </a:solidFill>
              <a:ln>
                <a:solidFill>
                  <a:schemeClr val="accent4">
                    <a:lumMod val="60000"/>
                    <a:lumOff val="40000"/>
                  </a:schemeClr>
                </a:solidFill>
              </a:ln>
            </p:spPr>
            <p:txBody>
              <a:bodyPr wrap="none" lIns="45720" tIns="0" rIns="45720" bIns="0" rtlCol="0">
                <a:noAutofit/>
              </a:bodyPr>
              <a:lstStyle/>
              <a:p>
                <a:pPr algn="ctr"/>
                <a:r>
                  <a:rPr lang="en-US" altLang="zh-CN" sz="800" dirty="0" smtClean="0"/>
                  <a:t>0.95</a:t>
                </a:r>
                <a:endParaRPr lang="en-US" sz="800" dirty="0"/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4360207" y="1947812"/>
                <a:ext cx="585417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800" dirty="0" smtClean="0"/>
                  <a:t>Motif</a:t>
                </a:r>
                <a:endParaRPr lang="en-US" sz="800" dirty="0"/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5083455" y="1947812"/>
                <a:ext cx="585417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800" dirty="0" err="1" smtClean="0"/>
                  <a:t>DScore</a:t>
                </a:r>
                <a:endParaRPr lang="en-US" sz="800" dirty="0"/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6281525" y="1947812"/>
                <a:ext cx="761299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800" dirty="0" smtClean="0"/>
                  <a:t>Motif Score</a:t>
                </a:r>
                <a:endParaRPr lang="en-US" sz="800" dirty="0"/>
              </a:p>
            </p:txBody>
          </p:sp>
          <p:sp>
            <p:nvSpPr>
              <p:cNvPr id="24" name="Rounded Rectangle 23"/>
              <p:cNvSpPr/>
              <p:nvPr/>
            </p:nvSpPr>
            <p:spPr>
              <a:xfrm>
                <a:off x="4260234" y="1960002"/>
                <a:ext cx="2743680" cy="789355"/>
              </a:xfrm>
              <a:prstGeom prst="roundRect">
                <a:avLst/>
              </a:prstGeom>
              <a:noFill/>
              <a:ln w="6350">
                <a:solidFill>
                  <a:schemeClr val="bg1">
                    <a:lumMod val="50000"/>
                  </a:schemeClr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5" name="Straight Arrow Connector 24"/>
              <p:cNvCxnSpPr/>
              <p:nvPr/>
            </p:nvCxnSpPr>
            <p:spPr>
              <a:xfrm flipV="1">
                <a:off x="7012804" y="2352773"/>
                <a:ext cx="319182" cy="1"/>
              </a:xfrm>
              <a:prstGeom prst="straightConnector1">
                <a:avLst/>
              </a:prstGeom>
              <a:ln>
                <a:solidFill>
                  <a:schemeClr val="bg1">
                    <a:lumMod val="50000"/>
                  </a:schemeClr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26" name="Picture 25"/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5180583" y="2184813"/>
                <a:ext cx="391160" cy="160020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</p:spPr>
          </p:pic>
          <p:pic>
            <p:nvPicPr>
              <p:cNvPr id="27" name="Picture 26"/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5193918" y="2493715"/>
                <a:ext cx="364490" cy="160020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</p:pic>
        </p:grpSp>
      </p:grpSp>
      <p:grpSp>
        <p:nvGrpSpPr>
          <p:cNvPr id="84" name="Group 83"/>
          <p:cNvGrpSpPr/>
          <p:nvPr/>
        </p:nvGrpSpPr>
        <p:grpSpPr>
          <a:xfrm>
            <a:off x="1460166" y="505854"/>
            <a:ext cx="3532298" cy="2502453"/>
            <a:chOff x="367376" y="152374"/>
            <a:chExt cx="3532298" cy="2502453"/>
          </a:xfrm>
        </p:grpSpPr>
        <p:grpSp>
          <p:nvGrpSpPr>
            <p:cNvPr id="85" name="Group 84"/>
            <p:cNvGrpSpPr/>
            <p:nvPr/>
          </p:nvGrpSpPr>
          <p:grpSpPr>
            <a:xfrm>
              <a:off x="397977" y="267724"/>
              <a:ext cx="3501697" cy="2387103"/>
              <a:chOff x="397977" y="215844"/>
              <a:chExt cx="3501697" cy="2387103"/>
            </a:xfrm>
          </p:grpSpPr>
          <p:grpSp>
            <p:nvGrpSpPr>
              <p:cNvPr id="95" name="Group 94"/>
              <p:cNvGrpSpPr/>
              <p:nvPr/>
            </p:nvGrpSpPr>
            <p:grpSpPr>
              <a:xfrm>
                <a:off x="1162656" y="806453"/>
                <a:ext cx="2229248" cy="82296"/>
                <a:chOff x="762742" y="1136751"/>
                <a:chExt cx="2229248" cy="82296"/>
              </a:xfrm>
            </p:grpSpPr>
            <p:sp>
              <p:nvSpPr>
                <p:cNvPr id="129" name="Triangle 128"/>
                <p:cNvSpPr>
                  <a:spLocks noChangeAspect="1"/>
                </p:cNvSpPr>
                <p:nvPr/>
              </p:nvSpPr>
              <p:spPr>
                <a:xfrm>
                  <a:off x="762742" y="1136751"/>
                  <a:ext cx="95463" cy="82296"/>
                </a:xfrm>
                <a:prstGeom prst="triangle">
                  <a:avLst/>
                </a:prstGeom>
                <a:solidFill>
                  <a:schemeClr val="bg1">
                    <a:lumMod val="65000"/>
                  </a:schemeClr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0" name="Triangle 129"/>
                <p:cNvSpPr>
                  <a:spLocks noChangeAspect="1"/>
                </p:cNvSpPr>
                <p:nvPr/>
              </p:nvSpPr>
              <p:spPr>
                <a:xfrm>
                  <a:off x="1689001" y="1136751"/>
                  <a:ext cx="95463" cy="82296"/>
                </a:xfrm>
                <a:prstGeom prst="triangle">
                  <a:avLst/>
                </a:prstGeom>
                <a:solidFill>
                  <a:schemeClr val="bg1">
                    <a:lumMod val="65000"/>
                  </a:schemeClr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1" name="Triangle 130"/>
                <p:cNvSpPr>
                  <a:spLocks noChangeAspect="1"/>
                </p:cNvSpPr>
                <p:nvPr/>
              </p:nvSpPr>
              <p:spPr>
                <a:xfrm>
                  <a:off x="2376423" y="1136751"/>
                  <a:ext cx="95463" cy="82296"/>
                </a:xfrm>
                <a:prstGeom prst="triangle">
                  <a:avLst/>
                </a:prstGeom>
                <a:solidFill>
                  <a:schemeClr val="bg1">
                    <a:lumMod val="65000"/>
                  </a:schemeClr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2" name="Triangle 131"/>
                <p:cNvSpPr>
                  <a:spLocks noChangeAspect="1"/>
                </p:cNvSpPr>
                <p:nvPr/>
              </p:nvSpPr>
              <p:spPr>
                <a:xfrm>
                  <a:off x="2896527" y="1136751"/>
                  <a:ext cx="95463" cy="82296"/>
                </a:xfrm>
                <a:prstGeom prst="triangle">
                  <a:avLst/>
                </a:prstGeom>
                <a:solidFill>
                  <a:schemeClr val="bg1">
                    <a:lumMod val="65000"/>
                  </a:schemeClr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3" name="Triangle 132"/>
                <p:cNvSpPr>
                  <a:spLocks noChangeAspect="1"/>
                </p:cNvSpPr>
                <p:nvPr/>
              </p:nvSpPr>
              <p:spPr>
                <a:xfrm>
                  <a:off x="2115329" y="1136751"/>
                  <a:ext cx="95463" cy="82296"/>
                </a:xfrm>
                <a:prstGeom prst="triangle">
                  <a:avLst/>
                </a:prstGeom>
                <a:noFill/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4" name="Triangle 133"/>
                <p:cNvSpPr>
                  <a:spLocks noChangeAspect="1"/>
                </p:cNvSpPr>
                <p:nvPr/>
              </p:nvSpPr>
              <p:spPr>
                <a:xfrm>
                  <a:off x="2665077" y="1136751"/>
                  <a:ext cx="95463" cy="82296"/>
                </a:xfrm>
                <a:prstGeom prst="triangle">
                  <a:avLst/>
                </a:prstGeom>
                <a:noFill/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5" name="Triangle 134"/>
                <p:cNvSpPr>
                  <a:spLocks noChangeAspect="1"/>
                </p:cNvSpPr>
                <p:nvPr/>
              </p:nvSpPr>
              <p:spPr>
                <a:xfrm>
                  <a:off x="1002231" y="1136751"/>
                  <a:ext cx="95463" cy="82296"/>
                </a:xfrm>
                <a:prstGeom prst="triangle">
                  <a:avLst/>
                </a:prstGeom>
                <a:solidFill>
                  <a:schemeClr val="bg1">
                    <a:lumMod val="65000"/>
                  </a:schemeClr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pic>
            <p:nvPicPr>
              <p:cNvPr id="96" name="Picture 95"/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2261373" y="1329095"/>
                <a:ext cx="76200" cy="165100"/>
              </a:xfrm>
              <a:prstGeom prst="rect">
                <a:avLst/>
              </a:prstGeom>
            </p:spPr>
          </p:pic>
          <p:grpSp>
            <p:nvGrpSpPr>
              <p:cNvPr id="97" name="Group 96"/>
              <p:cNvGrpSpPr/>
              <p:nvPr/>
            </p:nvGrpSpPr>
            <p:grpSpPr>
              <a:xfrm>
                <a:off x="699273" y="942935"/>
                <a:ext cx="3200400" cy="365760"/>
                <a:chOff x="511450" y="252293"/>
                <a:chExt cx="3200400" cy="365760"/>
              </a:xfrm>
            </p:grpSpPr>
            <p:grpSp>
              <p:nvGrpSpPr>
                <p:cNvPr id="122" name="Group 121"/>
                <p:cNvGrpSpPr/>
                <p:nvPr/>
              </p:nvGrpSpPr>
              <p:grpSpPr>
                <a:xfrm>
                  <a:off x="511450" y="252293"/>
                  <a:ext cx="3200400" cy="365760"/>
                  <a:chOff x="383134" y="670523"/>
                  <a:chExt cx="3200400" cy="365760"/>
                </a:xfrm>
              </p:grpSpPr>
              <p:pic>
                <p:nvPicPr>
                  <p:cNvPr id="124" name="Picture 123"/>
                  <p:cNvPicPr>
                    <a:picLocks/>
                  </p:cNvPicPr>
                  <p:nvPr/>
                </p:nvPicPr>
                <p:blipFill rotWithShape="1">
                  <a:blip r:embed="rId1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40857" r="38368"/>
                  <a:stretch/>
                </p:blipFill>
                <p:spPr>
                  <a:xfrm>
                    <a:off x="383134" y="670523"/>
                    <a:ext cx="3200400" cy="365760"/>
                  </a:xfrm>
                  <a:prstGeom prst="rect">
                    <a:avLst/>
                  </a:prstGeom>
                </p:spPr>
              </p:pic>
              <p:grpSp>
                <p:nvGrpSpPr>
                  <p:cNvPr id="125" name="Group 124"/>
                  <p:cNvGrpSpPr/>
                  <p:nvPr/>
                </p:nvGrpSpPr>
                <p:grpSpPr>
                  <a:xfrm>
                    <a:off x="704800" y="711906"/>
                    <a:ext cx="2344133" cy="274320"/>
                    <a:chOff x="704800" y="711906"/>
                    <a:chExt cx="2344133" cy="274320"/>
                  </a:xfrm>
                </p:grpSpPr>
                <p:sp>
                  <p:nvSpPr>
                    <p:cNvPr id="126" name="Rectangle 125"/>
                    <p:cNvSpPr/>
                    <p:nvPr/>
                  </p:nvSpPr>
                  <p:spPr>
                    <a:xfrm>
                      <a:off x="2719673" y="711906"/>
                      <a:ext cx="329260" cy="274320"/>
                    </a:xfrm>
                    <a:prstGeom prst="rect">
                      <a:avLst/>
                    </a:prstGeom>
                    <a:solidFill>
                      <a:schemeClr val="accent6">
                        <a:lumMod val="75000"/>
                        <a:alpha val="13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27" name="Rectangle 126"/>
                    <p:cNvSpPr/>
                    <p:nvPr/>
                  </p:nvSpPr>
                  <p:spPr>
                    <a:xfrm>
                      <a:off x="704800" y="711906"/>
                      <a:ext cx="498057" cy="274320"/>
                    </a:xfrm>
                    <a:prstGeom prst="rect">
                      <a:avLst/>
                    </a:prstGeom>
                    <a:solidFill>
                      <a:schemeClr val="accent6">
                        <a:lumMod val="75000"/>
                        <a:alpha val="13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28" name="Rectangle 127"/>
                    <p:cNvSpPr/>
                    <p:nvPr/>
                  </p:nvSpPr>
                  <p:spPr>
                    <a:xfrm>
                      <a:off x="2351221" y="711906"/>
                      <a:ext cx="223574" cy="274320"/>
                    </a:xfrm>
                    <a:prstGeom prst="rect">
                      <a:avLst/>
                    </a:prstGeom>
                    <a:solidFill>
                      <a:schemeClr val="accent6">
                        <a:lumMod val="75000"/>
                        <a:alpha val="13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cxnSp>
              <p:nvCxnSpPr>
                <p:cNvPr id="123" name="Straight Connector 122"/>
                <p:cNvCxnSpPr/>
                <p:nvPr/>
              </p:nvCxnSpPr>
              <p:spPr>
                <a:xfrm>
                  <a:off x="2950973" y="560536"/>
                  <a:ext cx="181583" cy="0"/>
                </a:xfrm>
                <a:prstGeom prst="line">
                  <a:avLst/>
                </a:prstGeom>
                <a:ln w="50800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8" name="Group 97"/>
              <p:cNvGrpSpPr/>
              <p:nvPr/>
            </p:nvGrpSpPr>
            <p:grpSpPr>
              <a:xfrm>
                <a:off x="699273" y="1514595"/>
                <a:ext cx="3200400" cy="365760"/>
                <a:chOff x="383858" y="1454101"/>
                <a:chExt cx="3200400" cy="365760"/>
              </a:xfrm>
            </p:grpSpPr>
            <p:pic>
              <p:nvPicPr>
                <p:cNvPr id="119" name="Picture 118"/>
                <p:cNvPicPr>
                  <a:picLocks/>
                </p:cNvPicPr>
                <p:nvPr/>
              </p:nvPicPr>
              <p:blipFill rotWithShape="1">
                <a:blip r:embed="rId1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0425" r="31561"/>
                <a:stretch/>
              </p:blipFill>
              <p:spPr>
                <a:xfrm>
                  <a:off x="383858" y="1454101"/>
                  <a:ext cx="3200400" cy="365760"/>
                </a:xfrm>
                <a:prstGeom prst="rect">
                  <a:avLst/>
                </a:prstGeom>
              </p:spPr>
            </p:pic>
            <p:sp>
              <p:nvSpPr>
                <p:cNvPr id="120" name="Rectangle 119"/>
                <p:cNvSpPr/>
                <p:nvPr/>
              </p:nvSpPr>
              <p:spPr>
                <a:xfrm>
                  <a:off x="2719673" y="1487176"/>
                  <a:ext cx="218605" cy="274320"/>
                </a:xfrm>
                <a:prstGeom prst="rect">
                  <a:avLst/>
                </a:prstGeom>
                <a:solidFill>
                  <a:schemeClr val="accent5">
                    <a:lumMod val="75000"/>
                    <a:alpha val="13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1" name="Rectangle 120"/>
                <p:cNvSpPr/>
                <p:nvPr/>
              </p:nvSpPr>
              <p:spPr>
                <a:xfrm>
                  <a:off x="934083" y="1487176"/>
                  <a:ext cx="358843" cy="274320"/>
                </a:xfrm>
                <a:prstGeom prst="rect">
                  <a:avLst/>
                </a:prstGeom>
                <a:solidFill>
                  <a:schemeClr val="accent5">
                    <a:lumMod val="75000"/>
                    <a:alpha val="13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99" name="Group 98"/>
              <p:cNvGrpSpPr/>
              <p:nvPr/>
            </p:nvGrpSpPr>
            <p:grpSpPr>
              <a:xfrm>
                <a:off x="699273" y="2086257"/>
                <a:ext cx="3200401" cy="365760"/>
                <a:chOff x="511450" y="1054495"/>
                <a:chExt cx="3200401" cy="365760"/>
              </a:xfrm>
            </p:grpSpPr>
            <p:grpSp>
              <p:nvGrpSpPr>
                <p:cNvPr id="113" name="Group 112"/>
                <p:cNvGrpSpPr/>
                <p:nvPr/>
              </p:nvGrpSpPr>
              <p:grpSpPr>
                <a:xfrm>
                  <a:off x="511450" y="1054495"/>
                  <a:ext cx="3200401" cy="365760"/>
                  <a:chOff x="411295" y="1177549"/>
                  <a:chExt cx="3200401" cy="365760"/>
                </a:xfrm>
              </p:grpSpPr>
              <p:pic>
                <p:nvPicPr>
                  <p:cNvPr id="115" name="Picture 114"/>
                  <p:cNvPicPr>
                    <a:picLocks/>
                  </p:cNvPicPr>
                  <p:nvPr/>
                </p:nvPicPr>
                <p:blipFill rotWithShape="1">
                  <a:blip r:embed="rId1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16546" r="52203"/>
                  <a:stretch/>
                </p:blipFill>
                <p:spPr>
                  <a:xfrm>
                    <a:off x="411295" y="1177549"/>
                    <a:ext cx="3200401" cy="365760"/>
                  </a:xfrm>
                  <a:prstGeom prst="rect">
                    <a:avLst/>
                  </a:prstGeom>
                </p:spPr>
              </p:pic>
              <p:grpSp>
                <p:nvGrpSpPr>
                  <p:cNvPr id="116" name="Group 115"/>
                  <p:cNvGrpSpPr/>
                  <p:nvPr/>
                </p:nvGrpSpPr>
                <p:grpSpPr>
                  <a:xfrm>
                    <a:off x="2192358" y="1228951"/>
                    <a:ext cx="959762" cy="278677"/>
                    <a:chOff x="2192358" y="1228951"/>
                    <a:chExt cx="959762" cy="278677"/>
                  </a:xfrm>
                </p:grpSpPr>
                <p:sp>
                  <p:nvSpPr>
                    <p:cNvPr id="117" name="Rectangle 116"/>
                    <p:cNvSpPr/>
                    <p:nvPr/>
                  </p:nvSpPr>
                  <p:spPr>
                    <a:xfrm>
                      <a:off x="2666250" y="1233308"/>
                      <a:ext cx="485870" cy="274320"/>
                    </a:xfrm>
                    <a:prstGeom prst="rect">
                      <a:avLst/>
                    </a:prstGeom>
                    <a:solidFill>
                      <a:schemeClr val="accent4">
                        <a:lumMod val="75000"/>
                        <a:alpha val="13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18" name="Rectangle 117"/>
                    <p:cNvSpPr/>
                    <p:nvPr/>
                  </p:nvSpPr>
                  <p:spPr>
                    <a:xfrm>
                      <a:off x="2192358" y="1228951"/>
                      <a:ext cx="172157" cy="274320"/>
                    </a:xfrm>
                    <a:prstGeom prst="rect">
                      <a:avLst/>
                    </a:prstGeom>
                    <a:solidFill>
                      <a:schemeClr val="accent4">
                        <a:lumMod val="75000"/>
                        <a:alpha val="13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cxnSp>
              <p:nvCxnSpPr>
                <p:cNvPr id="114" name="Straight Connector 113"/>
                <p:cNvCxnSpPr/>
                <p:nvPr/>
              </p:nvCxnSpPr>
              <p:spPr>
                <a:xfrm>
                  <a:off x="2856942" y="1367932"/>
                  <a:ext cx="181583" cy="0"/>
                </a:xfrm>
                <a:prstGeom prst="line">
                  <a:avLst/>
                </a:prstGeom>
                <a:ln w="50800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100" name="Picture 99"/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2261373" y="1900755"/>
                <a:ext cx="76200" cy="165100"/>
              </a:xfrm>
              <a:prstGeom prst="rect">
                <a:avLst/>
              </a:prstGeom>
            </p:spPr>
          </p:pic>
          <p:cxnSp>
            <p:nvCxnSpPr>
              <p:cNvPr id="101" name="Straight Connector 100"/>
              <p:cNvCxnSpPr/>
              <p:nvPr/>
            </p:nvCxnSpPr>
            <p:spPr>
              <a:xfrm flipH="1">
                <a:off x="1215389" y="742946"/>
                <a:ext cx="1" cy="169164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Straight Connector 101"/>
              <p:cNvCxnSpPr/>
              <p:nvPr/>
            </p:nvCxnSpPr>
            <p:spPr>
              <a:xfrm flipH="1">
                <a:off x="1452094" y="742946"/>
                <a:ext cx="1" cy="169164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" name="Straight Connector 102"/>
              <p:cNvCxnSpPr/>
              <p:nvPr/>
            </p:nvCxnSpPr>
            <p:spPr>
              <a:xfrm flipH="1">
                <a:off x="2139521" y="742946"/>
                <a:ext cx="1" cy="169164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" name="Straight Connector 103"/>
              <p:cNvCxnSpPr/>
              <p:nvPr/>
            </p:nvCxnSpPr>
            <p:spPr>
              <a:xfrm flipH="1">
                <a:off x="2567535" y="742946"/>
                <a:ext cx="1" cy="169164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5" name="Straight Connector 104"/>
              <p:cNvCxnSpPr/>
              <p:nvPr/>
            </p:nvCxnSpPr>
            <p:spPr>
              <a:xfrm flipH="1">
                <a:off x="2820453" y="742946"/>
                <a:ext cx="1" cy="169164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" name="Straight Connector 105"/>
              <p:cNvCxnSpPr/>
              <p:nvPr/>
            </p:nvCxnSpPr>
            <p:spPr>
              <a:xfrm flipH="1">
                <a:off x="3115523" y="742946"/>
                <a:ext cx="1" cy="169164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" name="Straight Connector 106"/>
              <p:cNvCxnSpPr/>
              <p:nvPr/>
            </p:nvCxnSpPr>
            <p:spPr>
              <a:xfrm flipH="1">
                <a:off x="3352228" y="742946"/>
                <a:ext cx="1" cy="169164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8" name="7-Point Star 107"/>
              <p:cNvSpPr>
                <a:spLocks noChangeAspect="1"/>
              </p:cNvSpPr>
              <p:nvPr/>
            </p:nvSpPr>
            <p:spPr>
              <a:xfrm>
                <a:off x="3136532" y="215844"/>
                <a:ext cx="109728" cy="109728"/>
              </a:xfrm>
              <a:prstGeom prst="star7">
                <a:avLst/>
              </a:prstGeom>
              <a:noFill/>
              <a:ln w="31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09" name="Straight Connector 108"/>
              <p:cNvCxnSpPr/>
              <p:nvPr/>
            </p:nvCxnSpPr>
            <p:spPr>
              <a:xfrm>
                <a:off x="3193328" y="321421"/>
                <a:ext cx="10724" cy="2281526"/>
              </a:xfrm>
              <a:prstGeom prst="line">
                <a:avLst/>
              </a:prstGeom>
              <a:ln>
                <a:solidFill>
                  <a:srgbClr val="FF00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10" name="Picture 109"/>
              <p:cNvPicPr>
                <a:picLocks noChangeAspect="1"/>
              </p:cNvPicPr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402422" y="1084717"/>
                <a:ext cx="124460" cy="142240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</p:pic>
          <p:pic>
            <p:nvPicPr>
              <p:cNvPr id="111" name="Picture 110"/>
              <p:cNvPicPr>
                <a:picLocks noChangeAspect="1"/>
              </p:cNvPicPr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397977" y="1697475"/>
                <a:ext cx="133350" cy="142240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</p:spPr>
          </p:pic>
          <p:pic>
            <p:nvPicPr>
              <p:cNvPr id="112" name="Picture 111"/>
              <p:cNvPicPr>
                <a:picLocks noChangeAspect="1"/>
              </p:cNvPicPr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401099" y="2281653"/>
                <a:ext cx="151130" cy="142240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</p:pic>
        </p:grpSp>
        <p:grpSp>
          <p:nvGrpSpPr>
            <p:cNvPr id="86" name="Group 85"/>
            <p:cNvGrpSpPr/>
            <p:nvPr/>
          </p:nvGrpSpPr>
          <p:grpSpPr>
            <a:xfrm>
              <a:off x="367376" y="152374"/>
              <a:ext cx="2385141" cy="454261"/>
              <a:chOff x="367376" y="152374"/>
              <a:chExt cx="2385141" cy="454261"/>
            </a:xfrm>
          </p:grpSpPr>
          <p:sp>
            <p:nvSpPr>
              <p:cNvPr id="87" name="Triangle 86"/>
              <p:cNvSpPr>
                <a:spLocks noChangeAspect="1"/>
              </p:cNvSpPr>
              <p:nvPr/>
            </p:nvSpPr>
            <p:spPr>
              <a:xfrm>
                <a:off x="367376" y="450071"/>
                <a:ext cx="95463" cy="82296"/>
              </a:xfrm>
              <a:prstGeom prst="triangle">
                <a:avLst/>
              </a:prstGeom>
              <a:solidFill>
                <a:schemeClr val="bg1">
                  <a:lumMod val="65000"/>
                </a:schemeClr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8" name="Triangle 87"/>
              <p:cNvSpPr>
                <a:spLocks noChangeAspect="1"/>
              </p:cNvSpPr>
              <p:nvPr/>
            </p:nvSpPr>
            <p:spPr>
              <a:xfrm>
                <a:off x="367376" y="226642"/>
                <a:ext cx="95463" cy="82296"/>
              </a:xfrm>
              <a:prstGeom prst="triangle">
                <a:avLst/>
              </a:prstGeom>
              <a:noFill/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9" name="TextBox 88"/>
              <p:cNvSpPr txBox="1"/>
              <p:nvPr/>
            </p:nvSpPr>
            <p:spPr>
              <a:xfrm>
                <a:off x="464292" y="152374"/>
                <a:ext cx="1013419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 dirty="0" smtClean="0"/>
                  <a:t>Common variants</a:t>
                </a:r>
                <a:endParaRPr lang="en-US" sz="900" dirty="0"/>
              </a:p>
            </p:txBody>
          </p:sp>
          <p:sp>
            <p:nvSpPr>
              <p:cNvPr id="90" name="TextBox 89"/>
              <p:cNvSpPr txBox="1"/>
              <p:nvPr/>
            </p:nvSpPr>
            <p:spPr>
              <a:xfrm>
                <a:off x="464292" y="375803"/>
                <a:ext cx="798617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 dirty="0" smtClean="0"/>
                  <a:t>Rare variants</a:t>
                </a:r>
                <a:endParaRPr lang="en-US" sz="900" dirty="0"/>
              </a:p>
            </p:txBody>
          </p:sp>
          <p:sp>
            <p:nvSpPr>
              <p:cNvPr id="91" name="7-Point Star 90"/>
              <p:cNvSpPr>
                <a:spLocks noChangeAspect="1"/>
              </p:cNvSpPr>
              <p:nvPr/>
            </p:nvSpPr>
            <p:spPr>
              <a:xfrm>
                <a:off x="1524983" y="212926"/>
                <a:ext cx="109728" cy="109728"/>
              </a:xfrm>
              <a:prstGeom prst="star7">
                <a:avLst/>
              </a:prstGeom>
              <a:noFill/>
              <a:ln w="31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2" name="TextBox 91"/>
              <p:cNvSpPr txBox="1"/>
              <p:nvPr/>
            </p:nvSpPr>
            <p:spPr>
              <a:xfrm>
                <a:off x="1620476" y="152374"/>
                <a:ext cx="1132041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 dirty="0" smtClean="0"/>
                  <a:t>Mutation of interest</a:t>
                </a:r>
                <a:endParaRPr lang="en-US" sz="900" dirty="0"/>
              </a:p>
            </p:txBody>
          </p:sp>
          <p:cxnSp>
            <p:nvCxnSpPr>
              <p:cNvPr id="93" name="Straight Connector 92"/>
              <p:cNvCxnSpPr/>
              <p:nvPr/>
            </p:nvCxnSpPr>
            <p:spPr>
              <a:xfrm>
                <a:off x="1527325" y="491219"/>
                <a:ext cx="105045" cy="0"/>
              </a:xfrm>
              <a:prstGeom prst="line">
                <a:avLst/>
              </a:prstGeom>
              <a:ln w="5715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4" name="TextBox 93"/>
              <p:cNvSpPr txBox="1"/>
              <p:nvPr/>
            </p:nvSpPr>
            <p:spPr>
              <a:xfrm>
                <a:off x="1620476" y="375803"/>
                <a:ext cx="819455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 dirty="0" smtClean="0"/>
                  <a:t>Binding motif</a:t>
                </a:r>
                <a:endParaRPr lang="en-US" sz="900" dirty="0"/>
              </a:p>
            </p:txBody>
          </p:sp>
        </p:grpSp>
      </p:grpSp>
      <p:grpSp>
        <p:nvGrpSpPr>
          <p:cNvPr id="136" name="Group 135"/>
          <p:cNvGrpSpPr/>
          <p:nvPr/>
        </p:nvGrpSpPr>
        <p:grpSpPr>
          <a:xfrm>
            <a:off x="1270044" y="3440727"/>
            <a:ext cx="3575126" cy="2969938"/>
            <a:chOff x="475564" y="2716104"/>
            <a:chExt cx="3575126" cy="2969938"/>
          </a:xfrm>
        </p:grpSpPr>
        <p:pic>
          <p:nvPicPr>
            <p:cNvPr id="137" name="Picture 136"/>
            <p:cNvPicPr>
              <a:picLocks noChangeAspect="1"/>
            </p:cNvPicPr>
            <p:nvPr/>
          </p:nvPicPr>
          <p:blipFill rotWithShape="1"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855" r="5550" b="3233"/>
            <a:stretch/>
          </p:blipFill>
          <p:spPr>
            <a:xfrm>
              <a:off x="475564" y="3102266"/>
              <a:ext cx="3575126" cy="2583776"/>
            </a:xfrm>
            <a:prstGeom prst="rect">
              <a:avLst/>
            </a:prstGeom>
          </p:spPr>
        </p:pic>
        <p:grpSp>
          <p:nvGrpSpPr>
            <p:cNvPr id="138" name="Group 137"/>
            <p:cNvGrpSpPr/>
            <p:nvPr/>
          </p:nvGrpSpPr>
          <p:grpSpPr>
            <a:xfrm>
              <a:off x="1489242" y="3028545"/>
              <a:ext cx="1926079" cy="226977"/>
              <a:chOff x="1489242" y="3028545"/>
              <a:chExt cx="1926079" cy="226977"/>
            </a:xfrm>
          </p:grpSpPr>
          <p:cxnSp>
            <p:nvCxnSpPr>
              <p:cNvPr id="141" name="Straight Connector 140"/>
              <p:cNvCxnSpPr/>
              <p:nvPr/>
            </p:nvCxnSpPr>
            <p:spPr>
              <a:xfrm>
                <a:off x="1489242" y="3035029"/>
                <a:ext cx="0" cy="220493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2" name="Straight Connector 141"/>
              <p:cNvCxnSpPr/>
              <p:nvPr/>
            </p:nvCxnSpPr>
            <p:spPr>
              <a:xfrm>
                <a:off x="3415321" y="3035029"/>
                <a:ext cx="0" cy="220493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3" name="Straight Connector 142"/>
              <p:cNvCxnSpPr/>
              <p:nvPr/>
            </p:nvCxnSpPr>
            <p:spPr>
              <a:xfrm flipV="1">
                <a:off x="1489242" y="3028545"/>
                <a:ext cx="1925169" cy="6484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39" name="TextBox 138"/>
            <p:cNvSpPr txBox="1"/>
            <p:nvPr/>
          </p:nvSpPr>
          <p:spPr>
            <a:xfrm>
              <a:off x="2188596" y="2716104"/>
              <a:ext cx="503664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 smtClean="0"/>
                <a:t>P=0.03</a:t>
              </a:r>
              <a:endParaRPr lang="en-US" sz="900" dirty="0"/>
            </a:p>
          </p:txBody>
        </p:sp>
        <p:cxnSp>
          <p:nvCxnSpPr>
            <p:cNvPr id="140" name="Straight Connector 139"/>
            <p:cNvCxnSpPr/>
            <p:nvPr/>
          </p:nvCxnSpPr>
          <p:spPr>
            <a:xfrm flipV="1">
              <a:off x="2463233" y="2826396"/>
              <a:ext cx="0" cy="202149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56" name="Straight Connector 155"/>
          <p:cNvCxnSpPr/>
          <p:nvPr/>
        </p:nvCxnSpPr>
        <p:spPr>
          <a:xfrm>
            <a:off x="5997539" y="731401"/>
            <a:ext cx="0" cy="18288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Straight Connector 156"/>
          <p:cNvCxnSpPr/>
          <p:nvPr/>
        </p:nvCxnSpPr>
        <p:spPr>
          <a:xfrm>
            <a:off x="5994408" y="925890"/>
            <a:ext cx="0" cy="18288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8" name="Rectangle 157"/>
          <p:cNvSpPr/>
          <p:nvPr/>
        </p:nvSpPr>
        <p:spPr>
          <a:xfrm>
            <a:off x="1260068" y="251216"/>
            <a:ext cx="9469595" cy="3007931"/>
          </a:xfrm>
          <a:prstGeom prst="rect">
            <a:avLst/>
          </a:prstGeom>
          <a:noFill/>
          <a:ln w="12700">
            <a:solidFill>
              <a:schemeClr val="bg1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9" name="Rectangle 158"/>
          <p:cNvSpPr/>
          <p:nvPr/>
        </p:nvSpPr>
        <p:spPr>
          <a:xfrm>
            <a:off x="1264598" y="3451123"/>
            <a:ext cx="3886339" cy="3007931"/>
          </a:xfrm>
          <a:prstGeom prst="rect">
            <a:avLst/>
          </a:prstGeom>
          <a:noFill/>
          <a:ln w="12700">
            <a:solidFill>
              <a:schemeClr val="bg1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1" name="TextBox 160"/>
          <p:cNvSpPr txBox="1"/>
          <p:nvPr/>
        </p:nvSpPr>
        <p:spPr>
          <a:xfrm>
            <a:off x="1260068" y="220548"/>
            <a:ext cx="3321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latin typeface="Helvetica" charset="0"/>
                <a:ea typeface="Helvetica" charset="0"/>
                <a:cs typeface="Helvetica" charset="0"/>
              </a:rPr>
              <a:t>A</a:t>
            </a:r>
            <a:endParaRPr lang="en-US" sz="1600" b="1" dirty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162" name="TextBox 161"/>
          <p:cNvSpPr txBox="1"/>
          <p:nvPr/>
        </p:nvSpPr>
        <p:spPr>
          <a:xfrm>
            <a:off x="1287266" y="3484062"/>
            <a:ext cx="3321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latin typeface="Helvetica" charset="0"/>
                <a:ea typeface="Helvetica" charset="0"/>
                <a:cs typeface="Helvetica" charset="0"/>
              </a:rPr>
              <a:t>B</a:t>
            </a:r>
            <a:endParaRPr lang="en-US" sz="1600" b="1" dirty="0">
              <a:latin typeface="Helvetica" charset="0"/>
              <a:ea typeface="Helvetica" charset="0"/>
              <a:cs typeface="Helvetica" charset="0"/>
            </a:endParaRPr>
          </a:p>
        </p:txBody>
      </p:sp>
      <p:grpSp>
        <p:nvGrpSpPr>
          <p:cNvPr id="169" name="Group 168"/>
          <p:cNvGrpSpPr/>
          <p:nvPr/>
        </p:nvGrpSpPr>
        <p:grpSpPr>
          <a:xfrm>
            <a:off x="5254395" y="3447100"/>
            <a:ext cx="5526664" cy="3045379"/>
            <a:chOff x="4459915" y="3162290"/>
            <a:chExt cx="5526664" cy="3045379"/>
          </a:xfrm>
        </p:grpSpPr>
        <p:grpSp>
          <p:nvGrpSpPr>
            <p:cNvPr id="144" name="Group 143"/>
            <p:cNvGrpSpPr/>
            <p:nvPr/>
          </p:nvGrpSpPr>
          <p:grpSpPr>
            <a:xfrm>
              <a:off x="4459915" y="3491483"/>
              <a:ext cx="5526664" cy="2716186"/>
              <a:chOff x="4459915" y="2817207"/>
              <a:chExt cx="5526664" cy="2716186"/>
            </a:xfrm>
          </p:grpSpPr>
          <p:pic>
            <p:nvPicPr>
              <p:cNvPr id="145" name="Picture 144"/>
              <p:cNvPicPr>
                <a:picLocks/>
              </p:cNvPicPr>
              <p:nvPr/>
            </p:nvPicPr>
            <p:blipFill rotWithShape="1">
              <a:blip r:embed="rId23"/>
              <a:srcRect t="48060" b="48141"/>
              <a:stretch/>
            </p:blipFill>
            <p:spPr>
              <a:xfrm flipV="1">
                <a:off x="4459915" y="2817207"/>
                <a:ext cx="5302043" cy="161804"/>
              </a:xfrm>
              <a:prstGeom prst="rect">
                <a:avLst/>
              </a:prstGeom>
            </p:spPr>
          </p:pic>
          <p:pic>
            <p:nvPicPr>
              <p:cNvPr id="146" name="Picture 145"/>
              <p:cNvPicPr>
                <a:picLocks noChangeAspect="1"/>
              </p:cNvPicPr>
              <p:nvPr/>
            </p:nvPicPr>
            <p:blipFill>
              <a:blip r:embed="rId2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00179" y="3279142"/>
                <a:ext cx="5486400" cy="1097280"/>
              </a:xfrm>
              <a:prstGeom prst="rect">
                <a:avLst/>
              </a:prstGeom>
            </p:spPr>
          </p:pic>
          <p:pic>
            <p:nvPicPr>
              <p:cNvPr id="147" name="Picture 146"/>
              <p:cNvPicPr>
                <a:picLocks noChangeAspect="1"/>
              </p:cNvPicPr>
              <p:nvPr/>
            </p:nvPicPr>
            <p:blipFill rotWithShape="1">
              <a:blip r:embed="rId25"/>
              <a:srcRect l="14746" t="17525" r="13085" b="13390"/>
              <a:stretch/>
            </p:blipFill>
            <p:spPr>
              <a:xfrm>
                <a:off x="4746004" y="4158348"/>
                <a:ext cx="4729863" cy="597805"/>
              </a:xfrm>
              <a:prstGeom prst="rect">
                <a:avLst/>
              </a:prstGeom>
            </p:spPr>
          </p:pic>
          <p:grpSp>
            <p:nvGrpSpPr>
              <p:cNvPr id="148" name="Group 147"/>
              <p:cNvGrpSpPr/>
              <p:nvPr/>
            </p:nvGrpSpPr>
            <p:grpSpPr>
              <a:xfrm>
                <a:off x="4596045" y="3047601"/>
                <a:ext cx="4814298" cy="91440"/>
                <a:chOff x="4596045" y="3760961"/>
                <a:chExt cx="4814298" cy="91440"/>
              </a:xfrm>
            </p:grpSpPr>
            <p:sp>
              <p:nvSpPr>
                <p:cNvPr id="153" name="Rectangle 152"/>
                <p:cNvSpPr/>
                <p:nvPr/>
              </p:nvSpPr>
              <p:spPr>
                <a:xfrm>
                  <a:off x="4596045" y="3760961"/>
                  <a:ext cx="2233004" cy="91440"/>
                </a:xfrm>
                <a:prstGeom prst="rect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54" name="Rectangle 153"/>
                <p:cNvSpPr/>
                <p:nvPr/>
              </p:nvSpPr>
              <p:spPr>
                <a:xfrm>
                  <a:off x="8099791" y="3760961"/>
                  <a:ext cx="1310552" cy="91440"/>
                </a:xfrm>
                <a:prstGeom prst="rect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cxnSp>
              <p:nvCxnSpPr>
                <p:cNvPr id="155" name="Straight Connector 154"/>
                <p:cNvCxnSpPr/>
                <p:nvPr/>
              </p:nvCxnSpPr>
              <p:spPr>
                <a:xfrm>
                  <a:off x="6829049" y="3806681"/>
                  <a:ext cx="1270742" cy="0"/>
                </a:xfrm>
                <a:prstGeom prst="line">
                  <a:avLst/>
                </a:prstGeom>
                <a:ln w="19050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149" name="Picture 148"/>
              <p:cNvPicPr>
                <a:picLocks noChangeAspect="1"/>
              </p:cNvPicPr>
              <p:nvPr/>
            </p:nvPicPr>
            <p:blipFill>
              <a:blip r:embed="rId2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747760" y="4756153"/>
                <a:ext cx="1005840" cy="777240"/>
              </a:xfrm>
              <a:prstGeom prst="rect">
                <a:avLst/>
              </a:prstGeom>
            </p:spPr>
          </p:pic>
          <p:sp>
            <p:nvSpPr>
              <p:cNvPr id="150" name="Rectangle 149"/>
              <p:cNvSpPr/>
              <p:nvPr/>
            </p:nvSpPr>
            <p:spPr>
              <a:xfrm>
                <a:off x="7053647" y="3047601"/>
                <a:ext cx="121343" cy="2419750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1" name="Right Brace 150"/>
              <p:cNvSpPr/>
              <p:nvPr/>
            </p:nvSpPr>
            <p:spPr>
              <a:xfrm rot="5400000">
                <a:off x="6919953" y="3014466"/>
                <a:ext cx="96984" cy="258400"/>
              </a:xfrm>
              <a:prstGeom prst="rightBrac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2" name="TextBox 151"/>
              <p:cNvSpPr txBox="1"/>
              <p:nvPr/>
            </p:nvSpPr>
            <p:spPr>
              <a:xfrm>
                <a:off x="6746909" y="3147621"/>
                <a:ext cx="367408" cy="2000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700" dirty="0" smtClean="0">
                    <a:solidFill>
                      <a:srgbClr val="FF0000"/>
                    </a:solidFill>
                  </a:rPr>
                  <a:t>28bp</a:t>
                </a:r>
                <a:endParaRPr lang="en-US" sz="700" dirty="0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160" name="Rectangle 159"/>
            <p:cNvSpPr/>
            <p:nvPr/>
          </p:nvSpPr>
          <p:spPr>
            <a:xfrm>
              <a:off x="4483421" y="3162290"/>
              <a:ext cx="5451762" cy="3007931"/>
            </a:xfrm>
            <a:prstGeom prst="rect">
              <a:avLst/>
            </a:prstGeom>
            <a:noFill/>
            <a:ln w="12700">
              <a:solidFill>
                <a:schemeClr val="bg1">
                  <a:lumMod val="50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3" name="TextBox 162"/>
            <p:cNvSpPr txBox="1"/>
            <p:nvPr/>
          </p:nvSpPr>
          <p:spPr>
            <a:xfrm>
              <a:off x="4500179" y="3169272"/>
              <a:ext cx="33214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latin typeface="Helvetica" charset="0"/>
                  <a:ea typeface="Helvetica" charset="0"/>
                  <a:cs typeface="Helvetica" charset="0"/>
                </a:rPr>
                <a:t>C</a:t>
              </a:r>
              <a:endParaRPr lang="en-US" sz="1600" b="1" dirty="0">
                <a:latin typeface="Helvetica" charset="0"/>
                <a:ea typeface="Helvetica" charset="0"/>
                <a:cs typeface="Helvetica" charset="0"/>
              </a:endParaRPr>
            </a:p>
          </p:txBody>
        </p:sp>
        <p:sp>
          <p:nvSpPr>
            <p:cNvPr id="164" name="TextBox 163"/>
            <p:cNvSpPr txBox="1"/>
            <p:nvPr/>
          </p:nvSpPr>
          <p:spPr>
            <a:xfrm>
              <a:off x="8345606" y="3381679"/>
              <a:ext cx="444352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/>
                <a:t>TP53</a:t>
              </a:r>
              <a:endParaRPr lang="en-US" sz="1000" dirty="0"/>
            </a:p>
          </p:txBody>
        </p:sp>
        <p:sp>
          <p:nvSpPr>
            <p:cNvPr id="165" name="TextBox 164"/>
            <p:cNvSpPr txBox="1"/>
            <p:nvPr/>
          </p:nvSpPr>
          <p:spPr>
            <a:xfrm rot="16200000">
              <a:off x="4266715" y="5126694"/>
              <a:ext cx="819455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 smtClean="0"/>
                <a:t>HGMD variants</a:t>
              </a:r>
              <a:endParaRPr lang="en-US" sz="800" dirty="0"/>
            </a:p>
          </p:txBody>
        </p:sp>
        <p:sp>
          <p:nvSpPr>
            <p:cNvPr id="166" name="Rectangle 165"/>
            <p:cNvSpPr/>
            <p:nvPr/>
          </p:nvSpPr>
          <p:spPr>
            <a:xfrm>
              <a:off x="4630612" y="4267378"/>
              <a:ext cx="4779731" cy="103583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7" name="TextBox 166"/>
            <p:cNvSpPr txBox="1"/>
            <p:nvPr/>
          </p:nvSpPr>
          <p:spPr>
            <a:xfrm>
              <a:off x="6184140" y="5729679"/>
              <a:ext cx="50526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>
                  <a:solidFill>
                    <a:srgbClr val="FF2600"/>
                  </a:solidFill>
                </a:rPr>
                <a:t>SF3B4</a:t>
              </a:r>
              <a:endParaRPr lang="en-US" sz="1000" dirty="0">
                <a:solidFill>
                  <a:srgbClr val="FF26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65811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" name="Group 95"/>
          <p:cNvGrpSpPr/>
          <p:nvPr/>
        </p:nvGrpSpPr>
        <p:grpSpPr>
          <a:xfrm>
            <a:off x="845949" y="263256"/>
            <a:ext cx="5185680" cy="1003137"/>
            <a:chOff x="1746250" y="1001783"/>
            <a:chExt cx="5185680" cy="1003137"/>
          </a:xfrm>
        </p:grpSpPr>
        <p:sp>
          <p:nvSpPr>
            <p:cNvPr id="9" name="Rectangle 8"/>
            <p:cNvSpPr/>
            <p:nvPr/>
          </p:nvSpPr>
          <p:spPr>
            <a:xfrm>
              <a:off x="3563711" y="1214223"/>
              <a:ext cx="1059089" cy="162047"/>
            </a:xfrm>
            <a:prstGeom prst="rect">
              <a:avLst/>
            </a:prstGeom>
            <a:solidFill>
              <a:srgbClr val="7030A0">
                <a:alpha val="30000"/>
              </a:srgb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>
                  <a:solidFill>
                    <a:srgbClr val="FF40FF"/>
                  </a:solidFill>
                </a:rPr>
                <a:t>intron</a:t>
              </a:r>
              <a:endParaRPr lang="en-US" sz="1200" dirty="0">
                <a:solidFill>
                  <a:srgbClr val="FF40FF"/>
                </a:solidFill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690429" y="1224134"/>
              <a:ext cx="380048" cy="212025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5113245" y="1214223"/>
              <a:ext cx="626309" cy="162047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>
                  <a:solidFill>
                    <a:schemeClr val="tx1"/>
                  </a:solidFill>
                </a:rPr>
                <a:t>exon</a:t>
              </a: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5737348" y="1214223"/>
              <a:ext cx="570479" cy="162047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>
                  <a:solidFill>
                    <a:schemeClr val="accent2">
                      <a:lumMod val="75000"/>
                    </a:schemeClr>
                  </a:solidFill>
                </a:rPr>
                <a:t>3’UTR</a:t>
              </a:r>
              <a:endParaRPr lang="en-US" sz="1200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3011746" y="1214223"/>
              <a:ext cx="549797" cy="162047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>
                  <a:solidFill>
                    <a:schemeClr val="tx1"/>
                  </a:solidFill>
                </a:rPr>
                <a:t>exon</a:t>
              </a: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2398885" y="1214223"/>
              <a:ext cx="610265" cy="162047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>
                  <a:solidFill>
                    <a:srgbClr val="0432FF"/>
                  </a:solidFill>
                </a:rPr>
                <a:t>5’ UTR</a:t>
              </a:r>
              <a:endParaRPr lang="en-US" sz="1200" dirty="0">
                <a:solidFill>
                  <a:srgbClr val="0432FF"/>
                </a:solidFill>
              </a:endParaRPr>
            </a:p>
          </p:txBody>
        </p:sp>
        <p:cxnSp>
          <p:nvCxnSpPr>
            <p:cNvPr id="22" name="Straight Connector 21"/>
            <p:cNvCxnSpPr>
              <a:stCxn id="14" idx="1"/>
            </p:cNvCxnSpPr>
            <p:nvPr/>
          </p:nvCxnSpPr>
          <p:spPr>
            <a:xfrm flipH="1" flipV="1">
              <a:off x="1746250" y="1295246"/>
              <a:ext cx="652635" cy="1"/>
            </a:xfrm>
            <a:prstGeom prst="line">
              <a:avLst/>
            </a:prstGeom>
            <a:ln w="762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>
              <a:off x="6307828" y="1295246"/>
              <a:ext cx="624102" cy="153"/>
            </a:xfrm>
            <a:prstGeom prst="line">
              <a:avLst/>
            </a:prstGeom>
            <a:ln w="762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Rectangle 27"/>
            <p:cNvSpPr/>
            <p:nvPr/>
          </p:nvSpPr>
          <p:spPr>
            <a:xfrm>
              <a:off x="3925661" y="1842873"/>
              <a:ext cx="297089" cy="162047"/>
            </a:xfrm>
            <a:prstGeom prst="rect">
              <a:avLst/>
            </a:prstGeom>
            <a:solidFill>
              <a:srgbClr val="7030A0">
                <a:alpha val="30000"/>
              </a:srgb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solidFill>
                  <a:srgbClr val="FF40FF"/>
                </a:solidFill>
              </a:endParaRP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4522695" y="1842873"/>
              <a:ext cx="626309" cy="162047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5146798" y="1842873"/>
              <a:ext cx="570479" cy="162047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3373696" y="1842873"/>
              <a:ext cx="549797" cy="162047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2760835" y="1842873"/>
              <a:ext cx="610265" cy="162047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solidFill>
                  <a:srgbClr val="0432FF"/>
                </a:solidFill>
              </a:endParaRPr>
            </a:p>
          </p:txBody>
        </p:sp>
        <p:cxnSp>
          <p:nvCxnSpPr>
            <p:cNvPr id="34" name="Straight Connector 33"/>
            <p:cNvCxnSpPr/>
            <p:nvPr/>
          </p:nvCxnSpPr>
          <p:spPr>
            <a:xfrm flipH="1" flipV="1">
              <a:off x="2108200" y="1923896"/>
              <a:ext cx="652635" cy="1"/>
            </a:xfrm>
            <a:prstGeom prst="line">
              <a:avLst/>
            </a:prstGeom>
            <a:ln w="762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flipH="1">
              <a:off x="5717278" y="1923896"/>
              <a:ext cx="624102" cy="153"/>
            </a:xfrm>
            <a:prstGeom prst="line">
              <a:avLst/>
            </a:prstGeom>
            <a:ln w="762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Rectangle 35"/>
            <p:cNvSpPr/>
            <p:nvPr/>
          </p:nvSpPr>
          <p:spPr>
            <a:xfrm>
              <a:off x="4222750" y="1842872"/>
              <a:ext cx="297089" cy="162047"/>
            </a:xfrm>
            <a:prstGeom prst="rect">
              <a:avLst/>
            </a:prstGeom>
            <a:solidFill>
              <a:srgbClr val="7030A0">
                <a:alpha val="30000"/>
              </a:srgb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solidFill>
                  <a:srgbClr val="FF40FF"/>
                </a:solidFill>
              </a:endParaRPr>
            </a:p>
          </p:txBody>
        </p:sp>
        <p:cxnSp>
          <p:nvCxnSpPr>
            <p:cNvPr id="59" name="Straight Connector 58"/>
            <p:cNvCxnSpPr/>
            <p:nvPr/>
          </p:nvCxnSpPr>
          <p:spPr>
            <a:xfrm>
              <a:off x="3561543" y="1376270"/>
              <a:ext cx="361950" cy="466602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>
              <a:off x="3847293" y="1369920"/>
              <a:ext cx="361950" cy="466602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 flipH="1">
              <a:off x="4518515" y="1377643"/>
              <a:ext cx="107626" cy="468089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/>
            <p:nvPr/>
          </p:nvCxnSpPr>
          <p:spPr>
            <a:xfrm flipH="1">
              <a:off x="4227023" y="1369920"/>
              <a:ext cx="107626" cy="468089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3" name="TextBox 82"/>
            <p:cNvSpPr txBox="1"/>
            <p:nvPr/>
          </p:nvSpPr>
          <p:spPr>
            <a:xfrm>
              <a:off x="1875281" y="1018247"/>
              <a:ext cx="44916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200" smtClean="0"/>
                <a:t>1 kb</a:t>
              </a:r>
              <a:endParaRPr lang="en-US" sz="1200" dirty="0"/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6382136" y="1001783"/>
              <a:ext cx="44916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200" smtClean="0"/>
                <a:t>1 kb</a:t>
              </a:r>
              <a:endParaRPr lang="en-US" sz="1200" dirty="0"/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2179025" y="1646896"/>
              <a:ext cx="44916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200" smtClean="0"/>
                <a:t>1 kb</a:t>
              </a:r>
              <a:endParaRPr lang="en-US" sz="1200" dirty="0"/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5788772" y="1646896"/>
              <a:ext cx="44916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200" smtClean="0"/>
                <a:t>1 kb</a:t>
              </a:r>
              <a:endParaRPr lang="en-US" sz="1200" dirty="0"/>
            </a:p>
          </p:txBody>
        </p:sp>
      </p:grpSp>
      <p:graphicFrame>
        <p:nvGraphicFramePr>
          <p:cNvPr id="213" name="Table 2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0540142"/>
              </p:ext>
            </p:extLst>
          </p:nvPr>
        </p:nvGraphicFramePr>
        <p:xfrm>
          <a:off x="1016373" y="4440329"/>
          <a:ext cx="4762498" cy="206097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50641"/>
                <a:gridCol w="550641"/>
                <a:gridCol w="550641"/>
                <a:gridCol w="550641"/>
                <a:gridCol w="550641"/>
                <a:gridCol w="550641"/>
                <a:gridCol w="550641"/>
                <a:gridCol w="908011"/>
              </a:tblGrid>
              <a:tr h="28253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45720" marR="4572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50" dirty="0"/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50" dirty="0"/>
                    </a:p>
                  </a:txBody>
                  <a:tcPr marL="45720" marR="4572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50" dirty="0" smtClean="0"/>
                    </a:p>
                  </a:txBody>
                  <a:tcPr marL="45720" marR="4572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1050" dirty="0" smtClean="0"/>
                        <a:t>…</a:t>
                      </a:r>
                      <a:endParaRPr lang="en-US" sz="1050" dirty="0"/>
                    </a:p>
                  </a:txBody>
                  <a:tcPr marL="45720" marR="4572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50" dirty="0"/>
                    </a:p>
                  </a:txBody>
                  <a:tcPr marL="45720" marR="4572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50" dirty="0"/>
                    </a:p>
                  </a:txBody>
                  <a:tcPr marL="45720" marR="4572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/>
                        <a:t>Regulatory</a:t>
                      </a:r>
                    </a:p>
                    <a:p>
                      <a:pPr algn="ctr"/>
                      <a:r>
                        <a:rPr lang="en-US" sz="900" dirty="0" smtClean="0"/>
                        <a:t>Potential</a:t>
                      </a:r>
                      <a:endParaRPr lang="en-US" sz="1050" dirty="0"/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2536">
                <a:tc>
                  <a:txBody>
                    <a:bodyPr/>
                    <a:lstStyle/>
                    <a:p>
                      <a:pPr algn="ctr"/>
                      <a:endParaRPr lang="en-US" sz="1050" dirty="0"/>
                    </a:p>
                  </a:txBody>
                  <a:tcPr marL="45720" marR="4572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/>
                        <a:t>G</a:t>
                      </a:r>
                      <a:r>
                        <a:rPr lang="en-US" sz="1050" baseline="-25000" dirty="0" smtClean="0"/>
                        <a:t>1</a:t>
                      </a:r>
                      <a:endParaRPr lang="en-US" sz="1050" baseline="-25000" dirty="0"/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/>
                        <a:t>G</a:t>
                      </a:r>
                      <a:r>
                        <a:rPr lang="en-US" sz="1050" baseline="-25000" dirty="0" smtClean="0"/>
                        <a:t>2</a:t>
                      </a:r>
                      <a:endParaRPr lang="en-US" sz="1050" baseline="-25000" dirty="0"/>
                    </a:p>
                  </a:txBody>
                  <a:tcPr marL="45720" marR="4572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dirty="0" smtClean="0"/>
                        <a:t>G</a:t>
                      </a:r>
                      <a:r>
                        <a:rPr lang="en-US" sz="1050" baseline="-25000" dirty="0" smtClean="0"/>
                        <a:t>3</a:t>
                      </a:r>
                    </a:p>
                  </a:txBody>
                  <a:tcPr marL="45720" marR="4572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1050" dirty="0" smtClean="0"/>
                        <a:t>…</a:t>
                      </a:r>
                      <a:endParaRPr lang="en-US" sz="1050" dirty="0"/>
                    </a:p>
                  </a:txBody>
                  <a:tcPr marL="45720" marR="4572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/>
                        <a:t>G</a:t>
                      </a:r>
                      <a:r>
                        <a:rPr lang="en-US" sz="1050" baseline="-25000" dirty="0" smtClean="0"/>
                        <a:t>n-1</a:t>
                      </a:r>
                      <a:endParaRPr lang="en-US" sz="1050" baseline="-25000" dirty="0"/>
                    </a:p>
                  </a:txBody>
                  <a:tcPr marL="45720" marR="4572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err="1" smtClean="0"/>
                        <a:t>G</a:t>
                      </a:r>
                      <a:r>
                        <a:rPr lang="en-US" sz="1050" baseline="-25000" dirty="0" err="1" smtClean="0"/>
                        <a:t>n</a:t>
                      </a:r>
                      <a:endParaRPr lang="en-US" sz="1050" baseline="-25000" dirty="0"/>
                    </a:p>
                  </a:txBody>
                  <a:tcPr marL="45720" marR="4572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50" baseline="-25000" dirty="0"/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2536"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/>
                        <a:t>RBP</a:t>
                      </a:r>
                      <a:r>
                        <a:rPr lang="en-US" sz="1050" baseline="-25000" dirty="0" smtClean="0"/>
                        <a:t>1</a:t>
                      </a:r>
                      <a:endParaRPr lang="en-US" sz="1050" baseline="-25000" dirty="0"/>
                    </a:p>
                  </a:txBody>
                  <a:tcPr marL="45720" marR="4572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/>
                        <a:t>1</a:t>
                      </a:r>
                      <a:endParaRPr lang="en-US" sz="1050" dirty="0"/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openDmnd">
                      <a:fgClr>
                        <a:schemeClr val="bg1">
                          <a:lumMod val="65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/>
                        <a:t>1</a:t>
                      </a:r>
                      <a:endParaRPr lang="en-US" sz="1050" dirty="0"/>
                    </a:p>
                  </a:txBody>
                  <a:tcPr marL="45720" marR="4572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openDmnd">
                      <a:fgClr>
                        <a:schemeClr val="bg1">
                          <a:lumMod val="65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/>
                        <a:t>1</a:t>
                      </a:r>
                      <a:endParaRPr lang="en-US" sz="1050" dirty="0"/>
                    </a:p>
                  </a:txBody>
                  <a:tcPr marL="45720" marR="4572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openDmnd">
                      <a:fgClr>
                        <a:schemeClr val="bg1">
                          <a:lumMod val="65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1050" dirty="0" smtClean="0"/>
                        <a:t>…</a:t>
                      </a:r>
                      <a:endParaRPr lang="en-US" sz="1050" dirty="0"/>
                    </a:p>
                  </a:txBody>
                  <a:tcPr marL="45720" marR="4572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/>
                        <a:t>0</a:t>
                      </a:r>
                      <a:endParaRPr lang="en-US" sz="1050" dirty="0"/>
                    </a:p>
                  </a:txBody>
                  <a:tcPr marL="45720" marR="4572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/>
                        <a:t>0</a:t>
                      </a:r>
                      <a:endParaRPr lang="en-US" sz="1050" dirty="0"/>
                    </a:p>
                  </a:txBody>
                  <a:tcPr marL="45720" marR="4572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50" dirty="0"/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2536"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/>
                        <a:t>RBP</a:t>
                      </a:r>
                      <a:r>
                        <a:rPr lang="en-US" sz="1050" baseline="-25000" dirty="0" smtClean="0"/>
                        <a:t>2</a:t>
                      </a:r>
                      <a:endParaRPr lang="en-US" sz="1050" baseline="-25000" dirty="0"/>
                    </a:p>
                  </a:txBody>
                  <a:tcPr marL="45720" marR="4572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/>
                        <a:t>1</a:t>
                      </a:r>
                      <a:endParaRPr lang="en-US" sz="1050" dirty="0"/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openDmnd">
                      <a:fgClr>
                        <a:schemeClr val="bg1">
                          <a:lumMod val="65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/>
                        <a:t>1</a:t>
                      </a:r>
                      <a:endParaRPr lang="en-US" sz="1050" dirty="0"/>
                    </a:p>
                  </a:txBody>
                  <a:tcPr marL="45720" marR="4572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openDmnd">
                      <a:fgClr>
                        <a:schemeClr val="bg1">
                          <a:lumMod val="65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/>
                        <a:t>0</a:t>
                      </a:r>
                      <a:endParaRPr lang="en-US" sz="1050" dirty="0"/>
                    </a:p>
                  </a:txBody>
                  <a:tcPr marL="45720" marR="4572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1050" dirty="0" smtClean="0"/>
                        <a:t>…</a:t>
                      </a:r>
                      <a:endParaRPr lang="en-US" sz="1050" dirty="0"/>
                    </a:p>
                  </a:txBody>
                  <a:tcPr marL="45720" marR="4572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/>
                        <a:t>0</a:t>
                      </a:r>
                      <a:endParaRPr lang="en-US" sz="1050" dirty="0"/>
                    </a:p>
                  </a:txBody>
                  <a:tcPr marL="45720" marR="4572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/>
                        <a:t>1</a:t>
                      </a:r>
                      <a:endParaRPr lang="en-US" sz="1050" dirty="0"/>
                    </a:p>
                  </a:txBody>
                  <a:tcPr marL="45720" marR="4572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openDmnd">
                      <a:fgClr>
                        <a:schemeClr val="bg1">
                          <a:lumMod val="65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50" dirty="0"/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82536"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/>
                        <a:t>RBP</a:t>
                      </a:r>
                      <a:r>
                        <a:rPr lang="en-US" sz="1050" baseline="-25000" dirty="0" smtClean="0"/>
                        <a:t>3</a:t>
                      </a:r>
                      <a:endParaRPr lang="en-US" sz="1050" baseline="-25000" dirty="0"/>
                    </a:p>
                  </a:txBody>
                  <a:tcPr marL="45720" marR="4572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/>
                        <a:t>1</a:t>
                      </a:r>
                      <a:endParaRPr lang="en-US" sz="1050" dirty="0"/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openDmnd">
                      <a:fgClr>
                        <a:schemeClr val="bg1">
                          <a:lumMod val="65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/>
                        <a:t>0</a:t>
                      </a:r>
                      <a:endParaRPr lang="en-US" sz="1050" dirty="0"/>
                    </a:p>
                  </a:txBody>
                  <a:tcPr marL="45720" marR="4572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/>
                        <a:t>1</a:t>
                      </a:r>
                      <a:endParaRPr lang="en-US" sz="1050" dirty="0"/>
                    </a:p>
                  </a:txBody>
                  <a:tcPr marL="45720" marR="4572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openDmnd">
                      <a:fgClr>
                        <a:schemeClr val="bg1">
                          <a:lumMod val="65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1050" dirty="0" smtClean="0"/>
                        <a:t>…</a:t>
                      </a:r>
                      <a:endParaRPr lang="en-US" sz="1050" dirty="0"/>
                    </a:p>
                  </a:txBody>
                  <a:tcPr marL="45720" marR="4572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/>
                        <a:t>1</a:t>
                      </a:r>
                      <a:endParaRPr lang="en-US" sz="1050" dirty="0"/>
                    </a:p>
                  </a:txBody>
                  <a:tcPr marL="45720" marR="4572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openDmnd">
                      <a:fgClr>
                        <a:schemeClr val="bg1">
                          <a:lumMod val="65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/>
                        <a:t>0</a:t>
                      </a:r>
                      <a:endParaRPr lang="en-US" sz="1050" dirty="0"/>
                    </a:p>
                  </a:txBody>
                  <a:tcPr marL="45720" marR="4572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50" dirty="0"/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2536">
                <a:tc>
                  <a:txBody>
                    <a:bodyPr/>
                    <a:lstStyle/>
                    <a:p>
                      <a:pPr algn="ctr"/>
                      <a:endParaRPr lang="en-US" sz="1050" dirty="0"/>
                    </a:p>
                  </a:txBody>
                  <a:tcPr marL="45720" marR="4572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50"/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50"/>
                    </a:p>
                  </a:txBody>
                  <a:tcPr marL="45720" marR="4572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50"/>
                    </a:p>
                  </a:txBody>
                  <a:tcPr marL="45720" marR="4572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50" dirty="0"/>
                    </a:p>
                  </a:txBody>
                  <a:tcPr marL="45720" marR="4572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50" dirty="0"/>
                    </a:p>
                  </a:txBody>
                  <a:tcPr marL="45720" marR="4572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50" dirty="0"/>
                    </a:p>
                  </a:txBody>
                  <a:tcPr marL="45720" marR="4572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50" dirty="0"/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2536"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err="1" smtClean="0"/>
                        <a:t>RBP</a:t>
                      </a:r>
                      <a:r>
                        <a:rPr lang="en-US" sz="1050" baseline="-25000" dirty="0" err="1" smtClean="0"/>
                        <a:t>k</a:t>
                      </a:r>
                      <a:endParaRPr lang="en-US" sz="1050" baseline="-25000" dirty="0"/>
                    </a:p>
                  </a:txBody>
                  <a:tcPr marL="45720" marR="4572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/>
                        <a:t>0</a:t>
                      </a:r>
                      <a:endParaRPr lang="en-US" sz="1050" dirty="0"/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/>
                        <a:t>0</a:t>
                      </a:r>
                      <a:endParaRPr lang="en-US" sz="1050" dirty="0"/>
                    </a:p>
                  </a:txBody>
                  <a:tcPr marL="45720" marR="4572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/>
                        <a:t>0</a:t>
                      </a:r>
                      <a:endParaRPr lang="en-US" sz="1050" dirty="0"/>
                    </a:p>
                  </a:txBody>
                  <a:tcPr marL="45720" marR="4572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1050" dirty="0" smtClean="0"/>
                        <a:t>…</a:t>
                      </a:r>
                      <a:endParaRPr lang="en-US" sz="1050" dirty="0"/>
                    </a:p>
                  </a:txBody>
                  <a:tcPr marL="45720" marR="4572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/>
                        <a:t>1</a:t>
                      </a:r>
                      <a:endParaRPr lang="en-US" sz="1050" dirty="0"/>
                    </a:p>
                  </a:txBody>
                  <a:tcPr marL="45720" marR="4572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openDmnd">
                      <a:fgClr>
                        <a:schemeClr val="bg1">
                          <a:lumMod val="65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/>
                        <a:t>1</a:t>
                      </a:r>
                      <a:endParaRPr lang="en-US" sz="1050" dirty="0"/>
                    </a:p>
                  </a:txBody>
                  <a:tcPr marL="45720" marR="4572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openDmnd">
                      <a:fgClr>
                        <a:schemeClr val="bg1">
                          <a:lumMod val="65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50" dirty="0"/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grpSp>
        <p:nvGrpSpPr>
          <p:cNvPr id="313" name="Group 312"/>
          <p:cNvGrpSpPr/>
          <p:nvPr/>
        </p:nvGrpSpPr>
        <p:grpSpPr>
          <a:xfrm>
            <a:off x="858682" y="1402688"/>
            <a:ext cx="5340912" cy="1268830"/>
            <a:chOff x="527345" y="1183882"/>
            <a:chExt cx="5340912" cy="1268830"/>
          </a:xfrm>
        </p:grpSpPr>
        <p:grpSp>
          <p:nvGrpSpPr>
            <p:cNvPr id="283" name="Group 282"/>
            <p:cNvGrpSpPr/>
            <p:nvPr/>
          </p:nvGrpSpPr>
          <p:grpSpPr>
            <a:xfrm>
              <a:off x="1008300" y="2176591"/>
              <a:ext cx="4859957" cy="276121"/>
              <a:chOff x="1008300" y="2081341"/>
              <a:chExt cx="4859957" cy="276121"/>
            </a:xfrm>
          </p:grpSpPr>
          <p:pic>
            <p:nvPicPr>
              <p:cNvPr id="133" name="Picture 132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3835946" y="2081341"/>
                <a:ext cx="177800" cy="101600"/>
              </a:xfrm>
              <a:prstGeom prst="rect">
                <a:avLst/>
              </a:prstGeom>
            </p:spPr>
          </p:pic>
          <p:grpSp>
            <p:nvGrpSpPr>
              <p:cNvPr id="277" name="Group 276"/>
              <p:cNvGrpSpPr/>
              <p:nvPr/>
            </p:nvGrpSpPr>
            <p:grpSpPr>
              <a:xfrm>
                <a:off x="1008300" y="2088294"/>
                <a:ext cx="743964" cy="269168"/>
                <a:chOff x="1008300" y="1961294"/>
                <a:chExt cx="743964" cy="269168"/>
              </a:xfrm>
            </p:grpSpPr>
            <p:grpSp>
              <p:nvGrpSpPr>
                <p:cNvPr id="95" name="Group 94"/>
                <p:cNvGrpSpPr/>
                <p:nvPr/>
              </p:nvGrpSpPr>
              <p:grpSpPr>
                <a:xfrm flipV="1">
                  <a:off x="1008300" y="1961294"/>
                  <a:ext cx="743964" cy="45719"/>
                  <a:chOff x="2260600" y="1995272"/>
                  <a:chExt cx="4233180" cy="162048"/>
                </a:xfrm>
              </p:grpSpPr>
              <p:sp>
                <p:nvSpPr>
                  <p:cNvPr id="87" name="Rectangle 86"/>
                  <p:cNvSpPr/>
                  <p:nvPr/>
                </p:nvSpPr>
                <p:spPr>
                  <a:xfrm>
                    <a:off x="4078061" y="1995273"/>
                    <a:ext cx="297089" cy="162047"/>
                  </a:xfrm>
                  <a:prstGeom prst="rect">
                    <a:avLst/>
                  </a:prstGeom>
                  <a:solidFill>
                    <a:srgbClr val="7030A0">
                      <a:alpha val="30000"/>
                    </a:srgbClr>
                  </a:solidFill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 dirty="0">
                      <a:solidFill>
                        <a:srgbClr val="FF40FF"/>
                      </a:solidFill>
                    </a:endParaRPr>
                  </a:p>
                </p:txBody>
              </p:sp>
              <p:sp>
                <p:nvSpPr>
                  <p:cNvPr id="88" name="Rectangle 87"/>
                  <p:cNvSpPr/>
                  <p:nvPr/>
                </p:nvSpPr>
                <p:spPr>
                  <a:xfrm>
                    <a:off x="4675095" y="1995273"/>
                    <a:ext cx="626309" cy="162047"/>
                  </a:xfrm>
                  <a:prstGeom prst="rect">
                    <a:avLst/>
                  </a:prstGeom>
                  <a:solidFill>
                    <a:schemeClr val="bg1">
                      <a:lumMod val="85000"/>
                    </a:schemeClr>
                  </a:solidFill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89" name="Rectangle 88"/>
                  <p:cNvSpPr/>
                  <p:nvPr/>
                </p:nvSpPr>
                <p:spPr>
                  <a:xfrm>
                    <a:off x="5299198" y="1995273"/>
                    <a:ext cx="570479" cy="162047"/>
                  </a:xfrm>
                  <a:prstGeom prst="rect">
                    <a:avLst/>
                  </a:prstGeom>
                  <a:solidFill>
                    <a:schemeClr val="accent2">
                      <a:lumMod val="40000"/>
                      <a:lumOff val="60000"/>
                    </a:schemeClr>
                  </a:solidFill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 dirty="0">
                      <a:solidFill>
                        <a:schemeClr val="accent2">
                          <a:lumMod val="75000"/>
                        </a:schemeClr>
                      </a:solidFill>
                    </a:endParaRPr>
                  </a:p>
                </p:txBody>
              </p:sp>
              <p:sp>
                <p:nvSpPr>
                  <p:cNvPr id="90" name="Rectangle 89"/>
                  <p:cNvSpPr/>
                  <p:nvPr/>
                </p:nvSpPr>
                <p:spPr>
                  <a:xfrm>
                    <a:off x="3526096" y="1995273"/>
                    <a:ext cx="549797" cy="162047"/>
                  </a:xfrm>
                  <a:prstGeom prst="rect">
                    <a:avLst/>
                  </a:prstGeom>
                  <a:solidFill>
                    <a:schemeClr val="bg1">
                      <a:lumMod val="85000"/>
                    </a:schemeClr>
                  </a:solidFill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91" name="Rectangle 90"/>
                  <p:cNvSpPr/>
                  <p:nvPr/>
                </p:nvSpPr>
                <p:spPr>
                  <a:xfrm>
                    <a:off x="2913235" y="1995273"/>
                    <a:ext cx="610265" cy="162047"/>
                  </a:xfrm>
                  <a:prstGeom prst="rect">
                    <a:avLst/>
                  </a:prstGeom>
                  <a:solidFill>
                    <a:schemeClr val="accent5">
                      <a:lumMod val="40000"/>
                      <a:lumOff val="60000"/>
                    </a:schemeClr>
                  </a:solidFill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 dirty="0">
                      <a:solidFill>
                        <a:srgbClr val="0432FF"/>
                      </a:solidFill>
                    </a:endParaRPr>
                  </a:p>
                </p:txBody>
              </p:sp>
              <p:cxnSp>
                <p:nvCxnSpPr>
                  <p:cNvPr id="92" name="Straight Connector 91"/>
                  <p:cNvCxnSpPr/>
                  <p:nvPr/>
                </p:nvCxnSpPr>
                <p:spPr>
                  <a:xfrm flipH="1" flipV="1">
                    <a:off x="2260600" y="2076296"/>
                    <a:ext cx="652635" cy="1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6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3" name="Straight Connector 92"/>
                  <p:cNvCxnSpPr/>
                  <p:nvPr/>
                </p:nvCxnSpPr>
                <p:spPr>
                  <a:xfrm flipH="1">
                    <a:off x="5869678" y="2076296"/>
                    <a:ext cx="624102" cy="153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6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94" name="Rectangle 93"/>
                  <p:cNvSpPr/>
                  <p:nvPr/>
                </p:nvSpPr>
                <p:spPr>
                  <a:xfrm>
                    <a:off x="4375150" y="1995272"/>
                    <a:ext cx="297089" cy="162047"/>
                  </a:xfrm>
                  <a:prstGeom prst="rect">
                    <a:avLst/>
                  </a:prstGeom>
                  <a:solidFill>
                    <a:srgbClr val="7030A0">
                      <a:alpha val="30000"/>
                    </a:srgbClr>
                  </a:solidFill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 dirty="0">
                      <a:solidFill>
                        <a:srgbClr val="FF40FF"/>
                      </a:solidFill>
                    </a:endParaRPr>
                  </a:p>
                </p:txBody>
              </p:sp>
            </p:grpSp>
            <p:sp>
              <p:nvSpPr>
                <p:cNvPr id="161" name="TextBox 160"/>
                <p:cNvSpPr txBox="1"/>
                <p:nvPr/>
              </p:nvSpPr>
              <p:spPr>
                <a:xfrm>
                  <a:off x="1223027" y="1976546"/>
                  <a:ext cx="314510" cy="25391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050" dirty="0" smtClean="0"/>
                    <a:t>G</a:t>
                  </a:r>
                  <a:r>
                    <a:rPr lang="en-US" sz="1050" baseline="-25000" dirty="0" smtClean="0"/>
                    <a:t>1</a:t>
                  </a:r>
                  <a:endParaRPr lang="en-US" sz="1050" baseline="-25000" dirty="0"/>
                </a:p>
              </p:txBody>
            </p:sp>
          </p:grpSp>
          <p:grpSp>
            <p:nvGrpSpPr>
              <p:cNvPr id="273" name="Group 272"/>
              <p:cNvGrpSpPr/>
              <p:nvPr/>
            </p:nvGrpSpPr>
            <p:grpSpPr>
              <a:xfrm>
                <a:off x="1904282" y="2088294"/>
                <a:ext cx="743964" cy="269168"/>
                <a:chOff x="1974068" y="1961294"/>
                <a:chExt cx="743964" cy="269168"/>
              </a:xfrm>
            </p:grpSpPr>
            <p:sp>
              <p:nvSpPr>
                <p:cNvPr id="162" name="TextBox 161"/>
                <p:cNvSpPr txBox="1"/>
                <p:nvPr/>
              </p:nvSpPr>
              <p:spPr>
                <a:xfrm>
                  <a:off x="2188795" y="1976546"/>
                  <a:ext cx="314510" cy="25391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050" dirty="0" smtClean="0"/>
                    <a:t>G</a:t>
                  </a:r>
                  <a:r>
                    <a:rPr lang="en-US" sz="1050" baseline="-25000" dirty="0" smtClean="0"/>
                    <a:t>2</a:t>
                  </a:r>
                  <a:endParaRPr lang="en-US" sz="1050" baseline="-25000" dirty="0"/>
                </a:p>
              </p:txBody>
            </p:sp>
            <p:grpSp>
              <p:nvGrpSpPr>
                <p:cNvPr id="235" name="Group 234"/>
                <p:cNvGrpSpPr/>
                <p:nvPr/>
              </p:nvGrpSpPr>
              <p:grpSpPr>
                <a:xfrm flipV="1">
                  <a:off x="1974068" y="1961294"/>
                  <a:ext cx="743964" cy="45719"/>
                  <a:chOff x="2260600" y="1995272"/>
                  <a:chExt cx="4233180" cy="162048"/>
                </a:xfrm>
              </p:grpSpPr>
              <p:sp>
                <p:nvSpPr>
                  <p:cNvPr id="236" name="Rectangle 235"/>
                  <p:cNvSpPr/>
                  <p:nvPr/>
                </p:nvSpPr>
                <p:spPr>
                  <a:xfrm>
                    <a:off x="4078061" y="1995273"/>
                    <a:ext cx="297089" cy="162047"/>
                  </a:xfrm>
                  <a:prstGeom prst="rect">
                    <a:avLst/>
                  </a:prstGeom>
                  <a:solidFill>
                    <a:srgbClr val="7030A0">
                      <a:alpha val="30000"/>
                    </a:srgbClr>
                  </a:solidFill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 dirty="0">
                      <a:solidFill>
                        <a:srgbClr val="FF40FF"/>
                      </a:solidFill>
                    </a:endParaRPr>
                  </a:p>
                </p:txBody>
              </p:sp>
              <p:sp>
                <p:nvSpPr>
                  <p:cNvPr id="237" name="Rectangle 236"/>
                  <p:cNvSpPr/>
                  <p:nvPr/>
                </p:nvSpPr>
                <p:spPr>
                  <a:xfrm>
                    <a:off x="4675095" y="1995273"/>
                    <a:ext cx="626309" cy="162047"/>
                  </a:xfrm>
                  <a:prstGeom prst="rect">
                    <a:avLst/>
                  </a:prstGeom>
                  <a:solidFill>
                    <a:schemeClr val="bg1">
                      <a:lumMod val="85000"/>
                    </a:schemeClr>
                  </a:solidFill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238" name="Rectangle 237"/>
                  <p:cNvSpPr/>
                  <p:nvPr/>
                </p:nvSpPr>
                <p:spPr>
                  <a:xfrm>
                    <a:off x="5299198" y="1995273"/>
                    <a:ext cx="570479" cy="162047"/>
                  </a:xfrm>
                  <a:prstGeom prst="rect">
                    <a:avLst/>
                  </a:prstGeom>
                  <a:solidFill>
                    <a:schemeClr val="accent2">
                      <a:lumMod val="40000"/>
                      <a:lumOff val="60000"/>
                    </a:schemeClr>
                  </a:solidFill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 dirty="0">
                      <a:solidFill>
                        <a:schemeClr val="accent2">
                          <a:lumMod val="75000"/>
                        </a:schemeClr>
                      </a:solidFill>
                    </a:endParaRPr>
                  </a:p>
                </p:txBody>
              </p:sp>
              <p:sp>
                <p:nvSpPr>
                  <p:cNvPr id="239" name="Rectangle 238"/>
                  <p:cNvSpPr/>
                  <p:nvPr/>
                </p:nvSpPr>
                <p:spPr>
                  <a:xfrm>
                    <a:off x="3526096" y="1995273"/>
                    <a:ext cx="549797" cy="162047"/>
                  </a:xfrm>
                  <a:prstGeom prst="rect">
                    <a:avLst/>
                  </a:prstGeom>
                  <a:solidFill>
                    <a:schemeClr val="bg1">
                      <a:lumMod val="85000"/>
                    </a:schemeClr>
                  </a:solidFill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240" name="Rectangle 239"/>
                  <p:cNvSpPr/>
                  <p:nvPr/>
                </p:nvSpPr>
                <p:spPr>
                  <a:xfrm>
                    <a:off x="2913235" y="1995273"/>
                    <a:ext cx="610265" cy="162047"/>
                  </a:xfrm>
                  <a:prstGeom prst="rect">
                    <a:avLst/>
                  </a:prstGeom>
                  <a:solidFill>
                    <a:schemeClr val="accent5">
                      <a:lumMod val="40000"/>
                      <a:lumOff val="60000"/>
                    </a:schemeClr>
                  </a:solidFill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 dirty="0">
                      <a:solidFill>
                        <a:srgbClr val="0432FF"/>
                      </a:solidFill>
                    </a:endParaRPr>
                  </a:p>
                </p:txBody>
              </p:sp>
              <p:cxnSp>
                <p:nvCxnSpPr>
                  <p:cNvPr id="241" name="Straight Connector 240"/>
                  <p:cNvCxnSpPr/>
                  <p:nvPr/>
                </p:nvCxnSpPr>
                <p:spPr>
                  <a:xfrm flipH="1" flipV="1">
                    <a:off x="2260600" y="2076296"/>
                    <a:ext cx="652635" cy="1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6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42" name="Straight Connector 241"/>
                  <p:cNvCxnSpPr/>
                  <p:nvPr/>
                </p:nvCxnSpPr>
                <p:spPr>
                  <a:xfrm flipH="1">
                    <a:off x="5869678" y="2076296"/>
                    <a:ext cx="624102" cy="153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6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43" name="Rectangle 242"/>
                  <p:cNvSpPr/>
                  <p:nvPr/>
                </p:nvSpPr>
                <p:spPr>
                  <a:xfrm>
                    <a:off x="4375150" y="1995272"/>
                    <a:ext cx="297089" cy="162047"/>
                  </a:xfrm>
                  <a:prstGeom prst="rect">
                    <a:avLst/>
                  </a:prstGeom>
                  <a:solidFill>
                    <a:srgbClr val="7030A0">
                      <a:alpha val="30000"/>
                    </a:srgbClr>
                  </a:solidFill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 dirty="0">
                      <a:solidFill>
                        <a:srgbClr val="FF40FF"/>
                      </a:solidFill>
                    </a:endParaRPr>
                  </a:p>
                </p:txBody>
              </p:sp>
            </p:grpSp>
          </p:grpSp>
          <p:grpSp>
            <p:nvGrpSpPr>
              <p:cNvPr id="274" name="Group 273"/>
              <p:cNvGrpSpPr/>
              <p:nvPr/>
            </p:nvGrpSpPr>
            <p:grpSpPr>
              <a:xfrm>
                <a:off x="2800264" y="2088294"/>
                <a:ext cx="743964" cy="269168"/>
                <a:chOff x="2978852" y="1961294"/>
                <a:chExt cx="743964" cy="269168"/>
              </a:xfrm>
            </p:grpSpPr>
            <p:sp>
              <p:nvSpPr>
                <p:cNvPr id="163" name="TextBox 162"/>
                <p:cNvSpPr txBox="1"/>
                <p:nvPr/>
              </p:nvSpPr>
              <p:spPr>
                <a:xfrm>
                  <a:off x="3193579" y="1976546"/>
                  <a:ext cx="314510" cy="25391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050" dirty="0" smtClean="0"/>
                    <a:t>G</a:t>
                  </a:r>
                  <a:r>
                    <a:rPr lang="en-US" sz="1050" baseline="-25000" dirty="0" smtClean="0"/>
                    <a:t>3</a:t>
                  </a:r>
                  <a:endParaRPr lang="en-US" sz="1050" baseline="-25000" dirty="0"/>
                </a:p>
              </p:txBody>
            </p:sp>
            <p:grpSp>
              <p:nvGrpSpPr>
                <p:cNvPr id="244" name="Group 243"/>
                <p:cNvGrpSpPr/>
                <p:nvPr/>
              </p:nvGrpSpPr>
              <p:grpSpPr>
                <a:xfrm flipV="1">
                  <a:off x="2978852" y="1961294"/>
                  <a:ext cx="743964" cy="45719"/>
                  <a:chOff x="2260600" y="1995272"/>
                  <a:chExt cx="4233180" cy="162048"/>
                </a:xfrm>
              </p:grpSpPr>
              <p:sp>
                <p:nvSpPr>
                  <p:cNvPr id="245" name="Rectangle 244"/>
                  <p:cNvSpPr/>
                  <p:nvPr/>
                </p:nvSpPr>
                <p:spPr>
                  <a:xfrm>
                    <a:off x="4078061" y="1995273"/>
                    <a:ext cx="297089" cy="162047"/>
                  </a:xfrm>
                  <a:prstGeom prst="rect">
                    <a:avLst/>
                  </a:prstGeom>
                  <a:solidFill>
                    <a:srgbClr val="7030A0">
                      <a:alpha val="30000"/>
                    </a:srgbClr>
                  </a:solidFill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 dirty="0">
                      <a:solidFill>
                        <a:srgbClr val="FF40FF"/>
                      </a:solidFill>
                    </a:endParaRPr>
                  </a:p>
                </p:txBody>
              </p:sp>
              <p:sp>
                <p:nvSpPr>
                  <p:cNvPr id="246" name="Rectangle 245"/>
                  <p:cNvSpPr/>
                  <p:nvPr/>
                </p:nvSpPr>
                <p:spPr>
                  <a:xfrm>
                    <a:off x="4675095" y="1995273"/>
                    <a:ext cx="626309" cy="162047"/>
                  </a:xfrm>
                  <a:prstGeom prst="rect">
                    <a:avLst/>
                  </a:prstGeom>
                  <a:solidFill>
                    <a:schemeClr val="bg1">
                      <a:lumMod val="85000"/>
                    </a:schemeClr>
                  </a:solidFill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247" name="Rectangle 246"/>
                  <p:cNvSpPr/>
                  <p:nvPr/>
                </p:nvSpPr>
                <p:spPr>
                  <a:xfrm>
                    <a:off x="5299198" y="1995273"/>
                    <a:ext cx="570479" cy="162047"/>
                  </a:xfrm>
                  <a:prstGeom prst="rect">
                    <a:avLst/>
                  </a:prstGeom>
                  <a:solidFill>
                    <a:schemeClr val="accent2">
                      <a:lumMod val="40000"/>
                      <a:lumOff val="60000"/>
                    </a:schemeClr>
                  </a:solidFill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 dirty="0">
                      <a:solidFill>
                        <a:schemeClr val="accent2">
                          <a:lumMod val="75000"/>
                        </a:schemeClr>
                      </a:solidFill>
                    </a:endParaRPr>
                  </a:p>
                </p:txBody>
              </p:sp>
              <p:sp>
                <p:nvSpPr>
                  <p:cNvPr id="248" name="Rectangle 247"/>
                  <p:cNvSpPr/>
                  <p:nvPr/>
                </p:nvSpPr>
                <p:spPr>
                  <a:xfrm>
                    <a:off x="3526096" y="1995273"/>
                    <a:ext cx="549797" cy="162047"/>
                  </a:xfrm>
                  <a:prstGeom prst="rect">
                    <a:avLst/>
                  </a:prstGeom>
                  <a:solidFill>
                    <a:schemeClr val="bg1">
                      <a:lumMod val="85000"/>
                    </a:schemeClr>
                  </a:solidFill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249" name="Rectangle 248"/>
                  <p:cNvSpPr/>
                  <p:nvPr/>
                </p:nvSpPr>
                <p:spPr>
                  <a:xfrm>
                    <a:off x="2913235" y="1995273"/>
                    <a:ext cx="610265" cy="162047"/>
                  </a:xfrm>
                  <a:prstGeom prst="rect">
                    <a:avLst/>
                  </a:prstGeom>
                  <a:solidFill>
                    <a:schemeClr val="accent5">
                      <a:lumMod val="40000"/>
                      <a:lumOff val="60000"/>
                    </a:schemeClr>
                  </a:solidFill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 dirty="0">
                      <a:solidFill>
                        <a:srgbClr val="0432FF"/>
                      </a:solidFill>
                    </a:endParaRPr>
                  </a:p>
                </p:txBody>
              </p:sp>
              <p:cxnSp>
                <p:nvCxnSpPr>
                  <p:cNvPr id="250" name="Straight Connector 249"/>
                  <p:cNvCxnSpPr/>
                  <p:nvPr/>
                </p:nvCxnSpPr>
                <p:spPr>
                  <a:xfrm flipH="1" flipV="1">
                    <a:off x="2260600" y="2076296"/>
                    <a:ext cx="652635" cy="1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6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51" name="Straight Connector 250"/>
                  <p:cNvCxnSpPr/>
                  <p:nvPr/>
                </p:nvCxnSpPr>
                <p:spPr>
                  <a:xfrm flipH="1">
                    <a:off x="5869678" y="2076296"/>
                    <a:ext cx="624102" cy="153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6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52" name="Rectangle 251"/>
                  <p:cNvSpPr/>
                  <p:nvPr/>
                </p:nvSpPr>
                <p:spPr>
                  <a:xfrm>
                    <a:off x="4375150" y="1995272"/>
                    <a:ext cx="297089" cy="162047"/>
                  </a:xfrm>
                  <a:prstGeom prst="rect">
                    <a:avLst/>
                  </a:prstGeom>
                  <a:solidFill>
                    <a:srgbClr val="7030A0">
                      <a:alpha val="30000"/>
                    </a:srgbClr>
                  </a:solidFill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 dirty="0">
                      <a:solidFill>
                        <a:srgbClr val="FF40FF"/>
                      </a:solidFill>
                    </a:endParaRPr>
                  </a:p>
                </p:txBody>
              </p:sp>
            </p:grpSp>
          </p:grpSp>
          <p:grpSp>
            <p:nvGrpSpPr>
              <p:cNvPr id="276" name="Group 275"/>
              <p:cNvGrpSpPr/>
              <p:nvPr/>
            </p:nvGrpSpPr>
            <p:grpSpPr>
              <a:xfrm>
                <a:off x="5124293" y="2088294"/>
                <a:ext cx="743964" cy="269168"/>
                <a:chOff x="5124293" y="1961294"/>
                <a:chExt cx="743964" cy="269168"/>
              </a:xfrm>
            </p:grpSpPr>
            <p:sp>
              <p:nvSpPr>
                <p:cNvPr id="233" name="TextBox 232"/>
                <p:cNvSpPr txBox="1"/>
                <p:nvPr/>
              </p:nvSpPr>
              <p:spPr>
                <a:xfrm>
                  <a:off x="5338219" y="1976546"/>
                  <a:ext cx="316112" cy="25391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050" dirty="0" err="1" smtClean="0"/>
                    <a:t>G</a:t>
                  </a:r>
                  <a:r>
                    <a:rPr lang="en-US" sz="1050" baseline="-25000" dirty="0" err="1" smtClean="0"/>
                    <a:t>n</a:t>
                  </a:r>
                  <a:endParaRPr lang="en-US" sz="1050" baseline="-25000" dirty="0"/>
                </a:p>
              </p:txBody>
            </p:sp>
            <p:grpSp>
              <p:nvGrpSpPr>
                <p:cNvPr id="262" name="Group 261"/>
                <p:cNvGrpSpPr/>
                <p:nvPr/>
              </p:nvGrpSpPr>
              <p:grpSpPr>
                <a:xfrm flipV="1">
                  <a:off x="5124293" y="1961294"/>
                  <a:ext cx="743964" cy="45719"/>
                  <a:chOff x="2260600" y="1995272"/>
                  <a:chExt cx="4233180" cy="162048"/>
                </a:xfrm>
              </p:grpSpPr>
              <p:sp>
                <p:nvSpPr>
                  <p:cNvPr id="263" name="Rectangle 262"/>
                  <p:cNvSpPr/>
                  <p:nvPr/>
                </p:nvSpPr>
                <p:spPr>
                  <a:xfrm>
                    <a:off x="4078061" y="1995273"/>
                    <a:ext cx="297089" cy="162047"/>
                  </a:xfrm>
                  <a:prstGeom prst="rect">
                    <a:avLst/>
                  </a:prstGeom>
                  <a:solidFill>
                    <a:srgbClr val="7030A0">
                      <a:alpha val="30000"/>
                    </a:srgbClr>
                  </a:solidFill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 dirty="0">
                      <a:solidFill>
                        <a:srgbClr val="FF40FF"/>
                      </a:solidFill>
                    </a:endParaRPr>
                  </a:p>
                </p:txBody>
              </p:sp>
              <p:sp>
                <p:nvSpPr>
                  <p:cNvPr id="264" name="Rectangle 263"/>
                  <p:cNvSpPr/>
                  <p:nvPr/>
                </p:nvSpPr>
                <p:spPr>
                  <a:xfrm>
                    <a:off x="4675095" y="1995273"/>
                    <a:ext cx="626309" cy="162047"/>
                  </a:xfrm>
                  <a:prstGeom prst="rect">
                    <a:avLst/>
                  </a:prstGeom>
                  <a:solidFill>
                    <a:schemeClr val="bg1">
                      <a:lumMod val="85000"/>
                    </a:schemeClr>
                  </a:solidFill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265" name="Rectangle 264"/>
                  <p:cNvSpPr/>
                  <p:nvPr/>
                </p:nvSpPr>
                <p:spPr>
                  <a:xfrm>
                    <a:off x="5299198" y="1995273"/>
                    <a:ext cx="570479" cy="162047"/>
                  </a:xfrm>
                  <a:prstGeom prst="rect">
                    <a:avLst/>
                  </a:prstGeom>
                  <a:solidFill>
                    <a:schemeClr val="accent2">
                      <a:lumMod val="40000"/>
                      <a:lumOff val="60000"/>
                    </a:schemeClr>
                  </a:solidFill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 dirty="0">
                      <a:solidFill>
                        <a:schemeClr val="accent2">
                          <a:lumMod val="75000"/>
                        </a:schemeClr>
                      </a:solidFill>
                    </a:endParaRPr>
                  </a:p>
                </p:txBody>
              </p:sp>
              <p:sp>
                <p:nvSpPr>
                  <p:cNvPr id="266" name="Rectangle 265"/>
                  <p:cNvSpPr/>
                  <p:nvPr/>
                </p:nvSpPr>
                <p:spPr>
                  <a:xfrm>
                    <a:off x="3526096" y="1995273"/>
                    <a:ext cx="549797" cy="162047"/>
                  </a:xfrm>
                  <a:prstGeom prst="rect">
                    <a:avLst/>
                  </a:prstGeom>
                  <a:solidFill>
                    <a:schemeClr val="bg1">
                      <a:lumMod val="85000"/>
                    </a:schemeClr>
                  </a:solidFill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267" name="Rectangle 266"/>
                  <p:cNvSpPr/>
                  <p:nvPr/>
                </p:nvSpPr>
                <p:spPr>
                  <a:xfrm>
                    <a:off x="2913235" y="1995273"/>
                    <a:ext cx="610265" cy="162047"/>
                  </a:xfrm>
                  <a:prstGeom prst="rect">
                    <a:avLst/>
                  </a:prstGeom>
                  <a:solidFill>
                    <a:schemeClr val="accent5">
                      <a:lumMod val="40000"/>
                      <a:lumOff val="60000"/>
                    </a:schemeClr>
                  </a:solidFill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 dirty="0">
                      <a:solidFill>
                        <a:srgbClr val="0432FF"/>
                      </a:solidFill>
                    </a:endParaRPr>
                  </a:p>
                </p:txBody>
              </p:sp>
              <p:cxnSp>
                <p:nvCxnSpPr>
                  <p:cNvPr id="268" name="Straight Connector 267"/>
                  <p:cNvCxnSpPr/>
                  <p:nvPr/>
                </p:nvCxnSpPr>
                <p:spPr>
                  <a:xfrm flipH="1" flipV="1">
                    <a:off x="2260600" y="2076296"/>
                    <a:ext cx="652635" cy="1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6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69" name="Straight Connector 268"/>
                  <p:cNvCxnSpPr/>
                  <p:nvPr/>
                </p:nvCxnSpPr>
                <p:spPr>
                  <a:xfrm flipH="1">
                    <a:off x="5869678" y="2076296"/>
                    <a:ext cx="624102" cy="153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6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70" name="Rectangle 269"/>
                  <p:cNvSpPr/>
                  <p:nvPr/>
                </p:nvSpPr>
                <p:spPr>
                  <a:xfrm>
                    <a:off x="4375150" y="1995272"/>
                    <a:ext cx="297089" cy="162047"/>
                  </a:xfrm>
                  <a:prstGeom prst="rect">
                    <a:avLst/>
                  </a:prstGeom>
                  <a:solidFill>
                    <a:srgbClr val="7030A0">
                      <a:alpha val="30000"/>
                    </a:srgbClr>
                  </a:solidFill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 dirty="0">
                      <a:solidFill>
                        <a:srgbClr val="FF40FF"/>
                      </a:solidFill>
                    </a:endParaRPr>
                  </a:p>
                </p:txBody>
              </p:sp>
            </p:grpSp>
          </p:grpSp>
          <p:grpSp>
            <p:nvGrpSpPr>
              <p:cNvPr id="275" name="Group 274"/>
              <p:cNvGrpSpPr/>
              <p:nvPr/>
            </p:nvGrpSpPr>
            <p:grpSpPr>
              <a:xfrm>
                <a:off x="4228312" y="2088294"/>
                <a:ext cx="743964" cy="269168"/>
                <a:chOff x="4235996" y="1961294"/>
                <a:chExt cx="743964" cy="269168"/>
              </a:xfrm>
            </p:grpSpPr>
            <p:grpSp>
              <p:nvGrpSpPr>
                <p:cNvPr id="253" name="Group 252"/>
                <p:cNvGrpSpPr/>
                <p:nvPr/>
              </p:nvGrpSpPr>
              <p:grpSpPr>
                <a:xfrm flipV="1">
                  <a:off x="4235996" y="1961294"/>
                  <a:ext cx="743964" cy="45719"/>
                  <a:chOff x="2260600" y="1995272"/>
                  <a:chExt cx="4233180" cy="162048"/>
                </a:xfrm>
              </p:grpSpPr>
              <p:sp>
                <p:nvSpPr>
                  <p:cNvPr id="254" name="Rectangle 253"/>
                  <p:cNvSpPr/>
                  <p:nvPr/>
                </p:nvSpPr>
                <p:spPr>
                  <a:xfrm>
                    <a:off x="4078061" y="1995273"/>
                    <a:ext cx="297089" cy="162047"/>
                  </a:xfrm>
                  <a:prstGeom prst="rect">
                    <a:avLst/>
                  </a:prstGeom>
                  <a:solidFill>
                    <a:srgbClr val="7030A0">
                      <a:alpha val="30000"/>
                    </a:srgbClr>
                  </a:solidFill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 dirty="0">
                      <a:solidFill>
                        <a:srgbClr val="FF40FF"/>
                      </a:solidFill>
                    </a:endParaRPr>
                  </a:p>
                </p:txBody>
              </p:sp>
              <p:sp>
                <p:nvSpPr>
                  <p:cNvPr id="255" name="Rectangle 254"/>
                  <p:cNvSpPr/>
                  <p:nvPr/>
                </p:nvSpPr>
                <p:spPr>
                  <a:xfrm>
                    <a:off x="4675095" y="1995273"/>
                    <a:ext cx="626309" cy="162047"/>
                  </a:xfrm>
                  <a:prstGeom prst="rect">
                    <a:avLst/>
                  </a:prstGeom>
                  <a:solidFill>
                    <a:schemeClr val="bg1">
                      <a:lumMod val="85000"/>
                    </a:schemeClr>
                  </a:solidFill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256" name="Rectangle 255"/>
                  <p:cNvSpPr/>
                  <p:nvPr/>
                </p:nvSpPr>
                <p:spPr>
                  <a:xfrm>
                    <a:off x="5299198" y="1995273"/>
                    <a:ext cx="570479" cy="162047"/>
                  </a:xfrm>
                  <a:prstGeom prst="rect">
                    <a:avLst/>
                  </a:prstGeom>
                  <a:solidFill>
                    <a:schemeClr val="accent2">
                      <a:lumMod val="40000"/>
                      <a:lumOff val="60000"/>
                    </a:schemeClr>
                  </a:solidFill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 dirty="0">
                      <a:solidFill>
                        <a:schemeClr val="accent2">
                          <a:lumMod val="75000"/>
                        </a:schemeClr>
                      </a:solidFill>
                    </a:endParaRPr>
                  </a:p>
                </p:txBody>
              </p:sp>
              <p:sp>
                <p:nvSpPr>
                  <p:cNvPr id="257" name="Rectangle 256"/>
                  <p:cNvSpPr/>
                  <p:nvPr/>
                </p:nvSpPr>
                <p:spPr>
                  <a:xfrm>
                    <a:off x="3526096" y="1995273"/>
                    <a:ext cx="549797" cy="162047"/>
                  </a:xfrm>
                  <a:prstGeom prst="rect">
                    <a:avLst/>
                  </a:prstGeom>
                  <a:solidFill>
                    <a:schemeClr val="bg1">
                      <a:lumMod val="85000"/>
                    </a:schemeClr>
                  </a:solidFill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258" name="Rectangle 257"/>
                  <p:cNvSpPr/>
                  <p:nvPr/>
                </p:nvSpPr>
                <p:spPr>
                  <a:xfrm>
                    <a:off x="2913235" y="1995273"/>
                    <a:ext cx="610265" cy="162047"/>
                  </a:xfrm>
                  <a:prstGeom prst="rect">
                    <a:avLst/>
                  </a:prstGeom>
                  <a:solidFill>
                    <a:schemeClr val="accent5">
                      <a:lumMod val="40000"/>
                      <a:lumOff val="60000"/>
                    </a:schemeClr>
                  </a:solidFill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 dirty="0">
                      <a:solidFill>
                        <a:srgbClr val="0432FF"/>
                      </a:solidFill>
                    </a:endParaRPr>
                  </a:p>
                </p:txBody>
              </p:sp>
              <p:cxnSp>
                <p:nvCxnSpPr>
                  <p:cNvPr id="259" name="Straight Connector 258"/>
                  <p:cNvCxnSpPr/>
                  <p:nvPr/>
                </p:nvCxnSpPr>
                <p:spPr>
                  <a:xfrm flipH="1" flipV="1">
                    <a:off x="2260600" y="2076296"/>
                    <a:ext cx="652635" cy="1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6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60" name="Straight Connector 259"/>
                  <p:cNvCxnSpPr/>
                  <p:nvPr/>
                </p:nvCxnSpPr>
                <p:spPr>
                  <a:xfrm flipH="1">
                    <a:off x="5869678" y="2076296"/>
                    <a:ext cx="624102" cy="153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6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61" name="Rectangle 260"/>
                  <p:cNvSpPr/>
                  <p:nvPr/>
                </p:nvSpPr>
                <p:spPr>
                  <a:xfrm>
                    <a:off x="4375150" y="1995272"/>
                    <a:ext cx="297089" cy="162047"/>
                  </a:xfrm>
                  <a:prstGeom prst="rect">
                    <a:avLst/>
                  </a:prstGeom>
                  <a:solidFill>
                    <a:srgbClr val="7030A0">
                      <a:alpha val="30000"/>
                    </a:srgbClr>
                  </a:solidFill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200" dirty="0">
                      <a:solidFill>
                        <a:srgbClr val="FF40FF"/>
                      </a:solidFill>
                    </a:endParaRPr>
                  </a:p>
                </p:txBody>
              </p:sp>
            </p:grpSp>
            <p:sp>
              <p:nvSpPr>
                <p:cNvPr id="271" name="TextBox 270"/>
                <p:cNvSpPr txBox="1"/>
                <p:nvPr/>
              </p:nvSpPr>
              <p:spPr>
                <a:xfrm>
                  <a:off x="4413854" y="1976546"/>
                  <a:ext cx="388248" cy="25391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050" dirty="0" smtClean="0"/>
                    <a:t>G</a:t>
                  </a:r>
                  <a:r>
                    <a:rPr lang="en-US" sz="1050" baseline="-25000" dirty="0" smtClean="0"/>
                    <a:t>n-1</a:t>
                  </a:r>
                  <a:endParaRPr lang="en-US" sz="1050" baseline="-25000" dirty="0"/>
                </a:p>
              </p:txBody>
            </p:sp>
          </p:grpSp>
        </p:grpSp>
        <p:grpSp>
          <p:nvGrpSpPr>
            <p:cNvPr id="312" name="Group 311"/>
            <p:cNvGrpSpPr/>
            <p:nvPr/>
          </p:nvGrpSpPr>
          <p:grpSpPr>
            <a:xfrm>
              <a:off x="527345" y="1183882"/>
              <a:ext cx="5290009" cy="938323"/>
              <a:chOff x="527345" y="1183882"/>
              <a:chExt cx="5290009" cy="938323"/>
            </a:xfrm>
          </p:grpSpPr>
          <p:grpSp>
            <p:nvGrpSpPr>
              <p:cNvPr id="288" name="Group 287"/>
              <p:cNvGrpSpPr/>
              <p:nvPr/>
            </p:nvGrpSpPr>
            <p:grpSpPr>
              <a:xfrm>
                <a:off x="533695" y="1183882"/>
                <a:ext cx="3013943" cy="253916"/>
                <a:chOff x="533695" y="1285482"/>
                <a:chExt cx="3013943" cy="253916"/>
              </a:xfrm>
            </p:grpSpPr>
            <p:cxnSp>
              <p:nvCxnSpPr>
                <p:cNvPr id="137" name="Straight Connector 136"/>
                <p:cNvCxnSpPr/>
                <p:nvPr/>
              </p:nvCxnSpPr>
              <p:spPr>
                <a:xfrm>
                  <a:off x="1170812" y="1412440"/>
                  <a:ext cx="109728" cy="0"/>
                </a:xfrm>
                <a:prstGeom prst="line">
                  <a:avLst/>
                </a:prstGeom>
                <a:ln w="15875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8" name="Straight Connector 137"/>
                <p:cNvCxnSpPr/>
                <p:nvPr/>
              </p:nvCxnSpPr>
              <p:spPr>
                <a:xfrm>
                  <a:off x="2309043" y="1412440"/>
                  <a:ext cx="109728" cy="0"/>
                </a:xfrm>
                <a:prstGeom prst="line">
                  <a:avLst/>
                </a:prstGeom>
                <a:ln w="15875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9" name="Straight Connector 138"/>
                <p:cNvCxnSpPr/>
                <p:nvPr/>
              </p:nvCxnSpPr>
              <p:spPr>
                <a:xfrm>
                  <a:off x="2684430" y="1412440"/>
                  <a:ext cx="109728" cy="0"/>
                </a:xfrm>
                <a:prstGeom prst="line">
                  <a:avLst/>
                </a:prstGeom>
                <a:ln w="15875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0" name="Straight Connector 139"/>
                <p:cNvCxnSpPr/>
                <p:nvPr/>
              </p:nvCxnSpPr>
              <p:spPr>
                <a:xfrm>
                  <a:off x="3437910" y="1412440"/>
                  <a:ext cx="109728" cy="0"/>
                </a:xfrm>
                <a:prstGeom prst="line">
                  <a:avLst/>
                </a:prstGeom>
                <a:ln w="15875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42" name="TextBox 141"/>
                <p:cNvSpPr txBox="1"/>
                <p:nvPr/>
              </p:nvSpPr>
              <p:spPr>
                <a:xfrm>
                  <a:off x="533695" y="1285482"/>
                  <a:ext cx="445956" cy="25391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050" dirty="0" smtClean="0"/>
                    <a:t>RBP</a:t>
                  </a:r>
                  <a:r>
                    <a:rPr lang="en-US" sz="1050" baseline="-25000" dirty="0" smtClean="0"/>
                    <a:t>1</a:t>
                  </a:r>
                  <a:endParaRPr lang="en-US" sz="1050" baseline="-25000" dirty="0"/>
                </a:p>
              </p:txBody>
            </p:sp>
          </p:grpSp>
          <p:grpSp>
            <p:nvGrpSpPr>
              <p:cNvPr id="287" name="Group 286"/>
              <p:cNvGrpSpPr/>
              <p:nvPr/>
            </p:nvGrpSpPr>
            <p:grpSpPr>
              <a:xfrm>
                <a:off x="533695" y="1374013"/>
                <a:ext cx="2095920" cy="253916"/>
                <a:chOff x="533695" y="1470833"/>
                <a:chExt cx="2095920" cy="253916"/>
              </a:xfrm>
            </p:grpSpPr>
            <p:cxnSp>
              <p:nvCxnSpPr>
                <p:cNvPr id="118" name="Straight Connector 117"/>
                <p:cNvCxnSpPr/>
                <p:nvPr/>
              </p:nvCxnSpPr>
              <p:spPr>
                <a:xfrm>
                  <a:off x="1089556" y="1597791"/>
                  <a:ext cx="109728" cy="0"/>
                </a:xfrm>
                <a:prstGeom prst="line">
                  <a:avLst/>
                </a:prstGeom>
                <a:ln w="15875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2" name="Straight Connector 131"/>
                <p:cNvCxnSpPr/>
                <p:nvPr/>
              </p:nvCxnSpPr>
              <p:spPr>
                <a:xfrm>
                  <a:off x="2519887" y="1597791"/>
                  <a:ext cx="109728" cy="0"/>
                </a:xfrm>
                <a:prstGeom prst="line">
                  <a:avLst/>
                </a:prstGeom>
                <a:ln w="15875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43" name="TextBox 142"/>
                <p:cNvSpPr txBox="1"/>
                <p:nvPr/>
              </p:nvSpPr>
              <p:spPr>
                <a:xfrm>
                  <a:off x="533695" y="1470833"/>
                  <a:ext cx="445956" cy="25391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050" dirty="0" smtClean="0"/>
                    <a:t>RBP</a:t>
                  </a:r>
                  <a:r>
                    <a:rPr lang="en-US" sz="1050" baseline="-25000" dirty="0" smtClean="0"/>
                    <a:t>2</a:t>
                  </a:r>
                  <a:endParaRPr lang="en-US" sz="1050" baseline="-25000" dirty="0"/>
                </a:p>
              </p:txBody>
            </p:sp>
          </p:grpSp>
          <p:grpSp>
            <p:nvGrpSpPr>
              <p:cNvPr id="311" name="Group 310"/>
              <p:cNvGrpSpPr/>
              <p:nvPr/>
            </p:nvGrpSpPr>
            <p:grpSpPr>
              <a:xfrm>
                <a:off x="533695" y="1564144"/>
                <a:ext cx="3251659" cy="253916"/>
                <a:chOff x="533695" y="1550789"/>
                <a:chExt cx="3251659" cy="253916"/>
              </a:xfrm>
            </p:grpSpPr>
            <p:cxnSp>
              <p:nvCxnSpPr>
                <p:cNvPr id="128" name="Straight Connector 127"/>
                <p:cNvCxnSpPr/>
                <p:nvPr/>
              </p:nvCxnSpPr>
              <p:spPr>
                <a:xfrm>
                  <a:off x="1241956" y="1677747"/>
                  <a:ext cx="109728" cy="0"/>
                </a:xfrm>
                <a:prstGeom prst="line">
                  <a:avLst/>
                </a:prstGeom>
                <a:ln w="15875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9" name="Straight Connector 128"/>
                <p:cNvCxnSpPr/>
                <p:nvPr/>
              </p:nvCxnSpPr>
              <p:spPr>
                <a:xfrm>
                  <a:off x="1656683" y="1677747"/>
                  <a:ext cx="109728" cy="0"/>
                </a:xfrm>
                <a:prstGeom prst="line">
                  <a:avLst/>
                </a:prstGeom>
                <a:ln w="15875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0" name="Straight Connector 129"/>
                <p:cNvCxnSpPr/>
                <p:nvPr/>
              </p:nvCxnSpPr>
              <p:spPr>
                <a:xfrm>
                  <a:off x="3081500" y="1677747"/>
                  <a:ext cx="109728" cy="0"/>
                </a:xfrm>
                <a:prstGeom prst="line">
                  <a:avLst/>
                </a:prstGeom>
                <a:ln w="15875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1" name="Straight Connector 130"/>
                <p:cNvCxnSpPr/>
                <p:nvPr/>
              </p:nvCxnSpPr>
              <p:spPr>
                <a:xfrm>
                  <a:off x="3675626" y="1677747"/>
                  <a:ext cx="109728" cy="0"/>
                </a:xfrm>
                <a:prstGeom prst="line">
                  <a:avLst/>
                </a:prstGeom>
                <a:ln w="15875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44" name="TextBox 143"/>
                <p:cNvSpPr txBox="1"/>
                <p:nvPr/>
              </p:nvSpPr>
              <p:spPr>
                <a:xfrm>
                  <a:off x="533695" y="1550789"/>
                  <a:ext cx="445956" cy="25391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050" dirty="0" smtClean="0"/>
                    <a:t>RBP</a:t>
                  </a:r>
                  <a:r>
                    <a:rPr lang="en-US" sz="1050" baseline="-25000" dirty="0" smtClean="0"/>
                    <a:t>3</a:t>
                  </a:r>
                  <a:endParaRPr lang="en-US" sz="1050" baseline="-25000" dirty="0"/>
                </a:p>
              </p:txBody>
            </p:sp>
          </p:grpSp>
          <p:grpSp>
            <p:nvGrpSpPr>
              <p:cNvPr id="285" name="Group 284"/>
              <p:cNvGrpSpPr/>
              <p:nvPr/>
            </p:nvGrpSpPr>
            <p:grpSpPr>
              <a:xfrm>
                <a:off x="527345" y="1868289"/>
                <a:ext cx="5290009" cy="253916"/>
                <a:chOff x="527345" y="1868289"/>
                <a:chExt cx="5290009" cy="253916"/>
              </a:xfrm>
            </p:grpSpPr>
            <p:cxnSp>
              <p:nvCxnSpPr>
                <p:cNvPr id="280" name="Straight Connector 279"/>
                <p:cNvCxnSpPr/>
                <p:nvPr/>
              </p:nvCxnSpPr>
              <p:spPr>
                <a:xfrm>
                  <a:off x="4776950" y="1995247"/>
                  <a:ext cx="109728" cy="0"/>
                </a:xfrm>
                <a:prstGeom prst="line">
                  <a:avLst/>
                </a:prstGeom>
                <a:ln w="15875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1" name="Straight Connector 280"/>
                <p:cNvCxnSpPr/>
                <p:nvPr/>
              </p:nvCxnSpPr>
              <p:spPr>
                <a:xfrm>
                  <a:off x="5707626" y="1995247"/>
                  <a:ext cx="109728" cy="0"/>
                </a:xfrm>
                <a:prstGeom prst="line">
                  <a:avLst/>
                </a:prstGeom>
                <a:ln w="15875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82" name="TextBox 281"/>
                <p:cNvSpPr txBox="1"/>
                <p:nvPr/>
              </p:nvSpPr>
              <p:spPr>
                <a:xfrm>
                  <a:off x="527345" y="1868289"/>
                  <a:ext cx="445956" cy="25391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050" dirty="0" err="1" smtClean="0"/>
                    <a:t>RBP</a:t>
                  </a:r>
                  <a:r>
                    <a:rPr lang="en-US" sz="1050" baseline="-25000" dirty="0" err="1" smtClean="0"/>
                    <a:t>k</a:t>
                  </a:r>
                  <a:endParaRPr lang="en-US" sz="1050" baseline="-25000" dirty="0"/>
                </a:p>
              </p:txBody>
            </p:sp>
            <p:cxnSp>
              <p:nvCxnSpPr>
                <p:cNvPr id="284" name="Straight Connector 283"/>
                <p:cNvCxnSpPr/>
                <p:nvPr/>
              </p:nvCxnSpPr>
              <p:spPr>
                <a:xfrm>
                  <a:off x="1773400" y="1995247"/>
                  <a:ext cx="109728" cy="0"/>
                </a:xfrm>
                <a:prstGeom prst="line">
                  <a:avLst/>
                </a:prstGeom>
                <a:ln w="15875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289" name="Picture 288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5400000">
                <a:off x="638379" y="1792375"/>
                <a:ext cx="177800" cy="101600"/>
              </a:xfrm>
              <a:prstGeom prst="rect">
                <a:avLst/>
              </a:prstGeom>
            </p:spPr>
          </p:pic>
        </p:grpSp>
      </p:grpSp>
      <p:grpSp>
        <p:nvGrpSpPr>
          <p:cNvPr id="176" name="Group 175"/>
          <p:cNvGrpSpPr/>
          <p:nvPr/>
        </p:nvGrpSpPr>
        <p:grpSpPr>
          <a:xfrm>
            <a:off x="3010433" y="2752798"/>
            <a:ext cx="389850" cy="320040"/>
            <a:chOff x="2559025" y="3219456"/>
            <a:chExt cx="389850" cy="320040"/>
          </a:xfrm>
        </p:grpSpPr>
        <p:sp>
          <p:nvSpPr>
            <p:cNvPr id="152" name="Oval 151"/>
            <p:cNvSpPr/>
            <p:nvPr/>
          </p:nvSpPr>
          <p:spPr>
            <a:xfrm>
              <a:off x="2601945" y="3219456"/>
              <a:ext cx="320040" cy="320040"/>
            </a:xfrm>
            <a:prstGeom prst="ellipse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 b="1">
                <a:solidFill>
                  <a:srgbClr val="7030A0"/>
                </a:solidFill>
              </a:endParaRPr>
            </a:p>
          </p:txBody>
        </p:sp>
        <p:sp>
          <p:nvSpPr>
            <p:cNvPr id="153" name="TextBox 152"/>
            <p:cNvSpPr txBox="1"/>
            <p:nvPr/>
          </p:nvSpPr>
          <p:spPr>
            <a:xfrm>
              <a:off x="2559025" y="3271754"/>
              <a:ext cx="389850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b="1" dirty="0" smtClean="0"/>
                <a:t>RBP</a:t>
              </a:r>
              <a:r>
                <a:rPr lang="en-US" sz="800" b="1" baseline="-25000" dirty="0" smtClean="0"/>
                <a:t>2</a:t>
              </a:r>
              <a:endParaRPr lang="en-US" sz="800" b="1" baseline="-25000" dirty="0"/>
            </a:p>
          </p:txBody>
        </p:sp>
      </p:grpSp>
      <p:grpSp>
        <p:nvGrpSpPr>
          <p:cNvPr id="175" name="Group 174"/>
          <p:cNvGrpSpPr/>
          <p:nvPr/>
        </p:nvGrpSpPr>
        <p:grpSpPr>
          <a:xfrm>
            <a:off x="2159354" y="2752798"/>
            <a:ext cx="389850" cy="320040"/>
            <a:chOff x="1707946" y="3219456"/>
            <a:chExt cx="389850" cy="320040"/>
          </a:xfrm>
        </p:grpSpPr>
        <p:sp>
          <p:nvSpPr>
            <p:cNvPr id="156" name="Oval 155"/>
            <p:cNvSpPr/>
            <p:nvPr/>
          </p:nvSpPr>
          <p:spPr>
            <a:xfrm>
              <a:off x="1750866" y="3219456"/>
              <a:ext cx="320040" cy="320040"/>
            </a:xfrm>
            <a:prstGeom prst="ellipse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 b="1">
                <a:solidFill>
                  <a:schemeClr val="tx1"/>
                </a:solidFill>
              </a:endParaRPr>
            </a:p>
          </p:txBody>
        </p:sp>
        <p:sp>
          <p:nvSpPr>
            <p:cNvPr id="157" name="TextBox 156"/>
            <p:cNvSpPr txBox="1"/>
            <p:nvPr/>
          </p:nvSpPr>
          <p:spPr>
            <a:xfrm>
              <a:off x="1707946" y="3271754"/>
              <a:ext cx="389850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b="1" dirty="0" smtClean="0"/>
                <a:t>RBP</a:t>
              </a:r>
              <a:r>
                <a:rPr lang="en-US" sz="800" b="1" baseline="-25000" dirty="0" smtClean="0"/>
                <a:t>3</a:t>
              </a:r>
              <a:endParaRPr lang="en-US" sz="800" b="1" baseline="-25000" dirty="0"/>
            </a:p>
          </p:txBody>
        </p:sp>
      </p:grpSp>
      <p:sp>
        <p:nvSpPr>
          <p:cNvPr id="167" name="Oval 166"/>
          <p:cNvSpPr/>
          <p:nvPr/>
        </p:nvSpPr>
        <p:spPr>
          <a:xfrm>
            <a:off x="2627813" y="3923106"/>
            <a:ext cx="320040" cy="320040"/>
          </a:xfrm>
          <a:prstGeom prst="ellipse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 b="1">
              <a:solidFill>
                <a:schemeClr val="tx1"/>
              </a:solidFill>
            </a:endParaRPr>
          </a:p>
        </p:txBody>
      </p:sp>
      <p:sp>
        <p:nvSpPr>
          <p:cNvPr id="168" name="TextBox 167"/>
          <p:cNvSpPr txBox="1"/>
          <p:nvPr/>
        </p:nvSpPr>
        <p:spPr>
          <a:xfrm>
            <a:off x="2584893" y="3975404"/>
            <a:ext cx="38985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 smtClean="0"/>
              <a:t>RBP</a:t>
            </a:r>
            <a:r>
              <a:rPr lang="en-US" sz="800" b="1" baseline="-25000" dirty="0" smtClean="0"/>
              <a:t>1</a:t>
            </a:r>
            <a:endParaRPr lang="en-US" sz="800" b="1" baseline="-25000" dirty="0"/>
          </a:p>
        </p:txBody>
      </p:sp>
      <p:grpSp>
        <p:nvGrpSpPr>
          <p:cNvPr id="178" name="Group 177"/>
          <p:cNvGrpSpPr/>
          <p:nvPr/>
        </p:nvGrpSpPr>
        <p:grpSpPr>
          <a:xfrm>
            <a:off x="1527110" y="3350151"/>
            <a:ext cx="2521447" cy="320040"/>
            <a:chOff x="1350025" y="3843211"/>
            <a:chExt cx="2521447" cy="320040"/>
          </a:xfrm>
        </p:grpSpPr>
        <p:grpSp>
          <p:nvGrpSpPr>
            <p:cNvPr id="173" name="Group 172"/>
            <p:cNvGrpSpPr/>
            <p:nvPr/>
          </p:nvGrpSpPr>
          <p:grpSpPr>
            <a:xfrm>
              <a:off x="1350025" y="3843211"/>
              <a:ext cx="320040" cy="320040"/>
              <a:chOff x="1350025" y="3835680"/>
              <a:chExt cx="320040" cy="320040"/>
            </a:xfrm>
          </p:grpSpPr>
          <p:sp>
            <p:nvSpPr>
              <p:cNvPr id="150" name="Oval 149"/>
              <p:cNvSpPr/>
              <p:nvPr/>
            </p:nvSpPr>
            <p:spPr>
              <a:xfrm>
                <a:off x="1350025" y="3835680"/>
                <a:ext cx="320040" cy="320040"/>
              </a:xfrm>
              <a:prstGeom prst="ellipse">
                <a:avLst/>
              </a:prstGeom>
              <a:noFill/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 b="1">
                  <a:solidFill>
                    <a:schemeClr val="tx1"/>
                  </a:solidFill>
                </a:endParaRPr>
              </a:p>
            </p:txBody>
          </p:sp>
          <p:sp>
            <p:nvSpPr>
              <p:cNvPr id="151" name="TextBox 150"/>
              <p:cNvSpPr txBox="1"/>
              <p:nvPr/>
            </p:nvSpPr>
            <p:spPr>
              <a:xfrm>
                <a:off x="1359202" y="3887978"/>
                <a:ext cx="285656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b="1" dirty="0" smtClean="0"/>
                  <a:t>G</a:t>
                </a:r>
                <a:r>
                  <a:rPr lang="en-US" sz="800" b="1" baseline="-25000" dirty="0" smtClean="0"/>
                  <a:t>3</a:t>
                </a:r>
                <a:endParaRPr lang="en-US" sz="800" b="1" baseline="-25000" dirty="0"/>
              </a:p>
            </p:txBody>
          </p:sp>
        </p:grpSp>
        <p:grpSp>
          <p:nvGrpSpPr>
            <p:cNvPr id="172" name="Group 171"/>
            <p:cNvGrpSpPr/>
            <p:nvPr/>
          </p:nvGrpSpPr>
          <p:grpSpPr>
            <a:xfrm>
              <a:off x="2450728" y="3843211"/>
              <a:ext cx="320040" cy="320040"/>
              <a:chOff x="2056485" y="3835680"/>
              <a:chExt cx="320040" cy="320040"/>
            </a:xfrm>
          </p:grpSpPr>
          <p:sp>
            <p:nvSpPr>
              <p:cNvPr id="154" name="Oval 153"/>
              <p:cNvSpPr/>
              <p:nvPr/>
            </p:nvSpPr>
            <p:spPr>
              <a:xfrm>
                <a:off x="2056485" y="3835680"/>
                <a:ext cx="320040" cy="320040"/>
              </a:xfrm>
              <a:prstGeom prst="ellipse">
                <a:avLst/>
              </a:prstGeom>
              <a:noFill/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 b="1">
                  <a:solidFill>
                    <a:schemeClr val="tx1"/>
                  </a:solidFill>
                </a:endParaRPr>
              </a:p>
            </p:txBody>
          </p:sp>
          <p:sp>
            <p:nvSpPr>
              <p:cNvPr id="155" name="TextBox 154"/>
              <p:cNvSpPr txBox="1"/>
              <p:nvPr/>
            </p:nvSpPr>
            <p:spPr>
              <a:xfrm>
                <a:off x="2065662" y="3887978"/>
                <a:ext cx="285656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b="1" dirty="0" smtClean="0"/>
                  <a:t>G</a:t>
                </a:r>
                <a:r>
                  <a:rPr lang="en-US" sz="800" b="1" baseline="-25000" dirty="0" smtClean="0"/>
                  <a:t>1</a:t>
                </a:r>
                <a:endParaRPr lang="en-US" sz="800" b="1" baseline="-25000" dirty="0"/>
              </a:p>
            </p:txBody>
          </p:sp>
        </p:grpSp>
        <p:grpSp>
          <p:nvGrpSpPr>
            <p:cNvPr id="171" name="Group 170"/>
            <p:cNvGrpSpPr/>
            <p:nvPr/>
          </p:nvGrpSpPr>
          <p:grpSpPr>
            <a:xfrm>
              <a:off x="3551432" y="3843211"/>
              <a:ext cx="320040" cy="320040"/>
              <a:chOff x="2702423" y="3835680"/>
              <a:chExt cx="320040" cy="320040"/>
            </a:xfrm>
          </p:grpSpPr>
          <p:sp>
            <p:nvSpPr>
              <p:cNvPr id="169" name="Oval 168"/>
              <p:cNvSpPr/>
              <p:nvPr/>
            </p:nvSpPr>
            <p:spPr>
              <a:xfrm>
                <a:off x="2702423" y="3835680"/>
                <a:ext cx="320040" cy="320040"/>
              </a:xfrm>
              <a:prstGeom prst="ellipse">
                <a:avLst/>
              </a:prstGeom>
              <a:noFill/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 b="1">
                  <a:solidFill>
                    <a:schemeClr val="tx1"/>
                  </a:solidFill>
                </a:endParaRPr>
              </a:p>
            </p:txBody>
          </p:sp>
          <p:sp>
            <p:nvSpPr>
              <p:cNvPr id="170" name="TextBox 169"/>
              <p:cNvSpPr txBox="1"/>
              <p:nvPr/>
            </p:nvSpPr>
            <p:spPr>
              <a:xfrm>
                <a:off x="2711600" y="3887978"/>
                <a:ext cx="285656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b="1" dirty="0" smtClean="0"/>
                  <a:t>G</a:t>
                </a:r>
                <a:r>
                  <a:rPr lang="en-US" sz="800" b="1" baseline="-25000" dirty="0" smtClean="0"/>
                  <a:t>2</a:t>
                </a:r>
                <a:endParaRPr lang="en-US" sz="800" b="1" baseline="-25000" dirty="0"/>
              </a:p>
            </p:txBody>
          </p:sp>
        </p:grpSp>
      </p:grpSp>
      <p:cxnSp>
        <p:nvCxnSpPr>
          <p:cNvPr id="180" name="Straight Arrow Connector 179"/>
          <p:cNvCxnSpPr>
            <a:stCxn id="156" idx="4"/>
            <a:endCxn id="150" idx="6"/>
          </p:cNvCxnSpPr>
          <p:nvPr/>
        </p:nvCxnSpPr>
        <p:spPr>
          <a:xfrm flipH="1">
            <a:off x="1847150" y="3072838"/>
            <a:ext cx="515144" cy="437333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2" name="Straight Arrow Connector 181"/>
          <p:cNvCxnSpPr>
            <a:stCxn id="156" idx="4"/>
            <a:endCxn id="154" idx="0"/>
          </p:cNvCxnSpPr>
          <p:nvPr/>
        </p:nvCxnSpPr>
        <p:spPr>
          <a:xfrm>
            <a:off x="2362294" y="3072838"/>
            <a:ext cx="425539" cy="277313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4" name="Straight Arrow Connector 183"/>
          <p:cNvCxnSpPr>
            <a:stCxn id="152" idx="4"/>
            <a:endCxn id="154" idx="0"/>
          </p:cNvCxnSpPr>
          <p:nvPr/>
        </p:nvCxnSpPr>
        <p:spPr>
          <a:xfrm flipH="1">
            <a:off x="2787833" y="3072838"/>
            <a:ext cx="425540" cy="277313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6" name="Straight Arrow Connector 185"/>
          <p:cNvCxnSpPr>
            <a:stCxn id="152" idx="4"/>
            <a:endCxn id="170" idx="1"/>
          </p:cNvCxnSpPr>
          <p:nvPr/>
        </p:nvCxnSpPr>
        <p:spPr>
          <a:xfrm>
            <a:off x="3213373" y="3072838"/>
            <a:ext cx="524321" cy="437333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0" name="Straight Arrow Connector 189"/>
          <p:cNvCxnSpPr>
            <a:stCxn id="167" idx="1"/>
            <a:endCxn id="150" idx="6"/>
          </p:cNvCxnSpPr>
          <p:nvPr/>
        </p:nvCxnSpPr>
        <p:spPr>
          <a:xfrm flipH="1" flipV="1">
            <a:off x="1847150" y="3510171"/>
            <a:ext cx="827532" cy="459804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2" name="Straight Arrow Connector 191"/>
          <p:cNvCxnSpPr>
            <a:stCxn id="167" idx="7"/>
            <a:endCxn id="169" idx="2"/>
          </p:cNvCxnSpPr>
          <p:nvPr/>
        </p:nvCxnSpPr>
        <p:spPr>
          <a:xfrm flipV="1">
            <a:off x="2900984" y="3510171"/>
            <a:ext cx="827533" cy="459804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4" name="Oval 213"/>
          <p:cNvSpPr/>
          <p:nvPr/>
        </p:nvSpPr>
        <p:spPr>
          <a:xfrm>
            <a:off x="1772828" y="4621771"/>
            <a:ext cx="91440" cy="91440"/>
          </a:xfrm>
          <a:prstGeom prst="ellipse">
            <a:avLst/>
          </a:prstGeom>
          <a:solidFill>
            <a:srgbClr val="FF2600"/>
          </a:solidFill>
          <a:ln w="31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6" name="Oval 215"/>
          <p:cNvSpPr/>
          <p:nvPr/>
        </p:nvSpPr>
        <p:spPr>
          <a:xfrm>
            <a:off x="2343432" y="4621771"/>
            <a:ext cx="91440" cy="91440"/>
          </a:xfrm>
          <a:prstGeom prst="ellipse">
            <a:avLst/>
          </a:prstGeom>
          <a:solidFill>
            <a:srgbClr val="FF0000">
              <a:alpha val="54000"/>
            </a:srgbClr>
          </a:solidFill>
          <a:ln w="31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7" name="Oval 216"/>
          <p:cNvSpPr/>
          <p:nvPr/>
        </p:nvSpPr>
        <p:spPr>
          <a:xfrm>
            <a:off x="2893525" y="4621771"/>
            <a:ext cx="91440" cy="91440"/>
          </a:xfrm>
          <a:prstGeom prst="ellipse">
            <a:avLst/>
          </a:prstGeom>
          <a:solidFill>
            <a:srgbClr val="FF0000">
              <a:alpha val="14000"/>
            </a:srgbClr>
          </a:solidFill>
          <a:ln w="31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9" name="Oval 218"/>
          <p:cNvSpPr/>
          <p:nvPr/>
        </p:nvSpPr>
        <p:spPr>
          <a:xfrm>
            <a:off x="4015457" y="4621771"/>
            <a:ext cx="91440" cy="91440"/>
          </a:xfrm>
          <a:prstGeom prst="ellipse">
            <a:avLst/>
          </a:prstGeom>
          <a:solidFill>
            <a:srgbClr val="0070C0">
              <a:alpha val="50000"/>
            </a:srgbClr>
          </a:solidFill>
          <a:ln w="31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0" name="Oval 219"/>
          <p:cNvSpPr/>
          <p:nvPr/>
        </p:nvSpPr>
        <p:spPr>
          <a:xfrm>
            <a:off x="4573959" y="4621771"/>
            <a:ext cx="91440" cy="91440"/>
          </a:xfrm>
          <a:prstGeom prst="ellipse">
            <a:avLst/>
          </a:prstGeom>
          <a:solidFill>
            <a:srgbClr val="0070C0"/>
          </a:solidFill>
          <a:ln w="31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0" name="Picture 28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8397" y="3490461"/>
            <a:ext cx="177800" cy="101600"/>
          </a:xfrm>
          <a:prstGeom prst="rect">
            <a:avLst/>
          </a:prstGeom>
        </p:spPr>
      </p:pic>
      <p:grpSp>
        <p:nvGrpSpPr>
          <p:cNvPr id="293" name="Group 292"/>
          <p:cNvGrpSpPr/>
          <p:nvPr/>
        </p:nvGrpSpPr>
        <p:grpSpPr>
          <a:xfrm>
            <a:off x="4651103" y="3334644"/>
            <a:ext cx="343364" cy="320040"/>
            <a:chOff x="4891266" y="2948591"/>
            <a:chExt cx="343364" cy="320040"/>
          </a:xfrm>
        </p:grpSpPr>
        <p:sp>
          <p:nvSpPr>
            <p:cNvPr id="291" name="Oval 290"/>
            <p:cNvSpPr/>
            <p:nvPr/>
          </p:nvSpPr>
          <p:spPr>
            <a:xfrm>
              <a:off x="4902928" y="2948591"/>
              <a:ext cx="320040" cy="320040"/>
            </a:xfrm>
            <a:prstGeom prst="ellipse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 b="1">
                <a:solidFill>
                  <a:schemeClr val="tx1"/>
                </a:solidFill>
              </a:endParaRPr>
            </a:p>
          </p:txBody>
        </p:sp>
        <p:sp>
          <p:nvSpPr>
            <p:cNvPr id="292" name="TextBox 291"/>
            <p:cNvSpPr txBox="1"/>
            <p:nvPr/>
          </p:nvSpPr>
          <p:spPr>
            <a:xfrm>
              <a:off x="4891266" y="3000889"/>
              <a:ext cx="343364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b="1" dirty="0" smtClean="0"/>
                <a:t>G</a:t>
              </a:r>
              <a:r>
                <a:rPr lang="en-US" sz="800" b="1" baseline="-25000" dirty="0" smtClean="0"/>
                <a:t>n-1</a:t>
              </a:r>
              <a:endParaRPr lang="en-US" sz="800" b="1" baseline="-25000" dirty="0"/>
            </a:p>
          </p:txBody>
        </p:sp>
      </p:grpSp>
      <p:grpSp>
        <p:nvGrpSpPr>
          <p:cNvPr id="295" name="Group 294"/>
          <p:cNvGrpSpPr/>
          <p:nvPr/>
        </p:nvGrpSpPr>
        <p:grpSpPr>
          <a:xfrm>
            <a:off x="5607924" y="3334644"/>
            <a:ext cx="320040" cy="320040"/>
            <a:chOff x="4902928" y="2948591"/>
            <a:chExt cx="320040" cy="320040"/>
          </a:xfrm>
        </p:grpSpPr>
        <p:sp>
          <p:nvSpPr>
            <p:cNvPr id="296" name="Oval 295"/>
            <p:cNvSpPr/>
            <p:nvPr/>
          </p:nvSpPr>
          <p:spPr>
            <a:xfrm>
              <a:off x="4902928" y="2948591"/>
              <a:ext cx="320040" cy="320040"/>
            </a:xfrm>
            <a:prstGeom prst="ellipse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 b="1">
                <a:solidFill>
                  <a:schemeClr val="tx1"/>
                </a:solidFill>
              </a:endParaRPr>
            </a:p>
          </p:txBody>
        </p:sp>
        <p:sp>
          <p:nvSpPr>
            <p:cNvPr id="297" name="TextBox 296"/>
            <p:cNvSpPr txBox="1"/>
            <p:nvPr/>
          </p:nvSpPr>
          <p:spPr>
            <a:xfrm>
              <a:off x="4923016" y="3000889"/>
              <a:ext cx="287258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b="1" dirty="0" err="1" smtClean="0"/>
                <a:t>G</a:t>
              </a:r>
              <a:r>
                <a:rPr lang="en-US" sz="800" b="1" baseline="-25000" dirty="0" err="1" smtClean="0"/>
                <a:t>n</a:t>
              </a:r>
              <a:endParaRPr lang="en-US" sz="800" b="1" baseline="-25000" dirty="0"/>
            </a:p>
          </p:txBody>
        </p:sp>
      </p:grpSp>
      <p:grpSp>
        <p:nvGrpSpPr>
          <p:cNvPr id="298" name="Group 297"/>
          <p:cNvGrpSpPr/>
          <p:nvPr/>
        </p:nvGrpSpPr>
        <p:grpSpPr>
          <a:xfrm>
            <a:off x="5086593" y="2752798"/>
            <a:ext cx="405880" cy="320040"/>
            <a:chOff x="2559025" y="3219456"/>
            <a:chExt cx="405880" cy="320040"/>
          </a:xfrm>
        </p:grpSpPr>
        <p:sp>
          <p:nvSpPr>
            <p:cNvPr id="299" name="Oval 298"/>
            <p:cNvSpPr/>
            <p:nvPr/>
          </p:nvSpPr>
          <p:spPr>
            <a:xfrm>
              <a:off x="2601945" y="3219456"/>
              <a:ext cx="320040" cy="320040"/>
            </a:xfrm>
            <a:prstGeom prst="ellipse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 b="1">
                <a:solidFill>
                  <a:srgbClr val="7030A0"/>
                </a:solidFill>
              </a:endParaRPr>
            </a:p>
          </p:txBody>
        </p:sp>
        <p:sp>
          <p:nvSpPr>
            <p:cNvPr id="300" name="TextBox 299"/>
            <p:cNvSpPr txBox="1"/>
            <p:nvPr/>
          </p:nvSpPr>
          <p:spPr>
            <a:xfrm>
              <a:off x="2559025" y="3271754"/>
              <a:ext cx="405880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b="1" dirty="0" smtClean="0"/>
                <a:t>RBP2</a:t>
              </a:r>
              <a:endParaRPr lang="en-US" sz="800" b="1" dirty="0"/>
            </a:p>
          </p:txBody>
        </p:sp>
      </p:grpSp>
      <p:cxnSp>
        <p:nvCxnSpPr>
          <p:cNvPr id="307" name="Straight Arrow Connector 306"/>
          <p:cNvCxnSpPr>
            <a:stCxn id="299" idx="4"/>
            <a:endCxn id="291" idx="7"/>
          </p:cNvCxnSpPr>
          <p:nvPr/>
        </p:nvCxnSpPr>
        <p:spPr>
          <a:xfrm flipH="1">
            <a:off x="4935936" y="3072838"/>
            <a:ext cx="353597" cy="308675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9" name="Straight Arrow Connector 308"/>
          <p:cNvCxnSpPr>
            <a:stCxn id="299" idx="4"/>
            <a:endCxn id="296" idx="1"/>
          </p:cNvCxnSpPr>
          <p:nvPr/>
        </p:nvCxnSpPr>
        <p:spPr>
          <a:xfrm>
            <a:off x="5289533" y="3072838"/>
            <a:ext cx="365260" cy="308675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4" name="Picture 3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167726" y="6024351"/>
            <a:ext cx="177800" cy="101600"/>
          </a:xfrm>
          <a:prstGeom prst="rect">
            <a:avLst/>
          </a:prstGeom>
        </p:spPr>
      </p:pic>
      <p:sp>
        <p:nvSpPr>
          <p:cNvPr id="316" name="TextBox 315"/>
          <p:cNvSpPr txBox="1"/>
          <p:nvPr/>
        </p:nvSpPr>
        <p:spPr>
          <a:xfrm>
            <a:off x="5039447" y="5108929"/>
            <a:ext cx="4924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FF010C"/>
                </a:solidFill>
              </a:rPr>
              <a:t>****</a:t>
            </a:r>
            <a:endParaRPr lang="en-US" sz="1200" dirty="0">
              <a:solidFill>
                <a:srgbClr val="FF010C"/>
              </a:solidFill>
            </a:endParaRPr>
          </a:p>
        </p:txBody>
      </p:sp>
      <p:sp>
        <p:nvSpPr>
          <p:cNvPr id="317" name="TextBox 316"/>
          <p:cNvSpPr txBox="1"/>
          <p:nvPr/>
        </p:nvSpPr>
        <p:spPr>
          <a:xfrm>
            <a:off x="5116391" y="6257704"/>
            <a:ext cx="3385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1400FF"/>
                </a:solidFill>
              </a:rPr>
              <a:t>**</a:t>
            </a:r>
            <a:endParaRPr lang="en-US" sz="1200" dirty="0">
              <a:solidFill>
                <a:srgbClr val="1400FF"/>
              </a:solidFill>
            </a:endParaRPr>
          </a:p>
        </p:txBody>
      </p:sp>
      <p:pic>
        <p:nvPicPr>
          <p:cNvPr id="322" name="Picture 3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5818" y="5470404"/>
            <a:ext cx="139700" cy="139700"/>
          </a:xfrm>
          <a:prstGeom prst="rect">
            <a:avLst/>
          </a:prstGeom>
        </p:spPr>
      </p:pic>
      <p:pic>
        <p:nvPicPr>
          <p:cNvPr id="324" name="Picture 3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5818" y="6014320"/>
            <a:ext cx="139700" cy="139700"/>
          </a:xfrm>
          <a:prstGeom prst="rect">
            <a:avLst/>
          </a:prstGeom>
        </p:spPr>
      </p:pic>
      <p:sp>
        <p:nvSpPr>
          <p:cNvPr id="327" name="Rounded Rectangle 326"/>
          <p:cNvSpPr/>
          <p:nvPr/>
        </p:nvSpPr>
        <p:spPr>
          <a:xfrm>
            <a:off x="642487" y="279720"/>
            <a:ext cx="5734050" cy="1122968"/>
          </a:xfrm>
          <a:prstGeom prst="roundRect">
            <a:avLst/>
          </a:prstGeom>
          <a:noFill/>
          <a:ln w="31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8" name="Rounded Rectangle 327"/>
          <p:cNvSpPr/>
          <p:nvPr/>
        </p:nvSpPr>
        <p:spPr>
          <a:xfrm>
            <a:off x="662305" y="1435717"/>
            <a:ext cx="5734050" cy="2828995"/>
          </a:xfrm>
          <a:prstGeom prst="roundRect">
            <a:avLst/>
          </a:prstGeom>
          <a:noFill/>
          <a:ln w="31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9" name="Rounded Rectangle 328"/>
          <p:cNvSpPr/>
          <p:nvPr/>
        </p:nvSpPr>
        <p:spPr>
          <a:xfrm>
            <a:off x="668655" y="4314222"/>
            <a:ext cx="5734050" cy="2293640"/>
          </a:xfrm>
          <a:prstGeom prst="roundRect">
            <a:avLst/>
          </a:prstGeom>
          <a:noFill/>
          <a:ln w="31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784"/>
          <a:stretch/>
        </p:blipFill>
        <p:spPr>
          <a:xfrm>
            <a:off x="6956838" y="149089"/>
            <a:ext cx="1754948" cy="6692583"/>
          </a:xfrm>
          <a:prstGeom prst="rect">
            <a:avLst/>
          </a:prstGeom>
        </p:spPr>
      </p:pic>
      <p:pic>
        <p:nvPicPr>
          <p:cNvPr id="179" name="Picture 17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1805" y="320365"/>
            <a:ext cx="2517732" cy="2743200"/>
          </a:xfrm>
          <a:prstGeom prst="rect">
            <a:avLst/>
          </a:prstGeom>
        </p:spPr>
      </p:pic>
      <p:pic>
        <p:nvPicPr>
          <p:cNvPr id="181" name="Picture 18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1805" y="3907236"/>
            <a:ext cx="2517732" cy="2743200"/>
          </a:xfrm>
          <a:prstGeom prst="rect">
            <a:avLst/>
          </a:prstGeom>
        </p:spPr>
      </p:pic>
      <p:sp>
        <p:nvSpPr>
          <p:cNvPr id="164" name="TextBox 163"/>
          <p:cNvSpPr txBox="1"/>
          <p:nvPr/>
        </p:nvSpPr>
        <p:spPr>
          <a:xfrm>
            <a:off x="372971" y="123257"/>
            <a:ext cx="3321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latin typeface="Helvetica" charset="0"/>
                <a:ea typeface="Helvetica" charset="0"/>
                <a:cs typeface="Helvetica" charset="0"/>
              </a:rPr>
              <a:t>A</a:t>
            </a:r>
            <a:endParaRPr lang="en-US" sz="1600" b="1" dirty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165" name="TextBox 164"/>
          <p:cNvSpPr txBox="1"/>
          <p:nvPr/>
        </p:nvSpPr>
        <p:spPr>
          <a:xfrm>
            <a:off x="6686977" y="151088"/>
            <a:ext cx="3321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smtClean="0">
                <a:latin typeface="Helvetica" charset="0"/>
                <a:ea typeface="Helvetica" charset="0"/>
                <a:cs typeface="Helvetica" charset="0"/>
              </a:rPr>
              <a:t>B</a:t>
            </a:r>
            <a:endParaRPr lang="en-US" sz="1600" b="1" dirty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183" name="TextBox 182"/>
          <p:cNvSpPr txBox="1"/>
          <p:nvPr/>
        </p:nvSpPr>
        <p:spPr>
          <a:xfrm>
            <a:off x="9015748" y="155469"/>
            <a:ext cx="3321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latin typeface="Helvetica" charset="0"/>
                <a:ea typeface="Helvetica" charset="0"/>
                <a:cs typeface="Helvetica" charset="0"/>
              </a:rPr>
              <a:t>C</a:t>
            </a:r>
            <a:endParaRPr lang="en-US" sz="1600" b="1" dirty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185" name="TextBox 184"/>
          <p:cNvSpPr txBox="1"/>
          <p:nvPr/>
        </p:nvSpPr>
        <p:spPr>
          <a:xfrm>
            <a:off x="8998969" y="3852294"/>
            <a:ext cx="3321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latin typeface="Helvetica" charset="0"/>
                <a:ea typeface="Helvetica" charset="0"/>
                <a:cs typeface="Helvetica" charset="0"/>
              </a:rPr>
              <a:t>D</a:t>
            </a:r>
            <a:endParaRPr lang="en-US" sz="1600" b="1" dirty="0">
              <a:latin typeface="Helvetica" charset="0"/>
              <a:ea typeface="Helvetica" charset="0"/>
              <a:cs typeface="Helvetica" charset="0"/>
            </a:endParaRPr>
          </a:p>
        </p:txBody>
      </p:sp>
      <p:pic>
        <p:nvPicPr>
          <p:cNvPr id="188" name="Picture 18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701" t="46132" r="875" b="44237"/>
          <a:stretch/>
        </p:blipFill>
        <p:spPr>
          <a:xfrm>
            <a:off x="5863770" y="5042757"/>
            <a:ext cx="419726" cy="644577"/>
          </a:xfrm>
          <a:prstGeom prst="rect">
            <a:avLst/>
          </a:prstGeom>
        </p:spPr>
      </p:pic>
      <p:sp>
        <p:nvSpPr>
          <p:cNvPr id="191" name="TextBox 190"/>
          <p:cNvSpPr txBox="1"/>
          <p:nvPr/>
        </p:nvSpPr>
        <p:spPr>
          <a:xfrm>
            <a:off x="5103726" y="5689911"/>
            <a:ext cx="3385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FF704F"/>
                </a:solidFill>
              </a:rPr>
              <a:t>**</a:t>
            </a:r>
            <a:endParaRPr lang="en-US" sz="1200" dirty="0">
              <a:solidFill>
                <a:srgbClr val="FF704F"/>
              </a:solidFill>
            </a:endParaRPr>
          </a:p>
        </p:txBody>
      </p:sp>
      <p:sp>
        <p:nvSpPr>
          <p:cNvPr id="193" name="Rectangle 192"/>
          <p:cNvSpPr/>
          <p:nvPr/>
        </p:nvSpPr>
        <p:spPr>
          <a:xfrm>
            <a:off x="408215" y="149089"/>
            <a:ext cx="6261440" cy="6627271"/>
          </a:xfrm>
          <a:prstGeom prst="rect">
            <a:avLst/>
          </a:prstGeom>
          <a:noFill/>
          <a:ln w="12700">
            <a:solidFill>
              <a:schemeClr val="bg1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801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2916</TotalTime>
  <Words>1988</Words>
  <Application>Microsoft Macintosh PowerPoint</Application>
  <PresentationFormat>Widescreen</PresentationFormat>
  <Paragraphs>994</Paragraphs>
  <Slides>46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46</vt:i4>
      </vt:variant>
    </vt:vector>
  </HeadingPairs>
  <TitlesOfParts>
    <vt:vector size="56" baseType="lpstr">
      <vt:lpstr>Calibri</vt:lpstr>
      <vt:lpstr>Calibri Light</vt:lpstr>
      <vt:lpstr>Cambria Math</vt:lpstr>
      <vt:lpstr>Courier New</vt:lpstr>
      <vt:lpstr>DengXian</vt:lpstr>
      <vt:lpstr>Helvetica</vt:lpstr>
      <vt:lpstr>Mangal</vt:lpstr>
      <vt:lpstr>Arial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15.0034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jingzhang.wti.bupt@gmail.com</dc:creator>
  <cp:lastModifiedBy>Jason Liu</cp:lastModifiedBy>
  <cp:revision>377</cp:revision>
  <cp:lastPrinted>2017-09-28T01:17:18Z</cp:lastPrinted>
  <dcterms:created xsi:type="dcterms:W3CDTF">2017-09-26T18:39:02Z</dcterms:created>
  <dcterms:modified xsi:type="dcterms:W3CDTF">2017-10-11T21:47:34Z</dcterms:modified>
</cp:coreProperties>
</file>