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4643"/>
  </p:normalViewPr>
  <p:slideViewPr>
    <p:cSldViewPr snapToGrid="0" snapToObjects="1">
      <p:cViewPr varScale="1">
        <p:scale>
          <a:sx n="86" d="100"/>
          <a:sy n="86" d="100"/>
        </p:scale>
        <p:origin x="184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62E54-F16C-EA44-A8EA-552AAEFBC7BB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DA35C-D1CE-334E-A116-27CDE3329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7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DF9D-8B29-E040-861F-F480ECC5997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8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5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1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5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Blu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6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918" y="-144463"/>
            <a:ext cx="13313835" cy="405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1391477" y="4149081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0" marR="0" lvl="0" indent="0" algn="r" rtl="0">
              <a:spcBef>
                <a:spcPts val="0"/>
              </a:spcBef>
              <a:buClr>
                <a:srgbClr val="366092"/>
              </a:buClr>
              <a:buFont typeface="Helvetica Neue"/>
              <a:buNone/>
              <a:defRPr sz="4400" b="0" i="0" u="none" strike="noStrike" cap="none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391477" y="5733256"/>
            <a:ext cx="10363200" cy="9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0" marR="0" lvl="0" indent="0" algn="r" rtl="0">
              <a:spcBef>
                <a:spcPts val="480"/>
              </a:spcBef>
              <a:buClr>
                <a:srgbClr val="7F7F7F"/>
              </a:buClr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1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0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2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9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6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6" Type="http://schemas.openxmlformats.org/officeDocument/2006/relationships/tags" Target="../tags/tag1.xml"/><Relationship Id="rId7" Type="http://schemas.openxmlformats.org/officeDocument/2006/relationships/tags" Target="../tags/tag2.xml"/><Relationship Id="rId8" Type="http://schemas.openxmlformats.org/officeDocument/2006/relationships/tags" Target="../tags/tag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4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914400" y="1981201"/>
            <a:ext cx="103632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10376850" y="5209911"/>
            <a:ext cx="3078162" cy="35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6" tIns="46004" rIns="92006" bIns="46004"/>
          <a:lstStyle>
            <a:lvl1pPr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C52A11-03F9-BA4B-98B4-B56C6F1C7FBB}" type="slidenum">
              <a:rPr lang="en-US" altLang="en-US" sz="1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b="1" dirty="0" smtClean="0">
                <a:solidFill>
                  <a:srgbClr val="808080"/>
                </a:solidFill>
                <a:latin typeface="Arial" charset="0"/>
              </a:rPr>
              <a:t> - </a:t>
            </a:r>
            <a:r>
              <a:rPr lang="en-US" altLang="en-US" sz="1000" b="1" dirty="0" err="1" smtClean="0">
                <a:solidFill>
                  <a:srgbClr val="969696"/>
                </a:solidFill>
                <a:latin typeface="Arial" charset="0"/>
              </a:rPr>
              <a:t>Lectures.GersteinLab.org</a:t>
            </a:r>
            <a:endParaRPr lang="en-US" altLang="en-US" sz="3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7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910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822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73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64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3838" indent="-223838" algn="l" defTabSz="90805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8050" indent="-222250" algn="l" defTabSz="9080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3838" algn="l" defTabSz="90805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2450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3011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92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83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744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2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7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89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4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 txBox="1">
            <a:spLocks/>
          </p:cNvSpPr>
          <p:nvPr/>
        </p:nvSpPr>
        <p:spPr bwMode="auto">
          <a:xfrm>
            <a:off x="344774" y="274638"/>
            <a:ext cx="11662347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9" tIns="45685" rIns="91369" bIns="4568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000090"/>
                </a:solidFill>
                <a:latin typeface="Helvetica Neue" charset="0"/>
                <a:ea typeface="Helvetica Neue" charset="0"/>
                <a:cs typeface="Helvetica Neue" charset="0"/>
              </a:rPr>
              <a:t>Mutational burdening of TF-subnetworks due to SNVs breaking &amp; creating binding sites</a:t>
            </a:r>
            <a:endParaRPr lang="en-US" altLang="en-US" sz="3600" dirty="0">
              <a:solidFill>
                <a:srgbClr val="00009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31045" y="1742786"/>
            <a:ext cx="7938990" cy="4320551"/>
            <a:chOff x="3272193" y="1750807"/>
            <a:chExt cx="8446006" cy="4714009"/>
          </a:xfrm>
        </p:grpSpPr>
        <p:grpSp>
          <p:nvGrpSpPr>
            <p:cNvPr id="17" name="Group 16"/>
            <p:cNvGrpSpPr/>
            <p:nvPr/>
          </p:nvGrpSpPr>
          <p:grpSpPr>
            <a:xfrm>
              <a:off x="3272193" y="1750807"/>
              <a:ext cx="8446006" cy="4714009"/>
              <a:chOff x="3272193" y="1750807"/>
              <a:chExt cx="8446006" cy="4714009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272193" y="1750807"/>
                <a:ext cx="8446006" cy="4714009"/>
                <a:chOff x="3272193" y="1750807"/>
                <a:chExt cx="8446006" cy="4714009"/>
              </a:xfrm>
            </p:grpSpPr>
            <p:pic>
              <p:nvPicPr>
                <p:cNvPr id="56321" name="Picture 1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377" t="3075" r="-1" b="47583"/>
                <a:stretch/>
              </p:blipFill>
              <p:spPr bwMode="auto">
                <a:xfrm>
                  <a:off x="3272193" y="1750807"/>
                  <a:ext cx="8446006" cy="4527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6743700" y="6095484"/>
                  <a:ext cx="7620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6908800" y="3632200"/>
                <a:ext cx="438150" cy="1841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46753" y="3647149"/>
              <a:ext cx="954813" cy="1692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" name="5-Point Star 19"/>
          <p:cNvSpPr/>
          <p:nvPr/>
        </p:nvSpPr>
        <p:spPr bwMode="auto">
          <a:xfrm>
            <a:off x="1555995" y="1835315"/>
            <a:ext cx="134268" cy="85991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1469713" y="3739065"/>
            <a:ext cx="134268" cy="111129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8114" y="5848063"/>
            <a:ext cx="82586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ARNT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2529387" y="5658649"/>
            <a:ext cx="0" cy="184666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7478973" y="5799914"/>
            <a:ext cx="87716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EP300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8359515" y="5610500"/>
            <a:ext cx="0" cy="184666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72907" y="3586684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LOSS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291" y="1281121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GAIN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6" t="55571" r="33264" b="26271"/>
          <a:stretch/>
        </p:blipFill>
        <p:spPr>
          <a:xfrm>
            <a:off x="8670856" y="1921306"/>
            <a:ext cx="3336265" cy="320191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173611" y="5117341"/>
            <a:ext cx="333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ETS regulated genes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3251" y="6169246"/>
            <a:ext cx="72794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ETS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4253419" y="5726648"/>
            <a:ext cx="2455" cy="44631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Straight Connector 11"/>
          <p:cNvCxnSpPr>
            <a:stCxn id="23" idx="3"/>
          </p:cNvCxnSpPr>
          <p:nvPr/>
        </p:nvCxnSpPr>
        <p:spPr bwMode="auto">
          <a:xfrm flipV="1">
            <a:off x="4561194" y="6340839"/>
            <a:ext cx="6231724" cy="13073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10792918" y="5486673"/>
            <a:ext cx="0" cy="854166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0935791"/>
      </p:ext>
    </p:extLst>
  </p:cSld>
  <p:clrMapOvr>
    <a:masterClrMapping/>
  </p:clrMapOvr>
  <p:transition advTm="55791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-template-i0jhhsb-20160605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</Words>
  <Application>Microsoft Macintosh PowerPoint</Application>
  <PresentationFormat>Widescreen</PresentationFormat>
  <Paragraphs>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Calibri</vt:lpstr>
      <vt:lpstr>Calibri Light</vt:lpstr>
      <vt:lpstr>Courier New</vt:lpstr>
      <vt:lpstr>Helvetica Neue</vt:lpstr>
      <vt:lpstr>Lucida Grande</vt:lpstr>
      <vt:lpstr>ＭＳ Ｐゴシック</vt:lpstr>
      <vt:lpstr>Arial</vt:lpstr>
      <vt:lpstr>Office Theme</vt:lpstr>
      <vt:lpstr>Basic-template-i0jhhsb-20160605</vt:lpstr>
      <vt:lpstr>Extra slide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 slide</dc:title>
  <dc:creator>Kumar, Sushant</dc:creator>
  <cp:lastModifiedBy>Kumar, Sushant</cp:lastModifiedBy>
  <cp:revision>2</cp:revision>
  <dcterms:created xsi:type="dcterms:W3CDTF">2017-10-30T01:28:25Z</dcterms:created>
  <dcterms:modified xsi:type="dcterms:W3CDTF">2017-10-30T01:44:02Z</dcterms:modified>
</cp:coreProperties>
</file>