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59" r:id="rId4"/>
    <p:sldId id="257" r:id="rId5"/>
    <p:sldId id="278" r:id="rId6"/>
    <p:sldId id="294" r:id="rId7"/>
    <p:sldId id="260" r:id="rId8"/>
    <p:sldId id="279" r:id="rId9"/>
    <p:sldId id="263" r:id="rId10"/>
    <p:sldId id="268" r:id="rId11"/>
    <p:sldId id="261" r:id="rId12"/>
    <p:sldId id="265" r:id="rId13"/>
    <p:sldId id="269" r:id="rId14"/>
    <p:sldId id="280" r:id="rId15"/>
    <p:sldId id="295" r:id="rId16"/>
    <p:sldId id="281" r:id="rId17"/>
    <p:sldId id="289" r:id="rId18"/>
    <p:sldId id="290" r:id="rId19"/>
    <p:sldId id="291" r:id="rId20"/>
    <p:sldId id="292" r:id="rId21"/>
    <p:sldId id="296" r:id="rId22"/>
    <p:sldId id="285" r:id="rId23"/>
    <p:sldId id="275" r:id="rId24"/>
    <p:sldId id="264" r:id="rId25"/>
    <p:sldId id="270" r:id="rId26"/>
    <p:sldId id="287" r:id="rId27"/>
    <p:sldId id="271" r:id="rId28"/>
    <p:sldId id="288" r:id="rId29"/>
    <p:sldId id="297" r:id="rId30"/>
    <p:sldId id="293" r:id="rId31"/>
    <p:sldId id="298" r:id="rId32"/>
    <p:sldId id="274" r:id="rId33"/>
    <p:sldId id="27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1318897637795"/>
          <c:y val="0.0398148148148148"/>
          <c:w val="0.876395888013998"/>
          <c:h val="0.842839749198017"/>
        </c:manualLayout>
      </c:layout>
      <c:scatterChart>
        <c:scatterStyle val="lineMarker"/>
        <c:varyColors val="0"/>
        <c:ser>
          <c:idx val="0"/>
          <c:order val="0"/>
          <c:tx>
            <c:v>CTNNB1</c:v>
          </c:tx>
          <c:spPr>
            <a:ln w="47625">
              <a:noFill/>
            </a:ln>
          </c:spPr>
          <c:marker>
            <c:spPr>
              <a:solidFill>
                <a:srgbClr val="C0504D"/>
              </a:solidFill>
            </c:spPr>
          </c:marker>
          <c:xVal>
            <c:numRef>
              <c:f>Sheet1!$B$2:$B$4</c:f>
              <c:numCache>
                <c:formatCode>General</c:formatCode>
                <c:ptCount val="3"/>
                <c:pt idx="0">
                  <c:v>-0.032</c:v>
                </c:pt>
                <c:pt idx="1">
                  <c:v>0.11</c:v>
                </c:pt>
                <c:pt idx="2">
                  <c:v>-0.0222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3.060071754752074</c:v>
                </c:pt>
                <c:pt idx="1">
                  <c:v>14.24439753999422</c:v>
                </c:pt>
                <c:pt idx="2">
                  <c:v>2.758325789868935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529736"/>
        <c:axId val="-2136538104"/>
      </c:scatterChart>
      <c:valAx>
        <c:axId val="-2136529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</a:defRPr>
            </a:pPr>
            <a:endParaRPr lang="en-US"/>
          </a:p>
        </c:txPr>
        <c:crossAx val="-2136538104"/>
        <c:crosses val="autoZero"/>
        <c:crossBetween val="midCat"/>
      </c:valAx>
      <c:valAx>
        <c:axId val="-2136538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</a:defRPr>
            </a:pPr>
            <a:endParaRPr lang="en-US"/>
          </a:p>
        </c:txPr>
        <c:crossAx val="-21365297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1EE43-3188-794E-BD13-ED8C00588BB7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E305-594D-EE44-90AC-73C3F8C8B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43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B497-9AD3-DE4C-A942-3B117D95E7D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56DC2-AE40-F349-A37D-EA586B7E3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29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6DC2-AE40-F349-A37D-EA586B7E3A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6DC2-AE40-F349-A37D-EA586B7E3A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3935-9D15-FC43-B4DE-A8526E33A4CC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9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5BAC-7632-4843-B98B-A42BCCC69D25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3F51-6CCA-014C-ABE2-B1CB0C440588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0329-F176-A44B-B15B-1763A149847A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4FEC-599E-D140-B3E7-2C634D0E5215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BD07-06A0-BC44-8046-19CF88D0BB0E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1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F2DE4-BD56-F643-B0CE-EA41D1DE8EE7}" type="datetime1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60D-E7AA-9643-8B27-C942B5BA783D}" type="datetime1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1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0D3F-6E07-9D43-BD0D-A8B868C65498}" type="datetime1">
              <a:rPr lang="en-US" smtClean="0"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AC66-629D-DC4A-B2B6-AD8A6EB60E09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EB91-A02C-8A4F-A109-8516742D4450}" type="datetime1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A9AF-7E07-094B-BDB6-5FCAEB9147D1}" type="datetime1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889" y="465314"/>
            <a:ext cx="8678333" cy="1552575"/>
          </a:xfrm>
        </p:spPr>
        <p:txBody>
          <a:bodyPr>
            <a:normAutofit/>
          </a:bodyPr>
          <a:lstStyle/>
          <a:p>
            <a:r>
              <a:rPr lang="en-US" b="1" dirty="0" smtClean="0"/>
              <a:t>Modeling tumor evolution: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600" i="1" dirty="0" smtClean="0"/>
              <a:t>the tale of a thousand and one tumors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67" y="1981281"/>
            <a:ext cx="3273777" cy="46327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83000" y="5334000"/>
            <a:ext cx="2032000" cy="5644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27778" y="5009444"/>
            <a:ext cx="2328333" cy="6067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DB2B"/>
                </a:solidFill>
                <a:latin typeface="Apple Chancery"/>
                <a:cs typeface="Apple Chancery"/>
              </a:rPr>
              <a:t>TUMORS</a:t>
            </a:r>
            <a:endParaRPr lang="en-US" sz="3600" dirty="0">
              <a:solidFill>
                <a:srgbClr val="FFDB2B"/>
              </a:solidFill>
              <a:latin typeface="Apple Chancery"/>
              <a:cs typeface="Apple Chancery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re-optimization for linear tumors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39" y="1346199"/>
            <a:ext cx="6973213" cy="5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I: Predicting growth rate</a:t>
            </a:r>
            <a:r>
              <a:rPr lang="en-US" i="1" dirty="0" smtClean="0"/>
              <a:t> r</a:t>
            </a:r>
            <a:r>
              <a:rPr lang="en-US" dirty="0" smtClean="0"/>
              <a:t> and mutational effect</a:t>
            </a:r>
            <a:r>
              <a:rPr lang="en-US" i="1" dirty="0" smtClean="0"/>
              <a:t> k </a:t>
            </a:r>
            <a:r>
              <a:rPr lang="en-US" dirty="0" smtClean="0"/>
              <a:t>without noise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8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414"/>
            <a:ext cx="8229600" cy="1023584"/>
          </a:xfrm>
        </p:spPr>
        <p:txBody>
          <a:bodyPr>
            <a:normAutofit/>
          </a:bodyPr>
          <a:lstStyle/>
          <a:p>
            <a:r>
              <a:rPr lang="en-US" dirty="0" smtClean="0"/>
              <a:t>Simulations with noise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3336498" y="2395481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 effect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054" y="1458604"/>
            <a:ext cx="2920466" cy="249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64" y="4056406"/>
            <a:ext cx="3496090" cy="2622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066" y="4033130"/>
            <a:ext cx="3551634" cy="2663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237407" y="4698148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 = 1.5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97101" y="4711482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 = 3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2272" y="1470958"/>
            <a:ext cx="361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Biological noise due to replication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880" y="3853198"/>
            <a:ext cx="492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Systematic noise due to coverage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77749" y="6408675"/>
            <a:ext cx="3367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50x   100x   150x  200x   250x   300x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61744" y="6413698"/>
            <a:ext cx="3367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50x   100x   150x  200x   250x   300x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527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953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Identify selection based on positive or negative growth across 994 linear tumors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7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0795" y="5971677"/>
            <a:ext cx="844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(# </a:t>
            </a:r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 in positive growth) 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dirty="0" smtClean="0">
                <a:latin typeface="Arial"/>
                <a:cs typeface="Arial"/>
              </a:rPr>
              <a:t> (# random in positive growth)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6440" y="6360816"/>
            <a:ext cx="265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(total </a:t>
            </a:r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 in 994 tumors) 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10865" y="6333003"/>
            <a:ext cx="4097476" cy="129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0593" y="5869691"/>
            <a:ext cx="1996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Positive Growth </a:t>
            </a:r>
          </a:p>
          <a:p>
            <a:r>
              <a:rPr lang="en-US" b="1" i="1" dirty="0" err="1" smtClean="0">
                <a:latin typeface="Arial"/>
                <a:cs typeface="Arial"/>
              </a:rPr>
              <a:t>Enrichement</a:t>
            </a:r>
            <a:r>
              <a:rPr lang="en-US" b="1" i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6863" y="5476920"/>
            <a:ext cx="6468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: Mutations from specific genes (</a:t>
            </a:r>
            <a:r>
              <a:rPr lang="en-US" sz="1400" dirty="0" err="1" smtClean="0">
                <a:latin typeface="Arial"/>
                <a:cs typeface="Arial"/>
              </a:rPr>
              <a:t>eg</a:t>
            </a:r>
            <a:r>
              <a:rPr lang="en-US" sz="1400" dirty="0" smtClean="0">
                <a:latin typeface="Arial"/>
                <a:cs typeface="Arial"/>
              </a:rPr>
              <a:t>. TP53), types (</a:t>
            </a:r>
            <a:r>
              <a:rPr lang="en-US" sz="1400" dirty="0" err="1" smtClean="0">
                <a:latin typeface="Arial"/>
                <a:cs typeface="Arial"/>
              </a:rPr>
              <a:t>eg</a:t>
            </a:r>
            <a:r>
              <a:rPr lang="en-US" sz="1400" dirty="0" smtClean="0">
                <a:latin typeface="Arial"/>
                <a:cs typeface="Arial"/>
              </a:rPr>
              <a:t>. nonsense) etc.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" y="1777632"/>
            <a:ext cx="4131198" cy="3436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95" y="201550"/>
            <a:ext cx="8476305" cy="7459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Selection across Genes</a:t>
            </a:r>
            <a:r>
              <a:rPr lang="el-GR" dirty="0" smtClean="0"/>
              <a:t> </a:t>
            </a:r>
            <a:r>
              <a:rPr lang="en-US" dirty="0" smtClean="0"/>
              <a:t>and Types:</a:t>
            </a:r>
            <a:br>
              <a:rPr lang="en-US" dirty="0" smtClean="0"/>
            </a:br>
            <a:r>
              <a:rPr lang="en-US" sz="2700" i="1" dirty="0" smtClean="0"/>
              <a:t>Strong selection for Promoters, also for introns and </a:t>
            </a:r>
            <a:r>
              <a:rPr lang="en-US" sz="2700" i="1" dirty="0" err="1" smtClean="0"/>
              <a:t>LoFs</a:t>
            </a:r>
            <a:endParaRPr lang="en-US" sz="2700" i="1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568034"/>
            <a:ext cx="2133600" cy="365125"/>
          </a:xfrm>
        </p:spPr>
        <p:txBody>
          <a:bodyPr/>
          <a:lstStyle/>
          <a:p>
            <a:fld id="{771C2948-4665-DB4E-93BF-2C2D5CCA4F42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00904" y="5530604"/>
            <a:ext cx="14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PGE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629743" y="3390470"/>
            <a:ext cx="16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-log(</a:t>
            </a:r>
            <a:r>
              <a:rPr lang="en-US" i="1" dirty="0" err="1" smtClean="0">
                <a:latin typeface="Arial"/>
                <a:cs typeface="Arial"/>
              </a:rPr>
              <a:t>Pvalue</a:t>
            </a:r>
            <a:r>
              <a:rPr lang="en-US" i="1" dirty="0" smtClean="0">
                <a:latin typeface="Arial"/>
                <a:cs typeface="Arial"/>
              </a:rPr>
              <a:t>)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541" y="1409700"/>
            <a:ext cx="2679700" cy="402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49711" y="1551328"/>
            <a:ext cx="16276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components of lipoproteins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62723" y="1768107"/>
            <a:ext cx="22578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important for the structure of the epidermis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59846" y="2143668"/>
            <a:ext cx="15696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Dynein has ATPase activity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02490" y="2344139"/>
            <a:ext cx="28974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proteoglycan, </a:t>
            </a:r>
            <a:r>
              <a:rPr lang="en-US" sz="800" dirty="0" smtClean="0"/>
              <a:t>with </a:t>
            </a:r>
            <a:r>
              <a:rPr lang="en-US" sz="800" dirty="0"/>
              <a:t>several sugar molecules </a:t>
            </a:r>
            <a:r>
              <a:rPr lang="en-US" sz="800" dirty="0" smtClean="0"/>
              <a:t>attached</a:t>
            </a:r>
            <a:endParaRPr lang="en-US" sz="800" dirty="0"/>
          </a:p>
        </p:txBody>
      </p:sp>
      <p:sp>
        <p:nvSpPr>
          <p:cNvPr id="31" name="Rectangle 30"/>
          <p:cNvSpPr/>
          <p:nvPr/>
        </p:nvSpPr>
        <p:spPr>
          <a:xfrm>
            <a:off x="7363220" y="2715293"/>
            <a:ext cx="10217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Phosphoprotein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6802490" y="2901893"/>
            <a:ext cx="2410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 immunoglobulin lambda-like polypeptides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48341" y="3101979"/>
            <a:ext cx="2014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may play a role in calcium signaling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94405" y="348278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tumor </a:t>
            </a:r>
            <a:r>
              <a:rPr lang="en-US" sz="1000" dirty="0" err="1" smtClean="0"/>
              <a:t>suppr</a:t>
            </a:r>
            <a:r>
              <a:rPr lang="en-US" sz="1000" dirty="0" smtClean="0"/>
              <a:t>. </a:t>
            </a:r>
            <a:r>
              <a:rPr lang="en-US" sz="1000" dirty="0"/>
              <a:t>controlling cell proliferation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034738" y="367303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Fc fragment of </a:t>
            </a:r>
            <a:r>
              <a:rPr lang="en-US" sz="1000" dirty="0" err="1"/>
              <a:t>IgG</a:t>
            </a:r>
            <a:r>
              <a:rPr lang="en-US" sz="1000" dirty="0"/>
              <a:t> binding protein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34738" y="424602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Fc fragment of </a:t>
            </a:r>
            <a:r>
              <a:rPr lang="en-US" sz="1000" dirty="0" err="1"/>
              <a:t>IgG</a:t>
            </a:r>
            <a:r>
              <a:rPr lang="en-US" sz="1000" dirty="0"/>
              <a:t> binding protein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07816" y="442488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Associated with autosomal recessive ataxia 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6915017" y="462284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cell adhesion molecule, </a:t>
            </a:r>
            <a:r>
              <a:rPr lang="en-US" sz="1000" dirty="0" smtClean="0"/>
              <a:t>cell </a:t>
            </a:r>
            <a:r>
              <a:rPr lang="en-US" sz="1000" dirty="0"/>
              <a:t>proliferation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53501" y="4820955"/>
            <a:ext cx="20769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Ass. </a:t>
            </a:r>
            <a:r>
              <a:rPr lang="en-US" sz="1000" dirty="0"/>
              <a:t>with testicular germ cell tumors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38203" y="4999822"/>
            <a:ext cx="17891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negatively regulate </a:t>
            </a:r>
            <a:r>
              <a:rPr lang="en-US" sz="1000" dirty="0" err="1"/>
              <a:t>lipogenesis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736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9100"/>
            <a:ext cx="7677929" cy="49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Not All tumor genes appear to be found in positive growth regions: </a:t>
            </a:r>
            <a:br>
              <a:rPr lang="en-US" sz="3200" dirty="0" smtClean="0"/>
            </a:br>
            <a:r>
              <a:rPr lang="en-US" sz="3200" dirty="0" smtClean="0"/>
              <a:t>The MET story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3218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64" y="1834895"/>
            <a:ext cx="7026466" cy="2649711"/>
          </a:xfrm>
          <a:prstGeom prst="borderCallout1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553" y="1751183"/>
            <a:ext cx="7456636" cy="273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 </a:t>
            </a:r>
            <a:br>
              <a:rPr lang="en-US" dirty="0" smtClean="0"/>
            </a:br>
            <a:r>
              <a:rPr lang="en-US" i="1" dirty="0" smtClean="0"/>
              <a:t>MET is selected in Kidney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2642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i="1" dirty="0" smtClean="0"/>
              <a:t>But not in Liver?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2140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14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dirty="0" smtClean="0"/>
              <a:t>It is..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371" y="1578441"/>
            <a:ext cx="8936130" cy="988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1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9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Evolving at different pace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889" y="1606224"/>
            <a:ext cx="17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422" y="4059956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8584" y="3716024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39" y="3676513"/>
            <a:ext cx="4384828" cy="2405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8" y="1503526"/>
            <a:ext cx="3531092" cy="1988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889" y="1134194"/>
            <a:ext cx="1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 track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3733" y="1134194"/>
            <a:ext cx="1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track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37071" y="3620069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~320 MYA</a:t>
            </a:r>
            <a:endParaRPr lang="en-US" dirty="0"/>
          </a:p>
        </p:txBody>
      </p:sp>
      <p:sp>
        <p:nvSpPr>
          <p:cNvPr id="14" name="Bent-Up Arrow 13"/>
          <p:cNvSpPr/>
          <p:nvPr/>
        </p:nvSpPr>
        <p:spPr>
          <a:xfrm>
            <a:off x="2779889" y="3676513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H="1">
            <a:off x="1074227" y="3620069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39" y="4429287"/>
            <a:ext cx="2061267" cy="14393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09334" y="5974419"/>
            <a:ext cx="909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~100 MYA</a:t>
            </a:r>
            <a:endParaRPr lang="en-US" sz="1200" dirty="0"/>
          </a:p>
        </p:txBody>
      </p:sp>
      <p:sp>
        <p:nvSpPr>
          <p:cNvPr id="18" name="Bent-Up Arrow 17"/>
          <p:cNvSpPr/>
          <p:nvPr/>
        </p:nvSpPr>
        <p:spPr>
          <a:xfrm>
            <a:off x="3469713" y="6042171"/>
            <a:ext cx="214821" cy="11056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flipH="1">
            <a:off x="2526897" y="6002641"/>
            <a:ext cx="238881" cy="14529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33421" y="628085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~300 MYA</a:t>
            </a:r>
            <a:endParaRPr lang="en-US" dirty="0"/>
          </a:p>
        </p:txBody>
      </p:sp>
      <p:sp>
        <p:nvSpPr>
          <p:cNvPr id="21" name="Bent-Up Arrow 20"/>
          <p:cNvSpPr/>
          <p:nvPr/>
        </p:nvSpPr>
        <p:spPr>
          <a:xfrm>
            <a:off x="2876239" y="6337300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flipH="1">
            <a:off x="1170577" y="6280856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32006" y="312315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5-10 years</a:t>
            </a:r>
            <a:endParaRPr lang="en-US" dirty="0"/>
          </a:p>
        </p:txBody>
      </p:sp>
      <p:sp>
        <p:nvSpPr>
          <p:cNvPr id="27" name="Bent-Up Arrow 26"/>
          <p:cNvSpPr/>
          <p:nvPr/>
        </p:nvSpPr>
        <p:spPr>
          <a:xfrm>
            <a:off x="7774823" y="3123158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ent-Up Arrow 27"/>
          <p:cNvSpPr/>
          <p:nvPr/>
        </p:nvSpPr>
        <p:spPr>
          <a:xfrm flipH="1">
            <a:off x="5616219" y="3123158"/>
            <a:ext cx="845232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25" y="1596149"/>
            <a:ext cx="2919472" cy="144878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723725" y="6141409"/>
            <a:ext cx="125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Months to </a:t>
            </a:r>
          </a:p>
          <a:p>
            <a:r>
              <a:rPr lang="en-US" dirty="0" smtClean="0"/>
              <a:t>a few years</a:t>
            </a:r>
            <a:endParaRPr lang="en-US" dirty="0"/>
          </a:p>
        </p:txBody>
      </p:sp>
      <p:sp>
        <p:nvSpPr>
          <p:cNvPr id="32" name="Bent-Up Arrow 31"/>
          <p:cNvSpPr/>
          <p:nvPr/>
        </p:nvSpPr>
        <p:spPr>
          <a:xfrm>
            <a:off x="8032269" y="6327233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-Up Arrow 32"/>
          <p:cNvSpPr/>
          <p:nvPr/>
        </p:nvSpPr>
        <p:spPr>
          <a:xfrm flipH="1">
            <a:off x="6130969" y="6355455"/>
            <a:ext cx="508090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77" y="4593694"/>
            <a:ext cx="1823281" cy="12749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9" y="239842"/>
            <a:ext cx="88630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sz="3600" dirty="0" smtClean="0"/>
              <a:t>selection even in </a:t>
            </a:r>
            <a:r>
              <a:rPr lang="en-US" sz="3600" dirty="0" err="1" smtClean="0"/>
              <a:t>introgenic</a:t>
            </a:r>
            <a:r>
              <a:rPr lang="en-US" sz="3600" dirty="0" smtClean="0"/>
              <a:t> regions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9" y="239842"/>
            <a:ext cx="88630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sz="3600" dirty="0" smtClean="0"/>
              <a:t>selection even in </a:t>
            </a:r>
            <a:r>
              <a:rPr lang="en-US" sz="3600" dirty="0" err="1" smtClean="0"/>
              <a:t>introgenic</a:t>
            </a:r>
            <a:r>
              <a:rPr lang="en-US" sz="3600" dirty="0" smtClean="0"/>
              <a:t> regions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995472"/>
              </p:ext>
            </p:extLst>
          </p:nvPr>
        </p:nvGraphicFramePr>
        <p:xfrm>
          <a:off x="6109630" y="3906124"/>
          <a:ext cx="2663041" cy="178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43889" y="3916107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nonsynonymous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745638" y="5040318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006730" y="4984985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Intron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5599676" y="3977662"/>
            <a:ext cx="169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-log(</a:t>
            </a:r>
            <a:r>
              <a:rPr lang="en-US" dirty="0" err="1" smtClean="0"/>
              <a:t>Pvalue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8571" y="5550743"/>
            <a:ext cx="169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effect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53200" y="3517548"/>
            <a:ext cx="2903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Beta-</a:t>
            </a:r>
            <a:r>
              <a:rPr lang="en-US" dirty="0" smtClean="0"/>
              <a:t>catenin (</a:t>
            </a:r>
            <a:r>
              <a:rPr lang="en-US" i="1" dirty="0" smtClean="0">
                <a:latin typeface="Arial"/>
              </a:rPr>
              <a:t>CTNNB1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6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All </a:t>
            </a:r>
            <a:r>
              <a:rPr lang="en-US" dirty="0" err="1" smtClean="0"/>
              <a:t>Onco</a:t>
            </a:r>
            <a:r>
              <a:rPr lang="en-US" dirty="0" smtClean="0"/>
              <a:t>-Gene mutations are Selected: The MET 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5" y="1577414"/>
            <a:ext cx="8686800" cy="52805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6584"/>
          </a:xfrm>
        </p:spPr>
        <p:txBody>
          <a:bodyPr/>
          <a:lstStyle/>
          <a:p>
            <a:r>
              <a:rPr lang="en-US" dirty="0" smtClean="0"/>
              <a:t>Or across different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222"/>
            <a:ext cx="8229600" cy="482794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growth rates across a (Deep-sequenced) tumor progression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5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8924"/>
            <a:ext cx="8229600" cy="10235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Growth spikes after negative growth correspond to missense oncogenic mutations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39511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3826862">
            <a:off x="1836567" y="2722643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218563">
            <a:off x="2281353" y="2660148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597020">
            <a:off x="2616496" y="2660149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2343" y="347229"/>
            <a:ext cx="79310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300x Deep-sequenced AML </a:t>
            </a:r>
            <a:r>
              <a:rPr lang="en-US" sz="3200" dirty="0" smtClean="0"/>
              <a:t>model tumor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237566" y="5810742"/>
            <a:ext cx="584777" cy="1735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0695"/>
          </a:xfrm>
        </p:spPr>
        <p:txBody>
          <a:bodyPr>
            <a:normAutofit/>
          </a:bodyPr>
          <a:lstStyle/>
          <a:p>
            <a:r>
              <a:rPr lang="en-US" dirty="0" smtClean="0"/>
              <a:t>Mapping </a:t>
            </a:r>
            <a:r>
              <a:rPr lang="en-US" dirty="0" err="1" smtClean="0"/>
              <a:t>Oncongenic</a:t>
            </a:r>
            <a:r>
              <a:rPr lang="en-US" dirty="0"/>
              <a:t> </a:t>
            </a:r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39510" y="2519590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3245" y="2229195"/>
            <a:ext cx="61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FLT3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00496" y="2519590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IDH2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5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7"/>
            <a:ext cx="8229600" cy="91069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Testing mutated genes for selection using 994 linear tumors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25" y="1081856"/>
            <a:ext cx="6756400" cy="56726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2607726" y="2611834"/>
            <a:ext cx="178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-log(</a:t>
            </a:r>
            <a:r>
              <a:rPr lang="en-US" sz="1600" i="1" dirty="0" err="1" smtClean="0"/>
              <a:t>Pvalue</a:t>
            </a:r>
            <a:r>
              <a:rPr lang="en-US" sz="1600" i="1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3906" y="5277556"/>
            <a:ext cx="239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Positive growth effect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0027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623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2" y="14844"/>
            <a:ext cx="8229600" cy="91069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Adding positive selected mutations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5775" y="2773919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IDH1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6273" y="2379730"/>
            <a:ext cx="61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FLT3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3524" y="2668831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IDH2</a:t>
            </a:r>
          </a:p>
        </p:txBody>
      </p:sp>
      <p:sp>
        <p:nvSpPr>
          <p:cNvPr id="9" name="Rectangle 8"/>
          <p:cNvSpPr/>
          <p:nvPr/>
        </p:nvSpPr>
        <p:spPr>
          <a:xfrm>
            <a:off x="555291" y="1272093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CPS1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8012" y="1758092"/>
            <a:ext cx="9943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MAP3K1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intron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8820" y="1272093"/>
            <a:ext cx="629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GLI1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89153" y="1189413"/>
            <a:ext cx="1085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COL18A1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2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mutational effect </a:t>
            </a:r>
            <a:r>
              <a:rPr lang="en-US" i="1" dirty="0" smtClean="0"/>
              <a:t>K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" y="1338151"/>
            <a:ext cx="9144000" cy="50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9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Tumor Evolution </a:t>
            </a:r>
            <a:br>
              <a:rPr lang="en-US" b="1" dirty="0" smtClean="0"/>
            </a:br>
            <a:r>
              <a:rPr lang="en-US" b="1" dirty="0" smtClean="0"/>
              <a:t>A Thousands </a:t>
            </a:r>
            <a:r>
              <a:rPr lang="en-US" b="1" dirty="0"/>
              <a:t>E</a:t>
            </a:r>
            <a:r>
              <a:rPr lang="en-US" b="1" dirty="0" smtClean="0"/>
              <a:t>volutions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16388" y="3910189"/>
            <a:ext cx="376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994 linear tumor samples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39 cancer types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XXX somatic mutations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89" y="1890889"/>
            <a:ext cx="5753100" cy="2019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77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K using 1000 tumors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5509" y="1056555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Oncogenes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6103" y="1143154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Suppressor Genes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6" y="1531729"/>
            <a:ext cx="4181826" cy="2393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933" y="1753740"/>
            <a:ext cx="4059906" cy="17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38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K using 1000 tumors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5509" y="1056555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Oncogenes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6103" y="1143154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Suppressor Genes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24496" y="3931652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TP53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71" y="4300984"/>
            <a:ext cx="3547394" cy="23135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6" y="1531729"/>
            <a:ext cx="4181826" cy="23939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79777" y="3912407"/>
            <a:ext cx="96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CTNNB1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33" y="1753740"/>
            <a:ext cx="4059906" cy="1702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396" y="4300984"/>
            <a:ext cx="3712404" cy="22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3259"/>
            <a:ext cx="8451518" cy="5779026"/>
          </a:xfrm>
        </p:spPr>
        <p:txBody>
          <a:bodyPr>
            <a:normAutofit fontScale="5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Tumors are “real time” evolution experiments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showed that tumor evolution can be model evolutionarily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We still need better models and deep-sequencing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constructed a method that: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Estimates growth rates during tumor progression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Is applicable to individual tumors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Draws information from thousand shallow-sequenced tumors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Can estimate the effect of a </a:t>
            </a:r>
            <a:r>
              <a:rPr lang="en-US" dirty="0" err="1" smtClean="0"/>
              <a:t>subclone</a:t>
            </a:r>
            <a:r>
              <a:rPr lang="en-US" dirty="0" smtClean="0"/>
              <a:t> or mutation</a:t>
            </a:r>
          </a:p>
          <a:p>
            <a:pPr lvl="1"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Using </a:t>
            </a:r>
            <a:r>
              <a:rPr lang="el-GR" dirty="0" smtClean="0"/>
              <a:t>994 </a:t>
            </a:r>
            <a:r>
              <a:rPr lang="en-US" dirty="0" smtClean="0"/>
              <a:t>linear tumors we can detect selection for genomic regions (genes, group of genes, introns, type of </a:t>
            </a:r>
            <a:r>
              <a:rPr lang="en-US" dirty="0" err="1" smtClean="0"/>
              <a:t>mut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detected positive selection for intragenic regions, strong selection for promoters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detected the presence of mutations with weak and strong effect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suggest novel drivers</a:t>
            </a:r>
            <a:endParaRPr lang="en-US" dirty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Follow-ups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Publish the method as software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Improve models (allow </a:t>
            </a:r>
            <a:r>
              <a:rPr lang="el-GR" dirty="0" smtClean="0"/>
              <a:t>α</a:t>
            </a:r>
            <a:r>
              <a:rPr lang="en-US" dirty="0"/>
              <a:t>% </a:t>
            </a:r>
            <a:r>
              <a:rPr lang="el-GR" dirty="0" smtClean="0"/>
              <a:t> </a:t>
            </a:r>
            <a:r>
              <a:rPr lang="en-US" dirty="0" smtClean="0"/>
              <a:t>to be selected per gene)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Use the method to Calculate the number of weak drivers and deleterious passengers (Paper </a:t>
            </a:r>
            <a:r>
              <a:rPr lang="el-GR" dirty="0"/>
              <a:t>ω</a:t>
            </a:r>
            <a:r>
              <a:rPr lang="en-US" dirty="0" smtClean="0"/>
              <a:t>)</a:t>
            </a:r>
            <a:endParaRPr lang="el-GR" dirty="0" smtClean="0"/>
          </a:p>
          <a:p>
            <a:pPr>
              <a:buFont typeface="Wingdings" charset="2"/>
              <a:buChar char="u"/>
            </a:pPr>
            <a:endParaRPr lang="el-GR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Associate growth rates with changes in signatures (methods ready)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Study the cascade effects of Map Kinases during tumor progression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2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623"/>
            <a:ext cx="8229600" cy="31802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Drivers, passengers and “nominal” passengers (shotgun)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46" y="1600200"/>
            <a:ext cx="2035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Are weak drivers real?</a:t>
            </a:r>
          </a:p>
          <a:p>
            <a:endParaRPr lang="en-US" sz="2000" dirty="0" smtClean="0"/>
          </a:p>
          <a:p>
            <a:r>
              <a:rPr lang="en-US" sz="2000" dirty="0" smtClean="0"/>
              <a:t>Can we detect them?</a:t>
            </a:r>
          </a:p>
          <a:p>
            <a:endParaRPr lang="en-US" sz="2000" dirty="0" smtClean="0"/>
          </a:p>
          <a:p>
            <a:r>
              <a:rPr lang="en-US" sz="2000" dirty="0" smtClean="0"/>
              <a:t>What is their effect?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45" y="733779"/>
            <a:ext cx="6997428" cy="5280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632055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Sushant</a:t>
            </a:r>
            <a:r>
              <a:rPr lang="en-US" i="1" dirty="0" smtClean="0"/>
              <a:t> et al 2017(?)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648"/>
            <a:ext cx="7772400" cy="482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Hitchhiking prevalence is increased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07580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fitness mutation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450754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fitness mutation</a:t>
            </a:r>
            <a:endParaRPr lang="en-US" dirty="0"/>
          </a:p>
        </p:txBody>
      </p:sp>
      <p:grpSp>
        <p:nvGrpSpPr>
          <p:cNvPr id="219" name="Group 218"/>
          <p:cNvGrpSpPr>
            <a:grpSpLocks noChangeAspect="1"/>
          </p:cNvGrpSpPr>
          <p:nvPr/>
        </p:nvGrpSpPr>
        <p:grpSpPr>
          <a:xfrm>
            <a:off x="593975" y="1200749"/>
            <a:ext cx="2699103" cy="4572000"/>
            <a:chOff x="274179" y="1346925"/>
            <a:chExt cx="3118140" cy="5281806"/>
          </a:xfrm>
        </p:grpSpPr>
        <p:sp>
          <p:nvSpPr>
            <p:cNvPr id="47" name="Oval 46"/>
            <p:cNvSpPr/>
            <p:nvPr/>
          </p:nvSpPr>
          <p:spPr>
            <a:xfrm>
              <a:off x="345751" y="36841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60905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812343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812343" y="540195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66165" y="516150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66165" y="56861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66165" y="4564048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66165" y="405402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60905" y="307342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812343" y="2137320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812343" y="303444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66165" y="273571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466165" y="326031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66165" y="21382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466165" y="155537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70590" y="214705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131873" y="134692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131873" y="16516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31873" y="200769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31873" y="23123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31873" y="26145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31873" y="291919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131873" y="317542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31873" y="348010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31873" y="377428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131873" y="407896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31873" y="44350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31873" y="473973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31873" y="50418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31873" y="534655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31873" y="560278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31873" y="590746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15805" y="6331516"/>
              <a:ext cx="2939451" cy="9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274179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70046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06287" y="6259399"/>
              <a:ext cx="386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34223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09068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1" name="Oval 150"/>
          <p:cNvSpPr/>
          <p:nvPr/>
        </p:nvSpPr>
        <p:spPr>
          <a:xfrm>
            <a:off x="4799827" y="331731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489005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6039768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6039768" y="476966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592546" y="456638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592546" y="500990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592546" y="406125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592546" y="363005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89005" y="2800995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39768" y="200956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039768" y="276804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592546" y="251548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592546" y="295900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7188107" y="2017789"/>
            <a:ext cx="156127" cy="312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155373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155373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155373" y="2413008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155373" y="26706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155373" y="288723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155373" y="314482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155373" y="33935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155373" y="36511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155373" y="39522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155373" y="420979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155373" y="44652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7155373" y="472283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7155373" y="493946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7155373" y="519705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4859055" y="5555576"/>
            <a:ext cx="2485179" cy="7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739316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5" name="TextBox 184"/>
          <p:cNvSpPr txBox="1"/>
          <p:nvPr/>
        </p:nvSpPr>
        <p:spPr>
          <a:xfrm>
            <a:off x="5412187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034647" y="5494604"/>
            <a:ext cx="326876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7" name="TextBox 186"/>
          <p:cNvSpPr txBox="1"/>
          <p:nvPr/>
        </p:nvSpPr>
        <p:spPr>
          <a:xfrm>
            <a:off x="6565540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136093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9" name="Oval 188"/>
          <p:cNvSpPr/>
          <p:nvPr/>
        </p:nvSpPr>
        <p:spPr>
          <a:xfrm>
            <a:off x="7228415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7228415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6553503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6626544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6553503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6626544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7113667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7186709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7116749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7189790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6529362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7155373" y="123485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6034647" y="193564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V="1">
            <a:off x="6590051" y="194040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7163534" y="150208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7171090" y="175665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7186709" y="198569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flipV="1">
            <a:off x="6638385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1911867" y="1801786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2414559" y="1297132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2451923" y="181533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V="1">
            <a:off x="7289499" y="1241083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V="1">
            <a:off x="7297660" y="150831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7305216" y="176287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flipV="1">
            <a:off x="7320835" y="199191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3031275" y="109490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3039436" y="136213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3046992" y="161669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3062611" y="184573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449524" y="195042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1245649" y="27684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798878" y="27656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2338934" y="249007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2338934" y="296011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2949622" y="237565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2949622" y="265481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2949622" y="28724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949622" y="312669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1798878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2414559" y="147361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2414559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2949622" y="214006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977815" y="183597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2977815" y="155474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2949622" y="13034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365688" y="287174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5918917" y="286896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6458973" y="259335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458973" y="30633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5918917" y="209858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103012" y="246893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7103012" y="27480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7103012" y="296576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7103012" y="321997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6458973" y="163376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6458973" y="21038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458973" y="17087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58973" y="217883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7089983" y="143232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089983" y="171148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7089983" y="1929162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089983" y="21833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7089983" y="150127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089983" y="178043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7089983" y="199810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7089983" y="225231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280802" y="59752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/>
          <p:nvPr/>
        </p:nvCxnSpPr>
        <p:spPr>
          <a:xfrm flipV="1">
            <a:off x="1351675" y="610909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1862836" y="5810756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840574" y="6116136"/>
            <a:ext cx="142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/16 = 0.25</a:t>
            </a:r>
            <a:endParaRPr lang="en-US" sz="1400" dirty="0"/>
          </a:p>
        </p:txBody>
      </p:sp>
      <p:cxnSp>
        <p:nvCxnSpPr>
          <p:cNvPr id="278" name="Straight Connector 277"/>
          <p:cNvCxnSpPr/>
          <p:nvPr/>
        </p:nvCxnSpPr>
        <p:spPr>
          <a:xfrm>
            <a:off x="5655558" y="598449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V="1">
            <a:off x="5735568" y="609097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/>
          <p:nvPr/>
        </p:nvSpPr>
        <p:spPr>
          <a:xfrm>
            <a:off x="6356373" y="5902268"/>
            <a:ext cx="125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12/20 = 0.6</a:t>
            </a:r>
            <a:endParaRPr lang="en-US" sz="1400" dirty="0"/>
          </a:p>
        </p:txBody>
      </p:sp>
      <p:sp>
        <p:nvSpPr>
          <p:cNvPr id="281" name="TextBox 280"/>
          <p:cNvSpPr txBox="1"/>
          <p:nvPr/>
        </p:nvSpPr>
        <p:spPr>
          <a:xfrm>
            <a:off x="6370659" y="6152832"/>
            <a:ext cx="124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283" name="Straight Connector 282"/>
          <p:cNvCxnSpPr/>
          <p:nvPr/>
        </p:nvCxnSpPr>
        <p:spPr>
          <a:xfrm>
            <a:off x="1245649" y="387110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797081" y="387645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1835607" y="481555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378011" y="40612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2378011" y="3642681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2977815" y="340044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977815" y="365113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2977815" y="396161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2977815" y="4233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2378011" y="4575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2977815" y="446872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2378011" y="50373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2977815" y="476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2977815" y="495679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2977815" y="52279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7058101" y="347849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058101" y="372919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058101" y="403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7058101" y="431179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058101" y="454678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058101" y="484772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058101" y="50348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058101" y="530601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507122" y="412774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6507122" y="370916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507122" y="464222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6507122" y="510384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918917" y="394521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5957443" y="488431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365688" y="397075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1271665" y="659648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1832768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cxnSp>
        <p:nvCxnSpPr>
          <p:cNvPr id="315" name="Straight Connector 314"/>
          <p:cNvCxnSpPr/>
          <p:nvPr/>
        </p:nvCxnSpPr>
        <p:spPr>
          <a:xfrm>
            <a:off x="5620253" y="660562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6373233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317" name="Straight Arrow Connector 316"/>
          <p:cNvCxnSpPr/>
          <p:nvPr/>
        </p:nvCxnSpPr>
        <p:spPr>
          <a:xfrm flipV="1">
            <a:off x="6091337" y="87687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9" name="Picture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92" y="3624701"/>
            <a:ext cx="1122012" cy="47617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72" y="1568893"/>
            <a:ext cx="1340928" cy="328277"/>
          </a:xfrm>
          <a:prstGeom prst="rect">
            <a:avLst/>
          </a:prstGeom>
        </p:spPr>
      </p:pic>
      <p:sp>
        <p:nvSpPr>
          <p:cNvPr id="321" name="Right Brace 320"/>
          <p:cNvSpPr/>
          <p:nvPr/>
        </p:nvSpPr>
        <p:spPr>
          <a:xfrm>
            <a:off x="7670011" y="1234859"/>
            <a:ext cx="229411" cy="10689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Brace 321"/>
          <p:cNvSpPr/>
          <p:nvPr/>
        </p:nvSpPr>
        <p:spPr>
          <a:xfrm>
            <a:off x="7670092" y="2493792"/>
            <a:ext cx="229411" cy="28670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43" y="2783523"/>
            <a:ext cx="1122012" cy="476171"/>
          </a:xfrm>
          <a:prstGeom prst="rect">
            <a:avLst/>
          </a:prstGeom>
        </p:spPr>
      </p:pic>
      <p:sp>
        <p:nvSpPr>
          <p:cNvPr id="324" name="Right Brace 323"/>
          <p:cNvSpPr/>
          <p:nvPr/>
        </p:nvSpPr>
        <p:spPr>
          <a:xfrm>
            <a:off x="3641515" y="1197200"/>
            <a:ext cx="229411" cy="42558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648"/>
            <a:ext cx="7772400" cy="482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Hitchhiking prevalence is increased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07580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fitness mutation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450754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fitness mutation</a:t>
            </a:r>
            <a:endParaRPr lang="en-US" dirty="0"/>
          </a:p>
        </p:txBody>
      </p:sp>
      <p:grpSp>
        <p:nvGrpSpPr>
          <p:cNvPr id="219" name="Group 218"/>
          <p:cNvGrpSpPr>
            <a:grpSpLocks noChangeAspect="1"/>
          </p:cNvGrpSpPr>
          <p:nvPr/>
        </p:nvGrpSpPr>
        <p:grpSpPr>
          <a:xfrm>
            <a:off x="593975" y="1200749"/>
            <a:ext cx="2699103" cy="4572000"/>
            <a:chOff x="274179" y="1346925"/>
            <a:chExt cx="3118140" cy="5281806"/>
          </a:xfrm>
        </p:grpSpPr>
        <p:sp>
          <p:nvSpPr>
            <p:cNvPr id="47" name="Oval 46"/>
            <p:cNvSpPr/>
            <p:nvPr/>
          </p:nvSpPr>
          <p:spPr>
            <a:xfrm>
              <a:off x="345751" y="36841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60905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812343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812343" y="540195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66165" y="516150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66165" y="56861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66165" y="4564048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66165" y="405402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60905" y="307342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812343" y="2137320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812343" y="303444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66165" y="273571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466165" y="326031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66165" y="21382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466165" y="155537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70590" y="214705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131873" y="134692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131873" y="16516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31873" y="200769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31873" y="23123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31873" y="26145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31873" y="291919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131873" y="317542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31873" y="348010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31873" y="377428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131873" y="407896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31873" y="44350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31873" y="473973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31873" y="50418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31873" y="534655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31873" y="560278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31873" y="590746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15805" y="6331516"/>
              <a:ext cx="2939451" cy="9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274179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70046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06287" y="6259399"/>
              <a:ext cx="386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34223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09068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1" name="Oval 150"/>
          <p:cNvSpPr/>
          <p:nvPr/>
        </p:nvSpPr>
        <p:spPr>
          <a:xfrm>
            <a:off x="4799827" y="331731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489005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6039768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6039768" y="476966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592546" y="456638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592546" y="500990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592546" y="406125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592546" y="363005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89005" y="2800995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39768" y="200956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039768" y="276804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592546" y="251548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592546" y="295900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7188107" y="2017789"/>
            <a:ext cx="156127" cy="312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155373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155373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155373" y="2413008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155373" y="26706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155373" y="288723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155373" y="314482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155373" y="33935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155373" y="36511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155373" y="39522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155373" y="420979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155373" y="44652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7155373" y="472283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7155373" y="493946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7155373" y="519705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4859055" y="5555576"/>
            <a:ext cx="2485179" cy="7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739316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5" name="TextBox 184"/>
          <p:cNvSpPr txBox="1"/>
          <p:nvPr/>
        </p:nvSpPr>
        <p:spPr>
          <a:xfrm>
            <a:off x="5412187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034647" y="5494604"/>
            <a:ext cx="326876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7" name="TextBox 186"/>
          <p:cNvSpPr txBox="1"/>
          <p:nvPr/>
        </p:nvSpPr>
        <p:spPr>
          <a:xfrm>
            <a:off x="6565540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136093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9" name="Oval 188"/>
          <p:cNvSpPr/>
          <p:nvPr/>
        </p:nvSpPr>
        <p:spPr>
          <a:xfrm>
            <a:off x="7228415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7228415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6553503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6626544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6553503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6626544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7113667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7186709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7116749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7189790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6529362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7155373" y="123485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6034647" y="193564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V="1">
            <a:off x="6590051" y="194040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7163534" y="150208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7171090" y="175665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7186709" y="198569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flipV="1">
            <a:off x="6638385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1911867" y="1801786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2414559" y="1297132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2451923" y="181533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V="1">
            <a:off x="7289499" y="1241083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V="1">
            <a:off x="7297660" y="150831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7305216" y="176287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flipV="1">
            <a:off x="7320835" y="199191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3031275" y="109490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3039436" y="136213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3046992" y="161669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3062611" y="184573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449524" y="195042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1245649" y="27684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798878" y="27656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2338934" y="249007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2338934" y="296011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2949622" y="237565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2949622" y="265481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2949622" y="28724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949622" y="312669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1798878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2414559" y="147361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2414559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2949622" y="214006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977815" y="183597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2977815" y="155474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2949622" y="13034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365688" y="287174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5918917" y="286896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6458973" y="259335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458973" y="30633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5918917" y="209858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103012" y="246893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7103012" y="27480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7103012" y="296576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7103012" y="321997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6458973" y="163376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6458973" y="21038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458973" y="17087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58973" y="217883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7089983" y="143232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089983" y="171148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7089983" y="1929162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089983" y="21833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7089983" y="150127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089983" y="178043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7089983" y="199810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7089983" y="225231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280802" y="59752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/>
          <p:nvPr/>
        </p:nvCxnSpPr>
        <p:spPr>
          <a:xfrm flipV="1">
            <a:off x="1351675" y="610909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1862836" y="5810756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840574" y="6116136"/>
            <a:ext cx="142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/16 = 0.25</a:t>
            </a:r>
            <a:endParaRPr lang="en-US" sz="1400" dirty="0"/>
          </a:p>
        </p:txBody>
      </p:sp>
      <p:cxnSp>
        <p:nvCxnSpPr>
          <p:cNvPr id="278" name="Straight Connector 277"/>
          <p:cNvCxnSpPr/>
          <p:nvPr/>
        </p:nvCxnSpPr>
        <p:spPr>
          <a:xfrm>
            <a:off x="5655558" y="598449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V="1">
            <a:off x="5735568" y="609097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/>
          <p:nvPr/>
        </p:nvSpPr>
        <p:spPr>
          <a:xfrm>
            <a:off x="6356373" y="5902268"/>
            <a:ext cx="125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12/20 = 0.6</a:t>
            </a:r>
            <a:endParaRPr lang="en-US" sz="1400" dirty="0"/>
          </a:p>
        </p:txBody>
      </p:sp>
      <p:sp>
        <p:nvSpPr>
          <p:cNvPr id="281" name="TextBox 280"/>
          <p:cNvSpPr txBox="1"/>
          <p:nvPr/>
        </p:nvSpPr>
        <p:spPr>
          <a:xfrm>
            <a:off x="6370659" y="6152832"/>
            <a:ext cx="124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283" name="Straight Connector 282"/>
          <p:cNvCxnSpPr/>
          <p:nvPr/>
        </p:nvCxnSpPr>
        <p:spPr>
          <a:xfrm>
            <a:off x="1245649" y="387110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797081" y="387645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1835607" y="481555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378011" y="40612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2378011" y="3642681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2977815" y="340044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977815" y="365113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2977815" y="396161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2977815" y="4233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2378011" y="4575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2977815" y="446872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2378011" y="50373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2977815" y="476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2977815" y="495679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2977815" y="52279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7058101" y="347849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058101" y="372919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058101" y="403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7058101" y="431179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058101" y="454678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058101" y="484772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058101" y="50348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058101" y="530601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507122" y="412774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6507122" y="370916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507122" y="464222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6507122" y="510384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918917" y="394521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5957443" y="488431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365688" y="397075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1271665" y="659648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1832768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cxnSp>
        <p:nvCxnSpPr>
          <p:cNvPr id="315" name="Straight Connector 314"/>
          <p:cNvCxnSpPr/>
          <p:nvPr/>
        </p:nvCxnSpPr>
        <p:spPr>
          <a:xfrm>
            <a:off x="5620253" y="660562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6373233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317" name="Straight Arrow Connector 316"/>
          <p:cNvCxnSpPr/>
          <p:nvPr/>
        </p:nvCxnSpPr>
        <p:spPr>
          <a:xfrm flipV="1">
            <a:off x="6091337" y="87687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9" name="Picture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92" y="3624701"/>
            <a:ext cx="1122012" cy="47617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72" y="1568893"/>
            <a:ext cx="1340928" cy="328277"/>
          </a:xfrm>
          <a:prstGeom prst="rect">
            <a:avLst/>
          </a:prstGeom>
        </p:spPr>
      </p:pic>
      <p:sp>
        <p:nvSpPr>
          <p:cNvPr id="321" name="Right Brace 320"/>
          <p:cNvSpPr/>
          <p:nvPr/>
        </p:nvSpPr>
        <p:spPr>
          <a:xfrm>
            <a:off x="7670011" y="1234859"/>
            <a:ext cx="229411" cy="10689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Brace 321"/>
          <p:cNvSpPr/>
          <p:nvPr/>
        </p:nvSpPr>
        <p:spPr>
          <a:xfrm>
            <a:off x="7670092" y="2493792"/>
            <a:ext cx="229411" cy="28670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43" y="2783523"/>
            <a:ext cx="1122012" cy="476171"/>
          </a:xfrm>
          <a:prstGeom prst="rect">
            <a:avLst/>
          </a:prstGeom>
        </p:spPr>
      </p:pic>
      <p:sp>
        <p:nvSpPr>
          <p:cNvPr id="324" name="Right Brace 323"/>
          <p:cNvSpPr/>
          <p:nvPr/>
        </p:nvSpPr>
        <p:spPr>
          <a:xfrm>
            <a:off x="3641515" y="1197200"/>
            <a:ext cx="229411" cy="42558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60891" y="1902410"/>
            <a:ext cx="1681109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Hitchhiking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mut</a:t>
            </a:r>
            <a:r>
              <a:rPr lang="en-US" sz="14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400" b="1" i="1" dirty="0" smtClean="0">
                <a:solidFill>
                  <a:srgbClr val="FF0000"/>
                </a:solidFill>
              </a:rPr>
              <a:t>With higher VAF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2925152">
            <a:off x="4988688" y="2561723"/>
            <a:ext cx="500317" cy="93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89658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A method for detecting growth rate and the effect of mutations during tumor progression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5" y="1016000"/>
            <a:ext cx="3986957" cy="584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50622"/>
            <a:ext cx="5181600" cy="49057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4667" y="2737556"/>
            <a:ext cx="4543777" cy="762000"/>
          </a:xfrm>
          <a:prstGeom prst="rect">
            <a:avLst/>
          </a:prstGeom>
          <a:solidFill>
            <a:schemeClr val="accent1">
              <a:lumMod val="20000"/>
              <a:lumOff val="80000"/>
              <a:alpha val="21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37555"/>
            <a:ext cx="8229600" cy="522642"/>
          </a:xfrm>
        </p:spPr>
        <p:txBody>
          <a:bodyPr>
            <a:noAutofit/>
          </a:bodyPr>
          <a:lstStyle/>
          <a:p>
            <a:r>
              <a:rPr lang="en-US" sz="2400" dirty="0" smtClean="0"/>
              <a:t>Growth rate ‘</a:t>
            </a:r>
            <a:r>
              <a:rPr lang="en-US" sz="2400" i="1" dirty="0" smtClean="0"/>
              <a:t>r’</a:t>
            </a:r>
            <a:r>
              <a:rPr lang="en-US" sz="2400" dirty="0" smtClean="0"/>
              <a:t> can be calculated independently (using only mutational frequencies) for “hitchhikers”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73619" y="6289983"/>
            <a:ext cx="6857999" cy="38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dirty="0" smtClean="0"/>
              <a:t>…</a:t>
            </a:r>
            <a:r>
              <a:rPr lang="en-US" dirty="0" smtClean="0"/>
              <a:t>And non hitchhikers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" y="901700"/>
            <a:ext cx="5486400" cy="351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95" y="2134679"/>
            <a:ext cx="54864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Positive and </a:t>
            </a:r>
            <a:r>
              <a:rPr lang="en-US" dirty="0" err="1" smtClean="0"/>
              <a:t>Negatic</a:t>
            </a:r>
            <a:r>
              <a:rPr lang="en-US" dirty="0" smtClean="0"/>
              <a:t> Growth rates during a linear tumor growth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5" y="2098239"/>
            <a:ext cx="7855185" cy="34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8545</TotalTime>
  <Words>797</Words>
  <Application>Microsoft Macintosh PowerPoint</Application>
  <PresentationFormat>On-screen Show (4:3)</PresentationFormat>
  <Paragraphs>212</Paragraphs>
  <Slides>33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Modeling tumor evolution:  the tale of a thousand and one tumors</vt:lpstr>
      <vt:lpstr>Evolving at different pace</vt:lpstr>
      <vt:lpstr>Tumor Evolution  A Thousands Evolutions</vt:lpstr>
      <vt:lpstr>Drivers, passengers and “nominal” passengers (shotgun)</vt:lpstr>
      <vt:lpstr>Hitchhiking prevalence is increased </vt:lpstr>
      <vt:lpstr>Hitchhiking prevalence is increased </vt:lpstr>
      <vt:lpstr>A method for detecting growth rate and the effect of mutations during tumor progression</vt:lpstr>
      <vt:lpstr>Growth rate ‘r’ can be calculated independently (using only mutational frequencies) for “hitchhikers”</vt:lpstr>
      <vt:lpstr>Positive and Negatic Growth rates during a linear tumor growth</vt:lpstr>
      <vt:lpstr>Local re-optimization for linear tumors</vt:lpstr>
      <vt:lpstr>Simulations I: Predicting growth rate r and mutational effect k without noise</vt:lpstr>
      <vt:lpstr>Simulations with noise</vt:lpstr>
      <vt:lpstr>Identify selection based on positive or negative growth across 994 linear tumors</vt:lpstr>
      <vt:lpstr>Selection across Genes and Types: Strong selection for Promoters, also for introns and LoFs</vt:lpstr>
      <vt:lpstr>Tumor Genes</vt:lpstr>
      <vt:lpstr>Not All tumor genes appear to be found in positive growth regions:  The MET story</vt:lpstr>
      <vt:lpstr>The MET story:  MET is selected in Kidney</vt:lpstr>
      <vt:lpstr>The MET story: But not in Liver?</vt:lpstr>
      <vt:lpstr>The MET story: It is..</vt:lpstr>
      <vt:lpstr>The MET story: selection even in introgenic regions</vt:lpstr>
      <vt:lpstr>The MET story: selection even in introgenic regions</vt:lpstr>
      <vt:lpstr>Not All Onco-Gene mutations are Selected: The MET story</vt:lpstr>
      <vt:lpstr>Or across different tumors</vt:lpstr>
      <vt:lpstr>Calculating growth rates across a (Deep-sequenced) tumor progression I</vt:lpstr>
      <vt:lpstr>Growth spikes after negative growth correspond to missense oncogenic mutations  </vt:lpstr>
      <vt:lpstr>Mapping Oncongenic mutations</vt:lpstr>
      <vt:lpstr>Testing mutated genes for selection using 994 linear tumors</vt:lpstr>
      <vt:lpstr>Adding positive selected mutations</vt:lpstr>
      <vt:lpstr>Adding mutational effect K</vt:lpstr>
      <vt:lpstr>Estimating K using 1000 tumors </vt:lpstr>
      <vt:lpstr>Estimating K using 1000 tumors </vt:lpstr>
      <vt:lpstr>Summary/ Big picture</vt:lpstr>
      <vt:lpstr>Immediate Follow-ups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- presentation</dc:title>
  <dc:creator>Leonidas Salichos</dc:creator>
  <cp:lastModifiedBy>Leonidas Salichos</cp:lastModifiedBy>
  <cp:revision>117</cp:revision>
  <dcterms:created xsi:type="dcterms:W3CDTF">2017-10-12T02:27:47Z</dcterms:created>
  <dcterms:modified xsi:type="dcterms:W3CDTF">2017-10-27T00:27:38Z</dcterms:modified>
</cp:coreProperties>
</file>