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5" r:id="rId2"/>
    <p:sldId id="262" r:id="rId3"/>
    <p:sldId id="261" r:id="rId4"/>
    <p:sldId id="260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1"/>
    <p:restoredTop sz="94601"/>
  </p:normalViewPr>
  <p:slideViewPr>
    <p:cSldViewPr snapToGrid="0" snapToObjects="1">
      <p:cViewPr varScale="1">
        <p:scale>
          <a:sx n="104" d="100"/>
          <a:sy n="104" d="100"/>
        </p:scale>
        <p:origin x="4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7DE6D-1AD1-1F40-A5DA-4D250C701263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F69FF-03FA-F941-9911-8596F8E2D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03F7-234E-874E-83D9-5B7415353087}" type="datetime1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8F3-65F0-5343-A0DD-504B9C5E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3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4AC3-2D59-EE41-9B8A-4C0AFF243964}" type="datetime1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8F3-65F0-5343-A0DD-504B9C5E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9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B11D-D5C7-2A4A-8D13-8DFBAF6DCDD8}" type="datetime1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8F3-65F0-5343-A0DD-504B9C5E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2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2B8A-34FC-2942-A20A-476F1FDFF022}" type="datetime1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8F3-65F0-5343-A0DD-504B9C5E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2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B521-A709-5E4C-A96B-077B7367F255}" type="datetime1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8F3-65F0-5343-A0DD-504B9C5E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2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36D2-942D-4448-A166-2CAB97C15D7E}" type="datetime1">
              <a:rPr lang="en-US" smtClean="0"/>
              <a:t>10/19/17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8F3-65F0-5343-A0DD-504B9C5E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6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F3CB-9173-0B46-B1BD-A3A179A8CE60}" type="datetime1">
              <a:rPr lang="en-US" smtClean="0"/>
              <a:t>10/19/17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8F3-65F0-5343-A0DD-504B9C5E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2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7364-02A1-1344-8312-C01CE3006FE1}" type="datetime1">
              <a:rPr lang="en-US" smtClean="0"/>
              <a:t>10/19/17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8F3-65F0-5343-A0DD-504B9C5E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2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A531-9B76-5E45-8060-71D571C601E9}" type="datetime1">
              <a:rPr lang="en-US" smtClean="0"/>
              <a:t>10/19/17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8F3-65F0-5343-A0DD-504B9C5E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2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3FC7-BA9C-A843-AD81-6DC5AE8D7913}" type="datetime1">
              <a:rPr lang="en-US" smtClean="0"/>
              <a:t>10/19/17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8F3-65F0-5343-A0DD-504B9C5E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9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B468-686C-EB49-A4A9-2669476600F0}" type="datetime1">
              <a:rPr lang="en-US" smtClean="0"/>
              <a:t>10/19/17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8F3-65F0-5343-A0DD-504B9C5E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646FE-BD17-DD4F-8552-2CE34563C1AC}" type="datetime1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78F3-65F0-5343-A0DD-504B9C5E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8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TWAS/EWAS and integrated modeling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8F3-65F0-5343-A0DD-504B9C5E79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9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748" y="50801"/>
            <a:ext cx="10515600" cy="1325563"/>
          </a:xfrm>
        </p:spPr>
        <p:txBody>
          <a:bodyPr/>
          <a:lstStyle/>
          <a:p>
            <a:r>
              <a:rPr lang="en-US" dirty="0" smtClean="0"/>
              <a:t>TWAS/EWAS models and causality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748" y="1554764"/>
            <a:ext cx="10962503" cy="4351338"/>
          </a:xfrm>
        </p:spPr>
        <p:txBody>
          <a:bodyPr/>
          <a:lstStyle/>
          <a:p>
            <a:r>
              <a:rPr lang="en-US" dirty="0" smtClean="0"/>
              <a:t>TWAS/EWAS model associations between a high-level trait, and the </a:t>
            </a:r>
            <a:r>
              <a:rPr lang="en-US" i="1" dirty="0" smtClean="0"/>
              <a:t>genetic component </a:t>
            </a:r>
            <a:r>
              <a:rPr lang="en-US" dirty="0" smtClean="0"/>
              <a:t>of an intermediate phenotype (e.g. gene expression)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8F3-65F0-5343-A0DD-504B9C5E7950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5225"/>
          <a:stretch/>
        </p:blipFill>
        <p:spPr>
          <a:xfrm>
            <a:off x="427337" y="3085996"/>
            <a:ext cx="5704703" cy="3415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5966" b="1872"/>
          <a:stretch/>
        </p:blipFill>
        <p:spPr>
          <a:xfrm>
            <a:off x="6132040" y="2995312"/>
            <a:ext cx="5704703" cy="2629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6558" y="2533647"/>
            <a:ext cx="3126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significant TWAS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129847" y="2533647"/>
            <a:ext cx="370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Possible TWAS associations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129847" y="5846758"/>
            <a:ext cx="3225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Gusev</a:t>
            </a:r>
            <a:r>
              <a:rPr lang="en-US" sz="2000" dirty="0" smtClean="0"/>
              <a:t> et al., Nat Genet. ’16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7918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395"/>
            <a:ext cx="3461951" cy="1325563"/>
          </a:xfrm>
        </p:spPr>
        <p:txBody>
          <a:bodyPr/>
          <a:lstStyle/>
          <a:p>
            <a:r>
              <a:rPr lang="en-US" dirty="0" smtClean="0"/>
              <a:t>TWAS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6132"/>
            <a:ext cx="10515600" cy="4636959"/>
          </a:xfrm>
        </p:spPr>
        <p:txBody>
          <a:bodyPr/>
          <a:lstStyle/>
          <a:p>
            <a:r>
              <a:rPr lang="en-US" dirty="0" err="1" smtClean="0"/>
              <a:t>PrediXcan</a:t>
            </a:r>
            <a:r>
              <a:rPr lang="en-US" dirty="0" smtClean="0"/>
              <a:t> (</a:t>
            </a:r>
            <a:r>
              <a:rPr lang="en-US" dirty="0" err="1" smtClean="0"/>
              <a:t>Gamazon</a:t>
            </a:r>
            <a:r>
              <a:rPr lang="en-US" dirty="0" smtClean="0"/>
              <a:t> et al., Nat. Genet. ’15)</a:t>
            </a:r>
          </a:p>
          <a:p>
            <a:pPr lvl="1"/>
            <a:r>
              <a:rPr lang="en-US" dirty="0" smtClean="0"/>
              <a:t>Transcriptome imputation: </a:t>
            </a:r>
          </a:p>
          <a:p>
            <a:pPr lvl="1"/>
            <a:endParaRPr lang="en-US" sz="1200" dirty="0" smtClean="0"/>
          </a:p>
          <a:p>
            <a:pPr lvl="1"/>
            <a:r>
              <a:rPr lang="en-US" dirty="0" smtClean="0"/>
              <a:t>Logistic regression to predict trait from </a:t>
            </a:r>
            <a:r>
              <a:rPr lang="en-US" dirty="0" err="1" smtClean="0"/>
              <a:t>GReX</a:t>
            </a:r>
            <a:r>
              <a:rPr lang="en-US" dirty="0" smtClean="0"/>
              <a:t> values</a:t>
            </a:r>
          </a:p>
          <a:p>
            <a:r>
              <a:rPr lang="en-US" dirty="0" smtClean="0"/>
              <a:t>Factorized model (</a:t>
            </a:r>
            <a:r>
              <a:rPr lang="en-US" dirty="0" err="1" smtClean="0"/>
              <a:t>fQTL</a:t>
            </a:r>
            <a:r>
              <a:rPr lang="en-US" dirty="0" smtClean="0"/>
              <a:t>) proposed in Park et al., </a:t>
            </a:r>
            <a:r>
              <a:rPr lang="en-US" dirty="0" err="1" smtClean="0"/>
              <a:t>BioRxiv</a:t>
            </a:r>
            <a:r>
              <a:rPr lang="en-US" dirty="0" smtClean="0"/>
              <a:t> 2017:</a:t>
            </a:r>
          </a:p>
          <a:p>
            <a:pPr lvl="1"/>
            <a:r>
              <a:rPr lang="en-US" dirty="0" smtClean="0"/>
              <a:t>Imputation: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Association with trait uses correlation of </a:t>
            </a:r>
            <a:r>
              <a:rPr lang="en-US" dirty="0" err="1" smtClean="0"/>
              <a:t>endophenotype</a:t>
            </a:r>
            <a:r>
              <a:rPr lang="en-US" dirty="0" smtClean="0"/>
              <a:t> and trait regression coefficients (</a:t>
            </a:r>
            <a:r>
              <a:rPr lang="en-US" dirty="0" err="1" smtClean="0"/>
              <a:t>Gusev</a:t>
            </a:r>
            <a:r>
              <a:rPr lang="en-US" dirty="0" smtClean="0"/>
              <a:t> </a:t>
            </a:r>
            <a:r>
              <a:rPr lang="en-US" dirty="0"/>
              <a:t>et al., Nat Genet. </a:t>
            </a:r>
            <a:r>
              <a:rPr lang="en-US" dirty="0" smtClean="0"/>
              <a:t>’16):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8F3-65F0-5343-A0DD-504B9C5E7950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586" y="3595433"/>
            <a:ext cx="4051300" cy="135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900" y="4127626"/>
            <a:ext cx="2565400" cy="927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744" y="1958568"/>
            <a:ext cx="2297156" cy="675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747" y="5721326"/>
            <a:ext cx="1262278" cy="342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2536" y="5674189"/>
            <a:ext cx="1618514" cy="4226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10600" y="5721326"/>
            <a:ext cx="94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70160" y="4395811"/>
            <a:ext cx="94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2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7605"/>
            <a:ext cx="7468090" cy="1044394"/>
          </a:xfrm>
        </p:spPr>
        <p:txBody>
          <a:bodyPr>
            <a:normAutofit/>
          </a:bodyPr>
          <a:lstStyle/>
          <a:p>
            <a:r>
              <a:rPr lang="en-US" dirty="0" smtClean="0"/>
              <a:t>Integrated GRN/T(E)WAS model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8F3-65F0-5343-A0DD-504B9C5E7950}" type="slidenum">
              <a:rPr lang="en-US" smtClean="0"/>
              <a:t>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486621" y="3426997"/>
            <a:ext cx="421105" cy="4211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15547" y="5429955"/>
            <a:ext cx="421105" cy="4211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01084" y="5429955"/>
            <a:ext cx="421105" cy="4211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86621" y="5429955"/>
            <a:ext cx="421105" cy="4211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49273" y="4490734"/>
            <a:ext cx="421105" cy="4211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40562" y="3657365"/>
            <a:ext cx="421105" cy="4211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94276" y="4151925"/>
            <a:ext cx="421105" cy="4211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842177" y="3968332"/>
            <a:ext cx="421105" cy="4211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30009" y="5429955"/>
            <a:ext cx="421105" cy="4211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15547" y="2223506"/>
            <a:ext cx="421105" cy="4211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901084" y="2223506"/>
            <a:ext cx="421105" cy="4211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486621" y="2223506"/>
            <a:ext cx="421105" cy="4211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30009" y="2223506"/>
            <a:ext cx="421105" cy="4211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80028" y="1159887"/>
            <a:ext cx="421105" cy="4211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791295" y="1172694"/>
            <a:ext cx="421105" cy="4211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746428" y="3637549"/>
            <a:ext cx="421105" cy="4211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11" idx="0"/>
            <a:endCxn id="28" idx="2"/>
          </p:cNvCxnSpPr>
          <p:nvPr/>
        </p:nvCxnSpPr>
        <p:spPr>
          <a:xfrm flipH="1" flipV="1">
            <a:off x="5510434" y="4241939"/>
            <a:ext cx="149392" cy="248795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449273" y="4115829"/>
            <a:ext cx="122322" cy="126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0" idx="3"/>
            <a:endCxn id="26" idx="0"/>
          </p:cNvCxnSpPr>
          <p:nvPr/>
        </p:nvCxnSpPr>
        <p:spPr>
          <a:xfrm flipH="1">
            <a:off x="4956981" y="2582941"/>
            <a:ext cx="834697" cy="1054608"/>
          </a:xfrm>
          <a:prstGeom prst="straightConnector1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983925" y="4643134"/>
            <a:ext cx="421105" cy="4211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12" idx="2"/>
            <a:endCxn id="28" idx="0"/>
          </p:cNvCxnSpPr>
          <p:nvPr/>
        </p:nvCxnSpPr>
        <p:spPr>
          <a:xfrm flipH="1">
            <a:off x="5510434" y="3867917"/>
            <a:ext cx="430128" cy="247912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5" idx="0"/>
            <a:endCxn id="28" idx="2"/>
          </p:cNvCxnSpPr>
          <p:nvPr/>
        </p:nvCxnSpPr>
        <p:spPr>
          <a:xfrm flipH="1" flipV="1">
            <a:off x="5510434" y="4241939"/>
            <a:ext cx="430128" cy="1188016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8" idx="1"/>
            <a:endCxn id="26" idx="5"/>
          </p:cNvCxnSpPr>
          <p:nvPr/>
        </p:nvCxnSpPr>
        <p:spPr>
          <a:xfrm flipH="1" flipV="1">
            <a:off x="5105864" y="3996984"/>
            <a:ext cx="343409" cy="18190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431854" y="4027594"/>
            <a:ext cx="122322" cy="126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>
            <a:stCxn id="12" idx="6"/>
            <a:endCxn id="43" idx="0"/>
          </p:cNvCxnSpPr>
          <p:nvPr/>
        </p:nvCxnSpPr>
        <p:spPr>
          <a:xfrm>
            <a:off x="6361667" y="3867917"/>
            <a:ext cx="131348" cy="159677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3"/>
            <a:endCxn id="13" idx="1"/>
          </p:cNvCxnSpPr>
          <p:nvPr/>
        </p:nvCxnSpPr>
        <p:spPr>
          <a:xfrm>
            <a:off x="6554176" y="4090649"/>
            <a:ext cx="101769" cy="122945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7" idx="0"/>
            <a:endCxn id="43" idx="2"/>
          </p:cNvCxnSpPr>
          <p:nvPr/>
        </p:nvCxnSpPr>
        <p:spPr>
          <a:xfrm flipH="1" flipV="1">
            <a:off x="6493015" y="4153704"/>
            <a:ext cx="33085" cy="1276251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622976" y="4268229"/>
            <a:ext cx="122322" cy="126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>
            <a:stCxn id="13" idx="6"/>
            <a:endCxn id="53" idx="1"/>
          </p:cNvCxnSpPr>
          <p:nvPr/>
        </p:nvCxnSpPr>
        <p:spPr>
          <a:xfrm flipV="1">
            <a:off x="7015381" y="4331284"/>
            <a:ext cx="607595" cy="31193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3" idx="3"/>
            <a:endCxn id="30" idx="1"/>
          </p:cNvCxnSpPr>
          <p:nvPr/>
        </p:nvCxnSpPr>
        <p:spPr>
          <a:xfrm>
            <a:off x="7745298" y="4331284"/>
            <a:ext cx="300296" cy="373519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6" idx="4"/>
            <a:endCxn id="53" idx="0"/>
          </p:cNvCxnSpPr>
          <p:nvPr/>
        </p:nvCxnSpPr>
        <p:spPr>
          <a:xfrm flipH="1">
            <a:off x="7684137" y="3848101"/>
            <a:ext cx="13037" cy="42012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8557427" y="4444693"/>
            <a:ext cx="122322" cy="126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30" idx="7"/>
            <a:endCxn id="65" idx="2"/>
          </p:cNvCxnSpPr>
          <p:nvPr/>
        </p:nvCxnSpPr>
        <p:spPr>
          <a:xfrm flipV="1">
            <a:off x="8343361" y="4570803"/>
            <a:ext cx="275227" cy="13400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9" idx="7"/>
            <a:endCxn id="65" idx="2"/>
          </p:cNvCxnSpPr>
          <p:nvPr/>
        </p:nvCxnSpPr>
        <p:spPr>
          <a:xfrm flipV="1">
            <a:off x="7846057" y="4570803"/>
            <a:ext cx="772531" cy="920821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5" idx="3"/>
            <a:endCxn id="14" idx="3"/>
          </p:cNvCxnSpPr>
          <p:nvPr/>
        </p:nvCxnSpPr>
        <p:spPr>
          <a:xfrm flipV="1">
            <a:off x="8679749" y="4327767"/>
            <a:ext cx="224097" cy="179981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8388987" y="3807018"/>
            <a:ext cx="122322" cy="126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>
            <a:stCxn id="14" idx="1"/>
            <a:endCxn id="76" idx="3"/>
          </p:cNvCxnSpPr>
          <p:nvPr/>
        </p:nvCxnSpPr>
        <p:spPr>
          <a:xfrm flipH="1" flipV="1">
            <a:off x="8511309" y="3870073"/>
            <a:ext cx="392537" cy="15992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6" idx="0"/>
            <a:endCxn id="6" idx="6"/>
          </p:cNvCxnSpPr>
          <p:nvPr/>
        </p:nvCxnSpPr>
        <p:spPr>
          <a:xfrm flipH="1" flipV="1">
            <a:off x="7907726" y="3637549"/>
            <a:ext cx="542422" cy="169469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8" idx="7"/>
            <a:endCxn id="76" idx="2"/>
          </p:cNvCxnSpPr>
          <p:nvPr/>
        </p:nvCxnSpPr>
        <p:spPr>
          <a:xfrm flipV="1">
            <a:off x="7260520" y="3933128"/>
            <a:ext cx="1189628" cy="1558496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6993323" y="3698730"/>
            <a:ext cx="122322" cy="126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/>
          <p:cNvCxnSpPr>
            <a:stCxn id="6" idx="2"/>
            <a:endCxn id="86" idx="3"/>
          </p:cNvCxnSpPr>
          <p:nvPr/>
        </p:nvCxnSpPr>
        <p:spPr>
          <a:xfrm flipH="1">
            <a:off x="7115645" y="3637549"/>
            <a:ext cx="370976" cy="124236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13" idx="0"/>
            <a:endCxn id="86" idx="2"/>
          </p:cNvCxnSpPr>
          <p:nvPr/>
        </p:nvCxnSpPr>
        <p:spPr>
          <a:xfrm flipV="1">
            <a:off x="6804829" y="3824840"/>
            <a:ext cx="249655" cy="327085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6" idx="1"/>
            <a:endCxn id="12" idx="7"/>
          </p:cNvCxnSpPr>
          <p:nvPr/>
        </p:nvCxnSpPr>
        <p:spPr>
          <a:xfrm flipH="1" flipV="1">
            <a:off x="6299998" y="3719034"/>
            <a:ext cx="693325" cy="42751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" idx="0"/>
            <a:endCxn id="86" idx="3"/>
          </p:cNvCxnSpPr>
          <p:nvPr/>
        </p:nvCxnSpPr>
        <p:spPr>
          <a:xfrm flipV="1">
            <a:off x="7111637" y="3761785"/>
            <a:ext cx="4008" cy="166817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20" idx="4"/>
            <a:endCxn id="12" idx="0"/>
          </p:cNvCxnSpPr>
          <p:nvPr/>
        </p:nvCxnSpPr>
        <p:spPr>
          <a:xfrm>
            <a:off x="5940562" y="2644610"/>
            <a:ext cx="210553" cy="1012755"/>
          </a:xfrm>
          <a:prstGeom prst="straightConnector1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0" idx="5"/>
            <a:endCxn id="6" idx="1"/>
          </p:cNvCxnSpPr>
          <p:nvPr/>
        </p:nvCxnSpPr>
        <p:spPr>
          <a:xfrm>
            <a:off x="6089445" y="2582941"/>
            <a:ext cx="1458845" cy="905725"/>
          </a:xfrm>
          <a:prstGeom prst="straightConnector1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6" idx="4"/>
            <a:endCxn id="12" idx="0"/>
          </p:cNvCxnSpPr>
          <p:nvPr/>
        </p:nvCxnSpPr>
        <p:spPr>
          <a:xfrm flipH="1">
            <a:off x="6151115" y="2644610"/>
            <a:ext cx="374985" cy="1012755"/>
          </a:xfrm>
          <a:prstGeom prst="straightConnector1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6" idx="4"/>
            <a:endCxn id="13" idx="0"/>
          </p:cNvCxnSpPr>
          <p:nvPr/>
        </p:nvCxnSpPr>
        <p:spPr>
          <a:xfrm>
            <a:off x="6526100" y="2644610"/>
            <a:ext cx="278729" cy="1507315"/>
          </a:xfrm>
          <a:prstGeom prst="straightConnector1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6" idx="4"/>
            <a:endCxn id="14" idx="0"/>
          </p:cNvCxnSpPr>
          <p:nvPr/>
        </p:nvCxnSpPr>
        <p:spPr>
          <a:xfrm>
            <a:off x="6526100" y="2644610"/>
            <a:ext cx="2526630" cy="1323722"/>
          </a:xfrm>
          <a:prstGeom prst="straightConnector1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7" idx="4"/>
            <a:endCxn id="11" idx="7"/>
          </p:cNvCxnSpPr>
          <p:nvPr/>
        </p:nvCxnSpPr>
        <p:spPr>
          <a:xfrm flipH="1">
            <a:off x="5808709" y="2644610"/>
            <a:ext cx="1302928" cy="1907793"/>
          </a:xfrm>
          <a:prstGeom prst="straightConnector1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17" idx="4"/>
            <a:endCxn id="6" idx="0"/>
          </p:cNvCxnSpPr>
          <p:nvPr/>
        </p:nvCxnSpPr>
        <p:spPr>
          <a:xfrm>
            <a:off x="7111637" y="2644610"/>
            <a:ext cx="585537" cy="782387"/>
          </a:xfrm>
          <a:prstGeom prst="straightConnector1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8" idx="4"/>
            <a:endCxn id="30" idx="0"/>
          </p:cNvCxnSpPr>
          <p:nvPr/>
        </p:nvCxnSpPr>
        <p:spPr>
          <a:xfrm>
            <a:off x="7697174" y="2644610"/>
            <a:ext cx="497304" cy="1998524"/>
          </a:xfrm>
          <a:prstGeom prst="straightConnector1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8" idx="4"/>
            <a:endCxn id="13" idx="0"/>
          </p:cNvCxnSpPr>
          <p:nvPr/>
        </p:nvCxnSpPr>
        <p:spPr>
          <a:xfrm flipH="1">
            <a:off x="6804829" y="2644610"/>
            <a:ext cx="892345" cy="1507315"/>
          </a:xfrm>
          <a:prstGeom prst="straightConnector1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25" idx="5"/>
            <a:endCxn id="91" idx="0"/>
          </p:cNvCxnSpPr>
          <p:nvPr/>
        </p:nvCxnSpPr>
        <p:spPr>
          <a:xfrm>
            <a:off x="6150731" y="1532129"/>
            <a:ext cx="382384" cy="358720"/>
          </a:xfrm>
          <a:prstGeom prst="straightConnector1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6560537" y="2016959"/>
            <a:ext cx="1131632" cy="208913"/>
          </a:xfrm>
          <a:prstGeom prst="straightConnector1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91" idx="2"/>
          </p:cNvCxnSpPr>
          <p:nvPr/>
        </p:nvCxnSpPr>
        <p:spPr>
          <a:xfrm flipH="1">
            <a:off x="5935558" y="2016959"/>
            <a:ext cx="597557" cy="208913"/>
          </a:xfrm>
          <a:prstGeom prst="straightConnector1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91" idx="2"/>
          </p:cNvCxnSpPr>
          <p:nvPr/>
        </p:nvCxnSpPr>
        <p:spPr>
          <a:xfrm flipH="1">
            <a:off x="6521096" y="2016959"/>
            <a:ext cx="12019" cy="208913"/>
          </a:xfrm>
          <a:prstGeom prst="straightConnector1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91" idx="2"/>
          </p:cNvCxnSpPr>
          <p:nvPr/>
        </p:nvCxnSpPr>
        <p:spPr>
          <a:xfrm>
            <a:off x="6533115" y="2016959"/>
            <a:ext cx="596583" cy="204445"/>
          </a:xfrm>
          <a:prstGeom prst="straightConnector1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1781650" y="3153780"/>
            <a:ext cx="7840073" cy="194678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1781650" y="1960707"/>
            <a:ext cx="7840073" cy="97246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1781650" y="986889"/>
            <a:ext cx="4721384" cy="77598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1781650" y="5219411"/>
            <a:ext cx="7840072" cy="77598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1990463" y="1145758"/>
            <a:ext cx="2223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Tissue indicator:</a:t>
            </a:r>
            <a:endParaRPr lang="en-US" sz="2400" dirty="0"/>
          </a:p>
        </p:txBody>
      </p:sp>
      <p:sp>
        <p:nvSpPr>
          <p:cNvPr id="160" name="TextBox 159"/>
          <p:cNvSpPr txBox="1"/>
          <p:nvPr/>
        </p:nvSpPr>
        <p:spPr>
          <a:xfrm>
            <a:off x="2086053" y="2003346"/>
            <a:ext cx="2635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Module activations:</a:t>
            </a:r>
            <a:endParaRPr lang="en-US" sz="2400" dirty="0"/>
          </a:p>
        </p:txBody>
      </p:sp>
      <p:sp>
        <p:nvSpPr>
          <p:cNvPr id="161" name="TextBox 160"/>
          <p:cNvSpPr txBox="1"/>
          <p:nvPr/>
        </p:nvSpPr>
        <p:spPr>
          <a:xfrm>
            <a:off x="2013418" y="3219771"/>
            <a:ext cx="25004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Expression levels / </a:t>
            </a:r>
            <a:r>
              <a:rPr lang="en-US" sz="2200" dirty="0"/>
              <a:t>E</a:t>
            </a:r>
            <a:r>
              <a:rPr lang="en-US" sz="2200" dirty="0" smtClean="0"/>
              <a:t>nhancer activities / Chromatin states:</a:t>
            </a:r>
            <a:endParaRPr lang="en-US" sz="2200" dirty="0"/>
          </a:p>
        </p:txBody>
      </p:sp>
      <p:sp>
        <p:nvSpPr>
          <p:cNvPr id="162" name="TextBox 161"/>
          <p:cNvSpPr txBox="1"/>
          <p:nvPr/>
        </p:nvSpPr>
        <p:spPr>
          <a:xfrm>
            <a:off x="2086053" y="5389394"/>
            <a:ext cx="2352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SNP dosages: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4089620" y="1139607"/>
                <a:ext cx="1666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∈{1…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620" y="1139607"/>
                <a:ext cx="1666707" cy="461665"/>
              </a:xfrm>
              <a:prstGeom prst="rect">
                <a:avLst/>
              </a:prstGeom>
              <a:blipFill rotWithShape="0">
                <a:blip r:embed="rId2"/>
                <a:stretch>
                  <a:fillRect r="-1099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/>
              <p:cNvSpPr txBox="1"/>
              <p:nvPr/>
            </p:nvSpPr>
            <p:spPr>
              <a:xfrm>
                <a:off x="8343362" y="2231994"/>
                <a:ext cx="12446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4" name="TextBox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362" y="2231994"/>
                <a:ext cx="1244622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8452155" y="3173443"/>
                <a:ext cx="11080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55" y="3173443"/>
                <a:ext cx="1108082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/>
              <p:cNvSpPr txBox="1"/>
              <p:nvPr/>
            </p:nvSpPr>
            <p:spPr>
              <a:xfrm>
                <a:off x="7889679" y="5377034"/>
                <a:ext cx="17653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∈{0,1,2}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679" y="5377034"/>
                <a:ext cx="1765382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45" r="-2414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/>
          <p:cNvSpPr/>
          <p:nvPr/>
        </p:nvSpPr>
        <p:spPr>
          <a:xfrm>
            <a:off x="6594276" y="991765"/>
            <a:ext cx="3027446" cy="77598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471954" y="1890849"/>
            <a:ext cx="122322" cy="126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Arrow Connector 95"/>
          <p:cNvCxnSpPr>
            <a:stCxn id="23" idx="3"/>
            <a:endCxn id="91" idx="0"/>
          </p:cNvCxnSpPr>
          <p:nvPr/>
        </p:nvCxnSpPr>
        <p:spPr>
          <a:xfrm flipH="1">
            <a:off x="6533115" y="1519322"/>
            <a:ext cx="408582" cy="371527"/>
          </a:xfrm>
          <a:prstGeom prst="straightConnector1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548290" y="964940"/>
            <a:ext cx="2011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Trait indicator: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7697722" y="1303901"/>
                <a:ext cx="1666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𝜏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∈{0,1}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722" y="1303901"/>
                <a:ext cx="1666707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16630" y="6123153"/>
            <a:ext cx="9858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NB: 1) Imputation =&gt; training with missing data; 2) Model potentially integrates ‘</a:t>
            </a:r>
            <a:r>
              <a:rPr lang="en-US" sz="2000" dirty="0" err="1" smtClean="0"/>
              <a:t>modQTLs</a:t>
            </a:r>
            <a:r>
              <a:rPr lang="en-US" sz="2000" dirty="0" smtClean="0"/>
              <a:t>’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4774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405"/>
            <a:ext cx="10515600" cy="1325563"/>
          </a:xfrm>
        </p:spPr>
        <p:txBody>
          <a:bodyPr/>
          <a:lstStyle/>
          <a:p>
            <a:r>
              <a:rPr lang="en-US" dirty="0" smtClean="0"/>
              <a:t>Directed model structure for </a:t>
            </a:r>
            <a:r>
              <a:rPr lang="en-US" dirty="0" err="1" smtClean="0"/>
              <a:t>PrediXcan</a:t>
            </a:r>
            <a:r>
              <a:rPr lang="en-US" dirty="0" smtClean="0"/>
              <a:t> / </a:t>
            </a:r>
            <a:r>
              <a:rPr lang="en-US" dirty="0" err="1" smtClean="0"/>
              <a:t>fQTL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8F3-65F0-5343-A0DD-504B9C5E7950}" type="slidenum">
              <a:rPr lang="en-US" smtClean="0"/>
              <a:t>5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80767" y="4602060"/>
            <a:ext cx="421105" cy="4211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66304" y="4602060"/>
            <a:ext cx="421105" cy="4211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251841" y="4602060"/>
            <a:ext cx="421105" cy="4211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95229" y="4602060"/>
            <a:ext cx="421105" cy="4211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77043" y="2381890"/>
            <a:ext cx="421105" cy="4211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>
            <a:stCxn id="9" idx="0"/>
            <a:endCxn id="89" idx="4"/>
          </p:cNvCxnSpPr>
          <p:nvPr/>
        </p:nvCxnSpPr>
        <p:spPr>
          <a:xfrm flipV="1">
            <a:off x="7462394" y="3958764"/>
            <a:ext cx="7015" cy="643296"/>
          </a:xfrm>
          <a:prstGeom prst="straightConnector1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2102925" y="3259905"/>
            <a:ext cx="7840073" cy="9480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2102925" y="4391516"/>
            <a:ext cx="7840072" cy="77598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/>
          <p:cNvSpPr txBox="1"/>
          <p:nvPr/>
        </p:nvSpPr>
        <p:spPr>
          <a:xfrm>
            <a:off x="2333340" y="3495155"/>
            <a:ext cx="2500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Expression levels:</a:t>
            </a:r>
            <a:endParaRPr lang="en-US" sz="2200" dirty="0"/>
          </a:p>
        </p:txBody>
      </p:sp>
      <p:sp>
        <p:nvSpPr>
          <p:cNvPr id="162" name="TextBox 161"/>
          <p:cNvSpPr txBox="1"/>
          <p:nvPr/>
        </p:nvSpPr>
        <p:spPr>
          <a:xfrm>
            <a:off x="2407328" y="4561499"/>
            <a:ext cx="2352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SNP dosages: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8773430" y="3479765"/>
                <a:ext cx="11080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430" y="3479765"/>
                <a:ext cx="1108082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/>
              <p:cNvSpPr txBox="1"/>
              <p:nvPr/>
            </p:nvSpPr>
            <p:spPr>
              <a:xfrm>
                <a:off x="8210954" y="4549139"/>
                <a:ext cx="17653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∈{0,1,2}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954" y="4549139"/>
                <a:ext cx="176538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45" r="-2414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/>
          <p:cNvSpPr/>
          <p:nvPr/>
        </p:nvSpPr>
        <p:spPr>
          <a:xfrm>
            <a:off x="2102925" y="2206428"/>
            <a:ext cx="7840071" cy="77598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2275136" y="2361609"/>
            <a:ext cx="2011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Trait indicator: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8381565" y="2341329"/>
                <a:ext cx="1666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𝜏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∈{0,1}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565" y="2341329"/>
                <a:ext cx="1666707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/>
          <p:cNvSpPr/>
          <p:nvPr/>
        </p:nvSpPr>
        <p:spPr>
          <a:xfrm>
            <a:off x="6087782" y="3537660"/>
            <a:ext cx="421105" cy="4211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673319" y="3537660"/>
            <a:ext cx="421105" cy="4211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258856" y="3537660"/>
            <a:ext cx="421105" cy="4211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502244" y="3537660"/>
            <a:ext cx="421105" cy="4211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6873066" y="3958764"/>
            <a:ext cx="7015" cy="643296"/>
          </a:xfrm>
          <a:prstGeom prst="straightConnector1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6280513" y="3958764"/>
            <a:ext cx="7015" cy="643296"/>
          </a:xfrm>
          <a:prstGeom prst="straightConnector1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5698483" y="3960620"/>
            <a:ext cx="7015" cy="643296"/>
          </a:xfrm>
          <a:prstGeom prst="straightConnector1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" idx="0"/>
            <a:endCxn id="89" idx="4"/>
          </p:cNvCxnSpPr>
          <p:nvPr/>
        </p:nvCxnSpPr>
        <p:spPr>
          <a:xfrm flipV="1">
            <a:off x="6876857" y="3958764"/>
            <a:ext cx="592552" cy="643296"/>
          </a:xfrm>
          <a:prstGeom prst="straightConnector1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8" idx="0"/>
            <a:endCxn id="84" idx="4"/>
          </p:cNvCxnSpPr>
          <p:nvPr/>
        </p:nvCxnSpPr>
        <p:spPr>
          <a:xfrm flipH="1" flipV="1">
            <a:off x="6298335" y="3958764"/>
            <a:ext cx="578522" cy="643296"/>
          </a:xfrm>
          <a:prstGeom prst="straightConnector1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7" idx="0"/>
            <a:endCxn id="92" idx="4"/>
          </p:cNvCxnSpPr>
          <p:nvPr/>
        </p:nvCxnSpPr>
        <p:spPr>
          <a:xfrm flipH="1" flipV="1">
            <a:off x="5712797" y="3958764"/>
            <a:ext cx="578523" cy="643296"/>
          </a:xfrm>
          <a:prstGeom prst="straightConnector1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7" idx="0"/>
            <a:endCxn id="85" idx="4"/>
          </p:cNvCxnSpPr>
          <p:nvPr/>
        </p:nvCxnSpPr>
        <p:spPr>
          <a:xfrm flipV="1">
            <a:off x="6291320" y="3958764"/>
            <a:ext cx="592552" cy="643296"/>
          </a:xfrm>
          <a:prstGeom prst="straightConnector1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5" idx="0"/>
            <a:endCxn id="84" idx="4"/>
          </p:cNvCxnSpPr>
          <p:nvPr/>
        </p:nvCxnSpPr>
        <p:spPr>
          <a:xfrm flipV="1">
            <a:off x="5705782" y="3958764"/>
            <a:ext cx="592553" cy="643296"/>
          </a:xfrm>
          <a:prstGeom prst="straightConnector1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9" idx="0"/>
            <a:endCxn id="85" idx="4"/>
          </p:cNvCxnSpPr>
          <p:nvPr/>
        </p:nvCxnSpPr>
        <p:spPr>
          <a:xfrm flipH="1" flipV="1">
            <a:off x="6883872" y="3958764"/>
            <a:ext cx="578522" cy="643296"/>
          </a:xfrm>
          <a:prstGeom prst="straightConnector1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92" idx="0"/>
            <a:endCxn id="23" idx="4"/>
          </p:cNvCxnSpPr>
          <p:nvPr/>
        </p:nvCxnSpPr>
        <p:spPr>
          <a:xfrm flipV="1">
            <a:off x="5712797" y="2802994"/>
            <a:ext cx="874799" cy="734666"/>
          </a:xfrm>
          <a:prstGeom prst="straightConnector1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84" idx="0"/>
            <a:endCxn id="23" idx="4"/>
          </p:cNvCxnSpPr>
          <p:nvPr/>
        </p:nvCxnSpPr>
        <p:spPr>
          <a:xfrm flipV="1">
            <a:off x="6298335" y="2802994"/>
            <a:ext cx="289261" cy="734666"/>
          </a:xfrm>
          <a:prstGeom prst="straightConnector1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85" idx="0"/>
            <a:endCxn id="23" idx="4"/>
          </p:cNvCxnSpPr>
          <p:nvPr/>
        </p:nvCxnSpPr>
        <p:spPr>
          <a:xfrm flipH="1" flipV="1">
            <a:off x="6587596" y="2802994"/>
            <a:ext cx="296276" cy="734666"/>
          </a:xfrm>
          <a:prstGeom prst="straightConnector1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89" idx="0"/>
            <a:endCxn id="23" idx="4"/>
          </p:cNvCxnSpPr>
          <p:nvPr/>
        </p:nvCxnSpPr>
        <p:spPr>
          <a:xfrm flipH="1" flipV="1">
            <a:off x="6587596" y="2802994"/>
            <a:ext cx="881813" cy="734666"/>
          </a:xfrm>
          <a:prstGeom prst="straightConnector1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43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35"/>
            <a:ext cx="10515600" cy="1325563"/>
          </a:xfrm>
        </p:spPr>
        <p:txBody>
          <a:bodyPr/>
          <a:lstStyle/>
          <a:p>
            <a:r>
              <a:rPr lang="en-US" dirty="0" smtClean="0"/>
              <a:t>Partitioning the </a:t>
            </a:r>
            <a:r>
              <a:rPr lang="en-US" dirty="0" smtClean="0"/>
              <a:t>variance/entropy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8424"/>
            <a:ext cx="10515600" cy="4351338"/>
          </a:xfrm>
        </p:spPr>
        <p:txBody>
          <a:bodyPr/>
          <a:lstStyle/>
          <a:p>
            <a:r>
              <a:rPr lang="en-US" dirty="0" smtClean="0"/>
              <a:t>Given a genotype, directed model implies the transcriptome </a:t>
            </a:r>
            <a:r>
              <a:rPr lang="en-US" dirty="0" err="1" smtClean="0"/>
              <a:t>disjointly</a:t>
            </a:r>
            <a:r>
              <a:rPr lang="en-US" dirty="0" smtClean="0"/>
              <a:t> partitions the trait variance (/entropy):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contrast, GRN introduces dependencies in transcriptome =&gt; expression levels not independent; so variance (/entropy) can no longer be partitioned </a:t>
            </a:r>
            <a:r>
              <a:rPr lang="en-US" dirty="0" err="1" smtClean="0"/>
              <a:t>disjointly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8F3-65F0-5343-A0DD-504B9C5E7950}" type="slidenum">
              <a:rPr lang="en-US" smtClean="0"/>
              <a:t>6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56952" y="3045945"/>
            <a:ext cx="5820032" cy="45790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 rot="16200000">
            <a:off x="2554760" y="1665571"/>
            <a:ext cx="333633" cy="2069756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 rot="16200000">
            <a:off x="4243519" y="2155720"/>
            <a:ext cx="333633" cy="1089455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 rot="16200000">
            <a:off x="5510600" y="2038845"/>
            <a:ext cx="333633" cy="1323201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56952" y="6071442"/>
            <a:ext cx="5820032" cy="45790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 rot="16200000">
            <a:off x="2554760" y="4691068"/>
            <a:ext cx="333633" cy="2069756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16200000">
            <a:off x="4629664" y="4067937"/>
            <a:ext cx="333633" cy="2837936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/>
          <p:cNvSpPr/>
          <p:nvPr/>
        </p:nvSpPr>
        <p:spPr>
          <a:xfrm rot="16200000">
            <a:off x="5572383" y="4926288"/>
            <a:ext cx="333633" cy="1693903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731740" y="3090231"/>
            <a:ext cx="1816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Trait variance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860973" y="6100339"/>
            <a:ext cx="1816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Trait variance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2301447" y="2154894"/>
            <a:ext cx="1076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Gene 1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975280" y="2154894"/>
            <a:ext cx="1076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Gene 2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201166" y="2144207"/>
            <a:ext cx="1076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Gene 3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2367348" y="5197556"/>
            <a:ext cx="1076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Gene 1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4354215" y="5010463"/>
            <a:ext cx="1076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Gene 2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284832" y="5286850"/>
            <a:ext cx="1076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Gene 3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6528493" y="2127336"/>
            <a:ext cx="848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</a:t>
            </a:r>
            <a:r>
              <a:rPr lang="en-US" sz="2000" dirty="0" err="1" smtClean="0"/>
              <a:t>esid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3" name="Right Brace 32"/>
          <p:cNvSpPr/>
          <p:nvPr/>
        </p:nvSpPr>
        <p:spPr>
          <a:xfrm rot="16200000">
            <a:off x="6737262" y="2221358"/>
            <a:ext cx="333633" cy="945811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/>
          <p:cNvSpPr/>
          <p:nvPr/>
        </p:nvSpPr>
        <p:spPr>
          <a:xfrm rot="16200000">
            <a:off x="6858256" y="5437947"/>
            <a:ext cx="333633" cy="703824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653995" y="5159019"/>
            <a:ext cx="848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</a:t>
            </a:r>
            <a:r>
              <a:rPr lang="en-US" sz="2000" dirty="0" err="1" smtClean="0"/>
              <a:t>esid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9201726" y="1963738"/>
            <a:ext cx="1725720" cy="169663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8822752" y="1902836"/>
            <a:ext cx="1270634" cy="124921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10309735" y="1940013"/>
            <a:ext cx="737545" cy="7251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9957744" y="2902041"/>
            <a:ext cx="936858" cy="92106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9242885" y="4979585"/>
            <a:ext cx="1725720" cy="169663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8941175" y="4858643"/>
            <a:ext cx="1270634" cy="124921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9673286" y="4683061"/>
            <a:ext cx="1643376" cy="161567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10072748" y="5847116"/>
            <a:ext cx="936858" cy="92106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953555" y="2127335"/>
            <a:ext cx="357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1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10674686" y="1994823"/>
            <a:ext cx="357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426173" y="3424906"/>
            <a:ext cx="421775" cy="411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105395" y="5029033"/>
            <a:ext cx="357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1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10721639" y="4845797"/>
            <a:ext cx="357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602260" y="6367780"/>
            <a:ext cx="421775" cy="411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76984" y="1878736"/>
            <a:ext cx="1816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Information view: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7440377" y="4875145"/>
            <a:ext cx="1816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Information view: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024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268</Words>
  <Application>Microsoft Macintosh PowerPoint</Application>
  <PresentationFormat>Widescreen</PresentationFormat>
  <Paragraphs>68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Cambria Math</vt:lpstr>
      <vt:lpstr>Arial</vt:lpstr>
      <vt:lpstr>Office Theme</vt:lpstr>
      <vt:lpstr>TWAS/EWAS and integrated modeling</vt:lpstr>
      <vt:lpstr>TWAS/EWAS models and causality</vt:lpstr>
      <vt:lpstr>TWAS models</vt:lpstr>
      <vt:lpstr>Integrated GRN/T(E)WAS model </vt:lpstr>
      <vt:lpstr>Directed model structure for PrediXcan / fQTL  </vt:lpstr>
      <vt:lpstr>Partitioning the variance/entropy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51</cp:revision>
  <dcterms:created xsi:type="dcterms:W3CDTF">2017-10-05T16:40:49Z</dcterms:created>
  <dcterms:modified xsi:type="dcterms:W3CDTF">2017-10-19T18:31:22Z</dcterms:modified>
</cp:coreProperties>
</file>