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3" r:id="rId6"/>
    <p:sldId id="267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5"/>
    <p:restoredTop sz="94664"/>
  </p:normalViewPr>
  <p:slideViewPr>
    <p:cSldViewPr snapToGrid="0" snapToObjects="1">
      <p:cViewPr varScale="1">
        <p:scale>
          <a:sx n="82" d="100"/>
          <a:sy n="82" d="100"/>
        </p:scale>
        <p:origin x="1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9E345-24BD-1B41-A0C1-9CD127DD3AD6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93013-82C3-2F42-89C0-06E998191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2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Alpha-</a:t>
            </a:r>
            <a:r>
              <a:rPr lang="en-US" altLang="zh-CN" dirty="0" err="1" smtClean="0"/>
              <a:t>synuclein</a:t>
            </a:r>
            <a:r>
              <a:rPr lang="zh-CN" altLang="en-US" dirty="0" smtClean="0"/>
              <a:t> </a:t>
            </a:r>
            <a:r>
              <a:rPr lang="en-US" altLang="zh-CN" dirty="0" smtClean="0"/>
              <a:t>(SNCA)</a:t>
            </a:r>
            <a:r>
              <a:rPr lang="zh-CN" altLang="en-US" dirty="0" smtClean="0"/>
              <a:t> </a:t>
            </a:r>
            <a:r>
              <a:rPr lang="en-US" altLang="zh-CN" dirty="0" smtClean="0"/>
              <a:t>(first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PD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segregate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disease)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584D-4CE4-0442-83A1-D13F01985C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ACE8-693D-BE4B-85A5-4932084C5F7C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F84B-471C-3D4C-B60C-F78E16A4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4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ACE8-693D-BE4B-85A5-4932084C5F7C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F84B-471C-3D4C-B60C-F78E16A4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ACE8-693D-BE4B-85A5-4932084C5F7C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F84B-471C-3D4C-B60C-F78E16A4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7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ACE8-693D-BE4B-85A5-4932084C5F7C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F84B-471C-3D4C-B60C-F78E16A4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4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ACE8-693D-BE4B-85A5-4932084C5F7C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F84B-471C-3D4C-B60C-F78E16A4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7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ACE8-693D-BE4B-85A5-4932084C5F7C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F84B-471C-3D4C-B60C-F78E16A4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4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ACE8-693D-BE4B-85A5-4932084C5F7C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F84B-471C-3D4C-B60C-F78E16A4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0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ACE8-693D-BE4B-85A5-4932084C5F7C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F84B-471C-3D4C-B60C-F78E16A4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7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ACE8-693D-BE4B-85A5-4932084C5F7C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F84B-471C-3D4C-B60C-F78E16A4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4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ACE8-693D-BE4B-85A5-4932084C5F7C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F84B-471C-3D4C-B60C-F78E16A4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ACE8-693D-BE4B-85A5-4932084C5F7C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F84B-471C-3D4C-B60C-F78E16A4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5ACE8-693D-BE4B-85A5-4932084C5F7C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5F84B-471C-3D4C-B60C-F78E16A4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7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hyperlink" Target="http://met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ncats.nih.gov/tissuechip/project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511" y="1097797"/>
            <a:ext cx="1905000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427" y="666427"/>
            <a:ext cx="759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Genetics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Neurodegenerative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Diseases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825925" y="4246536"/>
            <a:ext cx="181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John</a:t>
            </a:r>
            <a:r>
              <a:rPr lang="zh-CN" altLang="en-US" dirty="0" smtClean="0"/>
              <a:t> </a:t>
            </a:r>
            <a:r>
              <a:rPr lang="en-US" altLang="zh-CN" dirty="0" smtClean="0"/>
              <a:t>Hardy</a:t>
            </a:r>
          </a:p>
          <a:p>
            <a:r>
              <a:rPr lang="en-US" altLang="zh-CN" dirty="0" smtClean="0"/>
              <a:t>UCL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institute of neurology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1580827"/>
            <a:ext cx="8276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Summarize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recent</a:t>
            </a:r>
            <a:r>
              <a:rPr lang="zh-CN" altLang="en-US" dirty="0"/>
              <a:t> </a:t>
            </a:r>
            <a:r>
              <a:rPr lang="en-US" altLang="zh-CN" dirty="0" smtClean="0"/>
              <a:t>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neurodegenerative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disease</a:t>
            </a:r>
          </a:p>
          <a:p>
            <a:endParaRPr lang="en-US" altLang="zh-CN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Pleomorphic</a:t>
            </a:r>
            <a:r>
              <a:rPr lang="zh-CN" altLang="en-US" dirty="0" smtClean="0"/>
              <a:t> </a:t>
            </a:r>
            <a:r>
              <a:rPr lang="en-US" altLang="zh-CN" dirty="0" smtClean="0"/>
              <a:t>risk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parkison’s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disease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SNCA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innate immune system in Alzheimer's and Parkinson's disease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PU.1 transcription factor (lower expression delays onset of Alzheimer's disease)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Trem2 gene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MS4A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APP metabolism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Glial </a:t>
            </a:r>
            <a:r>
              <a:rPr lang="en-US" dirty="0" err="1" smtClean="0"/>
              <a:t>repsonse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SNCA and SCARBP GWAS hits in PD and DLB, same gene, different </a:t>
            </a:r>
            <a:r>
              <a:rPr lang="en-US" dirty="0" err="1" smtClean="0"/>
              <a:t>regulationselective</a:t>
            </a:r>
            <a:r>
              <a:rPr lang="en-US" dirty="0" smtClean="0"/>
              <a:t> vulnerability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pathogenesis of Ataxia (34 loci)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FC42-C6EF-3F42-A91C-27EAF2BD76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24" y="458216"/>
            <a:ext cx="2540000" cy="25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4224" y="3401568"/>
            <a:ext cx="25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Lara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Mangravite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fontAlgn="base"/>
            <a:r>
              <a:rPr lang="en-US" dirty="0"/>
              <a:t>Sage Bionetworks</a:t>
            </a:r>
          </a:p>
          <a:p>
            <a:pPr fontAlgn="base"/>
            <a:r>
              <a:rPr lang="en-US" altLang="zh-CN" dirty="0" smtClean="0"/>
              <a:t>UCSF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3232" y="438912"/>
            <a:ext cx="7699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AMP-AD: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community-based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approach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systems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biology-based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target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discovery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FC42-C6EF-3F42-A91C-27EAF2BD7691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9536" y="1682496"/>
            <a:ext cx="669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AMP-AD</a:t>
            </a:r>
            <a:r>
              <a:rPr lang="zh-CN" altLang="en-US" dirty="0" smtClean="0"/>
              <a:t> </a:t>
            </a:r>
            <a:r>
              <a:rPr lang="en-US" altLang="zh-CN" dirty="0" smtClean="0"/>
              <a:t>knowledge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portal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synapse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t="30932" r="20866" b="17077"/>
          <a:stretch/>
        </p:blipFill>
        <p:spPr>
          <a:xfrm>
            <a:off x="859536" y="2510512"/>
            <a:ext cx="6693408" cy="40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24" y="458216"/>
            <a:ext cx="2540000" cy="25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4224" y="3401568"/>
            <a:ext cx="25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Lara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Mangravite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fontAlgn="base"/>
            <a:r>
              <a:rPr lang="en-US" dirty="0"/>
              <a:t>Sage Bionetworks</a:t>
            </a:r>
          </a:p>
          <a:p>
            <a:pPr fontAlgn="base"/>
            <a:r>
              <a:rPr lang="en-US" altLang="zh-CN" dirty="0" smtClean="0"/>
              <a:t>UCSF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3232" y="438912"/>
            <a:ext cx="7699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AMP-AD: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community-based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approach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systems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biology-based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target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discovery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FC42-C6EF-3F42-A91C-27EAF2BD7691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9536" y="1682496"/>
            <a:ext cx="669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AMP-AD</a:t>
            </a:r>
            <a:r>
              <a:rPr lang="zh-CN" altLang="en-US" dirty="0" smtClean="0"/>
              <a:t> </a:t>
            </a:r>
            <a:r>
              <a:rPr lang="en-US" altLang="zh-CN" dirty="0" smtClean="0"/>
              <a:t>knowledge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portal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synapse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4533" r="19288" b="23467"/>
          <a:stretch/>
        </p:blipFill>
        <p:spPr>
          <a:xfrm>
            <a:off x="1527048" y="2387033"/>
            <a:ext cx="6071616" cy="41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02" y="4509577"/>
            <a:ext cx="4241800" cy="191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2887" y="573437"/>
            <a:ext cx="7578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Goal:</a:t>
            </a:r>
            <a:r>
              <a:rPr lang="zh-CN" altLang="en-US" dirty="0" smtClean="0"/>
              <a:t> </a:t>
            </a:r>
            <a:r>
              <a:rPr lang="en-US" altLang="zh-CN" dirty="0" smtClean="0"/>
              <a:t>Advancing human potential and promoting equal opportunity</a:t>
            </a:r>
          </a:p>
          <a:p>
            <a:r>
              <a:rPr lang="en-US" altLang="zh-CN" dirty="0" smtClean="0"/>
              <a:t>Education/ Science/ Policy</a:t>
            </a:r>
          </a:p>
          <a:p>
            <a:r>
              <a:rPr lang="en-US" altLang="zh-CN" dirty="0" smtClean="0"/>
              <a:t>Technology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2887" y="1937288"/>
            <a:ext cx="596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ZUCKERBERG</a:t>
            </a:r>
            <a:r>
              <a:rPr lang="zh-CN" altLang="en-US" dirty="0" smtClean="0"/>
              <a:t> </a:t>
            </a:r>
            <a:r>
              <a:rPr lang="en-US" dirty="0" smtClean="0"/>
              <a:t>BIOHUB: UCSF/coco cola/</a:t>
            </a:r>
            <a:r>
              <a:rPr lang="en-US" dirty="0" err="1" smtClean="0"/>
              <a:t>stanford</a:t>
            </a:r>
            <a:endParaRPr lang="en-US" dirty="0" smtClean="0"/>
          </a:p>
          <a:p>
            <a:r>
              <a:rPr lang="en-US" altLang="zh-CN" dirty="0" smtClean="0"/>
              <a:t>Bring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bio/comp</a:t>
            </a:r>
            <a:r>
              <a:rPr lang="zh-CN" altLang="en-US" dirty="0" smtClean="0"/>
              <a:t> </a:t>
            </a:r>
            <a:r>
              <a:rPr lang="en-US" altLang="zh-CN" dirty="0" smtClean="0"/>
              <a:t>people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together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talk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other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2887" y="2880102"/>
            <a:ext cx="59668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CZI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Human</a:t>
            </a:r>
            <a:r>
              <a:rPr lang="zh-CN" altLang="en-US" dirty="0" smtClean="0"/>
              <a:t> </a:t>
            </a:r>
            <a:r>
              <a:rPr lang="en-US" altLang="zh-CN" dirty="0" smtClean="0"/>
              <a:t>Cell</a:t>
            </a:r>
            <a:r>
              <a:rPr lang="zh-CN" altLang="en-US" dirty="0" smtClean="0"/>
              <a:t> </a:t>
            </a:r>
            <a:r>
              <a:rPr lang="en-US" altLang="zh-CN" dirty="0" smtClean="0"/>
              <a:t>Atlas</a:t>
            </a:r>
            <a:r>
              <a:rPr lang="zh-CN" altLang="en-US" dirty="0" smtClean="0"/>
              <a:t> </a:t>
            </a:r>
            <a:r>
              <a:rPr lang="en-US" altLang="zh-CN" dirty="0" smtClean="0"/>
              <a:t>(HCA):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Funding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Platforms</a:t>
            </a:r>
            <a:r>
              <a:rPr lang="zh-CN" altLang="en-US" dirty="0" smtClean="0"/>
              <a:t> </a:t>
            </a:r>
            <a:r>
              <a:rPr lang="en-US" altLang="zh-CN" dirty="0" smtClean="0"/>
              <a:t>(DCP)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Promote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collaboration</a:t>
            </a:r>
          </a:p>
          <a:p>
            <a:r>
              <a:rPr lang="en-US" altLang="zh-CN" dirty="0" smtClean="0"/>
              <a:t>Collaborate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Broad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institute</a:t>
            </a:r>
            <a:r>
              <a:rPr lang="zh-CN" altLang="en-US" dirty="0" smtClean="0"/>
              <a:t> </a:t>
            </a:r>
            <a:r>
              <a:rPr lang="en-US" altLang="zh-CN" dirty="0" smtClean="0"/>
              <a:t>(Eric</a:t>
            </a:r>
            <a:r>
              <a:rPr lang="zh-CN" altLang="en-US" dirty="0" smtClean="0"/>
              <a:t> </a:t>
            </a:r>
            <a:r>
              <a:rPr lang="en-US" altLang="zh-CN" dirty="0" smtClean="0"/>
              <a:t>Lander)</a:t>
            </a:r>
          </a:p>
          <a:p>
            <a:r>
              <a:rPr lang="en-US" altLang="zh-CN" dirty="0" smtClean="0"/>
              <a:t>Clout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platform,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eg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Single</a:t>
            </a:r>
            <a:r>
              <a:rPr lang="zh-CN" altLang="en-US" dirty="0" smtClean="0"/>
              <a:t> </a:t>
            </a:r>
            <a:r>
              <a:rPr lang="en-US" altLang="zh-CN" dirty="0" smtClean="0"/>
              <a:t>cell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platform</a:t>
            </a:r>
          </a:p>
          <a:p>
            <a:endParaRPr lang="en-US" altLang="zh-CN" dirty="0"/>
          </a:p>
          <a:p>
            <a:r>
              <a:rPr lang="en-US" altLang="zh-CN" dirty="0" smtClean="0"/>
              <a:t>Knowledge</a:t>
            </a:r>
            <a:r>
              <a:rPr lang="zh-CN" altLang="en-US" dirty="0" smtClean="0"/>
              <a:t> </a:t>
            </a:r>
            <a:r>
              <a:rPr lang="en-US" altLang="zh-CN" dirty="0" smtClean="0"/>
              <a:t>environment:</a:t>
            </a:r>
            <a:r>
              <a:rPr lang="zh-CN" altLang="en-US" dirty="0" smtClean="0"/>
              <a:t> </a:t>
            </a:r>
            <a:r>
              <a:rPr lang="en-US" altLang="zh-CN" dirty="0" smtClean="0"/>
              <a:t>sharing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scientific</a:t>
            </a:r>
            <a:r>
              <a:rPr lang="zh-CN" altLang="en-US" dirty="0" smtClean="0"/>
              <a:t> </a:t>
            </a:r>
            <a:r>
              <a:rPr lang="en-US" altLang="zh-CN" dirty="0" smtClean="0"/>
              <a:t>knowledge</a:t>
            </a:r>
          </a:p>
          <a:p>
            <a:r>
              <a:rPr lang="en-US" altLang="zh-CN" dirty="0" smtClean="0"/>
              <a:t>Grant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help</a:t>
            </a:r>
            <a:r>
              <a:rPr lang="zh-CN" altLang="en-US" dirty="0" smtClean="0"/>
              <a:t> </a:t>
            </a:r>
            <a:r>
              <a:rPr lang="en-US" altLang="zh-CN" dirty="0" smtClean="0"/>
              <a:t>develop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platform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bioRxiv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Meta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knowledge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FC42-C6EF-3F42-A91C-27EAF2BD76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7390" y="542441"/>
            <a:ext cx="4355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Marg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Sutherland</a:t>
            </a:r>
          </a:p>
          <a:p>
            <a:r>
              <a:rPr lang="en-US" altLang="zh-CN" sz="2400" dirty="0" smtClean="0"/>
              <a:t>NIND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390" y="1611824"/>
            <a:ext cx="306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AMP</a:t>
            </a:r>
            <a:r>
              <a:rPr lang="zh-CN" altLang="en-US" dirty="0" smtClean="0"/>
              <a:t> </a:t>
            </a:r>
            <a:r>
              <a:rPr lang="en-US" altLang="zh-CN" dirty="0" smtClean="0"/>
              <a:t>PD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7390" y="2219542"/>
            <a:ext cx="720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AMP: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Accelerating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medicne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partnership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6" t="32363" r="20735" b="18645"/>
          <a:stretch/>
        </p:blipFill>
        <p:spPr>
          <a:xfrm>
            <a:off x="4866468" y="1373438"/>
            <a:ext cx="7208216" cy="529713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FC42-C6EF-3F42-A91C-27EAF2BD76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9" t="25731" r="5900" b="39182"/>
          <a:stretch/>
        </p:blipFill>
        <p:spPr>
          <a:xfrm>
            <a:off x="4826346" y="1037518"/>
            <a:ext cx="7246834" cy="5251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7390" y="542441"/>
            <a:ext cx="4355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Marg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Sutherland</a:t>
            </a:r>
          </a:p>
          <a:p>
            <a:r>
              <a:rPr lang="en-US" altLang="zh-CN" sz="2400" dirty="0" smtClean="0"/>
              <a:t>NIND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390" y="1611824"/>
            <a:ext cx="306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AMP</a:t>
            </a:r>
            <a:r>
              <a:rPr lang="zh-CN" altLang="en-US" dirty="0" smtClean="0"/>
              <a:t> </a:t>
            </a:r>
            <a:r>
              <a:rPr lang="en-US" altLang="zh-CN" dirty="0" smtClean="0"/>
              <a:t>PD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7390" y="2219542"/>
            <a:ext cx="720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AMP: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Accelerating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medicne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partnership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7390" y="2858035"/>
            <a:ext cx="435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PD</a:t>
            </a:r>
            <a:r>
              <a:rPr lang="zh-CN" altLang="en-US" dirty="0" smtClean="0"/>
              <a:t> </a:t>
            </a:r>
            <a:r>
              <a:rPr lang="en-US" altLang="zh-CN" dirty="0" smtClean="0"/>
              <a:t>knowledge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platform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7390" y="3434978"/>
            <a:ext cx="435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Incorporating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NIH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common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exRNA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7390" y="4110546"/>
            <a:ext cx="435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Collaborating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Verily</a:t>
            </a:r>
          </a:p>
          <a:p>
            <a:r>
              <a:rPr lang="en-US" altLang="zh-CN" dirty="0" smtClean="0"/>
              <a:t>Google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genomics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share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cloud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09376" y="6488668"/>
            <a:ext cx="163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hlinkClick r:id="" action="ppaction://noaction"/>
              </a:rPr>
              <a:t>AMP-T2D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FC42-C6EF-3F42-A91C-27EAF2BD76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147" y="914400"/>
            <a:ext cx="710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NIH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Tissue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Chip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Initiative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&amp;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Projects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4189" y="1423374"/>
            <a:ext cx="231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hlinkClick r:id="rId2"/>
              </a:rPr>
              <a:t>link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204" y="327840"/>
            <a:ext cx="1833372" cy="2560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33204" y="3090672"/>
            <a:ext cx="196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Clive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Svendsen</a:t>
            </a:r>
            <a:endParaRPr lang="en-US" altLang="zh-CN" dirty="0" smtClean="0"/>
          </a:p>
          <a:p>
            <a:r>
              <a:rPr lang="en-US" altLang="zh-CN" dirty="0" smtClean="0"/>
              <a:t>Cedars-</a:t>
            </a:r>
            <a:r>
              <a:rPr lang="en-US" altLang="zh-CN" dirty="0" err="1"/>
              <a:t>S</a:t>
            </a:r>
            <a:r>
              <a:rPr lang="en-US" altLang="zh-CN" dirty="0" err="1" smtClean="0"/>
              <a:t>inal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80" y="3994300"/>
            <a:ext cx="1766420" cy="1766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69780" y="5823100"/>
            <a:ext cx="196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Sam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Sances</a:t>
            </a:r>
            <a:endParaRPr lang="en-US" altLang="zh-CN" dirty="0" smtClean="0"/>
          </a:p>
          <a:p>
            <a:r>
              <a:rPr lang="en-US" altLang="zh-CN" dirty="0" smtClean="0"/>
              <a:t>Postdoc</a:t>
            </a:r>
            <a:r>
              <a:rPr lang="zh-CN" altLang="en-US" dirty="0" smtClean="0"/>
              <a:t> </a:t>
            </a:r>
            <a:r>
              <a:rPr lang="en-US" altLang="zh-CN" dirty="0" smtClean="0"/>
              <a:t>fellow</a:t>
            </a:r>
          </a:p>
          <a:p>
            <a:r>
              <a:rPr lang="en-US" altLang="zh-CN" dirty="0" smtClean="0"/>
              <a:t>Cedars-</a:t>
            </a:r>
            <a:r>
              <a:rPr lang="en-US" altLang="zh-CN" dirty="0" err="1"/>
              <a:t>S</a:t>
            </a:r>
            <a:r>
              <a:rPr lang="en-US" altLang="zh-CN" dirty="0" err="1" smtClean="0"/>
              <a:t>inal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8147" y="2149575"/>
            <a:ext cx="732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Collaborate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Emulate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iPSC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PD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ALS-Chip as example, 3D model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26140" r="11317" b="26668"/>
          <a:stretch/>
        </p:blipFill>
        <p:spPr>
          <a:xfrm>
            <a:off x="1989220" y="3413837"/>
            <a:ext cx="5445252" cy="32364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FC42-C6EF-3F42-A91C-27EAF2BD76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48" y="500981"/>
            <a:ext cx="2775735" cy="3453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94822" y="4090737"/>
            <a:ext cx="3128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Andy</a:t>
            </a:r>
            <a:r>
              <a:rPr lang="zh-CN" altLang="en-US" dirty="0" smtClean="0"/>
              <a:t> </a:t>
            </a:r>
            <a:r>
              <a:rPr lang="en-US" altLang="zh-CN" dirty="0" smtClean="0"/>
              <a:t>Singleton</a:t>
            </a:r>
          </a:p>
          <a:p>
            <a:r>
              <a:rPr lang="en-US" dirty="0"/>
              <a:t>Laboratory of </a:t>
            </a:r>
            <a:r>
              <a:rPr lang="en-US" dirty="0" err="1"/>
              <a:t>Neurogenetics</a:t>
            </a:r>
            <a:endParaRPr lang="en-US" dirty="0"/>
          </a:p>
          <a:p>
            <a:r>
              <a:rPr lang="en-US" dirty="0"/>
              <a:t>NIA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767" y="689811"/>
            <a:ext cx="678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 The International PD Genetics Consortium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0020" y="1581348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IPDGC</a:t>
            </a:r>
          </a:p>
          <a:p>
            <a:r>
              <a:rPr lang="en-US" altLang="zh-CN" dirty="0" smtClean="0"/>
              <a:t>International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Parkinson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Disease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Genetics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Consortium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0020" y="2595996"/>
            <a:ext cx="4732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IPDGC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datasets</a:t>
            </a:r>
          </a:p>
          <a:p>
            <a:r>
              <a:rPr lang="en-US" dirty="0" smtClean="0"/>
              <a:t>17545 cases</a:t>
            </a:r>
          </a:p>
          <a:p>
            <a:r>
              <a:rPr lang="en-US" dirty="0" smtClean="0"/>
              <a:t>21678 controls</a:t>
            </a:r>
          </a:p>
          <a:p>
            <a:r>
              <a:rPr lang="en-US" dirty="0" smtClean="0"/>
              <a:t>39223 total</a:t>
            </a:r>
          </a:p>
          <a:p>
            <a:endParaRPr lang="en-US" dirty="0" smtClean="0"/>
          </a:p>
          <a:p>
            <a:r>
              <a:rPr lang="en-US" dirty="0" smtClean="0"/>
              <a:t>40 IPDGC publications in the last 5 years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0019" y="4582099"/>
            <a:ext cx="7780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Whole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sequencing</a:t>
            </a:r>
          </a:p>
          <a:p>
            <a:r>
              <a:rPr lang="en-US" altLang="zh-CN" dirty="0" smtClean="0"/>
              <a:t>1148PD</a:t>
            </a:r>
            <a:r>
              <a:rPr lang="zh-CN" altLang="en-US" dirty="0" smtClean="0"/>
              <a:t> </a:t>
            </a:r>
            <a:r>
              <a:rPr lang="en-US" altLang="zh-CN" dirty="0" smtClean="0"/>
              <a:t>cases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503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controls</a:t>
            </a:r>
          </a:p>
          <a:p>
            <a:endParaRPr lang="en-US" altLang="zh-CN" dirty="0"/>
          </a:p>
          <a:p>
            <a:r>
              <a:rPr lang="en-US" altLang="zh-CN" dirty="0" smtClean="0"/>
              <a:t>Genome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sequence</a:t>
            </a:r>
          </a:p>
          <a:p>
            <a:r>
              <a:rPr lang="en-US" altLang="zh-CN" dirty="0" smtClean="0"/>
              <a:t>4200</a:t>
            </a:r>
            <a:r>
              <a:rPr lang="zh-CN" altLang="en-US" dirty="0" smtClean="0"/>
              <a:t> </a:t>
            </a:r>
            <a:r>
              <a:rPr lang="en-US" altLang="zh-CN" dirty="0" smtClean="0"/>
              <a:t>cases,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600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neuropathologically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normal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controls</a:t>
            </a:r>
          </a:p>
          <a:p>
            <a:r>
              <a:rPr lang="en-US" altLang="zh-CN" dirty="0" smtClean="0"/>
              <a:t>3000</a:t>
            </a:r>
            <a:r>
              <a:rPr lang="zh-CN" altLang="en-US" dirty="0" smtClean="0"/>
              <a:t> </a:t>
            </a:r>
            <a:r>
              <a:rPr lang="en-US" altLang="zh-CN" dirty="0" smtClean="0"/>
              <a:t>DLB(</a:t>
            </a:r>
            <a:r>
              <a:rPr lang="en-US" dirty="0"/>
              <a:t>dementia with Lewy </a:t>
            </a:r>
            <a:r>
              <a:rPr lang="en-US" dirty="0" smtClean="0"/>
              <a:t>bodies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3000</a:t>
            </a:r>
            <a:r>
              <a:rPr lang="zh-CN" altLang="en-US" dirty="0" smtClean="0"/>
              <a:t> </a:t>
            </a:r>
            <a:r>
              <a:rPr lang="en-US" altLang="zh-CN" dirty="0" smtClean="0"/>
              <a:t>FTD(</a:t>
            </a:r>
            <a:r>
              <a:rPr lang="en-US" dirty="0"/>
              <a:t>frontotemporal </a:t>
            </a:r>
            <a:r>
              <a:rPr lang="en-US" dirty="0" smtClean="0"/>
              <a:t>dementia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Scholz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Traynor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FC42-C6EF-3F42-A91C-27EAF2BD76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24" y="458216"/>
            <a:ext cx="2540000" cy="25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4224" y="3401568"/>
            <a:ext cx="25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Lara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Mangravite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fontAlgn="base"/>
            <a:r>
              <a:rPr lang="en-US" dirty="0"/>
              <a:t>Sage Bionetworks</a:t>
            </a:r>
          </a:p>
          <a:p>
            <a:pPr fontAlgn="base"/>
            <a:r>
              <a:rPr lang="en-US" altLang="zh-CN" dirty="0" smtClean="0"/>
              <a:t>UCSF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3232" y="438912"/>
            <a:ext cx="7699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AMP-AD: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community-based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approach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systems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biology-based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target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discovery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FC42-C6EF-3F42-A91C-27EAF2BD7691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9536" y="1682496"/>
            <a:ext cx="6693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AMP-AD</a:t>
            </a:r>
            <a:r>
              <a:rPr lang="zh-CN" altLang="en-US" dirty="0" smtClean="0"/>
              <a:t> </a:t>
            </a:r>
            <a:r>
              <a:rPr lang="en-US" altLang="zh-CN" dirty="0" smtClean="0"/>
              <a:t>knowledge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portal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synapse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4533" r="16067" b="25867"/>
          <a:stretch/>
        </p:blipFill>
        <p:spPr>
          <a:xfrm>
            <a:off x="1188720" y="2605826"/>
            <a:ext cx="7022592" cy="395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24" y="458216"/>
            <a:ext cx="2540000" cy="25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4224" y="3401568"/>
            <a:ext cx="25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Lara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Mangravite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fontAlgn="base"/>
            <a:r>
              <a:rPr lang="en-US" dirty="0"/>
              <a:t>Sage Bionetworks</a:t>
            </a:r>
          </a:p>
          <a:p>
            <a:pPr fontAlgn="base"/>
            <a:r>
              <a:rPr lang="en-US" altLang="zh-CN" dirty="0" smtClean="0"/>
              <a:t>UCSF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3232" y="438912"/>
            <a:ext cx="7699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AMP-AD: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community-based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approach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systems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biology-based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target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discovery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FC42-C6EF-3F42-A91C-27EAF2BD7691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9536" y="1682496"/>
            <a:ext cx="66934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AMP-AD</a:t>
            </a:r>
            <a:r>
              <a:rPr lang="zh-CN" altLang="en-US" dirty="0" smtClean="0"/>
              <a:t> </a:t>
            </a:r>
            <a:r>
              <a:rPr lang="en-US" altLang="zh-CN" dirty="0" smtClean="0"/>
              <a:t>knowledge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portal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synapse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6890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individuals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RNASeq</a:t>
            </a:r>
            <a:r>
              <a:rPr lang="en-US" dirty="0" smtClean="0"/>
              <a:t> Sample SWAP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Differential Expression 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 = 1026Brain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eQTL</a:t>
            </a:r>
            <a:r>
              <a:rPr lang="en-US" dirty="0" smtClean="0"/>
              <a:t>  N = 1700 (including common mind)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Collaborate</a:t>
            </a:r>
          </a:p>
          <a:p>
            <a:r>
              <a:rPr lang="en-US" dirty="0" smtClean="0"/>
              <a:t>	compare with AMP-AD network disease models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Aggregate</a:t>
            </a:r>
          </a:p>
          <a:p>
            <a:r>
              <a:rPr lang="en-US" dirty="0" smtClean="0"/>
              <a:t>	nominate target supported by multiple groups</a:t>
            </a:r>
          </a:p>
          <a:p>
            <a:r>
              <a:rPr lang="en-US" dirty="0" smtClean="0"/>
              <a:t>	Each group funded to do clinical trials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Evaluate </a:t>
            </a:r>
          </a:p>
          <a:p>
            <a:r>
              <a:rPr lang="en-US" dirty="0"/>
              <a:t>	</a:t>
            </a:r>
            <a:r>
              <a:rPr lang="en-US" dirty="0" smtClean="0"/>
              <a:t>candidate target14 model organism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24" y="458216"/>
            <a:ext cx="2540000" cy="25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4224" y="3401568"/>
            <a:ext cx="25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Lara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Mangravite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fontAlgn="base"/>
            <a:r>
              <a:rPr lang="en-US" dirty="0"/>
              <a:t>Sage Bionetworks</a:t>
            </a:r>
          </a:p>
          <a:p>
            <a:pPr fontAlgn="base"/>
            <a:r>
              <a:rPr lang="en-US" altLang="zh-CN" dirty="0" smtClean="0"/>
              <a:t>UCSF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3232" y="438912"/>
            <a:ext cx="7699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AMP-AD: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community-based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approach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systems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biology-based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target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discovery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FC42-C6EF-3F42-A91C-27EAF2BD7691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9536" y="1682496"/>
            <a:ext cx="669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AMP-AD</a:t>
            </a:r>
            <a:r>
              <a:rPr lang="zh-CN" altLang="en-US" dirty="0" smtClean="0"/>
              <a:t> </a:t>
            </a:r>
            <a:r>
              <a:rPr lang="en-US" altLang="zh-CN" dirty="0" smtClean="0"/>
              <a:t>knowledge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portal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synapse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35200" r="26666" b="25600"/>
          <a:stretch/>
        </p:blipFill>
        <p:spPr>
          <a:xfrm>
            <a:off x="859536" y="2552446"/>
            <a:ext cx="6624486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430</Words>
  <Application>Microsoft Macintosh PowerPoint</Application>
  <PresentationFormat>Widescreen</PresentationFormat>
  <Paragraphs>131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DengXian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Mengting Gu</dc:creator>
  <cp:lastModifiedBy>Mengting Gu</cp:lastModifiedBy>
  <cp:revision>2</cp:revision>
  <dcterms:created xsi:type="dcterms:W3CDTF">2017-10-25T21:33:56Z</dcterms:created>
  <dcterms:modified xsi:type="dcterms:W3CDTF">2017-10-25T22:02:30Z</dcterms:modified>
</cp:coreProperties>
</file>