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256" r:id="rId2"/>
    <p:sldId id="282" r:id="rId3"/>
    <p:sldId id="283" r:id="rId4"/>
    <p:sldId id="284" r:id="rId5"/>
    <p:sldId id="286" r:id="rId6"/>
    <p:sldId id="287" r:id="rId7"/>
    <p:sldId id="288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01" r:id="rId17"/>
    <p:sldId id="302" r:id="rId18"/>
    <p:sldId id="292" r:id="rId19"/>
    <p:sldId id="291" r:id="rId20"/>
    <p:sldId id="290" r:id="rId21"/>
    <p:sldId id="303" r:id="rId22"/>
    <p:sldId id="304" r:id="rId23"/>
    <p:sldId id="305" r:id="rId24"/>
    <p:sldId id="306" r:id="rId25"/>
    <p:sldId id="307" r:id="rId26"/>
    <p:sldId id="308" r:id="rId27"/>
    <p:sldId id="309" r:id="rId28"/>
    <p:sldId id="310" r:id="rId29"/>
    <p:sldId id="311" r:id="rId30"/>
    <p:sldId id="312" r:id="rId31"/>
    <p:sldId id="313" r:id="rId32"/>
    <p:sldId id="314" r:id="rId33"/>
    <p:sldId id="315" r:id="rId34"/>
    <p:sldId id="316" r:id="rId35"/>
    <p:sldId id="317" r:id="rId36"/>
    <p:sldId id="318" r:id="rId37"/>
    <p:sldId id="319" r:id="rId38"/>
    <p:sldId id="320" r:id="rId39"/>
    <p:sldId id="321" r:id="rId40"/>
    <p:sldId id="322" r:id="rId41"/>
    <p:sldId id="323" r:id="rId42"/>
    <p:sldId id="324" r:id="rId43"/>
    <p:sldId id="325" r:id="rId44"/>
    <p:sldId id="326" r:id="rId45"/>
    <p:sldId id="285" r:id="rId46"/>
    <p:sldId id="289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44"/>
    <p:restoredTop sz="93403"/>
  </p:normalViewPr>
  <p:slideViewPr>
    <p:cSldViewPr snapToGrid="0" snapToObjects="1">
      <p:cViewPr>
        <p:scale>
          <a:sx n="110" d="100"/>
          <a:sy n="110" d="100"/>
        </p:scale>
        <p:origin x="-1616" y="-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389A56-A57A-F24D-90E4-0FD582AB691A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5A584D-4CE4-0442-83A1-D13F01985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807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Precision Run-on sequencing (PRO-</a:t>
            </a:r>
            <a:r>
              <a:rPr lang="en-US" dirty="0" err="1" smtClean="0"/>
              <a:t>seq</a:t>
            </a:r>
            <a:r>
              <a:rPr lang="en-US" dirty="0" smtClean="0"/>
              <a:t>)  </a:t>
            </a:r>
            <a:r>
              <a:rPr lang="en-US" dirty="0" err="1" smtClean="0"/>
              <a:t>Kwak</a:t>
            </a:r>
            <a:r>
              <a:rPr lang="en-US" dirty="0" smtClean="0"/>
              <a:t> et al, Science 2013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584D-4CE4-0442-83A1-D13F01985C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652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asthma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584D-4CE4-0442-83A1-D13F01985C4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794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Alpha-</a:t>
            </a:r>
            <a:r>
              <a:rPr lang="en-US" altLang="zh-CN" dirty="0" err="1" smtClean="0"/>
              <a:t>synuclein</a:t>
            </a:r>
            <a:r>
              <a:rPr lang="zh-CN" altLang="en-US" dirty="0" smtClean="0"/>
              <a:t> </a:t>
            </a:r>
            <a:r>
              <a:rPr lang="en-US" altLang="zh-CN" dirty="0" smtClean="0"/>
              <a:t>(SNCA)</a:t>
            </a:r>
            <a:r>
              <a:rPr lang="zh-CN" altLang="en-US" dirty="0" smtClean="0"/>
              <a:t> </a:t>
            </a:r>
            <a:r>
              <a:rPr lang="en-US" altLang="zh-CN" dirty="0" smtClean="0"/>
              <a:t>(first</a:t>
            </a:r>
            <a:r>
              <a:rPr lang="zh-CN" altLang="en-US" dirty="0" smtClean="0"/>
              <a:t> </a:t>
            </a:r>
            <a:r>
              <a:rPr lang="en-US" altLang="zh-CN" dirty="0" smtClean="0"/>
              <a:t>PD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gene,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found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segregate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with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disease)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584D-4CE4-0442-83A1-D13F01985C4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26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584D-4CE4-0442-83A1-D13F01985C4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196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584D-4CE4-0442-83A1-D13F01985C4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23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Accelerating medicine partnership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584D-4CE4-0442-83A1-D13F01985C4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941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Accelerating medicine partnership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584D-4CE4-0442-83A1-D13F01985C4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5101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Accelerating medicine partnership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584D-4CE4-0442-83A1-D13F01985C4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147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99667-9574-D848-B63D-BEDEB163644A}" type="datetime1">
              <a:rPr lang="en-US" smtClean="0"/>
              <a:t>10/24/17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C42-C6EF-3F42-A91C-27EAF2BD7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977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395A-8B02-9B4F-9D98-926937FEA65C}" type="datetime1">
              <a:rPr lang="en-US" smtClean="0"/>
              <a:t>10/24/17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C42-C6EF-3F42-A91C-27EAF2BD7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905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357E4-E053-DD4C-B884-409895C70461}" type="datetime1">
              <a:rPr lang="en-US" smtClean="0"/>
              <a:t>10/24/17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C42-C6EF-3F42-A91C-27EAF2BD7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38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EF51A-F7A9-F441-829D-2916A60A4560}" type="datetime1">
              <a:rPr lang="en-US" smtClean="0"/>
              <a:t>10/24/17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C42-C6EF-3F42-A91C-27EAF2BD7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225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13CA5-52CE-5542-BEBC-5C2596E1EA75}" type="datetime1">
              <a:rPr lang="en-US" smtClean="0"/>
              <a:t>10/24/17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C42-C6EF-3F42-A91C-27EAF2BD7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14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14922-BBD2-1F4D-8D30-4ABBF55E8833}" type="datetime1">
              <a:rPr lang="en-US" smtClean="0"/>
              <a:t>10/24/17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C42-C6EF-3F42-A91C-27EAF2BD7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466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2B41D-8552-D64C-BA10-44235022452C}" type="datetime1">
              <a:rPr lang="en-US" smtClean="0"/>
              <a:t>10/24/17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C42-C6EF-3F42-A91C-27EAF2BD7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43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E9DB0-BDCD-6E4A-B9CD-41D4C306C8DB}" type="datetime1">
              <a:rPr lang="en-US" smtClean="0"/>
              <a:t>10/24/17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C42-C6EF-3F42-A91C-27EAF2BD7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34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85032-67F1-4B48-B12B-4B6A671BDFFD}" type="datetime1">
              <a:rPr lang="en-US" smtClean="0"/>
              <a:t>10/24/17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C42-C6EF-3F42-A91C-27EAF2BD7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805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DF212-3D87-4743-B4BD-439CF12B7424}" type="datetime1">
              <a:rPr lang="en-US" smtClean="0"/>
              <a:t>10/24/17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C42-C6EF-3F42-A91C-27EAF2BD7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180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1CDC3-D36C-EB41-AB87-A5CCD700058B}" type="datetime1">
              <a:rPr lang="en-US" smtClean="0"/>
              <a:t>10/24/17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C42-C6EF-3F42-A91C-27EAF2BD7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78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780F1-B4C4-5044-953E-81B90F0B3104}" type="datetime1">
              <a:rPr lang="en-US" smtClean="0"/>
              <a:t>10/24/17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2FC42-C6EF-3F42-A91C-27EAF2BD7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104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hyperlink" Target="http://meta.com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slide" Target="slide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ncats.nih.gov/tissuechip/projects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5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ncats.nih.gov/tissuechip/projects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ncats.nih.gov/tissuechip/projects" TargetMode="External"/><Relationship Id="rId4" Type="http://schemas.openxmlformats.org/officeDocument/2006/relationships/image" Target="../media/image25.jpg"/><Relationship Id="rId5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ncats.nih.gov/tissuechip/projects" TargetMode="External"/><Relationship Id="rId4" Type="http://schemas.openxmlformats.org/officeDocument/2006/relationships/image" Target="../media/image25.jpg"/><Relationship Id="rId5" Type="http://schemas.openxmlformats.org/officeDocument/2006/relationships/image" Target="../media/image26.jpg"/><Relationship Id="rId6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slide" Target="slide6.xml"/><Relationship Id="rId5" Type="http://schemas.openxmlformats.org/officeDocument/2006/relationships/hyperlink" Target="https://github.com/hail-is/hail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slide" Target="slide6.xml"/><Relationship Id="rId5" Type="http://schemas.openxmlformats.org/officeDocument/2006/relationships/hyperlink" Target="http://www.type2diabetesgenetics.org/" TargetMode="External"/><Relationship Id="rId6" Type="http://schemas.openxmlformats.org/officeDocument/2006/relationships/hyperlink" Target="https://github.com/hail-is/hail" TargetMode="External"/><Relationship Id="rId7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slide" Target="slide6.xml"/><Relationship Id="rId5" Type="http://schemas.openxmlformats.org/officeDocument/2006/relationships/hyperlink" Target="http://www.type2diabetesgenetics.org/" TargetMode="External"/><Relationship Id="rId6" Type="http://schemas.openxmlformats.org/officeDocument/2006/relationships/hyperlink" Target="https://github.com/hail-is/hail" TargetMode="External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Relationship Id="rId3" Type="http://schemas.openxmlformats.org/officeDocument/2006/relationships/image" Target="../media/image35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Relationship Id="rId3" Type="http://schemas.openxmlformats.org/officeDocument/2006/relationships/image" Target="../media/image36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Relationship Id="rId3" Type="http://schemas.openxmlformats.org/officeDocument/2006/relationships/image" Target="../media/image37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Relationship Id="rId3" Type="http://schemas.openxmlformats.org/officeDocument/2006/relationships/image" Target="../media/image38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nih.gov/research-training/accelerating-medicines-partnership-amp" TargetMode="External"/><Relationship Id="rId3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 err="1" smtClean="0"/>
              <a:t>Jclub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 smtClean="0"/>
              <a:t>MTG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C42-C6EF-3F42-A91C-27EAF2BD76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06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C42-C6EF-3F42-A91C-27EAF2BD7691}" type="slidenum">
              <a:rPr lang="en-US" smtClean="0"/>
              <a:t>10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72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C42-C6EF-3F42-A91C-27EAF2BD7691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4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C42-C6EF-3F42-A91C-27EAF2BD7691}" type="slidenum">
              <a:rPr lang="en-US" smtClean="0"/>
              <a:t>12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25600" r="10267" b="12000"/>
          <a:stretch/>
        </p:blipFill>
        <p:spPr>
          <a:xfrm>
            <a:off x="997884" y="584897"/>
            <a:ext cx="10355916" cy="595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0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C42-C6EF-3F42-A91C-27EAF2BD7691}" type="slidenum">
              <a:rPr lang="en-US" smtClean="0"/>
              <a:t>13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3" t="24000" r="8066" b="7315"/>
          <a:stretch/>
        </p:blipFill>
        <p:spPr>
          <a:xfrm>
            <a:off x="1408175" y="384048"/>
            <a:ext cx="9326495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56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C42-C6EF-3F42-A91C-27EAF2BD7691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00"/>
          <a:stretch/>
        </p:blipFill>
        <p:spPr>
          <a:xfrm>
            <a:off x="1798320" y="1089406"/>
            <a:ext cx="9144000" cy="526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79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C42-C6EF-3F42-A91C-27EAF2BD7691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0"/>
          <a:stretch/>
        </p:blipFill>
        <p:spPr>
          <a:xfrm>
            <a:off x="1652016" y="997648"/>
            <a:ext cx="9144000" cy="554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03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C42-C6EF-3F42-A91C-27EAF2BD7691}" type="slidenum">
              <a:rPr lang="en-US" smtClean="0"/>
              <a:t>16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00"/>
          <a:stretch/>
        </p:blipFill>
        <p:spPr>
          <a:xfrm>
            <a:off x="1505712" y="796480"/>
            <a:ext cx="9144000" cy="565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36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C42-C6EF-3F42-A91C-27EAF2BD7691}" type="slidenum">
              <a:rPr lang="en-US" smtClean="0"/>
              <a:t>17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3" t="29600" r="17468" b="17600"/>
          <a:stretch/>
        </p:blipFill>
        <p:spPr>
          <a:xfrm>
            <a:off x="1261872" y="950976"/>
            <a:ext cx="9314688" cy="482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8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C42-C6EF-3F42-A91C-27EAF2BD7691}" type="slidenum">
              <a:rPr lang="en-US" smtClean="0"/>
              <a:t>18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52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C42-C6EF-3F42-A91C-27EAF2BD7691}" type="slidenum">
              <a:rPr lang="en-US" smtClean="0"/>
              <a:t>19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0"/>
          <a:stretch/>
        </p:blipFill>
        <p:spPr>
          <a:xfrm>
            <a:off x="1834896" y="503872"/>
            <a:ext cx="9144000" cy="6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8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C42-C6EF-3F42-A91C-27EAF2BD7691}" type="slidenum">
              <a:rPr lang="en-US" smtClean="0"/>
              <a:t>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0" y="1078632"/>
            <a:ext cx="6111748" cy="506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C42-C6EF-3F42-A91C-27EAF2BD7691}" type="slidenum">
              <a:rPr lang="en-US" smtClean="0"/>
              <a:t>20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30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86" y="4401519"/>
            <a:ext cx="11132173" cy="11933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706" y="976394"/>
            <a:ext cx="3972731" cy="297954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C42-C6EF-3F42-A91C-27EAF2BD769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87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511" y="1097797"/>
            <a:ext cx="1905000" cy="2895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427" y="666427"/>
            <a:ext cx="7594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/>
              <a:t>Genetics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of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Neurodegenerative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Diseases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9825925" y="4246536"/>
            <a:ext cx="18133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John</a:t>
            </a:r>
            <a:r>
              <a:rPr lang="zh-CN" altLang="en-US" dirty="0" smtClean="0"/>
              <a:t> </a:t>
            </a:r>
            <a:r>
              <a:rPr lang="en-US" altLang="zh-CN" dirty="0" smtClean="0"/>
              <a:t>Hardy</a:t>
            </a:r>
          </a:p>
          <a:p>
            <a:r>
              <a:rPr lang="en-US" altLang="zh-CN" dirty="0" smtClean="0"/>
              <a:t>UCL</a:t>
            </a:r>
            <a:r>
              <a:rPr lang="zh-CN" altLang="en-US" dirty="0" smtClean="0"/>
              <a:t> </a:t>
            </a:r>
            <a:r>
              <a:rPr lang="en-US" altLang="zh-CN" dirty="0" smtClean="0"/>
              <a:t>institute of neurology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74915" y="1580827"/>
            <a:ext cx="827609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Summarize</a:t>
            </a:r>
            <a:r>
              <a:rPr lang="zh-CN" altLang="en-US" dirty="0" smtClean="0"/>
              <a:t> </a:t>
            </a:r>
            <a:r>
              <a:rPr lang="en-US" altLang="zh-CN" dirty="0" smtClean="0"/>
              <a:t>recent</a:t>
            </a:r>
            <a:r>
              <a:rPr lang="zh-CN" altLang="en-US" dirty="0"/>
              <a:t> </a:t>
            </a:r>
            <a:r>
              <a:rPr lang="en-US" altLang="zh-CN" dirty="0" smtClean="0"/>
              <a:t>work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neurodegenerative</a:t>
            </a:r>
            <a:r>
              <a:rPr lang="zh-CN" altLang="en-US" dirty="0" smtClean="0"/>
              <a:t> </a:t>
            </a:r>
            <a:r>
              <a:rPr lang="en-US" altLang="zh-CN" dirty="0" smtClean="0"/>
              <a:t>disease</a:t>
            </a:r>
          </a:p>
          <a:p>
            <a:endParaRPr lang="en-US" altLang="zh-CN" dirty="0" smtClean="0"/>
          </a:p>
          <a:p>
            <a:pPr marL="285750" indent="-285750">
              <a:buFont typeface="Arial" charset="0"/>
              <a:buChar char="•"/>
            </a:pPr>
            <a:r>
              <a:rPr lang="en-US" altLang="zh-CN" dirty="0" smtClean="0"/>
              <a:t>Pleomorphic</a:t>
            </a:r>
            <a:r>
              <a:rPr lang="zh-CN" altLang="en-US" dirty="0" smtClean="0"/>
              <a:t> </a:t>
            </a:r>
            <a:r>
              <a:rPr lang="en-US" altLang="zh-CN" dirty="0" smtClean="0"/>
              <a:t>risk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parkison’s</a:t>
            </a:r>
            <a:r>
              <a:rPr lang="zh-CN" altLang="en-US" dirty="0" smtClean="0"/>
              <a:t> </a:t>
            </a:r>
            <a:r>
              <a:rPr lang="en-US" altLang="zh-CN" dirty="0" smtClean="0"/>
              <a:t>disease</a:t>
            </a:r>
            <a:r>
              <a:rPr lang="zh-CN" altLang="en-US" dirty="0" smtClean="0"/>
              <a:t> </a:t>
            </a:r>
            <a:r>
              <a:rPr lang="en-US" altLang="zh-CN" dirty="0" smtClean="0"/>
              <a:t>at</a:t>
            </a:r>
            <a:r>
              <a:rPr lang="zh-CN" altLang="en-US" dirty="0" smtClean="0"/>
              <a:t> </a:t>
            </a:r>
            <a:r>
              <a:rPr lang="en-US" altLang="zh-CN" dirty="0" smtClean="0"/>
              <a:t>SNCA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innate immune system in Alzheimer's and Parkinson's disease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PU.1 transcription factor (lower expression delays onset of Alzheimer's disease)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Trem2 gene</a:t>
            </a:r>
            <a:r>
              <a:rPr lang="zh-CN" altLang="en-US" dirty="0" smtClean="0"/>
              <a:t> </a:t>
            </a:r>
            <a:r>
              <a:rPr lang="en-US" altLang="zh-CN" dirty="0" smtClean="0"/>
              <a:t>(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MS4A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APP metabolism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Glial </a:t>
            </a:r>
            <a:r>
              <a:rPr lang="en-US" dirty="0" err="1" smtClean="0"/>
              <a:t>repsonse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SNCA and SCARBP GWAS hits in PD and DLB, same gene, different </a:t>
            </a:r>
            <a:r>
              <a:rPr lang="en-US" dirty="0" err="1" smtClean="0"/>
              <a:t>regulationselective</a:t>
            </a:r>
            <a:r>
              <a:rPr lang="en-US" dirty="0" smtClean="0"/>
              <a:t> vulnerability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pathogenesis of Ataxia (34 loci)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C42-C6EF-3F42-A91C-27EAF2BD769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68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202" y="4509577"/>
            <a:ext cx="4241800" cy="1917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2887" y="573437"/>
            <a:ext cx="7578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Goal:</a:t>
            </a:r>
            <a:r>
              <a:rPr lang="zh-CN" altLang="en-US" dirty="0" smtClean="0"/>
              <a:t> </a:t>
            </a:r>
            <a:r>
              <a:rPr lang="en-US" altLang="zh-CN" dirty="0" smtClean="0"/>
              <a:t>Advancing human potential and promoting equal opportunity</a:t>
            </a:r>
          </a:p>
          <a:p>
            <a:r>
              <a:rPr lang="en-US" altLang="zh-CN" dirty="0" smtClean="0"/>
              <a:t>Education/ Science/ Policy</a:t>
            </a:r>
          </a:p>
          <a:p>
            <a:r>
              <a:rPr lang="en-US" altLang="zh-CN" dirty="0" smtClean="0"/>
              <a:t>Technology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22887" y="1937288"/>
            <a:ext cx="5966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CHAN</a:t>
            </a:r>
            <a:r>
              <a:rPr lang="zh-CN" altLang="en-US" dirty="0" smtClean="0"/>
              <a:t> </a:t>
            </a:r>
            <a:r>
              <a:rPr lang="en-US" altLang="zh-CN" dirty="0" smtClean="0"/>
              <a:t>ZUCKERBERG</a:t>
            </a:r>
            <a:r>
              <a:rPr lang="zh-CN" altLang="en-US" dirty="0" smtClean="0"/>
              <a:t> </a:t>
            </a:r>
            <a:r>
              <a:rPr lang="en-US" dirty="0" smtClean="0"/>
              <a:t>BIOHUB: UCSF/coco cola/</a:t>
            </a:r>
            <a:r>
              <a:rPr lang="en-US" dirty="0" err="1" smtClean="0"/>
              <a:t>stanford</a:t>
            </a:r>
            <a:endParaRPr lang="en-US" dirty="0" smtClean="0"/>
          </a:p>
          <a:p>
            <a:r>
              <a:rPr lang="en-US" altLang="zh-CN" dirty="0" smtClean="0"/>
              <a:t>Bring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bio/comp</a:t>
            </a:r>
            <a:r>
              <a:rPr lang="zh-CN" altLang="en-US" dirty="0" smtClean="0"/>
              <a:t> </a:t>
            </a:r>
            <a:r>
              <a:rPr lang="en-US" altLang="zh-CN" dirty="0" smtClean="0"/>
              <a:t>people</a:t>
            </a:r>
            <a:r>
              <a:rPr lang="zh-CN" altLang="en-US" dirty="0" smtClean="0"/>
              <a:t> </a:t>
            </a:r>
            <a:r>
              <a:rPr lang="en-US" altLang="zh-CN" dirty="0" smtClean="0"/>
              <a:t>together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talk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each</a:t>
            </a:r>
            <a:r>
              <a:rPr lang="zh-CN" altLang="en-US" dirty="0" smtClean="0"/>
              <a:t> </a:t>
            </a:r>
            <a:r>
              <a:rPr lang="en-US" altLang="zh-CN" dirty="0" smtClean="0"/>
              <a:t>other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22887" y="2880102"/>
            <a:ext cx="596684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CZI</a:t>
            </a:r>
            <a:r>
              <a:rPr lang="zh-CN" altLang="en-US" dirty="0" smtClean="0"/>
              <a:t> </a:t>
            </a:r>
            <a:r>
              <a:rPr lang="en-US" altLang="zh-CN" dirty="0" smtClean="0"/>
              <a:t>support</a:t>
            </a:r>
            <a:r>
              <a:rPr lang="zh-CN" altLang="en-US" dirty="0" smtClean="0"/>
              <a:t> </a:t>
            </a:r>
            <a:r>
              <a:rPr lang="en-US" altLang="zh-CN" dirty="0" smtClean="0"/>
              <a:t>Human</a:t>
            </a:r>
            <a:r>
              <a:rPr lang="zh-CN" altLang="en-US" dirty="0" smtClean="0"/>
              <a:t> </a:t>
            </a:r>
            <a:r>
              <a:rPr lang="en-US" altLang="zh-CN" dirty="0" smtClean="0"/>
              <a:t>Cell</a:t>
            </a:r>
            <a:r>
              <a:rPr lang="zh-CN" altLang="en-US" dirty="0" smtClean="0"/>
              <a:t> </a:t>
            </a:r>
            <a:r>
              <a:rPr lang="en-US" altLang="zh-CN" dirty="0" smtClean="0"/>
              <a:t>Atlas</a:t>
            </a:r>
            <a:r>
              <a:rPr lang="zh-CN" altLang="en-US" dirty="0" smtClean="0"/>
              <a:t> </a:t>
            </a:r>
            <a:r>
              <a:rPr lang="en-US" altLang="zh-CN" dirty="0" smtClean="0"/>
              <a:t>(HCA):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zh-CN" dirty="0" smtClean="0"/>
              <a:t>Funding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zh-CN" dirty="0" smtClean="0"/>
              <a:t>Platforms</a:t>
            </a:r>
            <a:r>
              <a:rPr lang="zh-CN" altLang="en-US" dirty="0" smtClean="0"/>
              <a:t> </a:t>
            </a:r>
            <a:r>
              <a:rPr lang="en-US" altLang="zh-CN" dirty="0" smtClean="0"/>
              <a:t>(DCP)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zh-CN" dirty="0" smtClean="0"/>
              <a:t>Promote</a:t>
            </a:r>
            <a:r>
              <a:rPr lang="zh-CN" altLang="en-US" dirty="0" smtClean="0"/>
              <a:t> </a:t>
            </a:r>
            <a:r>
              <a:rPr lang="en-US" altLang="zh-CN" dirty="0" smtClean="0"/>
              <a:t>collaboration</a:t>
            </a:r>
          </a:p>
          <a:p>
            <a:r>
              <a:rPr lang="en-US" altLang="zh-CN" dirty="0" smtClean="0"/>
              <a:t>Collaborate</a:t>
            </a:r>
            <a:r>
              <a:rPr lang="zh-CN" altLang="en-US" dirty="0" smtClean="0"/>
              <a:t> </a:t>
            </a:r>
            <a:r>
              <a:rPr lang="en-US" altLang="zh-CN" dirty="0" smtClean="0"/>
              <a:t>with</a:t>
            </a:r>
            <a:r>
              <a:rPr lang="zh-CN" altLang="en-US" dirty="0" smtClean="0"/>
              <a:t> </a:t>
            </a:r>
            <a:r>
              <a:rPr lang="en-US" altLang="zh-CN" dirty="0" smtClean="0"/>
              <a:t>Broad</a:t>
            </a:r>
            <a:r>
              <a:rPr lang="zh-CN" altLang="en-US" dirty="0" smtClean="0"/>
              <a:t> </a:t>
            </a:r>
            <a:r>
              <a:rPr lang="en-US" altLang="zh-CN" dirty="0" smtClean="0"/>
              <a:t>institute</a:t>
            </a:r>
            <a:r>
              <a:rPr lang="zh-CN" altLang="en-US" dirty="0" smtClean="0"/>
              <a:t> </a:t>
            </a:r>
            <a:r>
              <a:rPr lang="en-US" altLang="zh-CN" dirty="0" smtClean="0"/>
              <a:t>(Eric</a:t>
            </a:r>
            <a:r>
              <a:rPr lang="zh-CN" altLang="en-US" dirty="0" smtClean="0"/>
              <a:t> </a:t>
            </a:r>
            <a:r>
              <a:rPr lang="en-US" altLang="zh-CN" dirty="0" smtClean="0"/>
              <a:t>Lander)</a:t>
            </a:r>
          </a:p>
          <a:p>
            <a:r>
              <a:rPr lang="en-US" altLang="zh-CN" dirty="0" smtClean="0"/>
              <a:t>Clout</a:t>
            </a:r>
            <a:r>
              <a:rPr lang="zh-CN" altLang="en-US" dirty="0" smtClean="0"/>
              <a:t> </a:t>
            </a:r>
            <a:r>
              <a:rPr lang="en-US" altLang="zh-CN" dirty="0" smtClean="0"/>
              <a:t>platform,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eg</a:t>
            </a:r>
            <a:r>
              <a:rPr lang="en-US" altLang="zh-CN" dirty="0" smtClean="0"/>
              <a:t>.</a:t>
            </a:r>
            <a:r>
              <a:rPr lang="zh-CN" altLang="en-US" dirty="0" smtClean="0"/>
              <a:t> </a:t>
            </a:r>
            <a:r>
              <a:rPr lang="en-US" altLang="zh-CN" dirty="0" smtClean="0"/>
              <a:t>Single</a:t>
            </a:r>
            <a:r>
              <a:rPr lang="zh-CN" altLang="en-US" dirty="0" smtClean="0"/>
              <a:t> </a:t>
            </a:r>
            <a:r>
              <a:rPr lang="en-US" altLang="zh-CN" dirty="0" smtClean="0"/>
              <a:t>cell</a:t>
            </a:r>
            <a:r>
              <a:rPr lang="zh-CN" altLang="en-US" dirty="0" smtClean="0"/>
              <a:t> </a:t>
            </a:r>
            <a:r>
              <a:rPr lang="en-US" altLang="zh-CN" dirty="0" smtClean="0"/>
              <a:t>platform</a:t>
            </a:r>
          </a:p>
          <a:p>
            <a:endParaRPr lang="en-US" altLang="zh-CN" dirty="0"/>
          </a:p>
          <a:p>
            <a:r>
              <a:rPr lang="en-US" altLang="zh-CN" dirty="0" smtClean="0"/>
              <a:t>Knowledge</a:t>
            </a:r>
            <a:r>
              <a:rPr lang="zh-CN" altLang="en-US" dirty="0" smtClean="0"/>
              <a:t> </a:t>
            </a:r>
            <a:r>
              <a:rPr lang="en-US" altLang="zh-CN" dirty="0" smtClean="0"/>
              <a:t>environment:</a:t>
            </a:r>
            <a:r>
              <a:rPr lang="zh-CN" altLang="en-US" dirty="0" smtClean="0"/>
              <a:t> </a:t>
            </a:r>
            <a:r>
              <a:rPr lang="en-US" altLang="zh-CN" dirty="0" smtClean="0"/>
              <a:t>sharing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scientific</a:t>
            </a:r>
            <a:r>
              <a:rPr lang="zh-CN" altLang="en-US" dirty="0" smtClean="0"/>
              <a:t> </a:t>
            </a:r>
            <a:r>
              <a:rPr lang="en-US" altLang="zh-CN" dirty="0" smtClean="0"/>
              <a:t>knowledge</a:t>
            </a:r>
          </a:p>
          <a:p>
            <a:r>
              <a:rPr lang="en-US" altLang="zh-CN" dirty="0" smtClean="0"/>
              <a:t>Grant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help</a:t>
            </a:r>
            <a:r>
              <a:rPr lang="zh-CN" altLang="en-US" dirty="0" smtClean="0"/>
              <a:t> </a:t>
            </a:r>
            <a:r>
              <a:rPr lang="en-US" altLang="zh-CN" dirty="0" smtClean="0"/>
              <a:t>develop</a:t>
            </a:r>
            <a:r>
              <a:rPr lang="zh-CN" altLang="en-US" dirty="0" smtClean="0"/>
              <a:t> </a:t>
            </a:r>
            <a:r>
              <a:rPr lang="en-US" altLang="zh-CN" dirty="0" smtClean="0"/>
              <a:t>platform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bioRxiv</a:t>
            </a:r>
            <a:endParaRPr lang="en-US" altLang="zh-CN" dirty="0" smtClean="0"/>
          </a:p>
          <a:p>
            <a:r>
              <a:rPr lang="en-US" altLang="zh-CN" dirty="0" smtClean="0">
                <a:hlinkClick r:id="rId3"/>
              </a:rPr>
              <a:t>Meta</a:t>
            </a:r>
            <a:r>
              <a:rPr lang="en-US" altLang="zh-CN" dirty="0" smtClean="0"/>
              <a:t>,</a:t>
            </a:r>
            <a:r>
              <a:rPr lang="zh-CN" altLang="en-US" dirty="0" smtClean="0"/>
              <a:t> </a:t>
            </a:r>
            <a:r>
              <a:rPr lang="en-US" altLang="zh-CN" dirty="0" smtClean="0"/>
              <a:t>knowledge</a:t>
            </a:r>
            <a:r>
              <a:rPr lang="zh-CN" altLang="en-US" dirty="0" smtClean="0"/>
              <a:t> </a:t>
            </a:r>
            <a:r>
              <a:rPr lang="en-US" altLang="zh-CN" dirty="0" smtClean="0"/>
              <a:t>graph</a:t>
            </a:r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C42-C6EF-3F42-A91C-27EAF2BD769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80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7390" y="542441"/>
            <a:ext cx="4355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Marg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Sutherland</a:t>
            </a:r>
          </a:p>
          <a:p>
            <a:r>
              <a:rPr lang="en-US" altLang="zh-CN" sz="2400" dirty="0" smtClean="0"/>
              <a:t>NIND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07390" y="1611824"/>
            <a:ext cx="3068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AMP</a:t>
            </a:r>
            <a:r>
              <a:rPr lang="zh-CN" altLang="en-US" dirty="0" smtClean="0"/>
              <a:t> </a:t>
            </a:r>
            <a:r>
              <a:rPr lang="en-US" altLang="zh-CN" dirty="0" smtClean="0"/>
              <a:t>PD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07390" y="2219542"/>
            <a:ext cx="7206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AMP:</a:t>
            </a:r>
            <a:r>
              <a:rPr lang="zh-CN" altLang="en-US" dirty="0" smtClean="0"/>
              <a:t> </a:t>
            </a:r>
            <a:r>
              <a:rPr lang="en-US" altLang="zh-CN" dirty="0" smtClean="0"/>
              <a:t>Accelerating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medicne</a:t>
            </a:r>
            <a:r>
              <a:rPr lang="zh-CN" altLang="en-US" dirty="0" smtClean="0"/>
              <a:t> </a:t>
            </a:r>
            <a:r>
              <a:rPr lang="en-US" altLang="zh-CN" dirty="0" smtClean="0"/>
              <a:t>partnership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6" t="32363" r="20735" b="18645"/>
          <a:stretch/>
        </p:blipFill>
        <p:spPr>
          <a:xfrm>
            <a:off x="4866468" y="1373438"/>
            <a:ext cx="7208216" cy="5297136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C42-C6EF-3F42-A91C-27EAF2BD769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00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9" t="25731" r="5900" b="39182"/>
          <a:stretch/>
        </p:blipFill>
        <p:spPr>
          <a:xfrm>
            <a:off x="4826346" y="1037518"/>
            <a:ext cx="7246834" cy="52513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7390" y="542441"/>
            <a:ext cx="4355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Marg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Sutherland</a:t>
            </a:r>
          </a:p>
          <a:p>
            <a:r>
              <a:rPr lang="en-US" altLang="zh-CN" sz="2400" dirty="0" smtClean="0"/>
              <a:t>NIND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07390" y="1611824"/>
            <a:ext cx="3068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AMP</a:t>
            </a:r>
            <a:r>
              <a:rPr lang="zh-CN" altLang="en-US" dirty="0" smtClean="0"/>
              <a:t> </a:t>
            </a:r>
            <a:r>
              <a:rPr lang="en-US" altLang="zh-CN" dirty="0" smtClean="0"/>
              <a:t>PD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07390" y="2219542"/>
            <a:ext cx="7206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AMP:</a:t>
            </a:r>
            <a:r>
              <a:rPr lang="zh-CN" altLang="en-US" dirty="0" smtClean="0"/>
              <a:t> </a:t>
            </a:r>
            <a:r>
              <a:rPr lang="en-US" altLang="zh-CN" dirty="0" smtClean="0"/>
              <a:t>Accelerating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medicne</a:t>
            </a:r>
            <a:r>
              <a:rPr lang="zh-CN" altLang="en-US" dirty="0" smtClean="0"/>
              <a:t> </a:t>
            </a:r>
            <a:r>
              <a:rPr lang="en-US" altLang="zh-CN" dirty="0" smtClean="0"/>
              <a:t>partnership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07390" y="2858035"/>
            <a:ext cx="4355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PD</a:t>
            </a:r>
            <a:r>
              <a:rPr lang="zh-CN" altLang="en-US" dirty="0" smtClean="0"/>
              <a:t> </a:t>
            </a:r>
            <a:r>
              <a:rPr lang="en-US" altLang="zh-CN" dirty="0" smtClean="0"/>
              <a:t>knowledge</a:t>
            </a:r>
            <a:r>
              <a:rPr lang="zh-CN" altLang="en-US" dirty="0" smtClean="0"/>
              <a:t> </a:t>
            </a:r>
            <a:r>
              <a:rPr lang="en-US" altLang="zh-CN" dirty="0" smtClean="0"/>
              <a:t>platform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07390" y="3434978"/>
            <a:ext cx="4355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Incorporating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NIH</a:t>
            </a:r>
            <a:r>
              <a:rPr lang="zh-CN" altLang="en-US" dirty="0" smtClean="0"/>
              <a:t> </a:t>
            </a:r>
            <a:r>
              <a:rPr lang="en-US" altLang="zh-CN" dirty="0" smtClean="0"/>
              <a:t>common</a:t>
            </a:r>
            <a:r>
              <a:rPr lang="zh-CN" altLang="en-US" dirty="0" smtClean="0"/>
              <a:t> </a:t>
            </a:r>
            <a:r>
              <a:rPr lang="en-US" altLang="zh-CN" dirty="0" smtClean="0"/>
              <a:t>fund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exRNA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07390" y="4110546"/>
            <a:ext cx="4355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Collaborating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with</a:t>
            </a:r>
            <a:r>
              <a:rPr lang="zh-CN" altLang="en-US" dirty="0" smtClean="0"/>
              <a:t> </a:t>
            </a:r>
            <a:r>
              <a:rPr lang="en-US" altLang="zh-CN" dirty="0" smtClean="0"/>
              <a:t>Verily</a:t>
            </a:r>
          </a:p>
          <a:p>
            <a:r>
              <a:rPr lang="en-US" altLang="zh-CN" dirty="0" smtClean="0"/>
              <a:t>Google</a:t>
            </a:r>
            <a:r>
              <a:rPr lang="zh-CN" altLang="en-US" dirty="0" smtClean="0"/>
              <a:t> </a:t>
            </a:r>
            <a:r>
              <a:rPr lang="en-US" altLang="zh-CN" dirty="0" smtClean="0"/>
              <a:t>genomics</a:t>
            </a:r>
            <a:r>
              <a:rPr lang="zh-CN" altLang="en-US" dirty="0" smtClean="0"/>
              <a:t> </a:t>
            </a:r>
            <a:r>
              <a:rPr lang="en-US" altLang="zh-CN" dirty="0" smtClean="0"/>
              <a:t>data</a:t>
            </a:r>
            <a:r>
              <a:rPr lang="zh-CN" altLang="en-US" dirty="0" smtClean="0"/>
              <a:t> </a:t>
            </a:r>
            <a:r>
              <a:rPr lang="en-US" altLang="zh-CN" dirty="0" smtClean="0"/>
              <a:t>share</a:t>
            </a:r>
            <a:r>
              <a:rPr lang="zh-CN" altLang="en-US" dirty="0" smtClean="0"/>
              <a:t> </a:t>
            </a:r>
            <a:r>
              <a:rPr lang="en-US" altLang="zh-CN" dirty="0" smtClean="0"/>
              <a:t>cloud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009376" y="6488668"/>
            <a:ext cx="1630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hlinkClick r:id="rId3" action="ppaction://hlinksldjump"/>
              </a:rPr>
              <a:t>AMP-T2D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C42-C6EF-3F42-A91C-27EAF2BD7691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35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8147" y="914400"/>
            <a:ext cx="7106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NIH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Tissue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Chip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Initiative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&amp;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Projects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834189" y="1423374"/>
            <a:ext cx="2310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hlinkClick r:id="rId2"/>
              </a:rPr>
              <a:t>link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204" y="327840"/>
            <a:ext cx="1833372" cy="25603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633204" y="3090672"/>
            <a:ext cx="1961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Clive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Svendsen</a:t>
            </a:r>
            <a:endParaRPr lang="en-US" altLang="zh-CN" dirty="0" smtClean="0"/>
          </a:p>
          <a:p>
            <a:r>
              <a:rPr lang="en-US" altLang="zh-CN" dirty="0" smtClean="0"/>
              <a:t>Cedars-</a:t>
            </a:r>
            <a:r>
              <a:rPr lang="en-US" altLang="zh-CN" dirty="0" err="1"/>
              <a:t>S</a:t>
            </a:r>
            <a:r>
              <a:rPr lang="en-US" altLang="zh-CN" dirty="0" err="1" smtClean="0"/>
              <a:t>inal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780" y="3994300"/>
            <a:ext cx="1766420" cy="17664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669780" y="5823100"/>
            <a:ext cx="19613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Sam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Sances</a:t>
            </a:r>
            <a:endParaRPr lang="en-US" altLang="zh-CN" dirty="0" smtClean="0"/>
          </a:p>
          <a:p>
            <a:r>
              <a:rPr lang="en-US" altLang="zh-CN" dirty="0" smtClean="0"/>
              <a:t>Postdoc</a:t>
            </a:r>
            <a:r>
              <a:rPr lang="zh-CN" altLang="en-US" dirty="0" smtClean="0"/>
              <a:t> </a:t>
            </a:r>
            <a:r>
              <a:rPr lang="en-US" altLang="zh-CN" dirty="0" smtClean="0"/>
              <a:t>fellow</a:t>
            </a:r>
          </a:p>
          <a:p>
            <a:r>
              <a:rPr lang="en-US" altLang="zh-CN" dirty="0" smtClean="0"/>
              <a:t>Cedars-</a:t>
            </a:r>
            <a:r>
              <a:rPr lang="en-US" altLang="zh-CN" dirty="0" err="1"/>
              <a:t>S</a:t>
            </a:r>
            <a:r>
              <a:rPr lang="en-US" altLang="zh-CN" dirty="0" err="1" smtClean="0"/>
              <a:t>inal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18147" y="2149575"/>
            <a:ext cx="7322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zh-CN" dirty="0" smtClean="0"/>
              <a:t>Collaborate</a:t>
            </a:r>
            <a:r>
              <a:rPr lang="zh-CN" altLang="en-US" dirty="0" smtClean="0"/>
              <a:t> </a:t>
            </a:r>
            <a:r>
              <a:rPr lang="en-US" altLang="zh-CN" dirty="0" smtClean="0"/>
              <a:t>with</a:t>
            </a:r>
            <a:r>
              <a:rPr lang="zh-CN" altLang="en-US" dirty="0" smtClean="0"/>
              <a:t> </a:t>
            </a:r>
            <a:r>
              <a:rPr lang="en-US" altLang="zh-CN" dirty="0" smtClean="0"/>
              <a:t>Emulate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altLang="zh-CN" dirty="0" smtClean="0"/>
              <a:t>iPSC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PD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ALS-Chip as example, 3D model 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C42-C6EF-3F42-A91C-27EAF2BD769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91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8147" y="914400"/>
            <a:ext cx="7106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NIH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Tissue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Chip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Initiative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&amp;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Projects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834189" y="1423374"/>
            <a:ext cx="2310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hlinkClick r:id="rId2"/>
              </a:rPr>
              <a:t>link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204" y="327840"/>
            <a:ext cx="1833372" cy="25603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633204" y="3090672"/>
            <a:ext cx="1961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Clive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Svendsen</a:t>
            </a:r>
            <a:endParaRPr lang="en-US" altLang="zh-CN" dirty="0" smtClean="0"/>
          </a:p>
          <a:p>
            <a:r>
              <a:rPr lang="en-US" altLang="zh-CN" dirty="0" smtClean="0"/>
              <a:t>Cedars-</a:t>
            </a:r>
            <a:r>
              <a:rPr lang="en-US" altLang="zh-CN" dirty="0" err="1"/>
              <a:t>S</a:t>
            </a:r>
            <a:r>
              <a:rPr lang="en-US" altLang="zh-CN" dirty="0" err="1" smtClean="0"/>
              <a:t>inal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780" y="3994300"/>
            <a:ext cx="1766420" cy="17664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669780" y="5823100"/>
            <a:ext cx="19613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Sam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Sances</a:t>
            </a:r>
            <a:endParaRPr lang="en-US" altLang="zh-CN" dirty="0" smtClean="0"/>
          </a:p>
          <a:p>
            <a:r>
              <a:rPr lang="en-US" altLang="zh-CN" dirty="0" smtClean="0"/>
              <a:t>Postdoc</a:t>
            </a:r>
            <a:r>
              <a:rPr lang="zh-CN" altLang="en-US" dirty="0" smtClean="0"/>
              <a:t> </a:t>
            </a:r>
            <a:r>
              <a:rPr lang="en-US" altLang="zh-CN" dirty="0" smtClean="0"/>
              <a:t>fellow</a:t>
            </a:r>
          </a:p>
          <a:p>
            <a:r>
              <a:rPr lang="en-US" altLang="zh-CN" dirty="0" smtClean="0"/>
              <a:t>Cedars-</a:t>
            </a:r>
            <a:r>
              <a:rPr lang="en-US" altLang="zh-CN" dirty="0" err="1"/>
              <a:t>S</a:t>
            </a:r>
            <a:r>
              <a:rPr lang="en-US" altLang="zh-CN" dirty="0" err="1" smtClean="0"/>
              <a:t>inal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18147" y="2149575"/>
            <a:ext cx="7322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zh-CN" dirty="0" smtClean="0"/>
              <a:t>Collaborate</a:t>
            </a:r>
            <a:r>
              <a:rPr lang="zh-CN" altLang="en-US" dirty="0" smtClean="0"/>
              <a:t> </a:t>
            </a:r>
            <a:r>
              <a:rPr lang="en-US" altLang="zh-CN" dirty="0" smtClean="0"/>
              <a:t>with</a:t>
            </a:r>
            <a:r>
              <a:rPr lang="zh-CN" altLang="en-US" dirty="0" smtClean="0"/>
              <a:t> </a:t>
            </a:r>
            <a:r>
              <a:rPr lang="en-US" altLang="zh-CN" dirty="0" smtClean="0"/>
              <a:t>Emulate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altLang="zh-CN" dirty="0" smtClean="0"/>
              <a:t>iPSC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PD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ALS-Chip as example, 3D model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3" t="26140" r="11317" b="26668"/>
          <a:stretch/>
        </p:blipFill>
        <p:spPr>
          <a:xfrm>
            <a:off x="1989220" y="3413837"/>
            <a:ext cx="5445252" cy="323649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C42-C6EF-3F42-A91C-27EAF2BD769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30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8147" y="914400"/>
            <a:ext cx="7106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NIH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Tissue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Chip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Initiative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&amp;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Projects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834189" y="1423374"/>
            <a:ext cx="2310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hlinkClick r:id="rId3"/>
              </a:rPr>
              <a:t>link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204" y="327840"/>
            <a:ext cx="1833372" cy="25603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633204" y="3090672"/>
            <a:ext cx="1961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Clive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Svendsen</a:t>
            </a:r>
            <a:endParaRPr lang="en-US" altLang="zh-CN" dirty="0" smtClean="0"/>
          </a:p>
          <a:p>
            <a:r>
              <a:rPr lang="en-US" altLang="zh-CN" dirty="0" smtClean="0"/>
              <a:t>Cedars-</a:t>
            </a:r>
            <a:r>
              <a:rPr lang="en-US" altLang="zh-CN" dirty="0" err="1"/>
              <a:t>S</a:t>
            </a:r>
            <a:r>
              <a:rPr lang="en-US" altLang="zh-CN" dirty="0" err="1" smtClean="0"/>
              <a:t>inal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780" y="3994300"/>
            <a:ext cx="1766420" cy="17664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669780" y="5823100"/>
            <a:ext cx="19613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Sam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Sances</a:t>
            </a:r>
            <a:endParaRPr lang="en-US" altLang="zh-CN" dirty="0" smtClean="0"/>
          </a:p>
          <a:p>
            <a:r>
              <a:rPr lang="en-US" altLang="zh-CN" dirty="0" smtClean="0"/>
              <a:t>Postdoc</a:t>
            </a:r>
            <a:r>
              <a:rPr lang="zh-CN" altLang="en-US" dirty="0" smtClean="0"/>
              <a:t> </a:t>
            </a:r>
            <a:r>
              <a:rPr lang="en-US" altLang="zh-CN" dirty="0" smtClean="0"/>
              <a:t>fellow</a:t>
            </a:r>
          </a:p>
          <a:p>
            <a:r>
              <a:rPr lang="en-US" altLang="zh-CN" dirty="0" smtClean="0"/>
              <a:t>Cedars-</a:t>
            </a:r>
            <a:r>
              <a:rPr lang="en-US" altLang="zh-CN" dirty="0" err="1"/>
              <a:t>S</a:t>
            </a:r>
            <a:r>
              <a:rPr lang="en-US" altLang="zh-CN" dirty="0" err="1" smtClean="0"/>
              <a:t>inal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18147" y="2149575"/>
            <a:ext cx="73222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zh-CN" dirty="0" smtClean="0"/>
              <a:t>Collaborate</a:t>
            </a:r>
            <a:r>
              <a:rPr lang="zh-CN" altLang="en-US" dirty="0" smtClean="0"/>
              <a:t> </a:t>
            </a:r>
            <a:r>
              <a:rPr lang="en-US" altLang="zh-CN" dirty="0" smtClean="0"/>
              <a:t>with</a:t>
            </a:r>
            <a:r>
              <a:rPr lang="zh-CN" altLang="en-US" dirty="0" smtClean="0"/>
              <a:t> </a:t>
            </a:r>
            <a:r>
              <a:rPr lang="en-US" altLang="zh-CN" dirty="0" smtClean="0"/>
              <a:t>Emulate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altLang="zh-CN" dirty="0" smtClean="0"/>
              <a:t>iPSC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PD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ALS-Chip as example, 3D model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neural network activity assessed through live imaging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C42-C6EF-3F42-A91C-27EAF2BD769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92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8147" y="914400"/>
            <a:ext cx="7106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NIH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Tissue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Chip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Initiative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&amp;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Projects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834189" y="1423374"/>
            <a:ext cx="2310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hlinkClick r:id="rId3"/>
              </a:rPr>
              <a:t>link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204" y="327840"/>
            <a:ext cx="1833372" cy="25603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633204" y="3090672"/>
            <a:ext cx="1961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Clive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Svendsen</a:t>
            </a:r>
            <a:endParaRPr lang="en-US" altLang="zh-CN" dirty="0" smtClean="0"/>
          </a:p>
          <a:p>
            <a:r>
              <a:rPr lang="en-US" altLang="zh-CN" dirty="0" smtClean="0"/>
              <a:t>Cedars-</a:t>
            </a:r>
            <a:r>
              <a:rPr lang="en-US" altLang="zh-CN" dirty="0" err="1"/>
              <a:t>S</a:t>
            </a:r>
            <a:r>
              <a:rPr lang="en-US" altLang="zh-CN" dirty="0" err="1" smtClean="0"/>
              <a:t>inal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780" y="3994300"/>
            <a:ext cx="1766420" cy="17664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669780" y="5823100"/>
            <a:ext cx="19613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Sam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Sances</a:t>
            </a:r>
            <a:endParaRPr lang="en-US" altLang="zh-CN" dirty="0" smtClean="0"/>
          </a:p>
          <a:p>
            <a:r>
              <a:rPr lang="en-US" altLang="zh-CN" dirty="0" smtClean="0"/>
              <a:t>Postdoc</a:t>
            </a:r>
            <a:r>
              <a:rPr lang="zh-CN" altLang="en-US" dirty="0" smtClean="0"/>
              <a:t> </a:t>
            </a:r>
            <a:r>
              <a:rPr lang="en-US" altLang="zh-CN" dirty="0" smtClean="0"/>
              <a:t>fellow</a:t>
            </a:r>
          </a:p>
          <a:p>
            <a:r>
              <a:rPr lang="en-US" altLang="zh-CN" dirty="0" smtClean="0"/>
              <a:t>Cedars-</a:t>
            </a:r>
            <a:r>
              <a:rPr lang="en-US" altLang="zh-CN" dirty="0" err="1"/>
              <a:t>S</a:t>
            </a:r>
            <a:r>
              <a:rPr lang="en-US" altLang="zh-CN" dirty="0" err="1" smtClean="0"/>
              <a:t>inal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18147" y="1984983"/>
            <a:ext cx="73222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zh-CN" dirty="0" smtClean="0"/>
              <a:t>Collaborate</a:t>
            </a:r>
            <a:r>
              <a:rPr lang="zh-CN" altLang="en-US" dirty="0" smtClean="0"/>
              <a:t> </a:t>
            </a:r>
            <a:r>
              <a:rPr lang="en-US" altLang="zh-CN" dirty="0" smtClean="0"/>
              <a:t>with</a:t>
            </a:r>
            <a:r>
              <a:rPr lang="zh-CN" altLang="en-US" dirty="0" smtClean="0"/>
              <a:t> </a:t>
            </a:r>
            <a:r>
              <a:rPr lang="en-US" altLang="zh-CN" dirty="0" smtClean="0"/>
              <a:t>Emulate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altLang="zh-CN" dirty="0" smtClean="0"/>
              <a:t>iPSC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PD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ALS-Chip as example, 3D model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neural network activity assessed through live imaging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C42-C6EF-3F42-A91C-27EAF2BD7691}" type="slidenum">
              <a:rPr lang="en-US" smtClean="0"/>
              <a:t>29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33" t="35466" r="13666" b="21067"/>
          <a:stretch/>
        </p:blipFill>
        <p:spPr>
          <a:xfrm>
            <a:off x="2121408" y="3703955"/>
            <a:ext cx="5102352" cy="298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0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C42-C6EF-3F42-A91C-27EAF2BD7691}" type="slidenum">
              <a:rPr lang="en-US" smtClean="0"/>
              <a:t>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14400" y="822960"/>
            <a:ext cx="4956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Hojoong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Kwak</a:t>
            </a:r>
            <a:endParaRPr lang="en-US" altLang="zh-CN" dirty="0" smtClean="0"/>
          </a:p>
          <a:p>
            <a:r>
              <a:rPr lang="en-US" altLang="zh-CN" dirty="0" smtClean="0"/>
              <a:t>Cornell</a:t>
            </a:r>
            <a:r>
              <a:rPr lang="zh-CN" altLang="en-US" dirty="0" smtClean="0"/>
              <a:t> </a:t>
            </a:r>
            <a:r>
              <a:rPr lang="en-US" altLang="zh-CN" dirty="0" smtClean="0"/>
              <a:t>University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4" t="19200" r="3866" b="20267"/>
          <a:stretch/>
        </p:blipFill>
        <p:spPr>
          <a:xfrm>
            <a:off x="1783080" y="1930336"/>
            <a:ext cx="8174736" cy="415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948" y="500981"/>
            <a:ext cx="2775735" cy="34533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94822" y="4090737"/>
            <a:ext cx="31282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Andy</a:t>
            </a:r>
            <a:r>
              <a:rPr lang="zh-CN" altLang="en-US" dirty="0" smtClean="0"/>
              <a:t> </a:t>
            </a:r>
            <a:r>
              <a:rPr lang="en-US" altLang="zh-CN" dirty="0" smtClean="0"/>
              <a:t>Singleton</a:t>
            </a:r>
          </a:p>
          <a:p>
            <a:r>
              <a:rPr lang="en-US" dirty="0"/>
              <a:t>Laboratory of </a:t>
            </a:r>
            <a:r>
              <a:rPr lang="en-US" dirty="0" err="1"/>
              <a:t>Neurogenetics</a:t>
            </a:r>
            <a:endParaRPr lang="en-US" dirty="0"/>
          </a:p>
          <a:p>
            <a:r>
              <a:rPr lang="en-US" dirty="0"/>
              <a:t>NIA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73767" y="689811"/>
            <a:ext cx="6785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 The International PD Genetics Consortium</a:t>
            </a:r>
            <a:r>
              <a:rPr lang="en-US" b="1" dirty="0"/>
              <a:t> 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70020" y="1581348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IPDGC</a:t>
            </a:r>
          </a:p>
          <a:p>
            <a:r>
              <a:rPr lang="en-US" altLang="zh-CN" dirty="0" smtClean="0"/>
              <a:t>International</a:t>
            </a:r>
            <a:r>
              <a:rPr lang="zh-CN" altLang="en-US" dirty="0" smtClean="0"/>
              <a:t> </a:t>
            </a:r>
            <a:r>
              <a:rPr lang="en-US" altLang="zh-CN" dirty="0" smtClean="0"/>
              <a:t>Parkinson</a:t>
            </a:r>
            <a:r>
              <a:rPr lang="zh-CN" altLang="en-US" dirty="0" smtClean="0"/>
              <a:t> </a:t>
            </a:r>
            <a:r>
              <a:rPr lang="en-US" altLang="zh-CN" dirty="0" smtClean="0"/>
              <a:t>Disease</a:t>
            </a:r>
            <a:r>
              <a:rPr lang="zh-CN" altLang="en-US" dirty="0" smtClean="0"/>
              <a:t> </a:t>
            </a:r>
            <a:r>
              <a:rPr lang="en-US" altLang="zh-CN" dirty="0" smtClean="0"/>
              <a:t>Genetics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Consortium</a:t>
            </a:r>
            <a:r>
              <a:rPr lang="zh-CN" altLang="en-US" dirty="0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20" y="2364205"/>
            <a:ext cx="5295900" cy="433070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C42-C6EF-3F42-A91C-27EAF2BD769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6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948" y="500981"/>
            <a:ext cx="2775735" cy="34533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94822" y="4090737"/>
            <a:ext cx="31282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Andy</a:t>
            </a:r>
            <a:r>
              <a:rPr lang="zh-CN" altLang="en-US" dirty="0" smtClean="0"/>
              <a:t> </a:t>
            </a:r>
            <a:r>
              <a:rPr lang="en-US" altLang="zh-CN" dirty="0" smtClean="0"/>
              <a:t>Singleton</a:t>
            </a:r>
          </a:p>
          <a:p>
            <a:r>
              <a:rPr lang="en-US" dirty="0"/>
              <a:t>Laboratory of </a:t>
            </a:r>
            <a:r>
              <a:rPr lang="en-US" dirty="0" err="1"/>
              <a:t>Neurogenetics</a:t>
            </a:r>
            <a:endParaRPr lang="en-US" dirty="0"/>
          </a:p>
          <a:p>
            <a:r>
              <a:rPr lang="en-US" dirty="0"/>
              <a:t>NIA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73767" y="689811"/>
            <a:ext cx="6785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 The International PD Genetics Consortium</a:t>
            </a:r>
            <a:r>
              <a:rPr lang="en-US" b="1" dirty="0"/>
              <a:t> 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70020" y="1581348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IPDGC</a:t>
            </a:r>
          </a:p>
          <a:p>
            <a:r>
              <a:rPr lang="en-US" altLang="zh-CN" dirty="0" smtClean="0"/>
              <a:t>International</a:t>
            </a:r>
            <a:r>
              <a:rPr lang="zh-CN" altLang="en-US" dirty="0" smtClean="0"/>
              <a:t> </a:t>
            </a:r>
            <a:r>
              <a:rPr lang="en-US" altLang="zh-CN" dirty="0" smtClean="0"/>
              <a:t>Parkinson</a:t>
            </a:r>
            <a:r>
              <a:rPr lang="zh-CN" altLang="en-US" dirty="0" smtClean="0"/>
              <a:t> </a:t>
            </a:r>
            <a:r>
              <a:rPr lang="en-US" altLang="zh-CN" dirty="0" smtClean="0"/>
              <a:t>Disease</a:t>
            </a:r>
            <a:r>
              <a:rPr lang="zh-CN" altLang="en-US" dirty="0" smtClean="0"/>
              <a:t> </a:t>
            </a:r>
            <a:r>
              <a:rPr lang="en-US" altLang="zh-CN" dirty="0" smtClean="0"/>
              <a:t>Genetics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Consortium</a:t>
            </a:r>
            <a:r>
              <a:rPr lang="zh-CN" altLang="en-US" dirty="0" smtClean="0"/>
              <a:t>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70020" y="2595996"/>
            <a:ext cx="47324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IPDGC</a:t>
            </a:r>
            <a:r>
              <a:rPr lang="zh-CN" altLang="en-US" dirty="0" smtClean="0"/>
              <a:t> </a:t>
            </a:r>
            <a:r>
              <a:rPr lang="en-US" altLang="zh-CN" dirty="0" smtClean="0"/>
              <a:t>datasets</a:t>
            </a:r>
          </a:p>
          <a:p>
            <a:r>
              <a:rPr lang="en-US" dirty="0" smtClean="0"/>
              <a:t>17545 cases</a:t>
            </a:r>
          </a:p>
          <a:p>
            <a:r>
              <a:rPr lang="en-US" dirty="0" smtClean="0"/>
              <a:t>21678 controls</a:t>
            </a:r>
          </a:p>
          <a:p>
            <a:r>
              <a:rPr lang="en-US" dirty="0" smtClean="0"/>
              <a:t>39223 total</a:t>
            </a:r>
          </a:p>
          <a:p>
            <a:endParaRPr lang="en-US" dirty="0" smtClean="0"/>
          </a:p>
          <a:p>
            <a:r>
              <a:rPr lang="en-US" dirty="0" smtClean="0"/>
              <a:t>40 IPDGC publications in the last 5 years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70019" y="4582099"/>
            <a:ext cx="77804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Whole</a:t>
            </a:r>
            <a:r>
              <a:rPr lang="zh-CN" altLang="en-US" dirty="0" smtClean="0"/>
              <a:t> </a:t>
            </a:r>
            <a:r>
              <a:rPr lang="en-US" altLang="zh-CN" dirty="0" smtClean="0"/>
              <a:t>exome</a:t>
            </a:r>
            <a:r>
              <a:rPr lang="zh-CN" altLang="en-US" dirty="0" smtClean="0"/>
              <a:t> </a:t>
            </a:r>
            <a:r>
              <a:rPr lang="en-US" altLang="zh-CN" dirty="0" smtClean="0"/>
              <a:t>sequencing</a:t>
            </a:r>
          </a:p>
          <a:p>
            <a:r>
              <a:rPr lang="en-US" altLang="zh-CN" dirty="0" smtClean="0"/>
              <a:t>1148PD</a:t>
            </a:r>
            <a:r>
              <a:rPr lang="zh-CN" altLang="en-US" dirty="0" smtClean="0"/>
              <a:t> </a:t>
            </a:r>
            <a:r>
              <a:rPr lang="en-US" altLang="zh-CN" dirty="0" smtClean="0"/>
              <a:t>cases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503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controls</a:t>
            </a:r>
          </a:p>
          <a:p>
            <a:endParaRPr lang="en-US" altLang="zh-CN" dirty="0"/>
          </a:p>
          <a:p>
            <a:r>
              <a:rPr lang="en-US" altLang="zh-CN" dirty="0" smtClean="0"/>
              <a:t>Genome</a:t>
            </a:r>
            <a:r>
              <a:rPr lang="zh-CN" altLang="en-US" dirty="0" smtClean="0"/>
              <a:t> </a:t>
            </a:r>
            <a:r>
              <a:rPr lang="en-US" altLang="zh-CN" dirty="0" smtClean="0"/>
              <a:t>sequence</a:t>
            </a:r>
          </a:p>
          <a:p>
            <a:r>
              <a:rPr lang="en-US" altLang="zh-CN" dirty="0" smtClean="0"/>
              <a:t>4200</a:t>
            </a:r>
            <a:r>
              <a:rPr lang="zh-CN" altLang="en-US" dirty="0" smtClean="0"/>
              <a:t> </a:t>
            </a:r>
            <a:r>
              <a:rPr lang="en-US" altLang="zh-CN" dirty="0" smtClean="0"/>
              <a:t>cases,</a:t>
            </a:r>
            <a:r>
              <a:rPr lang="zh-CN" altLang="en-US" dirty="0" smtClean="0"/>
              <a:t> </a:t>
            </a:r>
            <a:r>
              <a:rPr lang="en-US" altLang="zh-CN" dirty="0" smtClean="0"/>
              <a:t>600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neuropathologically</a:t>
            </a:r>
            <a:r>
              <a:rPr lang="zh-CN" altLang="en-US" dirty="0" smtClean="0"/>
              <a:t> </a:t>
            </a:r>
            <a:r>
              <a:rPr lang="en-US" altLang="zh-CN" dirty="0" smtClean="0"/>
              <a:t>normal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controls</a:t>
            </a:r>
          </a:p>
          <a:p>
            <a:r>
              <a:rPr lang="en-US" altLang="zh-CN" dirty="0" smtClean="0"/>
              <a:t>3000</a:t>
            </a:r>
            <a:r>
              <a:rPr lang="zh-CN" altLang="en-US" dirty="0" smtClean="0"/>
              <a:t> </a:t>
            </a:r>
            <a:r>
              <a:rPr lang="en-US" altLang="zh-CN" dirty="0" smtClean="0"/>
              <a:t>DLB(</a:t>
            </a:r>
            <a:r>
              <a:rPr lang="en-US" dirty="0"/>
              <a:t>dementia with Lewy </a:t>
            </a:r>
            <a:r>
              <a:rPr lang="en-US" dirty="0" smtClean="0"/>
              <a:t>bodies</a:t>
            </a:r>
            <a:r>
              <a:rPr lang="en-US" altLang="zh-CN" dirty="0" smtClean="0"/>
              <a:t>)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3000</a:t>
            </a:r>
            <a:r>
              <a:rPr lang="zh-CN" altLang="en-US" dirty="0" smtClean="0"/>
              <a:t> </a:t>
            </a:r>
            <a:r>
              <a:rPr lang="en-US" altLang="zh-CN" dirty="0" smtClean="0"/>
              <a:t>FTD(</a:t>
            </a:r>
            <a:r>
              <a:rPr lang="en-US" dirty="0"/>
              <a:t>frontotemporal </a:t>
            </a:r>
            <a:r>
              <a:rPr lang="en-US" dirty="0" smtClean="0"/>
              <a:t>dementia</a:t>
            </a:r>
            <a:r>
              <a:rPr lang="en-US" altLang="zh-CN" dirty="0" smtClean="0"/>
              <a:t>)</a:t>
            </a:r>
            <a:r>
              <a:rPr lang="zh-CN" altLang="en-US" dirty="0" smtClean="0"/>
              <a:t> </a:t>
            </a:r>
            <a:r>
              <a:rPr lang="en-US" altLang="zh-CN" dirty="0" smtClean="0"/>
              <a:t>(</a:t>
            </a:r>
            <a:r>
              <a:rPr lang="en-US" altLang="zh-CN" dirty="0" err="1" smtClean="0"/>
              <a:t>Scholz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Traynor</a:t>
            </a:r>
            <a:r>
              <a:rPr lang="en-US" altLang="zh-CN" dirty="0" smtClean="0"/>
              <a:t>)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C42-C6EF-3F42-A91C-27EAF2BD769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39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3767" y="689811"/>
            <a:ext cx="6785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 The International PD Genetics Consortium</a:t>
            </a:r>
            <a:r>
              <a:rPr lang="en-US" b="1" dirty="0"/>
              <a:t> 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70020" y="1581348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IPDGC</a:t>
            </a:r>
          </a:p>
          <a:p>
            <a:r>
              <a:rPr lang="en-US" altLang="zh-CN" dirty="0" smtClean="0"/>
              <a:t>International</a:t>
            </a:r>
            <a:r>
              <a:rPr lang="zh-CN" altLang="en-US" dirty="0" smtClean="0"/>
              <a:t> </a:t>
            </a:r>
            <a:r>
              <a:rPr lang="en-US" altLang="zh-CN" dirty="0" smtClean="0"/>
              <a:t>Parkinson</a:t>
            </a:r>
            <a:r>
              <a:rPr lang="zh-CN" altLang="en-US" dirty="0" smtClean="0"/>
              <a:t> </a:t>
            </a:r>
            <a:r>
              <a:rPr lang="en-US" altLang="zh-CN" dirty="0" smtClean="0"/>
              <a:t>Disease</a:t>
            </a:r>
            <a:r>
              <a:rPr lang="zh-CN" altLang="en-US" dirty="0" smtClean="0"/>
              <a:t> </a:t>
            </a:r>
            <a:r>
              <a:rPr lang="en-US" altLang="zh-CN" dirty="0" smtClean="0"/>
              <a:t>Genetics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Consortium</a:t>
            </a:r>
            <a:r>
              <a:rPr lang="zh-CN" altLang="en-US" dirty="0" smtClean="0"/>
              <a:t>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70020" y="2595996"/>
            <a:ext cx="47324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IPDGC</a:t>
            </a:r>
            <a:r>
              <a:rPr lang="zh-CN" altLang="en-US" dirty="0" smtClean="0"/>
              <a:t> </a:t>
            </a:r>
            <a:r>
              <a:rPr lang="en-US" altLang="zh-CN" dirty="0" smtClean="0"/>
              <a:t>datasets</a:t>
            </a:r>
          </a:p>
          <a:p>
            <a:r>
              <a:rPr lang="en-US" dirty="0" smtClean="0"/>
              <a:t>17545 cases</a:t>
            </a:r>
          </a:p>
          <a:p>
            <a:r>
              <a:rPr lang="en-US" dirty="0" smtClean="0"/>
              <a:t>21678 controls</a:t>
            </a:r>
          </a:p>
          <a:p>
            <a:r>
              <a:rPr lang="en-US" dirty="0" smtClean="0"/>
              <a:t>39223 total</a:t>
            </a:r>
          </a:p>
          <a:p>
            <a:endParaRPr lang="en-US" dirty="0" smtClean="0"/>
          </a:p>
          <a:p>
            <a:r>
              <a:rPr lang="en-US" dirty="0" smtClean="0"/>
              <a:t>40 IPDGC publications in the last 5 years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70019" y="4582099"/>
            <a:ext cx="77804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Whole</a:t>
            </a:r>
            <a:r>
              <a:rPr lang="zh-CN" altLang="en-US" dirty="0" smtClean="0"/>
              <a:t> </a:t>
            </a:r>
            <a:r>
              <a:rPr lang="en-US" altLang="zh-CN" dirty="0" smtClean="0"/>
              <a:t>exome</a:t>
            </a:r>
            <a:r>
              <a:rPr lang="zh-CN" altLang="en-US" dirty="0" smtClean="0"/>
              <a:t> </a:t>
            </a:r>
            <a:r>
              <a:rPr lang="en-US" altLang="zh-CN" dirty="0" smtClean="0"/>
              <a:t>sequencing</a:t>
            </a:r>
          </a:p>
          <a:p>
            <a:r>
              <a:rPr lang="en-US" altLang="zh-CN" dirty="0" smtClean="0"/>
              <a:t>1148PD</a:t>
            </a:r>
            <a:r>
              <a:rPr lang="zh-CN" altLang="en-US" dirty="0" smtClean="0"/>
              <a:t> </a:t>
            </a:r>
            <a:r>
              <a:rPr lang="en-US" altLang="zh-CN" dirty="0" smtClean="0"/>
              <a:t>cases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503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controls</a:t>
            </a:r>
          </a:p>
          <a:p>
            <a:endParaRPr lang="en-US" altLang="zh-CN" dirty="0"/>
          </a:p>
          <a:p>
            <a:r>
              <a:rPr lang="en-US" altLang="zh-CN" dirty="0" smtClean="0"/>
              <a:t>Genome</a:t>
            </a:r>
            <a:r>
              <a:rPr lang="zh-CN" altLang="en-US" dirty="0" smtClean="0"/>
              <a:t> </a:t>
            </a:r>
            <a:r>
              <a:rPr lang="en-US" altLang="zh-CN" dirty="0" smtClean="0"/>
              <a:t>sequence</a:t>
            </a:r>
          </a:p>
          <a:p>
            <a:r>
              <a:rPr lang="en-US" altLang="zh-CN" dirty="0" smtClean="0"/>
              <a:t>4200</a:t>
            </a:r>
            <a:r>
              <a:rPr lang="zh-CN" altLang="en-US" dirty="0" smtClean="0"/>
              <a:t> </a:t>
            </a:r>
            <a:r>
              <a:rPr lang="en-US" altLang="zh-CN" dirty="0" smtClean="0"/>
              <a:t>cases,</a:t>
            </a:r>
            <a:r>
              <a:rPr lang="zh-CN" altLang="en-US" dirty="0" smtClean="0"/>
              <a:t> </a:t>
            </a:r>
            <a:r>
              <a:rPr lang="en-US" altLang="zh-CN" dirty="0" smtClean="0"/>
              <a:t>600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neuropathologically</a:t>
            </a:r>
            <a:r>
              <a:rPr lang="zh-CN" altLang="en-US" dirty="0" smtClean="0"/>
              <a:t> </a:t>
            </a:r>
            <a:r>
              <a:rPr lang="en-US" altLang="zh-CN" dirty="0" smtClean="0"/>
              <a:t>normal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controls</a:t>
            </a:r>
          </a:p>
          <a:p>
            <a:r>
              <a:rPr lang="en-US" altLang="zh-CN" dirty="0" smtClean="0"/>
              <a:t>3000</a:t>
            </a:r>
            <a:r>
              <a:rPr lang="zh-CN" altLang="en-US" dirty="0" smtClean="0"/>
              <a:t> </a:t>
            </a:r>
            <a:r>
              <a:rPr lang="en-US" altLang="zh-CN" dirty="0" smtClean="0"/>
              <a:t>DLB(</a:t>
            </a:r>
            <a:r>
              <a:rPr lang="en-US" dirty="0"/>
              <a:t>dementia with Lewy </a:t>
            </a:r>
            <a:r>
              <a:rPr lang="en-US" dirty="0" smtClean="0"/>
              <a:t>bodies</a:t>
            </a:r>
            <a:r>
              <a:rPr lang="en-US" altLang="zh-CN" dirty="0" smtClean="0"/>
              <a:t>)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3000</a:t>
            </a:r>
            <a:r>
              <a:rPr lang="zh-CN" altLang="en-US" dirty="0" smtClean="0"/>
              <a:t> </a:t>
            </a:r>
            <a:r>
              <a:rPr lang="en-US" altLang="zh-CN" dirty="0" smtClean="0"/>
              <a:t>FTD(</a:t>
            </a:r>
            <a:r>
              <a:rPr lang="en-US" dirty="0"/>
              <a:t>frontotemporal </a:t>
            </a:r>
            <a:r>
              <a:rPr lang="en-US" dirty="0" smtClean="0"/>
              <a:t>dementia</a:t>
            </a:r>
            <a:r>
              <a:rPr lang="en-US" altLang="zh-CN" dirty="0" smtClean="0"/>
              <a:t>)</a:t>
            </a:r>
            <a:r>
              <a:rPr lang="zh-CN" altLang="en-US" dirty="0" smtClean="0"/>
              <a:t> </a:t>
            </a:r>
            <a:r>
              <a:rPr lang="en-US" altLang="zh-CN" dirty="0" smtClean="0"/>
              <a:t>(</a:t>
            </a:r>
            <a:r>
              <a:rPr lang="en-US" altLang="zh-CN" dirty="0" err="1" smtClean="0"/>
              <a:t>Scholz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Traynor</a:t>
            </a:r>
            <a:r>
              <a:rPr lang="en-US" altLang="zh-CN" dirty="0" smtClean="0"/>
              <a:t>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30187" y="2574399"/>
            <a:ext cx="45559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Expression dataset / </a:t>
            </a:r>
            <a:r>
              <a:rPr lang="en-US" altLang="zh-CN" dirty="0" err="1" smtClean="0"/>
              <a:t>eQTL</a:t>
            </a:r>
            <a:r>
              <a:rPr lang="en-US" altLang="zh-CN" dirty="0" smtClean="0"/>
              <a:t> datasets </a:t>
            </a:r>
          </a:p>
          <a:p>
            <a:r>
              <a:rPr lang="en-US" altLang="zh-CN" dirty="0"/>
              <a:t>(</a:t>
            </a:r>
            <a:r>
              <a:rPr lang="en-US" altLang="zh-CN" dirty="0" smtClean="0"/>
              <a:t>NIH, UCL, DZNE)</a:t>
            </a:r>
          </a:p>
          <a:p>
            <a:r>
              <a:rPr lang="en-US" dirty="0" smtClean="0"/>
              <a:t>functional analysis</a:t>
            </a:r>
          </a:p>
          <a:p>
            <a:r>
              <a:rPr lang="en-US" dirty="0" smtClean="0"/>
              <a:t>high content screens</a:t>
            </a:r>
          </a:p>
          <a:p>
            <a:r>
              <a:rPr lang="en-US" dirty="0" smtClean="0"/>
              <a:t>protein-interactions overlay with risk SNP QTL internal data browsers</a:t>
            </a:r>
          </a:p>
          <a:p>
            <a:endParaRPr lang="en-US" dirty="0"/>
          </a:p>
          <a:p>
            <a:r>
              <a:rPr lang="en-US" dirty="0" smtClean="0"/>
              <a:t>Loci predicting PD vs control: ROC 0.93-0.96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C42-C6EF-3F42-A91C-27EAF2BD769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01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5853" y="609600"/>
            <a:ext cx="104915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High throughput functional prioritization of candidate genes from large-scale sequencing and GWAS studies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737938" y="1812758"/>
            <a:ext cx="4908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Peter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Heutink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79006" y="2630905"/>
            <a:ext cx="88231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zh-CN" dirty="0" smtClean="0"/>
              <a:t>Exome</a:t>
            </a:r>
            <a:r>
              <a:rPr lang="zh-CN" altLang="en-US" dirty="0" smtClean="0"/>
              <a:t> </a:t>
            </a:r>
            <a:r>
              <a:rPr lang="en-US" altLang="zh-CN" dirty="0" smtClean="0"/>
              <a:t>sequence:</a:t>
            </a:r>
            <a:r>
              <a:rPr lang="zh-CN" altLang="en-US" dirty="0" smtClean="0"/>
              <a:t> </a:t>
            </a:r>
            <a:r>
              <a:rPr lang="en-US" altLang="zh-CN" dirty="0" smtClean="0"/>
              <a:t>look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LOF</a:t>
            </a:r>
            <a:r>
              <a:rPr lang="zh-CN" altLang="en-US" dirty="0" smtClean="0"/>
              <a:t> </a:t>
            </a:r>
            <a:r>
              <a:rPr lang="en-US" altLang="zh-CN" dirty="0" smtClean="0"/>
              <a:t>variants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mitochondria morphology and </a:t>
            </a:r>
            <a:r>
              <a:rPr lang="en-US" dirty="0" err="1" smtClean="0"/>
              <a:t>parkin</a:t>
            </a:r>
            <a:r>
              <a:rPr lang="en-US" dirty="0" smtClean="0"/>
              <a:t> translocation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start with 27 candidate genes (with LOF variants)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GWAS study show 17 novel loci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TMEM175 in STAT3 pathway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FANTOM6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screening in multiple </a:t>
            </a:r>
            <a:r>
              <a:rPr lang="en-US" dirty="0" err="1" smtClean="0"/>
              <a:t>iPS</a:t>
            </a:r>
            <a:r>
              <a:rPr lang="en-US" dirty="0" smtClean="0"/>
              <a:t> derived cell types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C42-C6EF-3F42-A91C-27EAF2BD769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2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398" y="481584"/>
            <a:ext cx="2590069" cy="27553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35942" y="3511296"/>
            <a:ext cx="31707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Jason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Flannick</a:t>
            </a:r>
            <a:endParaRPr lang="en-US" altLang="zh-CN" dirty="0" smtClean="0"/>
          </a:p>
          <a:p>
            <a:r>
              <a:rPr lang="en-US" altLang="zh-CN" dirty="0" smtClean="0"/>
              <a:t>Massachusetts</a:t>
            </a:r>
            <a:r>
              <a:rPr lang="zh-CN" altLang="en-US" dirty="0" smtClean="0"/>
              <a:t> </a:t>
            </a:r>
            <a:r>
              <a:rPr lang="en-US" altLang="zh-CN" dirty="0" smtClean="0"/>
              <a:t>General</a:t>
            </a:r>
            <a:r>
              <a:rPr lang="zh-CN" altLang="en-US" dirty="0" smtClean="0"/>
              <a:t> </a:t>
            </a:r>
            <a:r>
              <a:rPr lang="en-US" altLang="zh-CN" dirty="0" smtClean="0"/>
              <a:t>Hospital</a:t>
            </a:r>
          </a:p>
          <a:p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Broad</a:t>
            </a:r>
            <a:r>
              <a:rPr lang="zh-CN" altLang="en-US" dirty="0" smtClean="0"/>
              <a:t> </a:t>
            </a:r>
            <a:r>
              <a:rPr lang="en-US" altLang="zh-CN" dirty="0" smtClean="0"/>
              <a:t>Institute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231117" y="6488668"/>
            <a:ext cx="12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hlinkClick r:id="rId4" action="ppaction://hlinksldjump"/>
              </a:rPr>
              <a:t>AMP-PD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69264" y="768096"/>
            <a:ext cx="7607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 platform for genetic data sharing and analysis: the AMP-T2D knowledge portaltype-2 diabetes knowledge portal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914400" y="1993392"/>
            <a:ext cx="76078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hlinkClick r:id="rId5"/>
              </a:rPr>
              <a:t>Hail</a:t>
            </a:r>
            <a:r>
              <a:rPr lang="en-US" sz="2000" dirty="0" smtClean="0"/>
              <a:t> and </a:t>
            </a:r>
            <a:r>
              <a:rPr lang="en-US" sz="2000" dirty="0" err="1" smtClean="0"/>
              <a:t>LocusZoom</a:t>
            </a:r>
            <a:r>
              <a:rPr lang="en-US" sz="2000" dirty="0" smtClean="0"/>
              <a:t> support large scale interactive analysis</a:t>
            </a:r>
          </a:p>
          <a:p>
            <a:endParaRPr lang="en-US" sz="2000" dirty="0"/>
          </a:p>
          <a:p>
            <a:r>
              <a:rPr lang="en-US" sz="2000" dirty="0" smtClean="0"/>
              <a:t>variant finder: search for variants through filter across different datasets</a:t>
            </a:r>
          </a:p>
          <a:p>
            <a:endParaRPr lang="en-US" sz="2000" dirty="0"/>
          </a:p>
          <a:p>
            <a:r>
              <a:rPr lang="en-US" sz="2000" dirty="0" smtClean="0"/>
              <a:t>gene page: customized burden test</a:t>
            </a:r>
            <a:endParaRPr lang="en-US" sz="2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C42-C6EF-3F42-A91C-27EAF2BD769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14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398" y="481584"/>
            <a:ext cx="2590069" cy="27553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35942" y="3511296"/>
            <a:ext cx="31707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Jason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Flannick</a:t>
            </a:r>
            <a:endParaRPr lang="en-US" altLang="zh-CN" dirty="0" smtClean="0"/>
          </a:p>
          <a:p>
            <a:r>
              <a:rPr lang="en-US" altLang="zh-CN" dirty="0" smtClean="0"/>
              <a:t>Massachusetts</a:t>
            </a:r>
            <a:r>
              <a:rPr lang="zh-CN" altLang="en-US" dirty="0" smtClean="0"/>
              <a:t> </a:t>
            </a:r>
            <a:r>
              <a:rPr lang="en-US" altLang="zh-CN" dirty="0" smtClean="0"/>
              <a:t>General</a:t>
            </a:r>
            <a:r>
              <a:rPr lang="zh-CN" altLang="en-US" dirty="0" smtClean="0"/>
              <a:t> </a:t>
            </a:r>
            <a:r>
              <a:rPr lang="en-US" altLang="zh-CN" dirty="0" smtClean="0"/>
              <a:t>Hospital</a:t>
            </a:r>
          </a:p>
          <a:p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Broad</a:t>
            </a:r>
            <a:r>
              <a:rPr lang="zh-CN" altLang="en-US" dirty="0" smtClean="0"/>
              <a:t> </a:t>
            </a:r>
            <a:r>
              <a:rPr lang="en-US" altLang="zh-CN" dirty="0" smtClean="0"/>
              <a:t>Institute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231117" y="6488668"/>
            <a:ext cx="12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hlinkClick r:id="rId4" action="ppaction://hlinksldjump"/>
              </a:rPr>
              <a:t>AMP-PD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69264" y="768096"/>
            <a:ext cx="7607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 platform for genetic data sharing and analysis: </a:t>
            </a:r>
            <a:r>
              <a:rPr lang="en-US" sz="2400" dirty="0" smtClean="0">
                <a:hlinkClick r:id="rId5"/>
              </a:rPr>
              <a:t>the AMP-T2D knowledge portaltype-2 diabetes knowledge portal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914400" y="1993392"/>
            <a:ext cx="76078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hlinkClick r:id="rId6"/>
              </a:rPr>
              <a:t>Hail</a:t>
            </a:r>
            <a:r>
              <a:rPr lang="en-US" sz="2000" dirty="0" smtClean="0"/>
              <a:t> and </a:t>
            </a:r>
            <a:r>
              <a:rPr lang="en-US" sz="2000" dirty="0" err="1" smtClean="0"/>
              <a:t>LocusZoom</a:t>
            </a:r>
            <a:r>
              <a:rPr lang="en-US" sz="2000" dirty="0" smtClean="0"/>
              <a:t> support large scale interactive analysis</a:t>
            </a:r>
          </a:p>
          <a:p>
            <a:endParaRPr lang="en-US" sz="2000" dirty="0"/>
          </a:p>
          <a:p>
            <a:r>
              <a:rPr lang="en-US" sz="2000" dirty="0" smtClean="0"/>
              <a:t>variant finder: search for variants through filter across different datasets</a:t>
            </a:r>
          </a:p>
          <a:p>
            <a:endParaRPr lang="en-US" sz="2000" dirty="0"/>
          </a:p>
          <a:p>
            <a:r>
              <a:rPr lang="en-US" sz="2000" dirty="0" smtClean="0"/>
              <a:t>gene page: customized burden test</a:t>
            </a:r>
            <a:endParaRPr lang="en-US" sz="20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C42-C6EF-3F42-A91C-27EAF2BD7691}" type="slidenum">
              <a:rPr lang="en-US" smtClean="0"/>
              <a:t>35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4" t="45066" r="18942" b="7315"/>
          <a:stretch/>
        </p:blipFill>
        <p:spPr>
          <a:xfrm>
            <a:off x="2651760" y="3236976"/>
            <a:ext cx="5351494" cy="326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4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398" y="481584"/>
            <a:ext cx="2590069" cy="27553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35942" y="3511296"/>
            <a:ext cx="31707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Jason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Flannick</a:t>
            </a:r>
            <a:endParaRPr lang="en-US" altLang="zh-CN" dirty="0" smtClean="0"/>
          </a:p>
          <a:p>
            <a:r>
              <a:rPr lang="en-US" altLang="zh-CN" dirty="0" smtClean="0"/>
              <a:t>Massachusetts</a:t>
            </a:r>
            <a:r>
              <a:rPr lang="zh-CN" altLang="en-US" dirty="0" smtClean="0"/>
              <a:t> </a:t>
            </a:r>
            <a:r>
              <a:rPr lang="en-US" altLang="zh-CN" dirty="0" smtClean="0"/>
              <a:t>General</a:t>
            </a:r>
            <a:r>
              <a:rPr lang="zh-CN" altLang="en-US" dirty="0" smtClean="0"/>
              <a:t> </a:t>
            </a:r>
            <a:r>
              <a:rPr lang="en-US" altLang="zh-CN" dirty="0" smtClean="0"/>
              <a:t>Hospital</a:t>
            </a:r>
          </a:p>
          <a:p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Broad</a:t>
            </a:r>
            <a:r>
              <a:rPr lang="zh-CN" altLang="en-US" dirty="0" smtClean="0"/>
              <a:t> </a:t>
            </a:r>
            <a:r>
              <a:rPr lang="en-US" altLang="zh-CN" dirty="0" smtClean="0"/>
              <a:t>Institute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231117" y="6488668"/>
            <a:ext cx="12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hlinkClick r:id="rId4" action="ppaction://hlinksldjump"/>
              </a:rPr>
              <a:t>AMP-PD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69264" y="768096"/>
            <a:ext cx="7607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 platform for genetic data sharing and analysis: </a:t>
            </a:r>
            <a:r>
              <a:rPr lang="en-US" sz="2400" dirty="0" smtClean="0">
                <a:hlinkClick r:id="rId5"/>
              </a:rPr>
              <a:t>the AMP-T2D knowledge portaltype-2 diabetes knowledge portal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914400" y="1993392"/>
            <a:ext cx="76078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hlinkClick r:id="rId6"/>
              </a:rPr>
              <a:t>Hail</a:t>
            </a:r>
            <a:r>
              <a:rPr lang="en-US" sz="2000" dirty="0" smtClean="0"/>
              <a:t> and </a:t>
            </a:r>
            <a:r>
              <a:rPr lang="en-US" sz="2000" dirty="0" err="1" smtClean="0"/>
              <a:t>LocusZoom</a:t>
            </a:r>
            <a:r>
              <a:rPr lang="en-US" sz="2000" dirty="0" smtClean="0"/>
              <a:t> support large scale interactive analysis</a:t>
            </a:r>
          </a:p>
          <a:p>
            <a:endParaRPr lang="en-US" sz="2000" dirty="0"/>
          </a:p>
          <a:p>
            <a:r>
              <a:rPr lang="en-US" sz="2000" dirty="0" smtClean="0"/>
              <a:t>variant finder: search for variants through filter across different datasets</a:t>
            </a:r>
          </a:p>
          <a:p>
            <a:endParaRPr lang="en-US" sz="2000" dirty="0"/>
          </a:p>
          <a:p>
            <a:r>
              <a:rPr lang="en-US" sz="2000" dirty="0" smtClean="0"/>
              <a:t>gene page: customized burden test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088" y="3236976"/>
            <a:ext cx="5921906" cy="349334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C42-C6EF-3F42-A91C-27EAF2BD769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16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224" y="458216"/>
            <a:ext cx="2540000" cy="254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04224" y="3401568"/>
            <a:ext cx="254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Lara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Mangravite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pPr fontAlgn="base"/>
            <a:r>
              <a:rPr lang="en-US" dirty="0"/>
              <a:t>Sage Bionetworks</a:t>
            </a:r>
          </a:p>
          <a:p>
            <a:pPr fontAlgn="base"/>
            <a:r>
              <a:rPr lang="en-US" altLang="zh-CN" dirty="0" smtClean="0"/>
              <a:t>UCSF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3232" y="438912"/>
            <a:ext cx="7699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AMP-AD: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A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community-based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approach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to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systems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biology-based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AD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target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discovery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C42-C6EF-3F42-A91C-27EAF2BD7691}" type="slidenum">
              <a:rPr lang="en-US" smtClean="0"/>
              <a:t>37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59536" y="1682496"/>
            <a:ext cx="6693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zh-CN" dirty="0" smtClean="0"/>
              <a:t>AMP-AD</a:t>
            </a:r>
            <a:r>
              <a:rPr lang="zh-CN" altLang="en-US" dirty="0" smtClean="0"/>
              <a:t> </a:t>
            </a:r>
            <a:r>
              <a:rPr lang="en-US" altLang="zh-CN" dirty="0" smtClean="0"/>
              <a:t>knowledge</a:t>
            </a:r>
            <a:r>
              <a:rPr lang="zh-CN" altLang="en-US" dirty="0" smtClean="0"/>
              <a:t> </a:t>
            </a:r>
            <a:r>
              <a:rPr lang="en-US" altLang="zh-CN" dirty="0" smtClean="0"/>
              <a:t>portal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zh-CN" dirty="0" smtClean="0"/>
              <a:t>Sage</a:t>
            </a:r>
            <a:r>
              <a:rPr lang="zh-CN" altLang="en-US" dirty="0" smtClean="0"/>
              <a:t> </a:t>
            </a:r>
            <a:r>
              <a:rPr lang="en-US" altLang="zh-CN" dirty="0" smtClean="0"/>
              <a:t>synapse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81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224" y="458216"/>
            <a:ext cx="2540000" cy="254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04224" y="3401568"/>
            <a:ext cx="254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Lara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Mangravite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pPr fontAlgn="base"/>
            <a:r>
              <a:rPr lang="en-US" dirty="0"/>
              <a:t>Sage Bionetworks</a:t>
            </a:r>
          </a:p>
          <a:p>
            <a:pPr fontAlgn="base"/>
            <a:r>
              <a:rPr lang="en-US" altLang="zh-CN" dirty="0" smtClean="0"/>
              <a:t>UCSF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3232" y="438912"/>
            <a:ext cx="7699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AMP-AD: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A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community-based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approach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to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systems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biology-based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AD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target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discovery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C42-C6EF-3F42-A91C-27EAF2BD7691}" type="slidenum">
              <a:rPr lang="en-US" smtClean="0"/>
              <a:t>38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59536" y="1682496"/>
            <a:ext cx="6693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zh-CN" dirty="0" smtClean="0"/>
              <a:t>AMP-AD</a:t>
            </a:r>
            <a:r>
              <a:rPr lang="zh-CN" altLang="en-US" dirty="0" smtClean="0"/>
              <a:t> </a:t>
            </a:r>
            <a:r>
              <a:rPr lang="en-US" altLang="zh-CN" dirty="0" smtClean="0"/>
              <a:t>knowledge</a:t>
            </a:r>
            <a:r>
              <a:rPr lang="zh-CN" altLang="en-US" dirty="0" smtClean="0"/>
              <a:t> </a:t>
            </a:r>
            <a:r>
              <a:rPr lang="en-US" altLang="zh-CN" dirty="0" smtClean="0"/>
              <a:t>portal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zh-CN" dirty="0" smtClean="0"/>
              <a:t>Sage</a:t>
            </a:r>
            <a:r>
              <a:rPr lang="zh-CN" altLang="en-US" dirty="0" smtClean="0"/>
              <a:t> </a:t>
            </a:r>
            <a:r>
              <a:rPr lang="en-US" altLang="zh-CN" dirty="0" smtClean="0"/>
              <a:t>synapse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3" t="24533" r="16067" b="25867"/>
          <a:stretch/>
        </p:blipFill>
        <p:spPr>
          <a:xfrm>
            <a:off x="1188720" y="2605826"/>
            <a:ext cx="7022592" cy="395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224" y="458216"/>
            <a:ext cx="2540000" cy="254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04224" y="3401568"/>
            <a:ext cx="254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Lara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Mangravite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pPr fontAlgn="base"/>
            <a:r>
              <a:rPr lang="en-US" dirty="0"/>
              <a:t>Sage Bionetworks</a:t>
            </a:r>
          </a:p>
          <a:p>
            <a:pPr fontAlgn="base"/>
            <a:r>
              <a:rPr lang="en-US" altLang="zh-CN" dirty="0" smtClean="0"/>
              <a:t>UCSF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3232" y="438912"/>
            <a:ext cx="7699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AMP-AD: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A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community-based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approach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to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systems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biology-based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AD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target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discovery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C42-C6EF-3F42-A91C-27EAF2BD7691}" type="slidenum">
              <a:rPr lang="en-US" smtClean="0"/>
              <a:t>39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59536" y="1682496"/>
            <a:ext cx="669340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zh-CN" dirty="0" smtClean="0"/>
              <a:t>AMP-AD</a:t>
            </a:r>
            <a:r>
              <a:rPr lang="zh-CN" altLang="en-US" dirty="0" smtClean="0"/>
              <a:t> </a:t>
            </a:r>
            <a:r>
              <a:rPr lang="en-US" altLang="zh-CN" dirty="0" smtClean="0"/>
              <a:t>knowledge</a:t>
            </a:r>
            <a:r>
              <a:rPr lang="zh-CN" altLang="en-US" dirty="0" smtClean="0"/>
              <a:t> </a:t>
            </a:r>
            <a:r>
              <a:rPr lang="en-US" altLang="zh-CN" dirty="0" smtClean="0"/>
              <a:t>portal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zh-CN" dirty="0" smtClean="0"/>
              <a:t>Sage</a:t>
            </a:r>
            <a:r>
              <a:rPr lang="zh-CN" altLang="en-US" dirty="0" smtClean="0"/>
              <a:t> </a:t>
            </a:r>
            <a:r>
              <a:rPr lang="en-US" altLang="zh-CN" dirty="0" smtClean="0"/>
              <a:t>synapse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altLang="zh-CN" dirty="0" smtClean="0"/>
              <a:t>6890</a:t>
            </a:r>
            <a:r>
              <a:rPr lang="zh-CN" altLang="en-US" dirty="0" smtClean="0"/>
              <a:t> </a:t>
            </a:r>
            <a:r>
              <a:rPr lang="en-US" altLang="zh-CN" dirty="0" smtClean="0"/>
              <a:t>individuals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RNASeq</a:t>
            </a:r>
            <a:r>
              <a:rPr lang="en-US" dirty="0" smtClean="0"/>
              <a:t> Sample SWAP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Differential Expression 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N = 1026Brain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eQTL</a:t>
            </a:r>
            <a:r>
              <a:rPr lang="en-US" dirty="0" smtClean="0"/>
              <a:t>  N = 1700 (including common mind)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Collaborate</a:t>
            </a:r>
          </a:p>
          <a:p>
            <a:r>
              <a:rPr lang="en-US" dirty="0" smtClean="0"/>
              <a:t>	compare with AMP-AD network disease models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Aggregate</a:t>
            </a:r>
          </a:p>
          <a:p>
            <a:r>
              <a:rPr lang="en-US" dirty="0" smtClean="0"/>
              <a:t>	nominate target supported by multiple groups</a:t>
            </a:r>
          </a:p>
          <a:p>
            <a:r>
              <a:rPr lang="en-US" dirty="0" smtClean="0"/>
              <a:t>	Each group funded to do clinical trials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Evaluate </a:t>
            </a:r>
          </a:p>
          <a:p>
            <a:r>
              <a:rPr lang="en-US" dirty="0"/>
              <a:t>	</a:t>
            </a:r>
            <a:r>
              <a:rPr lang="en-US" dirty="0" smtClean="0"/>
              <a:t>candidate target14 model organism studies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04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C42-C6EF-3F42-A91C-27EAF2BD7691}" type="slidenum">
              <a:rPr lang="en-US" smtClean="0"/>
              <a:t>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14400" y="822960"/>
            <a:ext cx="4956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Hojoong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Kwak</a:t>
            </a:r>
            <a:endParaRPr lang="en-US" altLang="zh-CN" dirty="0" smtClean="0"/>
          </a:p>
          <a:p>
            <a:r>
              <a:rPr lang="en-US" altLang="zh-CN" dirty="0" smtClean="0"/>
              <a:t>Cornell</a:t>
            </a:r>
            <a:r>
              <a:rPr lang="zh-CN" altLang="en-US" dirty="0" smtClean="0"/>
              <a:t> </a:t>
            </a:r>
            <a:r>
              <a:rPr lang="en-US" altLang="zh-CN" dirty="0" smtClean="0"/>
              <a:t>University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4" t="21424" r="8666" b="17866"/>
          <a:stretch/>
        </p:blipFill>
        <p:spPr>
          <a:xfrm>
            <a:off x="1645920" y="2054507"/>
            <a:ext cx="7735824" cy="416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45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224" y="458216"/>
            <a:ext cx="2540000" cy="254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04224" y="3401568"/>
            <a:ext cx="254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Lara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Mangravite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pPr fontAlgn="base"/>
            <a:r>
              <a:rPr lang="en-US" dirty="0"/>
              <a:t>Sage Bionetworks</a:t>
            </a:r>
          </a:p>
          <a:p>
            <a:pPr fontAlgn="base"/>
            <a:r>
              <a:rPr lang="en-US" altLang="zh-CN" dirty="0" smtClean="0"/>
              <a:t>UCSF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3232" y="438912"/>
            <a:ext cx="7699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AMP-AD: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A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community-based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approach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to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systems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biology-based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AD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target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discovery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C42-C6EF-3F42-A91C-27EAF2BD7691}" type="slidenum">
              <a:rPr lang="en-US" smtClean="0"/>
              <a:t>40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59536" y="1682496"/>
            <a:ext cx="6693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zh-CN" dirty="0" smtClean="0"/>
              <a:t>AMP-AD</a:t>
            </a:r>
            <a:r>
              <a:rPr lang="zh-CN" altLang="en-US" dirty="0" smtClean="0"/>
              <a:t> </a:t>
            </a:r>
            <a:r>
              <a:rPr lang="en-US" altLang="zh-CN" dirty="0" smtClean="0"/>
              <a:t>knowledge</a:t>
            </a:r>
            <a:r>
              <a:rPr lang="zh-CN" altLang="en-US" dirty="0" smtClean="0"/>
              <a:t> </a:t>
            </a:r>
            <a:r>
              <a:rPr lang="en-US" altLang="zh-CN" dirty="0" smtClean="0"/>
              <a:t>portal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zh-CN" dirty="0" smtClean="0"/>
              <a:t>Sage</a:t>
            </a:r>
            <a:r>
              <a:rPr lang="zh-CN" altLang="en-US" dirty="0" smtClean="0"/>
              <a:t> </a:t>
            </a:r>
            <a:r>
              <a:rPr lang="en-US" altLang="zh-CN" dirty="0" smtClean="0"/>
              <a:t>synapse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3" t="35200" r="26666" b="25600"/>
          <a:stretch/>
        </p:blipFill>
        <p:spPr>
          <a:xfrm>
            <a:off x="859536" y="2552446"/>
            <a:ext cx="6624486" cy="380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07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224" y="458216"/>
            <a:ext cx="2540000" cy="254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04224" y="3401568"/>
            <a:ext cx="254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Lara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Mangravite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pPr fontAlgn="base"/>
            <a:r>
              <a:rPr lang="en-US" dirty="0"/>
              <a:t>Sage Bionetworks</a:t>
            </a:r>
          </a:p>
          <a:p>
            <a:pPr fontAlgn="base"/>
            <a:r>
              <a:rPr lang="en-US" altLang="zh-CN" dirty="0" smtClean="0"/>
              <a:t>UCSF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3232" y="438912"/>
            <a:ext cx="7699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AMP-AD: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A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community-based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approach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to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systems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biology-based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AD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target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discovery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C42-C6EF-3F42-A91C-27EAF2BD7691}" type="slidenum">
              <a:rPr lang="en-US" smtClean="0"/>
              <a:t>41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59536" y="1682496"/>
            <a:ext cx="6693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zh-CN" dirty="0" smtClean="0"/>
              <a:t>AMP-AD</a:t>
            </a:r>
            <a:r>
              <a:rPr lang="zh-CN" altLang="en-US" dirty="0" smtClean="0"/>
              <a:t> </a:t>
            </a:r>
            <a:r>
              <a:rPr lang="en-US" altLang="zh-CN" dirty="0" smtClean="0"/>
              <a:t>knowledge</a:t>
            </a:r>
            <a:r>
              <a:rPr lang="zh-CN" altLang="en-US" dirty="0" smtClean="0"/>
              <a:t> </a:t>
            </a:r>
            <a:r>
              <a:rPr lang="en-US" altLang="zh-CN" dirty="0" smtClean="0"/>
              <a:t>portal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zh-CN" dirty="0" smtClean="0"/>
              <a:t>Sage</a:t>
            </a:r>
            <a:r>
              <a:rPr lang="zh-CN" altLang="en-US" dirty="0" smtClean="0"/>
              <a:t> </a:t>
            </a:r>
            <a:r>
              <a:rPr lang="en-US" altLang="zh-CN" dirty="0" smtClean="0"/>
              <a:t>synapse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4" t="30932" r="20866" b="17077"/>
          <a:stretch/>
        </p:blipFill>
        <p:spPr>
          <a:xfrm>
            <a:off x="859536" y="2510512"/>
            <a:ext cx="6693408" cy="406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3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224" y="458216"/>
            <a:ext cx="2540000" cy="254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04224" y="3401568"/>
            <a:ext cx="254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Lara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Mangravite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pPr fontAlgn="base"/>
            <a:r>
              <a:rPr lang="en-US" dirty="0"/>
              <a:t>Sage Bionetworks</a:t>
            </a:r>
          </a:p>
          <a:p>
            <a:pPr fontAlgn="base"/>
            <a:r>
              <a:rPr lang="en-US" altLang="zh-CN" dirty="0" smtClean="0"/>
              <a:t>UCSF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3232" y="438912"/>
            <a:ext cx="7699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AMP-AD: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A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community-based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approach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to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systems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biology-based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AD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target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discovery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C42-C6EF-3F42-A91C-27EAF2BD7691}" type="slidenum">
              <a:rPr lang="en-US" smtClean="0"/>
              <a:t>42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59536" y="1682496"/>
            <a:ext cx="6693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zh-CN" dirty="0" smtClean="0"/>
              <a:t>AMP-AD</a:t>
            </a:r>
            <a:r>
              <a:rPr lang="zh-CN" altLang="en-US" dirty="0" smtClean="0"/>
              <a:t> </a:t>
            </a:r>
            <a:r>
              <a:rPr lang="en-US" altLang="zh-CN" dirty="0" smtClean="0"/>
              <a:t>knowledge</a:t>
            </a:r>
            <a:r>
              <a:rPr lang="zh-CN" altLang="en-US" dirty="0" smtClean="0"/>
              <a:t> </a:t>
            </a:r>
            <a:r>
              <a:rPr lang="en-US" altLang="zh-CN" dirty="0" smtClean="0"/>
              <a:t>portal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zh-CN" dirty="0" smtClean="0"/>
              <a:t>Sage</a:t>
            </a:r>
            <a:r>
              <a:rPr lang="zh-CN" altLang="en-US" dirty="0" smtClean="0"/>
              <a:t> </a:t>
            </a:r>
            <a:r>
              <a:rPr lang="en-US" altLang="zh-CN" dirty="0" smtClean="0"/>
              <a:t>synapse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24533" r="19288" b="23467"/>
          <a:stretch/>
        </p:blipFill>
        <p:spPr>
          <a:xfrm>
            <a:off x="1527048" y="2387033"/>
            <a:ext cx="6071616" cy="412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25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032" y="338328"/>
            <a:ext cx="9383014" cy="637336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C42-C6EF-3F42-A91C-27EAF2BD769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30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C42-C6EF-3F42-A91C-27EAF2BD7691}" type="slidenum">
              <a:rPr lang="en-US" smtClean="0"/>
              <a:t>44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49808" y="621792"/>
            <a:ext cx="7260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Computational Approaches for Interpreting Non-coding Genetic Variants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731520" y="2267712"/>
            <a:ext cx="84673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Epigenetic:</a:t>
            </a:r>
          </a:p>
          <a:p>
            <a:r>
              <a:rPr lang="en-US" dirty="0" err="1" smtClean="0"/>
              <a:t>ChromHMM</a:t>
            </a:r>
            <a:r>
              <a:rPr lang="en-US" dirty="0" smtClean="0"/>
              <a:t>, </a:t>
            </a:r>
            <a:r>
              <a:rPr lang="en-US" dirty="0" err="1" smtClean="0"/>
              <a:t>Chromimpute</a:t>
            </a:r>
            <a:r>
              <a:rPr lang="en-US" dirty="0" smtClean="0"/>
              <a:t> (</a:t>
            </a:r>
            <a:r>
              <a:rPr lang="en-US" dirty="0" err="1" smtClean="0"/>
              <a:t>Epigenomic</a:t>
            </a:r>
            <a:r>
              <a:rPr lang="en-US" dirty="0" smtClean="0"/>
              <a:t> imputation)</a:t>
            </a:r>
          </a:p>
          <a:p>
            <a:endParaRPr lang="en-US" dirty="0"/>
          </a:p>
          <a:p>
            <a:r>
              <a:rPr lang="en-US" dirty="0" smtClean="0"/>
              <a:t>Functional Assay</a:t>
            </a:r>
          </a:p>
          <a:p>
            <a:r>
              <a:rPr lang="en-US" dirty="0" smtClean="0"/>
              <a:t>MPRA: </a:t>
            </a:r>
            <a:r>
              <a:rPr lang="en-US" dirty="0" err="1" smtClean="0"/>
              <a:t>sharpr</a:t>
            </a:r>
            <a:r>
              <a:rPr lang="en-US" dirty="0" smtClean="0"/>
              <a:t>-STARR</a:t>
            </a:r>
          </a:p>
          <a:p>
            <a:endParaRPr lang="en-US" dirty="0"/>
          </a:p>
          <a:p>
            <a:r>
              <a:rPr lang="en-US" dirty="0" smtClean="0"/>
              <a:t>Conservation states provide complementary genome annotation</a:t>
            </a:r>
          </a:p>
          <a:p>
            <a:r>
              <a:rPr lang="en-US" dirty="0" err="1" smtClean="0"/>
              <a:t>ConsHMM</a:t>
            </a:r>
            <a:endParaRPr lang="en-US" dirty="0" smtClean="0"/>
          </a:p>
          <a:p>
            <a:r>
              <a:rPr lang="en-US" dirty="0" smtClean="0"/>
              <a:t>Encode each position in 3 category: match in human genome/ not match/ does not align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1123605"/>
            <a:ext cx="1850136" cy="18501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67800" y="3200400"/>
            <a:ext cx="1850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Jason</a:t>
            </a:r>
            <a:r>
              <a:rPr lang="zh-CN" altLang="en-US" dirty="0" smtClean="0"/>
              <a:t> </a:t>
            </a:r>
            <a:r>
              <a:rPr lang="en-US" altLang="zh-CN" dirty="0" smtClean="0"/>
              <a:t>Ernst</a:t>
            </a:r>
          </a:p>
          <a:p>
            <a:r>
              <a:rPr lang="en-US" altLang="zh-CN" dirty="0" smtClean="0"/>
              <a:t>UCLA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45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C42-C6EF-3F42-A91C-27EAF2BD7691}" type="slidenum">
              <a:rPr lang="en-US" smtClean="0"/>
              <a:t>45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678680" y="2889504"/>
            <a:ext cx="7863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smtClean="0"/>
              <a:t>The</a:t>
            </a:r>
            <a:r>
              <a:rPr lang="zh-CN" altLang="en-US" sz="4400" dirty="0" smtClean="0"/>
              <a:t> </a:t>
            </a:r>
            <a:r>
              <a:rPr lang="en-US" altLang="zh-CN" sz="4400" dirty="0" smtClean="0"/>
              <a:t>end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42671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C42-C6EF-3F42-A91C-27EAF2BD7691}" type="slidenum">
              <a:rPr lang="en-US" smtClean="0"/>
              <a:t>46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678680" y="2889504"/>
            <a:ext cx="7863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smtClean="0"/>
              <a:t>The</a:t>
            </a:r>
            <a:r>
              <a:rPr lang="zh-CN" altLang="en-US" sz="4400" dirty="0" smtClean="0"/>
              <a:t> </a:t>
            </a:r>
            <a:r>
              <a:rPr lang="en-US" altLang="zh-CN" sz="4400" dirty="0" smtClean="0"/>
              <a:t>end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1328">
            <a:off x="8610600" y="2377440"/>
            <a:ext cx="2703322" cy="360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8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C42-C6EF-3F42-A91C-27EAF2BD7691}" type="slidenum">
              <a:rPr lang="en-US" smtClean="0"/>
              <a:t>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14400" y="822960"/>
            <a:ext cx="4956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Hojoong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Kwak</a:t>
            </a:r>
            <a:endParaRPr lang="en-US" altLang="zh-CN" dirty="0" smtClean="0"/>
          </a:p>
          <a:p>
            <a:r>
              <a:rPr lang="en-US" altLang="zh-CN" dirty="0" smtClean="0"/>
              <a:t>Cornell</a:t>
            </a:r>
            <a:r>
              <a:rPr lang="zh-CN" altLang="en-US" dirty="0" smtClean="0"/>
              <a:t> </a:t>
            </a:r>
            <a:r>
              <a:rPr lang="en-US" altLang="zh-CN" dirty="0" smtClean="0"/>
              <a:t>University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3" t="26400" r="5666" b="13333"/>
          <a:stretch/>
        </p:blipFill>
        <p:spPr>
          <a:xfrm>
            <a:off x="2468880" y="1810512"/>
            <a:ext cx="7680960" cy="413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C42-C6EF-3F42-A91C-27EAF2BD7691}" type="slidenum">
              <a:rPr lang="en-US" smtClean="0"/>
              <a:t>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14400" y="822960"/>
            <a:ext cx="4956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Hojoong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Kwak</a:t>
            </a:r>
            <a:endParaRPr lang="en-US" altLang="zh-CN" dirty="0" smtClean="0"/>
          </a:p>
          <a:p>
            <a:r>
              <a:rPr lang="en-US" altLang="zh-CN" dirty="0" smtClean="0"/>
              <a:t>Cornell</a:t>
            </a:r>
            <a:r>
              <a:rPr lang="zh-CN" altLang="en-US" dirty="0" smtClean="0"/>
              <a:t> </a:t>
            </a:r>
            <a:r>
              <a:rPr lang="en-US" altLang="zh-CN" dirty="0" smtClean="0"/>
              <a:t>University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" t="16000" r="4467" b="16267"/>
          <a:stretch/>
        </p:blipFill>
        <p:spPr>
          <a:xfrm>
            <a:off x="1627632" y="1711198"/>
            <a:ext cx="8485632" cy="464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2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C42-C6EF-3F42-A91C-27EAF2BD7691}" type="slidenum">
              <a:rPr lang="en-US" smtClean="0"/>
              <a:t>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14400" y="822960"/>
            <a:ext cx="4956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Hojoong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Kwak</a:t>
            </a:r>
            <a:endParaRPr lang="en-US" altLang="zh-CN" dirty="0" smtClean="0"/>
          </a:p>
          <a:p>
            <a:r>
              <a:rPr lang="en-US" altLang="zh-CN" dirty="0" smtClean="0"/>
              <a:t>Cornell</a:t>
            </a:r>
            <a:r>
              <a:rPr lang="zh-CN" altLang="en-US" dirty="0" smtClean="0"/>
              <a:t> </a:t>
            </a:r>
            <a:r>
              <a:rPr lang="en-US" altLang="zh-CN" dirty="0" smtClean="0"/>
              <a:t>University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" t="16000" r="4467" b="16267"/>
          <a:stretch/>
        </p:blipFill>
        <p:spPr>
          <a:xfrm>
            <a:off x="1627632" y="1711198"/>
            <a:ext cx="8485632" cy="464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76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C42-C6EF-3F42-A91C-27EAF2BD7691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00"/>
          <a:stretch/>
        </p:blipFill>
        <p:spPr>
          <a:xfrm>
            <a:off x="1030224" y="859536"/>
            <a:ext cx="9144000" cy="526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78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FC42-C6EF-3F42-A91C-27EAF2BD7691}" type="slidenum">
              <a:rPr lang="en-US" smtClean="0"/>
              <a:t>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8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1308</TotalTime>
  <Words>991</Words>
  <Application>Microsoft Macintosh PowerPoint</Application>
  <PresentationFormat>Widescreen</PresentationFormat>
  <Paragraphs>313</Paragraphs>
  <Slides>46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Calibri</vt:lpstr>
      <vt:lpstr>Calibri Light</vt:lpstr>
      <vt:lpstr>DengXian</vt:lpstr>
      <vt:lpstr>DengXian Light</vt:lpstr>
      <vt:lpstr>Arial</vt:lpstr>
      <vt:lpstr>Office Theme</vt:lpstr>
      <vt:lpstr>Jclub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Jclub</dc:title>
  <dc:creator>Mengting Gu</dc:creator>
  <cp:lastModifiedBy>Mengting Gu</cp:lastModifiedBy>
  <cp:revision>38</cp:revision>
  <dcterms:created xsi:type="dcterms:W3CDTF">2017-10-23T22:11:46Z</dcterms:created>
  <dcterms:modified xsi:type="dcterms:W3CDTF">2017-10-24T20:00:30Z</dcterms:modified>
</cp:coreProperties>
</file>