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3" r:id="rId6"/>
    <p:sldId id="274" r:id="rId7"/>
    <p:sldId id="267" r:id="rId8"/>
    <p:sldId id="276" r:id="rId9"/>
    <p:sldId id="268" r:id="rId10"/>
    <p:sldId id="277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2"/>
    <p:restoredTop sz="94617"/>
  </p:normalViewPr>
  <p:slideViewPr>
    <p:cSldViewPr snapToGrid="0" snapToObjects="1">
      <p:cViewPr varScale="1">
        <p:scale>
          <a:sx n="111" d="100"/>
          <a:sy n="111" d="100"/>
        </p:scale>
        <p:origin x="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AF46E-CC29-C546-87BB-23A9C016A7AD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D0D87-2C22-6B40-AD84-77C9F55BC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0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D0D87-2C22-6B40-AD84-77C9F55BC0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DD1A7-D43D-CC42-ABFE-D999C5509EDF}" type="datetime1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AAA0-260A-C640-810C-3084D1FF781E}" type="datetime1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0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AE4CB-026E-AE42-9869-0F22C5618D18}" type="datetime1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9F3D-F5D1-E045-A592-5486A39389EA}" type="datetime1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1D5D-F38F-134C-BF25-9B915CBC200F}" type="datetime1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5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50A81-1EDF-4C4E-993B-0D0CB8BC2A00}" type="datetime1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4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EB77-5F20-BA49-B07A-F2F72EB4AACD}" type="datetime1">
              <a:rPr lang="en-US" smtClean="0"/>
              <a:t>10/21/17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D141-D3DD-564A-A7B7-D9167F5928CC}" type="datetime1">
              <a:rPr lang="en-US" smtClean="0"/>
              <a:t>10/21/17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B60E-A339-E34B-86AE-49B94B500450}" type="datetime1">
              <a:rPr lang="en-US" smtClean="0"/>
              <a:t>10/21/17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5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CA75E-2B02-2143-9BC9-25569E6C6381}" type="datetime1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31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6B6D-FB52-D543-84E2-8BEC777B2C80}" type="datetime1">
              <a:rPr lang="en-US" smtClean="0"/>
              <a:t>10/21/17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2ABD3-69B5-E540-B20B-ADF68E590EB9}" type="datetime1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A8455-FD95-1347-B89B-3E2EDD161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4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40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1100" y="1122363"/>
            <a:ext cx="98298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Statistical properties of weak non-neutral effects in cancer using additive variance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10/23/17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85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70771"/>
            <a:ext cx="10515600" cy="1325563"/>
          </a:xfrm>
        </p:spPr>
        <p:txBody>
          <a:bodyPr/>
          <a:lstStyle/>
          <a:p>
            <a:pPr algn="ctr"/>
            <a:r>
              <a:rPr lang="en-US" smtClean="0"/>
              <a:t>Extra slides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56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906"/>
            <a:ext cx="10515600" cy="1098551"/>
          </a:xfrm>
        </p:spPr>
        <p:txBody>
          <a:bodyPr/>
          <a:lstStyle/>
          <a:p>
            <a:r>
              <a:rPr lang="en-US" dirty="0" smtClean="0"/>
              <a:t>Additive variance </a:t>
            </a:r>
            <a:r>
              <a:rPr lang="en-US" dirty="0" smtClean="0"/>
              <a:t>model: alternative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1986"/>
            <a:ext cx="10515600" cy="4351338"/>
          </a:xfrm>
        </p:spPr>
        <p:txBody>
          <a:bodyPr/>
          <a:lstStyle/>
          <a:p>
            <a:r>
              <a:rPr lang="en-US" dirty="0" smtClean="0"/>
              <a:t>Combined model with separate terms for different mutation classes: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8726" y="3420038"/>
                <a:ext cx="11732654" cy="98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dr</m:t>
                          </m:r>
                        </m:sup>
                      </m:sSubSup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𝑢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dr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prm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prm</m:t>
                              </m:r>
                            </m:sup>
                          </m:sSubSup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400" i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400" i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6" y="3420038"/>
                <a:ext cx="11732654" cy="9885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139854" y="4361769"/>
                <a:ext cx="4101737" cy="1104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𝑢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dr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∼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0,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dr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cd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cd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854" y="4361769"/>
                <a:ext cx="4101737" cy="11046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631628" y="4361769"/>
                <a:ext cx="4101737" cy="111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prm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prm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ncd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cd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628" y="4361769"/>
                <a:ext cx="4101737" cy="111152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8726" y="2423320"/>
                <a:ext cx="11732654" cy="98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r>
                            <a:rPr lang="en-US" sz="2400" b="0" i="1" smtClean="0">
                              <a:latin typeface="Cambria Math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prm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prm</m:t>
                              </m:r>
                            </m:sup>
                          </m:sSubSup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400" i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400" i="0">
                                  <a:latin typeface="Cambria Math" charset="0"/>
                                </a:rPr>
                                <m:t>cd</m:t>
                              </m:r>
                            </m:sup>
                          </m:sSubSup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6" y="2423320"/>
                <a:ext cx="11732654" cy="98854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24395" y="2686757"/>
            <a:ext cx="8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24395" y="3675297"/>
            <a:ext cx="80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(2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9120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1325563"/>
          </a:xfrm>
        </p:spPr>
        <p:txBody>
          <a:bodyPr/>
          <a:lstStyle/>
          <a:p>
            <a:r>
              <a:rPr lang="en-US" dirty="0" smtClean="0"/>
              <a:t>Additive variance </a:t>
            </a:r>
            <a:r>
              <a:rPr lang="en-US" dirty="0" smtClean="0"/>
              <a:t>breakdown, model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491331"/>
              </p:ext>
            </p:extLst>
          </p:nvPr>
        </p:nvGraphicFramePr>
        <p:xfrm>
          <a:off x="3970415" y="1902374"/>
          <a:ext cx="532197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394"/>
                <a:gridCol w="1064394"/>
                <a:gridCol w="1064394"/>
                <a:gridCol w="1064394"/>
                <a:gridCol w="1064394"/>
              </a:tblGrid>
              <a:tr h="36241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Oth</a:t>
                      </a:r>
                      <a:r>
                        <a:rPr lang="en-US" sz="1800" dirty="0" smtClean="0"/>
                        <a:t>. </a:t>
                      </a:r>
                      <a:r>
                        <a:rPr lang="en-US" sz="1800" dirty="0" err="1" smtClean="0"/>
                        <a:t>ncd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Pan-</a:t>
                      </a:r>
                      <a:r>
                        <a:rPr lang="en-US" sz="1800" b="1" dirty="0" err="1" smtClean="0"/>
                        <a:t>canc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0.1959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0.4165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Per SNV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0.0049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0.0023</a:t>
                      </a:r>
                      <a:endParaRPr lang="is-I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0.0002</a:t>
                      </a:r>
                      <a:endParaRPr lang="nb-N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064126"/>
              </p:ext>
            </p:extLst>
          </p:nvPr>
        </p:nvGraphicFramePr>
        <p:xfrm>
          <a:off x="3970415" y="3773170"/>
          <a:ext cx="532197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394"/>
                <a:gridCol w="1064394"/>
                <a:gridCol w="1064394"/>
                <a:gridCol w="1064394"/>
                <a:gridCol w="1064394"/>
              </a:tblGrid>
              <a:tr h="36241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Oth</a:t>
                      </a:r>
                      <a:r>
                        <a:rPr lang="en-US" sz="1800" dirty="0" smtClean="0"/>
                        <a:t>.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ncd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dirty="0"/>
                    </a:p>
                  </a:txBody>
                  <a:tcPr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Pan-</a:t>
                      </a:r>
                      <a:r>
                        <a:rPr lang="en-US" sz="1800" b="1" dirty="0" err="1" smtClean="0"/>
                        <a:t>canc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0.2171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0.1586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0.4022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Per SNV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nb-NO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24900" y="1265953"/>
            <a:ext cx="241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Broad null model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64643" y="3204021"/>
            <a:ext cx="4133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Our null model (w/ covariates)</a:t>
            </a:r>
            <a:endParaRPr lang="en-US" sz="24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007158"/>
              </p:ext>
            </p:extLst>
          </p:nvPr>
        </p:nvGraphicFramePr>
        <p:xfrm>
          <a:off x="3646235" y="5527992"/>
          <a:ext cx="597033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4066"/>
                <a:gridCol w="1194066"/>
                <a:gridCol w="1194066"/>
                <a:gridCol w="1194066"/>
                <a:gridCol w="1194066"/>
              </a:tblGrid>
              <a:tr h="37084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PCAWG</a:t>
                      </a:r>
                      <a:r>
                        <a:rPr lang="en-US" sz="1800" baseline="0" dirty="0" smtClean="0"/>
                        <a:t> drivers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Ours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Broad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Sanger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Pan-</a:t>
                      </a:r>
                      <a:r>
                        <a:rPr lang="en-US" sz="1800" b="1" dirty="0" err="1" smtClean="0"/>
                        <a:t>canc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0.4981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0.564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0.5736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0.5741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439161" y="4977934"/>
            <a:ext cx="4853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</a:t>
            </a:r>
            <a:r>
              <a:rPr lang="en-US" sz="2400" smtClean="0"/>
              <a:t>with separate drivers term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281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Q-values across cohorts / mutation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65719"/>
              </p:ext>
            </p:extLst>
          </p:nvPr>
        </p:nvGraphicFramePr>
        <p:xfrm>
          <a:off x="977096" y="2438066"/>
          <a:ext cx="4257576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4394"/>
                <a:gridCol w="1064394"/>
                <a:gridCol w="1064394"/>
                <a:gridCol w="1064394"/>
              </a:tblGrid>
              <a:tr h="36241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Coding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Oth</a:t>
                      </a:r>
                      <a:r>
                        <a:rPr lang="en-US" sz="1800" dirty="0" smtClean="0"/>
                        <a:t>. </a:t>
                      </a:r>
                      <a:r>
                        <a:rPr lang="en-US" sz="1800" dirty="0" err="1" smtClean="0"/>
                        <a:t>ncd</a:t>
                      </a:r>
                      <a:endParaRPr lang="en-US" sz="1800" dirty="0"/>
                    </a:p>
                  </a:txBody>
                  <a:tcPr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Breast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4.2e-9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0.1345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0.1301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0.0304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0.0402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0.0396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Kidney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0.0854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Liver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2.7e-8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0.0001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smtClean="0"/>
                        <a:t>Ovary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3.5e-5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0.0255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Pancreas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~0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0.0304</a:t>
                      </a:r>
                    </a:p>
                  </a:txBody>
                  <a:tcPr marL="12700" marR="12700" marT="12700" marB="0" anchor="b"/>
                </a:tc>
              </a:tr>
              <a:tr h="3624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0.0673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0.0845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0.0024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7096" y="1867853"/>
            <a:ext cx="4327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Mutation class q-</a:t>
            </a:r>
            <a:r>
              <a:rPr lang="en-US" sz="2400" dirty="0" err="1" smtClean="0"/>
              <a:t>vals</a:t>
            </a:r>
            <a:r>
              <a:rPr lang="en-US" sz="2400" dirty="0" smtClean="0"/>
              <a:t> (Broad null)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25885"/>
              </p:ext>
            </p:extLst>
          </p:nvPr>
        </p:nvGraphicFramePr>
        <p:xfrm>
          <a:off x="6142527" y="2437765"/>
          <a:ext cx="4559968" cy="3033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9992"/>
                <a:gridCol w="1139992"/>
                <a:gridCol w="1139992"/>
                <a:gridCol w="1139992"/>
              </a:tblGrid>
              <a:tr h="37921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Ours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Broad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Sanger</a:t>
                      </a:r>
                      <a:endParaRPr lang="en-US" sz="1800" dirty="0"/>
                    </a:p>
                  </a:txBody>
                  <a:tcPr/>
                </a:tc>
              </a:tr>
              <a:tr h="379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Breast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0.0875</a:t>
                      </a:r>
                    </a:p>
                  </a:txBody>
                  <a:tcPr marL="12700" marR="12700" marT="12700" marB="0" anchor="b"/>
                </a:tc>
              </a:tr>
              <a:tr h="379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CNS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0.4737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0.0839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0.0953</a:t>
                      </a:r>
                    </a:p>
                  </a:txBody>
                  <a:tcPr marL="12700" marR="12700" marT="12700" marB="0" anchor="b"/>
                </a:tc>
              </a:tr>
              <a:tr h="379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Kidney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0.2125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0.2841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0.0001</a:t>
                      </a:r>
                    </a:p>
                  </a:txBody>
                  <a:tcPr marL="12700" marR="12700" marT="12700" marB="0" anchor="b"/>
                </a:tc>
              </a:tr>
              <a:tr h="379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Liver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0.1718</a:t>
                      </a:r>
                    </a:p>
                  </a:txBody>
                  <a:tcPr marL="12700" marR="12700" marT="12700" marB="0" anchor="b"/>
                </a:tc>
              </a:tr>
              <a:tr h="379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Ovary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0.0098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0.0149</a:t>
                      </a:r>
                    </a:p>
                  </a:txBody>
                  <a:tcPr marL="12700" marR="12700" marT="12700" marB="0" anchor="b"/>
                </a:tc>
              </a:tr>
              <a:tr h="379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Pancreas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0.0554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0.5</a:t>
                      </a:r>
                    </a:p>
                  </a:txBody>
                  <a:tcPr marL="12700" marR="12700" marT="12700" marB="0" anchor="b"/>
                </a:tc>
              </a:tr>
              <a:tr h="37921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Prostate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0.021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0.0127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4.5e-5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23861" y="1867853"/>
            <a:ext cx="379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Full model vs drivers q-</a:t>
            </a:r>
            <a:r>
              <a:rPr lang="en-US" sz="2400" dirty="0" err="1" smtClean="0"/>
              <a:t>vals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290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variance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Additive variance model detects aggregate effects of many variants on a phenotype, whose individual effect sizes may be too weak to achieve significance individually</a:t>
            </a:r>
          </a:p>
          <a:p>
            <a:r>
              <a:rPr lang="en-US" dirty="0" smtClean="0"/>
              <a:t>Model can only detect that an aggregate effect exists: does not identify particular variants as significant</a:t>
            </a:r>
          </a:p>
          <a:p>
            <a:r>
              <a:rPr lang="en-US" dirty="0" smtClean="0"/>
              <a:t>We adapt this model from GWAS analysis to detect non-neutral weak effects in </a:t>
            </a:r>
            <a:r>
              <a:rPr lang="en-US" dirty="0" smtClean="0"/>
              <a:t>cancer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6705"/>
            <a:ext cx="10515600" cy="1325563"/>
          </a:xfrm>
        </p:spPr>
        <p:txBody>
          <a:bodyPr/>
          <a:lstStyle/>
          <a:p>
            <a:r>
              <a:rPr lang="en-US" dirty="0" smtClean="0"/>
              <a:t>Additive variance model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13755"/>
                <a:ext cx="10515600" cy="489585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Basic additive model:</a:t>
                </a:r>
              </a:p>
              <a:p>
                <a:endParaRPr lang="en-US" dirty="0"/>
              </a:p>
              <a:p>
                <a:r>
                  <a:rPr lang="en-US" dirty="0" smtClean="0"/>
                  <a:t>Gaussian prior distributions: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Restricted maximum likelihood (REML) used to estimate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𝑢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𝑒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and test the hypothesis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𝑢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charset="0"/>
                      </a:rPr>
                      <m:t>≠0</m:t>
                    </m:r>
                  </m:oMath>
                </a14:m>
                <a:r>
                  <a:rPr lang="en-US" dirty="0" smtClean="0"/>
                  <a:t> (Yang et al. Nat Genet. 2010</a:t>
                </a:r>
                <a:r>
                  <a:rPr lang="en-US" dirty="0" smtClean="0"/>
                  <a:t>)</a:t>
                </a:r>
              </a:p>
              <a:p>
                <a:r>
                  <a:rPr lang="en-US" dirty="0"/>
                  <a:t>We use the additive effects model to discriminate true cancer genotypes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𝑦</m:t>
                    </m:r>
                    <m:r>
                      <a:rPr lang="en-US" i="1">
                        <a:latin typeface="Cambria Math" charset="0"/>
                      </a:rPr>
                      <m:t>=1</m:t>
                    </m:r>
                  </m:oMath>
                </a14:m>
                <a:r>
                  <a:rPr lang="en-US" dirty="0"/>
                  <a:t>) from simulated cancer genotypes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𝑦</m:t>
                    </m:r>
                    <m:r>
                      <a:rPr lang="en-US" i="1">
                        <a:latin typeface="Cambria Math" charset="0"/>
                      </a:rPr>
                      <m:t>=0</m:t>
                    </m:r>
                  </m:oMath>
                </a14:m>
                <a:r>
                  <a:rPr lang="en-US" dirty="0"/>
                  <a:t>) using a variety of null models (Sanger, Broad, our own model with covariates)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13755"/>
                <a:ext cx="10515600" cy="4895850"/>
              </a:xfrm>
              <a:blipFill rotWithShape="0">
                <a:blip r:embed="rId2"/>
                <a:stretch>
                  <a:fillRect l="-1043" t="-2117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025899" y="1333011"/>
                <a:ext cx="4380427" cy="988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 smtClean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899" y="1333011"/>
                <a:ext cx="4380427" cy="98854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184612" y="1333011"/>
                <a:ext cx="3595175" cy="2705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 smtClean="0"/>
                  <a:t> = phenotype of patient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𝑗</m:t>
                    </m:r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𝜇</m:t>
                    </m:r>
                  </m:oMath>
                </a14:m>
                <a:r>
                  <a:rPr lang="en-US" sz="2400" dirty="0" smtClean="0"/>
                  <a:t> = mean phenotype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400" dirty="0" smtClean="0"/>
                  <a:t> = normalized (z-score) dosage of SNV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sz="2400" dirty="0" smtClean="0"/>
                  <a:t> in sample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𝑗</m:t>
                    </m:r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𝑢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 = effect of SNV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𝑖</m:t>
                    </m:r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𝑒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2400" dirty="0" smtClean="0"/>
                  <a:t> = residual for patient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𝑗</m:t>
                    </m:r>
                  </m:oMath>
                </a14:m>
                <a:endParaRPr lang="en-US" sz="2400" dirty="0" smtClean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612" y="1333011"/>
                <a:ext cx="3595175" cy="2705356"/>
              </a:xfrm>
              <a:prstGeom prst="rect">
                <a:avLst/>
              </a:prstGeom>
              <a:blipFill rotWithShape="0">
                <a:blip r:embed="rId4"/>
                <a:stretch>
                  <a:fillRect l="-2716" t="-1580" r="-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025899" y="3150636"/>
                <a:ext cx="4101737" cy="899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∼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0,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u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∼</m:t>
                      </m:r>
                      <m:r>
                        <a:rPr lang="en-US" sz="2400" i="1">
                          <a:latin typeface="Cambria Math" charset="0"/>
                        </a:rPr>
                        <m:t>𝑁</m:t>
                      </m:r>
                      <m:r>
                        <a:rPr lang="en-US" sz="2400" i="1">
                          <a:latin typeface="Cambria Math" charset="0"/>
                        </a:rPr>
                        <m:t>(0,</m:t>
                      </m:r>
                      <m:sSubSup>
                        <m:sSub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e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899" y="3150636"/>
                <a:ext cx="4101737" cy="8992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376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2463"/>
            <a:ext cx="10515600" cy="1325563"/>
          </a:xfrm>
        </p:spPr>
        <p:txBody>
          <a:bodyPr/>
          <a:lstStyle/>
          <a:p>
            <a:r>
              <a:rPr lang="en-US" dirty="0" smtClean="0"/>
              <a:t>Additive variance model: Predictive 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Having estimated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𝑢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𝑒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by REML, we can estimate the ‘best linear unbiased predictor’ (BLUP) for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0" smtClean="0">
                        <a:latin typeface="Cambria Math" charset="0"/>
                      </a:rPr>
                      <m:t>u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r>
                  <a:rPr lang="en-US" dirty="0" smtClean="0"/>
                  <a:t>For a binary phenotype, we can evaluate the predictive accuracy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dirty="0" smtClean="0"/>
                  <a:t> on hold-out data using the predictor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𝜇</m:t>
                    </m:r>
                    <m:r>
                      <a:rPr lang="en-US" b="0" i="1" smtClean="0">
                        <a:latin typeface="Cambria Math" charset="0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𝑖𝑗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 charset="0"/>
                          </a:rPr>
                          <m:t>&gt;0.5</m:t>
                        </m:r>
                      </m:e>
                    </m:nary>
                  </m:oMath>
                </a14:m>
                <a:r>
                  <a:rPr lang="en-US" dirty="0" smtClean="0"/>
                  <a:t>.  </a:t>
                </a:r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8250" y="2856795"/>
                <a:ext cx="4292900" cy="50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US" sz="2400" b="1" i="0" smtClean="0">
                              <a:latin typeface="Cambria Math" charset="0"/>
                            </a:rPr>
                            <m:t>u</m:t>
                          </m:r>
                        </m:e>
                      </m:acc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charset="0"/>
                        </a:rPr>
                        <m:t>argma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x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400" b="1" i="0" smtClean="0">
                              <a:latin typeface="Cambria Math" charset="0"/>
                            </a:rPr>
                            <m:t>u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400" b="1" i="0" smtClean="0">
                                  <a:latin typeface="Cambria Math" charset="0"/>
                                </a:rPr>
                                <m:t>u</m:t>
                              </m:r>
                              <m:r>
                                <m:rPr>
                                  <m:nor/>
                                </m:rPr>
                                <a:rPr lang="en-US" sz="2400" b="1" i="0" smtClean="0">
                                  <a:latin typeface="Cambria Math" charset="0"/>
                                </a:rPr>
                                <m:t>|</m:t>
                              </m:r>
                              <m:r>
                                <m:rPr>
                                  <m:nor/>
                                </m:rPr>
                                <a:rPr lang="en-US" sz="2400" b="1" i="0" smtClean="0">
                                  <a:latin typeface="Cambria Math" charset="0"/>
                                </a:rP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250" y="2856795"/>
                <a:ext cx="4292900" cy="5091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50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625"/>
            <a:ext cx="10515600" cy="1325563"/>
          </a:xfrm>
        </p:spPr>
        <p:txBody>
          <a:bodyPr/>
          <a:lstStyle/>
          <a:p>
            <a:r>
              <a:rPr lang="en-US" dirty="0" smtClean="0"/>
              <a:t>Analysis of weak effect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076"/>
            <a:ext cx="10515600" cy="4721225"/>
          </a:xfrm>
        </p:spPr>
        <p:txBody>
          <a:bodyPr>
            <a:normAutofit/>
          </a:bodyPr>
          <a:lstStyle/>
          <a:p>
            <a:r>
              <a:rPr lang="en-US" dirty="0"/>
              <a:t>We investigate </a:t>
            </a:r>
            <a:r>
              <a:rPr lang="en-US" dirty="0" smtClean="0"/>
              <a:t>net properties of weak effects using </a:t>
            </a:r>
            <a:r>
              <a:rPr lang="en-US" dirty="0"/>
              <a:t>a version of the additive variance model recast as a predictive model (using the Best Linear Unbiased Predictor, </a:t>
            </a:r>
            <a:r>
              <a:rPr lang="en-US" dirty="0" smtClean="0"/>
              <a:t>BLUP)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make 10 splits of the data into equal-sized test and training partitions for each cohort, and train separate models on each</a:t>
            </a:r>
          </a:p>
          <a:p>
            <a:r>
              <a:rPr lang="en-US" dirty="0" smtClean="0"/>
              <a:t>We compare models trained on various categories of mutations</a:t>
            </a:r>
          </a:p>
          <a:p>
            <a:pPr lvl="1"/>
            <a:r>
              <a:rPr lang="en-US" sz="2400" dirty="0" smtClean="0"/>
              <a:t>Coding</a:t>
            </a:r>
          </a:p>
          <a:p>
            <a:pPr lvl="1"/>
            <a:r>
              <a:rPr lang="en-US" dirty="0" smtClean="0"/>
              <a:t>Promoters</a:t>
            </a:r>
          </a:p>
          <a:p>
            <a:pPr lvl="1"/>
            <a:r>
              <a:rPr lang="en-US" sz="2400" dirty="0" smtClean="0"/>
              <a:t>Other non-coding</a:t>
            </a:r>
          </a:p>
          <a:p>
            <a:pPr lvl="1"/>
            <a:r>
              <a:rPr lang="en-US" dirty="0" smtClean="0"/>
              <a:t>CGC genes only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47CF-6224-5A4E-BD4A-392F278529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203"/>
            <a:ext cx="10515600" cy="1325563"/>
          </a:xfrm>
        </p:spPr>
        <p:txBody>
          <a:bodyPr/>
          <a:lstStyle/>
          <a:p>
            <a:r>
              <a:rPr lang="en-US" dirty="0" smtClean="0"/>
              <a:t>Comparison of predictive </a:t>
            </a:r>
            <a:r>
              <a:rPr lang="en-US" dirty="0" smtClean="0"/>
              <a:t>power for cancer </a:t>
            </a:r>
            <a:r>
              <a:rPr lang="en-US" dirty="0" smtClean="0"/>
              <a:t>phenotype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1917700"/>
            <a:ext cx="4402667" cy="330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9700" y="1973264"/>
            <a:ext cx="4368800" cy="3276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4800" y="4419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p=1.2e-19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1367" y="4419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p=8.2e-13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000" y="1981200"/>
            <a:ext cx="4368800" cy="3276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490200" y="443916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p=0.0075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46200" y="1733034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Coding + non-coding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711742" y="3231092"/>
            <a:ext cx="2046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Predictive accuracy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26050" y="5035034"/>
                <a:ext cx="2305049" cy="374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Additive variance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𝐴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050" y="5035034"/>
                <a:ext cx="2305049" cy="374590"/>
              </a:xfrm>
              <a:prstGeom prst="rect">
                <a:avLst/>
              </a:prstGeom>
              <a:blipFill rotWithShape="0">
                <a:blip r:embed="rId5"/>
                <a:stretch>
                  <a:fillRect l="-2116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264151" y="1733034"/>
            <a:ext cx="2046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promoters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857192" y="1733034"/>
            <a:ext cx="2445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Cancer </a:t>
            </a:r>
            <a:r>
              <a:rPr lang="en-US" smtClean="0"/>
              <a:t>gene promoters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8758" y="5441396"/>
            <a:ext cx="11201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Blue: Cohort means; Red: 10 X test/train splits for each cohort; </a:t>
            </a:r>
          </a:p>
          <a:p>
            <a:pPr algn="ctr"/>
            <a:r>
              <a:rPr lang="en-US" sz="2000" dirty="0" smtClean="0"/>
              <a:t>p-value: Binomial-test against null hypothesis that </a:t>
            </a:r>
            <a:r>
              <a:rPr lang="en-US" sz="2000" dirty="0" err="1" smtClean="0"/>
              <a:t>predictive_accuracy</a:t>
            </a:r>
            <a:r>
              <a:rPr lang="en-US" sz="2000" dirty="0" smtClean="0"/>
              <a:t>=0.5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47CF-6224-5A4E-BD4A-392F2785291D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120901" y="6149282"/>
                <a:ext cx="8559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NB: Half of the data only used for training, which is expected to lower predictive accuracy and increase variance on the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000" b="0" i="1" smtClean="0">
                            <a:latin typeface="Cambria Math" charset="0"/>
                          </a:rPr>
                          <m:t>𝐴</m:t>
                        </m:r>
                      </m:sub>
                      <m:sup>
                        <m:r>
                          <a:rPr lang="en-US" sz="2000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000" dirty="0" smtClean="0"/>
                  <a:t> estimate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901" y="6149282"/>
                <a:ext cx="8559800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5172" r="-641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30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of positive and negative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find a mixture of positive and negative BLUP coefficients across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0203"/>
              </p:ext>
            </p:extLst>
          </p:nvPr>
        </p:nvGraphicFramePr>
        <p:xfrm>
          <a:off x="380995" y="3627960"/>
          <a:ext cx="1143000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751"/>
                <a:gridCol w="1428751"/>
                <a:gridCol w="1428751"/>
                <a:gridCol w="1428751"/>
                <a:gridCol w="1428751"/>
                <a:gridCol w="1428751"/>
                <a:gridCol w="1428751"/>
                <a:gridCol w="14287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Coding+ncd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CGC </a:t>
                      </a:r>
                      <a:r>
                        <a:rPr lang="en-US" dirty="0" err="1" smtClean="0"/>
                        <a:t>promot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0995" y="2960327"/>
            <a:ext cx="6411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Proportion of positive coefficients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308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3060" t="5726" r="7253" b="5263"/>
          <a:stretch/>
        </p:blipFill>
        <p:spPr>
          <a:xfrm>
            <a:off x="7190660" y="4304990"/>
            <a:ext cx="2669204" cy="24490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0025"/>
            <a:ext cx="10515600" cy="1325563"/>
          </a:xfrm>
        </p:spPr>
        <p:txBody>
          <a:bodyPr/>
          <a:lstStyle/>
          <a:p>
            <a:r>
              <a:rPr lang="en-US" dirty="0" smtClean="0"/>
              <a:t>CGC promoters are more predictive than others only in certain tumor types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52938" t="3501" r="7174" b="5462"/>
          <a:stretch/>
        </p:blipFill>
        <p:spPr>
          <a:xfrm>
            <a:off x="707952" y="2102145"/>
            <a:ext cx="4483100" cy="412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52144" t="6022" r="7449" b="6022"/>
          <a:stretch/>
        </p:blipFill>
        <p:spPr>
          <a:xfrm>
            <a:off x="5606387" y="1817688"/>
            <a:ext cx="2677275" cy="23482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52469" t="5710" r="7688" b="5153"/>
          <a:stretch/>
        </p:blipFill>
        <p:spPr>
          <a:xfrm>
            <a:off x="8698997" y="1817688"/>
            <a:ext cx="2654803" cy="23930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51945" y="1506022"/>
            <a:ext cx="94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Breast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692886" y="1506022"/>
            <a:ext cx="94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Kidney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038127" y="4040378"/>
            <a:ext cx="1042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Prostate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77003" y="1817688"/>
            <a:ext cx="211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Pan-cancer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850396" y="3640268"/>
            <a:ext cx="73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*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8375834" y="6225589"/>
            <a:ext cx="73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*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797102" y="5494699"/>
            <a:ext cx="73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n.s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706857" y="3709788"/>
            <a:ext cx="2460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Predictive accuracy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379481" y="6159871"/>
            <a:ext cx="1417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603 CGC promoters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97102" y="6159871"/>
            <a:ext cx="2272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Random subsets of 603 promoters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247CF-6224-5A4E-BD4A-392F2785291D}" type="slidenum">
              <a:rPr lang="en-US" smtClean="0"/>
              <a:t>8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4176189" y="2610180"/>
            <a:ext cx="2460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Predictive accuracy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1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Statistics of BLUP predictor may be used to investigate net properties of weak non-neutral effects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find a mixture of positive and negative effects across all models </a:t>
            </a:r>
            <a:r>
              <a:rPr lang="en-US" dirty="0" smtClean="0"/>
              <a:t>tested, and a dependency on tumor type for the predictive ability of </a:t>
            </a:r>
            <a:r>
              <a:rPr lang="en-US" dirty="0" smtClean="0"/>
              <a:t>various </a:t>
            </a:r>
            <a:r>
              <a:rPr lang="en-US" dirty="0" smtClean="0"/>
              <a:t>mutation classes</a:t>
            </a:r>
          </a:p>
          <a:p>
            <a:endParaRPr lang="en-US" dirty="0"/>
          </a:p>
          <a:p>
            <a:r>
              <a:rPr lang="en-US" dirty="0" smtClean="0"/>
              <a:t>Analyses subject to assumptions of background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A8455-FD95-1347-B89B-3E2EDD1619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52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554</Words>
  <Application>Microsoft Macintosh PowerPoint</Application>
  <PresentationFormat>Widescreen</PresentationFormat>
  <Paragraphs>216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Cambria Math</vt:lpstr>
      <vt:lpstr>Arial</vt:lpstr>
      <vt:lpstr>Office Theme</vt:lpstr>
      <vt:lpstr>Statistical properties of weak non-neutral effects in cancer using additive variance</vt:lpstr>
      <vt:lpstr>Additive variance model</vt:lpstr>
      <vt:lpstr>Additive variance model</vt:lpstr>
      <vt:lpstr>Additive variance model: Predictive form</vt:lpstr>
      <vt:lpstr>Analysis of weak effect distributions</vt:lpstr>
      <vt:lpstr>Comparison of predictive power for cancer phenotype</vt:lpstr>
      <vt:lpstr>Statistics of positive and negative effects</vt:lpstr>
      <vt:lpstr>CGC promoters are more predictive than others only in certain tumor types </vt:lpstr>
      <vt:lpstr>Summary</vt:lpstr>
      <vt:lpstr>Extra slides</vt:lpstr>
      <vt:lpstr>Additive variance model: alternative forms</vt:lpstr>
      <vt:lpstr>Additive variance breakdown, model comparison</vt:lpstr>
      <vt:lpstr>Q-values across cohorts / mutation classes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48</cp:revision>
  <dcterms:created xsi:type="dcterms:W3CDTF">2017-10-19T01:18:29Z</dcterms:created>
  <dcterms:modified xsi:type="dcterms:W3CDTF">2017-10-21T15:18:45Z</dcterms:modified>
</cp:coreProperties>
</file>