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57" r:id="rId5"/>
    <p:sldId id="278" r:id="rId6"/>
    <p:sldId id="260" r:id="rId7"/>
    <p:sldId id="267" r:id="rId8"/>
    <p:sldId id="279" r:id="rId9"/>
    <p:sldId id="263" r:id="rId10"/>
    <p:sldId id="268" r:id="rId11"/>
    <p:sldId id="261" r:id="rId12"/>
    <p:sldId id="265" r:id="rId13"/>
    <p:sldId id="266" r:id="rId14"/>
    <p:sldId id="269" r:id="rId15"/>
    <p:sldId id="280" r:id="rId16"/>
    <p:sldId id="281" r:id="rId17"/>
    <p:sldId id="289" r:id="rId18"/>
    <p:sldId id="290" r:id="rId19"/>
    <p:sldId id="291" r:id="rId20"/>
    <p:sldId id="292" r:id="rId21"/>
    <p:sldId id="285" r:id="rId22"/>
    <p:sldId id="275" r:id="rId23"/>
    <p:sldId id="264" r:id="rId24"/>
    <p:sldId id="270" r:id="rId25"/>
    <p:sldId id="271" r:id="rId26"/>
    <p:sldId id="287" r:id="rId27"/>
    <p:sldId id="288" r:id="rId28"/>
    <p:sldId id="293" r:id="rId29"/>
    <p:sldId id="274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LOGS:Volgenstein125:Volgeste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spPr>
            <a:ln w="47625">
              <a:noFill/>
            </a:ln>
          </c:spPr>
          <c:xVal>
            <c:numRef>
              <c:f>Volgestein!$B$1:$B$66</c:f>
              <c:numCache>
                <c:formatCode>General</c:formatCode>
                <c:ptCount val="66"/>
                <c:pt idx="0">
                  <c:v>0.28</c:v>
                </c:pt>
                <c:pt idx="1">
                  <c:v>-0.06</c:v>
                </c:pt>
                <c:pt idx="2">
                  <c:v>-0.2542857</c:v>
                </c:pt>
                <c:pt idx="3">
                  <c:v>0.165</c:v>
                </c:pt>
                <c:pt idx="4">
                  <c:v>0.14</c:v>
                </c:pt>
                <c:pt idx="5">
                  <c:v>-0.02</c:v>
                </c:pt>
                <c:pt idx="6">
                  <c:v>0.61</c:v>
                </c:pt>
                <c:pt idx="7">
                  <c:v>0.07666667</c:v>
                </c:pt>
                <c:pt idx="8">
                  <c:v>0.165</c:v>
                </c:pt>
                <c:pt idx="9">
                  <c:v>-0.1261538</c:v>
                </c:pt>
                <c:pt idx="10">
                  <c:v>-0.05333333</c:v>
                </c:pt>
                <c:pt idx="11">
                  <c:v>-0.0008333333</c:v>
                </c:pt>
                <c:pt idx="12">
                  <c:v>0.31</c:v>
                </c:pt>
                <c:pt idx="13">
                  <c:v>-0.06</c:v>
                </c:pt>
                <c:pt idx="14">
                  <c:v>0.1333333</c:v>
                </c:pt>
                <c:pt idx="15">
                  <c:v>0.59</c:v>
                </c:pt>
                <c:pt idx="16">
                  <c:v>0.065</c:v>
                </c:pt>
                <c:pt idx="17">
                  <c:v>0.1914286</c:v>
                </c:pt>
                <c:pt idx="18">
                  <c:v>-0.0125</c:v>
                </c:pt>
                <c:pt idx="19">
                  <c:v>0.1123077</c:v>
                </c:pt>
                <c:pt idx="20">
                  <c:v>-0.224</c:v>
                </c:pt>
                <c:pt idx="21">
                  <c:v>0.025</c:v>
                </c:pt>
                <c:pt idx="22">
                  <c:v>-0.02166667</c:v>
                </c:pt>
                <c:pt idx="23">
                  <c:v>-0.07666667</c:v>
                </c:pt>
                <c:pt idx="24">
                  <c:v>-0.01333333</c:v>
                </c:pt>
                <c:pt idx="25">
                  <c:v>-0.08272727</c:v>
                </c:pt>
                <c:pt idx="26">
                  <c:v>0.76</c:v>
                </c:pt>
                <c:pt idx="27">
                  <c:v>0.1928571</c:v>
                </c:pt>
                <c:pt idx="28">
                  <c:v>-0.09</c:v>
                </c:pt>
                <c:pt idx="29">
                  <c:v>0.1325</c:v>
                </c:pt>
                <c:pt idx="30">
                  <c:v>0.175</c:v>
                </c:pt>
                <c:pt idx="31">
                  <c:v>0.125</c:v>
                </c:pt>
                <c:pt idx="32">
                  <c:v>0.2</c:v>
                </c:pt>
                <c:pt idx="33">
                  <c:v>-0.165</c:v>
                </c:pt>
                <c:pt idx="34">
                  <c:v>-0.1233333</c:v>
                </c:pt>
                <c:pt idx="35">
                  <c:v>-0.05399306</c:v>
                </c:pt>
                <c:pt idx="36">
                  <c:v>0.08913043</c:v>
                </c:pt>
                <c:pt idx="37">
                  <c:v>0.3972222</c:v>
                </c:pt>
                <c:pt idx="38">
                  <c:v>0.06976744</c:v>
                </c:pt>
                <c:pt idx="39">
                  <c:v>0.03908046</c:v>
                </c:pt>
                <c:pt idx="40">
                  <c:v>-0.153125</c:v>
                </c:pt>
                <c:pt idx="41">
                  <c:v>-0.03797468</c:v>
                </c:pt>
                <c:pt idx="42">
                  <c:v>0.1515152</c:v>
                </c:pt>
                <c:pt idx="43">
                  <c:v>-0.07666667</c:v>
                </c:pt>
                <c:pt idx="44">
                  <c:v>0.05921053</c:v>
                </c:pt>
                <c:pt idx="45">
                  <c:v>0.1864865</c:v>
                </c:pt>
                <c:pt idx="46">
                  <c:v>0.03333333</c:v>
                </c:pt>
                <c:pt idx="47">
                  <c:v>0.2426471</c:v>
                </c:pt>
                <c:pt idx="48">
                  <c:v>-0.04761905</c:v>
                </c:pt>
                <c:pt idx="49">
                  <c:v>0.06818182</c:v>
                </c:pt>
                <c:pt idx="50">
                  <c:v>0.2045455</c:v>
                </c:pt>
                <c:pt idx="51">
                  <c:v>0.09121061</c:v>
                </c:pt>
                <c:pt idx="52">
                  <c:v>-0.2339181</c:v>
                </c:pt>
                <c:pt idx="53">
                  <c:v>-0.1666667</c:v>
                </c:pt>
                <c:pt idx="54">
                  <c:v>0.07407407</c:v>
                </c:pt>
                <c:pt idx="55">
                  <c:v>0.2253968</c:v>
                </c:pt>
                <c:pt idx="56">
                  <c:v>0.1440823</c:v>
                </c:pt>
                <c:pt idx="57">
                  <c:v>0.03921569</c:v>
                </c:pt>
                <c:pt idx="58">
                  <c:v>0.1211538</c:v>
                </c:pt>
                <c:pt idx="59">
                  <c:v>0.1487603</c:v>
                </c:pt>
                <c:pt idx="60">
                  <c:v>-0.1362007</c:v>
                </c:pt>
                <c:pt idx="61">
                  <c:v>0.3333333</c:v>
                </c:pt>
                <c:pt idx="62">
                  <c:v>0.08470588</c:v>
                </c:pt>
                <c:pt idx="63">
                  <c:v>-0.03846154</c:v>
                </c:pt>
                <c:pt idx="64">
                  <c:v>-0.03102941</c:v>
                </c:pt>
                <c:pt idx="65">
                  <c:v>0.1959184</c:v>
                </c:pt>
              </c:numCache>
            </c:numRef>
          </c:xVal>
          <c:yVal>
            <c:numRef>
              <c:f>Volgestein!$F$1:$F$66</c:f>
              <c:numCache>
                <c:formatCode>General</c:formatCode>
                <c:ptCount val="66"/>
                <c:pt idx="0">
                  <c:v>15.7175326476775</c:v>
                </c:pt>
                <c:pt idx="1">
                  <c:v>2.331713348649921</c:v>
                </c:pt>
                <c:pt idx="2">
                  <c:v>26.53457669560721</c:v>
                </c:pt>
                <c:pt idx="3">
                  <c:v>5.713235097600492</c:v>
                </c:pt>
                <c:pt idx="4">
                  <c:v>10.23189743942203</c:v>
                </c:pt>
                <c:pt idx="5">
                  <c:v>0.563013929037952</c:v>
                </c:pt>
                <c:pt idx="6">
                  <c:v>35.16519419766811</c:v>
                </c:pt>
                <c:pt idx="7">
                  <c:v>5.885556161242528</c:v>
                </c:pt>
                <c:pt idx="8">
                  <c:v>16.19393607957772</c:v>
                </c:pt>
                <c:pt idx="9">
                  <c:v>18.41291163313667</c:v>
                </c:pt>
                <c:pt idx="10">
                  <c:v>1.873904000388181</c:v>
                </c:pt>
                <c:pt idx="11">
                  <c:v>0.020141766141059</c:v>
                </c:pt>
                <c:pt idx="12">
                  <c:v>19.2619402708233</c:v>
                </c:pt>
                <c:pt idx="13">
                  <c:v>1.512487613335246</c:v>
                </c:pt>
                <c:pt idx="14">
                  <c:v>8.396722976632714</c:v>
                </c:pt>
                <c:pt idx="15">
                  <c:v>30.04493109109564</c:v>
                </c:pt>
                <c:pt idx="16">
                  <c:v>1.13079832979166</c:v>
                </c:pt>
                <c:pt idx="17">
                  <c:v>14.89798775754461</c:v>
                </c:pt>
                <c:pt idx="18">
                  <c:v>0.336005248045106</c:v>
                </c:pt>
                <c:pt idx="19">
                  <c:v>12.19139665079972</c:v>
                </c:pt>
                <c:pt idx="20">
                  <c:v>17.69277061088662</c:v>
                </c:pt>
                <c:pt idx="21">
                  <c:v>0.348204921239269</c:v>
                </c:pt>
                <c:pt idx="22">
                  <c:v>0.576260130835327</c:v>
                </c:pt>
                <c:pt idx="23">
                  <c:v>1.925379182150149</c:v>
                </c:pt>
                <c:pt idx="24">
                  <c:v>0.313668022174106</c:v>
                </c:pt>
                <c:pt idx="25">
                  <c:v>8.218250224552152</c:v>
                </c:pt>
                <c:pt idx="26">
                  <c:v>44.69188077965153</c:v>
                </c:pt>
                <c:pt idx="27">
                  <c:v>16.97439924239774</c:v>
                </c:pt>
                <c:pt idx="28">
                  <c:v>3.300602512916176</c:v>
                </c:pt>
                <c:pt idx="29">
                  <c:v>16.89233392144697</c:v>
                </c:pt>
                <c:pt idx="30">
                  <c:v>5.773714653351578</c:v>
                </c:pt>
                <c:pt idx="31">
                  <c:v>3.143501848318223</c:v>
                </c:pt>
                <c:pt idx="32">
                  <c:v>9.14906706584996</c:v>
                </c:pt>
                <c:pt idx="33">
                  <c:v>9.640518925150859</c:v>
                </c:pt>
                <c:pt idx="34">
                  <c:v>5.360891092663651</c:v>
                </c:pt>
                <c:pt idx="35">
                  <c:v>11.27925004431857</c:v>
                </c:pt>
                <c:pt idx="36">
                  <c:v>4.189935316137628</c:v>
                </c:pt>
                <c:pt idx="37">
                  <c:v>23.93520518880462</c:v>
                </c:pt>
                <c:pt idx="38">
                  <c:v>1.046825720017644</c:v>
                </c:pt>
                <c:pt idx="39">
                  <c:v>1.057566298872243</c:v>
                </c:pt>
                <c:pt idx="40">
                  <c:v>6.43209428391931</c:v>
                </c:pt>
                <c:pt idx="41">
                  <c:v>1.264030671011226</c:v>
                </c:pt>
                <c:pt idx="42">
                  <c:v>8.127055309853991</c:v>
                </c:pt>
                <c:pt idx="43">
                  <c:v>3.667145422788206</c:v>
                </c:pt>
                <c:pt idx="44">
                  <c:v>0.972952668485747</c:v>
                </c:pt>
                <c:pt idx="45">
                  <c:v>8.426007994268113</c:v>
                </c:pt>
                <c:pt idx="46">
                  <c:v>0.62081907644951</c:v>
                </c:pt>
                <c:pt idx="47">
                  <c:v>9.089378689603389</c:v>
                </c:pt>
                <c:pt idx="48">
                  <c:v>4.893858418535597</c:v>
                </c:pt>
                <c:pt idx="49">
                  <c:v>1.145345022834445</c:v>
                </c:pt>
                <c:pt idx="50">
                  <c:v>9.810827030894092</c:v>
                </c:pt>
                <c:pt idx="51">
                  <c:v>4.950228991834946</c:v>
                </c:pt>
                <c:pt idx="52">
                  <c:v>10.72140048663211</c:v>
                </c:pt>
                <c:pt idx="53">
                  <c:v>5.679985061075724</c:v>
                </c:pt>
                <c:pt idx="54">
                  <c:v>0.879981135853009</c:v>
                </c:pt>
                <c:pt idx="55">
                  <c:v>11.85076887511018</c:v>
                </c:pt>
                <c:pt idx="56">
                  <c:v>8.321957693741412</c:v>
                </c:pt>
                <c:pt idx="57">
                  <c:v>1.493886550288471</c:v>
                </c:pt>
                <c:pt idx="58">
                  <c:v>5.220375157884948</c:v>
                </c:pt>
                <c:pt idx="59">
                  <c:v>11.86146742349591</c:v>
                </c:pt>
                <c:pt idx="60">
                  <c:v>9.817554246117667</c:v>
                </c:pt>
                <c:pt idx="61">
                  <c:v>9.58125734505315</c:v>
                </c:pt>
                <c:pt idx="62">
                  <c:v>31.47248480925838</c:v>
                </c:pt>
                <c:pt idx="63">
                  <c:v>0.324203425670269</c:v>
                </c:pt>
                <c:pt idx="64">
                  <c:v>6.677139250609286</c:v>
                </c:pt>
                <c:pt idx="65">
                  <c:v>13.12554758079919</c:v>
                </c:pt>
              </c:numCache>
            </c:numRef>
          </c:yVal>
          <c:smooth val="0"/>
        </c:ser>
        <c:ser>
          <c:idx val="0"/>
          <c:order val="0"/>
          <c:spPr>
            <a:ln w="47625">
              <a:noFill/>
            </a:ln>
          </c:spPr>
          <c:xVal>
            <c:numRef>
              <c:f>Sheet1!$B$1:$B$13</c:f>
              <c:numCache>
                <c:formatCode>General</c:formatCode>
                <c:ptCount val="13"/>
                <c:pt idx="0">
                  <c:v>-0.2614286</c:v>
                </c:pt>
                <c:pt idx="1">
                  <c:v>0.04923077</c:v>
                </c:pt>
                <c:pt idx="2">
                  <c:v>0.1</c:v>
                </c:pt>
                <c:pt idx="3">
                  <c:v>0.11125</c:v>
                </c:pt>
                <c:pt idx="4">
                  <c:v>-0.1444444</c:v>
                </c:pt>
                <c:pt idx="5">
                  <c:v>-0.2170588</c:v>
                </c:pt>
                <c:pt idx="6">
                  <c:v>0.004285714</c:v>
                </c:pt>
                <c:pt idx="7">
                  <c:v>-0.0725</c:v>
                </c:pt>
                <c:pt idx="8">
                  <c:v>-0.03043478</c:v>
                </c:pt>
                <c:pt idx="9">
                  <c:v>0.09</c:v>
                </c:pt>
                <c:pt idx="10">
                  <c:v>-0.09</c:v>
                </c:pt>
                <c:pt idx="11">
                  <c:v>-0.2385714</c:v>
                </c:pt>
                <c:pt idx="12">
                  <c:v>-0.0298574</c:v>
                </c:pt>
              </c:numCache>
            </c:numRef>
          </c:xVal>
          <c:yVal>
            <c:numRef>
              <c:f>Sheet1!$E$1:$E$13</c:f>
              <c:numCache>
                <c:formatCode>General</c:formatCode>
                <c:ptCount val="13"/>
                <c:pt idx="0">
                  <c:v>24.57150884182448</c:v>
                </c:pt>
                <c:pt idx="1">
                  <c:v>3.038044554215543</c:v>
                </c:pt>
                <c:pt idx="2">
                  <c:v>10.10964952484779</c:v>
                </c:pt>
                <c:pt idx="3">
                  <c:v>9.171277025805628</c:v>
                </c:pt>
                <c:pt idx="4">
                  <c:v>12.79897860729297</c:v>
                </c:pt>
                <c:pt idx="5">
                  <c:v>32.6084287468761</c:v>
                </c:pt>
                <c:pt idx="6">
                  <c:v>0.126041854637231</c:v>
                </c:pt>
                <c:pt idx="7">
                  <c:v>8.483695782513026</c:v>
                </c:pt>
                <c:pt idx="8">
                  <c:v>2.639411130079951</c:v>
                </c:pt>
                <c:pt idx="9">
                  <c:v>7.704243391090186</c:v>
                </c:pt>
                <c:pt idx="10">
                  <c:v>9.278443195696321</c:v>
                </c:pt>
                <c:pt idx="11">
                  <c:v>18.90590253230089</c:v>
                </c:pt>
                <c:pt idx="12">
                  <c:v>6.430937817303819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4312952"/>
        <c:axId val="-2104022488"/>
      </c:scatterChart>
      <c:valAx>
        <c:axId val="-2104312952"/>
        <c:scaling>
          <c:orientation val="minMax"/>
          <c:max val="1.0"/>
        </c:scaling>
        <c:delete val="0"/>
        <c:axPos val="b"/>
        <c:numFmt formatCode="General" sourceLinked="1"/>
        <c:majorTickMark val="out"/>
        <c:minorTickMark val="none"/>
        <c:tickLblPos val="nextTo"/>
        <c:crossAx val="-2104022488"/>
        <c:crosses val="autoZero"/>
        <c:crossBetween val="midCat"/>
      </c:valAx>
      <c:valAx>
        <c:axId val="-2104022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4312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MET intron</c:v>
          </c:tx>
          <c:marker>
            <c:symbol val="none"/>
          </c:marker>
          <c:cat>
            <c:numRef>
              <c:f>MET!$B$1:$B$6</c:f>
              <c:numCache>
                <c:formatCode>General</c:formatCode>
                <c:ptCount val="6"/>
                <c:pt idx="0">
                  <c:v>0.9</c:v>
                </c:pt>
                <c:pt idx="1">
                  <c:v>1.1</c:v>
                </c:pt>
                <c:pt idx="2">
                  <c:v>1.3</c:v>
                </c:pt>
                <c:pt idx="3">
                  <c:v>1.5</c:v>
                </c:pt>
                <c:pt idx="4">
                  <c:v>1.7</c:v>
                </c:pt>
                <c:pt idx="5">
                  <c:v>1.9</c:v>
                </c:pt>
              </c:numCache>
            </c:numRef>
          </c:cat>
          <c:val>
            <c:numRef>
              <c:f>MET!$C$1:$C$6</c:f>
              <c:numCache>
                <c:formatCode>General</c:formatCode>
                <c:ptCount val="6"/>
                <c:pt idx="0">
                  <c:v>-0.01014286</c:v>
                </c:pt>
                <c:pt idx="1">
                  <c:v>-0.046</c:v>
                </c:pt>
                <c:pt idx="2">
                  <c:v>0.04328571</c:v>
                </c:pt>
                <c:pt idx="3">
                  <c:v>-0.02828571</c:v>
                </c:pt>
                <c:pt idx="4">
                  <c:v>-0.01985714</c:v>
                </c:pt>
                <c:pt idx="5">
                  <c:v>-0.008714286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022648"/>
        <c:axId val="-2119002472"/>
      </c:lineChart>
      <c:catAx>
        <c:axId val="-211902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9002472"/>
        <c:crosses val="autoZero"/>
        <c:auto val="1"/>
        <c:lblAlgn val="ctr"/>
        <c:lblOffset val="100"/>
        <c:noMultiLvlLbl val="0"/>
      </c:catAx>
      <c:valAx>
        <c:axId val="-2119002472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022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TP53 Intron</c:v>
          </c:tx>
          <c:marker>
            <c:symbol val="none"/>
          </c:marker>
          <c:cat>
            <c:numRef>
              <c:f>MET!$B$7:$B$10</c:f>
              <c:numCache>
                <c:formatCode>General</c:formatCode>
                <c:ptCount val="4"/>
                <c:pt idx="0">
                  <c:v>1.1</c:v>
                </c:pt>
                <c:pt idx="1">
                  <c:v>1.3</c:v>
                </c:pt>
                <c:pt idx="2">
                  <c:v>1.5</c:v>
                </c:pt>
                <c:pt idx="3">
                  <c:v>1.7</c:v>
                </c:pt>
              </c:numCache>
            </c:numRef>
          </c:cat>
          <c:val>
            <c:numRef>
              <c:f>MET!$C$7:$C$10</c:f>
              <c:numCache>
                <c:formatCode>General</c:formatCode>
                <c:ptCount val="4"/>
                <c:pt idx="0">
                  <c:v>0.03608696</c:v>
                </c:pt>
                <c:pt idx="1">
                  <c:v>0.123913</c:v>
                </c:pt>
                <c:pt idx="2">
                  <c:v>-0.03478261</c:v>
                </c:pt>
                <c:pt idx="3">
                  <c:v>0.03652174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3221640"/>
        <c:axId val="-2060889624"/>
      </c:lineChart>
      <c:catAx>
        <c:axId val="-206322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0889624"/>
        <c:crosses val="autoZero"/>
        <c:auto val="1"/>
        <c:lblAlgn val="ctr"/>
        <c:lblOffset val="100"/>
        <c:noMultiLvlLbl val="0"/>
      </c:catAx>
      <c:valAx>
        <c:axId val="-2060889624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3221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EE43-3188-794E-BD13-ED8C00588BB7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E305-594D-EE44-90AC-73C3F8C8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3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B497-9AD3-DE4C-A942-3B117D95E7D4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56DC2-AE40-F349-A37D-EA586B7E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0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56DC2-AE40-F349-A37D-EA586B7E3A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3935-9D15-FC43-B4DE-A8526E33A4CC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5BAC-7632-4843-B98B-A42BCCC69D25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F51-6CCA-014C-ABE2-B1CB0C440588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0329-F176-A44B-B15B-1763A149847A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4FEC-599E-D140-B3E7-2C634D0E5215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BD07-06A0-BC44-8046-19CF88D0BB0E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2DE4-BD56-F643-B0CE-EA41D1DE8EE7}" type="datetime1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660D-E7AA-9643-8B27-C942B5BA783D}" type="datetime1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D3F-6E07-9D43-BD0D-A8B868C65498}" type="datetime1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AC66-629D-DC4A-B2B6-AD8A6EB60E09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EB91-A02C-8A4F-A109-8516742D4450}" type="datetime1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A9AF-7E07-094B-BDB6-5FCAEB9147D1}" type="datetime1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2948-4665-DB4E-93BF-2C2D5CCA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889" y="465314"/>
            <a:ext cx="8678333" cy="1552575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Modeling tumor evolution: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600" i="1" dirty="0" smtClean="0"/>
              <a:t>the tale of a thousand and one tumors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67" y="1981281"/>
            <a:ext cx="3273777" cy="46327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683000" y="5334000"/>
            <a:ext cx="2032000" cy="56444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27778" y="5009444"/>
            <a:ext cx="2328333" cy="6067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DB2B"/>
                </a:solidFill>
                <a:latin typeface="Apple Chancery"/>
                <a:cs typeface="Apple Chancery"/>
              </a:rPr>
              <a:t>TUMORS</a:t>
            </a:r>
            <a:endParaRPr lang="en-US" sz="3600" dirty="0">
              <a:solidFill>
                <a:srgbClr val="FFDB2B"/>
              </a:solidFill>
              <a:latin typeface="Apple Chancery"/>
              <a:cs typeface="Apple Chancery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Re-optimizing locally for linear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556"/>
            <a:ext cx="8229600" cy="5039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I: Predicting growth rate</a:t>
            </a:r>
            <a:r>
              <a:rPr lang="en-US" i="1" dirty="0" smtClean="0"/>
              <a:t> r</a:t>
            </a:r>
            <a:r>
              <a:rPr lang="en-US" dirty="0" smtClean="0"/>
              <a:t> and mutational effect</a:t>
            </a:r>
            <a:r>
              <a:rPr lang="en-US" i="1" dirty="0" smtClean="0"/>
              <a:t> k </a:t>
            </a:r>
            <a:r>
              <a:rPr lang="en-US" dirty="0" smtClean="0"/>
              <a:t>without noise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414"/>
            <a:ext cx="8229600" cy="1023584"/>
          </a:xfrm>
        </p:spPr>
        <p:txBody>
          <a:bodyPr>
            <a:normAutofit/>
          </a:bodyPr>
          <a:lstStyle/>
          <a:p>
            <a:r>
              <a:rPr lang="en-US" dirty="0" smtClean="0"/>
              <a:t>Simulations II: introducing 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896752" y="2395481"/>
            <a:ext cx="111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40" y="1458604"/>
            <a:ext cx="2920466" cy="2498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64" y="4056406"/>
            <a:ext cx="3496090" cy="262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66" y="4033130"/>
            <a:ext cx="3551634" cy="2663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4237407" y="4698148"/>
            <a:ext cx="111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= 1.5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7101" y="4711482"/>
            <a:ext cx="111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 = 3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2272" y="1470958"/>
            <a:ext cx="361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Biological noise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880" y="3853198"/>
            <a:ext cx="492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r>
              <a:rPr lang="en-US" dirty="0" smtClean="0"/>
              <a:t>Systematic noise </a:t>
            </a:r>
            <a:r>
              <a:rPr lang="en-US" dirty="0" smtClean="0"/>
              <a:t>due to coverage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77749" y="6408675"/>
            <a:ext cx="33671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50      100    150    200    250    300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9216" y="6416893"/>
            <a:ext cx="33671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50      100    150    200    250    300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85"/>
            <a:ext cx="8229600" cy="6913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Simulations III: From low to high sequencing coverage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9" y="679289"/>
            <a:ext cx="4546169" cy="340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04" y="669839"/>
            <a:ext cx="4618396" cy="3463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687" y="3746416"/>
            <a:ext cx="336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50      100    150    200    250    300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9686" y="3764304"/>
            <a:ext cx="336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50      100    150    200    250    300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4179749" y="1888842"/>
                <a:ext cx="111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79749" y="1888842"/>
                <a:ext cx="11176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-238928" y="1862016"/>
                <a:ext cx="111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38928" y="1862016"/>
                <a:ext cx="11176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72504" y="4072399"/>
            <a:ext cx="241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Sequencing Coverage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9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953029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 </a:t>
            </a:r>
            <a:r>
              <a:rPr lang="en-US" sz="3200" dirty="0" smtClean="0"/>
              <a:t>selection </a:t>
            </a:r>
            <a:r>
              <a:rPr lang="en-US" sz="3200" dirty="0" smtClean="0"/>
              <a:t>based on positive or negative </a:t>
            </a:r>
            <a:r>
              <a:rPr lang="en-US" sz="3200" dirty="0" smtClean="0"/>
              <a:t>growth across 994 linear tumors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70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0795" y="5663773"/>
            <a:ext cx="844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(# </a:t>
            </a:r>
            <a:r>
              <a:rPr lang="en-US" sz="1400" dirty="0" err="1" smtClean="0">
                <a:latin typeface="Arial"/>
                <a:cs typeface="Arial"/>
              </a:rPr>
              <a:t>spec.muts</a:t>
            </a:r>
            <a:r>
              <a:rPr lang="en-US" sz="1400" dirty="0" smtClean="0">
                <a:latin typeface="Arial"/>
                <a:cs typeface="Arial"/>
              </a:rPr>
              <a:t> in positive growth) </a:t>
            </a:r>
            <a:r>
              <a:rPr lang="mr-IN" sz="1400" dirty="0" smtClean="0">
                <a:latin typeface="Arial"/>
                <a:cs typeface="Arial"/>
              </a:rPr>
              <a:t>–</a:t>
            </a:r>
            <a:r>
              <a:rPr lang="en-US" sz="1400" dirty="0" smtClean="0">
                <a:latin typeface="Arial"/>
                <a:cs typeface="Arial"/>
              </a:rPr>
              <a:t> (# random in positive growth)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6440" y="6052912"/>
            <a:ext cx="265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(total </a:t>
            </a:r>
            <a:r>
              <a:rPr lang="en-US" sz="1400" dirty="0" err="1" smtClean="0">
                <a:latin typeface="Arial"/>
                <a:cs typeface="Arial"/>
              </a:rPr>
              <a:t>spec.muts</a:t>
            </a:r>
            <a:r>
              <a:rPr lang="en-US" sz="1400" dirty="0" smtClean="0">
                <a:latin typeface="Arial"/>
                <a:cs typeface="Arial"/>
              </a:rPr>
              <a:t> in 994 tumors) 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10865" y="6025099"/>
            <a:ext cx="4097476" cy="12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5014" y="5851781"/>
            <a:ext cx="285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Positive Growth Effect </a:t>
            </a:r>
            <a:r>
              <a:rPr lang="en-US" dirty="0">
                <a:latin typeface="Arial"/>
                <a:cs typeface="Arial"/>
              </a:rPr>
              <a:t>=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02699" y="6460032"/>
            <a:ext cx="6468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Spec.muts</a:t>
            </a:r>
            <a:r>
              <a:rPr lang="en-US" sz="1400" dirty="0" smtClean="0">
                <a:latin typeface="Arial"/>
                <a:cs typeface="Arial"/>
              </a:rPr>
              <a:t>: Mutations from specific genes (</a:t>
            </a:r>
            <a:r>
              <a:rPr lang="en-US" sz="1400" dirty="0" err="1" smtClean="0">
                <a:latin typeface="Arial"/>
                <a:cs typeface="Arial"/>
              </a:rPr>
              <a:t>eg</a:t>
            </a:r>
            <a:r>
              <a:rPr lang="en-US" sz="1400" dirty="0" smtClean="0">
                <a:latin typeface="Arial"/>
                <a:cs typeface="Arial"/>
              </a:rPr>
              <a:t>. TP53), types (</a:t>
            </a:r>
            <a:r>
              <a:rPr lang="en-US" sz="1400" dirty="0" err="1" smtClean="0">
                <a:latin typeface="Arial"/>
                <a:cs typeface="Arial"/>
              </a:rPr>
              <a:t>eg</a:t>
            </a:r>
            <a:r>
              <a:rPr lang="en-US" sz="1400" dirty="0" smtClean="0">
                <a:latin typeface="Arial"/>
                <a:cs typeface="Arial"/>
              </a:rPr>
              <a:t>. nonsense) etc.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3977"/>
            <a:ext cx="4671129" cy="2795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5" y="201550"/>
            <a:ext cx="8476305" cy="745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Selection across Genes</a:t>
            </a:r>
            <a:r>
              <a:rPr lang="el-GR" dirty="0" smtClean="0"/>
              <a:t> </a:t>
            </a:r>
            <a:r>
              <a:rPr lang="en-US" dirty="0" smtClean="0"/>
              <a:t>and Types:</a:t>
            </a:r>
            <a:br>
              <a:rPr lang="en-US" dirty="0" smtClean="0"/>
            </a:br>
            <a:r>
              <a:rPr lang="en-US" sz="2700" i="1" dirty="0" smtClean="0"/>
              <a:t>Strong selection for Promoters, also for introns and </a:t>
            </a:r>
            <a:r>
              <a:rPr lang="en-US" sz="2700" i="1" dirty="0" err="1" smtClean="0"/>
              <a:t>LoFs</a:t>
            </a:r>
            <a:endParaRPr lang="en-US" sz="27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44614" y="3895495"/>
            <a:ext cx="375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TSG/</a:t>
            </a:r>
            <a:r>
              <a:rPr lang="en-US" dirty="0" err="1" smtClean="0"/>
              <a:t>Onco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normal Genes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990988"/>
              </p:ext>
            </p:extLst>
          </p:nvPr>
        </p:nvGraphicFramePr>
        <p:xfrm>
          <a:off x="4621432" y="4258562"/>
          <a:ext cx="3932904" cy="240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680308" y="4878830"/>
            <a:ext cx="16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-log(</a:t>
            </a:r>
            <a:r>
              <a:rPr lang="en-US" i="1" dirty="0" err="1" smtClean="0">
                <a:latin typeface="Arial"/>
                <a:cs typeface="Arial"/>
              </a:rPr>
              <a:t>Pvalue</a:t>
            </a:r>
            <a:r>
              <a:rPr lang="en-US" i="1" dirty="0" smtClean="0">
                <a:latin typeface="Arial"/>
                <a:cs typeface="Arial"/>
              </a:rPr>
              <a:t>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5393" y="6476678"/>
            <a:ext cx="14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Effect 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94" y="1162754"/>
            <a:ext cx="7026466" cy="26497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495" y="1775685"/>
            <a:ext cx="147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Growth</a:t>
            </a:r>
          </a:p>
          <a:p>
            <a:r>
              <a:rPr lang="en-US" i="1" dirty="0" smtClean="0"/>
              <a:t>Effect 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4714727" y="1988000"/>
            <a:ext cx="648738" cy="10963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83703" y="1863313"/>
            <a:ext cx="273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Highly mutated genes (PCAWG)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4727" y="2283177"/>
            <a:ext cx="648738" cy="1096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89911" y="2161889"/>
            <a:ext cx="2485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TSG - Oncogenes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813" y="6488668"/>
            <a:ext cx="14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Effect </a:t>
            </a:r>
            <a:endParaRPr lang="en-US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32"/>
            <a:ext cx="9144000" cy="43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</a:t>
            </a:r>
            <a:r>
              <a:rPr lang="en-US" dirty="0" err="1" smtClean="0"/>
              <a:t>OncoGene</a:t>
            </a:r>
            <a:r>
              <a:rPr lang="en-US" dirty="0" smtClean="0"/>
              <a:t> mutations appear to be under selection: The MET story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71" y="1487077"/>
            <a:ext cx="8936130" cy="3218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64" y="1748298"/>
            <a:ext cx="7026466" cy="2649711"/>
          </a:xfrm>
          <a:prstGeom prst="borderCallout1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3420743" y="2169345"/>
            <a:ext cx="1140247" cy="2039554"/>
          </a:xfrm>
          <a:prstGeom prst="borderCallout1">
            <a:avLst>
              <a:gd name="adj1" fmla="val 18750"/>
              <a:gd name="adj2" fmla="val -8333"/>
              <a:gd name="adj3" fmla="val 124463"/>
              <a:gd name="adj4" fmla="val -7209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32"/>
            <a:ext cx="9144000" cy="43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MET story: </a:t>
            </a:r>
            <a:br>
              <a:rPr lang="en-US" dirty="0" smtClean="0"/>
            </a:br>
            <a:r>
              <a:rPr lang="en-US" i="1" dirty="0" smtClean="0"/>
              <a:t>MET is selected in Kidney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91371" y="1487077"/>
            <a:ext cx="8936130" cy="2642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32"/>
            <a:ext cx="9144000" cy="43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MET story:</a:t>
            </a:r>
            <a:br>
              <a:rPr lang="en-US" dirty="0" smtClean="0"/>
            </a:br>
            <a:r>
              <a:rPr lang="en-US" i="1" dirty="0" smtClean="0"/>
              <a:t>But not in Liver?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91371" y="1487077"/>
            <a:ext cx="8936130" cy="21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32"/>
            <a:ext cx="9144000" cy="43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MET story:</a:t>
            </a:r>
            <a:br>
              <a:rPr lang="en-US" dirty="0" smtClean="0"/>
            </a:br>
            <a:r>
              <a:rPr lang="en-US" dirty="0" smtClean="0"/>
              <a:t>It is..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71" y="1578441"/>
            <a:ext cx="8936130" cy="988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6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Evolving at different 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889" y="1606224"/>
            <a:ext cx="172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422" y="4059956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8584" y="3716024"/>
            <a:ext cx="45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39" y="3676513"/>
            <a:ext cx="4384828" cy="2405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8" y="1503526"/>
            <a:ext cx="3531092" cy="1988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889" y="1134194"/>
            <a:ext cx="153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 track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3733" y="1134194"/>
            <a:ext cx="153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track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37071" y="362006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~320 MYA</a:t>
            </a:r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>
            <a:off x="2779889" y="3676513"/>
            <a:ext cx="352778" cy="1758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H="1">
            <a:off x="1074227" y="3620069"/>
            <a:ext cx="392289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439" y="4429287"/>
            <a:ext cx="2061267" cy="14393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09334" y="5974419"/>
            <a:ext cx="909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~100 MYA</a:t>
            </a:r>
            <a:endParaRPr lang="en-US" sz="1200" dirty="0"/>
          </a:p>
        </p:txBody>
      </p:sp>
      <p:sp>
        <p:nvSpPr>
          <p:cNvPr id="18" name="Bent-Up Arrow 17"/>
          <p:cNvSpPr/>
          <p:nvPr/>
        </p:nvSpPr>
        <p:spPr>
          <a:xfrm>
            <a:off x="3469713" y="6042171"/>
            <a:ext cx="214821" cy="11056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flipH="1">
            <a:off x="2526897" y="6002641"/>
            <a:ext cx="238881" cy="14529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33421" y="628085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~300 MYA</a:t>
            </a:r>
            <a:endParaRPr lang="en-US" dirty="0"/>
          </a:p>
        </p:txBody>
      </p:sp>
      <p:sp>
        <p:nvSpPr>
          <p:cNvPr id="21" name="Bent-Up Arrow 20"/>
          <p:cNvSpPr/>
          <p:nvPr/>
        </p:nvSpPr>
        <p:spPr>
          <a:xfrm>
            <a:off x="2876239" y="6337300"/>
            <a:ext cx="352778" cy="1758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flipH="1">
            <a:off x="1170577" y="6280856"/>
            <a:ext cx="392289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32006" y="312315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5-10 years</a:t>
            </a:r>
            <a:endParaRPr lang="en-US" dirty="0"/>
          </a:p>
        </p:txBody>
      </p:sp>
      <p:sp>
        <p:nvSpPr>
          <p:cNvPr id="27" name="Bent-Up Arrow 26"/>
          <p:cNvSpPr/>
          <p:nvPr/>
        </p:nvSpPr>
        <p:spPr>
          <a:xfrm>
            <a:off x="7774823" y="3123158"/>
            <a:ext cx="607173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 flipH="1">
            <a:off x="5616219" y="3123158"/>
            <a:ext cx="845232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525" y="1596149"/>
            <a:ext cx="2919472" cy="14487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723725" y="6141409"/>
            <a:ext cx="125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Months to </a:t>
            </a:r>
          </a:p>
          <a:p>
            <a:r>
              <a:rPr lang="en-US" dirty="0" smtClean="0"/>
              <a:t>a few years</a:t>
            </a:r>
            <a:endParaRPr lang="en-US" dirty="0"/>
          </a:p>
        </p:txBody>
      </p:sp>
      <p:sp>
        <p:nvSpPr>
          <p:cNvPr id="32" name="Bent-Up Arrow 31"/>
          <p:cNvSpPr/>
          <p:nvPr/>
        </p:nvSpPr>
        <p:spPr>
          <a:xfrm>
            <a:off x="8032269" y="6327233"/>
            <a:ext cx="607173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flipH="1">
            <a:off x="6130969" y="6355455"/>
            <a:ext cx="508090" cy="2310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77" y="4593694"/>
            <a:ext cx="1823281" cy="12749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32"/>
            <a:ext cx="9144000" cy="4393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9" y="239842"/>
            <a:ext cx="88630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MET story:</a:t>
            </a:r>
            <a:br>
              <a:rPr lang="en-US" dirty="0" smtClean="0"/>
            </a:br>
            <a:r>
              <a:rPr lang="en-US" dirty="0" smtClean="0"/>
              <a:t>Strong selection even in </a:t>
            </a:r>
            <a:r>
              <a:rPr lang="en-US" dirty="0" err="1" smtClean="0"/>
              <a:t>introgenic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8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</a:t>
            </a:r>
            <a:r>
              <a:rPr lang="en-US" dirty="0" err="1" smtClean="0"/>
              <a:t>Onco</a:t>
            </a:r>
            <a:r>
              <a:rPr lang="en-US" dirty="0" smtClean="0"/>
              <a:t>-Gene mutations are Selected: The MET 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5" y="1577414"/>
            <a:ext cx="8686800" cy="5280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84"/>
          </a:xfrm>
        </p:spPr>
        <p:txBody>
          <a:bodyPr/>
          <a:lstStyle/>
          <a:p>
            <a:r>
              <a:rPr lang="en-US" dirty="0" smtClean="0"/>
              <a:t>Or across different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222"/>
            <a:ext cx="8229600" cy="482794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growth rates across a (Deep-sequenced) tumor progression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924"/>
            <a:ext cx="8229600" cy="1023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growth Peaks </a:t>
            </a:r>
            <a:r>
              <a:rPr lang="en-US" sz="2400" dirty="0" smtClean="0"/>
              <a:t>correspond to missense oncogenic mutations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39511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3826862">
            <a:off x="1836567" y="2722643"/>
            <a:ext cx="438583" cy="8222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218563">
            <a:off x="2281353" y="2660148"/>
            <a:ext cx="438583" cy="8222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597020">
            <a:off x="2616496" y="2660149"/>
            <a:ext cx="438583" cy="8222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343" y="347229"/>
            <a:ext cx="79310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300x Deep sequenced AML tumor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237566" y="5810742"/>
            <a:ext cx="584777" cy="1735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8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What about the other peaks?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25" y="1185333"/>
            <a:ext cx="6756400" cy="56726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75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What about the other peaks?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5" y="1166792"/>
            <a:ext cx="8053192" cy="555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4431" y="1964975"/>
            <a:ext cx="6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IDH1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7166" y="1594150"/>
            <a:ext cx="61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FLT3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3524" y="1964975"/>
            <a:ext cx="6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IDH2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53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Adding positive selected mutations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0" y="1379184"/>
            <a:ext cx="7744184" cy="5346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3538" y="3929298"/>
            <a:ext cx="6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IDH1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6273" y="3558473"/>
            <a:ext cx="61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FLT3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32631" y="3929298"/>
            <a:ext cx="6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IDH2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3392" y="1909214"/>
            <a:ext cx="72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CPS1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030" y="2342868"/>
            <a:ext cx="9943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MAP3K1</a:t>
            </a:r>
          </a:p>
          <a:p>
            <a:pPr algn="ctr"/>
            <a:r>
              <a:rPr lang="en-US" sz="1600" i="1" dirty="0" smtClean="0">
                <a:latin typeface="Arial"/>
                <a:cs typeface="Arial"/>
              </a:rPr>
              <a:t>intron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5788" y="1909214"/>
            <a:ext cx="629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GLI1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8603" y="1909214"/>
            <a:ext cx="1085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COL18A1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Optimizing for parameter K:</a:t>
            </a:r>
            <a:br>
              <a:rPr lang="en-US" dirty="0" smtClean="0"/>
            </a:br>
            <a:r>
              <a:rPr lang="en-US" dirty="0" smtClean="0"/>
              <a:t>The war of weak drivers: MET </a:t>
            </a:r>
            <a:r>
              <a:rPr lang="en-US" dirty="0" err="1" smtClean="0"/>
              <a:t>vs</a:t>
            </a:r>
            <a:r>
              <a:rPr lang="en-US" dirty="0" smtClean="0"/>
              <a:t> TP53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15702"/>
              </p:ext>
            </p:extLst>
          </p:nvPr>
        </p:nvGraphicFramePr>
        <p:xfrm>
          <a:off x="2689900" y="1828990"/>
          <a:ext cx="3863300" cy="227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37046"/>
              </p:ext>
            </p:extLst>
          </p:nvPr>
        </p:nvGraphicFramePr>
        <p:xfrm>
          <a:off x="2689900" y="4147918"/>
          <a:ext cx="3943669" cy="216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33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259"/>
            <a:ext cx="8451518" cy="57790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Tumors are “real time” evolution experiments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We constructed a method that: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Estimates growth rates during tumor progression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Is applicable to individual tumors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Can estimate the effect of a </a:t>
            </a:r>
            <a:r>
              <a:rPr lang="en-US" dirty="0" err="1" smtClean="0"/>
              <a:t>subclone</a:t>
            </a:r>
            <a:r>
              <a:rPr lang="en-US" dirty="0" smtClean="0"/>
              <a:t> or mutation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Using </a:t>
            </a:r>
            <a:r>
              <a:rPr lang="el-GR" dirty="0" smtClean="0"/>
              <a:t>994 </a:t>
            </a:r>
            <a:r>
              <a:rPr lang="en-US" dirty="0" smtClean="0"/>
              <a:t>linear tumors we can detect selection for genomic regions (genes, group of genes, introns, type of </a:t>
            </a:r>
            <a:r>
              <a:rPr lang="en-US" dirty="0" err="1" smtClean="0"/>
              <a:t>mut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We detected positive selection for intragenic </a:t>
            </a:r>
            <a:r>
              <a:rPr lang="en-US" dirty="0" smtClean="0"/>
              <a:t>regions, strong selection for promoters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We detected the presence of mutations with </a:t>
            </a:r>
            <a:r>
              <a:rPr lang="en-US" dirty="0" smtClean="0"/>
              <a:t>weak and strong effect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We suggest novel drivers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Tumor </a:t>
            </a:r>
            <a:r>
              <a:rPr lang="en-US" b="1" dirty="0" smtClean="0"/>
              <a:t>Evolution </a:t>
            </a:r>
            <a:br>
              <a:rPr lang="en-US" b="1" dirty="0" smtClean="0"/>
            </a:br>
            <a:r>
              <a:rPr lang="en-US" b="1" dirty="0" smtClean="0"/>
              <a:t>A Thousands </a:t>
            </a:r>
            <a:r>
              <a:rPr lang="en-US" b="1" dirty="0"/>
              <a:t>E</a:t>
            </a:r>
            <a:r>
              <a:rPr lang="en-US" b="1" dirty="0" smtClean="0"/>
              <a:t>volutions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16388" y="3910189"/>
            <a:ext cx="3767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994 linear tumor samples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39 cancer types 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XXX somatic mutations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89" y="1890889"/>
            <a:ext cx="5753100" cy="2019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7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Follow-</a:t>
            </a:r>
            <a:r>
              <a:rPr lang="en-US" dirty="0" smtClean="0"/>
              <a:t>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Publish the method as </a:t>
            </a:r>
            <a:r>
              <a:rPr lang="en-US" dirty="0" smtClean="0"/>
              <a:t>software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Use the method to Calculate the number of weak drivers and deleterious passengers (Paper </a:t>
            </a:r>
            <a:r>
              <a:rPr lang="el-GR" dirty="0"/>
              <a:t>ω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Font typeface="Wingdings" charset="2"/>
              <a:buChar char="u"/>
            </a:pPr>
            <a:endParaRPr lang="el-GR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Associate growth rates with changes in signatures (methods ready)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Study </a:t>
            </a:r>
            <a:r>
              <a:rPr lang="en-US" dirty="0" smtClean="0"/>
              <a:t>the cascade effects of Map Kinases during tumor progression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23"/>
            <a:ext cx="8229600" cy="31802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Drivers, passengers and “nominal” passengers (shotgun)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46" y="1600200"/>
            <a:ext cx="2035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 weak drivers real?</a:t>
            </a:r>
          </a:p>
          <a:p>
            <a:endParaRPr lang="en-US" sz="2000" dirty="0" smtClean="0"/>
          </a:p>
          <a:p>
            <a:r>
              <a:rPr lang="en-US" sz="2000" dirty="0" smtClean="0"/>
              <a:t>Can we detect them?</a:t>
            </a:r>
          </a:p>
          <a:p>
            <a:endParaRPr lang="en-US" sz="2000" dirty="0" smtClean="0"/>
          </a:p>
          <a:p>
            <a:r>
              <a:rPr lang="en-US" sz="2000" dirty="0" smtClean="0"/>
              <a:t>What is their effect?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45" y="733779"/>
            <a:ext cx="6997428" cy="5280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3205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Sushant</a:t>
            </a:r>
            <a:r>
              <a:rPr lang="en-US" i="1" dirty="0" smtClean="0"/>
              <a:t> et al 2017(?)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482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is increased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89658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 method for detecting growth rate and the effect of mutations during tumor progression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2912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observation:</a:t>
            </a:r>
          </a:p>
          <a:p>
            <a:pPr lvl="1"/>
            <a:r>
              <a:rPr lang="en-US" dirty="0" err="1" smtClean="0"/>
              <a:t>Hichthiking</a:t>
            </a:r>
            <a:r>
              <a:rPr lang="en-US" dirty="0" smtClean="0"/>
              <a:t> mutations are generational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7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the frequency of “</a:t>
            </a:r>
            <a:r>
              <a:rPr lang="en-US" dirty="0" err="1" smtClean="0"/>
              <a:t>hitchchickers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444"/>
            <a:ext cx="8229600" cy="4672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10" y="927070"/>
            <a:ext cx="5071689" cy="543563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7555"/>
            <a:ext cx="8229600" cy="522642"/>
          </a:xfrm>
        </p:spPr>
        <p:txBody>
          <a:bodyPr>
            <a:noAutofit/>
          </a:bodyPr>
          <a:lstStyle/>
          <a:p>
            <a:r>
              <a:rPr lang="en-US" sz="2400" dirty="0" smtClean="0"/>
              <a:t>Growth rate ‘</a:t>
            </a:r>
            <a:r>
              <a:rPr lang="en-US" sz="2400" i="1" dirty="0" smtClean="0"/>
              <a:t>r’</a:t>
            </a:r>
            <a:r>
              <a:rPr lang="en-US" sz="2400" dirty="0" smtClean="0"/>
              <a:t> can be calculated independently for “hitchhikers”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114823" y="5747834"/>
            <a:ext cx="3374393" cy="834363"/>
          </a:xfrm>
          <a:prstGeom prst="rect">
            <a:avLst/>
          </a:prstGeom>
          <a:solidFill>
            <a:srgbClr val="3366FF">
              <a:alpha val="1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And non hitchhikers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2948-4665-DB4E-93BF-2C2D5CCA4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615</Words>
  <Application>Microsoft Macintosh PowerPoint</Application>
  <PresentationFormat>On-screen Show (4:3)</PresentationFormat>
  <Paragraphs>165</Paragraphs>
  <Slides>30</Slides>
  <Notes>1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Modeling tumor evolution:  the tale of a thousand and one tumors</vt:lpstr>
      <vt:lpstr>Evolving at different pace</vt:lpstr>
      <vt:lpstr>Tumor Evolution  A Thousands Evolutions</vt:lpstr>
      <vt:lpstr>Drivers, passengers and “nominal” passengers (shotgun)</vt:lpstr>
      <vt:lpstr>Hitchhiking prevalence is increased </vt:lpstr>
      <vt:lpstr>A method for detecting growth rate and the effect of mutations during tumor progression</vt:lpstr>
      <vt:lpstr>Estimating the frequency of “hitchchickers”</vt:lpstr>
      <vt:lpstr>Growth rate ‘r’ can be calculated independently for “hitchhikers”</vt:lpstr>
      <vt:lpstr>…And non hitchhikers</vt:lpstr>
      <vt:lpstr>Re-optimizing locally for linear tumors</vt:lpstr>
      <vt:lpstr>Simulations I: Predicting growth rate r and mutational effect k without noise</vt:lpstr>
      <vt:lpstr>Simulations II: introducing noise</vt:lpstr>
      <vt:lpstr>Simulations III: From low to high sequencing coverage</vt:lpstr>
      <vt:lpstr>Identify selection based on positive or negative growth across 994 linear tumors</vt:lpstr>
      <vt:lpstr>Selection across Genes and Types: Strong selection for Promoters, also for introns and LoFs</vt:lpstr>
      <vt:lpstr>Not All OncoGene mutations appear to be under selection: The MET story</vt:lpstr>
      <vt:lpstr>The MET story:  MET is selected in Kidney</vt:lpstr>
      <vt:lpstr>The MET story: But not in Liver?</vt:lpstr>
      <vt:lpstr>The MET story: It is..</vt:lpstr>
      <vt:lpstr>The MET story: Strong selection even in introgenic region</vt:lpstr>
      <vt:lpstr>Not All Onco-Gene mutations are Selected: The MET story</vt:lpstr>
      <vt:lpstr>Or across different tumors</vt:lpstr>
      <vt:lpstr>Calculating growth rates across a (Deep-sequenced) tumor progression I</vt:lpstr>
      <vt:lpstr>Some growth Peaks correspond to missense oncogenic mutations  </vt:lpstr>
      <vt:lpstr>What about the other peaks?</vt:lpstr>
      <vt:lpstr>What about the other peaks?</vt:lpstr>
      <vt:lpstr>Adding positive selected mutations</vt:lpstr>
      <vt:lpstr>Optimizing for parameter K: The war of weak drivers: MET vs TP53</vt:lpstr>
      <vt:lpstr>Summary</vt:lpstr>
      <vt:lpstr>Immediate Follow-ups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- presentation</dc:title>
  <dc:creator>Leonidas Salichos</dc:creator>
  <cp:lastModifiedBy>Leonidas Salichos</cp:lastModifiedBy>
  <cp:revision>71</cp:revision>
  <dcterms:created xsi:type="dcterms:W3CDTF">2017-10-12T02:27:47Z</dcterms:created>
  <dcterms:modified xsi:type="dcterms:W3CDTF">2017-10-19T23:07:24Z</dcterms:modified>
</cp:coreProperties>
</file>