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emf" ContentType="image/x-em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1.xml" ContentType="application/vnd.openxmlformats-officedocument.presentationml.tags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 autoCompressPictures="0">
  <p:sldMasterIdLst>
    <p:sldMasterId id="2147483648" r:id="rId1"/>
  </p:sldMasterIdLst>
  <p:notesMasterIdLst>
    <p:notesMasterId r:id="rId22"/>
  </p:notesMasterIdLst>
  <p:sldIdLst>
    <p:sldId id="256" r:id="rId2"/>
    <p:sldId id="262" r:id="rId3"/>
    <p:sldId id="261" r:id="rId4"/>
    <p:sldId id="263" r:id="rId5"/>
    <p:sldId id="264" r:id="rId6"/>
    <p:sldId id="265" r:id="rId7"/>
    <p:sldId id="266" r:id="rId8"/>
    <p:sldId id="267" r:id="rId9"/>
    <p:sldId id="268" r:id="rId10"/>
    <p:sldId id="269" r:id="rId11"/>
    <p:sldId id="270" r:id="rId12"/>
    <p:sldId id="271" r:id="rId13"/>
    <p:sldId id="272" r:id="rId14"/>
    <p:sldId id="273" r:id="rId15"/>
    <p:sldId id="274" r:id="rId16"/>
    <p:sldId id="275" r:id="rId17"/>
    <p:sldId id="276" r:id="rId18"/>
    <p:sldId id="278" r:id="rId19"/>
    <p:sldId id="279" r:id="rId20"/>
    <p:sldId id="280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46"/>
  </p:normalViewPr>
  <p:slideViewPr>
    <p:cSldViewPr snapToGrid="0" snapToObjects="1">
      <p:cViewPr varScale="1">
        <p:scale>
          <a:sx n="76" d="100"/>
          <a:sy n="76" d="100"/>
        </p:scale>
        <p:origin x="216" y="4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notesMaster" Target="notesMasters/notesMaster1.xml"/><Relationship Id="rId23" Type="http://schemas.openxmlformats.org/officeDocument/2006/relationships/presProps" Target="presProps.xml"/><Relationship Id="rId24" Type="http://schemas.openxmlformats.org/officeDocument/2006/relationships/viewProps" Target="viewProps.xml"/><Relationship Id="rId25" Type="http://schemas.openxmlformats.org/officeDocument/2006/relationships/theme" Target="theme/theme1.xml"/><Relationship Id="rId2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9EE684-678A-5449-B1D6-2FAC2FA1F82C}" type="datetimeFigureOut">
              <a:rPr lang="en-US" smtClean="0"/>
              <a:t>10/19/17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54E285-5363-1A45-9738-991C7F0F8C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9945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54E285-5363-1A45-9738-991C7F0F8CDC}" type="slidenum">
              <a:rPr lang="en-US" smtClean="0"/>
              <a:t>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533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672D77-4D46-0343-9F55-6FA6785E7D4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3362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1323 total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rnaseq</a:t>
            </a:r>
            <a:r>
              <a:rPr lang="en-US" baseline="0" dirty="0" smtClean="0"/>
              <a:t> </a:t>
            </a:r>
            <a:r>
              <a:rPr lang="en-US" baseline="0" dirty="0" smtClean="0"/>
              <a:t>data/data is ready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F76C0C-4E8B-B541-81BC-3CD1B358776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82924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DW </a:t>
            </a:r>
            <a:r>
              <a:rPr lang="mr-IN" dirty="0" smtClean="0"/>
              <a:t>–</a:t>
            </a:r>
            <a:r>
              <a:rPr lang="en-US" dirty="0" smtClean="0"/>
              <a:t> can you merge 9 &amp; 10 if easy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672D77-4D46-0343-9F55-6FA6785E7D4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21258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FN </a:t>
            </a:r>
            <a:r>
              <a:rPr lang="mr-IN" dirty="0" smtClean="0"/>
              <a:t>–</a:t>
            </a:r>
            <a:r>
              <a:rPr lang="en-US" dirty="0" smtClean="0"/>
              <a:t> to discuss slide 14- is this genes + noncoding</a:t>
            </a:r>
            <a:r>
              <a:rPr lang="mr-IN" dirty="0" smtClean="0"/>
              <a:t>…</a:t>
            </a:r>
            <a:r>
              <a:rPr lang="en-US" dirty="0" smtClean="0"/>
              <a:t> what’s 9K?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672D77-4D46-0343-9F55-6FA6785E7D4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5888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57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8" name="Shape 58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r>
              <a:rPr lang="en-US" sz="1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SL </a:t>
            </a:r>
            <a:r>
              <a:rPr lang="mr-IN" sz="1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–</a:t>
            </a:r>
            <a:r>
              <a:rPr lang="en-US" sz="1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slide 1 </a:t>
            </a:r>
            <a:r>
              <a:rPr lang="mr-IN" sz="1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–</a:t>
            </a:r>
            <a:r>
              <a:rPr lang="en-US" sz="1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did we forget anyone ?</a:t>
            </a: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" name="Shape 59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878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19</a:t>
            </a:fld>
            <a:endParaRPr lang="en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789483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A024F-4BD2-8E45-942E-8E3245C73FDB}" type="datetime1">
              <a:rPr lang="en-US" smtClean="0"/>
              <a:t>10/19/17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8E599E-A73C-D04E-A36C-5FED149914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0716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D684B-F7D2-6F45-99C6-82FB1720F12F}" type="datetime1">
              <a:rPr lang="en-US" smtClean="0"/>
              <a:t>10/19/17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8E599E-A73C-D04E-A36C-5FED149914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3098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E756A-075A-3C49-A092-E3C450E29CAB}" type="datetime1">
              <a:rPr lang="en-US" smtClean="0"/>
              <a:t>10/19/17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8E599E-A73C-D04E-A36C-5FED149914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0841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3670238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1B15B-91ED-5D4A-8B3A-BB475E29B37A}" type="datetime1">
              <a:rPr lang="en-US" smtClean="0"/>
              <a:t>10/19/17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8E599E-A73C-D04E-A36C-5FED149914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4852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F89B1-E7D9-A44F-A065-F00DAFF7FEA2}" type="datetime1">
              <a:rPr lang="en-US" smtClean="0"/>
              <a:t>10/19/17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8E599E-A73C-D04E-A36C-5FED149914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6934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1FF12-4736-6F45-97DF-EF93EC8DA444}" type="datetime1">
              <a:rPr lang="en-US" smtClean="0"/>
              <a:t>10/19/17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8E599E-A73C-D04E-A36C-5FED149914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3155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4792B-C9F7-7E4D-8639-29B303CD72E8}" type="datetime1">
              <a:rPr lang="en-US" smtClean="0"/>
              <a:t>10/19/17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8E599E-A73C-D04E-A36C-5FED149914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428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46047-9D5A-9F42-8881-2D742565E164}" type="datetime1">
              <a:rPr lang="en-US" smtClean="0"/>
              <a:t>10/19/17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8E599E-A73C-D04E-A36C-5FED149914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065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3959A6-99BF-764F-A398-00D8E5A75A47}" type="datetime1">
              <a:rPr lang="en-US" smtClean="0"/>
              <a:t>10/19/17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8E599E-A73C-D04E-A36C-5FED149914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45512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992A6-C552-594F-81B6-ADF9233B1E69}" type="datetime1">
              <a:rPr lang="en-US" smtClean="0"/>
              <a:t>10/19/17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8E599E-A73C-D04E-A36C-5FED149914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8054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1C5FB-B812-C146-888A-D854AEE76AB4}" type="datetime1">
              <a:rPr lang="en-US" smtClean="0"/>
              <a:t>10/19/17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8E599E-A73C-D04E-A36C-5FED149914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1445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CD4FF7-AE65-1D42-AA0D-21FBD3F7481C}" type="datetime1">
              <a:rPr lang="en-US" smtClean="0"/>
              <a:t>10/19/17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8E599E-A73C-D04E-A36C-5FED149914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60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emf"/><Relationship Id="rId5" Type="http://schemas.openxmlformats.org/officeDocument/2006/relationships/image" Target="../media/image8.png"/><Relationship Id="rId6" Type="http://schemas.openxmlformats.org/officeDocument/2006/relationships/image" Target="../media/image9.emf"/><Relationship Id="rId7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image" Target="../media/image16.png"/><Relationship Id="rId7" Type="http://schemas.openxmlformats.org/officeDocument/2006/relationships/image" Target="../media/image17.png"/><Relationship Id="rId8" Type="http://schemas.openxmlformats.org/officeDocument/2006/relationships/image" Target="../media/image18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tif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4" Type="http://schemas.openxmlformats.org/officeDocument/2006/relationships/image" Target="../media/image20.emf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4" Type="http://schemas.openxmlformats.org/officeDocument/2006/relationships/image" Target="../media/image23.emf"/><Relationship Id="rId1" Type="http://schemas.openxmlformats.org/officeDocument/2006/relationships/tags" Target="../tags/tag1.xml"/><Relationship Id="rId2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4" Type="http://schemas.openxmlformats.org/officeDocument/2006/relationships/image" Target="../media/image25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tif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 smtClean="0"/>
              <a:t>PsychENCODE</a:t>
            </a:r>
            <a:r>
              <a:rPr lang="en-US" dirty="0" smtClean="0"/>
              <a:t> Capstone </a:t>
            </a:r>
            <a:r>
              <a:rPr lang="en-US" dirty="0" smtClean="0"/>
              <a:t>4 figures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902288"/>
            <a:ext cx="9144000" cy="1655762"/>
          </a:xfrm>
        </p:spPr>
        <p:txBody>
          <a:bodyPr/>
          <a:lstStyle/>
          <a:p>
            <a:r>
              <a:rPr lang="en-US" dirty="0" smtClean="0"/>
              <a:t>Gerstein Lab</a:t>
            </a:r>
          </a:p>
          <a:p>
            <a:r>
              <a:rPr lang="en-US" dirty="0" smtClean="0"/>
              <a:t>Yale </a:t>
            </a:r>
            <a:r>
              <a:rPr lang="en-US" dirty="0" smtClean="0"/>
              <a:t>University</a:t>
            </a:r>
          </a:p>
          <a:p>
            <a:r>
              <a:rPr lang="en-US" dirty="0" smtClean="0"/>
              <a:t>10/19/2017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8E599E-A73C-D04E-A36C-5FED149914A9}" type="slidenum">
              <a:rPr lang="en-US" smtClean="0"/>
              <a:t>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13375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PCA of GTEX, GVEX, </a:t>
            </a:r>
            <a:r>
              <a:rPr lang="en-US" dirty="0" err="1" smtClean="0"/>
              <a:t>Brainspan</a:t>
            </a:r>
            <a:r>
              <a:rPr lang="en-US" dirty="0" smtClean="0"/>
              <a:t>, CMC, ASD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4675" y="1825625"/>
            <a:ext cx="4802650" cy="4351338"/>
          </a:xfrm>
        </p:spPr>
      </p:pic>
      <p:sp>
        <p:nvSpPr>
          <p:cNvPr id="5" name="TextBox 4"/>
          <p:cNvSpPr txBox="1"/>
          <p:nvPr/>
        </p:nvSpPr>
        <p:spPr>
          <a:xfrm>
            <a:off x="7950630" y="2479729"/>
            <a:ext cx="15166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Brain samples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235305" y="5173852"/>
            <a:ext cx="29473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432FF"/>
                </a:solidFill>
              </a:rPr>
              <a:t>Other tissue samples in </a:t>
            </a:r>
            <a:r>
              <a:rPr lang="en-US" b="1" dirty="0" err="1" smtClean="0">
                <a:solidFill>
                  <a:srgbClr val="0432FF"/>
                </a:solidFill>
              </a:rPr>
              <a:t>GTEx</a:t>
            </a:r>
            <a:endParaRPr lang="en-US" b="1" dirty="0">
              <a:solidFill>
                <a:srgbClr val="0432FF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D9BC0-8D44-BD4B-BC44-66068C8B0442}" type="slidenum">
              <a:rPr lang="en-US" smtClean="0"/>
              <a:t>9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008199" y="5644634"/>
            <a:ext cx="9927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DW</a:t>
            </a:r>
            <a:r>
              <a:rPr lang="en-US" b="1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, </a:t>
            </a:r>
            <a:r>
              <a:rPr lang="en-US" b="1" smtClean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FN</a:t>
            </a:r>
            <a:endParaRPr lang="en-US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9294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275"/>
    </mc:Choice>
    <mc:Fallback xmlns="">
      <p:transition spd="slow" advTm="31275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7861" y="336883"/>
            <a:ext cx="11705542" cy="1007502"/>
          </a:xfrm>
        </p:spPr>
        <p:txBody>
          <a:bodyPr>
            <a:normAutofit/>
          </a:bodyPr>
          <a:lstStyle/>
          <a:p>
            <a:r>
              <a:rPr lang="en-US" dirty="0" err="1" smtClean="0"/>
              <a:t>tSNE</a:t>
            </a:r>
            <a:r>
              <a:rPr lang="en-US" dirty="0" smtClean="0"/>
              <a:t> local clustering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AC528-2F75-4183-827C-9B46D48975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6765" y="2187997"/>
            <a:ext cx="4009832" cy="308402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571910" y="5310055"/>
            <a:ext cx="14240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Brainspan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8959778" y="2187997"/>
            <a:ext cx="2837962" cy="2640008"/>
            <a:chOff x="4664341" y="2855002"/>
            <a:chExt cx="4166458" cy="3875838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9277" y="2855002"/>
              <a:ext cx="3491522" cy="3683912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471" t="12302" r="44445" b="69709"/>
            <a:stretch/>
          </p:blipFill>
          <p:spPr>
            <a:xfrm>
              <a:off x="4664341" y="3026122"/>
              <a:ext cx="1253067" cy="3704718"/>
            </a:xfrm>
            <a:prstGeom prst="rect">
              <a:avLst/>
            </a:prstGeom>
          </p:spPr>
        </p:pic>
      </p:grpSp>
      <p:sp>
        <p:nvSpPr>
          <p:cNvPr id="11" name="TextBox 10"/>
          <p:cNvSpPr txBox="1"/>
          <p:nvPr/>
        </p:nvSpPr>
        <p:spPr>
          <a:xfrm>
            <a:off x="5512111" y="5315553"/>
            <a:ext cx="23232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/>
              <a:t>GTEx</a:t>
            </a:r>
            <a:r>
              <a:rPr lang="en-US" sz="2400" dirty="0" smtClean="0"/>
              <a:t> + some </a:t>
            </a:r>
            <a:r>
              <a:rPr lang="en-US" sz="2400" dirty="0"/>
              <a:t>PEC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0" y="2187997"/>
            <a:ext cx="4359300" cy="3028566"/>
            <a:chOff x="-16934" y="1477107"/>
            <a:chExt cx="7239000" cy="5029200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6934" y="1477107"/>
              <a:ext cx="7239000" cy="5029200"/>
            </a:xfrm>
            <a:prstGeom prst="rect">
              <a:avLst/>
            </a:prstGeom>
          </p:spPr>
        </p:pic>
        <p:grpSp>
          <p:nvGrpSpPr>
            <p:cNvPr id="16" name="Group 15"/>
            <p:cNvGrpSpPr/>
            <p:nvPr/>
          </p:nvGrpSpPr>
          <p:grpSpPr>
            <a:xfrm>
              <a:off x="194733" y="1477107"/>
              <a:ext cx="2277534" cy="3231835"/>
              <a:chOff x="194733" y="1477107"/>
              <a:chExt cx="1130300" cy="1603903"/>
            </a:xfrm>
          </p:grpSpPr>
          <p:pic>
            <p:nvPicPr>
              <p:cNvPr id="17" name="Picture 16"/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7619" t="12037" r="42328" b="67253"/>
              <a:stretch/>
            </p:blipFill>
            <p:spPr>
              <a:xfrm>
                <a:off x="194733" y="1477107"/>
                <a:ext cx="643467" cy="1325563"/>
              </a:xfrm>
              <a:prstGeom prst="rect">
                <a:avLst/>
              </a:prstGeom>
            </p:spPr>
          </p:pic>
          <p:pic>
            <p:nvPicPr>
              <p:cNvPr id="18" name="Picture 17"/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7619" t="32746" r="43783" b="42196"/>
              <a:stretch/>
            </p:blipFill>
            <p:spPr>
              <a:xfrm>
                <a:off x="774700" y="1477107"/>
                <a:ext cx="550333" cy="1603903"/>
              </a:xfrm>
              <a:prstGeom prst="rect">
                <a:avLst/>
              </a:prstGeom>
            </p:spPr>
          </p:pic>
        </p:grpSp>
      </p:grpSp>
      <p:sp>
        <p:nvSpPr>
          <p:cNvPr id="19" name="TextBox 18"/>
          <p:cNvSpPr txBox="1"/>
          <p:nvPr/>
        </p:nvSpPr>
        <p:spPr>
          <a:xfrm>
            <a:off x="1929125" y="5310055"/>
            <a:ext cx="8118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GTEx</a:t>
            </a:r>
            <a:endParaRPr lang="en-US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9946" y="3042902"/>
            <a:ext cx="875421" cy="121872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496597" y="3332948"/>
            <a:ext cx="827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Birth-&gt;</a:t>
            </a:r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517861" y="5987018"/>
            <a:ext cx="9927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DW</a:t>
            </a:r>
            <a:r>
              <a:rPr lang="en-US" b="1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, </a:t>
            </a:r>
            <a:r>
              <a:rPr lang="en-US" b="1" smtClean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FN</a:t>
            </a:r>
            <a:endParaRPr lang="en-US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131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208"/>
    </mc:Choice>
    <mc:Fallback xmlns="">
      <p:transition spd="slow" advTm="44208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474420" y="184666"/>
            <a:ext cx="1805066" cy="918498"/>
          </a:xfrm>
        </p:spPr>
        <p:txBody>
          <a:bodyPr/>
          <a:lstStyle/>
          <a:p>
            <a:pPr algn="ctr"/>
            <a:r>
              <a:rPr lang="en-US" b="1" smtClean="0"/>
              <a:t>RCA</a:t>
            </a:r>
            <a:endParaRPr lang="en-US" b="1"/>
          </a:p>
        </p:txBody>
      </p:sp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8990363" y="1287830"/>
            <a:ext cx="2773181" cy="4889133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Create </a:t>
            </a:r>
            <a:r>
              <a:rPr lang="en-US" dirty="0"/>
              <a:t>a reference expression </a:t>
            </a:r>
            <a:r>
              <a:rPr lang="en-US" dirty="0" smtClean="0"/>
              <a:t>panel</a:t>
            </a:r>
            <a:endParaRPr lang="en-US" dirty="0"/>
          </a:p>
          <a:p>
            <a:pPr lvl="1"/>
            <a:r>
              <a:rPr lang="en-US" dirty="0"/>
              <a:t>Select ~</a:t>
            </a:r>
            <a:r>
              <a:rPr lang="en-US" dirty="0" smtClean="0"/>
              <a:t>1,400 genes </a:t>
            </a:r>
            <a:r>
              <a:rPr lang="en-US" dirty="0"/>
              <a:t>with tissue specific </a:t>
            </a:r>
            <a:r>
              <a:rPr lang="en-US" dirty="0" smtClean="0"/>
              <a:t>expression</a:t>
            </a:r>
            <a:endParaRPr lang="en-US" dirty="0"/>
          </a:p>
          <a:p>
            <a:pPr lvl="1"/>
            <a:r>
              <a:rPr lang="en-US" dirty="0"/>
              <a:t>Calculating the median expression of all reference genes for all reference </a:t>
            </a:r>
            <a:r>
              <a:rPr lang="en-US" dirty="0" smtClean="0"/>
              <a:t>tissues</a:t>
            </a:r>
            <a:endParaRPr lang="en-US" dirty="0"/>
          </a:p>
          <a:p>
            <a:r>
              <a:rPr lang="en-US" dirty="0"/>
              <a:t>For each sample, we project the gene expression values to the reference panel</a:t>
            </a:r>
          </a:p>
          <a:p>
            <a:r>
              <a:rPr lang="en-US" dirty="0"/>
              <a:t>Finally we perform a PCA analysis using the projected values </a:t>
            </a:r>
            <a:endParaRPr lang="en-US" dirty="0" smtClean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7381420" y="6356350"/>
            <a:ext cx="2743200" cy="365125"/>
          </a:xfrm>
        </p:spPr>
        <p:txBody>
          <a:bodyPr/>
          <a:lstStyle/>
          <a:p>
            <a:fld id="{E55CC58E-120A-E546-BD0A-B89A8AC536FB}" type="slidenum">
              <a:rPr lang="en-US" smtClean="0"/>
              <a:t>11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420" y="228600"/>
            <a:ext cx="6400800" cy="6400800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2214411" y="3832698"/>
            <a:ext cx="1478605" cy="1128408"/>
          </a:xfrm>
          <a:prstGeom prst="ellipse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214411" y="4926533"/>
            <a:ext cx="2082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Cerebellum samples</a:t>
            </a:r>
            <a:endParaRPr lang="en-US" dirty="0"/>
          </a:p>
        </p:txBody>
      </p:sp>
      <p:sp>
        <p:nvSpPr>
          <p:cNvPr id="9" name="Oval 8"/>
          <p:cNvSpPr/>
          <p:nvPr/>
        </p:nvSpPr>
        <p:spPr>
          <a:xfrm rot="2056088">
            <a:off x="2359499" y="1097667"/>
            <a:ext cx="2214346" cy="3144465"/>
          </a:xfrm>
          <a:prstGeom prst="ellipse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3255818" y="918498"/>
            <a:ext cx="14881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Brain samples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673711" y="5987018"/>
            <a:ext cx="9927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DW</a:t>
            </a:r>
            <a:r>
              <a:rPr lang="en-US" b="1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, </a:t>
            </a:r>
            <a:r>
              <a:rPr lang="en-US" b="1" smtClean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FN</a:t>
            </a:r>
            <a:endParaRPr lang="en-US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3099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607"/>
    </mc:Choice>
    <mc:Fallback xmlns="">
      <p:transition spd="slow" advTm="42607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51782" y="3299919"/>
            <a:ext cx="4041820" cy="355808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559" y="3270186"/>
            <a:ext cx="4022850" cy="354138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4095" y="2652805"/>
            <a:ext cx="3298035" cy="480023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CMC</a:t>
            </a:r>
            <a:endParaRPr lang="en-US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471367" y="2744335"/>
            <a:ext cx="1373671" cy="38849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 smtClean="0"/>
              <a:t>GVEX</a:t>
            </a:r>
            <a:endParaRPr lang="en-US" sz="2800" dirty="0"/>
          </a:p>
        </p:txBody>
      </p:sp>
      <p:grpSp>
        <p:nvGrpSpPr>
          <p:cNvPr id="7" name="Group 6"/>
          <p:cNvGrpSpPr/>
          <p:nvPr/>
        </p:nvGrpSpPr>
        <p:grpSpPr>
          <a:xfrm>
            <a:off x="205321" y="115540"/>
            <a:ext cx="6373047" cy="1376364"/>
            <a:chOff x="267315" y="-44836"/>
            <a:chExt cx="6373047" cy="1376364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1893485" y="355729"/>
              <a:ext cx="983886" cy="401670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8769" y="63700"/>
              <a:ext cx="1189042" cy="418962"/>
            </a:xfrm>
            <a:prstGeom prst="rect">
              <a:avLst/>
            </a:prstGeom>
          </p:spPr>
        </p:pic>
        <p:sp>
          <p:nvSpPr>
            <p:cNvPr id="15" name="Rectangle 14"/>
            <p:cNvSpPr/>
            <p:nvPr/>
          </p:nvSpPr>
          <p:spPr>
            <a:xfrm>
              <a:off x="4040834" y="63700"/>
              <a:ext cx="224721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mtClean="0"/>
                <a:t>16 neuronal </a:t>
              </a:r>
              <a:r>
                <a:rPr lang="en-US" dirty="0" smtClean="0"/>
                <a:t>cell types</a:t>
              </a:r>
              <a:endParaRPr lang="en-US" dirty="0"/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3397" y="31371"/>
              <a:ext cx="1175121" cy="1017136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1012024" y="-17911"/>
              <a:ext cx="39786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 smtClean="0"/>
                <a:t>X</a:t>
              </a:r>
              <a:endParaRPr lang="en-US" sz="3200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3274357" y="-44836"/>
              <a:ext cx="39786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smtClean="0"/>
                <a:t>Y</a:t>
              </a:r>
              <a:endParaRPr lang="en-US" sz="3200" dirty="0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425446" y="962196"/>
              <a:ext cx="3950135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 smtClean="0"/>
                <a:t>18</a:t>
              </a:r>
              <a:r>
                <a:rPr lang="en-US" altLang="zh-CN" dirty="0" smtClean="0"/>
                <a:t>2</a:t>
              </a:r>
              <a:r>
                <a:rPr lang="en-US" dirty="0" smtClean="0"/>
                <a:t> biomarker genes</a:t>
              </a:r>
              <a:endParaRPr lang="en-US" dirty="0"/>
            </a:p>
          </p:txBody>
        </p:sp>
        <p:sp>
          <p:nvSpPr>
            <p:cNvPr id="22" name="TextBox 21"/>
            <p:cNvSpPr txBox="1"/>
            <p:nvPr/>
          </p:nvSpPr>
          <p:spPr>
            <a:xfrm rot="16200000">
              <a:off x="-30684" y="315352"/>
              <a:ext cx="9653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mtClean="0"/>
                <a:t>Samples</a:t>
              </a:r>
              <a:endParaRPr lang="en-US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785267" y="-43100"/>
              <a:ext cx="114646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 smtClean="0"/>
                <a:t>= W *</a:t>
              </a:r>
              <a:endParaRPr lang="en-US" sz="3200" dirty="0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2728050" y="401016"/>
              <a:ext cx="391231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 smtClean="0"/>
                <a:t>18</a:t>
              </a:r>
              <a:r>
                <a:rPr lang="en-US" altLang="zh-CN" dirty="0" smtClean="0"/>
                <a:t>2</a:t>
              </a:r>
              <a:r>
                <a:rPr lang="en-US" dirty="0" smtClean="0"/>
                <a:t> biomarker genes</a:t>
              </a:r>
              <a:endParaRPr lang="en-US" dirty="0"/>
            </a:p>
          </p:txBody>
        </p:sp>
      </p:grpSp>
      <p:sp>
        <p:nvSpPr>
          <p:cNvPr id="6" name="TextBox 5"/>
          <p:cNvSpPr txBox="1"/>
          <p:nvPr/>
        </p:nvSpPr>
        <p:spPr>
          <a:xfrm rot="16200000">
            <a:off x="-1417793" y="4717712"/>
            <a:ext cx="34819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Single cell contribution </a:t>
            </a:r>
            <a:r>
              <a:rPr lang="en-US" dirty="0" err="1" smtClean="0"/>
              <a:t>coeffs</a:t>
            </a:r>
            <a:r>
              <a:rPr lang="en-US" dirty="0" smtClean="0"/>
              <a:t> for SCZ, BP, CTL brain cortex tissues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319"/>
          <a:stretch/>
        </p:blipFill>
        <p:spPr>
          <a:xfrm>
            <a:off x="5026745" y="3512545"/>
            <a:ext cx="1551623" cy="3132828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857"/>
          <a:stretch/>
        </p:blipFill>
        <p:spPr>
          <a:xfrm>
            <a:off x="6500159" y="3512545"/>
            <a:ext cx="1551623" cy="302733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920990" y="6488668"/>
            <a:ext cx="8418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p</a:t>
            </a:r>
            <a:r>
              <a:rPr lang="en-US" dirty="0" smtClean="0"/>
              <a:t>&lt;2e-8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5476990" y="6488668"/>
            <a:ext cx="838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smtClean="0"/>
              <a:t>p</a:t>
            </a:r>
            <a:r>
              <a:rPr lang="en-US" smtClean="0"/>
              <a:t>&lt;6e-3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002870" y="3163247"/>
            <a:ext cx="30489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Excitatory</a:t>
            </a:r>
            <a:r>
              <a:rPr lang="en-US" dirty="0"/>
              <a:t> </a:t>
            </a:r>
            <a:r>
              <a:rPr lang="en-US" dirty="0" smtClean="0"/>
              <a:t>(Ex</a:t>
            </a:r>
            <a:r>
              <a:rPr lang="en-US" dirty="0"/>
              <a:t>) </a:t>
            </a:r>
            <a:r>
              <a:rPr lang="en-US"/>
              <a:t>neuronal </a:t>
            </a:r>
            <a:r>
              <a:rPr lang="en-US" smtClean="0"/>
              <a:t>type 2</a:t>
            </a:r>
            <a:endParaRPr lang="en-US" dirty="0"/>
          </a:p>
          <a:p>
            <a:endParaRPr lang="en-US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75970" y="41540"/>
            <a:ext cx="2867782" cy="2334686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10143752" y="235334"/>
            <a:ext cx="194985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Inhibitory 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(In) 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and Excitatory (Ex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) neuronal 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single cell types, </a:t>
            </a:r>
            <a:br>
              <a:rPr lang="en-US" dirty="0" smtClean="0">
                <a:latin typeface="Arial" charset="0"/>
                <a:ea typeface="Arial" charset="0"/>
                <a:cs typeface="Arial" charset="0"/>
              </a:rPr>
            </a:br>
            <a:r>
              <a:rPr lang="en-US" sz="2400" b="1" dirty="0" smtClean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Lake et. al, </a:t>
            </a:r>
            <a:r>
              <a:rPr lang="pl-PL" sz="2400" b="1" dirty="0" smtClean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Science</a:t>
            </a:r>
            <a:r>
              <a:rPr lang="pl-PL" sz="2400" b="1" dirty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. </a:t>
            </a:r>
            <a:r>
              <a:rPr lang="pl-PL" sz="2400" b="1" dirty="0" smtClean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’16</a:t>
            </a:r>
            <a:endParaRPr lang="en-US" b="1" dirty="0">
              <a:solidFill>
                <a:srgbClr val="002060"/>
              </a:solidFill>
              <a:effectLst/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29" name="Curved Connector 28"/>
          <p:cNvCxnSpPr>
            <a:endCxn id="12" idx="1"/>
          </p:cNvCxnSpPr>
          <p:nvPr/>
        </p:nvCxnSpPr>
        <p:spPr>
          <a:xfrm>
            <a:off x="1471367" y="4262034"/>
            <a:ext cx="3555378" cy="816925"/>
          </a:xfrm>
          <a:prstGeom prst="curvedConnector3">
            <a:avLst>
              <a:gd name="adj1" fmla="val 9024"/>
            </a:avLst>
          </a:prstGeom>
          <a:ln w="1270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urved Connector 32"/>
          <p:cNvCxnSpPr/>
          <p:nvPr/>
        </p:nvCxnSpPr>
        <p:spPr>
          <a:xfrm rot="10800000" flipV="1">
            <a:off x="7811322" y="4262034"/>
            <a:ext cx="592775" cy="542444"/>
          </a:xfrm>
          <a:prstGeom prst="curvedConnector3">
            <a:avLst>
              <a:gd name="adj1" fmla="val 50000"/>
            </a:avLst>
          </a:prstGeom>
          <a:ln w="1270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85454" y="1420274"/>
            <a:ext cx="73537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X </a:t>
            </a:r>
            <a:r>
              <a:rPr lang="mr-IN" dirty="0" smtClean="0"/>
              <a:t>–</a:t>
            </a:r>
            <a:r>
              <a:rPr lang="en-US" dirty="0" smtClean="0"/>
              <a:t> gene expression matrix of 182 neuronal cell type biomarker genes across brain cortex tissue; Y </a:t>
            </a:r>
            <a:r>
              <a:rPr lang="mr-IN" dirty="0" smtClean="0"/>
              <a:t>–</a:t>
            </a:r>
            <a:r>
              <a:rPr lang="en-US" dirty="0" smtClean="0"/>
              <a:t> avg. gene expression matrix of 182 biomarker genes across 16 neuronal cell types; W </a:t>
            </a:r>
            <a:r>
              <a:rPr lang="mr-IN" dirty="0" smtClean="0"/>
              <a:t>–</a:t>
            </a:r>
            <a:r>
              <a:rPr lang="en-US" dirty="0" smtClean="0"/>
              <a:t> neuronal cell type contribution coefficient matrix by deconvolution using non-negative least square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D9BC0-8D44-BD4B-BC44-66068C8B0442}" type="slidenum">
              <a:rPr lang="en-US" smtClean="0"/>
              <a:t>12</a:t>
            </a:fld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243205" y="2831994"/>
            <a:ext cx="9927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DW</a:t>
            </a:r>
            <a:r>
              <a:rPr lang="en-US" b="1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, </a:t>
            </a:r>
            <a:r>
              <a:rPr lang="en-US" b="1" smtClean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FN</a:t>
            </a:r>
            <a:endParaRPr lang="en-US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2594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042"/>
    </mc:Choice>
    <mc:Fallback xmlns="">
      <p:transition spd="slow" advTm="37042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Capstone #4 </a:t>
            </a:r>
            <a:r>
              <a:rPr lang="mr-IN" dirty="0" smtClean="0">
                <a:solidFill>
                  <a:schemeClr val="bg1">
                    <a:lumMod val="50000"/>
                  </a:schemeClr>
                </a:solidFill>
              </a:rPr>
              <a:t>–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 talk outline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Resource</a:t>
            </a:r>
          </a:p>
          <a:p>
            <a:pPr lvl="1"/>
            <a:r>
              <a:rPr lang="en-US" dirty="0" smtClean="0"/>
              <a:t>Brain enhancers, </a:t>
            </a:r>
            <a:r>
              <a:rPr lang="en-US" dirty="0" err="1" smtClean="0"/>
              <a:t>eQTLs</a:t>
            </a:r>
            <a:r>
              <a:rPr lang="en-US" dirty="0" smtClean="0"/>
              <a:t>, expression modules, networks &amp;c</a:t>
            </a:r>
          </a:p>
          <a:p>
            <a:r>
              <a:rPr lang="en-US" dirty="0" smtClean="0"/>
              <a:t>Transcriptome analysis </a:t>
            </a:r>
          </a:p>
          <a:p>
            <a:pPr marL="914400" lvl="1" indent="-457200">
              <a:buFont typeface="+mj-lt"/>
              <a:buAutoNum type="arabicParenR"/>
            </a:pPr>
            <a:r>
              <a:rPr lang="en-US" dirty="0" smtClean="0"/>
              <a:t>Spectral analysis of gene expression, unique brain expression patterns </a:t>
            </a:r>
          </a:p>
          <a:p>
            <a:pPr marL="914400" lvl="1" indent="-457200">
              <a:buFont typeface="+mj-lt"/>
              <a:buAutoNum type="arabicParenR"/>
            </a:pPr>
            <a:r>
              <a:rPr lang="en-US" dirty="0" smtClean="0"/>
              <a:t>Non-coding transcription &amp; retro-element activity, not atypical </a:t>
            </a:r>
          </a:p>
          <a:p>
            <a:r>
              <a:rPr lang="en-US" dirty="0" smtClean="0"/>
              <a:t>Integrative network models </a:t>
            </a:r>
          </a:p>
          <a:p>
            <a:pPr lvl="1"/>
            <a:r>
              <a:rPr lang="en-US" dirty="0"/>
              <a:t>R</a:t>
            </a:r>
            <a:r>
              <a:rPr lang="en-US" dirty="0" smtClean="0"/>
              <a:t>elating perturbations in gene expression to variants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13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85327273"/>
      </p:ext>
    </p:extLst>
  </p:cSld>
  <p:clrMapOvr>
    <a:masterClrMapping/>
  </p:clrMapOvr>
  <p:transition spd="med" advTm="2470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Transcriptome diversity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Transcriptome </a:t>
            </a:r>
            <a:r>
              <a:rPr dirty="0" smtClean="0"/>
              <a:t>diversity</a:t>
            </a:r>
            <a:r>
              <a:rPr lang="en-US" dirty="0" smtClean="0"/>
              <a:t>, outside of genes</a:t>
            </a:r>
            <a:endParaRPr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14</a:t>
            </a:fld>
            <a:endParaRPr lang="uk-UA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400" y="2030773"/>
            <a:ext cx="6179396" cy="432557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6295" y="1865716"/>
            <a:ext cx="6415191" cy="449063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18428" y="6171684"/>
            <a:ext cx="4395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mtClean="0">
                <a:solidFill>
                  <a:schemeClr val="accent6">
                    <a:lumMod val="75000"/>
                  </a:schemeClr>
                </a:solidFill>
              </a:rPr>
              <a:t>FN</a:t>
            </a:r>
            <a:endParaRPr lang="en-US" b="1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723938"/>
      </p:ext>
    </p:extLst>
  </p:cSld>
  <p:clrMapOvr>
    <a:masterClrMapping/>
  </p:clrMapOvr>
  <p:transition spd="med" advTm="52322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Brain"/>
          <p:cNvSpPr txBox="1"/>
          <p:nvPr/>
        </p:nvSpPr>
        <p:spPr>
          <a:xfrm rot="16200000">
            <a:off x="-88220" y="5523435"/>
            <a:ext cx="744064" cy="3799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35719" tIns="35719" rIns="35719" bIns="35719" anchor="ctr">
            <a:spAutoFit/>
          </a:bodyPr>
          <a:lstStyle/>
          <a:p>
            <a:r>
              <a:rPr sz="2000" dirty="0"/>
              <a:t>Brain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>
          <a:xfrm>
            <a:off x="6422039" y="6278742"/>
            <a:ext cx="3326277" cy="442734"/>
          </a:xfrm>
        </p:spPr>
        <p:txBody>
          <a:bodyPr/>
          <a:lstStyle/>
          <a:p>
            <a:fld id="{86CB4B4D-7CA3-9044-876B-883B54F8677D}" type="slidenum">
              <a:rPr lang="uk-UA" smtClean="0"/>
              <a:t>15</a:t>
            </a:fld>
            <a:endParaRPr lang="uk-UA"/>
          </a:p>
        </p:txBody>
      </p:sp>
      <p:pic>
        <p:nvPicPr>
          <p:cNvPr id="151" name="figure3.png" descr="figure3.png"/>
          <p:cNvPicPr>
            <a:picLocks noChangeAspect="1"/>
          </p:cNvPicPr>
          <p:nvPr/>
        </p:nvPicPr>
        <p:blipFill rotWithShape="1">
          <a:blip r:embed="rId2">
            <a:extLst/>
          </a:blip>
          <a:srcRect l="-1" t="7141" r="70669" b="5902"/>
          <a:stretch/>
        </p:blipFill>
        <p:spPr>
          <a:xfrm>
            <a:off x="882235" y="701136"/>
            <a:ext cx="1920662" cy="5633699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figure3.png" descr="figure3.png"/>
          <p:cNvPicPr>
            <a:picLocks noChangeAspect="1"/>
          </p:cNvPicPr>
          <p:nvPr/>
        </p:nvPicPr>
        <p:blipFill rotWithShape="1">
          <a:blip r:embed="rId2">
            <a:extLst/>
          </a:blip>
          <a:srcRect l="38633"/>
          <a:stretch/>
        </p:blipFill>
        <p:spPr>
          <a:xfrm>
            <a:off x="2516971" y="234331"/>
            <a:ext cx="4033731" cy="6478758"/>
          </a:xfrm>
          <a:prstGeom prst="rect">
            <a:avLst/>
          </a:prstGeom>
          <a:ln w="12700">
            <a:miter lim="400000"/>
          </a:ln>
        </p:spPr>
      </p:pic>
      <p:sp>
        <p:nvSpPr>
          <p:cNvPr id="152" name="Rectangle"/>
          <p:cNvSpPr/>
          <p:nvPr/>
        </p:nvSpPr>
        <p:spPr>
          <a:xfrm>
            <a:off x="709749" y="4961744"/>
            <a:ext cx="6154440" cy="1379669"/>
          </a:xfrm>
          <a:prstGeom prst="rect">
            <a:avLst/>
          </a:prstGeom>
          <a:ln w="3175">
            <a:solidFill>
              <a:srgbClr val="000000"/>
            </a:solidFill>
            <a:miter lim="400000"/>
          </a:ln>
        </p:spPr>
        <p:txBody>
          <a:bodyPr lIns="35719" tIns="35719" rIns="35719" bIns="35719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547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7794884" y="322485"/>
            <a:ext cx="4545758" cy="16073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LINE-1 activity in the human brain</a:t>
            </a:r>
            <a:endParaRPr lang="en-US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idx="1"/>
          </p:nvPr>
        </p:nvSpPr>
        <p:spPr>
          <a:xfrm>
            <a:off x="7794884" y="1929801"/>
            <a:ext cx="3896373" cy="5673640"/>
          </a:xfrm>
        </p:spPr>
        <p:txBody>
          <a:bodyPr>
            <a:noAutofit/>
          </a:bodyPr>
          <a:lstStyle/>
          <a:p>
            <a:r>
              <a:rPr lang="en-US" sz="1600" dirty="0" smtClean="0"/>
              <a:t>LINE-1 has been shown to be active in the human brain</a:t>
            </a:r>
          </a:p>
          <a:p>
            <a:pPr lvl="1"/>
            <a:r>
              <a:rPr lang="en-US" sz="1400" dirty="0" smtClean="0"/>
              <a:t>Creating somatic mosaicism across neurons (</a:t>
            </a:r>
            <a:r>
              <a:rPr lang="en-US" sz="1400" dirty="0" err="1" smtClean="0"/>
              <a:t>Muotri</a:t>
            </a:r>
            <a:r>
              <a:rPr lang="en-US" sz="1400" dirty="0" smtClean="0"/>
              <a:t> et. al.)</a:t>
            </a:r>
          </a:p>
          <a:p>
            <a:pPr lvl="1"/>
            <a:r>
              <a:rPr lang="en-US" sz="1400" dirty="0" smtClean="0"/>
              <a:t>Suggesting that LINE-1 might contribute to neuronal plasticity</a:t>
            </a:r>
          </a:p>
          <a:p>
            <a:pPr lvl="1"/>
            <a:endParaRPr lang="en-US" sz="1400" dirty="0" smtClean="0"/>
          </a:p>
          <a:p>
            <a:r>
              <a:rPr lang="en-US" sz="1600" dirty="0" smtClean="0"/>
              <a:t>We used </a:t>
            </a:r>
            <a:r>
              <a:rPr lang="en-US" sz="1600" b="1" dirty="0" smtClean="0"/>
              <a:t>RNA-seq</a:t>
            </a:r>
            <a:r>
              <a:rPr lang="en-US" sz="1600" dirty="0" smtClean="0"/>
              <a:t> data to uncover the activity of LINE-1 elements in </a:t>
            </a:r>
            <a:r>
              <a:rPr lang="en-US" sz="1600" b="1" dirty="0" smtClean="0"/>
              <a:t>brain</a:t>
            </a:r>
            <a:r>
              <a:rPr lang="en-US" sz="1600" dirty="0" smtClean="0"/>
              <a:t> regions</a:t>
            </a:r>
          </a:p>
          <a:p>
            <a:endParaRPr lang="en-US" sz="1600" dirty="0" smtClean="0"/>
          </a:p>
          <a:p>
            <a:r>
              <a:rPr lang="en-US" sz="1600" dirty="0" smtClean="0"/>
              <a:t>However, ~30% of the human genome is derived from LINE-1 elements.</a:t>
            </a:r>
          </a:p>
          <a:p>
            <a:pPr lvl="1"/>
            <a:r>
              <a:rPr lang="en-US" sz="1400" dirty="0" smtClean="0"/>
              <a:t>We developed Methods to </a:t>
            </a:r>
            <a:r>
              <a:rPr lang="en-US" sz="1400" b="1" dirty="0" smtClean="0"/>
              <a:t>decouple</a:t>
            </a:r>
            <a:r>
              <a:rPr lang="en-US" sz="1400" dirty="0" smtClean="0"/>
              <a:t> </a:t>
            </a:r>
            <a:r>
              <a:rPr lang="en-US" sz="1400" b="1" dirty="0" smtClean="0"/>
              <a:t>pervasive</a:t>
            </a:r>
            <a:r>
              <a:rPr lang="en-US" sz="1400" dirty="0" smtClean="0"/>
              <a:t> transcription from </a:t>
            </a:r>
            <a:r>
              <a:rPr lang="en-US" sz="1400" b="1" dirty="0" smtClean="0"/>
              <a:t>autonomous</a:t>
            </a:r>
            <a:r>
              <a:rPr lang="en-US" sz="1400" dirty="0" smtClean="0"/>
              <a:t> LINE-1 transcription.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18400" y="6357425"/>
            <a:ext cx="4395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mtClean="0">
                <a:solidFill>
                  <a:schemeClr val="accent6">
                    <a:lumMod val="75000"/>
                  </a:schemeClr>
                </a:solidFill>
              </a:rPr>
              <a:t>FN</a:t>
            </a:r>
            <a:endParaRPr lang="en-US" b="1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7609318"/>
      </p:ext>
    </p:extLst>
  </p:cSld>
  <p:clrMapOvr>
    <a:masterClrMapping/>
  </p:clrMapOvr>
  <p:transition spd="med" advTm="60605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Capstone #4 </a:t>
            </a:r>
            <a:r>
              <a:rPr lang="mr-IN" dirty="0" smtClean="0">
                <a:solidFill>
                  <a:schemeClr val="bg1">
                    <a:lumMod val="50000"/>
                  </a:schemeClr>
                </a:solidFill>
              </a:rPr>
              <a:t>–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 talk outline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Resource</a:t>
            </a:r>
          </a:p>
          <a:p>
            <a:pPr lvl="1"/>
            <a:r>
              <a:rPr lang="en-US" dirty="0" smtClean="0"/>
              <a:t>Brain enhancers, </a:t>
            </a:r>
            <a:r>
              <a:rPr lang="en-US" dirty="0" err="1" smtClean="0"/>
              <a:t>eQTLs</a:t>
            </a:r>
            <a:r>
              <a:rPr lang="en-US" dirty="0" smtClean="0"/>
              <a:t>, expression modules, networks &amp;c</a:t>
            </a:r>
          </a:p>
          <a:p>
            <a:r>
              <a:rPr lang="en-US" dirty="0" smtClean="0"/>
              <a:t>Transcriptome analysis </a:t>
            </a:r>
          </a:p>
          <a:p>
            <a:pPr marL="914400" lvl="1" indent="-457200">
              <a:buFont typeface="+mj-lt"/>
              <a:buAutoNum type="arabicParenR"/>
            </a:pPr>
            <a:r>
              <a:rPr lang="en-US" dirty="0" smtClean="0"/>
              <a:t>Spectral analysis of gene expression, unique brain expression patterns </a:t>
            </a:r>
          </a:p>
          <a:p>
            <a:pPr marL="914400" lvl="1" indent="-457200">
              <a:buFont typeface="+mj-lt"/>
              <a:buAutoNum type="arabicParenR"/>
            </a:pPr>
            <a:r>
              <a:rPr lang="en-US" dirty="0" smtClean="0"/>
              <a:t>Non-coding transcription &amp; retro-element activity, not atypical </a:t>
            </a:r>
          </a:p>
          <a:p>
            <a:r>
              <a:rPr lang="en-US" dirty="0" smtClean="0"/>
              <a:t>Integrative network models </a:t>
            </a:r>
          </a:p>
          <a:p>
            <a:pPr lvl="1"/>
            <a:r>
              <a:rPr lang="en-US" dirty="0"/>
              <a:t>R</a:t>
            </a:r>
            <a:r>
              <a:rPr lang="en-US" dirty="0" smtClean="0"/>
              <a:t>elating perturbations in gene expression to variants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16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22547540"/>
      </p:ext>
    </p:extLst>
  </p:cSld>
  <p:clrMapOvr>
    <a:masterClrMapping/>
  </p:clrMapOvr>
  <p:transition spd="med" advTm="2470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213680" y="84408"/>
            <a:ext cx="5234728" cy="2184538"/>
            <a:chOff x="277998" y="2945243"/>
            <a:chExt cx="5234728" cy="2184538"/>
          </a:xfrm>
        </p:grpSpPr>
        <p:grpSp>
          <p:nvGrpSpPr>
            <p:cNvPr id="112" name="Group 111"/>
            <p:cNvGrpSpPr/>
            <p:nvPr/>
          </p:nvGrpSpPr>
          <p:grpSpPr>
            <a:xfrm>
              <a:off x="277998" y="2954436"/>
              <a:ext cx="5234728" cy="2041434"/>
              <a:chOff x="2889371" y="2749600"/>
              <a:chExt cx="5234728" cy="2041434"/>
            </a:xfrm>
          </p:grpSpPr>
          <p:sp>
            <p:nvSpPr>
              <p:cNvPr id="67" name="Block Arc 66"/>
              <p:cNvSpPr/>
              <p:nvPr/>
            </p:nvSpPr>
            <p:spPr>
              <a:xfrm rot="16200000">
                <a:off x="2196336" y="3509457"/>
                <a:ext cx="1920099" cy="534030"/>
              </a:xfrm>
              <a:custGeom>
                <a:avLst/>
                <a:gdLst>
                  <a:gd name="connsiteX0" fmla="*/ 24 w 1920068"/>
                  <a:gd name="connsiteY0" fmla="*/ 473158 h 953117"/>
                  <a:gd name="connsiteX1" fmla="*/ 708118 w 1920068"/>
                  <a:gd name="connsiteY1" fmla="*/ 16699 h 953117"/>
                  <a:gd name="connsiteX2" fmla="*/ 1248172 w 1920068"/>
                  <a:gd name="connsiteY2" fmla="*/ 21970 h 953117"/>
                  <a:gd name="connsiteX3" fmla="*/ 1913061 w 1920068"/>
                  <a:gd name="connsiteY3" fmla="*/ 534030 h 953117"/>
                  <a:gd name="connsiteX4" fmla="*/ 1783440 w 1920068"/>
                  <a:gd name="connsiteY4" fmla="*/ 526213 h 953117"/>
                  <a:gd name="connsiteX5" fmla="*/ 1173485 w 1920068"/>
                  <a:gd name="connsiteY5" fmla="*/ 139802 h 953117"/>
                  <a:gd name="connsiteX6" fmla="*/ 773999 w 1920068"/>
                  <a:gd name="connsiteY6" fmla="*/ 136961 h 953117"/>
                  <a:gd name="connsiteX7" fmla="*/ 128166 w 1920068"/>
                  <a:gd name="connsiteY7" fmla="*/ 473611 h 953117"/>
                  <a:gd name="connsiteX8" fmla="*/ 24 w 1920068"/>
                  <a:gd name="connsiteY8" fmla="*/ 473158 h 953117"/>
                  <a:gd name="connsiteX0" fmla="*/ 0 w 1920099"/>
                  <a:gd name="connsiteY0" fmla="*/ 473158 h 534030"/>
                  <a:gd name="connsiteX1" fmla="*/ 708094 w 1920099"/>
                  <a:gd name="connsiteY1" fmla="*/ 16699 h 534030"/>
                  <a:gd name="connsiteX2" fmla="*/ 1248148 w 1920099"/>
                  <a:gd name="connsiteY2" fmla="*/ 21970 h 534030"/>
                  <a:gd name="connsiteX3" fmla="*/ 1913037 w 1920099"/>
                  <a:gd name="connsiteY3" fmla="*/ 534030 h 534030"/>
                  <a:gd name="connsiteX4" fmla="*/ 1783416 w 1920099"/>
                  <a:gd name="connsiteY4" fmla="*/ 526213 h 534030"/>
                  <a:gd name="connsiteX5" fmla="*/ 1173461 w 1920099"/>
                  <a:gd name="connsiteY5" fmla="*/ 139802 h 534030"/>
                  <a:gd name="connsiteX6" fmla="*/ 773975 w 1920099"/>
                  <a:gd name="connsiteY6" fmla="*/ 136961 h 534030"/>
                  <a:gd name="connsiteX7" fmla="*/ 123060 w 1920099"/>
                  <a:gd name="connsiteY7" fmla="*/ 476153 h 534030"/>
                  <a:gd name="connsiteX8" fmla="*/ 0 w 1920099"/>
                  <a:gd name="connsiteY8" fmla="*/ 473158 h 5340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920099" h="534030">
                    <a:moveTo>
                      <a:pt x="0" y="473158"/>
                    </a:moveTo>
                    <a:cubicBezTo>
                      <a:pt x="3073" y="259390"/>
                      <a:pt x="292536" y="72794"/>
                      <a:pt x="708094" y="16699"/>
                    </a:cubicBezTo>
                    <a:cubicBezTo>
                      <a:pt x="885418" y="-7237"/>
                      <a:pt x="1072856" y="-5408"/>
                      <a:pt x="1248148" y="21970"/>
                    </a:cubicBezTo>
                    <a:cubicBezTo>
                      <a:pt x="1689318" y="90875"/>
                      <a:pt x="1968812" y="306126"/>
                      <a:pt x="1913037" y="534030"/>
                    </a:cubicBezTo>
                    <a:lnTo>
                      <a:pt x="1783416" y="526213"/>
                    </a:lnTo>
                    <a:cubicBezTo>
                      <a:pt x="1843563" y="351255"/>
                      <a:pt x="1581374" y="185156"/>
                      <a:pt x="1173461" y="139802"/>
                    </a:cubicBezTo>
                    <a:cubicBezTo>
                      <a:pt x="1042827" y="125277"/>
                      <a:pt x="905711" y="124302"/>
                      <a:pt x="773975" y="136961"/>
                    </a:cubicBezTo>
                    <a:cubicBezTo>
                      <a:pt x="398587" y="173034"/>
                      <a:pt x="126318" y="314851"/>
                      <a:pt x="123060" y="476153"/>
                    </a:cubicBezTo>
                    <a:cubicBezTo>
                      <a:pt x="80346" y="476002"/>
                      <a:pt x="42714" y="473309"/>
                      <a:pt x="0" y="473158"/>
                    </a:cubicBez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111" name="Group 110"/>
              <p:cNvGrpSpPr/>
              <p:nvPr/>
            </p:nvGrpSpPr>
            <p:grpSpPr>
              <a:xfrm>
                <a:off x="3355300" y="2749600"/>
                <a:ext cx="4768799" cy="2041434"/>
                <a:chOff x="3355300" y="2749600"/>
                <a:chExt cx="4768799" cy="2041434"/>
              </a:xfrm>
            </p:grpSpPr>
            <p:grpSp>
              <p:nvGrpSpPr>
                <p:cNvPr id="33" name="Group 32"/>
                <p:cNvGrpSpPr/>
                <p:nvPr/>
              </p:nvGrpSpPr>
              <p:grpSpPr>
                <a:xfrm>
                  <a:off x="3355300" y="2749600"/>
                  <a:ext cx="4768799" cy="2041434"/>
                  <a:chOff x="2590390" y="2464918"/>
                  <a:chExt cx="5398493" cy="2310993"/>
                </a:xfrm>
              </p:grpSpPr>
              <p:grpSp>
                <p:nvGrpSpPr>
                  <p:cNvPr id="19" name="Group 18"/>
                  <p:cNvGrpSpPr/>
                  <p:nvPr/>
                </p:nvGrpSpPr>
                <p:grpSpPr>
                  <a:xfrm>
                    <a:off x="2590390" y="2464918"/>
                    <a:ext cx="5288965" cy="2310993"/>
                    <a:chOff x="2089505" y="1789714"/>
                    <a:chExt cx="6393142" cy="2793459"/>
                  </a:xfrm>
                </p:grpSpPr>
                <p:grpSp>
                  <p:nvGrpSpPr>
                    <p:cNvPr id="14" name="Group 13"/>
                    <p:cNvGrpSpPr/>
                    <p:nvPr/>
                  </p:nvGrpSpPr>
                  <p:grpSpPr>
                    <a:xfrm>
                      <a:off x="2089505" y="1789714"/>
                      <a:ext cx="6393142" cy="2793459"/>
                      <a:chOff x="1828248" y="1304522"/>
                      <a:chExt cx="6393142" cy="2793459"/>
                    </a:xfrm>
                  </p:grpSpPr>
                  <p:grpSp>
                    <p:nvGrpSpPr>
                      <p:cNvPr id="13" name="Group 12"/>
                      <p:cNvGrpSpPr/>
                      <p:nvPr/>
                    </p:nvGrpSpPr>
                    <p:grpSpPr>
                      <a:xfrm>
                        <a:off x="1828248" y="1304522"/>
                        <a:ext cx="6393142" cy="2720022"/>
                        <a:chOff x="1828248" y="1304522"/>
                        <a:chExt cx="6393142" cy="2720022"/>
                      </a:xfrm>
                    </p:grpSpPr>
                    <p:sp>
                      <p:nvSpPr>
                        <p:cNvPr id="8" name="Rectangle 7"/>
                        <p:cNvSpPr/>
                        <p:nvPr/>
                      </p:nvSpPr>
                      <p:spPr>
                        <a:xfrm>
                          <a:off x="1828248" y="3851353"/>
                          <a:ext cx="6393142" cy="173191"/>
                        </a:xfrm>
                        <a:prstGeom prst="rect">
                          <a:avLst/>
                        </a:prstGeom>
                        <a:solidFill>
                          <a:schemeClr val="bg1">
                            <a:lumMod val="65000"/>
                          </a:schemeClr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b="1" dirty="0"/>
                        </a:p>
                      </p:txBody>
                    </p:sp>
                    <p:grpSp>
                      <p:nvGrpSpPr>
                        <p:cNvPr id="12" name="Group 11"/>
                        <p:cNvGrpSpPr/>
                        <p:nvPr/>
                      </p:nvGrpSpPr>
                      <p:grpSpPr>
                        <a:xfrm>
                          <a:off x="1842794" y="1304522"/>
                          <a:ext cx="5538760" cy="332938"/>
                          <a:chOff x="1842794" y="1304522"/>
                          <a:chExt cx="5538760" cy="332938"/>
                        </a:xfrm>
                      </p:grpSpPr>
                      <p:sp>
                        <p:nvSpPr>
                          <p:cNvPr id="7" name="Rectangle 6"/>
                          <p:cNvSpPr/>
                          <p:nvPr/>
                        </p:nvSpPr>
                        <p:spPr>
                          <a:xfrm>
                            <a:off x="1842794" y="1396036"/>
                            <a:ext cx="5538760" cy="176600"/>
                          </a:xfrm>
                          <a:prstGeom prst="rect">
                            <a:avLst/>
                          </a:prstGeom>
                          <a:solidFill>
                            <a:schemeClr val="bg1">
                              <a:lumMod val="65000"/>
                            </a:schemeClr>
                          </a:solidFill>
                          <a:ln>
                            <a:noFill/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US"/>
                          </a:p>
                        </p:txBody>
                      </p:sp>
                      <p:sp>
                        <p:nvSpPr>
                          <p:cNvPr id="11" name="Rounded Rectangle 10"/>
                          <p:cNvSpPr/>
                          <p:nvPr/>
                        </p:nvSpPr>
                        <p:spPr>
                          <a:xfrm>
                            <a:off x="1905674" y="1304522"/>
                            <a:ext cx="1595804" cy="332938"/>
                          </a:xfrm>
                          <a:prstGeom prst="roundRect">
                            <a:avLst/>
                          </a:prstGeom>
                        </p:spPr>
                        <p:style>
                          <a:lnRef idx="3">
                            <a:schemeClr val="lt1"/>
                          </a:lnRef>
                          <a:fillRef idx="1">
                            <a:schemeClr val="accent2"/>
                          </a:fillRef>
                          <a:effectRef idx="1">
                            <a:schemeClr val="accent2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r>
                              <a:rPr lang="en-US" sz="1600" dirty="0" smtClean="0"/>
                              <a:t>Enhancer 1</a:t>
                            </a:r>
                            <a:endParaRPr lang="en-US" dirty="0"/>
                          </a:p>
                        </p:txBody>
                      </p:sp>
                    </p:grpSp>
                  </p:grpSp>
                  <p:sp>
                    <p:nvSpPr>
                      <p:cNvPr id="9" name="Rounded Rectangle 8"/>
                      <p:cNvSpPr/>
                      <p:nvPr/>
                    </p:nvSpPr>
                    <p:spPr>
                      <a:xfrm>
                        <a:off x="3103391" y="3758973"/>
                        <a:ext cx="1584530" cy="339008"/>
                      </a:xfrm>
                      <a:prstGeom prst="roundRect">
                        <a:avLst/>
                      </a:prstGeom>
                      <a:ln>
                        <a:solidFill>
                          <a:schemeClr val="bg1"/>
                        </a:solidFill>
                      </a:ln>
                    </p:spPr>
                    <p:style>
                      <a:lnRef idx="2">
                        <a:schemeClr val="accent6">
                          <a:shade val="50000"/>
                        </a:schemeClr>
                      </a:lnRef>
                      <a:fillRef idx="1">
                        <a:schemeClr val="accent6"/>
                      </a:fillRef>
                      <a:effectRef idx="0">
                        <a:schemeClr val="accent6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r>
                          <a:rPr lang="en-US" sz="1600" dirty="0" smtClean="0"/>
                          <a:t>Promoter</a:t>
                        </a:r>
                        <a:endParaRPr lang="en-US" sz="1600" dirty="0"/>
                      </a:p>
                    </p:txBody>
                  </p:sp>
                </p:grpSp>
                <p:sp>
                  <p:nvSpPr>
                    <p:cNvPr id="16" name="Rounded Rectangle 15"/>
                    <p:cNvSpPr/>
                    <p:nvPr/>
                  </p:nvSpPr>
                  <p:spPr>
                    <a:xfrm>
                      <a:off x="5077613" y="4253653"/>
                      <a:ext cx="2249378" cy="320044"/>
                    </a:xfrm>
                    <a:prstGeom prst="roundRect">
                      <a:avLst/>
                    </a:prstGeom>
                    <a:ln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001">
                      <a:schemeClr val="dk2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US" sz="1600" dirty="0" smtClean="0"/>
                        <a:t>Brain gene</a:t>
                      </a:r>
                      <a:endParaRPr lang="en-US" sz="1600" dirty="0"/>
                    </a:p>
                  </p:txBody>
                </p:sp>
              </p:grpSp>
              <p:sp>
                <p:nvSpPr>
                  <p:cNvPr id="22" name="Right Arrow 21"/>
                  <p:cNvSpPr/>
                  <p:nvPr/>
                </p:nvSpPr>
                <p:spPr>
                  <a:xfrm>
                    <a:off x="7316581" y="4516201"/>
                    <a:ext cx="672302" cy="238972"/>
                  </a:xfrm>
                  <a:prstGeom prst="rightArrow">
                    <a:avLst/>
                  </a:prstGeom>
                  <a:solidFill>
                    <a:schemeClr val="bg1">
                      <a:lumMod val="6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10" name="Group 109"/>
                <p:cNvGrpSpPr/>
                <p:nvPr/>
              </p:nvGrpSpPr>
              <p:grpSpPr>
                <a:xfrm>
                  <a:off x="4263037" y="2890455"/>
                  <a:ext cx="1452528" cy="1754794"/>
                  <a:chOff x="4263037" y="2890455"/>
                  <a:chExt cx="1452528" cy="1754794"/>
                </a:xfrm>
              </p:grpSpPr>
              <p:sp>
                <p:nvSpPr>
                  <p:cNvPr id="108" name="Cloud 107"/>
                  <p:cNvSpPr/>
                  <p:nvPr/>
                </p:nvSpPr>
                <p:spPr>
                  <a:xfrm rot="4996254">
                    <a:off x="4655726" y="3815998"/>
                    <a:ext cx="984212" cy="661252"/>
                  </a:xfrm>
                  <a:prstGeom prst="cloud">
                    <a:avLst/>
                  </a:prstGeom>
                  <a:solidFill>
                    <a:schemeClr val="accent6">
                      <a:lumMod val="20000"/>
                      <a:lumOff val="80000"/>
                    </a:schemeClr>
                  </a:solidFill>
                </p:spPr>
                <p:style>
                  <a:lnRef idx="1">
                    <a:schemeClr val="accent6"/>
                  </a:lnRef>
                  <a:fillRef idx="2">
                    <a:schemeClr val="accent6"/>
                  </a:fillRef>
                  <a:effectRef idx="1">
                    <a:schemeClr val="accent6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9" name="Cloud 108"/>
                  <p:cNvSpPr/>
                  <p:nvPr/>
                </p:nvSpPr>
                <p:spPr>
                  <a:xfrm rot="7408563">
                    <a:off x="4932072" y="3050056"/>
                    <a:ext cx="920413" cy="601211"/>
                  </a:xfrm>
                  <a:prstGeom prst="cloud">
                    <a:avLst/>
                  </a:prstGeom>
                  <a:solidFill>
                    <a:schemeClr val="accent2">
                      <a:lumMod val="20000"/>
                      <a:lumOff val="80000"/>
                    </a:schemeClr>
                  </a:solidFill>
                </p:spPr>
                <p:style>
                  <a:lnRef idx="1">
                    <a:schemeClr val="accent2"/>
                  </a:lnRef>
                  <a:fillRef idx="2">
                    <a:schemeClr val="accent2"/>
                  </a:fillRef>
                  <a:effectRef idx="1">
                    <a:schemeClr val="accent2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grpSp>
                <p:nvGrpSpPr>
                  <p:cNvPr id="48" name="Group 47"/>
                  <p:cNvGrpSpPr/>
                  <p:nvPr/>
                </p:nvGrpSpPr>
                <p:grpSpPr>
                  <a:xfrm>
                    <a:off x="5536095" y="4366814"/>
                    <a:ext cx="179470" cy="278435"/>
                    <a:chOff x="4347694" y="4335418"/>
                    <a:chExt cx="179470" cy="278435"/>
                  </a:xfrm>
                </p:grpSpPr>
                <p:cxnSp>
                  <p:nvCxnSpPr>
                    <p:cNvPr id="38" name="Straight Arrow Connector 37"/>
                    <p:cNvCxnSpPr/>
                    <p:nvPr/>
                  </p:nvCxnSpPr>
                  <p:spPr>
                    <a:xfrm>
                      <a:off x="4353571" y="4337567"/>
                      <a:ext cx="173593" cy="13721"/>
                    </a:xfrm>
                    <a:prstGeom prst="straightConnector1">
                      <a:avLst/>
                    </a:prstGeom>
                    <a:ln w="12700">
                      <a:tailEnd type="triangle"/>
                    </a:ln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7" name="Straight Connector 46"/>
                    <p:cNvCxnSpPr/>
                    <p:nvPr/>
                  </p:nvCxnSpPr>
                  <p:spPr>
                    <a:xfrm>
                      <a:off x="4347694" y="4335418"/>
                      <a:ext cx="1" cy="278435"/>
                    </a:xfrm>
                    <a:prstGeom prst="line">
                      <a:avLst/>
                    </a:prstGeom>
                    <a:ln w="12700"/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107" name="Cloud 106"/>
                  <p:cNvSpPr/>
                  <p:nvPr/>
                </p:nvSpPr>
                <p:spPr>
                  <a:xfrm rot="4146271">
                    <a:off x="4092581" y="3148589"/>
                    <a:ext cx="984212" cy="643300"/>
                  </a:xfrm>
                  <a:prstGeom prst="cloud">
                    <a:avLst/>
                  </a:prstGeom>
                  <a:solidFill>
                    <a:schemeClr val="accent2">
                      <a:lumMod val="20000"/>
                      <a:lumOff val="80000"/>
                    </a:schemeClr>
                  </a:solidFill>
                </p:spPr>
                <p:style>
                  <a:lnRef idx="1">
                    <a:schemeClr val="accent2"/>
                  </a:lnRef>
                  <a:fillRef idx="2">
                    <a:schemeClr val="accent2"/>
                  </a:fillRef>
                  <a:effectRef idx="1">
                    <a:schemeClr val="accent2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</p:grpSp>
        <p:sp>
          <p:nvSpPr>
            <p:cNvPr id="163" name="Rounded Rectangle 162"/>
            <p:cNvSpPr/>
            <p:nvPr/>
          </p:nvSpPr>
          <p:spPr>
            <a:xfrm>
              <a:off x="2108805" y="2958567"/>
              <a:ext cx="1166198" cy="237792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 smtClean="0"/>
                <a:t>Enhancer 2</a:t>
              </a:r>
              <a:endParaRPr lang="en-US" dirty="0"/>
            </a:p>
          </p:txBody>
        </p:sp>
        <p:sp>
          <p:nvSpPr>
            <p:cNvPr id="184" name="Rectangle 183"/>
            <p:cNvSpPr/>
            <p:nvPr/>
          </p:nvSpPr>
          <p:spPr>
            <a:xfrm>
              <a:off x="324426" y="5001934"/>
              <a:ext cx="131903" cy="12784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5" name="Rectangle 184"/>
            <p:cNvSpPr/>
            <p:nvPr/>
          </p:nvSpPr>
          <p:spPr>
            <a:xfrm>
              <a:off x="743927" y="4607951"/>
              <a:ext cx="131903" cy="180663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0" name="Rounded Rectangle 189"/>
            <p:cNvSpPr/>
            <p:nvPr/>
          </p:nvSpPr>
          <p:spPr>
            <a:xfrm>
              <a:off x="3418085" y="2945243"/>
              <a:ext cx="1166198" cy="237792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 smtClean="0"/>
                <a:t>Enhancer 3</a:t>
              </a:r>
              <a:endParaRPr lang="en-US" dirty="0"/>
            </a:p>
          </p:txBody>
        </p:sp>
        <p:sp>
          <p:nvSpPr>
            <p:cNvPr id="88" name="Cloud 87"/>
            <p:cNvSpPr/>
            <p:nvPr/>
          </p:nvSpPr>
          <p:spPr>
            <a:xfrm rot="7966041">
              <a:off x="2597610" y="3462880"/>
              <a:ext cx="1340262" cy="556306"/>
            </a:xfrm>
            <a:prstGeom prst="cloud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1589761" y="495884"/>
            <a:ext cx="5725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TF 1</a:t>
            </a:r>
            <a:endParaRPr lang="en-US" dirty="0"/>
          </a:p>
        </p:txBody>
      </p:sp>
      <p:sp>
        <p:nvSpPr>
          <p:cNvPr id="113" name="TextBox 112"/>
          <p:cNvSpPr txBox="1"/>
          <p:nvPr/>
        </p:nvSpPr>
        <p:spPr>
          <a:xfrm>
            <a:off x="2378289" y="441217"/>
            <a:ext cx="5725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TF 2</a:t>
            </a:r>
            <a:endParaRPr lang="en-US" dirty="0"/>
          </a:p>
        </p:txBody>
      </p:sp>
      <p:sp>
        <p:nvSpPr>
          <p:cNvPr id="114" name="TextBox 113"/>
          <p:cNvSpPr txBox="1"/>
          <p:nvPr/>
        </p:nvSpPr>
        <p:spPr>
          <a:xfrm>
            <a:off x="3010261" y="586480"/>
            <a:ext cx="5725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TF 3</a:t>
            </a:r>
            <a:endParaRPr lang="en-US" dirty="0"/>
          </a:p>
        </p:txBody>
      </p:sp>
      <p:sp>
        <p:nvSpPr>
          <p:cNvPr id="117" name="TextBox 116"/>
          <p:cNvSpPr txBox="1"/>
          <p:nvPr/>
        </p:nvSpPr>
        <p:spPr>
          <a:xfrm>
            <a:off x="2257894" y="1432207"/>
            <a:ext cx="5725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TF 4</a:t>
            </a:r>
            <a:endParaRPr lang="en-US" dirty="0"/>
          </a:p>
        </p:txBody>
      </p:sp>
      <p:sp>
        <p:nvSpPr>
          <p:cNvPr id="10" name="5-Point Star 9"/>
          <p:cNvSpPr/>
          <p:nvPr/>
        </p:nvSpPr>
        <p:spPr>
          <a:xfrm>
            <a:off x="2500209" y="1800781"/>
            <a:ext cx="182880" cy="182880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" name="5-Point Star 117"/>
          <p:cNvSpPr/>
          <p:nvPr/>
        </p:nvSpPr>
        <p:spPr>
          <a:xfrm>
            <a:off x="1678121" y="307435"/>
            <a:ext cx="182880" cy="182880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5-Point Star 119"/>
          <p:cNvSpPr/>
          <p:nvPr/>
        </p:nvSpPr>
        <p:spPr>
          <a:xfrm>
            <a:off x="2698524" y="292326"/>
            <a:ext cx="182880" cy="182880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5-Point Star 124"/>
          <p:cNvSpPr/>
          <p:nvPr/>
        </p:nvSpPr>
        <p:spPr>
          <a:xfrm>
            <a:off x="3429945" y="292831"/>
            <a:ext cx="182880" cy="182880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9" name="Group 38"/>
          <p:cNvGrpSpPr/>
          <p:nvPr/>
        </p:nvGrpSpPr>
        <p:grpSpPr>
          <a:xfrm>
            <a:off x="5883737" y="49554"/>
            <a:ext cx="6349303" cy="1661962"/>
            <a:chOff x="242640" y="2619841"/>
            <a:chExt cx="6349303" cy="1661962"/>
          </a:xfrm>
        </p:grpSpPr>
        <p:sp>
          <p:nvSpPr>
            <p:cNvPr id="126" name="5-Point Star 125"/>
            <p:cNvSpPr/>
            <p:nvPr/>
          </p:nvSpPr>
          <p:spPr>
            <a:xfrm>
              <a:off x="361115" y="2744611"/>
              <a:ext cx="182880" cy="182880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746077" y="2619841"/>
              <a:ext cx="58458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/>
                <a:t>eQTLs</a:t>
              </a:r>
              <a:r>
                <a:rPr lang="en-US" dirty="0" smtClean="0"/>
                <a:t> for brain gene (</a:t>
              </a:r>
              <a:r>
                <a:rPr lang="en-US" i="1" dirty="0" err="1">
                  <a:latin typeface="Times New Roman" charset="0"/>
                  <a:ea typeface="Times New Roman" charset="0"/>
                  <a:cs typeface="Times New Roman" charset="0"/>
                </a:rPr>
                <a:t>E</a:t>
              </a:r>
              <a:r>
                <a:rPr lang="en-US" i="1" baseline="-25000" dirty="0" err="1">
                  <a:latin typeface="Times New Roman" charset="0"/>
                  <a:ea typeface="Times New Roman" charset="0"/>
                  <a:cs typeface="Times New Roman" charset="0"/>
                </a:rPr>
                <a:t>l,i</a:t>
              </a:r>
              <a:r>
                <a:rPr lang="en-US" dirty="0"/>
                <a:t> is </a:t>
              </a:r>
              <a:r>
                <a:rPr lang="en-US" i="1" dirty="0"/>
                <a:t>l</a:t>
              </a:r>
              <a:r>
                <a:rPr lang="en-US" baseline="30000" dirty="0" smtClean="0"/>
                <a:t>th</a:t>
              </a:r>
              <a:r>
                <a:rPr lang="en-US" dirty="0" smtClean="0"/>
                <a:t> </a:t>
              </a:r>
              <a:r>
                <a:rPr lang="en-US" dirty="0" err="1"/>
                <a:t>eQTL’s</a:t>
              </a:r>
              <a:r>
                <a:rPr lang="en-US" dirty="0"/>
                <a:t> genotype at </a:t>
              </a:r>
              <a:r>
                <a:rPr lang="en-US" i="1" dirty="0" err="1"/>
                <a:t>i</a:t>
              </a:r>
              <a:r>
                <a:rPr lang="en-US" baseline="30000" dirty="0" err="1"/>
                <a:t>th</a:t>
              </a:r>
              <a:r>
                <a:rPr lang="en-US" dirty="0"/>
                <a:t> </a:t>
              </a:r>
              <a:r>
                <a:rPr lang="en-US" dirty="0" smtClean="0"/>
                <a:t>sample)</a:t>
              </a:r>
              <a:endParaRPr lang="en-US" dirty="0"/>
            </a:p>
          </p:txBody>
        </p:sp>
        <p:sp>
          <p:nvSpPr>
            <p:cNvPr id="127" name="Rounded Rectangle 126"/>
            <p:cNvSpPr/>
            <p:nvPr/>
          </p:nvSpPr>
          <p:spPr>
            <a:xfrm>
              <a:off x="282872" y="3029023"/>
              <a:ext cx="372474" cy="237792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754641" y="2963253"/>
              <a:ext cx="31714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Enhancers linking to brain gene </a:t>
              </a:r>
              <a:endParaRPr lang="en-US" dirty="0"/>
            </a:p>
          </p:txBody>
        </p:sp>
        <p:sp>
          <p:nvSpPr>
            <p:cNvPr id="128" name="Rounded Rectangle 127"/>
            <p:cNvSpPr/>
            <p:nvPr/>
          </p:nvSpPr>
          <p:spPr>
            <a:xfrm>
              <a:off x="279653" y="3332585"/>
              <a:ext cx="375693" cy="226013"/>
            </a:xfrm>
            <a:prstGeom prst="round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750143" y="3266815"/>
              <a:ext cx="213263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Brain gene promoter</a:t>
              </a:r>
              <a:endParaRPr lang="en-US" dirty="0"/>
            </a:p>
          </p:txBody>
        </p:sp>
        <p:sp>
          <p:nvSpPr>
            <p:cNvPr id="140" name="Cloud 139"/>
            <p:cNvSpPr/>
            <p:nvPr/>
          </p:nvSpPr>
          <p:spPr>
            <a:xfrm rot="5400000">
              <a:off x="279383" y="3709698"/>
              <a:ext cx="383526" cy="457011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746077" y="3635472"/>
              <a:ext cx="521246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Transcription Factors (TFs) with TFBSs (</a:t>
              </a:r>
              <a:r>
                <a:rPr lang="en-US" i="1" dirty="0" err="1" smtClean="0">
                  <a:latin typeface="Times New Roman" charset="0"/>
                  <a:ea typeface="Times New Roman" charset="0"/>
                  <a:cs typeface="Times New Roman" charset="0"/>
                </a:rPr>
                <a:t>T</a:t>
              </a:r>
              <a:r>
                <a:rPr lang="en-US" i="1" baseline="-25000" dirty="0" err="1" smtClean="0">
                  <a:latin typeface="Times New Roman" charset="0"/>
                  <a:ea typeface="Times New Roman" charset="0"/>
                  <a:cs typeface="Times New Roman" charset="0"/>
                </a:rPr>
                <a:t>k,i</a:t>
              </a:r>
              <a:r>
                <a:rPr lang="en-US" dirty="0" smtClean="0"/>
                <a:t> is </a:t>
              </a:r>
              <a:r>
                <a:rPr lang="en-US" i="1" dirty="0" smtClean="0"/>
                <a:t>k</a:t>
              </a:r>
              <a:r>
                <a:rPr lang="en-US" baseline="30000" dirty="0" smtClean="0"/>
                <a:t>th</a:t>
              </a:r>
              <a:r>
                <a:rPr lang="en-US" dirty="0" smtClean="0"/>
                <a:t> TF expression at </a:t>
              </a:r>
              <a:r>
                <a:rPr lang="en-US" i="1" dirty="0" err="1" smtClean="0"/>
                <a:t>i</a:t>
              </a:r>
              <a:r>
                <a:rPr lang="en-US" baseline="30000" dirty="0" err="1" smtClean="0"/>
                <a:t>th</a:t>
              </a:r>
              <a:r>
                <a:rPr lang="en-US" dirty="0" smtClean="0"/>
                <a:t> sample)</a:t>
              </a:r>
              <a:endParaRPr lang="en-US" dirty="0"/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3210685" y="1236514"/>
            <a:ext cx="27797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err="1" smtClean="0"/>
              <a:t>G</a:t>
            </a:r>
            <a:r>
              <a:rPr lang="en-US" i="1" baseline="-25000" dirty="0" err="1" smtClean="0"/>
              <a:t>i</a:t>
            </a:r>
            <a:r>
              <a:rPr lang="en-US" dirty="0" smtClean="0"/>
              <a:t> is the brain gene expression at </a:t>
            </a:r>
            <a:r>
              <a:rPr lang="en-US" i="1" dirty="0" err="1"/>
              <a:t>i</a:t>
            </a:r>
            <a:r>
              <a:rPr lang="en-US" baseline="30000" dirty="0" err="1"/>
              <a:t>th</a:t>
            </a:r>
            <a:r>
              <a:rPr lang="en-US" dirty="0" smtClean="0"/>
              <a:t> sample</a:t>
            </a:r>
            <a:endParaRPr lang="en-US" dirty="0"/>
          </a:p>
        </p:txBody>
      </p:sp>
      <p:sp>
        <p:nvSpPr>
          <p:cNvPr id="2" name="Right Arrow 1"/>
          <p:cNvSpPr/>
          <p:nvPr/>
        </p:nvSpPr>
        <p:spPr>
          <a:xfrm>
            <a:off x="5747153" y="2268258"/>
            <a:ext cx="1551601" cy="134617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mtClean="0"/>
              <a:t>Regulatory network</a:t>
            </a:r>
            <a:endParaRPr lang="en-US" dirty="0"/>
          </a:p>
        </p:txBody>
      </p:sp>
      <p:sp>
        <p:nvSpPr>
          <p:cNvPr id="17" name="Down Arrow 16"/>
          <p:cNvSpPr/>
          <p:nvPr/>
        </p:nvSpPr>
        <p:spPr>
          <a:xfrm>
            <a:off x="1706666" y="2282911"/>
            <a:ext cx="2458628" cy="1035310"/>
          </a:xfrm>
          <a:prstGeom prst="downArrow">
            <a:avLst>
              <a:gd name="adj1" fmla="val 50000"/>
              <a:gd name="adj2" fmla="val 5208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/>
              <a:t>Integrative modeling</a:t>
            </a:r>
            <a:endParaRPr lang="en-US" dirty="0"/>
          </a:p>
        </p:txBody>
      </p:sp>
      <p:grpSp>
        <p:nvGrpSpPr>
          <p:cNvPr id="62" name="Group 61"/>
          <p:cNvGrpSpPr/>
          <p:nvPr/>
        </p:nvGrpSpPr>
        <p:grpSpPr>
          <a:xfrm>
            <a:off x="7568612" y="2068633"/>
            <a:ext cx="4538665" cy="1973727"/>
            <a:chOff x="7982643" y="4190235"/>
            <a:chExt cx="4538665" cy="1973727"/>
          </a:xfrm>
        </p:grpSpPr>
        <p:grpSp>
          <p:nvGrpSpPr>
            <p:cNvPr id="98" name="Group 97"/>
            <p:cNvGrpSpPr/>
            <p:nvPr/>
          </p:nvGrpSpPr>
          <p:grpSpPr>
            <a:xfrm>
              <a:off x="7982643" y="4190235"/>
              <a:ext cx="2796784" cy="1973727"/>
              <a:chOff x="545851" y="681997"/>
              <a:chExt cx="2796784" cy="1973727"/>
            </a:xfrm>
          </p:grpSpPr>
          <p:sp>
            <p:nvSpPr>
              <p:cNvPr id="99" name="Oval 98"/>
              <p:cNvSpPr/>
              <p:nvPr/>
            </p:nvSpPr>
            <p:spPr bwMode="auto">
              <a:xfrm>
                <a:off x="545851" y="1293232"/>
                <a:ext cx="228600" cy="228600"/>
              </a:xfrm>
              <a:prstGeom prst="ellipse">
                <a:avLst/>
              </a:prstGeom>
              <a:solidFill>
                <a:srgbClr val="E2F0D9"/>
              </a:solidFill>
              <a:ln w="9525" cap="flat" cmpd="sng" algn="ctr">
                <a:solidFill>
                  <a:srgbClr val="70AD47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smtClean="0">
                  <a:ln>
                    <a:noFill/>
                  </a:ln>
                  <a:solidFill>
                    <a:srgbClr val="005193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100" name="Oval 99"/>
              <p:cNvSpPr/>
              <p:nvPr/>
            </p:nvSpPr>
            <p:spPr bwMode="auto">
              <a:xfrm>
                <a:off x="545851" y="1855495"/>
                <a:ext cx="228600" cy="228600"/>
              </a:xfrm>
              <a:prstGeom prst="ellipse">
                <a:avLst/>
              </a:prstGeom>
              <a:solidFill>
                <a:srgbClr val="43546A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smtClean="0">
                  <a:ln>
                    <a:noFill/>
                  </a:ln>
                  <a:solidFill>
                    <a:srgbClr val="005193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101" name="Oval 100"/>
              <p:cNvSpPr/>
              <p:nvPr/>
            </p:nvSpPr>
            <p:spPr bwMode="auto">
              <a:xfrm>
                <a:off x="977067" y="1614536"/>
                <a:ext cx="228600" cy="228600"/>
              </a:xfrm>
              <a:prstGeom prst="ellipse">
                <a:avLst/>
              </a:prstGeom>
              <a:solidFill>
                <a:srgbClr val="FCE6D6"/>
              </a:solidFill>
              <a:ln w="9525" cap="flat" cmpd="sng" algn="ctr">
                <a:solidFill>
                  <a:srgbClr val="EE7F3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smtClean="0">
                  <a:ln>
                    <a:noFill/>
                  </a:ln>
                  <a:solidFill>
                    <a:srgbClr val="005193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102" name="Oval 101"/>
              <p:cNvSpPr/>
              <p:nvPr/>
            </p:nvSpPr>
            <p:spPr bwMode="auto">
              <a:xfrm>
                <a:off x="1005922" y="1029995"/>
                <a:ext cx="228600" cy="228600"/>
              </a:xfrm>
              <a:prstGeom prst="ellipse">
                <a:avLst/>
              </a:prstGeom>
              <a:solidFill>
                <a:srgbClr val="E2F0D9"/>
              </a:solidFill>
              <a:ln w="9525" cap="flat" cmpd="sng" algn="ctr">
                <a:solidFill>
                  <a:srgbClr val="70AD47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smtClean="0">
                  <a:ln>
                    <a:noFill/>
                  </a:ln>
                  <a:solidFill>
                    <a:srgbClr val="005193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103" name="Oval 102"/>
              <p:cNvSpPr/>
              <p:nvPr/>
            </p:nvSpPr>
            <p:spPr bwMode="auto">
              <a:xfrm>
                <a:off x="570667" y="856817"/>
                <a:ext cx="228600" cy="228600"/>
              </a:xfrm>
              <a:prstGeom prst="ellipse">
                <a:avLst/>
              </a:prstGeom>
              <a:solidFill>
                <a:srgbClr val="E2F0D9"/>
              </a:solidFill>
              <a:ln w="9525" cap="flat" cmpd="sng" algn="ctr">
                <a:solidFill>
                  <a:srgbClr val="70AD47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smtClean="0">
                  <a:ln>
                    <a:noFill/>
                  </a:ln>
                  <a:solidFill>
                    <a:srgbClr val="005193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cxnSp>
            <p:nvCxnSpPr>
              <p:cNvPr id="104" name="Straight Arrow Connector 103"/>
              <p:cNvCxnSpPr/>
              <p:nvPr/>
            </p:nvCxnSpPr>
            <p:spPr bwMode="auto">
              <a:xfrm flipH="1" flipV="1">
                <a:off x="799267" y="971117"/>
                <a:ext cx="240133" cy="92356"/>
              </a:xfrm>
              <a:prstGeom prst="straightConnector1">
                <a:avLst/>
              </a:prstGeom>
              <a:solidFill>
                <a:srgbClr val="C6531F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105" name="Straight Arrow Connector 104"/>
              <p:cNvCxnSpPr>
                <a:stCxn id="102" idx="3"/>
                <a:endCxn id="100" idx="7"/>
              </p:cNvCxnSpPr>
              <p:nvPr/>
            </p:nvCxnSpPr>
            <p:spPr bwMode="auto">
              <a:xfrm flipH="1">
                <a:off x="740973" y="1225117"/>
                <a:ext cx="298427" cy="663856"/>
              </a:xfrm>
              <a:prstGeom prst="straightConnector1">
                <a:avLst/>
              </a:prstGeom>
              <a:solidFill>
                <a:srgbClr val="C6531F"/>
              </a:solidFill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106" name="Straight Arrow Connector 105"/>
              <p:cNvCxnSpPr>
                <a:endCxn id="100" idx="7"/>
              </p:cNvCxnSpPr>
              <p:nvPr/>
            </p:nvCxnSpPr>
            <p:spPr bwMode="auto">
              <a:xfrm>
                <a:off x="660151" y="1521832"/>
                <a:ext cx="80822" cy="367141"/>
              </a:xfrm>
              <a:prstGeom prst="straightConnector1">
                <a:avLst/>
              </a:prstGeom>
              <a:solidFill>
                <a:srgbClr val="C6531F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115" name="Straight Arrow Connector 114"/>
              <p:cNvCxnSpPr>
                <a:stCxn id="103" idx="5"/>
              </p:cNvCxnSpPr>
              <p:nvPr/>
            </p:nvCxnSpPr>
            <p:spPr bwMode="auto">
              <a:xfrm>
                <a:off x="765789" y="1051939"/>
                <a:ext cx="325578" cy="562597"/>
              </a:xfrm>
              <a:prstGeom prst="straightConnector1">
                <a:avLst/>
              </a:prstGeom>
              <a:solidFill>
                <a:srgbClr val="C6531F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sp>
            <p:nvSpPr>
              <p:cNvPr id="116" name="Oval 115"/>
              <p:cNvSpPr/>
              <p:nvPr/>
            </p:nvSpPr>
            <p:spPr bwMode="auto">
              <a:xfrm>
                <a:off x="1234522" y="859975"/>
                <a:ext cx="228600" cy="228600"/>
              </a:xfrm>
              <a:prstGeom prst="ellipse">
                <a:avLst/>
              </a:prstGeom>
              <a:solidFill>
                <a:srgbClr val="E2F0D9"/>
              </a:solidFill>
              <a:ln w="9525" cap="flat" cmpd="sng" algn="ctr">
                <a:solidFill>
                  <a:srgbClr val="70AD47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smtClean="0">
                  <a:ln>
                    <a:noFill/>
                  </a:ln>
                  <a:solidFill>
                    <a:srgbClr val="005193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119" name="Oval 118"/>
              <p:cNvSpPr/>
              <p:nvPr/>
            </p:nvSpPr>
            <p:spPr bwMode="auto">
              <a:xfrm>
                <a:off x="1545741" y="1265195"/>
                <a:ext cx="228600" cy="228600"/>
              </a:xfrm>
              <a:prstGeom prst="ellipse">
                <a:avLst/>
              </a:prstGeom>
              <a:solidFill>
                <a:srgbClr val="FCE6D6"/>
              </a:solidFill>
              <a:ln w="9525" cap="flat" cmpd="sng" algn="ctr">
                <a:solidFill>
                  <a:srgbClr val="EE7F3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smtClean="0">
                  <a:ln>
                    <a:noFill/>
                  </a:ln>
                  <a:solidFill>
                    <a:srgbClr val="005193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121" name="Oval 120"/>
              <p:cNvSpPr/>
              <p:nvPr/>
            </p:nvSpPr>
            <p:spPr bwMode="auto">
              <a:xfrm>
                <a:off x="2452889" y="1728836"/>
                <a:ext cx="228600" cy="228600"/>
              </a:xfrm>
              <a:prstGeom prst="ellipse">
                <a:avLst/>
              </a:prstGeom>
              <a:solidFill>
                <a:srgbClr val="E2F0D9"/>
              </a:solidFill>
              <a:ln w="9525" cap="flat" cmpd="sng" algn="ctr">
                <a:solidFill>
                  <a:srgbClr val="70AD47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smtClean="0">
                  <a:ln>
                    <a:noFill/>
                  </a:ln>
                  <a:solidFill>
                    <a:srgbClr val="005193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122" name="Oval 121"/>
              <p:cNvSpPr/>
              <p:nvPr/>
            </p:nvSpPr>
            <p:spPr bwMode="auto">
              <a:xfrm>
                <a:off x="2181577" y="681997"/>
                <a:ext cx="228600" cy="228600"/>
              </a:xfrm>
              <a:prstGeom prst="ellipse">
                <a:avLst/>
              </a:prstGeom>
              <a:solidFill>
                <a:srgbClr val="FCE6D6"/>
              </a:solidFill>
              <a:ln w="9525" cap="flat" cmpd="sng" algn="ctr">
                <a:solidFill>
                  <a:srgbClr val="EE7F3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smtClean="0">
                  <a:ln>
                    <a:noFill/>
                  </a:ln>
                  <a:solidFill>
                    <a:srgbClr val="005193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123" name="Oval 122"/>
              <p:cNvSpPr/>
              <p:nvPr/>
            </p:nvSpPr>
            <p:spPr bwMode="auto">
              <a:xfrm>
                <a:off x="1633124" y="780617"/>
                <a:ext cx="228600" cy="228600"/>
              </a:xfrm>
              <a:prstGeom prst="ellipse">
                <a:avLst/>
              </a:prstGeom>
              <a:solidFill>
                <a:srgbClr val="E2F0D9"/>
              </a:solidFill>
              <a:ln w="9525" cap="flat" cmpd="sng" algn="ctr">
                <a:solidFill>
                  <a:srgbClr val="70AD47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smtClean="0">
                  <a:ln>
                    <a:noFill/>
                  </a:ln>
                  <a:solidFill>
                    <a:srgbClr val="005193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cxnSp>
            <p:nvCxnSpPr>
              <p:cNvPr id="124" name="Straight Arrow Connector 123"/>
              <p:cNvCxnSpPr/>
              <p:nvPr/>
            </p:nvCxnSpPr>
            <p:spPr bwMode="auto">
              <a:xfrm flipH="1">
                <a:off x="1861724" y="877119"/>
                <a:ext cx="353331" cy="17798"/>
              </a:xfrm>
              <a:prstGeom prst="straightConnector1">
                <a:avLst/>
              </a:prstGeom>
              <a:solidFill>
                <a:srgbClr val="C6531F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129" name="Straight Arrow Connector 128"/>
              <p:cNvCxnSpPr/>
              <p:nvPr/>
            </p:nvCxnSpPr>
            <p:spPr bwMode="auto">
              <a:xfrm flipH="1">
                <a:off x="1774341" y="877119"/>
                <a:ext cx="440714" cy="502376"/>
              </a:xfrm>
              <a:prstGeom prst="straightConnector1">
                <a:avLst/>
              </a:prstGeom>
              <a:solidFill>
                <a:srgbClr val="C6531F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130" name="Straight Arrow Connector 129"/>
              <p:cNvCxnSpPr/>
              <p:nvPr/>
            </p:nvCxnSpPr>
            <p:spPr bwMode="auto">
              <a:xfrm>
                <a:off x="1429644" y="1055097"/>
                <a:ext cx="149575" cy="243576"/>
              </a:xfrm>
              <a:prstGeom prst="straightConnector1">
                <a:avLst/>
              </a:prstGeom>
              <a:solidFill>
                <a:srgbClr val="C6531F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131" name="Straight Arrow Connector 130"/>
              <p:cNvCxnSpPr>
                <a:stCxn id="123" idx="5"/>
                <a:endCxn id="121" idx="0"/>
              </p:cNvCxnSpPr>
              <p:nvPr/>
            </p:nvCxnSpPr>
            <p:spPr bwMode="auto">
              <a:xfrm>
                <a:off x="1828246" y="975739"/>
                <a:ext cx="738943" cy="753097"/>
              </a:xfrm>
              <a:prstGeom prst="straightConnector1">
                <a:avLst/>
              </a:prstGeom>
              <a:solidFill>
                <a:srgbClr val="C6531F"/>
              </a:solidFill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sp>
            <p:nvSpPr>
              <p:cNvPr id="132" name="Oval 131"/>
              <p:cNvSpPr/>
              <p:nvPr/>
            </p:nvSpPr>
            <p:spPr bwMode="auto">
              <a:xfrm>
                <a:off x="862767" y="2050617"/>
                <a:ext cx="228600" cy="228600"/>
              </a:xfrm>
              <a:prstGeom prst="ellipse">
                <a:avLst/>
              </a:prstGeom>
              <a:solidFill>
                <a:srgbClr val="FCE6D6"/>
              </a:solidFill>
              <a:ln w="9525" cap="flat" cmpd="sng" algn="ctr">
                <a:solidFill>
                  <a:srgbClr val="EE7F3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smtClean="0">
                  <a:ln>
                    <a:noFill/>
                  </a:ln>
                  <a:solidFill>
                    <a:srgbClr val="005193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133" name="Oval 132"/>
              <p:cNvSpPr/>
              <p:nvPr/>
            </p:nvSpPr>
            <p:spPr bwMode="auto">
              <a:xfrm>
                <a:off x="1314128" y="2427124"/>
                <a:ext cx="228600" cy="228600"/>
              </a:xfrm>
              <a:prstGeom prst="ellipse">
                <a:avLst/>
              </a:prstGeom>
              <a:solidFill>
                <a:srgbClr val="43546A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smtClean="0">
                  <a:ln>
                    <a:noFill/>
                  </a:ln>
                  <a:solidFill>
                    <a:srgbClr val="005193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134" name="Oval 133"/>
              <p:cNvSpPr/>
              <p:nvPr/>
            </p:nvSpPr>
            <p:spPr bwMode="auto">
              <a:xfrm>
                <a:off x="2022675" y="1816530"/>
                <a:ext cx="228600" cy="228600"/>
              </a:xfrm>
              <a:prstGeom prst="ellipse">
                <a:avLst/>
              </a:prstGeom>
              <a:solidFill>
                <a:srgbClr val="43546A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smtClean="0">
                  <a:ln>
                    <a:noFill/>
                  </a:ln>
                  <a:solidFill>
                    <a:srgbClr val="005193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135" name="Oval 134"/>
              <p:cNvSpPr/>
              <p:nvPr/>
            </p:nvSpPr>
            <p:spPr bwMode="auto">
              <a:xfrm>
                <a:off x="2126977" y="2084095"/>
                <a:ext cx="228600" cy="228600"/>
              </a:xfrm>
              <a:prstGeom prst="ellipse">
                <a:avLst/>
              </a:prstGeom>
              <a:solidFill>
                <a:srgbClr val="E2F0D9"/>
              </a:solidFill>
              <a:ln w="9525" cap="flat" cmpd="sng" algn="ctr">
                <a:solidFill>
                  <a:srgbClr val="70AD47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smtClean="0">
                  <a:ln>
                    <a:noFill/>
                  </a:ln>
                  <a:solidFill>
                    <a:srgbClr val="005193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136" name="Oval 135"/>
              <p:cNvSpPr/>
              <p:nvPr/>
            </p:nvSpPr>
            <p:spPr bwMode="auto">
              <a:xfrm>
                <a:off x="1556123" y="1698786"/>
                <a:ext cx="228600" cy="228600"/>
              </a:xfrm>
              <a:prstGeom prst="ellipse">
                <a:avLst/>
              </a:prstGeom>
              <a:solidFill>
                <a:srgbClr val="E2F0D9"/>
              </a:solidFill>
              <a:ln w="9525" cap="flat" cmpd="sng" algn="ctr">
                <a:solidFill>
                  <a:srgbClr val="70AD47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smtClean="0">
                  <a:ln>
                    <a:noFill/>
                  </a:ln>
                  <a:solidFill>
                    <a:srgbClr val="005193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cxnSp>
            <p:nvCxnSpPr>
              <p:cNvPr id="137" name="Straight Arrow Connector 136"/>
              <p:cNvCxnSpPr/>
              <p:nvPr/>
            </p:nvCxnSpPr>
            <p:spPr bwMode="auto">
              <a:xfrm>
                <a:off x="1660041" y="1493795"/>
                <a:ext cx="10382" cy="204991"/>
              </a:xfrm>
              <a:prstGeom prst="straightConnector1">
                <a:avLst/>
              </a:prstGeom>
              <a:solidFill>
                <a:srgbClr val="C6531F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138" name="Straight Arrow Connector 137"/>
              <p:cNvCxnSpPr/>
              <p:nvPr/>
            </p:nvCxnSpPr>
            <p:spPr bwMode="auto">
              <a:xfrm flipH="1">
                <a:off x="1542728" y="2279217"/>
                <a:ext cx="617727" cy="262207"/>
              </a:xfrm>
              <a:prstGeom prst="straightConnector1">
                <a:avLst/>
              </a:prstGeom>
              <a:solidFill>
                <a:srgbClr val="C6531F"/>
              </a:solidFill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139" name="Straight Arrow Connector 138"/>
              <p:cNvCxnSpPr/>
              <p:nvPr/>
            </p:nvCxnSpPr>
            <p:spPr bwMode="auto">
              <a:xfrm>
                <a:off x="1057889" y="2245739"/>
                <a:ext cx="289717" cy="214863"/>
              </a:xfrm>
              <a:prstGeom prst="straightConnector1">
                <a:avLst/>
              </a:prstGeom>
              <a:solidFill>
                <a:srgbClr val="C6531F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142" name="Straight Arrow Connector 141"/>
              <p:cNvCxnSpPr/>
              <p:nvPr/>
            </p:nvCxnSpPr>
            <p:spPr bwMode="auto">
              <a:xfrm>
                <a:off x="1784723" y="1813086"/>
                <a:ext cx="237952" cy="117744"/>
              </a:xfrm>
              <a:prstGeom prst="straightConnector1">
                <a:avLst/>
              </a:prstGeom>
              <a:solidFill>
                <a:srgbClr val="C6531F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sp>
            <p:nvSpPr>
              <p:cNvPr id="143" name="Oval 142"/>
              <p:cNvSpPr/>
              <p:nvPr/>
            </p:nvSpPr>
            <p:spPr bwMode="auto">
              <a:xfrm>
                <a:off x="2442333" y="1026539"/>
                <a:ext cx="228600" cy="228600"/>
              </a:xfrm>
              <a:prstGeom prst="ellipse">
                <a:avLst/>
              </a:prstGeom>
              <a:solidFill>
                <a:srgbClr val="FCE6D6"/>
              </a:solidFill>
              <a:ln w="9525" cap="flat" cmpd="sng" algn="ctr">
                <a:solidFill>
                  <a:srgbClr val="EE7F3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smtClean="0">
                  <a:ln>
                    <a:noFill/>
                  </a:ln>
                  <a:solidFill>
                    <a:srgbClr val="005193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146" name="Oval 145"/>
              <p:cNvSpPr/>
              <p:nvPr/>
            </p:nvSpPr>
            <p:spPr bwMode="auto">
              <a:xfrm>
                <a:off x="2770190" y="2029014"/>
                <a:ext cx="228600" cy="228600"/>
              </a:xfrm>
              <a:prstGeom prst="ellipse">
                <a:avLst/>
              </a:prstGeom>
              <a:solidFill>
                <a:srgbClr val="43546A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smtClean="0">
                  <a:ln>
                    <a:noFill/>
                  </a:ln>
                  <a:solidFill>
                    <a:srgbClr val="005193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147" name="Oval 146"/>
              <p:cNvSpPr/>
              <p:nvPr/>
            </p:nvSpPr>
            <p:spPr bwMode="auto">
              <a:xfrm>
                <a:off x="2803668" y="1339417"/>
                <a:ext cx="228600" cy="228600"/>
              </a:xfrm>
              <a:prstGeom prst="ellipse">
                <a:avLst/>
              </a:prstGeom>
              <a:solidFill>
                <a:srgbClr val="43546A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smtClean="0">
                  <a:ln>
                    <a:noFill/>
                  </a:ln>
                  <a:solidFill>
                    <a:srgbClr val="005193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148" name="Oval 147"/>
              <p:cNvSpPr/>
              <p:nvPr/>
            </p:nvSpPr>
            <p:spPr bwMode="auto">
              <a:xfrm>
                <a:off x="3114035" y="1330173"/>
                <a:ext cx="228600" cy="228600"/>
              </a:xfrm>
              <a:prstGeom prst="ellipse">
                <a:avLst/>
              </a:prstGeom>
              <a:solidFill>
                <a:srgbClr val="FCE6D6"/>
              </a:solidFill>
              <a:ln w="9525" cap="flat" cmpd="sng" algn="ctr">
                <a:solidFill>
                  <a:srgbClr val="EE7F3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smtClean="0">
                  <a:ln>
                    <a:noFill/>
                  </a:ln>
                  <a:solidFill>
                    <a:srgbClr val="005193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149" name="Oval 148"/>
              <p:cNvSpPr/>
              <p:nvPr/>
            </p:nvSpPr>
            <p:spPr bwMode="auto">
              <a:xfrm>
                <a:off x="2655890" y="714503"/>
                <a:ext cx="228600" cy="228600"/>
              </a:xfrm>
              <a:prstGeom prst="ellipse">
                <a:avLst/>
              </a:prstGeom>
              <a:solidFill>
                <a:srgbClr val="E2F0D9"/>
              </a:solidFill>
              <a:ln w="9525" cap="flat" cmpd="sng" algn="ctr">
                <a:solidFill>
                  <a:srgbClr val="70AD47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smtClean="0">
                  <a:ln>
                    <a:noFill/>
                  </a:ln>
                  <a:solidFill>
                    <a:srgbClr val="005193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cxnSp>
            <p:nvCxnSpPr>
              <p:cNvPr id="150" name="Straight Arrow Connector 149"/>
              <p:cNvCxnSpPr>
                <a:endCxn id="149" idx="5"/>
              </p:cNvCxnSpPr>
              <p:nvPr/>
            </p:nvCxnSpPr>
            <p:spPr bwMode="auto">
              <a:xfrm flipH="1" flipV="1">
                <a:off x="2851012" y="909625"/>
                <a:ext cx="296502" cy="454026"/>
              </a:xfrm>
              <a:prstGeom prst="straightConnector1">
                <a:avLst/>
              </a:prstGeom>
              <a:solidFill>
                <a:srgbClr val="C6531F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151" name="Straight Arrow Connector 150"/>
              <p:cNvCxnSpPr>
                <a:stCxn id="148" idx="4"/>
                <a:endCxn id="146" idx="7"/>
              </p:cNvCxnSpPr>
              <p:nvPr/>
            </p:nvCxnSpPr>
            <p:spPr bwMode="auto">
              <a:xfrm flipH="1">
                <a:off x="2965312" y="1558773"/>
                <a:ext cx="263023" cy="503719"/>
              </a:xfrm>
              <a:prstGeom prst="straightConnector1">
                <a:avLst/>
              </a:prstGeom>
              <a:solidFill>
                <a:srgbClr val="C6531F"/>
              </a:solidFill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152" name="Straight Arrow Connector 151"/>
              <p:cNvCxnSpPr>
                <a:stCxn id="143" idx="5"/>
                <a:endCxn id="146" idx="0"/>
              </p:cNvCxnSpPr>
              <p:nvPr/>
            </p:nvCxnSpPr>
            <p:spPr bwMode="auto">
              <a:xfrm>
                <a:off x="2637455" y="1221661"/>
                <a:ext cx="247035" cy="807353"/>
              </a:xfrm>
              <a:prstGeom prst="straightConnector1">
                <a:avLst/>
              </a:prstGeom>
              <a:solidFill>
                <a:srgbClr val="C6531F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153" name="Straight Arrow Connector 152"/>
              <p:cNvCxnSpPr>
                <a:stCxn id="149" idx="5"/>
              </p:cNvCxnSpPr>
              <p:nvPr/>
            </p:nvCxnSpPr>
            <p:spPr bwMode="auto">
              <a:xfrm>
                <a:off x="2851012" y="909625"/>
                <a:ext cx="66956" cy="429792"/>
              </a:xfrm>
              <a:prstGeom prst="straightConnector1">
                <a:avLst/>
              </a:prstGeom>
              <a:solidFill>
                <a:srgbClr val="C6531F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162" name="Straight Arrow Connector 161"/>
              <p:cNvCxnSpPr>
                <a:endCxn id="132" idx="7"/>
              </p:cNvCxnSpPr>
              <p:nvPr/>
            </p:nvCxnSpPr>
            <p:spPr bwMode="auto">
              <a:xfrm flipH="1">
                <a:off x="1057889" y="1843136"/>
                <a:ext cx="33478" cy="240959"/>
              </a:xfrm>
              <a:prstGeom prst="straightConnector1">
                <a:avLst/>
              </a:prstGeom>
              <a:solidFill>
                <a:srgbClr val="C6531F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166" name="Straight Arrow Connector 165"/>
              <p:cNvCxnSpPr/>
              <p:nvPr/>
            </p:nvCxnSpPr>
            <p:spPr bwMode="auto">
              <a:xfrm>
                <a:off x="2376699" y="877119"/>
                <a:ext cx="179934" cy="149420"/>
              </a:xfrm>
              <a:prstGeom prst="straightConnector1">
                <a:avLst/>
              </a:prstGeom>
              <a:solidFill>
                <a:srgbClr val="C6531F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181" name="Straight Arrow Connector 180"/>
              <p:cNvCxnSpPr/>
              <p:nvPr/>
            </p:nvCxnSpPr>
            <p:spPr bwMode="auto">
              <a:xfrm flipH="1">
                <a:off x="2355577" y="1957436"/>
                <a:ext cx="211612" cy="240959"/>
              </a:xfrm>
              <a:prstGeom prst="straightConnector1">
                <a:avLst/>
              </a:prstGeom>
              <a:solidFill>
                <a:srgbClr val="C6531F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</p:grpSp>
        <p:cxnSp>
          <p:nvCxnSpPr>
            <p:cNvPr id="188" name="Straight Arrow Connector 187"/>
            <p:cNvCxnSpPr>
              <a:stCxn id="136" idx="4"/>
              <a:endCxn id="133" idx="7"/>
            </p:cNvCxnSpPr>
            <p:nvPr/>
          </p:nvCxnSpPr>
          <p:spPr bwMode="auto">
            <a:xfrm flipH="1">
              <a:off x="8946042" y="5435624"/>
              <a:ext cx="161173" cy="533216"/>
            </a:xfrm>
            <a:prstGeom prst="straightConnector1">
              <a:avLst/>
            </a:prstGeom>
            <a:solidFill>
              <a:srgbClr val="C6531F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93" name="Straight Arrow Connector 192"/>
            <p:cNvCxnSpPr>
              <a:stCxn id="121" idx="5"/>
              <a:endCxn id="146" idx="1"/>
            </p:cNvCxnSpPr>
            <p:nvPr/>
          </p:nvCxnSpPr>
          <p:spPr bwMode="auto">
            <a:xfrm>
              <a:off x="10084803" y="5432196"/>
              <a:ext cx="155657" cy="138534"/>
            </a:xfrm>
            <a:prstGeom prst="straightConnector1">
              <a:avLst/>
            </a:prstGeom>
            <a:solidFill>
              <a:srgbClr val="C6531F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94" name="Straight Arrow Connector 193"/>
            <p:cNvCxnSpPr/>
            <p:nvPr/>
          </p:nvCxnSpPr>
          <p:spPr bwMode="auto">
            <a:xfrm flipH="1">
              <a:off x="10665127" y="4402718"/>
              <a:ext cx="448620" cy="0"/>
            </a:xfrm>
            <a:prstGeom prst="straightConnector1">
              <a:avLst/>
            </a:prstGeom>
            <a:solidFill>
              <a:srgbClr val="C6531F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/>
            </a:ln>
            <a:effectLst/>
          </p:spPr>
        </p:cxnSp>
        <p:sp>
          <p:nvSpPr>
            <p:cNvPr id="60" name="TextBox 59"/>
            <p:cNvSpPr txBox="1"/>
            <p:nvPr/>
          </p:nvSpPr>
          <p:spPr>
            <a:xfrm>
              <a:off x="11040176" y="4201324"/>
              <a:ext cx="148113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TFBS affected by </a:t>
              </a:r>
              <a:r>
                <a:rPr lang="en-US" dirty="0" err="1" smtClean="0"/>
                <a:t>eQTLs</a:t>
              </a:r>
              <a:endParaRPr lang="en-US" dirty="0"/>
            </a:p>
          </p:txBody>
        </p:sp>
      </p:grpSp>
      <p:grpSp>
        <p:nvGrpSpPr>
          <p:cNvPr id="195" name="Group 194"/>
          <p:cNvGrpSpPr/>
          <p:nvPr/>
        </p:nvGrpSpPr>
        <p:grpSpPr>
          <a:xfrm>
            <a:off x="11591007" y="5450733"/>
            <a:ext cx="273315" cy="1422326"/>
            <a:chOff x="1711146" y="5030929"/>
            <a:chExt cx="273315" cy="1422326"/>
          </a:xfrm>
        </p:grpSpPr>
        <p:grpSp>
          <p:nvGrpSpPr>
            <p:cNvPr id="203" name="Group 202"/>
            <p:cNvGrpSpPr/>
            <p:nvPr/>
          </p:nvGrpSpPr>
          <p:grpSpPr>
            <a:xfrm>
              <a:off x="1711146" y="5030929"/>
              <a:ext cx="273315" cy="1422326"/>
              <a:chOff x="1736355" y="2242986"/>
              <a:chExt cx="273315" cy="1422326"/>
            </a:xfrm>
          </p:grpSpPr>
          <p:sp>
            <p:nvSpPr>
              <p:cNvPr id="207" name="Oval 206"/>
              <p:cNvSpPr/>
              <p:nvPr/>
            </p:nvSpPr>
            <p:spPr>
              <a:xfrm>
                <a:off x="1736355" y="2242986"/>
                <a:ext cx="273315" cy="274320"/>
              </a:xfrm>
              <a:prstGeom prst="ellipse">
                <a:avLst/>
              </a:prstGeom>
              <a:solidFill>
                <a:srgbClr val="FCE6D6"/>
              </a:solidFill>
              <a:ln w="9525" cap="flat" cmpd="sng" algn="ctr">
                <a:solidFill>
                  <a:srgbClr val="EE7F34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8" name="Oval 207"/>
              <p:cNvSpPr/>
              <p:nvPr/>
            </p:nvSpPr>
            <p:spPr>
              <a:xfrm>
                <a:off x="1736355" y="2836926"/>
                <a:ext cx="273315" cy="274320"/>
              </a:xfrm>
              <a:prstGeom prst="ellipse">
                <a:avLst/>
              </a:prstGeom>
              <a:solidFill>
                <a:srgbClr val="E2F0D9"/>
              </a:solidFill>
              <a:ln w="9525" cap="flat" cmpd="sng" algn="ctr">
                <a:solidFill>
                  <a:srgbClr val="70AD47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9" name="Oval 208"/>
              <p:cNvSpPr/>
              <p:nvPr/>
            </p:nvSpPr>
            <p:spPr>
              <a:xfrm>
                <a:off x="1736355" y="3390992"/>
                <a:ext cx="273315" cy="274320"/>
              </a:xfrm>
              <a:prstGeom prst="ellipse">
                <a:avLst/>
              </a:prstGeom>
              <a:solidFill>
                <a:srgbClr val="43546A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cxnSp>
          <p:nvCxnSpPr>
            <p:cNvPr id="198" name="Elbow Connector 197"/>
            <p:cNvCxnSpPr/>
            <p:nvPr/>
          </p:nvCxnSpPr>
          <p:spPr>
            <a:xfrm rot="10800000" flipV="1">
              <a:off x="1711146" y="5168089"/>
              <a:ext cx="12700" cy="1148006"/>
            </a:xfrm>
            <a:prstGeom prst="bentConnector3">
              <a:avLst>
                <a:gd name="adj1" fmla="val 1800000"/>
              </a:avLst>
            </a:prstGeom>
            <a:ln>
              <a:solidFill>
                <a:schemeClr val="tx1"/>
              </a:solidFill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9" name="Straight Connector 198"/>
            <p:cNvCxnSpPr/>
            <p:nvPr/>
          </p:nvCxnSpPr>
          <p:spPr>
            <a:xfrm>
              <a:off x="1847804" y="5305249"/>
              <a:ext cx="0" cy="319620"/>
            </a:xfrm>
            <a:prstGeom prst="line">
              <a:avLst/>
            </a:pr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0" name="Straight Connector 199"/>
            <p:cNvCxnSpPr/>
            <p:nvPr/>
          </p:nvCxnSpPr>
          <p:spPr>
            <a:xfrm flipH="1">
              <a:off x="1765208" y="5617752"/>
              <a:ext cx="167263" cy="0"/>
            </a:xfrm>
            <a:prstGeom prst="line">
              <a:avLst/>
            </a:pr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1" name="Straight Connector 200"/>
            <p:cNvCxnSpPr/>
            <p:nvPr/>
          </p:nvCxnSpPr>
          <p:spPr>
            <a:xfrm>
              <a:off x="1847804" y="5899189"/>
              <a:ext cx="0" cy="279746"/>
            </a:xfrm>
            <a:prstGeom prst="line">
              <a:avLst/>
            </a:pr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2" name="Straight Connector 201"/>
            <p:cNvCxnSpPr/>
            <p:nvPr/>
          </p:nvCxnSpPr>
          <p:spPr>
            <a:xfrm flipH="1">
              <a:off x="1765208" y="6169357"/>
              <a:ext cx="167263" cy="0"/>
            </a:xfrm>
            <a:prstGeom prst="line">
              <a:avLst/>
            </a:pr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0" name="Group 209"/>
          <p:cNvGrpSpPr/>
          <p:nvPr/>
        </p:nvGrpSpPr>
        <p:grpSpPr>
          <a:xfrm>
            <a:off x="9689751" y="5995090"/>
            <a:ext cx="1633930" cy="647805"/>
            <a:chOff x="9213448" y="6110302"/>
            <a:chExt cx="1633930" cy="647805"/>
          </a:xfrm>
        </p:grpSpPr>
        <p:cxnSp>
          <p:nvCxnSpPr>
            <p:cNvPr id="211" name="Straight Arrow Connector 210"/>
            <p:cNvCxnSpPr/>
            <p:nvPr/>
          </p:nvCxnSpPr>
          <p:spPr>
            <a:xfrm>
              <a:off x="9213448" y="6291660"/>
              <a:ext cx="416689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2" name="TextBox 211"/>
            <p:cNvSpPr txBox="1"/>
            <p:nvPr/>
          </p:nvSpPr>
          <p:spPr>
            <a:xfrm>
              <a:off x="9679686" y="6110302"/>
              <a:ext cx="11059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mtClean="0"/>
                <a:t>activation</a:t>
              </a:r>
              <a:endParaRPr lang="en-US"/>
            </a:p>
          </p:txBody>
        </p:sp>
        <p:cxnSp>
          <p:nvCxnSpPr>
            <p:cNvPr id="213" name="Straight Connector 212"/>
            <p:cNvCxnSpPr/>
            <p:nvPr/>
          </p:nvCxnSpPr>
          <p:spPr>
            <a:xfrm>
              <a:off x="9213448" y="6580842"/>
              <a:ext cx="416689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Straight Connector 213"/>
            <p:cNvCxnSpPr/>
            <p:nvPr/>
          </p:nvCxnSpPr>
          <p:spPr>
            <a:xfrm flipH="1">
              <a:off x="9630140" y="6467020"/>
              <a:ext cx="0" cy="234717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5" name="TextBox 214"/>
            <p:cNvSpPr txBox="1"/>
            <p:nvPr/>
          </p:nvSpPr>
          <p:spPr>
            <a:xfrm>
              <a:off x="9679686" y="6388775"/>
              <a:ext cx="116769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repression</a:t>
              </a:r>
              <a:endParaRPr lang="en-US" dirty="0"/>
            </a:p>
          </p:txBody>
        </p:sp>
      </p:grpSp>
      <p:grpSp>
        <p:nvGrpSpPr>
          <p:cNvPr id="63" name="Group 62"/>
          <p:cNvGrpSpPr/>
          <p:nvPr/>
        </p:nvGrpSpPr>
        <p:grpSpPr>
          <a:xfrm rot="16200000">
            <a:off x="7894134" y="5389432"/>
            <a:ext cx="705202" cy="1806006"/>
            <a:chOff x="8233543" y="4968275"/>
            <a:chExt cx="705202" cy="1806006"/>
          </a:xfrm>
        </p:grpSpPr>
        <p:grpSp>
          <p:nvGrpSpPr>
            <p:cNvPr id="216" name="Group 215"/>
            <p:cNvGrpSpPr/>
            <p:nvPr/>
          </p:nvGrpSpPr>
          <p:grpSpPr>
            <a:xfrm rot="5400000" flipV="1">
              <a:off x="7906954" y="5570454"/>
              <a:ext cx="1348245" cy="695068"/>
              <a:chOff x="7391400" y="4114800"/>
              <a:chExt cx="762000" cy="392838"/>
            </a:xfrm>
          </p:grpSpPr>
          <p:sp>
            <p:nvSpPr>
              <p:cNvPr id="217" name="Moon 216"/>
              <p:cNvSpPr/>
              <p:nvPr/>
            </p:nvSpPr>
            <p:spPr>
              <a:xfrm rot="10800000">
                <a:off x="7620000" y="4114800"/>
                <a:ext cx="369290" cy="392838"/>
              </a:xfrm>
              <a:prstGeom prst="moon">
                <a:avLst>
                  <a:gd name="adj" fmla="val 87500"/>
                </a:avLst>
              </a:prstGeom>
              <a:noFill/>
              <a:ln w="25400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cxnSp>
            <p:nvCxnSpPr>
              <p:cNvPr id="218" name="Straight Connector 217"/>
              <p:cNvCxnSpPr/>
              <p:nvPr/>
            </p:nvCxnSpPr>
            <p:spPr>
              <a:xfrm>
                <a:off x="7989290" y="4311219"/>
                <a:ext cx="16411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9" name="Straight Connector 218"/>
              <p:cNvCxnSpPr/>
              <p:nvPr/>
            </p:nvCxnSpPr>
            <p:spPr>
              <a:xfrm flipV="1">
                <a:off x="7391400" y="4419600"/>
                <a:ext cx="237744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0" name="Straight Connector 219"/>
              <p:cNvCxnSpPr/>
              <p:nvPr/>
            </p:nvCxnSpPr>
            <p:spPr>
              <a:xfrm>
                <a:off x="7391400" y="4191000"/>
                <a:ext cx="237744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21" name="Oval 220"/>
            <p:cNvSpPr/>
            <p:nvPr/>
          </p:nvSpPr>
          <p:spPr>
            <a:xfrm>
              <a:off x="8251464" y="4968275"/>
              <a:ext cx="273315" cy="274320"/>
            </a:xfrm>
            <a:prstGeom prst="ellipse">
              <a:avLst/>
            </a:prstGeom>
            <a:solidFill>
              <a:srgbClr val="FCE6D6"/>
            </a:solidFill>
            <a:ln w="9525" cap="flat" cmpd="sng" algn="ctr">
              <a:solidFill>
                <a:srgbClr val="EE7F34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2" name="Oval 221"/>
            <p:cNvSpPr/>
            <p:nvPr/>
          </p:nvSpPr>
          <p:spPr>
            <a:xfrm>
              <a:off x="8665430" y="4983775"/>
              <a:ext cx="273315" cy="274320"/>
            </a:xfrm>
            <a:prstGeom prst="ellipse">
              <a:avLst/>
            </a:prstGeom>
            <a:solidFill>
              <a:srgbClr val="E2F0D9"/>
            </a:solidFill>
            <a:ln w="9525" cap="flat" cmpd="sng" algn="ctr">
              <a:solidFill>
                <a:srgbClr val="70AD47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3" name="Oval 222"/>
            <p:cNvSpPr/>
            <p:nvPr/>
          </p:nvSpPr>
          <p:spPr>
            <a:xfrm>
              <a:off x="8467538" y="6499961"/>
              <a:ext cx="273315" cy="274320"/>
            </a:xfrm>
            <a:prstGeom prst="ellipse">
              <a:avLst/>
            </a:prstGeom>
            <a:solidFill>
              <a:srgbClr val="43546A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aphicFrame>
        <p:nvGraphicFramePr>
          <p:cNvPr id="226" name="Table 225"/>
          <p:cNvGraphicFramePr>
            <a:graphicFrameLocks noGrp="1"/>
          </p:cNvGraphicFramePr>
          <p:nvPr>
            <p:extLst/>
          </p:nvPr>
        </p:nvGraphicFramePr>
        <p:xfrm>
          <a:off x="5276058" y="5837170"/>
          <a:ext cx="1996538" cy="88507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86998"/>
                <a:gridCol w="762956"/>
                <a:gridCol w="161646"/>
                <a:gridCol w="161646"/>
                <a:gridCol w="161646"/>
                <a:gridCol w="161646"/>
              </a:tblGrid>
              <a:tr h="243359"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b="0" dirty="0" smtClean="0">
                          <a:latin typeface="Helvetica"/>
                          <a:cs typeface="Helvetica"/>
                        </a:rPr>
                        <a:t>Input type </a:t>
                      </a:r>
                    </a:p>
                  </a:txBody>
                  <a:tcPr marL="68123" marR="68123" marT="34061" marB="3406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 smtClean="0">
                          <a:latin typeface="Helvetica"/>
                          <a:cs typeface="Helvetica"/>
                        </a:rPr>
                        <a:t>TF1</a:t>
                      </a:r>
                      <a:endParaRPr lang="en-US" sz="1100" b="0" dirty="0">
                        <a:latin typeface="Helvetica"/>
                        <a:cs typeface="Helvetica"/>
                      </a:endParaRPr>
                    </a:p>
                  </a:txBody>
                  <a:tcPr marL="68123" marR="68123" marT="34061" marB="34061"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 smtClean="0">
                          <a:latin typeface="Helvetica"/>
                          <a:cs typeface="Helvetica"/>
                        </a:rPr>
                        <a:t>0</a:t>
                      </a:r>
                      <a:endParaRPr lang="en-US" sz="1100" b="0" dirty="0">
                        <a:latin typeface="Helvetica"/>
                        <a:cs typeface="Helvetica"/>
                      </a:endParaRPr>
                    </a:p>
                  </a:txBody>
                  <a:tcPr marL="68123" marR="68123" marT="34061" marB="34061"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 smtClean="0">
                          <a:latin typeface="Helvetica"/>
                          <a:cs typeface="Helvetica"/>
                        </a:rPr>
                        <a:t>0</a:t>
                      </a:r>
                      <a:endParaRPr lang="en-US" sz="1100" b="0" dirty="0">
                        <a:latin typeface="Helvetica"/>
                        <a:cs typeface="Helvetica"/>
                      </a:endParaRPr>
                    </a:p>
                  </a:txBody>
                  <a:tcPr marL="68123" marR="68123" marT="34061" marB="34061"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 smtClean="0">
                          <a:latin typeface="Helvetica"/>
                          <a:cs typeface="Helvetica"/>
                        </a:rPr>
                        <a:t>1</a:t>
                      </a:r>
                      <a:endParaRPr lang="en-US" sz="1100" b="0" dirty="0">
                        <a:latin typeface="Helvetica"/>
                        <a:cs typeface="Helvetica"/>
                      </a:endParaRPr>
                    </a:p>
                  </a:txBody>
                  <a:tcPr marL="68123" marR="68123" marT="34061" marB="34061"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 smtClean="0">
                          <a:latin typeface="Helvetica"/>
                          <a:cs typeface="Helvetica"/>
                        </a:rPr>
                        <a:t>1</a:t>
                      </a:r>
                      <a:endParaRPr lang="en-US" sz="1100" b="0" dirty="0">
                        <a:latin typeface="Helvetica"/>
                        <a:cs typeface="Helvetica"/>
                      </a:endParaRPr>
                    </a:p>
                  </a:txBody>
                  <a:tcPr marL="68123" marR="68123" marT="34061" marB="34061"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238315">
                <a:tc vMerge="1">
                  <a:txBody>
                    <a:bodyPr/>
                    <a:lstStyle/>
                    <a:p>
                      <a:pPr algn="ctr"/>
                      <a:endParaRPr lang="en-US" sz="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 smtClean="0">
                          <a:latin typeface="Helvetica"/>
                          <a:cs typeface="Helvetica"/>
                        </a:rPr>
                        <a:t>TF4</a:t>
                      </a:r>
                      <a:endParaRPr lang="en-US" sz="1100" b="0" dirty="0">
                        <a:latin typeface="Helvetica"/>
                        <a:cs typeface="Helvetica"/>
                      </a:endParaRPr>
                    </a:p>
                  </a:txBody>
                  <a:tcPr marL="68123" marR="68123" marT="34061" marB="3406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 smtClean="0">
                          <a:latin typeface="Helvetica"/>
                          <a:cs typeface="Helvetica"/>
                        </a:rPr>
                        <a:t>0</a:t>
                      </a:r>
                      <a:endParaRPr lang="en-US" sz="1100" b="0" dirty="0">
                        <a:latin typeface="Helvetica"/>
                        <a:cs typeface="Helvetica"/>
                      </a:endParaRPr>
                    </a:p>
                  </a:txBody>
                  <a:tcPr marL="68123" marR="68123" marT="34061" marB="3406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 smtClean="0">
                          <a:latin typeface="Helvetica"/>
                          <a:cs typeface="Helvetica"/>
                        </a:rPr>
                        <a:t>1</a:t>
                      </a:r>
                      <a:endParaRPr lang="en-US" sz="1100" b="0" dirty="0">
                        <a:latin typeface="Helvetica"/>
                        <a:cs typeface="Helvetica"/>
                      </a:endParaRPr>
                    </a:p>
                  </a:txBody>
                  <a:tcPr marL="68123" marR="68123" marT="34061" marB="3406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 smtClean="0">
                          <a:latin typeface="Helvetica"/>
                          <a:cs typeface="Helvetica"/>
                        </a:rPr>
                        <a:t>0</a:t>
                      </a:r>
                      <a:endParaRPr lang="en-US" sz="1100" b="0" dirty="0">
                        <a:latin typeface="Helvetica"/>
                        <a:cs typeface="Helvetica"/>
                      </a:endParaRPr>
                    </a:p>
                  </a:txBody>
                  <a:tcPr marL="68123" marR="68123" marT="34061" marB="3406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 smtClean="0">
                          <a:latin typeface="Helvetica"/>
                          <a:cs typeface="Helvetica"/>
                        </a:rPr>
                        <a:t>1</a:t>
                      </a:r>
                      <a:endParaRPr lang="en-US" sz="1100" b="0" dirty="0">
                        <a:latin typeface="Helvetica"/>
                        <a:cs typeface="Helvetica"/>
                      </a:endParaRPr>
                    </a:p>
                  </a:txBody>
                  <a:tcPr marL="68123" marR="68123" marT="34061" marB="34061"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280325"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 smtClean="0">
                          <a:latin typeface="Helvetica"/>
                          <a:cs typeface="Helvetica"/>
                        </a:rPr>
                        <a:t>Output</a:t>
                      </a:r>
                    </a:p>
                  </a:txBody>
                  <a:tcPr marL="68123" marR="68123" marT="34061" marB="3406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 smtClean="0">
                          <a:latin typeface="Helvetica"/>
                          <a:cs typeface="Helvetica"/>
                        </a:rPr>
                        <a:t>Brain</a:t>
                      </a:r>
                      <a:r>
                        <a:rPr lang="en-US" sz="1100" b="0" baseline="0" dirty="0" smtClean="0">
                          <a:latin typeface="Helvetica"/>
                          <a:cs typeface="Helvetica"/>
                        </a:rPr>
                        <a:t> gene</a:t>
                      </a:r>
                      <a:endParaRPr lang="en-US" sz="1100" b="0" dirty="0">
                        <a:latin typeface="Helvetica"/>
                        <a:cs typeface="Helvetica"/>
                      </a:endParaRPr>
                    </a:p>
                  </a:txBody>
                  <a:tcPr marL="68123" marR="68123" marT="34061" marB="34061"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dirty="0" smtClean="0">
                          <a:solidFill>
                            <a:schemeClr val="tx1"/>
                          </a:solidFill>
                          <a:latin typeface="Helvetica"/>
                          <a:cs typeface="Helvetica"/>
                        </a:rPr>
                        <a:t>0</a:t>
                      </a:r>
                      <a:endParaRPr lang="en-US" sz="1100" b="0" i="0" dirty="0">
                        <a:solidFill>
                          <a:schemeClr val="tx1"/>
                        </a:solidFill>
                        <a:latin typeface="Helvetica"/>
                        <a:cs typeface="Helvetica"/>
                      </a:endParaRPr>
                    </a:p>
                  </a:txBody>
                  <a:tcPr marL="68123" marR="68123" marT="34061" marB="34061"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dirty="0" smtClean="0">
                          <a:solidFill>
                            <a:schemeClr val="tx1"/>
                          </a:solidFill>
                          <a:latin typeface="Helvetica"/>
                          <a:cs typeface="Helvetica"/>
                        </a:rPr>
                        <a:t>1</a:t>
                      </a:r>
                      <a:endParaRPr lang="en-US" sz="1100" b="0" i="0" dirty="0">
                        <a:solidFill>
                          <a:schemeClr val="tx1"/>
                        </a:solidFill>
                        <a:latin typeface="Helvetica"/>
                        <a:cs typeface="Helvetica"/>
                      </a:endParaRPr>
                    </a:p>
                  </a:txBody>
                  <a:tcPr marL="68123" marR="68123" marT="34061" marB="34061"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dirty="0" smtClean="0">
                          <a:solidFill>
                            <a:schemeClr val="tx1"/>
                          </a:solidFill>
                          <a:latin typeface="Helvetica"/>
                          <a:cs typeface="Helvetica"/>
                        </a:rPr>
                        <a:t>1</a:t>
                      </a:r>
                      <a:endParaRPr lang="en-US" sz="1100" b="0" i="0" dirty="0">
                        <a:solidFill>
                          <a:schemeClr val="tx1"/>
                        </a:solidFill>
                        <a:latin typeface="Helvetica"/>
                        <a:cs typeface="Helvetica"/>
                      </a:endParaRPr>
                    </a:p>
                  </a:txBody>
                  <a:tcPr marL="68123" marR="68123" marT="34061" marB="34061"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dirty="0" smtClean="0">
                          <a:solidFill>
                            <a:schemeClr val="tx1"/>
                          </a:solidFill>
                          <a:latin typeface="Helvetica"/>
                          <a:cs typeface="Helvetica"/>
                        </a:rPr>
                        <a:t>1</a:t>
                      </a:r>
                      <a:endParaRPr lang="en-US" sz="1100" b="0" i="0" dirty="0">
                        <a:solidFill>
                          <a:schemeClr val="tx1"/>
                        </a:solidFill>
                        <a:latin typeface="Helvetica"/>
                        <a:cs typeface="Helvetica"/>
                      </a:endParaRPr>
                    </a:p>
                  </a:txBody>
                  <a:tcPr marL="68123" marR="68123" marT="34061" marB="34061"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246" name="Oval 245"/>
          <p:cNvSpPr/>
          <p:nvPr/>
        </p:nvSpPr>
        <p:spPr>
          <a:xfrm>
            <a:off x="3768192" y="3624352"/>
            <a:ext cx="457200" cy="457200"/>
          </a:xfrm>
          <a:prstGeom prst="ellipse">
            <a:avLst/>
          </a:prstGeom>
          <a:solidFill>
            <a:srgbClr val="E2F0D9"/>
          </a:solidFill>
          <a:ln>
            <a:solidFill>
              <a:srgbClr val="70AD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5" name="Oval 244"/>
          <p:cNvSpPr/>
          <p:nvPr/>
        </p:nvSpPr>
        <p:spPr>
          <a:xfrm>
            <a:off x="2110380" y="3620847"/>
            <a:ext cx="457200" cy="457200"/>
          </a:xfrm>
          <a:prstGeom prst="ellipse">
            <a:avLst/>
          </a:prstGeom>
          <a:solidFill>
            <a:srgbClr val="FCE6D6"/>
          </a:solidFill>
          <a:ln>
            <a:solidFill>
              <a:srgbClr val="EE7F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5" name="Group 34"/>
          <p:cNvGrpSpPr/>
          <p:nvPr/>
        </p:nvGrpSpPr>
        <p:grpSpPr>
          <a:xfrm>
            <a:off x="110350" y="3653880"/>
            <a:ext cx="4590932" cy="2717632"/>
            <a:chOff x="6144014" y="379612"/>
            <a:chExt cx="4590932" cy="2717632"/>
          </a:xfrm>
        </p:grpSpPr>
        <p:sp>
          <p:nvSpPr>
            <p:cNvPr id="36" name="Oval 35"/>
            <p:cNvSpPr/>
            <p:nvPr/>
          </p:nvSpPr>
          <p:spPr>
            <a:xfrm>
              <a:off x="8751673" y="1374028"/>
              <a:ext cx="457200" cy="457200"/>
            </a:xfrm>
            <a:prstGeom prst="ellipse">
              <a:avLst/>
            </a:prstGeom>
            <a:solidFill>
              <a:srgbClr val="4354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8985402" y="379612"/>
              <a:ext cx="3433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mr-IN" smtClean="0"/>
                <a:t>…</a:t>
              </a:r>
              <a:endParaRPr lang="en-US" dirty="0"/>
            </a:p>
          </p:txBody>
        </p:sp>
        <p:cxnSp>
          <p:nvCxnSpPr>
            <p:cNvPr id="40" name="Straight Arrow Connector 39"/>
            <p:cNvCxnSpPr>
              <a:stCxn id="245" idx="4"/>
              <a:endCxn id="36" idx="1"/>
            </p:cNvCxnSpPr>
            <p:nvPr/>
          </p:nvCxnSpPr>
          <p:spPr>
            <a:xfrm>
              <a:off x="8372644" y="803779"/>
              <a:ext cx="445984" cy="637204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Straight Arrow Connector 153"/>
            <p:cNvCxnSpPr>
              <a:stCxn id="246" idx="3"/>
              <a:endCxn id="36" idx="7"/>
            </p:cNvCxnSpPr>
            <p:nvPr/>
          </p:nvCxnSpPr>
          <p:spPr>
            <a:xfrm flipH="1">
              <a:off x="9141918" y="740329"/>
              <a:ext cx="726893" cy="700654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5" name="TextBox 154"/>
            <p:cNvSpPr txBox="1"/>
            <p:nvPr/>
          </p:nvSpPr>
          <p:spPr>
            <a:xfrm>
              <a:off x="8111107" y="402545"/>
              <a:ext cx="57259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mtClean="0"/>
                <a:t>TF 1</a:t>
              </a:r>
              <a:endParaRPr lang="en-US" dirty="0"/>
            </a:p>
          </p:txBody>
        </p:sp>
        <p:sp>
          <p:nvSpPr>
            <p:cNvPr id="156" name="TextBox 155"/>
            <p:cNvSpPr txBox="1"/>
            <p:nvPr/>
          </p:nvSpPr>
          <p:spPr>
            <a:xfrm>
              <a:off x="9771045" y="399816"/>
              <a:ext cx="57259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TF 4</a:t>
              </a:r>
              <a:endParaRPr lang="en-US" dirty="0"/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9175588" y="1431384"/>
              <a:ext cx="129596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Brain gene</a:t>
              </a:r>
              <a:endParaRPr lang="en-US" dirty="0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6144014" y="2450913"/>
              <a:ext cx="459093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Contributions of TFs,   </a:t>
              </a:r>
              <a:r>
                <a:rPr lang="en-US" dirty="0" err="1" smtClean="0"/>
                <a:t>eQTLs</a:t>
              </a:r>
              <a:r>
                <a:rPr lang="en-US" dirty="0" smtClean="0"/>
                <a:t>,     interactions </a:t>
              </a:r>
            </a:p>
            <a:p>
              <a:pPr algn="r"/>
              <a:r>
                <a:rPr lang="en-US" dirty="0" smtClean="0"/>
                <a:t>of TFs and </a:t>
              </a:r>
              <a:r>
                <a:rPr lang="en-US" dirty="0" err="1" smtClean="0"/>
                <a:t>eQTLs</a:t>
              </a:r>
              <a:r>
                <a:rPr lang="en-US" dirty="0" smtClean="0"/>
                <a:t>        </a:t>
              </a:r>
              <a:endParaRPr lang="en-US" dirty="0"/>
            </a:p>
          </p:txBody>
        </p:sp>
        <p:sp>
          <p:nvSpPr>
            <p:cNvPr id="5" name="Left Brace 4"/>
            <p:cNvSpPr/>
            <p:nvPr/>
          </p:nvSpPr>
          <p:spPr>
            <a:xfrm rot="5400000" flipH="1" flipV="1">
              <a:off x="7300240" y="1903396"/>
              <a:ext cx="288551" cy="834690"/>
            </a:xfrm>
            <a:prstGeom prst="lef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Left Brace 93"/>
            <p:cNvSpPr/>
            <p:nvPr/>
          </p:nvSpPr>
          <p:spPr>
            <a:xfrm rot="5400000" flipH="1" flipV="1">
              <a:off x="8425121" y="1897281"/>
              <a:ext cx="288551" cy="834690"/>
            </a:xfrm>
            <a:prstGeom prst="lef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t="32597" b="40464"/>
          <a:stretch/>
        </p:blipFill>
        <p:spPr>
          <a:xfrm>
            <a:off x="248770" y="5137822"/>
            <a:ext cx="4445000" cy="386597"/>
          </a:xfrm>
          <a:prstGeom prst="rect">
            <a:avLst/>
          </a:prstGeom>
        </p:spPr>
      </p:pic>
      <p:sp>
        <p:nvSpPr>
          <p:cNvPr id="144" name="Left Brace 143"/>
          <p:cNvSpPr/>
          <p:nvPr/>
        </p:nvSpPr>
        <p:spPr>
          <a:xfrm rot="5400000" flipH="1" flipV="1">
            <a:off x="3882227" y="4963639"/>
            <a:ext cx="256274" cy="1214615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" name="Down Arrow 144"/>
          <p:cNvSpPr/>
          <p:nvPr/>
        </p:nvSpPr>
        <p:spPr>
          <a:xfrm>
            <a:off x="6340749" y="4713890"/>
            <a:ext cx="2374978" cy="1035310"/>
          </a:xfrm>
          <a:prstGeom prst="downArrow">
            <a:avLst>
              <a:gd name="adj1" fmla="val 50000"/>
              <a:gd name="adj2" fmla="val 5208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/>
              <a:t>Regulatory logic</a:t>
            </a:r>
            <a:endParaRPr lang="en-US" dirty="0"/>
          </a:p>
        </p:txBody>
      </p:sp>
      <p:sp>
        <p:nvSpPr>
          <p:cNvPr id="158" name="Down Arrow 157"/>
          <p:cNvSpPr/>
          <p:nvPr/>
        </p:nvSpPr>
        <p:spPr>
          <a:xfrm>
            <a:off x="9274036" y="4711544"/>
            <a:ext cx="2374978" cy="1035310"/>
          </a:xfrm>
          <a:prstGeom prst="downArrow">
            <a:avLst>
              <a:gd name="adj1" fmla="val 50000"/>
              <a:gd name="adj2" fmla="val 5208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Regulatory circuit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7422311" y="4137459"/>
            <a:ext cx="2685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Network structure analysis</a:t>
            </a:r>
            <a:endParaRPr lang="en-US" dirty="0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4355" y="3983141"/>
            <a:ext cx="1587500" cy="520700"/>
          </a:xfrm>
          <a:prstGeom prst="rect">
            <a:avLst/>
          </a:prstGeom>
        </p:spPr>
      </p:pic>
      <p:sp>
        <p:nvSpPr>
          <p:cNvPr id="25" name="Slide Number Placeholder 2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D9BC0-8D44-BD4B-BC44-66068C8B0442}" type="slidenum">
              <a:rPr lang="en-US" smtClean="0"/>
              <a:t>17</a:t>
            </a:fld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-4079" y="6286257"/>
            <a:ext cx="43513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DW,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JW, PE, JP, SL </a:t>
            </a:r>
            <a:endParaRPr lang="en-US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15151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931"/>
    </mc:Choice>
    <mc:Fallback xmlns="">
      <p:transition spd="slow" advTm="44931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Oval 26"/>
          <p:cNvSpPr/>
          <p:nvPr/>
        </p:nvSpPr>
        <p:spPr>
          <a:xfrm>
            <a:off x="949275" y="2602189"/>
            <a:ext cx="457200" cy="457200"/>
          </a:xfrm>
          <a:prstGeom prst="ellipse">
            <a:avLst/>
          </a:prstGeom>
          <a:solidFill>
            <a:srgbClr val="FCE6D6"/>
          </a:solidFill>
          <a:ln>
            <a:solidFill>
              <a:srgbClr val="EE7F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1860648" y="2602189"/>
            <a:ext cx="457200" cy="457200"/>
          </a:xfrm>
          <a:prstGeom prst="ellipse">
            <a:avLst/>
          </a:prstGeom>
          <a:solidFill>
            <a:srgbClr val="FCE6D6"/>
          </a:solidFill>
          <a:ln>
            <a:solidFill>
              <a:srgbClr val="EE7F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2772021" y="2602189"/>
            <a:ext cx="457200" cy="457200"/>
          </a:xfrm>
          <a:prstGeom prst="ellipse">
            <a:avLst/>
          </a:prstGeom>
          <a:solidFill>
            <a:srgbClr val="FCE6D6"/>
          </a:solidFill>
          <a:ln>
            <a:solidFill>
              <a:srgbClr val="EE7F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3683394" y="2602189"/>
            <a:ext cx="457200" cy="457200"/>
          </a:xfrm>
          <a:prstGeom prst="ellipse">
            <a:avLst/>
          </a:prstGeom>
          <a:solidFill>
            <a:srgbClr val="FCE6D6"/>
          </a:solidFill>
          <a:ln>
            <a:solidFill>
              <a:srgbClr val="EE7F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4594767" y="2602189"/>
            <a:ext cx="457200" cy="457200"/>
          </a:xfrm>
          <a:prstGeom prst="ellipse">
            <a:avLst/>
          </a:prstGeom>
          <a:solidFill>
            <a:srgbClr val="FCE6D6"/>
          </a:solidFill>
          <a:ln>
            <a:solidFill>
              <a:srgbClr val="EE7F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2571" y="-5095"/>
            <a:ext cx="9933122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Example: enhancer regulatory network for CDNF (Cerebral Dopamine Neurotrophic </a:t>
            </a:r>
            <a:r>
              <a:rPr lang="en-US" dirty="0" smtClean="0"/>
              <a:t>Factor)</a:t>
            </a:r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2766021" y="4190391"/>
            <a:ext cx="457200" cy="457200"/>
          </a:xfrm>
          <a:prstGeom prst="ellipse">
            <a:avLst/>
          </a:prstGeom>
          <a:solidFill>
            <a:srgbClr val="4354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/>
          <p:cNvCxnSpPr>
            <a:stCxn id="27" idx="5"/>
            <a:endCxn id="7" idx="1"/>
          </p:cNvCxnSpPr>
          <p:nvPr/>
        </p:nvCxnSpPr>
        <p:spPr>
          <a:xfrm>
            <a:off x="1339520" y="2992434"/>
            <a:ext cx="1493456" cy="1264912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28" idx="4"/>
            <a:endCxn id="7" idx="1"/>
          </p:cNvCxnSpPr>
          <p:nvPr/>
        </p:nvCxnSpPr>
        <p:spPr>
          <a:xfrm>
            <a:off x="2089248" y="3059389"/>
            <a:ext cx="743728" cy="1197957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4465958" y="2249768"/>
            <a:ext cx="7646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MAFG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1703024" y="4257346"/>
            <a:ext cx="9773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G=CDNF</a:t>
            </a:r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6548357" y="2417523"/>
            <a:ext cx="5106367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SPIB         </a:t>
            </a:r>
            <a:r>
              <a:rPr lang="en-US" sz="2400" i="1" dirty="0" smtClean="0">
                <a:latin typeface="Arial" charset="0"/>
                <a:ea typeface="Arial" charset="0"/>
                <a:cs typeface="Arial" charset="0"/>
              </a:rPr>
              <a:t>⍺</a:t>
            </a:r>
            <a:r>
              <a:rPr lang="en-US" sz="2400" baseline="-25000" dirty="0" smtClean="0">
                <a:latin typeface="Arial" charset="0"/>
                <a:ea typeface="Arial" charset="0"/>
                <a:cs typeface="Arial" charset="0"/>
              </a:rPr>
              <a:t>1</a:t>
            </a:r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=</a:t>
            </a:r>
            <a:r>
              <a:rPr lang="nb-NO" sz="2400" dirty="0" smtClean="0">
                <a:latin typeface="Arial" charset="0"/>
                <a:ea typeface="Arial" charset="0"/>
                <a:cs typeface="Arial" charset="0"/>
              </a:rPr>
              <a:t>0.18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BRCA1     </a:t>
            </a:r>
            <a:r>
              <a:rPr lang="en-US" sz="2400" i="1" dirty="0" smtClean="0">
                <a:latin typeface="Arial" charset="0"/>
                <a:ea typeface="Arial" charset="0"/>
                <a:cs typeface="Arial" charset="0"/>
              </a:rPr>
              <a:t>⍺</a:t>
            </a:r>
            <a:r>
              <a:rPr lang="en-US" sz="2400" baseline="-25000" dirty="0" smtClean="0">
                <a:latin typeface="Arial" charset="0"/>
                <a:ea typeface="Arial" charset="0"/>
                <a:cs typeface="Arial" charset="0"/>
              </a:rPr>
              <a:t>2</a:t>
            </a:r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= </a:t>
            </a:r>
            <a:r>
              <a:rPr lang="is-IS" sz="2400" dirty="0" smtClean="0">
                <a:latin typeface="Arial" charset="0"/>
                <a:ea typeface="Arial" charset="0"/>
                <a:cs typeface="Arial" charset="0"/>
              </a:rPr>
              <a:t>0.053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SOX5        </a:t>
            </a:r>
            <a:r>
              <a:rPr lang="en-US" sz="2400" i="1" dirty="0" smtClean="0">
                <a:latin typeface="Arial" charset="0"/>
                <a:ea typeface="Arial" charset="0"/>
                <a:cs typeface="Arial" charset="0"/>
              </a:rPr>
              <a:t>⍺</a:t>
            </a:r>
            <a:r>
              <a:rPr lang="en-US" sz="2400" baseline="-25000" dirty="0" smtClean="0">
                <a:latin typeface="Arial" charset="0"/>
                <a:ea typeface="Arial" charset="0"/>
                <a:cs typeface="Arial" charset="0"/>
              </a:rPr>
              <a:t>3</a:t>
            </a:r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= </a:t>
            </a:r>
            <a:r>
              <a:rPr lang="is-IS" sz="2400" dirty="0" smtClean="0">
                <a:latin typeface="Arial" charset="0"/>
                <a:ea typeface="Arial" charset="0"/>
                <a:cs typeface="Arial" charset="0"/>
              </a:rPr>
              <a:t>-0.072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NFE2L1    </a:t>
            </a:r>
            <a:r>
              <a:rPr lang="en-US" sz="2400" i="1" dirty="0" smtClean="0">
                <a:latin typeface="Arial" charset="0"/>
                <a:ea typeface="Arial" charset="0"/>
                <a:cs typeface="Arial" charset="0"/>
              </a:rPr>
              <a:t>⍺</a:t>
            </a:r>
            <a:r>
              <a:rPr lang="en-US" sz="2400" baseline="-25000" dirty="0" smtClean="0">
                <a:latin typeface="Arial" charset="0"/>
                <a:ea typeface="Arial" charset="0"/>
                <a:cs typeface="Arial" charset="0"/>
              </a:rPr>
              <a:t>4</a:t>
            </a:r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= </a:t>
            </a:r>
            <a:r>
              <a:rPr lang="is-IS" sz="2400" dirty="0" smtClean="0">
                <a:latin typeface="Arial" charset="0"/>
                <a:ea typeface="Arial" charset="0"/>
                <a:cs typeface="Arial" charset="0"/>
              </a:rPr>
              <a:t>0.051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MAFG       </a:t>
            </a:r>
            <a:r>
              <a:rPr lang="en-US" sz="2400" i="1" dirty="0" smtClean="0">
                <a:latin typeface="Arial" charset="0"/>
                <a:ea typeface="Arial" charset="0"/>
                <a:cs typeface="Arial" charset="0"/>
              </a:rPr>
              <a:t>⍺</a:t>
            </a:r>
            <a:r>
              <a:rPr lang="en-US" sz="2400" baseline="-25000" dirty="0" smtClean="0">
                <a:latin typeface="Arial" charset="0"/>
                <a:ea typeface="Arial" charset="0"/>
                <a:cs typeface="Arial" charset="0"/>
              </a:rPr>
              <a:t>5</a:t>
            </a:r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= </a:t>
            </a:r>
            <a:r>
              <a:rPr lang="mr-IN" sz="2400" dirty="0" smtClean="0">
                <a:latin typeface="Arial" charset="0"/>
                <a:ea typeface="Arial" charset="0"/>
                <a:cs typeface="Arial" charset="0"/>
              </a:rPr>
              <a:t>-0.389</a:t>
            </a:r>
            <a:endParaRPr lang="en-US" sz="2400" dirty="0">
              <a:latin typeface="Arial" charset="0"/>
              <a:ea typeface="Arial" charset="0"/>
              <a:cs typeface="Arial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rs72782895    </a:t>
            </a:r>
            <a:r>
              <a:rPr lang="en-US" sz="2400" i="1" dirty="0">
                <a:latin typeface="Arial" charset="0"/>
                <a:ea typeface="Arial" charset="0"/>
                <a:cs typeface="Arial" charset="0"/>
              </a:rPr>
              <a:t>β</a:t>
            </a:r>
            <a:r>
              <a:rPr lang="en-US" sz="2400" baseline="-25000" dirty="0" smtClean="0">
                <a:latin typeface="Arial" charset="0"/>
                <a:ea typeface="Arial" charset="0"/>
                <a:cs typeface="Arial" charset="0"/>
              </a:rPr>
              <a:t>1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= </a:t>
            </a:r>
            <a:r>
              <a:rPr lang="is-IS" sz="2400" dirty="0" smtClean="0">
                <a:latin typeface="Arial" charset="0"/>
                <a:ea typeface="Arial" charset="0"/>
                <a:cs typeface="Arial" charset="0"/>
              </a:rPr>
              <a:t>0.066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rs67337311    </a:t>
            </a:r>
            <a:r>
              <a:rPr lang="en-US" sz="2400" i="1" dirty="0">
                <a:latin typeface="Arial" charset="0"/>
                <a:ea typeface="Arial" charset="0"/>
                <a:cs typeface="Arial" charset="0"/>
              </a:rPr>
              <a:t>β</a:t>
            </a:r>
            <a:r>
              <a:rPr lang="en-US" sz="2400" baseline="-25000" dirty="0" smtClean="0">
                <a:latin typeface="Arial" charset="0"/>
                <a:ea typeface="Arial" charset="0"/>
                <a:cs typeface="Arial" charset="0"/>
              </a:rPr>
              <a:t>2</a:t>
            </a:r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= </a:t>
            </a:r>
            <a:r>
              <a:rPr lang="fi-FI" sz="2400" dirty="0" smtClean="0">
                <a:latin typeface="Arial" charset="0"/>
                <a:ea typeface="Arial" charset="0"/>
                <a:cs typeface="Arial" charset="0"/>
              </a:rPr>
              <a:t>-0.025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rs35342583    </a:t>
            </a:r>
            <a:r>
              <a:rPr lang="en-US" sz="2400" i="1" dirty="0">
                <a:latin typeface="Arial" charset="0"/>
                <a:ea typeface="Arial" charset="0"/>
                <a:cs typeface="Arial" charset="0"/>
              </a:rPr>
              <a:t>β</a:t>
            </a:r>
            <a:r>
              <a:rPr lang="en-US" sz="2400" baseline="-25000" dirty="0" smtClean="0">
                <a:latin typeface="Arial" charset="0"/>
                <a:ea typeface="Arial" charset="0"/>
                <a:cs typeface="Arial" charset="0"/>
              </a:rPr>
              <a:t>3</a:t>
            </a:r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= </a:t>
            </a:r>
            <a:r>
              <a:rPr lang="mr-IN" sz="2400" dirty="0">
                <a:latin typeface="Arial" charset="0"/>
                <a:ea typeface="Arial" charset="0"/>
                <a:cs typeface="Arial" charset="0"/>
              </a:rPr>
              <a:t>-</a:t>
            </a:r>
            <a:r>
              <a:rPr lang="mr-IN" sz="2400" dirty="0" smtClean="0">
                <a:latin typeface="Arial" charset="0"/>
                <a:ea typeface="Arial" charset="0"/>
                <a:cs typeface="Arial" charset="0"/>
              </a:rPr>
              <a:t>0.03</a:t>
            </a:r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2</a:t>
            </a:r>
          </a:p>
          <a:p>
            <a:endParaRPr lang="en-US" sz="2400" dirty="0" smtClean="0">
              <a:latin typeface="Arial" charset="0"/>
              <a:ea typeface="Arial" charset="0"/>
              <a:cs typeface="Arial" charset="0"/>
            </a:endParaRPr>
          </a:p>
          <a:p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using 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CMC SCZ &amp; CTRL gene expression </a:t>
            </a:r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and genotype data</a:t>
            </a:r>
            <a:endParaRPr lang="en-US" sz="2400" dirty="0"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37" name="Straight Arrow Connector 36"/>
          <p:cNvCxnSpPr>
            <a:stCxn id="29" idx="4"/>
            <a:endCxn id="7" idx="0"/>
          </p:cNvCxnSpPr>
          <p:nvPr/>
        </p:nvCxnSpPr>
        <p:spPr>
          <a:xfrm flipH="1">
            <a:off x="2994621" y="3059389"/>
            <a:ext cx="6000" cy="1131002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>
            <a:stCxn id="30" idx="4"/>
            <a:endCxn id="7" idx="7"/>
          </p:cNvCxnSpPr>
          <p:nvPr/>
        </p:nvCxnSpPr>
        <p:spPr>
          <a:xfrm flipH="1">
            <a:off x="3156266" y="3059389"/>
            <a:ext cx="755728" cy="1197957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>
            <a:stCxn id="31" idx="4"/>
            <a:endCxn id="7" idx="7"/>
          </p:cNvCxnSpPr>
          <p:nvPr/>
        </p:nvCxnSpPr>
        <p:spPr>
          <a:xfrm flipH="1">
            <a:off x="3156266" y="3059389"/>
            <a:ext cx="1667101" cy="1197957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/>
          <p:cNvSpPr txBox="1"/>
          <p:nvPr/>
        </p:nvSpPr>
        <p:spPr>
          <a:xfrm>
            <a:off x="3486420" y="2232857"/>
            <a:ext cx="8835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NFE2L1</a:t>
            </a:r>
            <a:endParaRPr lang="en-US"/>
          </a:p>
        </p:txBody>
      </p:sp>
      <p:sp>
        <p:nvSpPr>
          <p:cNvPr id="51" name="TextBox 50"/>
          <p:cNvSpPr txBox="1"/>
          <p:nvPr/>
        </p:nvSpPr>
        <p:spPr>
          <a:xfrm>
            <a:off x="2652663" y="2249768"/>
            <a:ext cx="6728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SOX5</a:t>
            </a:r>
            <a:endParaRPr lang="en-US"/>
          </a:p>
        </p:txBody>
      </p:sp>
      <p:sp>
        <p:nvSpPr>
          <p:cNvPr id="52" name="TextBox 51"/>
          <p:cNvSpPr txBox="1"/>
          <p:nvPr/>
        </p:nvSpPr>
        <p:spPr>
          <a:xfrm>
            <a:off x="1601599" y="2249768"/>
            <a:ext cx="8063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BRCA1</a:t>
            </a:r>
            <a:endParaRPr lang="en-US"/>
          </a:p>
        </p:txBody>
      </p:sp>
      <p:sp>
        <p:nvSpPr>
          <p:cNvPr id="53" name="TextBox 52"/>
          <p:cNvSpPr txBox="1"/>
          <p:nvPr/>
        </p:nvSpPr>
        <p:spPr>
          <a:xfrm>
            <a:off x="842571" y="2249768"/>
            <a:ext cx="5918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SPIB</a:t>
            </a:r>
            <a:endParaRPr lang="en-US"/>
          </a:p>
        </p:txBody>
      </p:sp>
      <p:sp>
        <p:nvSpPr>
          <p:cNvPr id="57" name="5-Point Star 56"/>
          <p:cNvSpPr/>
          <p:nvPr/>
        </p:nvSpPr>
        <p:spPr>
          <a:xfrm>
            <a:off x="1287982" y="5488296"/>
            <a:ext cx="457200" cy="457200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5-Point Star 57"/>
          <p:cNvSpPr/>
          <p:nvPr/>
        </p:nvSpPr>
        <p:spPr>
          <a:xfrm>
            <a:off x="2848707" y="5488296"/>
            <a:ext cx="457200" cy="457200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5-Point Star 58"/>
          <p:cNvSpPr/>
          <p:nvPr/>
        </p:nvSpPr>
        <p:spPr>
          <a:xfrm>
            <a:off x="4394997" y="5488296"/>
            <a:ext cx="457200" cy="457200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TextBox 60"/>
          <p:cNvSpPr txBox="1"/>
          <p:nvPr/>
        </p:nvSpPr>
        <p:spPr>
          <a:xfrm>
            <a:off x="4006952" y="5945496"/>
            <a:ext cx="12868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dirty="0"/>
              <a:t>rs72782895</a:t>
            </a:r>
            <a:endParaRPr lang="en-US" dirty="0"/>
          </a:p>
        </p:txBody>
      </p:sp>
      <p:sp>
        <p:nvSpPr>
          <p:cNvPr id="62" name="Rectangle 61"/>
          <p:cNvSpPr/>
          <p:nvPr/>
        </p:nvSpPr>
        <p:spPr>
          <a:xfrm>
            <a:off x="2376737" y="5945496"/>
            <a:ext cx="13397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s-IS"/>
              <a:t>rs67337311 </a:t>
            </a:r>
            <a:endParaRPr lang="en-US" dirty="0"/>
          </a:p>
        </p:txBody>
      </p:sp>
      <p:sp>
        <p:nvSpPr>
          <p:cNvPr id="63" name="TextBox 62"/>
          <p:cNvSpPr txBox="1"/>
          <p:nvPr/>
        </p:nvSpPr>
        <p:spPr>
          <a:xfrm>
            <a:off x="799421" y="5945496"/>
            <a:ext cx="12868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rs35342583</a:t>
            </a:r>
            <a:endParaRPr lang="en-US" dirty="0"/>
          </a:p>
        </p:txBody>
      </p:sp>
      <p:cxnSp>
        <p:nvCxnSpPr>
          <p:cNvPr id="72" name="Straight Arrow Connector 71"/>
          <p:cNvCxnSpPr>
            <a:stCxn id="57" idx="0"/>
            <a:endCxn id="7" idx="3"/>
          </p:cNvCxnSpPr>
          <p:nvPr/>
        </p:nvCxnSpPr>
        <p:spPr>
          <a:xfrm flipV="1">
            <a:off x="1516582" y="4580636"/>
            <a:ext cx="1316394" cy="90766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/>
          <p:cNvCxnSpPr>
            <a:stCxn id="58" idx="0"/>
            <a:endCxn id="7" idx="4"/>
          </p:cNvCxnSpPr>
          <p:nvPr/>
        </p:nvCxnSpPr>
        <p:spPr>
          <a:xfrm flipH="1" flipV="1">
            <a:off x="2994621" y="4647591"/>
            <a:ext cx="82686" cy="840705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Arrow Connector 77"/>
          <p:cNvCxnSpPr>
            <a:stCxn id="59" idx="0"/>
            <a:endCxn id="7" idx="5"/>
          </p:cNvCxnSpPr>
          <p:nvPr/>
        </p:nvCxnSpPr>
        <p:spPr>
          <a:xfrm flipH="1" flipV="1">
            <a:off x="3156266" y="4580636"/>
            <a:ext cx="1467331" cy="90766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Left Brace 80"/>
          <p:cNvSpPr/>
          <p:nvPr/>
        </p:nvSpPr>
        <p:spPr>
          <a:xfrm rot="5400000" flipH="1" flipV="1">
            <a:off x="2968230" y="4764159"/>
            <a:ext cx="321309" cy="3388968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TextBox 81"/>
          <p:cNvSpPr txBox="1"/>
          <p:nvPr/>
        </p:nvSpPr>
        <p:spPr>
          <a:xfrm>
            <a:off x="2052470" y="6504576"/>
            <a:ext cx="22075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eQTLs</a:t>
            </a:r>
            <a:r>
              <a:rPr lang="en-US" dirty="0" smtClean="0"/>
              <a:t> breaking TFBSs</a:t>
            </a:r>
            <a:endParaRPr lang="en-US" dirty="0"/>
          </a:p>
        </p:txBody>
      </p:sp>
      <p:sp>
        <p:nvSpPr>
          <p:cNvPr id="83" name="Left Brace 82"/>
          <p:cNvSpPr/>
          <p:nvPr/>
        </p:nvSpPr>
        <p:spPr>
          <a:xfrm rot="16200000" flipH="1">
            <a:off x="2832218" y="223587"/>
            <a:ext cx="300979" cy="3738981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TextBox 83"/>
          <p:cNvSpPr txBox="1"/>
          <p:nvPr/>
        </p:nvSpPr>
        <p:spPr>
          <a:xfrm>
            <a:off x="948136" y="1549068"/>
            <a:ext cx="42825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TFs having </a:t>
            </a:r>
            <a:r>
              <a:rPr lang="en-US" smtClean="0"/>
              <a:t>binding sites on CDNF enhancers</a:t>
            </a:r>
            <a:endParaRPr lang="en-US"/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2"/>
          <a:srcRect t="32597" b="40464"/>
          <a:stretch/>
        </p:blipFill>
        <p:spPr>
          <a:xfrm>
            <a:off x="5930644" y="1845601"/>
            <a:ext cx="5690838" cy="49495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1549" y="3075014"/>
            <a:ext cx="2959100" cy="863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4785" y="4613550"/>
            <a:ext cx="2654300" cy="69850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D9BC0-8D44-BD4B-BC44-66068C8B044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376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205"/>
    </mc:Choice>
    <mc:Fallback xmlns="">
      <p:transition spd="slow" advTm="36205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10535"/>
            <a:ext cx="10515600" cy="1325563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  <a:buClr>
                <a:schemeClr val="dk1"/>
              </a:buClr>
              <a:buSzPct val="25000"/>
            </a:pPr>
            <a:r>
              <a:rPr lang="en" sz="3200" b="1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PsychENCODE</a:t>
            </a:r>
            <a:r>
              <a:rPr lang="en" sz="3200" b="1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Capstone </a:t>
            </a:r>
            <a:r>
              <a:rPr lang="en-US" sz="3200" b="1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#</a:t>
            </a:r>
            <a:r>
              <a:rPr lang="en" sz="3200" b="1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 </a:t>
            </a:r>
            <a:r>
              <a:rPr lang="en-US" sz="3200" b="1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200" b="1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b="1" i="1" dirty="0" smtClean="0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Developing a Brain Genomics R</a:t>
            </a:r>
            <a:r>
              <a:rPr lang="en" sz="2800" b="1" i="1" dirty="0" err="1" smtClean="0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esource</a:t>
            </a:r>
            <a:r>
              <a:rPr lang="en" sz="2800" b="1" i="1" dirty="0" smtClean="0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b="1" i="1" dirty="0" smtClean="0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via Integrating </a:t>
            </a:r>
            <a:r>
              <a:rPr lang="en" sz="2800" b="1" i="1" dirty="0" err="1" smtClean="0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CommonMind</a:t>
            </a:r>
            <a:r>
              <a:rPr lang="en" sz="2800" b="1" i="1" dirty="0" smtClean="0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, ENCODE, </a:t>
            </a:r>
            <a:r>
              <a:rPr lang="en" sz="2800" b="1" i="1" dirty="0" err="1" smtClean="0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GTEx</a:t>
            </a:r>
            <a:r>
              <a:rPr lang="en" sz="2800" b="1" i="1" dirty="0" smtClean="0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, and Roadmap</a:t>
            </a:r>
            <a:endParaRPr lang="en" sz="2800" b="1" i="1" dirty="0">
              <a:solidFill>
                <a:schemeClr val="bg1">
                  <a:lumMod val="50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526915"/>
            <a:ext cx="10553746" cy="5087446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8E599E-A73C-D04E-A36C-5FED149914A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0882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 txBox="1">
            <a:spLocks noGrp="1"/>
          </p:cNvSpPr>
          <p:nvPr>
            <p:ph type="body" idx="1"/>
          </p:nvPr>
        </p:nvSpPr>
        <p:spPr>
          <a:xfrm>
            <a:off x="1081335" y="3064496"/>
            <a:ext cx="4392800" cy="3594400"/>
          </a:xfrm>
          <a:prstGeom prst="rect">
            <a:avLst/>
          </a:prstGeom>
          <a:noFill/>
          <a:ln>
            <a:noFill/>
          </a:ln>
        </p:spPr>
        <p:txBody>
          <a:bodyPr vert="horz" lIns="91433" tIns="45700" rIns="91433" bIns="45700" rtlCol="0" anchor="t" anchorCtr="0">
            <a:noAutofit/>
          </a:bodyPr>
          <a:lstStyle/>
          <a:p>
            <a:pPr marL="237061" indent="-245527">
              <a:spcBef>
                <a:spcPts val="1067"/>
              </a:spcBef>
              <a:buClr>
                <a:schemeClr val="dk1"/>
              </a:buClr>
              <a:buSzPct val="100000"/>
            </a:pPr>
            <a:r>
              <a:rPr lang="en" sz="1600" dirty="0" err="1" smtClean="0">
                <a:latin typeface="Arial"/>
                <a:ea typeface="Arial"/>
                <a:cs typeface="Arial"/>
                <a:sym typeface="Arial"/>
              </a:rPr>
              <a:t>Shuang</a:t>
            </a:r>
            <a:r>
              <a:rPr lang="en" sz="16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" sz="1600" dirty="0">
                <a:latin typeface="Arial"/>
                <a:ea typeface="Arial"/>
                <a:cs typeface="Arial"/>
                <a:sym typeface="Arial"/>
              </a:rPr>
              <a:t>Liu</a:t>
            </a:r>
          </a:p>
          <a:p>
            <a:pPr marL="237061" indent="-245527">
              <a:spcBef>
                <a:spcPts val="1067"/>
              </a:spcBef>
              <a:buClr>
                <a:schemeClr val="dk1"/>
              </a:buClr>
              <a:buSzPct val="100000"/>
            </a:pPr>
            <a:r>
              <a:rPr lang="en" sz="1600" dirty="0" err="1">
                <a:latin typeface="Arial"/>
                <a:ea typeface="Arial"/>
                <a:cs typeface="Arial"/>
                <a:sym typeface="Arial"/>
              </a:rPr>
              <a:t>Daifeng</a:t>
            </a:r>
            <a:r>
              <a:rPr lang="en" sz="1600" dirty="0">
                <a:latin typeface="Arial"/>
                <a:ea typeface="Arial"/>
                <a:cs typeface="Arial"/>
                <a:sym typeface="Arial"/>
              </a:rPr>
              <a:t> Wang </a:t>
            </a:r>
          </a:p>
          <a:p>
            <a:pPr marL="237061" indent="-237061">
              <a:spcBef>
                <a:spcPts val="1067"/>
              </a:spcBef>
              <a:buClr>
                <a:schemeClr val="dk1"/>
              </a:buClr>
              <a:buSzPct val="100000"/>
            </a:pPr>
            <a:r>
              <a:rPr lang="en" sz="1600" dirty="0">
                <a:latin typeface="Arial"/>
                <a:ea typeface="Arial"/>
                <a:cs typeface="Arial"/>
                <a:sym typeface="Arial"/>
              </a:rPr>
              <a:t>Fabio Navarro </a:t>
            </a:r>
          </a:p>
          <a:p>
            <a:pPr marL="237061" indent="-237061">
              <a:spcBef>
                <a:spcPts val="1067"/>
              </a:spcBef>
              <a:buClr>
                <a:schemeClr val="dk1"/>
              </a:buClr>
              <a:buSzPct val="100000"/>
            </a:pPr>
            <a:r>
              <a:rPr lang="en" sz="1600" dirty="0">
                <a:latin typeface="Arial"/>
                <a:ea typeface="Arial"/>
                <a:cs typeface="Arial"/>
                <a:sym typeface="Arial"/>
              </a:rPr>
              <a:t>Declan Clarke</a:t>
            </a:r>
          </a:p>
          <a:p>
            <a:pPr marL="237061" indent="-237061">
              <a:spcBef>
                <a:spcPts val="1067"/>
              </a:spcBef>
              <a:buClr>
                <a:schemeClr val="dk1"/>
              </a:buClr>
              <a:buSzPct val="100000"/>
            </a:pPr>
            <a:r>
              <a:rPr lang="en" sz="1600" dirty="0">
                <a:latin typeface="Arial"/>
                <a:ea typeface="Arial"/>
                <a:cs typeface="Arial"/>
                <a:sym typeface="Arial"/>
              </a:rPr>
              <a:t>Jonathan </a:t>
            </a:r>
            <a:r>
              <a:rPr lang="en" sz="1600" dirty="0" err="1">
                <a:latin typeface="Arial"/>
                <a:ea typeface="Arial"/>
                <a:cs typeface="Arial"/>
                <a:sym typeface="Arial"/>
              </a:rPr>
              <a:t>Warrell</a:t>
            </a:r>
            <a:endParaRPr lang="en" sz="1600" dirty="0">
              <a:latin typeface="Arial"/>
              <a:ea typeface="Arial"/>
              <a:cs typeface="Arial"/>
              <a:sym typeface="Arial"/>
            </a:endParaRPr>
          </a:p>
          <a:p>
            <a:pPr marL="237061" indent="-237061">
              <a:spcBef>
                <a:spcPts val="1067"/>
              </a:spcBef>
              <a:buClr>
                <a:schemeClr val="dk1"/>
              </a:buClr>
              <a:buSzPct val="100000"/>
            </a:pPr>
            <a:r>
              <a:rPr lang="en" sz="1600" dirty="0">
                <a:latin typeface="Arial"/>
                <a:ea typeface="Arial"/>
                <a:cs typeface="Arial"/>
                <a:sym typeface="Arial"/>
              </a:rPr>
              <a:t>Prashant </a:t>
            </a:r>
            <a:r>
              <a:rPr lang="en" sz="1600" dirty="0" err="1">
                <a:latin typeface="Arial"/>
                <a:ea typeface="Arial"/>
                <a:cs typeface="Arial"/>
                <a:sym typeface="Arial"/>
              </a:rPr>
              <a:t>Emani</a:t>
            </a:r>
            <a:endParaRPr lang="en" sz="1600" dirty="0">
              <a:latin typeface="Arial"/>
              <a:ea typeface="Arial"/>
              <a:cs typeface="Arial"/>
              <a:sym typeface="Arial"/>
            </a:endParaRPr>
          </a:p>
          <a:p>
            <a:pPr marL="237061" indent="-237061">
              <a:spcBef>
                <a:spcPts val="1067"/>
              </a:spcBef>
              <a:buClr>
                <a:schemeClr val="dk1"/>
              </a:buClr>
              <a:buSzPct val="100000"/>
            </a:pPr>
            <a:r>
              <a:rPr lang="en" sz="1600" dirty="0" err="1">
                <a:latin typeface="Arial"/>
                <a:ea typeface="Arial"/>
                <a:cs typeface="Arial"/>
                <a:sym typeface="Arial"/>
              </a:rPr>
              <a:t>Mengting</a:t>
            </a:r>
            <a:r>
              <a:rPr lang="en" sz="16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" sz="1600" dirty="0" err="1" smtClean="0">
                <a:latin typeface="Arial"/>
                <a:ea typeface="Arial"/>
                <a:cs typeface="Arial"/>
                <a:sym typeface="Arial"/>
              </a:rPr>
              <a:t>Gu</a:t>
            </a:r>
            <a:endParaRPr lang="en-US" sz="1600" dirty="0" smtClean="0">
              <a:latin typeface="Arial"/>
              <a:ea typeface="Arial"/>
              <a:cs typeface="Arial"/>
              <a:sym typeface="Arial"/>
            </a:endParaRPr>
          </a:p>
          <a:p>
            <a:pPr marL="237061" indent="-237061">
              <a:spcBef>
                <a:spcPts val="1067"/>
              </a:spcBef>
              <a:buClr>
                <a:schemeClr val="dk1"/>
              </a:buClr>
              <a:buSzPct val="100000"/>
            </a:pPr>
            <a:r>
              <a:rPr lang="en" sz="1600" dirty="0" smtClean="0">
                <a:latin typeface="Arial"/>
                <a:ea typeface="Arial"/>
                <a:cs typeface="Arial"/>
                <a:sym typeface="Arial"/>
              </a:rPr>
              <a:t>Jonathan</a:t>
            </a:r>
            <a:r>
              <a:rPr lang="en-US" sz="1600" dirty="0" smtClean="0">
                <a:latin typeface="Arial"/>
                <a:ea typeface="Arial"/>
                <a:cs typeface="Arial"/>
                <a:sym typeface="Arial"/>
              </a:rPr>
              <a:t> Park</a:t>
            </a:r>
            <a:endParaRPr lang="en" sz="1600" dirty="0">
              <a:latin typeface="Arial"/>
              <a:ea typeface="Arial"/>
              <a:cs typeface="Arial"/>
              <a:sym typeface="Arial"/>
            </a:endParaRPr>
          </a:p>
          <a:p>
            <a:pPr marL="237061" indent="-237061">
              <a:spcBef>
                <a:spcPts val="1067"/>
              </a:spcBef>
              <a:buClr>
                <a:schemeClr val="dk1"/>
              </a:buClr>
              <a:buSzPct val="100000"/>
            </a:pPr>
            <a:r>
              <a:rPr lang="en" sz="1600" dirty="0">
                <a:latin typeface="Arial"/>
                <a:ea typeface="Arial"/>
                <a:cs typeface="Arial"/>
                <a:sym typeface="Arial"/>
              </a:rPr>
              <a:t>Aparna </a:t>
            </a:r>
            <a:r>
              <a:rPr lang="en" sz="1600" dirty="0" smtClean="0">
                <a:latin typeface="Arial"/>
                <a:ea typeface="Arial"/>
                <a:cs typeface="Arial"/>
                <a:sym typeface="Arial"/>
              </a:rPr>
              <a:t>Nathan</a:t>
            </a:r>
            <a:endParaRPr lang="en-US" sz="1600" dirty="0" smtClean="0">
              <a:latin typeface="Arial"/>
              <a:ea typeface="Arial"/>
              <a:cs typeface="Arial"/>
              <a:sym typeface="Arial"/>
            </a:endParaRPr>
          </a:p>
          <a:p>
            <a:pPr marL="237061" indent="-237061">
              <a:spcBef>
                <a:spcPts val="1067"/>
              </a:spcBef>
              <a:buClr>
                <a:schemeClr val="dk1"/>
              </a:buClr>
              <a:buSzPct val="100000"/>
            </a:pPr>
            <a:r>
              <a:rPr lang="en" sz="1600" dirty="0">
                <a:latin typeface="Arial"/>
                <a:ea typeface="Arial"/>
                <a:cs typeface="Arial"/>
                <a:sym typeface="Arial"/>
              </a:rPr>
              <a:t>Mark Gerstein</a:t>
            </a:r>
          </a:p>
          <a:p>
            <a:pPr marL="237061" indent="-237061">
              <a:spcBef>
                <a:spcPts val="1067"/>
              </a:spcBef>
              <a:buClr>
                <a:schemeClr val="dk1"/>
              </a:buClr>
              <a:buSzPct val="100000"/>
            </a:pPr>
            <a:endParaRPr lang="en" sz="16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37061" indent="-237061">
              <a:spcBef>
                <a:spcPts val="1067"/>
              </a:spcBef>
              <a:buClr>
                <a:schemeClr val="dk1"/>
              </a:buClr>
              <a:buSzPct val="100000"/>
              <a:buNone/>
            </a:pPr>
            <a:endParaRPr sz="16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Shape 62"/>
          <p:cNvSpPr txBox="1">
            <a:spLocks noGrp="1"/>
          </p:cNvSpPr>
          <p:nvPr>
            <p:ph type="sldNum" idx="12"/>
          </p:nvPr>
        </p:nvSpPr>
        <p:spPr>
          <a:xfrm>
            <a:off x="8610601" y="6356350"/>
            <a:ext cx="2743199" cy="365124"/>
          </a:xfrm>
          <a:prstGeom prst="rect">
            <a:avLst/>
          </a:prstGeom>
          <a:noFill/>
          <a:ln>
            <a:noFill/>
          </a:ln>
        </p:spPr>
        <p:txBody>
          <a:bodyPr vert="horz" lIns="91433" tIns="45700" rIns="91433" bIns="45700" rtlCol="0" anchor="ctr" anchorCtr="0">
            <a:noAutofit/>
          </a:bodyPr>
          <a:lstStyle/>
          <a:p>
            <a:pPr>
              <a:buSzPct val="25000"/>
            </a:pPr>
            <a:fld id="{00000000-1234-1234-1234-123412341234}" type="slidenum">
              <a:rPr lang="en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19</a:t>
            </a:fld>
            <a:endParaRPr lang="en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" name="Shape 63"/>
          <p:cNvSpPr txBox="1"/>
          <p:nvPr/>
        </p:nvSpPr>
        <p:spPr>
          <a:xfrm>
            <a:off x="3576146" y="3064496"/>
            <a:ext cx="4392800" cy="3594400"/>
          </a:xfrm>
          <a:prstGeom prst="rect">
            <a:avLst/>
          </a:prstGeom>
          <a:noFill/>
          <a:ln>
            <a:noFill/>
          </a:ln>
        </p:spPr>
        <p:txBody>
          <a:bodyPr lIns="91433" tIns="45700" rIns="91433" bIns="45700" anchor="t" anchorCtr="0">
            <a:noAutofit/>
          </a:bodyPr>
          <a:lstStyle/>
          <a:p>
            <a:pPr marL="237061" indent="-237061">
              <a:lnSpc>
                <a:spcPct val="90000"/>
              </a:lnSpc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" sz="1600" dirty="0">
                <a:latin typeface="Arial"/>
                <a:ea typeface="Arial"/>
                <a:cs typeface="Arial"/>
              </a:rPr>
              <a:t>James Knowles</a:t>
            </a:r>
          </a:p>
          <a:p>
            <a:pPr marL="237061" indent="-237061">
              <a:lnSpc>
                <a:spcPct val="90000"/>
              </a:lnSpc>
              <a:spcBef>
                <a:spcPts val="1067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" sz="1600" dirty="0">
                <a:latin typeface="Arial"/>
                <a:ea typeface="Arial"/>
                <a:cs typeface="Arial"/>
                <a:sym typeface="Arial"/>
              </a:rPr>
              <a:t>Pamela </a:t>
            </a:r>
            <a:r>
              <a:rPr lang="en" sz="1600" dirty="0" err="1">
                <a:latin typeface="Arial"/>
                <a:ea typeface="Arial"/>
                <a:cs typeface="Arial"/>
                <a:sym typeface="Arial"/>
              </a:rPr>
              <a:t>Sklar</a:t>
            </a:r>
            <a:endParaRPr lang="en" sz="1600" dirty="0">
              <a:latin typeface="Arial"/>
              <a:ea typeface="Arial"/>
              <a:cs typeface="Arial"/>
              <a:sym typeface="Arial"/>
            </a:endParaRPr>
          </a:p>
          <a:p>
            <a:pPr marL="237061" indent="-237061">
              <a:lnSpc>
                <a:spcPct val="90000"/>
              </a:lnSpc>
              <a:spcBef>
                <a:spcPts val="1067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" sz="1600" dirty="0">
                <a:latin typeface="Arial"/>
                <a:ea typeface="Arial"/>
                <a:cs typeface="Arial"/>
                <a:sym typeface="Arial"/>
              </a:rPr>
              <a:t>Hoffman, Gabriel</a:t>
            </a:r>
          </a:p>
          <a:p>
            <a:pPr marL="237061" indent="-237061">
              <a:lnSpc>
                <a:spcPct val="90000"/>
              </a:lnSpc>
              <a:spcBef>
                <a:spcPts val="1067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" sz="1600" dirty="0">
                <a:latin typeface="Arial"/>
                <a:ea typeface="Arial"/>
                <a:cs typeface="Arial"/>
                <a:sym typeface="Arial"/>
              </a:rPr>
              <a:t>Andrew Jaffe </a:t>
            </a:r>
          </a:p>
          <a:p>
            <a:pPr marL="237061" indent="-237061">
              <a:lnSpc>
                <a:spcPct val="90000"/>
              </a:lnSpc>
              <a:spcBef>
                <a:spcPts val="1067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" sz="1600" dirty="0" err="1">
                <a:latin typeface="Arial"/>
                <a:ea typeface="Arial"/>
                <a:cs typeface="Arial"/>
                <a:sym typeface="Arial"/>
              </a:rPr>
              <a:t>Suhn</a:t>
            </a:r>
            <a:r>
              <a:rPr lang="en" sz="1600" dirty="0">
                <a:latin typeface="Arial"/>
                <a:ea typeface="Arial"/>
                <a:cs typeface="Arial"/>
                <a:sym typeface="Arial"/>
              </a:rPr>
              <a:t> Kyong </a:t>
            </a:r>
            <a:r>
              <a:rPr lang="en" sz="1600" dirty="0" err="1">
                <a:latin typeface="Arial"/>
                <a:ea typeface="Arial"/>
                <a:cs typeface="Arial"/>
                <a:sym typeface="Arial"/>
              </a:rPr>
              <a:t>Rhie</a:t>
            </a:r>
            <a:endParaRPr lang="en" sz="1600" dirty="0">
              <a:latin typeface="Arial"/>
              <a:ea typeface="Arial"/>
              <a:cs typeface="Arial"/>
              <a:sym typeface="Arial"/>
            </a:endParaRPr>
          </a:p>
          <a:p>
            <a:pPr marL="237061" indent="-237061">
              <a:lnSpc>
                <a:spcPct val="90000"/>
              </a:lnSpc>
              <a:spcBef>
                <a:spcPts val="1067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" sz="1600" dirty="0">
                <a:latin typeface="Arial"/>
                <a:ea typeface="Arial"/>
                <a:cs typeface="Arial"/>
                <a:sym typeface="Arial"/>
              </a:rPr>
              <a:t>Peggy </a:t>
            </a:r>
            <a:r>
              <a:rPr lang="en" sz="1600" dirty="0" err="1">
                <a:latin typeface="Arial"/>
                <a:ea typeface="Arial"/>
                <a:cs typeface="Arial"/>
                <a:sym typeface="Arial"/>
              </a:rPr>
              <a:t>Farnham</a:t>
            </a:r>
            <a:endParaRPr lang="en" sz="1600" dirty="0">
              <a:latin typeface="Arial"/>
              <a:ea typeface="Arial"/>
              <a:cs typeface="Arial"/>
              <a:sym typeface="Arial"/>
            </a:endParaRPr>
          </a:p>
          <a:p>
            <a:pPr marL="237061" indent="-237061">
              <a:lnSpc>
                <a:spcPct val="90000"/>
              </a:lnSpc>
              <a:spcBef>
                <a:spcPts val="1067"/>
              </a:spcBef>
              <a:buClr>
                <a:schemeClr val="dk1"/>
              </a:buClr>
            </a:pPr>
            <a:endParaRPr sz="1600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" name="Shape 64"/>
          <p:cNvSpPr txBox="1"/>
          <p:nvPr/>
        </p:nvSpPr>
        <p:spPr>
          <a:xfrm>
            <a:off x="1081334" y="589847"/>
            <a:ext cx="9086247" cy="1790800"/>
          </a:xfrm>
          <a:prstGeom prst="rect">
            <a:avLst/>
          </a:prstGeom>
          <a:noFill/>
          <a:ln>
            <a:noFill/>
          </a:ln>
        </p:spPr>
        <p:txBody>
          <a:bodyPr lIns="91433" tIns="45700" rIns="91433" bIns="45700" anchor="ctr" anchorCtr="0">
            <a:noAutofit/>
          </a:bodyPr>
          <a:lstStyle/>
          <a:p>
            <a:pPr>
              <a:lnSpc>
                <a:spcPct val="80000"/>
              </a:lnSpc>
              <a:buClr>
                <a:schemeClr val="dk1"/>
              </a:buClr>
              <a:buSzPct val="25000"/>
            </a:pPr>
            <a:r>
              <a:rPr lang="en" sz="52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PsychENCODE</a:t>
            </a:r>
            <a:r>
              <a:rPr lang="en" sz="52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Capstone </a:t>
            </a:r>
            <a:r>
              <a:rPr lang="en-US" sz="5200" b="1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#</a:t>
            </a:r>
            <a:r>
              <a:rPr lang="en" sz="5200" b="1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 </a:t>
            </a:r>
            <a:r>
              <a:rPr lang="en" sz="4267" b="1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" sz="4267" b="1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4267" b="1" dirty="0" smtClean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lnSpc>
                <a:spcPct val="80000"/>
              </a:lnSpc>
              <a:buClr>
                <a:schemeClr val="dk1"/>
              </a:buClr>
              <a:buSzPct val="25000"/>
            </a:pPr>
            <a:r>
              <a:rPr lang="en-US" sz="3067" b="1" i="1" dirty="0" smtClean="0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Developing a Brain Genomics </a:t>
            </a:r>
            <a:r>
              <a:rPr lang="en-US" sz="3067" b="1" i="1" dirty="0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R</a:t>
            </a:r>
            <a:r>
              <a:rPr lang="en" sz="3067" b="1" i="1" dirty="0" err="1" smtClean="0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esource</a:t>
            </a:r>
            <a:r>
              <a:rPr lang="en" sz="3067" b="1" i="1" dirty="0" smtClean="0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067" b="1" i="1" dirty="0" smtClean="0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via Integrating </a:t>
            </a:r>
            <a:r>
              <a:rPr lang="en" sz="3067" b="1" i="1" dirty="0" err="1" smtClean="0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CommonMind</a:t>
            </a:r>
            <a:r>
              <a:rPr lang="en" sz="3067" b="1" i="1" dirty="0" smtClean="0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, ENCODE, </a:t>
            </a:r>
            <a:r>
              <a:rPr lang="en" sz="3067" b="1" i="1" dirty="0" err="1" smtClean="0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GTEx</a:t>
            </a:r>
            <a:r>
              <a:rPr lang="en" sz="3067" b="1" i="1" dirty="0" smtClean="0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, and Roadmap</a:t>
            </a:r>
            <a:endParaRPr lang="en" sz="3067" b="1" i="1" dirty="0">
              <a:solidFill>
                <a:schemeClr val="bg1">
                  <a:lumMod val="50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Shape 63"/>
          <p:cNvSpPr txBox="1"/>
          <p:nvPr/>
        </p:nvSpPr>
        <p:spPr>
          <a:xfrm>
            <a:off x="6070957" y="3064496"/>
            <a:ext cx="4392800" cy="3594400"/>
          </a:xfrm>
          <a:prstGeom prst="rect">
            <a:avLst/>
          </a:prstGeom>
          <a:noFill/>
          <a:ln>
            <a:noFill/>
          </a:ln>
        </p:spPr>
        <p:txBody>
          <a:bodyPr lIns="91433" tIns="45700" rIns="91433" bIns="45700" anchor="t" anchorCtr="0">
            <a:noAutofit/>
          </a:bodyPr>
          <a:lstStyle/>
          <a:p>
            <a:pPr marL="237061" indent="-237061">
              <a:lnSpc>
                <a:spcPct val="90000"/>
              </a:lnSpc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Kevin White</a:t>
            </a:r>
          </a:p>
          <a:p>
            <a:pPr marL="237061" indent="-237061">
              <a:lnSpc>
                <a:spcPct val="90000"/>
              </a:lnSpc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Dominic </a:t>
            </a:r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Fitzgerald</a:t>
            </a:r>
          </a:p>
          <a:p>
            <a:pPr marL="237061" indent="-237061">
              <a:lnSpc>
                <a:spcPct val="90000"/>
              </a:lnSpc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1600" dirty="0" err="1" smtClean="0">
                <a:latin typeface="Arial" charset="0"/>
                <a:ea typeface="Arial" charset="0"/>
                <a:cs typeface="Arial" charset="0"/>
              </a:rPr>
              <a:t>Zhiping</a:t>
            </a:r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 smtClean="0">
                <a:latin typeface="Arial" charset="0"/>
                <a:ea typeface="Arial" charset="0"/>
                <a:cs typeface="Arial" charset="0"/>
              </a:rPr>
              <a:t>Weng</a:t>
            </a:r>
            <a:endParaRPr lang="en-US" sz="1600" dirty="0" smtClean="0">
              <a:latin typeface="Arial" charset="0"/>
              <a:ea typeface="Arial" charset="0"/>
              <a:cs typeface="Arial" charset="0"/>
            </a:endParaRPr>
          </a:p>
          <a:p>
            <a:pPr marL="237061" indent="-237061">
              <a:lnSpc>
                <a:spcPct val="90000"/>
              </a:lnSpc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Eugenio </a:t>
            </a:r>
            <a:r>
              <a:rPr lang="en-US" sz="1600" dirty="0" err="1">
                <a:latin typeface="Arial" charset="0"/>
                <a:ea typeface="Arial" charset="0"/>
                <a:cs typeface="Arial" charset="0"/>
              </a:rPr>
              <a:t>Mattei</a:t>
            </a:r>
            <a:endParaRPr lang="en-US" sz="1600" dirty="0">
              <a:latin typeface="Arial" charset="0"/>
              <a:ea typeface="Arial" charset="0"/>
              <a:cs typeface="Arial" charset="0"/>
            </a:endParaRPr>
          </a:p>
          <a:p>
            <a:pPr marL="237061" indent="-237061">
              <a:lnSpc>
                <a:spcPct val="90000"/>
              </a:lnSpc>
              <a:buClr>
                <a:schemeClr val="dk1"/>
              </a:buClr>
              <a:buSzPct val="100000"/>
              <a:buFont typeface="Arial"/>
              <a:buChar char="•"/>
            </a:pPr>
            <a:endParaRPr lang="en-US" sz="1600" dirty="0" smtClean="0">
              <a:latin typeface="Arial" charset="0"/>
              <a:ea typeface="Arial" charset="0"/>
              <a:cs typeface="Arial" charset="0"/>
            </a:endParaRPr>
          </a:p>
          <a:p>
            <a:pPr marL="237061" indent="-237061">
              <a:lnSpc>
                <a:spcPct val="90000"/>
              </a:lnSpc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1600" dirty="0" err="1">
                <a:latin typeface="Arial" charset="0"/>
                <a:ea typeface="Arial" charset="0"/>
                <a:cs typeface="Arial" charset="0"/>
              </a:rPr>
              <a:t>Nenad</a:t>
            </a: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latin typeface="Arial" charset="0"/>
                <a:ea typeface="Arial" charset="0"/>
                <a:cs typeface="Arial" charset="0"/>
              </a:rPr>
              <a:t>Sestan</a:t>
            </a: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 (</a:t>
            </a:r>
            <a:r>
              <a:rPr lang="en-US" sz="1600" dirty="0" err="1">
                <a:latin typeface="Arial" charset="0"/>
                <a:ea typeface="Arial" charset="0"/>
                <a:cs typeface="Arial" charset="0"/>
              </a:rPr>
              <a:t>BrainSpan</a:t>
            </a: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)</a:t>
            </a:r>
          </a:p>
          <a:p>
            <a:pPr marL="237061" indent="-237061">
              <a:lnSpc>
                <a:spcPct val="90000"/>
              </a:lnSpc>
              <a:buClr>
                <a:schemeClr val="dk1"/>
              </a:buClr>
              <a:buSzPct val="100000"/>
              <a:buFont typeface="Arial"/>
              <a:buChar char="•"/>
            </a:pPr>
            <a:endParaRPr lang="en" sz="1600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483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469"/>
    </mc:Choice>
    <mc:Fallback xmlns="">
      <p:transition spd="slow" advTm="18469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" name="Group 69"/>
          <p:cNvGrpSpPr/>
          <p:nvPr/>
        </p:nvGrpSpPr>
        <p:grpSpPr>
          <a:xfrm>
            <a:off x="2694218" y="1295401"/>
            <a:ext cx="7364182" cy="4572001"/>
            <a:chOff x="2256744" y="175138"/>
            <a:chExt cx="6971044" cy="6094425"/>
          </a:xfrm>
          <a:effectLst/>
        </p:grpSpPr>
        <p:sp>
          <p:nvSpPr>
            <p:cNvPr id="4" name="Rectangle 3"/>
            <p:cNvSpPr/>
            <p:nvPr/>
          </p:nvSpPr>
          <p:spPr>
            <a:xfrm>
              <a:off x="4539205" y="175138"/>
              <a:ext cx="1540741" cy="560687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tx1"/>
                  </a:solidFill>
                </a:rPr>
                <a:t>RNA-</a:t>
              </a:r>
              <a:r>
                <a:rPr lang="en-US" sz="1400" dirty="0" err="1">
                  <a:solidFill>
                    <a:schemeClr val="tx1"/>
                  </a:solidFill>
                </a:rPr>
                <a:t>seq</a:t>
              </a:r>
              <a:endParaRPr 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2256744" y="175138"/>
              <a:ext cx="1540741" cy="560687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err="1">
                  <a:solidFill>
                    <a:schemeClr val="tx1"/>
                  </a:solidFill>
                </a:rPr>
                <a:t>ChIP-seq</a:t>
              </a:r>
              <a:endParaRPr 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7687046" y="175138"/>
              <a:ext cx="1540741" cy="560687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tx1"/>
                  </a:solidFill>
                </a:rPr>
                <a:t>Genotype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4526220" y="2235127"/>
              <a:ext cx="1540741" cy="560687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tx1"/>
                  </a:solidFill>
                </a:rPr>
                <a:t>Expression</a:t>
              </a:r>
              <a:r>
                <a:rPr lang="en-US" sz="1400">
                  <a:solidFill>
                    <a:schemeClr val="tx1"/>
                  </a:solidFill>
                </a:rPr>
                <a:t>, bigwig</a:t>
              </a:r>
              <a:endParaRPr 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2256744" y="2235126"/>
              <a:ext cx="1540741" cy="560687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tx1"/>
                  </a:solidFill>
                </a:rPr>
                <a:t>Enhancers</a:t>
              </a: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7687047" y="2235127"/>
              <a:ext cx="1540741" cy="560687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tx1"/>
                  </a:solidFill>
                </a:rPr>
                <a:t>Genotype dosage</a:t>
              </a:r>
            </a:p>
          </p:txBody>
        </p:sp>
        <p:cxnSp>
          <p:nvCxnSpPr>
            <p:cNvPr id="20" name="Straight Arrow Connector 19"/>
            <p:cNvCxnSpPr>
              <a:stCxn id="5" idx="2"/>
              <a:endCxn id="8" idx="0"/>
            </p:cNvCxnSpPr>
            <p:nvPr/>
          </p:nvCxnSpPr>
          <p:spPr>
            <a:xfrm>
              <a:off x="3027114" y="735825"/>
              <a:ext cx="1" cy="45745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>
              <a:stCxn id="4" idx="2"/>
              <a:endCxn id="7" idx="0"/>
            </p:cNvCxnSpPr>
            <p:nvPr/>
          </p:nvCxnSpPr>
          <p:spPr>
            <a:xfrm flipH="1">
              <a:off x="5296590" y="735825"/>
              <a:ext cx="12985" cy="45745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>
              <a:stCxn id="6" idx="2"/>
              <a:endCxn id="9" idx="0"/>
            </p:cNvCxnSpPr>
            <p:nvPr/>
          </p:nvCxnSpPr>
          <p:spPr>
            <a:xfrm>
              <a:off x="8457417" y="735825"/>
              <a:ext cx="1" cy="45745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>
              <a:stCxn id="7" idx="2"/>
              <a:endCxn id="10" idx="0"/>
            </p:cNvCxnSpPr>
            <p:nvPr/>
          </p:nvCxnSpPr>
          <p:spPr>
            <a:xfrm>
              <a:off x="5296590" y="1924605"/>
              <a:ext cx="0" cy="310521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>
              <a:stCxn id="9" idx="2"/>
              <a:endCxn id="12" idx="0"/>
            </p:cNvCxnSpPr>
            <p:nvPr/>
          </p:nvCxnSpPr>
          <p:spPr>
            <a:xfrm>
              <a:off x="8457418" y="1924605"/>
              <a:ext cx="0" cy="310521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>
              <a:stCxn id="8" idx="2"/>
            </p:cNvCxnSpPr>
            <p:nvPr/>
          </p:nvCxnSpPr>
          <p:spPr>
            <a:xfrm flipH="1">
              <a:off x="3027114" y="1924605"/>
              <a:ext cx="1" cy="336896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>
              <a:stCxn id="11" idx="2"/>
              <a:endCxn id="18" idx="0"/>
            </p:cNvCxnSpPr>
            <p:nvPr/>
          </p:nvCxnSpPr>
          <p:spPr>
            <a:xfrm>
              <a:off x="3027114" y="2795813"/>
              <a:ext cx="1" cy="1523534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>
              <a:stCxn id="10" idx="2"/>
              <a:endCxn id="13" idx="0"/>
            </p:cNvCxnSpPr>
            <p:nvPr/>
          </p:nvCxnSpPr>
          <p:spPr>
            <a:xfrm>
              <a:off x="5296590" y="2795813"/>
              <a:ext cx="0" cy="304649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/>
            <p:cNvCxnSpPr>
              <a:stCxn id="12" idx="2"/>
              <a:endCxn id="14" idx="0"/>
            </p:cNvCxnSpPr>
            <p:nvPr/>
          </p:nvCxnSpPr>
          <p:spPr>
            <a:xfrm>
              <a:off x="8457418" y="2795813"/>
              <a:ext cx="1" cy="1523534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/>
            <p:cNvCxnSpPr>
              <a:stCxn id="17" idx="2"/>
              <a:endCxn id="14" idx="0"/>
            </p:cNvCxnSpPr>
            <p:nvPr/>
          </p:nvCxnSpPr>
          <p:spPr>
            <a:xfrm>
              <a:off x="6916677" y="3829919"/>
              <a:ext cx="1540742" cy="489428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/>
            <p:cNvCxnSpPr>
              <a:stCxn id="13" idx="2"/>
              <a:endCxn id="15" idx="0"/>
            </p:cNvCxnSpPr>
            <p:nvPr/>
          </p:nvCxnSpPr>
          <p:spPr>
            <a:xfrm>
              <a:off x="5296590" y="3831794"/>
              <a:ext cx="1" cy="487554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Arrow Connector 56"/>
            <p:cNvCxnSpPr>
              <a:stCxn id="18" idx="2"/>
              <a:endCxn id="68" idx="0"/>
            </p:cNvCxnSpPr>
            <p:nvPr/>
          </p:nvCxnSpPr>
          <p:spPr>
            <a:xfrm>
              <a:off x="3027115" y="5050678"/>
              <a:ext cx="2269475" cy="487554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Arrow Connector 62"/>
            <p:cNvCxnSpPr>
              <a:stCxn id="15" idx="2"/>
              <a:endCxn id="68" idx="0"/>
            </p:cNvCxnSpPr>
            <p:nvPr/>
          </p:nvCxnSpPr>
          <p:spPr>
            <a:xfrm flipH="1">
              <a:off x="5296590" y="5050678"/>
              <a:ext cx="1" cy="487554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Arrow Connector 65"/>
            <p:cNvCxnSpPr>
              <a:stCxn id="14" idx="2"/>
              <a:endCxn id="68" idx="0"/>
            </p:cNvCxnSpPr>
            <p:nvPr/>
          </p:nvCxnSpPr>
          <p:spPr>
            <a:xfrm flipH="1">
              <a:off x="5296590" y="5050678"/>
              <a:ext cx="3160828" cy="487554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Rounded Rectangle 6"/>
            <p:cNvSpPr/>
            <p:nvPr/>
          </p:nvSpPr>
          <p:spPr>
            <a:xfrm>
              <a:off x="4578155" y="1193275"/>
              <a:ext cx="1436870" cy="731331"/>
            </a:xfrm>
            <a:prstGeom prst="roundRect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tx1"/>
                  </a:solidFill>
                  <a:latin typeface="Calibri" charset="0"/>
                  <a:ea typeface="Calibri" charset="0"/>
                  <a:cs typeface="Calibri" charset="0"/>
                </a:rPr>
                <a:t>RNA-</a:t>
              </a:r>
              <a:r>
                <a:rPr lang="en-US" sz="1400" dirty="0" err="1">
                  <a:solidFill>
                    <a:schemeClr val="tx1"/>
                  </a:solidFill>
                  <a:latin typeface="Calibri" charset="0"/>
                  <a:ea typeface="Calibri" charset="0"/>
                  <a:cs typeface="Calibri" charset="0"/>
                </a:rPr>
                <a:t>seq</a:t>
              </a:r>
              <a:endParaRPr lang="en-US" sz="14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endParaRPr>
            </a:p>
            <a:p>
              <a:pPr algn="ctr"/>
              <a:r>
                <a:rPr lang="en-US" sz="1400" dirty="0">
                  <a:solidFill>
                    <a:schemeClr val="tx1"/>
                  </a:solidFill>
                  <a:latin typeface="Calibri" charset="0"/>
                  <a:ea typeface="Calibri" charset="0"/>
                  <a:cs typeface="Calibri" charset="0"/>
                </a:rPr>
                <a:t>pipeline</a:t>
              </a:r>
            </a:p>
          </p:txBody>
        </p:sp>
        <p:sp>
          <p:nvSpPr>
            <p:cNvPr id="8" name="Rounded Rectangle 7"/>
            <p:cNvSpPr/>
            <p:nvPr/>
          </p:nvSpPr>
          <p:spPr>
            <a:xfrm>
              <a:off x="2308680" y="1193275"/>
              <a:ext cx="1436870" cy="731331"/>
            </a:xfrm>
            <a:prstGeom prst="roundRect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err="1">
                  <a:solidFill>
                    <a:schemeClr val="tx1"/>
                  </a:solidFill>
                  <a:latin typeface="Calibri" charset="0"/>
                  <a:ea typeface="Calibri" charset="0"/>
                  <a:cs typeface="Calibri" charset="0"/>
                </a:rPr>
                <a:t>ChIP-seq</a:t>
              </a:r>
              <a:r>
                <a:rPr lang="en-US" sz="1400" dirty="0">
                  <a:solidFill>
                    <a:schemeClr val="tx1"/>
                  </a:solidFill>
                  <a:latin typeface="Calibri" charset="0"/>
                  <a:ea typeface="Calibri" charset="0"/>
                  <a:cs typeface="Calibri" charset="0"/>
                </a:rPr>
                <a:t> </a:t>
              </a:r>
            </a:p>
            <a:p>
              <a:pPr algn="ctr"/>
              <a:r>
                <a:rPr lang="en-US" sz="1400" dirty="0">
                  <a:solidFill>
                    <a:schemeClr val="tx1"/>
                  </a:solidFill>
                  <a:latin typeface="Calibri" charset="0"/>
                  <a:ea typeface="Calibri" charset="0"/>
                  <a:cs typeface="Calibri" charset="0"/>
                </a:rPr>
                <a:t>pipeline</a:t>
              </a:r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7738982" y="1193275"/>
              <a:ext cx="1436870" cy="731331"/>
            </a:xfrm>
            <a:prstGeom prst="roundRect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tx1"/>
                  </a:solidFill>
                  <a:latin typeface="Calibri" charset="0"/>
                  <a:ea typeface="Calibri" charset="0"/>
                  <a:cs typeface="Calibri" charset="0"/>
                </a:rPr>
                <a:t>Imputation</a:t>
              </a:r>
            </a:p>
            <a:p>
              <a:pPr algn="ctr"/>
              <a:r>
                <a:rPr lang="en-US" sz="1400" dirty="0">
                  <a:solidFill>
                    <a:schemeClr val="tx1"/>
                  </a:solidFill>
                  <a:latin typeface="Calibri" charset="0"/>
                  <a:ea typeface="Calibri" charset="0"/>
                  <a:cs typeface="Calibri" charset="0"/>
                </a:rPr>
                <a:t> pipeline</a:t>
              </a:r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4578155" y="3100463"/>
              <a:ext cx="1436870" cy="731331"/>
            </a:xfrm>
            <a:prstGeom prst="roundRect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tx1"/>
                  </a:solidFill>
                  <a:latin typeface="Calibri" charset="0"/>
                  <a:ea typeface="Calibri" charset="0"/>
                  <a:cs typeface="Calibri" charset="0"/>
                </a:rPr>
                <a:t>Expression normalization</a:t>
              </a:r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6198242" y="3098588"/>
              <a:ext cx="1436870" cy="731331"/>
            </a:xfrm>
            <a:prstGeom prst="roundRect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tx1"/>
                  </a:solidFill>
                  <a:latin typeface="Calibri" charset="0"/>
                  <a:ea typeface="Calibri" charset="0"/>
                  <a:cs typeface="Calibri" charset="0"/>
                </a:rPr>
                <a:t>Covariates calculation</a:t>
              </a:r>
            </a:p>
          </p:txBody>
        </p:sp>
        <p:sp>
          <p:nvSpPr>
            <p:cNvPr id="68" name="Rounded Rectangle 67"/>
            <p:cNvSpPr/>
            <p:nvPr/>
          </p:nvSpPr>
          <p:spPr>
            <a:xfrm>
              <a:off x="4578155" y="5538232"/>
              <a:ext cx="1436870" cy="731331"/>
            </a:xfrm>
            <a:prstGeom prst="roundRect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>
                  <a:solidFill>
                    <a:schemeClr val="tx1"/>
                  </a:solidFill>
                  <a:latin typeface="Calibri" charset="0"/>
                  <a:ea typeface="Calibri" charset="0"/>
                  <a:cs typeface="Calibri" charset="0"/>
                </a:rPr>
                <a:t>Integrated analysis</a:t>
              </a:r>
              <a:endParaRPr lang="en-US" sz="14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15" name="Rounded Rectangle 14"/>
            <p:cNvSpPr/>
            <p:nvPr/>
          </p:nvSpPr>
          <p:spPr>
            <a:xfrm>
              <a:off x="4250676" y="4319347"/>
              <a:ext cx="2091829" cy="731331"/>
            </a:xfrm>
            <a:prstGeom prst="roundRect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tx1"/>
                  </a:solidFill>
                  <a:latin typeface="Calibri" charset="0"/>
                  <a:ea typeface="Calibri" charset="0"/>
                  <a:cs typeface="Calibri" charset="0"/>
                </a:rPr>
                <a:t>Differential expression analysis, PCA</a:t>
              </a:r>
            </a:p>
          </p:txBody>
        </p:sp>
        <p:sp>
          <p:nvSpPr>
            <p:cNvPr id="18" name="Rounded Rectangle 17"/>
            <p:cNvSpPr/>
            <p:nvPr/>
          </p:nvSpPr>
          <p:spPr>
            <a:xfrm>
              <a:off x="2308680" y="4319347"/>
              <a:ext cx="1436870" cy="731331"/>
            </a:xfrm>
            <a:prstGeom prst="roundRect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tx1"/>
                  </a:solidFill>
                  <a:latin typeface="Calibri" charset="0"/>
                  <a:ea typeface="Calibri" charset="0"/>
                  <a:cs typeface="Calibri" charset="0"/>
                </a:rPr>
                <a:t>Brain Specific enhancers</a:t>
              </a:r>
            </a:p>
          </p:txBody>
        </p:sp>
        <p:sp>
          <p:nvSpPr>
            <p:cNvPr id="14" name="Rounded Rectangle 13"/>
            <p:cNvSpPr/>
            <p:nvPr/>
          </p:nvSpPr>
          <p:spPr>
            <a:xfrm>
              <a:off x="7738983" y="4319347"/>
              <a:ext cx="1436870" cy="731331"/>
            </a:xfrm>
            <a:prstGeom prst="roundRect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err="1">
                  <a:solidFill>
                    <a:schemeClr val="tx1"/>
                  </a:solidFill>
                  <a:latin typeface="Calibri" charset="0"/>
                  <a:ea typeface="Calibri" charset="0"/>
                  <a:cs typeface="Calibri" charset="0"/>
                </a:rPr>
                <a:t>eQTL</a:t>
              </a:r>
              <a:r>
                <a:rPr lang="en-US" sz="1400" dirty="0">
                  <a:solidFill>
                    <a:schemeClr val="tx1"/>
                  </a:solidFill>
                  <a:latin typeface="Calibri" charset="0"/>
                  <a:ea typeface="Calibri" charset="0"/>
                  <a:cs typeface="Calibri" charset="0"/>
                </a:rPr>
                <a:t> </a:t>
              </a:r>
            </a:p>
            <a:p>
              <a:pPr algn="ctr"/>
              <a:r>
                <a:rPr lang="en-US" sz="1400" dirty="0">
                  <a:solidFill>
                    <a:schemeClr val="tx1"/>
                  </a:solidFill>
                  <a:latin typeface="Calibri" charset="0"/>
                  <a:ea typeface="Calibri" charset="0"/>
                  <a:cs typeface="Calibri" charset="0"/>
                </a:rPr>
                <a:t>pipeline</a:t>
              </a:r>
            </a:p>
          </p:txBody>
        </p:sp>
        <p:cxnSp>
          <p:nvCxnSpPr>
            <p:cNvPr id="29" name="Straight Arrow Connector 28"/>
            <p:cNvCxnSpPr>
              <a:stCxn id="10" idx="2"/>
              <a:endCxn id="17" idx="0"/>
            </p:cNvCxnSpPr>
            <p:nvPr/>
          </p:nvCxnSpPr>
          <p:spPr>
            <a:xfrm>
              <a:off x="5296590" y="2795813"/>
              <a:ext cx="1620087" cy="302775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8" name="TextBox 37"/>
          <p:cNvSpPr txBox="1"/>
          <p:nvPr/>
        </p:nvSpPr>
        <p:spPr>
          <a:xfrm>
            <a:off x="1969827" y="301763"/>
            <a:ext cx="838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/>
              <a:t>PsychENCODE</a:t>
            </a:r>
            <a:r>
              <a:rPr lang="en-US" sz="3200" dirty="0"/>
              <a:t> </a:t>
            </a:r>
            <a:r>
              <a:rPr lang="en-US" sz="3200" dirty="0" smtClean="0"/>
              <a:t>Capstone 4 flowchart </a:t>
            </a:r>
            <a:endParaRPr lang="en-US" sz="3200" b="1" dirty="0"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50" name="Straight Arrow Connector 49"/>
          <p:cNvCxnSpPr>
            <a:stCxn id="13" idx="2"/>
            <a:endCxn id="14" idx="0"/>
          </p:cNvCxnSpPr>
          <p:nvPr/>
        </p:nvCxnSpPr>
        <p:spPr>
          <a:xfrm>
            <a:off x="5905499" y="4038601"/>
            <a:ext cx="3339086" cy="36576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8E599E-A73C-D04E-A36C-5FED149914A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22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Capstone #4 </a:t>
            </a:r>
            <a:r>
              <a:rPr lang="mr-IN" dirty="0" smtClean="0">
                <a:solidFill>
                  <a:schemeClr val="bg1">
                    <a:lumMod val="50000"/>
                  </a:schemeClr>
                </a:solidFill>
              </a:rPr>
              <a:t>–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 talk outline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Resource</a:t>
            </a:r>
          </a:p>
          <a:p>
            <a:pPr lvl="1"/>
            <a:r>
              <a:rPr lang="en-US" dirty="0" smtClean="0"/>
              <a:t>Brain enhancers, </a:t>
            </a:r>
            <a:r>
              <a:rPr lang="en-US" dirty="0" err="1" smtClean="0"/>
              <a:t>eQTLs</a:t>
            </a:r>
            <a:r>
              <a:rPr lang="en-US" dirty="0" smtClean="0"/>
              <a:t>, expression modules, networks &amp;c</a:t>
            </a:r>
          </a:p>
          <a:p>
            <a:r>
              <a:rPr lang="en-US" dirty="0" smtClean="0"/>
              <a:t>Transcriptome analysis </a:t>
            </a:r>
          </a:p>
          <a:p>
            <a:pPr marL="914400" lvl="1" indent="-457200">
              <a:buFont typeface="+mj-lt"/>
              <a:buAutoNum type="arabicParenR"/>
            </a:pPr>
            <a:r>
              <a:rPr lang="en-US" dirty="0" smtClean="0"/>
              <a:t>Spectral analysis of gene expression, unique brain expression patterns </a:t>
            </a:r>
          </a:p>
          <a:p>
            <a:pPr marL="914400" lvl="1" indent="-457200">
              <a:buFont typeface="+mj-lt"/>
              <a:buAutoNum type="arabicParenR"/>
            </a:pPr>
            <a:r>
              <a:rPr lang="en-US" dirty="0" smtClean="0"/>
              <a:t>Non-coding transcription &amp; retro-element activity, not atypical </a:t>
            </a:r>
          </a:p>
          <a:p>
            <a:r>
              <a:rPr lang="en-US" dirty="0" smtClean="0"/>
              <a:t>Integrative network models </a:t>
            </a:r>
          </a:p>
          <a:p>
            <a:pPr lvl="1"/>
            <a:r>
              <a:rPr lang="en-US" dirty="0"/>
              <a:t>R</a:t>
            </a:r>
            <a:r>
              <a:rPr lang="en-US" dirty="0" smtClean="0"/>
              <a:t>elating perturbations in gene expression to variants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3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13201839"/>
      </p:ext>
    </p:extLst>
  </p:cSld>
  <p:clrMapOvr>
    <a:masterClrMapping/>
  </p:clrMapOvr>
  <p:transition spd="med" advTm="12637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>
            <p:extLst/>
          </p:nvPr>
        </p:nvGraphicFramePr>
        <p:xfrm>
          <a:off x="1828799" y="764044"/>
          <a:ext cx="8972551" cy="5980459"/>
        </p:xfrm>
        <a:graphic>
          <a:graphicData uri="http://schemas.openxmlformats.org/drawingml/2006/table">
            <a:tbl>
              <a:tblPr>
                <a:tableStyleId>{F5AB1C69-6EDB-4FF4-983F-18BD219EF322}</a:tableStyleId>
              </a:tblPr>
              <a:tblGrid>
                <a:gridCol w="1592397"/>
                <a:gridCol w="2162197"/>
                <a:gridCol w="1087004"/>
                <a:gridCol w="2345016"/>
                <a:gridCol w="1785937"/>
              </a:tblGrid>
              <a:tr h="335834">
                <a:tc>
                  <a:txBody>
                    <a:bodyPr/>
                    <a:lstStyle/>
                    <a:p>
                      <a:pPr algn="ctr"/>
                      <a:r>
                        <a:rPr lang="en-US" sz="1600" b="1" smtClean="0">
                          <a:effectLst/>
                          <a:latin typeface="+mn-lt"/>
                        </a:rPr>
                        <a:t>Datasets</a:t>
                      </a:r>
                      <a:endParaRPr lang="en-US" sz="1600" b="1" dirty="0">
                        <a:effectLst/>
                        <a:latin typeface="+mn-lt"/>
                      </a:endParaRPr>
                    </a:p>
                  </a:txBody>
                  <a:tcPr marL="25958" marR="25958" marT="11981" marB="1198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1" dirty="0" smtClean="0">
                        <a:effectLst/>
                        <a:latin typeface="+mn-lt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effectLst/>
                          <a:latin typeface="+mn-lt"/>
                        </a:rPr>
                        <a:t>Disease status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1" dirty="0">
                        <a:effectLst/>
                        <a:latin typeface="+mn-lt"/>
                      </a:endParaRPr>
                    </a:p>
                  </a:txBody>
                  <a:tcPr marL="25958" marR="25958" marT="11981" marB="1198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effectLst/>
                          <a:latin typeface="+mn-lt"/>
                        </a:rPr>
                        <a:t># </a:t>
                      </a:r>
                      <a:r>
                        <a:rPr lang="en-US" sz="1600" b="1" dirty="0" smtClean="0">
                          <a:effectLst/>
                          <a:latin typeface="+mn-lt"/>
                        </a:rPr>
                        <a:t>samples</a:t>
                      </a:r>
                      <a:endParaRPr lang="en-US" sz="1600" b="1" dirty="0">
                        <a:effectLst/>
                        <a:latin typeface="+mn-lt"/>
                      </a:endParaRPr>
                    </a:p>
                  </a:txBody>
                  <a:tcPr marL="25958" marR="25958" marT="11981" marB="1198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effectLst/>
                          <a:latin typeface="+mn-lt"/>
                        </a:rPr>
                        <a:t>Brain region</a:t>
                      </a:r>
                      <a:endParaRPr lang="en-US" sz="1600" b="1" dirty="0">
                        <a:effectLst/>
                        <a:latin typeface="+mn-lt"/>
                      </a:endParaRPr>
                    </a:p>
                  </a:txBody>
                  <a:tcPr marL="25958" marR="25958" marT="11981" marB="1198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effectLst/>
                          <a:latin typeface="+mn-lt"/>
                        </a:rPr>
                        <a:t>Data</a:t>
                      </a:r>
                      <a:r>
                        <a:rPr lang="en-US" sz="1600" b="1" baseline="0" dirty="0" smtClean="0">
                          <a:effectLst/>
                          <a:latin typeface="+mn-lt"/>
                        </a:rPr>
                        <a:t> Type</a:t>
                      </a:r>
                      <a:endParaRPr lang="en-US" sz="1600" b="1" dirty="0">
                        <a:effectLst/>
                        <a:latin typeface="+mn-lt"/>
                      </a:endParaRPr>
                    </a:p>
                  </a:txBody>
                  <a:tcPr marL="25958" marR="25958" marT="11981" marB="1198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8788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effectLst/>
                          <a:latin typeface="+mn-lt"/>
                        </a:rPr>
                        <a:t>ENCODE/Roadmap</a:t>
                      </a:r>
                      <a:endParaRPr lang="en-US" sz="1200" dirty="0">
                        <a:effectLst/>
                        <a:latin typeface="+mn-lt"/>
                      </a:endParaRPr>
                    </a:p>
                  </a:txBody>
                  <a:tcPr marL="25958" marR="25958" marT="11981" marB="1198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effectLst/>
                          <a:latin typeface="+mn-lt"/>
                        </a:rPr>
                        <a:t>CTL</a:t>
                      </a:r>
                      <a:endParaRPr lang="en-US" sz="1200" dirty="0">
                        <a:effectLst/>
                        <a:latin typeface="+mn-lt"/>
                      </a:endParaRPr>
                    </a:p>
                  </a:txBody>
                  <a:tcPr marL="25958" marR="25958" marT="11981" marB="1198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is-IS" sz="1200" dirty="0">
                        <a:effectLst/>
                        <a:latin typeface="+mn-lt"/>
                      </a:endParaRPr>
                    </a:p>
                  </a:txBody>
                  <a:tcPr marL="25958" marR="25958" marT="11981" marB="1198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effectLst/>
                          <a:latin typeface="+mn-lt"/>
                        </a:rPr>
                        <a:t>Multiple regions</a:t>
                      </a:r>
                      <a:endParaRPr lang="en-US" sz="1200" dirty="0">
                        <a:effectLst/>
                        <a:latin typeface="+mn-lt"/>
                      </a:endParaRPr>
                    </a:p>
                  </a:txBody>
                  <a:tcPr marL="25958" marR="25958" marT="11981" marB="1198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err="1" smtClean="0">
                          <a:effectLst/>
                          <a:latin typeface="+mn-lt"/>
                        </a:rPr>
                        <a:t>ChIP-seq</a:t>
                      </a:r>
                      <a:r>
                        <a:rPr lang="en-US" sz="1200" baseline="0" dirty="0" smtClean="0">
                          <a:effectLst/>
                          <a:latin typeface="+mn-lt"/>
                        </a:rPr>
                        <a:t>, RNA-</a:t>
                      </a:r>
                      <a:r>
                        <a:rPr lang="en-US" sz="1200" baseline="0" dirty="0" err="1" smtClean="0">
                          <a:effectLst/>
                          <a:latin typeface="+mn-lt"/>
                        </a:rPr>
                        <a:t>seq</a:t>
                      </a:r>
                      <a:endParaRPr lang="en-US" sz="1200" dirty="0">
                        <a:effectLst/>
                        <a:latin typeface="+mn-lt"/>
                      </a:endParaRPr>
                    </a:p>
                  </a:txBody>
                  <a:tcPr marL="25958" marR="25958" marT="11981" marB="1198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5643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err="1">
                          <a:effectLst/>
                          <a:latin typeface="+mn-lt"/>
                        </a:rPr>
                        <a:t>BrainSpan</a:t>
                      </a:r>
                      <a:endParaRPr lang="en-US" sz="1200" dirty="0">
                        <a:effectLst/>
                        <a:latin typeface="+mn-lt"/>
                      </a:endParaRPr>
                    </a:p>
                  </a:txBody>
                  <a:tcPr marL="25958" marR="25958" marT="11981" marB="1198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effectLst/>
                          <a:latin typeface="+mn-lt"/>
                        </a:rPr>
                        <a:t>CTL</a:t>
                      </a:r>
                    </a:p>
                  </a:txBody>
                  <a:tcPr marL="25958" marR="25958" marT="11981" marB="1198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1200" dirty="0">
                          <a:effectLst/>
                          <a:latin typeface="+mn-lt"/>
                        </a:rPr>
                        <a:t>606</a:t>
                      </a:r>
                    </a:p>
                  </a:txBody>
                  <a:tcPr marL="25958" marR="25958" marT="11981" marB="1198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effectLst/>
                          <a:latin typeface="+mn-lt"/>
                        </a:rPr>
                        <a:t>16 regions</a:t>
                      </a:r>
                      <a:endParaRPr lang="en-US" sz="1200" dirty="0">
                        <a:effectLst/>
                        <a:latin typeface="+mn-lt"/>
                      </a:endParaRPr>
                    </a:p>
                  </a:txBody>
                  <a:tcPr marL="25958" marR="25958" marT="11981" marB="1198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err="1" smtClean="0">
                          <a:effectLst/>
                          <a:latin typeface="+mn-lt"/>
                        </a:rPr>
                        <a:t>ChIP-seq</a:t>
                      </a:r>
                      <a:r>
                        <a:rPr lang="en-US" sz="1200" baseline="0" dirty="0" smtClean="0">
                          <a:effectLst/>
                          <a:latin typeface="+mn-lt"/>
                        </a:rPr>
                        <a:t>, RNA-</a:t>
                      </a:r>
                      <a:r>
                        <a:rPr lang="en-US" sz="1200" baseline="0" dirty="0" err="1" smtClean="0">
                          <a:effectLst/>
                          <a:latin typeface="+mn-lt"/>
                        </a:rPr>
                        <a:t>seq</a:t>
                      </a:r>
                      <a:r>
                        <a:rPr lang="en-US" sz="1200" baseline="0" dirty="0" smtClean="0">
                          <a:effectLst/>
                          <a:latin typeface="+mn-lt"/>
                        </a:rPr>
                        <a:t>, genotype</a:t>
                      </a:r>
                      <a:endParaRPr lang="en-US" sz="1200" dirty="0" smtClean="0">
                        <a:effectLst/>
                        <a:latin typeface="+mn-lt"/>
                      </a:endParaRPr>
                    </a:p>
                    <a:p>
                      <a:pPr algn="ctr"/>
                      <a:endParaRPr lang="en-US" sz="1200" dirty="0">
                        <a:effectLst/>
                        <a:latin typeface="+mn-lt"/>
                      </a:endParaRPr>
                    </a:p>
                  </a:txBody>
                  <a:tcPr marL="25958" marR="25958" marT="11981" marB="1198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4174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err="1" smtClean="0">
                          <a:effectLst/>
                          <a:latin typeface="+mn-lt"/>
                        </a:rPr>
                        <a:t>CommonMind</a:t>
                      </a:r>
                      <a:endParaRPr lang="en-US" sz="1200" dirty="0">
                        <a:effectLst/>
                        <a:latin typeface="+mn-lt"/>
                      </a:endParaRPr>
                    </a:p>
                  </a:txBody>
                  <a:tcPr marL="25958" marR="25958" marT="11981" marB="1198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effectLst/>
                          <a:latin typeface="+mn-lt"/>
                        </a:rPr>
                        <a:t>SCZ</a:t>
                      </a:r>
                      <a:r>
                        <a:rPr lang="en-US" sz="1200" dirty="0" smtClean="0">
                          <a:effectLst/>
                          <a:latin typeface="+mn-lt"/>
                        </a:rPr>
                        <a:t>, BD, CTL</a:t>
                      </a:r>
                      <a:endParaRPr lang="en-US" sz="1200" dirty="0">
                        <a:effectLst/>
                        <a:latin typeface="+mn-lt"/>
                      </a:endParaRPr>
                    </a:p>
                  </a:txBody>
                  <a:tcPr marL="25958" marR="25958" marT="11981" marB="1198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1200" dirty="0">
                          <a:effectLst/>
                          <a:latin typeface="+mn-lt"/>
                        </a:rPr>
                        <a:t>613</a:t>
                      </a:r>
                    </a:p>
                  </a:txBody>
                  <a:tcPr marL="25958" marR="25958" marT="11981" marB="1198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effectLst/>
                          <a:latin typeface="+mn-lt"/>
                        </a:rPr>
                        <a:t>DFC</a:t>
                      </a:r>
                      <a:endParaRPr lang="mr-IN" sz="1200" dirty="0">
                        <a:effectLst/>
                        <a:latin typeface="+mn-lt"/>
                      </a:endParaRPr>
                    </a:p>
                  </a:txBody>
                  <a:tcPr marL="25958" marR="25958" marT="11981" marB="1198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aseline="0" dirty="0" smtClean="0">
                          <a:effectLst/>
                          <a:latin typeface="+mn-lt"/>
                        </a:rPr>
                        <a:t>RNA-</a:t>
                      </a:r>
                      <a:r>
                        <a:rPr lang="en-US" sz="1200" baseline="0" dirty="0" err="1" smtClean="0">
                          <a:effectLst/>
                          <a:latin typeface="+mn-lt"/>
                        </a:rPr>
                        <a:t>seq</a:t>
                      </a:r>
                      <a:r>
                        <a:rPr lang="en-US" sz="1200" baseline="0" dirty="0" smtClean="0">
                          <a:effectLst/>
                          <a:latin typeface="+mn-lt"/>
                        </a:rPr>
                        <a:t>, genotype</a:t>
                      </a:r>
                      <a:endParaRPr lang="en-US" sz="1200" dirty="0" smtClean="0">
                        <a:effectLst/>
                        <a:latin typeface="+mn-lt"/>
                      </a:endParaRPr>
                    </a:p>
                  </a:txBody>
                  <a:tcPr marL="25958" marR="25958" marT="11981" marB="1198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38788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err="1" smtClean="0">
                          <a:effectLst/>
                          <a:latin typeface="+mn-lt"/>
                        </a:rPr>
                        <a:t>GTEx</a:t>
                      </a:r>
                      <a:endParaRPr lang="en-US" sz="1200" dirty="0">
                        <a:effectLst/>
                        <a:latin typeface="+mn-lt"/>
                      </a:endParaRPr>
                    </a:p>
                  </a:txBody>
                  <a:tcPr marL="25958" marR="25958" marT="11981" marB="1198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effectLst/>
                          <a:latin typeface="+mn-lt"/>
                        </a:rPr>
                        <a:t>CTL</a:t>
                      </a:r>
                      <a:endParaRPr lang="en-US" sz="1200" dirty="0">
                        <a:effectLst/>
                        <a:latin typeface="+mn-lt"/>
                      </a:endParaRPr>
                    </a:p>
                  </a:txBody>
                  <a:tcPr marL="25958" marR="25958" marT="11981" marB="1198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1200" dirty="0" smtClean="0">
                          <a:effectLst/>
                          <a:latin typeface="+mn-lt"/>
                        </a:rPr>
                        <a:t>92</a:t>
                      </a:r>
                      <a:endParaRPr lang="is-IS" sz="1200" dirty="0">
                        <a:effectLst/>
                        <a:latin typeface="+mn-lt"/>
                      </a:endParaRPr>
                    </a:p>
                  </a:txBody>
                  <a:tcPr marL="25958" marR="25958" marT="11981" marB="1198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effectLst/>
                          <a:latin typeface="+mn-lt"/>
                        </a:rPr>
                        <a:t>DFC</a:t>
                      </a:r>
                      <a:endParaRPr lang="en-US" sz="1200" dirty="0">
                        <a:effectLst/>
                        <a:latin typeface="+mn-lt"/>
                      </a:endParaRPr>
                    </a:p>
                  </a:txBody>
                  <a:tcPr marL="25958" marR="25958" marT="11981" marB="1198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aseline="0" dirty="0" smtClean="0">
                          <a:effectLst/>
                          <a:latin typeface="+mn-lt"/>
                        </a:rPr>
                        <a:t>RNA-</a:t>
                      </a:r>
                      <a:r>
                        <a:rPr lang="en-US" sz="1200" baseline="0" dirty="0" err="1" smtClean="0">
                          <a:effectLst/>
                          <a:latin typeface="+mn-lt"/>
                        </a:rPr>
                        <a:t>seq</a:t>
                      </a:r>
                      <a:r>
                        <a:rPr lang="en-US" sz="1200" baseline="0" dirty="0" smtClean="0">
                          <a:effectLst/>
                          <a:latin typeface="+mn-lt"/>
                        </a:rPr>
                        <a:t>, genotype</a:t>
                      </a:r>
                      <a:endParaRPr lang="en-US" sz="1200" dirty="0" smtClean="0">
                        <a:effectLst/>
                        <a:latin typeface="+mn-lt"/>
                      </a:endParaRPr>
                    </a:p>
                  </a:txBody>
                  <a:tcPr marL="25958" marR="25958" marT="11981" marB="1198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38788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err="1">
                          <a:effectLst/>
                          <a:latin typeface="+mn-lt"/>
                        </a:rPr>
                        <a:t>BrainGVEX</a:t>
                      </a:r>
                      <a:endParaRPr lang="en-US" sz="1200" dirty="0">
                        <a:effectLst/>
                        <a:latin typeface="+mn-lt"/>
                      </a:endParaRPr>
                    </a:p>
                  </a:txBody>
                  <a:tcPr marL="25958" marR="25958" marT="11981" marB="1198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effectLst/>
                          <a:latin typeface="+mn-lt"/>
                        </a:rPr>
                        <a:t>SCZ</a:t>
                      </a:r>
                      <a:r>
                        <a:rPr lang="en-US" sz="1200" dirty="0" smtClean="0">
                          <a:effectLst/>
                          <a:latin typeface="+mn-lt"/>
                        </a:rPr>
                        <a:t>, BD,C TL</a:t>
                      </a:r>
                      <a:endParaRPr lang="en-US" sz="1200" dirty="0">
                        <a:effectLst/>
                        <a:latin typeface="+mn-lt"/>
                      </a:endParaRPr>
                    </a:p>
                  </a:txBody>
                  <a:tcPr marL="25958" marR="25958" marT="11981" marB="1198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1200" dirty="0">
                          <a:effectLst/>
                          <a:latin typeface="+mn-lt"/>
                        </a:rPr>
                        <a:t>429</a:t>
                      </a:r>
                    </a:p>
                  </a:txBody>
                  <a:tcPr marL="25958" marR="25958" marT="11981" marB="1198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effectLst/>
                          <a:latin typeface="+mn-lt"/>
                        </a:rPr>
                        <a:t>DFC</a:t>
                      </a:r>
                      <a:endParaRPr lang="en-US" sz="1200" dirty="0">
                        <a:effectLst/>
                        <a:latin typeface="+mn-lt"/>
                      </a:endParaRPr>
                    </a:p>
                  </a:txBody>
                  <a:tcPr marL="25958" marR="25958" marT="11981" marB="1198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aseline="0" dirty="0" smtClean="0">
                          <a:effectLst/>
                          <a:latin typeface="+mn-lt"/>
                        </a:rPr>
                        <a:t>RNA-</a:t>
                      </a:r>
                      <a:r>
                        <a:rPr lang="en-US" sz="1200" baseline="0" dirty="0" err="1" smtClean="0">
                          <a:effectLst/>
                          <a:latin typeface="+mn-lt"/>
                        </a:rPr>
                        <a:t>seq</a:t>
                      </a:r>
                      <a:r>
                        <a:rPr lang="en-US" sz="1200" baseline="0" dirty="0" smtClean="0">
                          <a:effectLst/>
                          <a:latin typeface="+mn-lt"/>
                        </a:rPr>
                        <a:t>, genotype</a:t>
                      </a:r>
                      <a:endParaRPr lang="en-US" sz="1200" dirty="0" smtClean="0">
                        <a:effectLst/>
                        <a:latin typeface="+mn-lt"/>
                      </a:endParaRPr>
                    </a:p>
                  </a:txBody>
                  <a:tcPr marL="25958" marR="25958" marT="11981" marB="1198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38788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effectLst/>
                          <a:latin typeface="+mn-lt"/>
                        </a:rPr>
                        <a:t>UCLA-ASD</a:t>
                      </a:r>
                    </a:p>
                  </a:txBody>
                  <a:tcPr marL="25958" marR="25958" marT="11981" marB="1198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effectLst/>
                          <a:latin typeface="+mn-lt"/>
                        </a:rPr>
                        <a:t>ASD</a:t>
                      </a:r>
                      <a:r>
                        <a:rPr lang="en-US" sz="1200" dirty="0" smtClean="0">
                          <a:effectLst/>
                          <a:latin typeface="+mn-lt"/>
                        </a:rPr>
                        <a:t>, CTL</a:t>
                      </a:r>
                      <a:endParaRPr lang="en-US" sz="1200" dirty="0">
                        <a:effectLst/>
                        <a:latin typeface="+mn-lt"/>
                      </a:endParaRPr>
                    </a:p>
                  </a:txBody>
                  <a:tcPr marL="25958" marR="25958" marT="11981" marB="1198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1200" dirty="0">
                          <a:effectLst/>
                          <a:latin typeface="+mn-lt"/>
                        </a:rPr>
                        <a:t>253</a:t>
                      </a:r>
                    </a:p>
                  </a:txBody>
                  <a:tcPr marL="25958" marR="25958" marT="11981" marB="1198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effectLst/>
                          <a:latin typeface="+mn-lt"/>
                        </a:rPr>
                        <a:t>DFC,</a:t>
                      </a:r>
                      <a:r>
                        <a:rPr lang="en-US" sz="1200" baseline="0" dirty="0" smtClean="0">
                          <a:effectLst/>
                          <a:latin typeface="+mn-lt"/>
                        </a:rPr>
                        <a:t> CBC</a:t>
                      </a:r>
                      <a:endParaRPr lang="en-US" sz="1200" dirty="0">
                        <a:effectLst/>
                        <a:latin typeface="+mn-lt"/>
                      </a:endParaRPr>
                    </a:p>
                  </a:txBody>
                  <a:tcPr marL="25958" marR="25958" marT="11981" marB="1198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err="1" smtClean="0">
                          <a:effectLst/>
                          <a:latin typeface="+mn-lt"/>
                        </a:rPr>
                        <a:t>ChIP-seq</a:t>
                      </a:r>
                      <a:r>
                        <a:rPr lang="en-US" sz="1200" baseline="0" dirty="0" smtClean="0">
                          <a:effectLst/>
                          <a:latin typeface="+mn-lt"/>
                        </a:rPr>
                        <a:t>, RNA-</a:t>
                      </a:r>
                      <a:r>
                        <a:rPr lang="en-US" sz="1200" baseline="0" dirty="0" err="1" smtClean="0">
                          <a:effectLst/>
                          <a:latin typeface="+mn-lt"/>
                        </a:rPr>
                        <a:t>seq</a:t>
                      </a:r>
                      <a:r>
                        <a:rPr lang="en-US" sz="1200" baseline="0" dirty="0" smtClean="0">
                          <a:effectLst/>
                          <a:latin typeface="+mn-lt"/>
                        </a:rPr>
                        <a:t>, genotype</a:t>
                      </a:r>
                      <a:endParaRPr lang="en-US" sz="1200" dirty="0" smtClean="0">
                        <a:effectLst/>
                        <a:latin typeface="+mn-lt"/>
                      </a:endParaRPr>
                    </a:p>
                  </a:txBody>
                  <a:tcPr marL="25958" marR="25958" marT="11981" marB="1198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4174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effectLst/>
                          <a:latin typeface="+mn-lt"/>
                        </a:rPr>
                        <a:t>Yale-ASD</a:t>
                      </a:r>
                    </a:p>
                  </a:txBody>
                  <a:tcPr marL="25958" marR="25958" marT="11981" marB="1198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effectLst/>
                          <a:latin typeface="+mn-lt"/>
                        </a:rPr>
                        <a:t>ASD</a:t>
                      </a:r>
                      <a:r>
                        <a:rPr lang="en-US" sz="1200" dirty="0" smtClean="0">
                          <a:effectLst/>
                          <a:latin typeface="+mn-lt"/>
                        </a:rPr>
                        <a:t>, CTL</a:t>
                      </a:r>
                      <a:endParaRPr lang="en-US" sz="1200" dirty="0">
                        <a:effectLst/>
                        <a:latin typeface="+mn-lt"/>
                      </a:endParaRPr>
                    </a:p>
                  </a:txBody>
                  <a:tcPr marL="25958" marR="25958" marT="11981" marB="1198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effectLst/>
                          <a:latin typeface="+mn-lt"/>
                        </a:rPr>
                        <a:t>45</a:t>
                      </a:r>
                    </a:p>
                  </a:txBody>
                  <a:tcPr marL="25958" marR="25958" marT="11981" marB="1198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effectLst/>
                          <a:latin typeface="+mn-lt"/>
                        </a:rPr>
                        <a:t>DFC</a:t>
                      </a:r>
                      <a:r>
                        <a:rPr lang="en-US" sz="1200" dirty="0">
                          <a:effectLst/>
                          <a:latin typeface="+mn-lt"/>
                        </a:rPr>
                        <a:t>, TC, V1, CBL</a:t>
                      </a:r>
                    </a:p>
                  </a:txBody>
                  <a:tcPr marL="25958" marR="25958" marT="11981" marB="1198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err="1" smtClean="0">
                          <a:effectLst/>
                          <a:latin typeface="+mn-lt"/>
                        </a:rPr>
                        <a:t>ChIP-seq</a:t>
                      </a:r>
                      <a:r>
                        <a:rPr lang="en-US" sz="1200" baseline="0" dirty="0" smtClean="0">
                          <a:effectLst/>
                          <a:latin typeface="+mn-lt"/>
                        </a:rPr>
                        <a:t>, RNA-</a:t>
                      </a:r>
                      <a:r>
                        <a:rPr lang="en-US" sz="1200" baseline="0" dirty="0" err="1" smtClean="0">
                          <a:effectLst/>
                          <a:latin typeface="+mn-lt"/>
                        </a:rPr>
                        <a:t>seq</a:t>
                      </a:r>
                      <a:r>
                        <a:rPr lang="en-US" sz="1200" baseline="0" dirty="0" smtClean="0">
                          <a:effectLst/>
                          <a:latin typeface="+mn-lt"/>
                        </a:rPr>
                        <a:t>, genotype</a:t>
                      </a:r>
                      <a:endParaRPr lang="en-US" sz="1200" dirty="0" smtClean="0">
                        <a:effectLst/>
                        <a:latin typeface="+mn-lt"/>
                      </a:endParaRPr>
                    </a:p>
                    <a:p>
                      <a:pPr algn="ctr"/>
                      <a:endParaRPr lang="en-US" sz="1200" dirty="0">
                        <a:effectLst/>
                        <a:latin typeface="+mn-lt"/>
                      </a:endParaRPr>
                    </a:p>
                  </a:txBody>
                  <a:tcPr marL="25958" marR="25958" marT="11981" marB="1198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4174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effectLst/>
                          <a:latin typeface="+mn-lt"/>
                        </a:rPr>
                        <a:t>CNON</a:t>
                      </a:r>
                      <a:endParaRPr lang="en-US" sz="1200" dirty="0">
                        <a:effectLst/>
                        <a:latin typeface="+mn-lt"/>
                      </a:endParaRPr>
                    </a:p>
                  </a:txBody>
                  <a:tcPr marL="25958" marR="25958" marT="11981" marB="1198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effectLst/>
                          <a:latin typeface="+mn-lt"/>
                        </a:rPr>
                        <a:t>SCZ, CTL</a:t>
                      </a:r>
                      <a:endParaRPr lang="en-US" sz="1200" dirty="0">
                        <a:effectLst/>
                        <a:latin typeface="+mn-lt"/>
                      </a:endParaRPr>
                    </a:p>
                  </a:txBody>
                  <a:tcPr marL="25958" marR="25958" marT="11981" marB="1198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effectLst/>
                          <a:latin typeface="+mn-lt"/>
                        </a:rPr>
                        <a:t>63</a:t>
                      </a:r>
                      <a:endParaRPr lang="en-US" sz="1200" dirty="0">
                        <a:effectLst/>
                        <a:latin typeface="+mn-lt"/>
                      </a:endParaRPr>
                    </a:p>
                  </a:txBody>
                  <a:tcPr marL="25958" marR="25958" marT="11981" marB="1198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effectLst/>
                          <a:latin typeface="+mn-lt"/>
                        </a:rPr>
                        <a:t>Olfactory </a:t>
                      </a:r>
                      <a:r>
                        <a:rPr lang="en-US" sz="1200" dirty="0" err="1" smtClean="0">
                          <a:effectLst/>
                          <a:latin typeface="+mn-lt"/>
                        </a:rPr>
                        <a:t>Neuroepithelium</a:t>
                      </a:r>
                      <a:endParaRPr lang="mr-IN" sz="1200" dirty="0">
                        <a:effectLst/>
                        <a:latin typeface="+mn-lt"/>
                      </a:endParaRPr>
                    </a:p>
                  </a:txBody>
                  <a:tcPr marL="25958" marR="25958" marT="11981" marB="1198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err="1" smtClean="0">
                          <a:effectLst/>
                          <a:latin typeface="+mn-lt"/>
                        </a:rPr>
                        <a:t>ChIP-seq</a:t>
                      </a:r>
                      <a:endParaRPr lang="en-US" sz="1200" dirty="0">
                        <a:effectLst/>
                        <a:latin typeface="+mn-lt"/>
                      </a:endParaRPr>
                    </a:p>
                  </a:txBody>
                  <a:tcPr marL="25958" marR="25958" marT="11981" marB="1198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4174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err="1">
                          <a:effectLst/>
                          <a:latin typeface="+mn-lt"/>
                        </a:rPr>
                        <a:t>EpiGABA</a:t>
                      </a:r>
                      <a:endParaRPr lang="en-US" sz="1200" dirty="0">
                        <a:effectLst/>
                        <a:latin typeface="+mn-lt"/>
                      </a:endParaRPr>
                    </a:p>
                  </a:txBody>
                  <a:tcPr marL="25958" marR="25958" marT="11981" marB="1198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effectLst/>
                          <a:latin typeface="+mn-lt"/>
                        </a:rPr>
                        <a:t>CTL</a:t>
                      </a:r>
                    </a:p>
                  </a:txBody>
                  <a:tcPr marL="25958" marR="25958" marT="11981" marB="1198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25958" marR="25958" marT="11981" marB="1198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mr-IN" sz="1200" dirty="0">
                          <a:effectLst/>
                          <a:latin typeface="+mn-lt"/>
                        </a:rPr>
                        <a:t>OFC (BA11)</a:t>
                      </a:r>
                    </a:p>
                  </a:txBody>
                  <a:tcPr marL="25958" marR="25958" marT="11981" marB="1198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aseline="0" dirty="0" smtClean="0">
                          <a:effectLst/>
                          <a:latin typeface="+mn-lt"/>
                        </a:rPr>
                        <a:t>RNA-</a:t>
                      </a:r>
                      <a:r>
                        <a:rPr lang="en-US" sz="1200" baseline="0" dirty="0" err="1" smtClean="0">
                          <a:effectLst/>
                          <a:latin typeface="+mn-lt"/>
                        </a:rPr>
                        <a:t>seq</a:t>
                      </a:r>
                      <a:r>
                        <a:rPr lang="en-US" sz="1200" baseline="0" dirty="0" smtClean="0">
                          <a:effectLst/>
                          <a:latin typeface="+mn-lt"/>
                        </a:rPr>
                        <a:t>, genotype, ERRBS, Methylation</a:t>
                      </a:r>
                      <a:endParaRPr lang="en-US" sz="1200" dirty="0">
                        <a:effectLst/>
                        <a:latin typeface="+mn-lt"/>
                      </a:endParaRPr>
                    </a:p>
                  </a:txBody>
                  <a:tcPr marL="25958" marR="25958" marT="11981" marB="1198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38788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effectLst/>
                          <a:latin typeface="+mn-lt"/>
                        </a:rPr>
                        <a:t>iPSC</a:t>
                      </a:r>
                    </a:p>
                  </a:txBody>
                  <a:tcPr marL="25958" marR="25958" marT="11981" marB="1198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effectLst/>
                          <a:latin typeface="+mn-lt"/>
                        </a:rPr>
                        <a:t>CTL</a:t>
                      </a:r>
                    </a:p>
                  </a:txBody>
                  <a:tcPr marL="25958" marR="25958" marT="11981" marB="1198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200">
                          <a:effectLst/>
                          <a:latin typeface="+mn-lt"/>
                        </a:rPr>
                        <a:t>51</a:t>
                      </a:r>
                    </a:p>
                  </a:txBody>
                  <a:tcPr marL="25958" marR="25958" marT="11981" marB="1198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effectLst/>
                          <a:latin typeface="+mn-lt"/>
                        </a:rPr>
                        <a:t>iPSC</a:t>
                      </a:r>
                    </a:p>
                  </a:txBody>
                  <a:tcPr marL="25958" marR="25958" marT="11981" marB="1198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err="1" smtClean="0">
                          <a:effectLst/>
                          <a:latin typeface="+mn-lt"/>
                        </a:rPr>
                        <a:t>ChIP-seq</a:t>
                      </a:r>
                      <a:r>
                        <a:rPr lang="en-US" sz="1200" baseline="0" dirty="0" smtClean="0">
                          <a:effectLst/>
                          <a:latin typeface="+mn-lt"/>
                        </a:rPr>
                        <a:t>, RNA-</a:t>
                      </a:r>
                      <a:r>
                        <a:rPr lang="en-US" sz="1200" baseline="0" dirty="0" err="1" smtClean="0">
                          <a:effectLst/>
                          <a:latin typeface="+mn-lt"/>
                        </a:rPr>
                        <a:t>seq</a:t>
                      </a:r>
                      <a:r>
                        <a:rPr lang="en-US" sz="1200" baseline="0" dirty="0" smtClean="0">
                          <a:effectLst/>
                          <a:latin typeface="+mn-lt"/>
                        </a:rPr>
                        <a:t>, WGS</a:t>
                      </a:r>
                      <a:endParaRPr lang="en-US" sz="1200" dirty="0">
                        <a:effectLst/>
                        <a:latin typeface="+mn-lt"/>
                      </a:endParaRPr>
                    </a:p>
                  </a:txBody>
                  <a:tcPr marL="25958" marR="25958" marT="11981" marB="1198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60613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effectLst/>
                          <a:latin typeface="+mn-lt"/>
                        </a:rPr>
                        <a:t>TOTAL</a:t>
                      </a:r>
                    </a:p>
                  </a:txBody>
                  <a:tcPr marL="25958" marR="25958" marT="11981" marB="1198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>
                        <a:effectLst/>
                        <a:latin typeface="+mn-lt"/>
                      </a:endParaRPr>
                    </a:p>
                  </a:txBody>
                  <a:tcPr marL="25958" marR="25958" marT="11981" marB="1198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1200" b="1" dirty="0" smtClean="0">
                          <a:effectLst/>
                          <a:latin typeface="+mn-lt"/>
                        </a:rPr>
                        <a:t>~2156</a:t>
                      </a:r>
                      <a:endParaRPr lang="is-IS" sz="1200" b="1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25958" marR="25958" marT="11981" marB="1198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>
                        <a:effectLst/>
                        <a:latin typeface="+mn-lt"/>
                      </a:endParaRPr>
                    </a:p>
                  </a:txBody>
                  <a:tcPr marL="25958" marR="25958" marT="11981" marB="1198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effectLst/>
                        <a:latin typeface="+mn-lt"/>
                      </a:endParaRPr>
                    </a:p>
                  </a:txBody>
                  <a:tcPr marL="25958" marR="25958" marT="11981" marB="1198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5208985" y="1756687"/>
            <a:ext cx="138564" cy="484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x-none" altLang="x-none" sz="1350">
                <a:latin typeface="Arial" charset="0"/>
              </a:rPr>
              <a:t/>
            </a:r>
            <a:br>
              <a:rPr lang="x-none" altLang="x-none" sz="1350">
                <a:latin typeface="Arial" charset="0"/>
              </a:rPr>
            </a:br>
            <a:endParaRPr lang="x-none" altLang="x-none" sz="1350">
              <a:latin typeface="Arial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 bwMode="auto">
          <a:xfrm>
            <a:off x="1828801" y="85720"/>
            <a:ext cx="8135937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Georgia" pitchFamily="-111" charset="0"/>
                <a:ea typeface="Gulim" pitchFamily="34" charset="-127"/>
                <a:cs typeface="Gulim" pitchFamily="34" charset="-127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Georgia" pitchFamily="-111" charset="0"/>
                <a:ea typeface="Gulim" pitchFamily="34" charset="-127"/>
                <a:cs typeface="Gulim" pitchFamily="34" charset="-127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Georgia" pitchFamily="-111" charset="0"/>
                <a:ea typeface="Gulim" pitchFamily="34" charset="-127"/>
                <a:cs typeface="Gulim" pitchFamily="34" charset="-127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Georgia" pitchFamily="-111" charset="0"/>
                <a:ea typeface="Gulim" pitchFamily="34" charset="-127"/>
                <a:cs typeface="Gulim" pitchFamily="34" charset="-127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Georgia" pitchFamily="-111" charset="0"/>
                <a:ea typeface="Gulim" pitchFamily="34" charset="-127"/>
                <a:cs typeface="Gulim" pitchFamily="34" charset="-127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Georgia" pitchFamily="-111" charset="0"/>
                <a:ea typeface="Gulim" pitchFamily="34" charset="-127"/>
                <a:cs typeface="Gulim" pitchFamily="34" charset="-127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Georgia" pitchFamily="-111" charset="0"/>
                <a:ea typeface="Gulim" pitchFamily="34" charset="-127"/>
                <a:cs typeface="Gulim" pitchFamily="34" charset="-127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Georgia" pitchFamily="-111" charset="0"/>
                <a:ea typeface="Gulim" pitchFamily="34" charset="-127"/>
                <a:cs typeface="Gulim" pitchFamily="34" charset="-127"/>
              </a:defRPr>
            </a:lvl9pPr>
          </a:lstStyle>
          <a:p>
            <a:r>
              <a:rPr lang="en-US" sz="3200" kern="0" dirty="0" smtClean="0">
                <a:solidFill>
                  <a:schemeClr val="tx1"/>
                </a:solidFill>
              </a:rPr>
              <a:t>Datasets</a:t>
            </a:r>
            <a:endParaRPr lang="en-US" sz="3200" kern="0" dirty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 rot="16200000">
            <a:off x="310634" y="4784681"/>
            <a:ext cx="243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PsychENCODE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D9BC0-8D44-BD4B-BC44-66068C8B044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357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213"/>
    </mc:Choice>
    <mc:Fallback xmlns="">
      <p:transition spd="slow" advTm="25213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409"/>
            <a:ext cx="12192000" cy="6777182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solidFill>
            <a:schemeClr val="bg1"/>
          </a:solidFill>
        </p:spPr>
        <p:txBody>
          <a:bodyPr/>
          <a:lstStyle/>
          <a:p>
            <a:fld id="{D18E599E-A73C-D04E-A36C-5FED149914A9}" type="slidenum">
              <a:rPr lang="en-US" smtClean="0"/>
              <a:t>5</a:t>
            </a:fld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657225" y="5600700"/>
            <a:ext cx="1457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JW, MTG, PE</a:t>
            </a:r>
            <a:endParaRPr lang="en-US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68587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463" y="421865"/>
            <a:ext cx="11613365" cy="5934485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8E599E-A73C-D04E-A36C-5FED149914A9}" type="slidenum">
              <a:rPr lang="en-US" smtClean="0"/>
              <a:t>6</a:t>
            </a:fld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1264111" y="5844659"/>
            <a:ext cx="24416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SL, DC, PE, 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MTG,KM</a:t>
            </a:r>
            <a:endParaRPr lang="en-US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2324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2739" y="343383"/>
            <a:ext cx="6562724" cy="407587"/>
          </a:xfrm>
        </p:spPr>
        <p:txBody>
          <a:bodyPr>
            <a:noAutofit/>
          </a:bodyPr>
          <a:lstStyle/>
          <a:p>
            <a:pPr algn="ctr"/>
            <a:r>
              <a:rPr lang="en-US" sz="2800" b="1" smtClean="0">
                <a:latin typeface="Arial" charset="0"/>
                <a:ea typeface="Arial" charset="0"/>
                <a:cs typeface="Arial" charset="0"/>
              </a:rPr>
              <a:t>Characteristic </a:t>
            </a:r>
            <a:r>
              <a:rPr lang="en-US" sz="2800" b="1" dirty="0" smtClean="0">
                <a:latin typeface="Arial" charset="0"/>
                <a:ea typeface="Arial" charset="0"/>
                <a:cs typeface="Arial" charset="0"/>
              </a:rPr>
              <a:t>Statistics for </a:t>
            </a:r>
            <a:r>
              <a:rPr lang="en-US" sz="2800" b="1" smtClean="0">
                <a:latin typeface="Arial" charset="0"/>
                <a:ea typeface="Arial" charset="0"/>
                <a:cs typeface="Arial" charset="0"/>
              </a:rPr>
              <a:t>the Brain </a:t>
            </a:r>
            <a:endParaRPr lang="en-US" sz="28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410568" y="6356350"/>
            <a:ext cx="2743200" cy="365125"/>
          </a:xfrm>
        </p:spPr>
        <p:txBody>
          <a:bodyPr/>
          <a:lstStyle/>
          <a:p>
            <a:fld id="{13C2F3CF-8F7F-7644-8458-FD281C8BA59B}" type="slidenum">
              <a:rPr lang="en-US" smtClean="0"/>
              <a:t>7</a:t>
            </a:fld>
            <a:endParaRPr lang="en-US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/>
          </p:nvPr>
        </p:nvGraphicFramePr>
        <p:xfrm>
          <a:off x="4186352" y="853032"/>
          <a:ext cx="3943224" cy="5051706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971612"/>
                <a:gridCol w="1971612"/>
              </a:tblGrid>
              <a:tr h="929842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Active</a:t>
                      </a:r>
                      <a:r>
                        <a:rPr lang="en-US" sz="2000" baseline="0" dirty="0" smtClean="0"/>
                        <a:t> in Brain regions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Brain Specific</a:t>
                      </a:r>
                      <a:endParaRPr lang="en-US" sz="2000" dirty="0"/>
                    </a:p>
                  </a:txBody>
                  <a:tcPr/>
                </a:tc>
              </a:tr>
              <a:tr h="585033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332.5K (14.5%)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130.2K (5.7%)</a:t>
                      </a:r>
                      <a:endParaRPr lang="en-US" sz="2000" dirty="0"/>
                    </a:p>
                  </a:txBody>
                  <a:tcPr/>
                </a:tc>
              </a:tr>
              <a:tr h="585033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17.6K</a:t>
                      </a:r>
                      <a:r>
                        <a:rPr lang="en-US" sz="2000" baseline="0" dirty="0" smtClean="0"/>
                        <a:t> (76.4%)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386 (1.6%)</a:t>
                      </a:r>
                      <a:endParaRPr lang="en-US" sz="2000" dirty="0"/>
                    </a:p>
                  </a:txBody>
                  <a:tcPr/>
                </a:tc>
              </a:tr>
              <a:tr h="69037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14K</a:t>
                      </a:r>
                      <a:r>
                        <a:rPr lang="en-US" sz="2000" baseline="0" dirty="0" smtClean="0"/>
                        <a:t> (42.2%)</a:t>
                      </a:r>
                      <a:endParaRPr lang="en-US" sz="2000" dirty="0" smtClean="0"/>
                    </a:p>
                    <a:p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814 (2.4%)</a:t>
                      </a:r>
                    </a:p>
                    <a:p>
                      <a:endParaRPr lang="en-US" sz="2000" dirty="0"/>
                    </a:p>
                  </a:txBody>
                  <a:tcPr/>
                </a:tc>
              </a:tr>
              <a:tr h="63227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3.25M (12.3%)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1.02M (3.9%)</a:t>
                      </a:r>
                      <a:endParaRPr lang="en-US" sz="2000" dirty="0"/>
                    </a:p>
                  </a:txBody>
                  <a:tcPr/>
                </a:tc>
              </a:tr>
              <a:tr h="91440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59 (50.4%)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6 (5.1%)</a:t>
                      </a:r>
                      <a:endParaRPr lang="en-US" sz="2000" dirty="0"/>
                    </a:p>
                  </a:txBody>
                  <a:tcPr/>
                </a:tc>
              </a:tr>
              <a:tr h="704088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-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420 (16.4%)</a:t>
                      </a:r>
                      <a:endParaRPr lang="en-US" sz="20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729032" y="6075144"/>
            <a:ext cx="87579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[1] Roadmap </a:t>
            </a:r>
            <a:r>
              <a:rPr lang="en-US" sz="1200" dirty="0" err="1" smtClean="0"/>
              <a:t>Epigenomics</a:t>
            </a:r>
            <a:r>
              <a:rPr lang="en-US" sz="1200" dirty="0" smtClean="0"/>
              <a:t> Consortium. Integrative analysis of 111 reference human epigenomes. </a:t>
            </a:r>
            <a:r>
              <a:rPr lang="en-US" sz="1200" i="1" dirty="0" smtClean="0"/>
              <a:t>Nature</a:t>
            </a:r>
            <a:r>
              <a:rPr lang="en-US" sz="1200" dirty="0"/>
              <a:t>,</a:t>
            </a:r>
            <a:r>
              <a:rPr lang="en-US" sz="1200" dirty="0" smtClean="0"/>
              <a:t> 2015.</a:t>
            </a:r>
          </a:p>
          <a:p>
            <a:r>
              <a:rPr lang="en-US" sz="1200" dirty="0" smtClean="0"/>
              <a:t>[2] The </a:t>
            </a:r>
            <a:r>
              <a:rPr lang="en-US" sz="1200" dirty="0" err="1" smtClean="0"/>
              <a:t>GTEx</a:t>
            </a:r>
            <a:r>
              <a:rPr lang="en-US" sz="1200" dirty="0" smtClean="0"/>
              <a:t> Consortium. The Genotype-Tissue Expression (</a:t>
            </a:r>
            <a:r>
              <a:rPr lang="en-US" sz="1200" dirty="0" err="1" smtClean="0"/>
              <a:t>GTEx</a:t>
            </a:r>
            <a:r>
              <a:rPr lang="en-US" sz="1200" dirty="0" smtClean="0"/>
              <a:t>) pilot analysis: </a:t>
            </a:r>
            <a:r>
              <a:rPr lang="en-US" sz="1200" dirty="0" err="1" smtClean="0"/>
              <a:t>Multitissue</a:t>
            </a:r>
            <a:r>
              <a:rPr lang="en-US" sz="1200" dirty="0" smtClean="0"/>
              <a:t> gene regulation in humans. </a:t>
            </a:r>
            <a:r>
              <a:rPr lang="en-US" sz="1200" i="1" dirty="0" smtClean="0"/>
              <a:t>Science</a:t>
            </a:r>
            <a:r>
              <a:rPr lang="en-US" sz="1200" dirty="0" smtClean="0"/>
              <a:t>, 2015.</a:t>
            </a:r>
          </a:p>
          <a:p>
            <a:r>
              <a:rPr lang="en-US" sz="1200" dirty="0" smtClean="0"/>
              <a:t>[3] </a:t>
            </a:r>
            <a:r>
              <a:rPr lang="en-US" sz="1200" dirty="0" err="1" smtClean="0"/>
              <a:t>Melé</a:t>
            </a:r>
            <a:r>
              <a:rPr lang="en-US" sz="1200" dirty="0" smtClean="0"/>
              <a:t> </a:t>
            </a:r>
            <a:r>
              <a:rPr lang="en-US" sz="1200" i="1" dirty="0" err="1" smtClean="0"/>
              <a:t>et.al</a:t>
            </a:r>
            <a:r>
              <a:rPr lang="en-US" sz="1200" i="1" dirty="0" smtClean="0"/>
              <a:t>. </a:t>
            </a:r>
            <a:r>
              <a:rPr lang="en-US" sz="1200" dirty="0" smtClean="0"/>
              <a:t>The human transcriptome across tissues and individuals. </a:t>
            </a:r>
            <a:r>
              <a:rPr lang="en-US" sz="1200" i="1" dirty="0" smtClean="0"/>
              <a:t>Science</a:t>
            </a:r>
            <a:r>
              <a:rPr lang="en-US" sz="1200" dirty="0" smtClean="0"/>
              <a:t>, 2015. </a:t>
            </a:r>
            <a:endParaRPr lang="en-US" sz="1200" dirty="0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/>
          </p:nvPr>
        </p:nvGraphicFramePr>
        <p:xfrm>
          <a:off x="8129572" y="853032"/>
          <a:ext cx="3771910" cy="50517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85955"/>
                <a:gridCol w="1885955"/>
              </a:tblGrid>
              <a:tr h="929862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Other tissue active (mean)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Other tissue specific</a:t>
                      </a:r>
                      <a:r>
                        <a:rPr lang="en-US" sz="2000" baseline="0" dirty="0" smtClean="0"/>
                        <a:t> (mean)</a:t>
                      </a:r>
                      <a:endParaRPr lang="en-US" sz="2000" dirty="0"/>
                    </a:p>
                  </a:txBody>
                  <a:tcPr/>
                </a:tc>
              </a:tr>
              <a:tr h="585046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274.1K (11.9%)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83.5K (3.6%)</a:t>
                      </a:r>
                      <a:endParaRPr lang="en-US" sz="2000" dirty="0"/>
                    </a:p>
                  </a:txBody>
                  <a:tcPr/>
                </a:tc>
              </a:tr>
              <a:tr h="585046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16.9K (73.5%)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25.9</a:t>
                      </a:r>
                      <a:r>
                        <a:rPr lang="en-US" sz="2000" baseline="0" dirty="0" smtClean="0"/>
                        <a:t> (0.1%)</a:t>
                      </a:r>
                      <a:endParaRPr lang="en-US" sz="2000" dirty="0"/>
                    </a:p>
                  </a:txBody>
                  <a:tcPr/>
                </a:tc>
              </a:tr>
              <a:tr h="715089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10K (30.1%)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136.7 (0.4%)</a:t>
                      </a:r>
                      <a:endParaRPr lang="en-US" sz="2000" dirty="0"/>
                    </a:p>
                  </a:txBody>
                  <a:tcPr/>
                </a:tc>
              </a:tr>
              <a:tr h="63563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599K</a:t>
                      </a:r>
                      <a:r>
                        <a:rPr lang="en-US" sz="2000" baseline="0" dirty="0" smtClean="0"/>
                        <a:t> (2.3%)</a:t>
                      </a:r>
                      <a:endParaRPr lang="en-US" sz="20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189K</a:t>
                      </a:r>
                      <a:r>
                        <a:rPr lang="en-US" sz="2000" baseline="0" dirty="0" smtClean="0"/>
                        <a:t> (0.73%)</a:t>
                      </a:r>
                      <a:endParaRPr lang="en-US" sz="2000" dirty="0"/>
                    </a:p>
                  </a:txBody>
                  <a:tcPr/>
                </a:tc>
              </a:tr>
              <a:tr h="896938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26.3 (22.4%)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3.3</a:t>
                      </a:r>
                      <a:r>
                        <a:rPr lang="en-US" sz="2000" baseline="0" dirty="0" smtClean="0"/>
                        <a:t> (2.8%)</a:t>
                      </a:r>
                      <a:endParaRPr lang="en-US" sz="2000" dirty="0"/>
                    </a:p>
                  </a:txBody>
                  <a:tcPr/>
                </a:tc>
              </a:tr>
              <a:tr h="704088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-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142 (5.5%)</a:t>
                      </a:r>
                      <a:endParaRPr lang="en-US" sz="2000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>
            <p:extLst/>
          </p:nvPr>
        </p:nvGraphicFramePr>
        <p:xfrm>
          <a:off x="243128" y="853032"/>
          <a:ext cx="3849901" cy="50535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71612"/>
                <a:gridCol w="1878289"/>
              </a:tblGrid>
              <a:tr h="932688"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Total</a:t>
                      </a:r>
                      <a:endParaRPr lang="en-US" sz="2000" dirty="0"/>
                    </a:p>
                  </a:txBody>
                  <a:tcPr/>
                </a:tc>
              </a:tr>
              <a:tr h="585216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Enhancers</a:t>
                      </a:r>
                      <a:r>
                        <a:rPr lang="en-US" sz="2000" baseline="30000" dirty="0" smtClean="0"/>
                        <a:t>[1]</a:t>
                      </a:r>
                      <a:endParaRPr lang="en-US" sz="200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2.3M</a:t>
                      </a:r>
                      <a:endParaRPr lang="en-US" sz="2000" dirty="0"/>
                    </a:p>
                  </a:txBody>
                  <a:tcPr/>
                </a:tc>
              </a:tr>
              <a:tr h="576072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Genes</a:t>
                      </a:r>
                      <a:r>
                        <a:rPr lang="en-US" sz="2000" baseline="30000" dirty="0" smtClean="0"/>
                        <a:t>[2]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23K</a:t>
                      </a:r>
                      <a:endParaRPr lang="en-US" sz="2000" dirty="0"/>
                    </a:p>
                  </a:txBody>
                  <a:tcPr/>
                </a:tc>
              </a:tr>
              <a:tr h="70093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err="1" smtClean="0"/>
                        <a:t>lncRNAs</a:t>
                      </a:r>
                      <a:r>
                        <a:rPr lang="en-US" sz="2000" baseline="0" dirty="0" smtClean="0"/>
                        <a:t> and pseudogenes</a:t>
                      </a:r>
                      <a:r>
                        <a:rPr lang="en-US" sz="2000" baseline="30000" dirty="0" smtClean="0"/>
                        <a:t>[2]</a:t>
                      </a:r>
                      <a:endParaRPr lang="en-US" sz="20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33.2K</a:t>
                      </a:r>
                      <a:endParaRPr lang="en-US" sz="2000" dirty="0"/>
                    </a:p>
                  </a:txBody>
                  <a:tcPr/>
                </a:tc>
              </a:tr>
              <a:tr h="64008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cis-</a:t>
                      </a:r>
                      <a:r>
                        <a:rPr lang="en-US" sz="2000" dirty="0" err="1" smtClean="0"/>
                        <a:t>eQTLs</a:t>
                      </a:r>
                      <a:r>
                        <a:rPr lang="en-US" sz="2000" baseline="30000" dirty="0" smtClean="0"/>
                        <a:t>[2]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26.4M</a:t>
                      </a:r>
                      <a:endParaRPr lang="en-US" sz="2000" dirty="0"/>
                    </a:p>
                  </a:txBody>
                  <a:tcPr/>
                </a:tc>
              </a:tr>
              <a:tr h="91440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Gene</a:t>
                      </a:r>
                      <a:r>
                        <a:rPr lang="en-US" sz="2000" baseline="0" dirty="0" smtClean="0"/>
                        <a:t> expression modules</a:t>
                      </a:r>
                      <a:r>
                        <a:rPr lang="en-US" sz="2000" baseline="30000" dirty="0" smtClean="0"/>
                        <a:t>[2]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117</a:t>
                      </a:r>
                      <a:endParaRPr lang="en-US" sz="2000" dirty="0"/>
                    </a:p>
                  </a:txBody>
                  <a:tcPr/>
                </a:tc>
              </a:tr>
              <a:tr h="70408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Differentially</a:t>
                      </a:r>
                      <a:r>
                        <a:rPr lang="en-US" sz="2000" baseline="0" dirty="0" smtClean="0"/>
                        <a:t> includ</a:t>
                      </a:r>
                      <a:r>
                        <a:rPr lang="en-US" sz="2000" dirty="0" smtClean="0"/>
                        <a:t>ed</a:t>
                      </a:r>
                      <a:r>
                        <a:rPr lang="en-US" sz="2000" baseline="0" dirty="0" smtClean="0"/>
                        <a:t> exons</a:t>
                      </a:r>
                      <a:r>
                        <a:rPr lang="en-US" sz="2000" baseline="30000" dirty="0" smtClean="0"/>
                        <a:t>[3]</a:t>
                      </a:r>
                      <a:endParaRPr lang="en-US" sz="20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2.5K</a:t>
                      </a:r>
                      <a:endParaRPr lang="en-US" sz="20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632058" y="227750"/>
            <a:ext cx="22206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smtClean="0">
                <a:solidFill>
                  <a:srgbClr val="C00000"/>
                </a:solidFill>
              </a:rPr>
              <a:t>(Preliminary!)</a:t>
            </a:r>
            <a:endParaRPr lang="en-US" sz="2800" i="1">
              <a:solidFill>
                <a:srgbClr val="C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47667" y="6171684"/>
            <a:ext cx="15813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JW, DW,SL, </a:t>
            </a:r>
            <a:r>
              <a:rPr lang="en-US" b="1" dirty="0" err="1" smtClean="0">
                <a:solidFill>
                  <a:schemeClr val="accent6">
                    <a:lumMod val="75000"/>
                  </a:schemeClr>
                </a:solidFill>
              </a:rPr>
              <a:t>Suhn,JP</a:t>
            </a:r>
            <a:endParaRPr lang="en-US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1893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096"/>
    </mc:Choice>
    <mc:Fallback xmlns="">
      <p:transition spd="slow" advTm="55096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Capstone #4 </a:t>
            </a:r>
            <a:r>
              <a:rPr lang="mr-IN" dirty="0" smtClean="0">
                <a:solidFill>
                  <a:schemeClr val="bg1">
                    <a:lumMod val="50000"/>
                  </a:schemeClr>
                </a:solidFill>
              </a:rPr>
              <a:t>–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 talk outline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Resource</a:t>
            </a:r>
          </a:p>
          <a:p>
            <a:pPr lvl="1"/>
            <a:r>
              <a:rPr lang="en-US" dirty="0" smtClean="0"/>
              <a:t>Brain enhancers, </a:t>
            </a:r>
            <a:r>
              <a:rPr lang="en-US" dirty="0" err="1" smtClean="0"/>
              <a:t>eQTLs</a:t>
            </a:r>
            <a:r>
              <a:rPr lang="en-US" dirty="0" smtClean="0"/>
              <a:t>, expression modules, networks &amp;c</a:t>
            </a:r>
          </a:p>
          <a:p>
            <a:r>
              <a:rPr lang="en-US" dirty="0" smtClean="0"/>
              <a:t>Transcriptome analysis </a:t>
            </a:r>
          </a:p>
          <a:p>
            <a:pPr marL="914400" lvl="1" indent="-457200">
              <a:buFont typeface="+mj-lt"/>
              <a:buAutoNum type="arabicParenR"/>
            </a:pPr>
            <a:r>
              <a:rPr lang="en-US" dirty="0" smtClean="0"/>
              <a:t>Spectral analysis of gene expression, unique brain expression patterns </a:t>
            </a:r>
          </a:p>
          <a:p>
            <a:pPr marL="914400" lvl="1" indent="-457200">
              <a:buFont typeface="+mj-lt"/>
              <a:buAutoNum type="arabicParenR"/>
            </a:pPr>
            <a:r>
              <a:rPr lang="en-US" dirty="0" smtClean="0"/>
              <a:t>Non-coding transcription &amp; retro-element activity, not atypical </a:t>
            </a:r>
          </a:p>
          <a:p>
            <a:r>
              <a:rPr lang="en-US" dirty="0" smtClean="0"/>
              <a:t>Integrative network models </a:t>
            </a:r>
          </a:p>
          <a:p>
            <a:pPr lvl="1"/>
            <a:r>
              <a:rPr lang="en-US" dirty="0"/>
              <a:t>R</a:t>
            </a:r>
            <a:r>
              <a:rPr lang="en-US" dirty="0" smtClean="0"/>
              <a:t>elating perturbations in gene expression to variants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8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7711699"/>
      </p:ext>
    </p:extLst>
  </p:cSld>
  <p:clrMapOvr>
    <a:masterClrMapping/>
  </p:clrMapOvr>
  <p:transition spd="med" advTm="2470"/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9.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188</TotalTime>
  <Words>1194</Words>
  <Application>Microsoft Macintosh PowerPoint</Application>
  <PresentationFormat>Widescreen</PresentationFormat>
  <Paragraphs>336</Paragraphs>
  <Slides>20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9" baseType="lpstr">
      <vt:lpstr>Calibri</vt:lpstr>
      <vt:lpstr>Calibri Light</vt:lpstr>
      <vt:lpstr>DengXian</vt:lpstr>
      <vt:lpstr>Helvetica</vt:lpstr>
      <vt:lpstr>Helvetica Neue Medium</vt:lpstr>
      <vt:lpstr>Mangal</vt:lpstr>
      <vt:lpstr>Times New Roman</vt:lpstr>
      <vt:lpstr>Arial</vt:lpstr>
      <vt:lpstr>Office Theme</vt:lpstr>
      <vt:lpstr>PsychENCODE Capstone 4 figures</vt:lpstr>
      <vt:lpstr>PsychENCODE Capstone #4  Developing a Brain Genomics Resource via Integrating CommonMind, ENCODE, GTEx, and Roadmap</vt:lpstr>
      <vt:lpstr>PowerPoint Presentation</vt:lpstr>
      <vt:lpstr>Capstone #4 – talk outline</vt:lpstr>
      <vt:lpstr>PowerPoint Presentation</vt:lpstr>
      <vt:lpstr>PowerPoint Presentation</vt:lpstr>
      <vt:lpstr>PowerPoint Presentation</vt:lpstr>
      <vt:lpstr>Characteristic Statistics for the Brain </vt:lpstr>
      <vt:lpstr>Capstone #4 – talk outline</vt:lpstr>
      <vt:lpstr>PCA of GTEX, GVEX, Brainspan, CMC, ASD</vt:lpstr>
      <vt:lpstr>tSNE local clustering</vt:lpstr>
      <vt:lpstr>RCA</vt:lpstr>
      <vt:lpstr>CMC</vt:lpstr>
      <vt:lpstr>Capstone #4 – talk outline</vt:lpstr>
      <vt:lpstr>Transcriptome diversity, outside of genes</vt:lpstr>
      <vt:lpstr>PowerPoint Presentation</vt:lpstr>
      <vt:lpstr>Capstone #4 – talk outline</vt:lpstr>
      <vt:lpstr>PowerPoint Presentation</vt:lpstr>
      <vt:lpstr>Example: enhancer regulatory network for CDNF (Cerebral Dopamine Neurotrophic Factor)</vt:lpstr>
      <vt:lpstr>PowerPoint Presentation</vt:lpstr>
    </vt:vector>
  </TitlesOfParts>
  <Company/>
  <LinksUpToDate>false</LinksUpToDate>
  <SharedDoc>false</SharedDoc>
  <HyperlinksChanged>false</HyperlinksChanged>
  <AppVersion>15.0033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PsychENCODE Capstone 4</dc:title>
  <dc:creator>Microsoft Office User</dc:creator>
  <cp:lastModifiedBy>Microsoft Office User</cp:lastModifiedBy>
  <cp:revision>12</cp:revision>
  <dcterms:created xsi:type="dcterms:W3CDTF">2017-08-23T12:00:12Z</dcterms:created>
  <dcterms:modified xsi:type="dcterms:W3CDTF">2017-10-20T00:01:59Z</dcterms:modified>
</cp:coreProperties>
</file>