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"/><Relationship Id="rId3" Type="http://schemas.openxmlformats.org/officeDocument/2006/relationships/image" Target="../media/image9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.gif"/><Relationship Id="rId6" Type="http://schemas.openxmlformats.org/officeDocument/2006/relationships/image" Target="../media/image2.gif"/><Relationship Id="rId7" Type="http://schemas.openxmlformats.org/officeDocument/2006/relationships/image" Target="../media/image3.g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"/><Relationship Id="rId3" Type="http://schemas.openxmlformats.org/officeDocument/2006/relationships/image" Target="../media/image36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18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9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calorierestrictiondietplan.com/customizing-a-cr-way-lifestyle-for-your-genome/" TargetMode="External"/><Relationship Id="rId3" Type="http://schemas.openxmlformats.org/officeDocument/2006/relationships/hyperlink" Target="https://www.genome.gov/27561246/privacy-in-genomics/" TargetMode="External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3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1.gif"/><Relationship Id="rId4" Type="http://schemas.openxmlformats.org/officeDocument/2006/relationships/image" Target="../media/image2.gif"/><Relationship Id="rId5" Type="http://schemas.openxmlformats.org/officeDocument/2006/relationships/image" Target="../media/image3.gif"/><Relationship Id="rId6" Type="http://schemas.openxmlformats.org/officeDocument/2006/relationships/image" Target="../media/image4.gif"/><Relationship Id="rId7" Type="http://schemas.openxmlformats.org/officeDocument/2006/relationships/image" Target="../media/image5.gif"/><Relationship Id="rId8" Type="http://schemas.openxmlformats.org/officeDocument/2006/relationships/image" Target="../media/image6.gif"/><Relationship Id="rId9" Type="http://schemas.openxmlformats.org/officeDocument/2006/relationships/image" Target="../media/image7.gif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3.png"/><Relationship Id="rId4" Type="http://schemas.openxmlformats.org/officeDocument/2006/relationships/image" Target="../media/image54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1.tif"/><Relationship Id="rId4" Type="http://schemas.openxmlformats.org/officeDocument/2006/relationships/image" Target="../media/image55.png"/><Relationship Id="rId5" Type="http://schemas.openxmlformats.org/officeDocument/2006/relationships/image" Target="../media/image5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tif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54.png"/><Relationship Id="rId4" Type="http://schemas.openxmlformats.org/officeDocument/2006/relationships/image" Target="../media/image37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"/><Relationship Id="rId3" Type="http://schemas.openxmlformats.org/officeDocument/2006/relationships/image" Target="../media/image13.tif"/><Relationship Id="rId4" Type="http://schemas.openxmlformats.org/officeDocument/2006/relationships/image" Target="../media/image14.tif"/><Relationship Id="rId5" Type="http://schemas.openxmlformats.org/officeDocument/2006/relationships/image" Target="../media/image15.tif"/><Relationship Id="rId6" Type="http://schemas.openxmlformats.org/officeDocument/2006/relationships/image" Target="../media/image16.tif"/><Relationship Id="rId7" Type="http://schemas.openxmlformats.org/officeDocument/2006/relationships/image" Target="../media/image17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Relationship Id="rId3" Type="http://schemas.openxmlformats.org/officeDocument/2006/relationships/image" Target="../media/image3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"/><Relationship Id="rId3" Type="http://schemas.openxmlformats.org/officeDocument/2006/relationships/image" Target="../media/image14.tif"/><Relationship Id="rId4" Type="http://schemas.openxmlformats.org/officeDocument/2006/relationships/image" Target="../media/image16.tif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"/><Relationship Id="rId3" Type="http://schemas.openxmlformats.org/officeDocument/2006/relationships/image" Target="../media/image14.tif"/><Relationship Id="rId4" Type="http://schemas.openxmlformats.org/officeDocument/2006/relationships/image" Target="../media/image18.tif"/><Relationship Id="rId5" Type="http://schemas.openxmlformats.org/officeDocument/2006/relationships/hyperlink" Target="https://en.wikipedia.org/wiki/Hollow_Nickel_Case" TargetMode="External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tif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"/><Relationship Id="rId3" Type="http://schemas.openxmlformats.org/officeDocument/2006/relationships/image" Target="../media/image3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6.tif"/><Relationship Id="rId4" Type="http://schemas.openxmlformats.org/officeDocument/2006/relationships/image" Target="../media/image7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58453"/>
            <a:ext cx="13004800" cy="8413106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Utilizing the existence of NA12878"/>
          <p:cNvSpPr txBox="1"/>
          <p:nvPr>
            <p:ph type="ctrTitle"/>
          </p:nvPr>
        </p:nvSpPr>
        <p:spPr>
          <a:xfrm>
            <a:off x="1104900" y="53975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Utilizing the existence of NA12878</a:t>
            </a:r>
          </a:p>
        </p:txBody>
      </p:sp>
      <p:sp>
        <p:nvSpPr>
          <p:cNvPr id="121" name="Gamze Gürsoy"/>
          <p:cNvSpPr txBox="1"/>
          <p:nvPr>
            <p:ph type="subTitle" sz="quarter" idx="1"/>
          </p:nvPr>
        </p:nvSpPr>
        <p:spPr>
          <a:xfrm>
            <a:off x="1104900" y="8661400"/>
            <a:ext cx="10464800" cy="1130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Gamze Gürsoy</a:t>
            </a:r>
          </a:p>
        </p:txBody>
      </p:sp>
      <p:sp>
        <p:nvSpPr>
          <p:cNvPr id="122" name="Slide Number"/>
          <p:cNvSpPr txBox="1"/>
          <p:nvPr>
            <p:ph type="sldNum" sz="quarter" idx="4294967295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3" name="?"/>
          <p:cNvSpPr txBox="1"/>
          <p:nvPr/>
        </p:nvSpPr>
        <p:spPr>
          <a:xfrm>
            <a:off x="4582515" y="-269853"/>
            <a:ext cx="4461871" cy="7677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0">
                <a:solidFill>
                  <a:srgbClr val="7AF1FF"/>
                </a:solidFill>
              </a:defRPr>
            </a:lvl1pPr>
          </a:lstStyle>
          <a:p>
            <a:pPr/>
            <a: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Approach"/>
          <p:cNvSpPr txBox="1"/>
          <p:nvPr/>
        </p:nvSpPr>
        <p:spPr>
          <a:xfrm>
            <a:off x="100329" y="45467"/>
            <a:ext cx="246634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Approach</a:t>
            </a:r>
          </a:p>
        </p:txBody>
      </p:sp>
      <p:pic>
        <p:nvPicPr>
          <p:cNvPr id="193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67" y="731075"/>
            <a:ext cx="6862066" cy="829145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Arrow"/>
          <p:cNvSpPr/>
          <p:nvPr/>
        </p:nvSpPr>
        <p:spPr>
          <a:xfrm>
            <a:off x="6098009" y="8178800"/>
            <a:ext cx="808782" cy="225920"/>
          </a:xfrm>
          <a:prstGeom prst="rightArrow">
            <a:avLst>
              <a:gd name="adj1" fmla="val 32000"/>
              <a:gd name="adj2" fmla="val 18037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5" name="Genotyping…"/>
          <p:cNvSpPr txBox="1"/>
          <p:nvPr/>
        </p:nvSpPr>
        <p:spPr>
          <a:xfrm>
            <a:off x="6392887" y="7806125"/>
            <a:ext cx="2936826" cy="971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Genotyping</a:t>
            </a:r>
          </a:p>
          <a:p>
            <a:pPr>
              <a:defRPr sz="1800"/>
            </a:pPr>
            <a:r>
              <a:t>(GATK pipeline)</a:t>
            </a:r>
          </a:p>
          <a:p>
            <a:pPr>
              <a:defRPr sz="1800"/>
            </a:pPr>
            <a:r>
              <a:t>Information quantification</a:t>
            </a:r>
          </a:p>
        </p:txBody>
      </p:sp>
      <p:sp>
        <p:nvSpPr>
          <p:cNvPr id="196" name="Arrow"/>
          <p:cNvSpPr/>
          <p:nvPr/>
        </p:nvSpPr>
        <p:spPr>
          <a:xfrm>
            <a:off x="8993609" y="8178800"/>
            <a:ext cx="808782" cy="225920"/>
          </a:xfrm>
          <a:prstGeom prst="rightArrow">
            <a:avLst>
              <a:gd name="adj1" fmla="val 32000"/>
              <a:gd name="adj2" fmla="val 18037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7" name="Linking"/>
          <p:cNvSpPr txBox="1"/>
          <p:nvPr/>
        </p:nvSpPr>
        <p:spPr>
          <a:xfrm>
            <a:off x="9882885" y="8098225"/>
            <a:ext cx="909829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Linking</a:t>
            </a:r>
          </a:p>
        </p:txBody>
      </p:sp>
      <p:graphicFrame>
        <p:nvGraphicFramePr>
          <p:cNvPr id="198" name="Table"/>
          <p:cNvGraphicFramePr/>
          <p:nvPr/>
        </p:nvGraphicFramePr>
        <p:xfrm>
          <a:off x="10149608" y="6477000"/>
          <a:ext cx="1077703" cy="126126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{CF821DB8-F4EB-4A41-A1BA-3FCAFE7338EE}</a:tableStyleId>
              </a:tblPr>
              <a:tblGrid>
                <a:gridCol w="266250"/>
                <a:gridCol w="266250"/>
                <a:gridCol w="266250"/>
                <a:gridCol w="266250"/>
              </a:tblGrid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199" name="Arrow"/>
          <p:cNvSpPr/>
          <p:nvPr/>
        </p:nvSpPr>
        <p:spPr>
          <a:xfrm flipH="1" rot="18900000">
            <a:off x="9214545" y="7580383"/>
            <a:ext cx="1033560" cy="147340"/>
          </a:xfrm>
          <a:prstGeom prst="rightArrow">
            <a:avLst>
              <a:gd name="adj1" fmla="val 32000"/>
              <a:gd name="adj2" fmla="val 304205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0" name="1kG panel"/>
          <p:cNvSpPr txBox="1"/>
          <p:nvPr/>
        </p:nvSpPr>
        <p:spPr>
          <a:xfrm>
            <a:off x="9896944" y="6870755"/>
            <a:ext cx="157033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1kG panel</a:t>
            </a:r>
          </a:p>
        </p:txBody>
      </p:sp>
      <p:sp>
        <p:nvSpPr>
          <p:cNvPr id="201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711200"/>
            <a:ext cx="6862065" cy="8291449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Approach"/>
          <p:cNvSpPr txBox="1"/>
          <p:nvPr/>
        </p:nvSpPr>
        <p:spPr>
          <a:xfrm>
            <a:off x="100329" y="45467"/>
            <a:ext cx="246634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Approach</a:t>
            </a:r>
          </a:p>
        </p:txBody>
      </p:sp>
      <p:sp>
        <p:nvSpPr>
          <p:cNvPr id="205" name="Arrow"/>
          <p:cNvSpPr/>
          <p:nvPr/>
        </p:nvSpPr>
        <p:spPr>
          <a:xfrm>
            <a:off x="6415509" y="7747000"/>
            <a:ext cx="808782" cy="225920"/>
          </a:xfrm>
          <a:prstGeom prst="rightArrow">
            <a:avLst>
              <a:gd name="adj1" fmla="val 32000"/>
              <a:gd name="adj2" fmla="val 18037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6" name="Genotyping…"/>
          <p:cNvSpPr txBox="1"/>
          <p:nvPr/>
        </p:nvSpPr>
        <p:spPr>
          <a:xfrm>
            <a:off x="6710387" y="7374325"/>
            <a:ext cx="2936826" cy="971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Genotyping</a:t>
            </a:r>
          </a:p>
          <a:p>
            <a:pPr>
              <a:defRPr sz="1800"/>
            </a:pPr>
            <a:r>
              <a:t>(GATK pipeline)</a:t>
            </a:r>
          </a:p>
          <a:p>
            <a:pPr>
              <a:defRPr sz="1800"/>
            </a:pPr>
            <a:r>
              <a:t>Information quantification</a:t>
            </a:r>
          </a:p>
        </p:txBody>
      </p:sp>
      <p:sp>
        <p:nvSpPr>
          <p:cNvPr id="207" name="Arrow"/>
          <p:cNvSpPr/>
          <p:nvPr/>
        </p:nvSpPr>
        <p:spPr>
          <a:xfrm>
            <a:off x="9311109" y="7747000"/>
            <a:ext cx="808782" cy="225920"/>
          </a:xfrm>
          <a:prstGeom prst="rightArrow">
            <a:avLst>
              <a:gd name="adj1" fmla="val 32000"/>
              <a:gd name="adj2" fmla="val 18037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8" name="Linking"/>
          <p:cNvSpPr txBox="1"/>
          <p:nvPr/>
        </p:nvSpPr>
        <p:spPr>
          <a:xfrm>
            <a:off x="10200385" y="7666425"/>
            <a:ext cx="909829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Linking</a:t>
            </a:r>
          </a:p>
        </p:txBody>
      </p:sp>
      <p:graphicFrame>
        <p:nvGraphicFramePr>
          <p:cNvPr id="209" name="Table"/>
          <p:cNvGraphicFramePr/>
          <p:nvPr/>
        </p:nvGraphicFramePr>
        <p:xfrm>
          <a:off x="10467108" y="6045200"/>
          <a:ext cx="1077703" cy="126126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{CF821DB8-F4EB-4A41-A1BA-3FCAFE7338EE}</a:tableStyleId>
              </a:tblPr>
              <a:tblGrid>
                <a:gridCol w="266250"/>
                <a:gridCol w="266250"/>
                <a:gridCol w="266250"/>
                <a:gridCol w="266250"/>
              </a:tblGrid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210" name="Arrow"/>
          <p:cNvSpPr/>
          <p:nvPr/>
        </p:nvSpPr>
        <p:spPr>
          <a:xfrm flipH="1" rot="18900000">
            <a:off x="9532045" y="7148583"/>
            <a:ext cx="1033560" cy="147340"/>
          </a:xfrm>
          <a:prstGeom prst="rightArrow">
            <a:avLst>
              <a:gd name="adj1" fmla="val 32000"/>
              <a:gd name="adj2" fmla="val 304205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1" name="1kG panel"/>
          <p:cNvSpPr txBox="1"/>
          <p:nvPr/>
        </p:nvSpPr>
        <p:spPr>
          <a:xfrm>
            <a:off x="10214444" y="6438955"/>
            <a:ext cx="157033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1kG panel</a:t>
            </a:r>
          </a:p>
        </p:txBody>
      </p:sp>
      <p:sp>
        <p:nvSpPr>
          <p:cNvPr id="212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Approach"/>
          <p:cNvSpPr txBox="1"/>
          <p:nvPr/>
        </p:nvSpPr>
        <p:spPr>
          <a:xfrm>
            <a:off x="100329" y="45467"/>
            <a:ext cx="246634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Approach</a:t>
            </a:r>
          </a:p>
        </p:txBody>
      </p:sp>
      <p:sp>
        <p:nvSpPr>
          <p:cNvPr id="215" name="Arrow"/>
          <p:cNvSpPr/>
          <p:nvPr/>
        </p:nvSpPr>
        <p:spPr>
          <a:xfrm>
            <a:off x="6415509" y="7442200"/>
            <a:ext cx="808782" cy="225920"/>
          </a:xfrm>
          <a:prstGeom prst="rightArrow">
            <a:avLst>
              <a:gd name="adj1" fmla="val 32000"/>
              <a:gd name="adj2" fmla="val 18037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6" name="Genotyping…"/>
          <p:cNvSpPr txBox="1"/>
          <p:nvPr/>
        </p:nvSpPr>
        <p:spPr>
          <a:xfrm>
            <a:off x="6710387" y="7069525"/>
            <a:ext cx="2936826" cy="971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Genotyping</a:t>
            </a:r>
          </a:p>
          <a:p>
            <a:pPr>
              <a:defRPr sz="1800"/>
            </a:pPr>
            <a:r>
              <a:t>(GATK pipeline)</a:t>
            </a:r>
          </a:p>
          <a:p>
            <a:pPr>
              <a:defRPr sz="1800"/>
            </a:pPr>
            <a:r>
              <a:t>Information quantification</a:t>
            </a:r>
          </a:p>
        </p:txBody>
      </p:sp>
      <p:sp>
        <p:nvSpPr>
          <p:cNvPr id="217" name="Arrow"/>
          <p:cNvSpPr/>
          <p:nvPr/>
        </p:nvSpPr>
        <p:spPr>
          <a:xfrm>
            <a:off x="9311109" y="7442200"/>
            <a:ext cx="808782" cy="225920"/>
          </a:xfrm>
          <a:prstGeom prst="rightArrow">
            <a:avLst>
              <a:gd name="adj1" fmla="val 32000"/>
              <a:gd name="adj2" fmla="val 18037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8" name="Linking"/>
          <p:cNvSpPr txBox="1"/>
          <p:nvPr/>
        </p:nvSpPr>
        <p:spPr>
          <a:xfrm>
            <a:off x="10200385" y="7361625"/>
            <a:ext cx="909829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Linking</a:t>
            </a:r>
          </a:p>
        </p:txBody>
      </p:sp>
      <p:graphicFrame>
        <p:nvGraphicFramePr>
          <p:cNvPr id="219" name="Table"/>
          <p:cNvGraphicFramePr/>
          <p:nvPr/>
        </p:nvGraphicFramePr>
        <p:xfrm>
          <a:off x="10467108" y="5740400"/>
          <a:ext cx="1077703" cy="126126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{CF821DB8-F4EB-4A41-A1BA-3FCAFE7338EE}</a:tableStyleId>
              </a:tblPr>
              <a:tblGrid>
                <a:gridCol w="266250"/>
                <a:gridCol w="266250"/>
                <a:gridCol w="266250"/>
                <a:gridCol w="266250"/>
              </a:tblGrid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220" name="Arrow"/>
          <p:cNvSpPr/>
          <p:nvPr/>
        </p:nvSpPr>
        <p:spPr>
          <a:xfrm flipH="1" rot="18900000">
            <a:off x="9532045" y="6843783"/>
            <a:ext cx="1033560" cy="147340"/>
          </a:xfrm>
          <a:prstGeom prst="rightArrow">
            <a:avLst>
              <a:gd name="adj1" fmla="val 32000"/>
              <a:gd name="adj2" fmla="val 304205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1" name="1kG panel"/>
          <p:cNvSpPr txBox="1"/>
          <p:nvPr/>
        </p:nvSpPr>
        <p:spPr>
          <a:xfrm>
            <a:off x="10214444" y="6134155"/>
            <a:ext cx="157033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1kG panel</a:t>
            </a:r>
          </a:p>
        </p:txBody>
      </p:sp>
      <p:pic>
        <p:nvPicPr>
          <p:cNvPr id="222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711200"/>
            <a:ext cx="6869507" cy="8291449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Approach"/>
          <p:cNvSpPr txBox="1"/>
          <p:nvPr/>
        </p:nvSpPr>
        <p:spPr>
          <a:xfrm>
            <a:off x="100329" y="45467"/>
            <a:ext cx="246634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Approach</a:t>
            </a:r>
          </a:p>
        </p:txBody>
      </p:sp>
      <p:sp>
        <p:nvSpPr>
          <p:cNvPr id="226" name="Arrow"/>
          <p:cNvSpPr/>
          <p:nvPr/>
        </p:nvSpPr>
        <p:spPr>
          <a:xfrm>
            <a:off x="6364709" y="6972300"/>
            <a:ext cx="808782" cy="225920"/>
          </a:xfrm>
          <a:prstGeom prst="rightArrow">
            <a:avLst>
              <a:gd name="adj1" fmla="val 32000"/>
              <a:gd name="adj2" fmla="val 18037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7" name="Genotyping…"/>
          <p:cNvSpPr txBox="1"/>
          <p:nvPr/>
        </p:nvSpPr>
        <p:spPr>
          <a:xfrm>
            <a:off x="6659587" y="6599625"/>
            <a:ext cx="2936826" cy="971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Genotyping</a:t>
            </a:r>
          </a:p>
          <a:p>
            <a:pPr>
              <a:defRPr sz="1800"/>
            </a:pPr>
            <a:r>
              <a:t>(GATK pipeline)</a:t>
            </a:r>
          </a:p>
          <a:p>
            <a:pPr>
              <a:defRPr sz="1800"/>
            </a:pPr>
            <a:r>
              <a:t>Information quantification</a:t>
            </a:r>
          </a:p>
        </p:txBody>
      </p:sp>
      <p:sp>
        <p:nvSpPr>
          <p:cNvPr id="228" name="Arrow"/>
          <p:cNvSpPr/>
          <p:nvPr/>
        </p:nvSpPr>
        <p:spPr>
          <a:xfrm>
            <a:off x="9260309" y="6972300"/>
            <a:ext cx="808782" cy="225920"/>
          </a:xfrm>
          <a:prstGeom prst="rightArrow">
            <a:avLst>
              <a:gd name="adj1" fmla="val 32000"/>
              <a:gd name="adj2" fmla="val 18037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9" name="Linking"/>
          <p:cNvSpPr txBox="1"/>
          <p:nvPr/>
        </p:nvSpPr>
        <p:spPr>
          <a:xfrm>
            <a:off x="10149585" y="6891725"/>
            <a:ext cx="909829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Linking</a:t>
            </a:r>
          </a:p>
        </p:txBody>
      </p:sp>
      <p:graphicFrame>
        <p:nvGraphicFramePr>
          <p:cNvPr id="230" name="Table"/>
          <p:cNvGraphicFramePr/>
          <p:nvPr/>
        </p:nvGraphicFramePr>
        <p:xfrm>
          <a:off x="10416308" y="5270500"/>
          <a:ext cx="1077703" cy="126126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{CF821DB8-F4EB-4A41-A1BA-3FCAFE7338EE}</a:tableStyleId>
              </a:tblPr>
              <a:tblGrid>
                <a:gridCol w="266250"/>
                <a:gridCol w="266250"/>
                <a:gridCol w="266250"/>
                <a:gridCol w="266250"/>
              </a:tblGrid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231" name="Arrow"/>
          <p:cNvSpPr/>
          <p:nvPr/>
        </p:nvSpPr>
        <p:spPr>
          <a:xfrm flipH="1" rot="18900000">
            <a:off x="9481245" y="6373883"/>
            <a:ext cx="1033560" cy="147340"/>
          </a:xfrm>
          <a:prstGeom prst="rightArrow">
            <a:avLst>
              <a:gd name="adj1" fmla="val 32000"/>
              <a:gd name="adj2" fmla="val 304205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2" name="1kG panel"/>
          <p:cNvSpPr txBox="1"/>
          <p:nvPr/>
        </p:nvSpPr>
        <p:spPr>
          <a:xfrm>
            <a:off x="10163644" y="5664255"/>
            <a:ext cx="157033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1kG panel</a:t>
            </a:r>
          </a:p>
        </p:txBody>
      </p:sp>
      <p:pic>
        <p:nvPicPr>
          <p:cNvPr id="233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711200"/>
            <a:ext cx="6869507" cy="8291449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Approach"/>
          <p:cNvSpPr txBox="1"/>
          <p:nvPr/>
        </p:nvSpPr>
        <p:spPr>
          <a:xfrm>
            <a:off x="100329" y="45467"/>
            <a:ext cx="246634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Approach</a:t>
            </a:r>
          </a:p>
        </p:txBody>
      </p:sp>
      <p:sp>
        <p:nvSpPr>
          <p:cNvPr id="237" name="Arrow"/>
          <p:cNvSpPr/>
          <p:nvPr/>
        </p:nvSpPr>
        <p:spPr>
          <a:xfrm>
            <a:off x="6377409" y="6477000"/>
            <a:ext cx="808782" cy="225920"/>
          </a:xfrm>
          <a:prstGeom prst="rightArrow">
            <a:avLst>
              <a:gd name="adj1" fmla="val 32000"/>
              <a:gd name="adj2" fmla="val 18037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8" name="Genotyping…"/>
          <p:cNvSpPr txBox="1"/>
          <p:nvPr/>
        </p:nvSpPr>
        <p:spPr>
          <a:xfrm>
            <a:off x="6672287" y="6104325"/>
            <a:ext cx="2936826" cy="971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Genotyping</a:t>
            </a:r>
          </a:p>
          <a:p>
            <a:pPr>
              <a:defRPr sz="1800"/>
            </a:pPr>
            <a:r>
              <a:t>(GATK pipeline)</a:t>
            </a:r>
          </a:p>
          <a:p>
            <a:pPr>
              <a:defRPr sz="1800"/>
            </a:pPr>
            <a:r>
              <a:t>Information quantification</a:t>
            </a:r>
          </a:p>
        </p:txBody>
      </p:sp>
      <p:sp>
        <p:nvSpPr>
          <p:cNvPr id="239" name="Arrow"/>
          <p:cNvSpPr/>
          <p:nvPr/>
        </p:nvSpPr>
        <p:spPr>
          <a:xfrm>
            <a:off x="9273009" y="6477000"/>
            <a:ext cx="808782" cy="225920"/>
          </a:xfrm>
          <a:prstGeom prst="rightArrow">
            <a:avLst>
              <a:gd name="adj1" fmla="val 32000"/>
              <a:gd name="adj2" fmla="val 18037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0" name="Linking"/>
          <p:cNvSpPr txBox="1"/>
          <p:nvPr/>
        </p:nvSpPr>
        <p:spPr>
          <a:xfrm>
            <a:off x="10162285" y="6396425"/>
            <a:ext cx="909829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Linking</a:t>
            </a:r>
          </a:p>
        </p:txBody>
      </p:sp>
      <p:graphicFrame>
        <p:nvGraphicFramePr>
          <p:cNvPr id="241" name="Table"/>
          <p:cNvGraphicFramePr/>
          <p:nvPr/>
        </p:nvGraphicFramePr>
        <p:xfrm>
          <a:off x="10429008" y="4775200"/>
          <a:ext cx="1077703" cy="126126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{CF821DB8-F4EB-4A41-A1BA-3FCAFE7338EE}</a:tableStyleId>
              </a:tblPr>
              <a:tblGrid>
                <a:gridCol w="266250"/>
                <a:gridCol w="266250"/>
                <a:gridCol w="266250"/>
                <a:gridCol w="266250"/>
              </a:tblGrid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242" name="Arrow"/>
          <p:cNvSpPr/>
          <p:nvPr/>
        </p:nvSpPr>
        <p:spPr>
          <a:xfrm flipH="1" rot="18900000">
            <a:off x="9493945" y="5878583"/>
            <a:ext cx="1033560" cy="147340"/>
          </a:xfrm>
          <a:prstGeom prst="rightArrow">
            <a:avLst>
              <a:gd name="adj1" fmla="val 32000"/>
              <a:gd name="adj2" fmla="val 304205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3" name="1kG panel"/>
          <p:cNvSpPr txBox="1"/>
          <p:nvPr/>
        </p:nvSpPr>
        <p:spPr>
          <a:xfrm>
            <a:off x="10176344" y="5168955"/>
            <a:ext cx="157033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1kG panel</a:t>
            </a:r>
          </a:p>
        </p:txBody>
      </p:sp>
      <p:pic>
        <p:nvPicPr>
          <p:cNvPr id="244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711200"/>
            <a:ext cx="6446457" cy="8291449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5n = total number of reads in the experiment"/>
          <p:cNvSpPr txBox="1"/>
          <p:nvPr/>
        </p:nvSpPr>
        <p:spPr>
          <a:xfrm>
            <a:off x="3630676" y="1858620"/>
            <a:ext cx="655624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5n = total number of reads in the experiment</a:t>
            </a:r>
          </a:p>
        </p:txBody>
      </p:sp>
      <p:sp>
        <p:nvSpPr>
          <p:cNvPr id="246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Approach"/>
          <p:cNvSpPr txBox="1"/>
          <p:nvPr/>
        </p:nvSpPr>
        <p:spPr>
          <a:xfrm>
            <a:off x="100329" y="45467"/>
            <a:ext cx="246634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Approach</a:t>
            </a:r>
          </a:p>
        </p:txBody>
      </p:sp>
      <p:sp>
        <p:nvSpPr>
          <p:cNvPr id="249" name="Arrow"/>
          <p:cNvSpPr/>
          <p:nvPr/>
        </p:nvSpPr>
        <p:spPr>
          <a:xfrm>
            <a:off x="6377409" y="6477000"/>
            <a:ext cx="808782" cy="225920"/>
          </a:xfrm>
          <a:prstGeom prst="rightArrow">
            <a:avLst>
              <a:gd name="adj1" fmla="val 32000"/>
              <a:gd name="adj2" fmla="val 18037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0" name="Genotyping…"/>
          <p:cNvSpPr txBox="1"/>
          <p:nvPr/>
        </p:nvSpPr>
        <p:spPr>
          <a:xfrm>
            <a:off x="6672287" y="6104325"/>
            <a:ext cx="2936826" cy="971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Genotyping</a:t>
            </a:r>
          </a:p>
          <a:p>
            <a:pPr>
              <a:defRPr sz="1800"/>
            </a:pPr>
            <a:r>
              <a:t>(GATK pipeline)</a:t>
            </a:r>
          </a:p>
          <a:p>
            <a:pPr>
              <a:defRPr sz="1800"/>
            </a:pPr>
            <a:r>
              <a:t>Information quantification</a:t>
            </a:r>
          </a:p>
        </p:txBody>
      </p:sp>
      <p:sp>
        <p:nvSpPr>
          <p:cNvPr id="251" name="Arrow"/>
          <p:cNvSpPr/>
          <p:nvPr/>
        </p:nvSpPr>
        <p:spPr>
          <a:xfrm>
            <a:off x="9273009" y="6477000"/>
            <a:ext cx="808782" cy="225920"/>
          </a:xfrm>
          <a:prstGeom prst="rightArrow">
            <a:avLst>
              <a:gd name="adj1" fmla="val 32000"/>
              <a:gd name="adj2" fmla="val 18037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2" name="Linking"/>
          <p:cNvSpPr txBox="1"/>
          <p:nvPr/>
        </p:nvSpPr>
        <p:spPr>
          <a:xfrm>
            <a:off x="10162285" y="6396425"/>
            <a:ext cx="909829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Linking</a:t>
            </a:r>
          </a:p>
        </p:txBody>
      </p:sp>
      <p:graphicFrame>
        <p:nvGraphicFramePr>
          <p:cNvPr id="253" name="Table"/>
          <p:cNvGraphicFramePr/>
          <p:nvPr/>
        </p:nvGraphicFramePr>
        <p:xfrm>
          <a:off x="10429008" y="4775200"/>
          <a:ext cx="1077703" cy="126126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{CF821DB8-F4EB-4A41-A1BA-3FCAFE7338EE}</a:tableStyleId>
              </a:tblPr>
              <a:tblGrid>
                <a:gridCol w="266250"/>
                <a:gridCol w="266250"/>
                <a:gridCol w="266250"/>
                <a:gridCol w="266250"/>
              </a:tblGrid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249713"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254" name="Arrow"/>
          <p:cNvSpPr/>
          <p:nvPr/>
        </p:nvSpPr>
        <p:spPr>
          <a:xfrm flipH="1" rot="18900000">
            <a:off x="9493945" y="5878583"/>
            <a:ext cx="1033560" cy="147340"/>
          </a:xfrm>
          <a:prstGeom prst="rightArrow">
            <a:avLst>
              <a:gd name="adj1" fmla="val 32000"/>
              <a:gd name="adj2" fmla="val 304205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5" name="1kG panel"/>
          <p:cNvSpPr txBox="1"/>
          <p:nvPr/>
        </p:nvSpPr>
        <p:spPr>
          <a:xfrm>
            <a:off x="10176344" y="5168955"/>
            <a:ext cx="157033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1kG panel</a:t>
            </a:r>
          </a:p>
        </p:txBody>
      </p:sp>
      <p:pic>
        <p:nvPicPr>
          <p:cNvPr id="256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rcRect l="0" t="41358" r="0" b="0"/>
          <a:stretch>
            <a:fillRect/>
          </a:stretch>
        </p:blipFill>
        <p:spPr>
          <a:xfrm>
            <a:off x="12700" y="4140448"/>
            <a:ext cx="6446457" cy="48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53188" y="613002"/>
            <a:ext cx="2936825" cy="3053127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3945" y="851457"/>
            <a:ext cx="6981156" cy="3796769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For WGS/Hi-C/ChIP-Seq Analysis"/>
          <p:cNvSpPr txBox="1"/>
          <p:nvPr/>
        </p:nvSpPr>
        <p:spPr>
          <a:xfrm>
            <a:off x="4356041" y="233020"/>
            <a:ext cx="495696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For WGS/Hi-C/ChIP-Seq Analysis</a:t>
            </a:r>
          </a:p>
        </p:txBody>
      </p:sp>
      <p:sp>
        <p:nvSpPr>
          <p:cNvPr id="262" name="For RNA-Seq"/>
          <p:cNvSpPr txBox="1"/>
          <p:nvPr/>
        </p:nvSpPr>
        <p:spPr>
          <a:xfrm>
            <a:off x="6007498" y="4646270"/>
            <a:ext cx="202234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For RNA-Seq</a:t>
            </a:r>
          </a:p>
        </p:txBody>
      </p:sp>
      <p:pic>
        <p:nvPicPr>
          <p:cNvPr id="263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26172" y="5252887"/>
            <a:ext cx="6985001" cy="3504599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What is “information”?"/>
          <p:cNvSpPr txBox="1"/>
          <p:nvPr/>
        </p:nvSpPr>
        <p:spPr>
          <a:xfrm>
            <a:off x="63753" y="-30733"/>
            <a:ext cx="558749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What is “information”?</a:t>
            </a:r>
          </a:p>
        </p:txBody>
      </p:sp>
      <p:sp>
        <p:nvSpPr>
          <p:cNvPr id="267" name="Let SGS(NA12878)  be the set of SNVs determined by 1k genome (gold standard)…"/>
          <p:cNvSpPr txBox="1"/>
          <p:nvPr/>
        </p:nvSpPr>
        <p:spPr>
          <a:xfrm>
            <a:off x="283591" y="893267"/>
            <a:ext cx="11624817" cy="1197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 algn="just">
              <a:buSzPct val="50000"/>
              <a:buBlip>
                <a:blip r:embed="rId2"/>
              </a:buBlip>
              <a:defRPr b="0"/>
            </a:pPr>
            <a:r>
              <a:t>Let S</a:t>
            </a:r>
            <a:r>
              <a:rPr baseline="31999"/>
              <a:t>GS</a:t>
            </a:r>
            <a:r>
              <a:t>(NA12878)</a:t>
            </a:r>
            <a:r>
              <a:rPr baseline="31999"/>
              <a:t>  </a:t>
            </a:r>
            <a:r>
              <a:t>be the set of SNVs determined by 1k genome (gold standard)</a:t>
            </a:r>
          </a:p>
          <a:p>
            <a:pPr marL="333375" indent="-333375" algn="just">
              <a:buSzPct val="50000"/>
              <a:buBlip>
                <a:blip r:embed="rId2"/>
              </a:buBlip>
              <a:defRPr b="0"/>
            </a:pPr>
            <a:r>
              <a:t>Let S</a:t>
            </a:r>
            <a:r>
              <a:rPr baseline="31999"/>
              <a:t>FGE</a:t>
            </a:r>
            <a:r>
              <a:t> be the noisy set of SNVs called using the reads from any functional genomic experiment </a:t>
            </a:r>
          </a:p>
        </p:txBody>
      </p:sp>
      <p:grpSp>
        <p:nvGrpSpPr>
          <p:cNvPr id="275" name="Group"/>
          <p:cNvGrpSpPr/>
          <p:nvPr/>
        </p:nvGrpSpPr>
        <p:grpSpPr>
          <a:xfrm>
            <a:off x="1054099" y="3110566"/>
            <a:ext cx="4970477" cy="2776967"/>
            <a:chOff x="0" y="0"/>
            <a:chExt cx="4970475" cy="2776966"/>
          </a:xfrm>
        </p:grpSpPr>
        <p:sp>
          <p:nvSpPr>
            <p:cNvPr id="268" name="SGS(NA12878)"/>
            <p:cNvSpPr txBox="1"/>
            <p:nvPr/>
          </p:nvSpPr>
          <p:spPr>
            <a:xfrm>
              <a:off x="2949956" y="0"/>
              <a:ext cx="2020520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just">
                <a:defRPr b="0"/>
              </a:pPr>
              <a:r>
                <a:t>S</a:t>
              </a:r>
              <a:r>
                <a:rPr baseline="31999"/>
                <a:t>GS</a:t>
              </a:r>
              <a:r>
                <a:t>(NA12878)</a:t>
              </a:r>
            </a:p>
          </p:txBody>
        </p:sp>
        <p:sp>
          <p:nvSpPr>
            <p:cNvPr id="269" name="SFGE"/>
            <p:cNvSpPr txBox="1"/>
            <p:nvPr/>
          </p:nvSpPr>
          <p:spPr>
            <a:xfrm>
              <a:off x="0" y="0"/>
              <a:ext cx="706832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just">
                <a:defRPr b="0"/>
              </a:pPr>
              <a:r>
                <a:t>S</a:t>
              </a:r>
              <a:r>
                <a:rPr baseline="31999"/>
                <a:t>FGE</a:t>
              </a:r>
            </a:p>
          </p:txBody>
        </p:sp>
        <p:pic>
          <p:nvPicPr>
            <p:cNvPr id="270" name="pasted-image.pdf" descr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04527" y="385563"/>
              <a:ext cx="3777552" cy="1690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6" name="Connection Line" descr="Connection 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94287" y="1585813"/>
              <a:ext cx="886299" cy="1100682"/>
            </a:xfrm>
            <a:prstGeom prst="rect">
              <a:avLst/>
            </a:prstGeom>
            <a:effectLst/>
          </p:spPr>
        </p:pic>
        <p:sp>
          <p:nvSpPr>
            <p:cNvPr id="272" name="h(SFGE)"/>
            <p:cNvSpPr txBox="1"/>
            <p:nvPr/>
          </p:nvSpPr>
          <p:spPr>
            <a:xfrm>
              <a:off x="323151" y="1000378"/>
              <a:ext cx="1079704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h(</a:t>
              </a:r>
              <a:r>
                <a:t>S</a:t>
              </a:r>
              <a:r>
                <a:rPr baseline="31999"/>
                <a:t>FGE</a:t>
              </a:r>
              <a:r>
                <a:t>)</a:t>
              </a:r>
            </a:p>
          </p:txBody>
        </p:sp>
        <p:sp>
          <p:nvSpPr>
            <p:cNvPr id="273" name="h(SGS)"/>
            <p:cNvSpPr txBox="1"/>
            <p:nvPr/>
          </p:nvSpPr>
          <p:spPr>
            <a:xfrm>
              <a:off x="2554998" y="1000378"/>
              <a:ext cx="959410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h(</a:t>
              </a:r>
              <a:r>
                <a:t>S</a:t>
              </a:r>
              <a:r>
                <a:rPr baseline="31999"/>
                <a:t>GS</a:t>
              </a:r>
              <a:r>
                <a:t>)</a:t>
              </a:r>
            </a:p>
          </p:txBody>
        </p:sp>
        <p:sp>
          <p:nvSpPr>
            <p:cNvPr id="274" name="pointwise mutual information (pmi)"/>
            <p:cNvSpPr txBox="1"/>
            <p:nvPr/>
          </p:nvSpPr>
          <p:spPr>
            <a:xfrm>
              <a:off x="2354402" y="2097797"/>
              <a:ext cx="2525827" cy="6791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/>
              <a:r>
                <a:t>pointwise mutual information (pmi)</a:t>
              </a:r>
            </a:p>
          </p:txBody>
        </p:sp>
      </p:grpSp>
      <p:grpSp>
        <p:nvGrpSpPr>
          <p:cNvPr id="283" name="Group"/>
          <p:cNvGrpSpPr/>
          <p:nvPr/>
        </p:nvGrpSpPr>
        <p:grpSpPr>
          <a:xfrm>
            <a:off x="6001047" y="3710508"/>
            <a:ext cx="6660122" cy="2095169"/>
            <a:chOff x="0" y="0"/>
            <a:chExt cx="6660120" cy="2095168"/>
          </a:xfrm>
        </p:grpSpPr>
        <p:sp>
          <p:nvSpPr>
            <p:cNvPr id="276" name="f(si) : number of individuals with SNV si…"/>
            <p:cNvSpPr txBox="1"/>
            <p:nvPr/>
          </p:nvSpPr>
          <p:spPr>
            <a:xfrm>
              <a:off x="2667681" y="543735"/>
              <a:ext cx="3992440" cy="819812"/>
            </a:xfrm>
            <a:prstGeom prst="rect">
              <a:avLst/>
            </a:prstGeom>
            <a:noFill/>
            <a:ln w="381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just">
                <a:defRPr b="0" sz="1600"/>
              </a:pPr>
              <a:r>
                <a:t>f(s</a:t>
              </a:r>
              <a:r>
                <a:rPr baseline="-5999"/>
                <a:t>i</a:t>
              </a:r>
              <a:r>
                <a:t>) : number of individuals with SNV s</a:t>
              </a:r>
              <a:r>
                <a:rPr baseline="-5999"/>
                <a:t>i</a:t>
              </a:r>
              <a:endParaRPr baseline="-5999"/>
            </a:p>
            <a:p>
              <a:pPr algn="just">
                <a:defRPr b="0" sz="1600"/>
              </a:pPr>
              <a:r>
                <a:t>n</a:t>
              </a:r>
              <a:r>
                <a:rPr baseline="-5999"/>
                <a:t>T</a:t>
              </a:r>
              <a:r>
                <a:t> : total number of individuals in the population</a:t>
              </a:r>
            </a:p>
          </p:txBody>
        </p:sp>
        <p:grpSp>
          <p:nvGrpSpPr>
            <p:cNvPr id="281" name="Group"/>
            <p:cNvGrpSpPr/>
            <p:nvPr/>
          </p:nvGrpSpPr>
          <p:grpSpPr>
            <a:xfrm>
              <a:off x="133052" y="180089"/>
              <a:ext cx="2235201" cy="1803401"/>
              <a:chOff x="0" y="0"/>
              <a:chExt cx="2235200" cy="1803400"/>
            </a:xfrm>
          </p:grpSpPr>
          <p:pic>
            <p:nvPicPr>
              <p:cNvPr id="277" name="CodeCogsEqn-4.gif" descr="CodeCogsEqn-4.g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635000" y="1270000"/>
                <a:ext cx="1308100" cy="5334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80" name="Group"/>
              <p:cNvGrpSpPr/>
              <p:nvPr/>
            </p:nvGrpSpPr>
            <p:grpSpPr>
              <a:xfrm>
                <a:off x="0" y="0"/>
                <a:ext cx="2235200" cy="1123950"/>
                <a:chOff x="0" y="0"/>
                <a:chExt cx="2235200" cy="1123950"/>
              </a:xfrm>
            </p:grpSpPr>
            <p:pic>
              <p:nvPicPr>
                <p:cNvPr id="278" name="CodeCogsEqn-5.gif" descr="CodeCogsEqn-5.gi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9850" y="0"/>
                  <a:ext cx="2095500" cy="24130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79" name="CodeCogsEqn-6.gif" descr="CodeCogsEqn-6.gi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0" y="438150"/>
                  <a:ext cx="2235200" cy="68580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282" name="Rectangle"/>
            <p:cNvSpPr/>
            <p:nvPr/>
          </p:nvSpPr>
          <p:spPr>
            <a:xfrm>
              <a:off x="0" y="0"/>
              <a:ext cx="2602310" cy="2095169"/>
            </a:xfrm>
            <a:prstGeom prst="rect">
              <a:avLst/>
            </a:prstGeom>
            <a:noFill/>
            <a:ln w="381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284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5" name="Further normalization with the gold standard…"/>
          <p:cNvSpPr txBox="1"/>
          <p:nvPr/>
        </p:nvSpPr>
        <p:spPr>
          <a:xfrm>
            <a:off x="1344117" y="7172268"/>
            <a:ext cx="10011766" cy="1197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t>Further normalization with the gold standard </a:t>
            </a:r>
          </a:p>
          <a:p>
            <a:pPr>
              <a:defRPr b="0"/>
            </a:pPr>
          </a:p>
          <a:p>
            <a:pPr>
              <a:defRPr b="0"/>
            </a:pPr>
            <a:r>
              <a:t>%of the gold standard information = pmi(S</a:t>
            </a:r>
            <a:r>
              <a:rPr baseline="31999"/>
              <a:t>FGE</a:t>
            </a:r>
            <a:r>
              <a:t>;NA12878) / S</a:t>
            </a:r>
            <a:r>
              <a:rPr baseline="31999"/>
              <a:t>GS</a:t>
            </a:r>
            <a:r>
              <a:t>(NA12878)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3"/>
      <p:bldP build="whole" bldLvl="1" animBg="1" rev="0" advAuto="0" spid="275" grpId="1"/>
      <p:bldP build="whole" bldLvl="1" animBg="1" rev="0" advAuto="0" spid="283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How much information a typical Hi-C experiment contain?"/>
          <p:cNvSpPr txBox="1"/>
          <p:nvPr/>
        </p:nvSpPr>
        <p:spPr>
          <a:xfrm>
            <a:off x="0" y="13717"/>
            <a:ext cx="13004800" cy="1331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How much information a typical Hi-C experiment contain?</a:t>
            </a:r>
          </a:p>
        </p:txBody>
      </p:sp>
      <p:pic>
        <p:nvPicPr>
          <p:cNvPr id="290" name="hic1vswgs.pdf" descr="hic1vswg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6400" y="1790700"/>
            <a:ext cx="7112000" cy="533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However, this is just one experiment out of 18 that was used to create the whole Hi-C library. Can we get more information by adding these experiments together?"/>
          <p:cNvSpPr txBox="1"/>
          <p:nvPr/>
        </p:nvSpPr>
        <p:spPr>
          <a:xfrm>
            <a:off x="227787" y="7738720"/>
            <a:ext cx="12549226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However, this is just one experiment out of 18 that was used to create the whole Hi-C library. Can we get more information by adding these experiments together?</a:t>
            </a:r>
          </a:p>
        </p:txBody>
      </p:sp>
      <p:sp>
        <p:nvSpPr>
          <p:cNvPr id="292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utting Hi-C experiments together does not change the outcome"/>
          <p:cNvSpPr txBox="1"/>
          <p:nvPr/>
        </p:nvSpPr>
        <p:spPr>
          <a:xfrm>
            <a:off x="2039975" y="163170"/>
            <a:ext cx="953445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Putting Hi-C experiments together does not change the outcome</a:t>
            </a:r>
          </a:p>
        </p:txBody>
      </p:sp>
      <p:pic>
        <p:nvPicPr>
          <p:cNvPr id="295" name="hic1hic2-together.pdf" descr="hic1hic2-togethe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406" y="2058640"/>
            <a:ext cx="7112001" cy="533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allHiC.pdf" descr="allHiC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48635" y="2611584"/>
            <a:ext cx="6359619" cy="4530432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o far in the Gerstein Lab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So far in the Gerstein Lab…</a:t>
            </a:r>
          </a:p>
        </p:txBody>
      </p:sp>
      <p:sp>
        <p:nvSpPr>
          <p:cNvPr id="126" name="ENCODEC…"/>
          <p:cNvSpPr txBox="1"/>
          <p:nvPr>
            <p:ph type="body" idx="1"/>
          </p:nvPr>
        </p:nvSpPr>
        <p:spPr>
          <a:xfrm>
            <a:off x="952500" y="2203450"/>
            <a:ext cx="11099800" cy="6286500"/>
          </a:xfrm>
          <a:prstGeom prst="rect">
            <a:avLst/>
          </a:prstGeom>
        </p:spPr>
        <p:txBody>
          <a:bodyPr/>
          <a:lstStyle/>
          <a:p>
            <a:pPr/>
            <a:r>
              <a:t>ENCODEC</a:t>
            </a:r>
          </a:p>
          <a:p>
            <a:pPr/>
          </a:p>
          <a:p>
            <a:pPr/>
            <a:r>
              <a:t>Privaseq3</a:t>
            </a:r>
          </a:p>
          <a:p>
            <a:pPr/>
          </a:p>
          <a:p>
            <a:pPr/>
            <a:r>
              <a:t>EN-TEx </a:t>
            </a:r>
          </a:p>
        </p:txBody>
      </p:sp>
      <p:sp>
        <p:nvSpPr>
          <p:cNvPr id="127" name="Slide Number"/>
          <p:cNvSpPr txBox="1"/>
          <p:nvPr>
            <p:ph type="sldNum" sz="quarter" idx="4294967295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30" name="Rounded Rectangle"/>
          <p:cNvGrpSpPr/>
          <p:nvPr/>
        </p:nvGrpSpPr>
        <p:grpSpPr>
          <a:xfrm>
            <a:off x="1306209" y="4943890"/>
            <a:ext cx="2147701" cy="805620"/>
            <a:chOff x="0" y="0"/>
            <a:chExt cx="2147700" cy="805618"/>
          </a:xfrm>
        </p:grpSpPr>
        <p:sp>
          <p:nvSpPr>
            <p:cNvPr id="129" name="Rounded Rectangle"/>
            <p:cNvSpPr/>
            <p:nvPr/>
          </p:nvSpPr>
          <p:spPr>
            <a:xfrm>
              <a:off x="53881" y="53881"/>
              <a:ext cx="2039939" cy="697856"/>
            </a:xfrm>
            <a:prstGeom prst="roundRect">
              <a:avLst>
                <a:gd name="adj" fmla="val 21341"/>
              </a:avLst>
            </a:prstGeom>
            <a:gradFill flip="none" rotWithShape="1">
              <a:gsLst>
                <a:gs pos="0">
                  <a:srgbClr val="ECEEFF">
                    <a:alpha val="30985"/>
                  </a:srgbClr>
                </a:gs>
                <a:gs pos="100000">
                  <a:srgbClr val="ECFEF7">
                    <a:alpha val="30985"/>
                  </a:srgbClr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28" name="Rounded Rectangle" descr="Rounded Rectangle"/>
            <p:cNvPicPr>
              <a:picLocks noChangeAspect="0"/>
            </p:cNvPicPr>
            <p:nvPr/>
          </p:nvPicPr>
          <p:blipFill>
            <a:blip r:embed="rId2">
              <a:alphaModFix amt="30985"/>
              <a:extLst/>
            </a:blip>
            <a:stretch>
              <a:fillRect/>
            </a:stretch>
          </p:blipFill>
          <p:spPr>
            <a:xfrm>
              <a:off x="0" y="-1"/>
              <a:ext cx="2147701" cy="805620"/>
            </a:xfrm>
            <a:prstGeom prst="rect">
              <a:avLst/>
            </a:prstGeom>
            <a:effectLst/>
          </p:spPr>
        </p:pic>
      </p:grpSp>
      <p:grpSp>
        <p:nvGrpSpPr>
          <p:cNvPr id="133" name="Rounded Rectangle"/>
          <p:cNvGrpSpPr/>
          <p:nvPr/>
        </p:nvGrpSpPr>
        <p:grpSpPr>
          <a:xfrm>
            <a:off x="1334548" y="7072108"/>
            <a:ext cx="1659099" cy="696478"/>
            <a:chOff x="0" y="0"/>
            <a:chExt cx="1659097" cy="696477"/>
          </a:xfrm>
        </p:grpSpPr>
        <p:sp>
          <p:nvSpPr>
            <p:cNvPr id="132" name="Rounded Rectangle"/>
            <p:cNvSpPr/>
            <p:nvPr/>
          </p:nvSpPr>
          <p:spPr>
            <a:xfrm>
              <a:off x="53881" y="53881"/>
              <a:ext cx="1551336" cy="588715"/>
            </a:xfrm>
            <a:prstGeom prst="roundRect">
              <a:avLst>
                <a:gd name="adj" fmla="val 25297"/>
              </a:avLst>
            </a:prstGeom>
            <a:gradFill flip="none" rotWithShape="1">
              <a:gsLst>
                <a:gs pos="0">
                  <a:srgbClr val="ECEEFF">
                    <a:alpha val="30985"/>
                  </a:srgbClr>
                </a:gs>
                <a:gs pos="100000">
                  <a:srgbClr val="ECFEF7">
                    <a:alpha val="30985"/>
                  </a:srgbClr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31" name="Rounded Rectangle" descr="Rounded Rectangle"/>
            <p:cNvPicPr>
              <a:picLocks noChangeAspect="0"/>
            </p:cNvPicPr>
            <p:nvPr/>
          </p:nvPicPr>
          <p:blipFill>
            <a:blip r:embed="rId3">
              <a:alphaModFix amt="30985"/>
              <a:extLst/>
            </a:blip>
            <a:stretch>
              <a:fillRect/>
            </a:stretch>
          </p:blipFill>
          <p:spPr>
            <a:xfrm>
              <a:off x="0" y="-1"/>
              <a:ext cx="1659098" cy="696479"/>
            </a:xfrm>
            <a:prstGeom prst="rect">
              <a:avLst/>
            </a:prstGeom>
            <a:effectLst/>
          </p:spPr>
        </p:pic>
      </p:grpSp>
      <p:sp>
        <p:nvSpPr>
          <p:cNvPr id="134" name="Double Arrow"/>
          <p:cNvSpPr/>
          <p:nvPr/>
        </p:nvSpPr>
        <p:spPr>
          <a:xfrm rot="16200000">
            <a:off x="1794296" y="6212668"/>
            <a:ext cx="1171527" cy="396281"/>
          </a:xfrm>
          <a:prstGeom prst="leftRightArrow">
            <a:avLst>
              <a:gd name="adj1" fmla="val 32000"/>
              <a:gd name="adj2" fmla="val 96044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" grpId="1"/>
      <p:bldP build="whole" bldLvl="1" animBg="1" rev="0" advAuto="0" spid="133" grpId="2"/>
      <p:bldP build="whole" bldLvl="1" animBg="1" rev="0" advAuto="0" spid="134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How much information a typical RNA-Seq experiment contain?"/>
          <p:cNvSpPr txBox="1"/>
          <p:nvPr/>
        </p:nvSpPr>
        <p:spPr>
          <a:xfrm>
            <a:off x="60451" y="-18033"/>
            <a:ext cx="12883897" cy="1331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How much information a typical RNA-Seq experiment contain?</a:t>
            </a:r>
          </a:p>
        </p:txBody>
      </p:sp>
      <p:pic>
        <p:nvPicPr>
          <p:cNvPr id="300" name="wesVSrnaseq.pdf" descr="wesVSrnaseq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6400" y="2209800"/>
            <a:ext cx="7112000" cy="533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comparison_proteincoding.pdf" descr="comparison_proteincoding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80113" y="1361569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comparison_CDS.pdf" descr="comparison_CD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80113" y="5529014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comparison_exon.pdf" descr="comparison_exo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6493" y="5529014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comparison_transcript.pdf" descr="comparison_transcript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6493" y="1418719"/>
            <a:ext cx="5080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Hi-C reveals more information at transcript and coding regions compared to RNA-Seq"/>
          <p:cNvSpPr txBox="1"/>
          <p:nvPr/>
        </p:nvSpPr>
        <p:spPr>
          <a:xfrm>
            <a:off x="0" y="-26225"/>
            <a:ext cx="13004800" cy="103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Hi-C reveals more information at transcript and coding regions compared to RNA-Seq</a:t>
            </a:r>
          </a:p>
        </p:txBody>
      </p:sp>
      <p:sp>
        <p:nvSpPr>
          <p:cNvPr id="308" name="Transcript"/>
          <p:cNvSpPr txBox="1"/>
          <p:nvPr/>
        </p:nvSpPr>
        <p:spPr>
          <a:xfrm>
            <a:off x="2748432" y="1102970"/>
            <a:ext cx="157612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Transcript</a:t>
            </a:r>
          </a:p>
        </p:txBody>
      </p:sp>
      <p:sp>
        <p:nvSpPr>
          <p:cNvPr id="309" name="Protein-coding"/>
          <p:cNvSpPr txBox="1"/>
          <p:nvPr/>
        </p:nvSpPr>
        <p:spPr>
          <a:xfrm>
            <a:off x="8582295" y="1102970"/>
            <a:ext cx="227563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Protein-coding</a:t>
            </a:r>
          </a:p>
        </p:txBody>
      </p:sp>
      <p:sp>
        <p:nvSpPr>
          <p:cNvPr id="310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1" name="Exon"/>
          <p:cNvSpPr txBox="1"/>
          <p:nvPr/>
        </p:nvSpPr>
        <p:spPr>
          <a:xfrm>
            <a:off x="3115259" y="5205070"/>
            <a:ext cx="84246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Exon</a:t>
            </a:r>
          </a:p>
        </p:txBody>
      </p:sp>
      <p:sp>
        <p:nvSpPr>
          <p:cNvPr id="312" name="CDS"/>
          <p:cNvSpPr txBox="1"/>
          <p:nvPr/>
        </p:nvSpPr>
        <p:spPr>
          <a:xfrm>
            <a:off x="9338199" y="5205070"/>
            <a:ext cx="76383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How much information ChIP-Seq contain?"/>
          <p:cNvSpPr txBox="1"/>
          <p:nvPr/>
        </p:nvSpPr>
        <p:spPr>
          <a:xfrm>
            <a:off x="0" y="-5333"/>
            <a:ext cx="13004800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How much information ChIP-Seq contain?</a:t>
            </a:r>
          </a:p>
        </p:txBody>
      </p:sp>
      <p:pic>
        <p:nvPicPr>
          <p:cNvPr id="315" name="chipseqall.pdf" descr="chipseqall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7145" y="882650"/>
            <a:ext cx="5477355" cy="5809029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Seems like both ChIP-Seq and RNA-Seq leak only a small proportion of private information.…"/>
          <p:cNvSpPr txBox="1"/>
          <p:nvPr/>
        </p:nvSpPr>
        <p:spPr>
          <a:xfrm>
            <a:off x="170179" y="7048296"/>
            <a:ext cx="12664441" cy="1197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t>Seems like both ChIP-Seq and RNA-Seq leak only a small proportion of private information.</a:t>
            </a:r>
          </a:p>
          <a:p>
            <a:pPr>
              <a:defRPr b="0"/>
            </a:pPr>
            <a:r>
              <a:t>Now, the question becomes “does this leakage enough to link the individuals to a panel of genotypes? </a:t>
            </a:r>
          </a:p>
        </p:txBody>
      </p:sp>
      <p:sp>
        <p:nvSpPr>
          <p:cNvPr id="317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roup"/>
          <p:cNvGrpSpPr/>
          <p:nvPr/>
        </p:nvGrpSpPr>
        <p:grpSpPr>
          <a:xfrm>
            <a:off x="1288059" y="2005635"/>
            <a:ext cx="10428682" cy="5736327"/>
            <a:chOff x="0" y="0"/>
            <a:chExt cx="10428680" cy="5736326"/>
          </a:xfrm>
        </p:grpSpPr>
        <p:sp>
          <p:nvSpPr>
            <p:cNvPr id="319" name="Expk"/>
            <p:cNvSpPr txBox="1"/>
            <p:nvPr/>
          </p:nvSpPr>
          <p:spPr>
            <a:xfrm>
              <a:off x="-1" y="2952923"/>
              <a:ext cx="778359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Exp</a:t>
              </a:r>
              <a:r>
                <a:rPr baseline="31999"/>
                <a:t>k</a:t>
              </a:r>
            </a:p>
          </p:txBody>
        </p:sp>
        <p:sp>
          <p:nvSpPr>
            <p:cNvPr id="320" name="Line"/>
            <p:cNvSpPr/>
            <p:nvPr/>
          </p:nvSpPr>
          <p:spPr>
            <a:xfrm>
              <a:off x="744778" y="3246952"/>
              <a:ext cx="5160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21" name="{S}"/>
            <p:cNvSpPr txBox="1"/>
            <p:nvPr/>
          </p:nvSpPr>
          <p:spPr>
            <a:xfrm>
              <a:off x="1274622" y="2952923"/>
              <a:ext cx="515113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{S}</a:t>
              </a:r>
            </a:p>
          </p:txBody>
        </p:sp>
        <p:graphicFrame>
          <p:nvGraphicFramePr>
            <p:cNvPr id="322" name="Table"/>
            <p:cNvGraphicFramePr/>
            <p:nvPr/>
          </p:nvGraphicFramePr>
          <p:xfrm>
            <a:off x="4796078" y="649629"/>
            <a:ext cx="3905500" cy="5067648"/>
          </p:xfrm>
          <a:graphic xmlns:a="http://schemas.openxmlformats.org/drawingml/2006/main">
            <a:graphicData uri="http://schemas.openxmlformats.org/drawingml/2006/table">
              <a:tbl>
                <a:tblPr firstCol="1" firstRow="1" lastCol="0" lastRow="0" bandCol="0" bandRow="1" rtl="0">
                  <a:tableStyleId>{4C3C2611-4C71-4FC5-86AE-919BDF0F9419}</a:tableStyleId>
                </a:tblPr>
                <a:tblGrid>
                  <a:gridCol w="976374"/>
                  <a:gridCol w="976374"/>
                  <a:gridCol w="976374"/>
                  <a:gridCol w="976374"/>
                </a:tblGrid>
                <a:tr h="1013529">
                  <a:tc>
                    <a:txBody>
                      <a:bodyPr/>
                      <a:lstStyle/>
                      <a:p>
                        <a:pPr defTabSz="914400">
                          <a:defRPr sz="2200"/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2200"/>
                        </a:pPr>
                        <a:r>
                          <a:t>g</a:t>
                        </a:r>
                        <a:r>
                          <a:rPr baseline="-5999"/>
                          <a:t>1</a:t>
                        </a: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2200"/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2200"/>
                        </a:pPr>
                      </a:p>
                    </a:txBody>
                    <a:tcPr marL="50800" marR="50800" marT="50800" marB="50800" anchor="ctr" anchorCtr="0" horzOverflow="overflow"/>
                  </a:tc>
                </a:tr>
                <a:tr h="1013529">
                  <a:tc>
                    <a:txBody>
                      <a:bodyPr/>
                      <a:lstStyle/>
                      <a:p>
                        <a:pPr defTabSz="914400">
                          <a:defRPr sz="2200"/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2200"/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2200"/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2200"/>
                        </a:pPr>
                      </a:p>
                    </a:txBody>
                    <a:tcPr marL="50800" marR="50800" marT="50800" marB="50800" anchor="ctr" anchorCtr="0" horzOverflow="overflow"/>
                  </a:tc>
                </a:tr>
                <a:tr h="1013529">
                  <a:tc>
                    <a:txBody>
                      <a:bodyPr/>
                      <a:lstStyle/>
                      <a:p>
                        <a:pPr defTabSz="914400">
                          <a:defRPr sz="2200"/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2200"/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2200"/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2200"/>
                        </a:pPr>
                      </a:p>
                    </a:txBody>
                    <a:tcPr marL="50800" marR="50800" marT="50800" marB="50800" anchor="ctr" anchorCtr="0" horzOverflow="overflow"/>
                  </a:tc>
                </a:tr>
                <a:tr h="1013529">
                  <a:tc>
                    <a:txBody>
                      <a:bodyPr/>
                      <a:lstStyle/>
                      <a:p>
                        <a:pPr defTabSz="914400">
                          <a:defRPr sz="2200"/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2200"/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2200"/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2200"/>
                        </a:pPr>
                      </a:p>
                    </a:txBody>
                    <a:tcPr marL="50800" marR="50800" marT="50800" marB="50800" anchor="ctr" anchorCtr="0" horzOverflow="overflow"/>
                  </a:tc>
                </a:tr>
                <a:tr h="1013529">
                  <a:tc>
                    <a:txBody>
                      <a:bodyPr/>
                      <a:lstStyle/>
                      <a:p>
                        <a:pPr defTabSz="914400">
                          <a:defRPr sz="2200"/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2200"/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2200"/>
                        </a:pPr>
                      </a:p>
                    </a:txBody>
                    <a:tcPr marL="50800" marR="50800" marT="50800" marB="50800" anchor="ctr" anchorCtr="0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2200"/>
                        </a:pPr>
                      </a:p>
                    </a:txBody>
                    <a:tcPr marL="50800" marR="50800" marT="50800" marB="50800" anchor="ctr" anchorCtr="0" horzOverflow="overflow"/>
                  </a:tc>
                </a:tr>
              </a:tbl>
            </a:graphicData>
          </a:graphic>
        </p:graphicFrame>
        <p:sp>
          <p:nvSpPr>
            <p:cNvPr id="323" name="Panel of genotypes"/>
            <p:cNvSpPr txBox="1"/>
            <p:nvPr/>
          </p:nvSpPr>
          <p:spPr>
            <a:xfrm>
              <a:off x="5297522" y="-1"/>
              <a:ext cx="2902611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Panel of genotypes</a:t>
              </a:r>
            </a:p>
          </p:txBody>
        </p:sp>
        <p:sp>
          <p:nvSpPr>
            <p:cNvPr id="324" name="+"/>
            <p:cNvSpPr/>
            <p:nvPr/>
          </p:nvSpPr>
          <p:spPr>
            <a:xfrm>
              <a:off x="8974378" y="630579"/>
              <a:ext cx="1270001" cy="5105748"/>
            </a:xfrm>
            <a:prstGeom prst="rect">
              <a:avLst/>
            </a:prstGeom>
            <a:solidFill>
              <a:srgbClr val="AFCEF8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325" name="Line"/>
            <p:cNvSpPr/>
            <p:nvPr/>
          </p:nvSpPr>
          <p:spPr>
            <a:xfrm>
              <a:off x="8965794" y="2687979"/>
              <a:ext cx="12871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26" name="Line"/>
            <p:cNvSpPr/>
            <p:nvPr/>
          </p:nvSpPr>
          <p:spPr>
            <a:xfrm>
              <a:off x="8965794" y="1659279"/>
              <a:ext cx="12871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27" name="Line"/>
            <p:cNvSpPr/>
            <p:nvPr/>
          </p:nvSpPr>
          <p:spPr>
            <a:xfrm>
              <a:off x="8965794" y="3716679"/>
              <a:ext cx="12871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28" name="Line"/>
            <p:cNvSpPr/>
            <p:nvPr/>
          </p:nvSpPr>
          <p:spPr>
            <a:xfrm>
              <a:off x="8965794" y="4745379"/>
              <a:ext cx="12871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29" name="HIV Status"/>
            <p:cNvSpPr txBox="1"/>
            <p:nvPr/>
          </p:nvSpPr>
          <p:spPr>
            <a:xfrm>
              <a:off x="8790076" y="-1"/>
              <a:ext cx="1638605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HIV Status</a:t>
              </a:r>
            </a:p>
          </p:txBody>
        </p:sp>
        <p:sp>
          <p:nvSpPr>
            <p:cNvPr id="330" name="gi"/>
            <p:cNvSpPr txBox="1"/>
            <p:nvPr/>
          </p:nvSpPr>
          <p:spPr>
            <a:xfrm>
              <a:off x="6686943" y="933081"/>
              <a:ext cx="333071" cy="4363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914400">
                <a:defRPr sz="2200">
                  <a:solidFill>
                    <a:srgbClr val="FFFFFF"/>
                  </a:solidFill>
                </a:defRPr>
              </a:pPr>
              <a:r>
                <a:t>g</a:t>
              </a:r>
              <a:r>
                <a:rPr baseline="-5999"/>
                <a:t>i</a:t>
              </a:r>
            </a:p>
          </p:txBody>
        </p:sp>
        <p:sp>
          <p:nvSpPr>
            <p:cNvPr id="331" name="gn"/>
            <p:cNvSpPr txBox="1"/>
            <p:nvPr/>
          </p:nvSpPr>
          <p:spPr>
            <a:xfrm>
              <a:off x="8103543" y="933081"/>
              <a:ext cx="395471" cy="4363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914400">
                <a:defRPr sz="2200">
                  <a:solidFill>
                    <a:srgbClr val="FFFFFF"/>
                  </a:solidFill>
                </a:defRPr>
              </a:pPr>
              <a:r>
                <a:t>g</a:t>
              </a:r>
              <a:r>
                <a:rPr baseline="-5999"/>
                <a:t>n</a:t>
              </a:r>
            </a:p>
          </p:txBody>
        </p:sp>
        <p:sp>
          <p:nvSpPr>
            <p:cNvPr id="332" name="individual1"/>
            <p:cNvSpPr txBox="1"/>
            <p:nvPr/>
          </p:nvSpPr>
          <p:spPr>
            <a:xfrm>
              <a:off x="4810903" y="2074608"/>
              <a:ext cx="986351" cy="3123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914400">
                <a:defRPr sz="1400">
                  <a:solidFill>
                    <a:srgbClr val="FFFFFF"/>
                  </a:solidFill>
                </a:defRPr>
              </a:pPr>
              <a:r>
                <a:t>individual</a:t>
              </a:r>
              <a:r>
                <a:rPr baseline="-5999"/>
                <a:t>1</a:t>
              </a:r>
            </a:p>
          </p:txBody>
        </p:sp>
        <p:sp>
          <p:nvSpPr>
            <p:cNvPr id="333" name="individuali"/>
            <p:cNvSpPr txBox="1"/>
            <p:nvPr/>
          </p:nvSpPr>
          <p:spPr>
            <a:xfrm>
              <a:off x="4828565" y="3027281"/>
              <a:ext cx="951027" cy="312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914400">
                <a:defRPr sz="1400">
                  <a:solidFill>
                    <a:srgbClr val="FFFFFF"/>
                  </a:solidFill>
                </a:defRPr>
              </a:pPr>
              <a:r>
                <a:t>individual</a:t>
              </a:r>
              <a:r>
                <a:rPr baseline="-5999"/>
                <a:t>i</a:t>
              </a:r>
            </a:p>
          </p:txBody>
        </p:sp>
        <p:sp>
          <p:nvSpPr>
            <p:cNvPr id="334" name="individualm"/>
            <p:cNvSpPr txBox="1"/>
            <p:nvPr/>
          </p:nvSpPr>
          <p:spPr>
            <a:xfrm>
              <a:off x="4790160" y="5160881"/>
              <a:ext cx="1027837" cy="312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914400">
                <a:defRPr sz="1400">
                  <a:solidFill>
                    <a:srgbClr val="FFFFFF"/>
                  </a:solidFill>
                </a:defRPr>
              </a:pPr>
              <a:r>
                <a:t>individual</a:t>
              </a:r>
              <a:r>
                <a:rPr baseline="-5999"/>
                <a:t>m</a:t>
              </a:r>
            </a:p>
          </p:txBody>
        </p:sp>
        <p:sp>
          <p:nvSpPr>
            <p:cNvPr id="335" name="0/1"/>
            <p:cNvSpPr txBox="1"/>
            <p:nvPr/>
          </p:nvSpPr>
          <p:spPr>
            <a:xfrm>
              <a:off x="5992253" y="2012581"/>
              <a:ext cx="528651" cy="4363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>
                  <a:solidFill>
                    <a:srgbClr val="010101"/>
                  </a:solidFill>
                </a:defRPr>
              </a:lvl1pPr>
            </a:lstStyle>
            <a:p>
              <a:pPr defTabSz="914400"/>
              <a:r>
                <a:t>0/1</a:t>
              </a:r>
            </a:p>
          </p:txBody>
        </p:sp>
        <p:sp>
          <p:nvSpPr>
            <p:cNvPr id="336" name="1/1"/>
            <p:cNvSpPr txBox="1"/>
            <p:nvPr/>
          </p:nvSpPr>
          <p:spPr>
            <a:xfrm>
              <a:off x="6589153" y="2012581"/>
              <a:ext cx="528651" cy="4363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>
                  <a:solidFill>
                    <a:srgbClr val="010101"/>
                  </a:solidFill>
                </a:defRPr>
              </a:lvl1pPr>
            </a:lstStyle>
            <a:p>
              <a:pPr defTabSz="914400"/>
              <a:r>
                <a:t>1/1</a:t>
              </a:r>
            </a:p>
          </p:txBody>
        </p:sp>
        <p:sp>
          <p:nvSpPr>
            <p:cNvPr id="337" name="0/0"/>
            <p:cNvSpPr txBox="1"/>
            <p:nvPr/>
          </p:nvSpPr>
          <p:spPr>
            <a:xfrm>
              <a:off x="8036953" y="2012581"/>
              <a:ext cx="528651" cy="4363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>
                  <a:solidFill>
                    <a:srgbClr val="010101"/>
                  </a:solidFill>
                </a:defRPr>
              </a:lvl1pPr>
            </a:lstStyle>
            <a:p>
              <a:pPr defTabSz="914400"/>
              <a:r>
                <a:t>0/0</a:t>
              </a:r>
            </a:p>
          </p:txBody>
        </p:sp>
        <p:sp>
          <p:nvSpPr>
            <p:cNvPr id="338" name="0/0"/>
            <p:cNvSpPr txBox="1"/>
            <p:nvPr/>
          </p:nvSpPr>
          <p:spPr>
            <a:xfrm>
              <a:off x="5992253" y="2965255"/>
              <a:ext cx="528651" cy="436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>
                  <a:solidFill>
                    <a:srgbClr val="010101"/>
                  </a:solidFill>
                </a:defRPr>
              </a:lvl1pPr>
            </a:lstStyle>
            <a:p>
              <a:pPr defTabSz="914400"/>
              <a:r>
                <a:t>0/0</a:t>
              </a:r>
            </a:p>
          </p:txBody>
        </p:sp>
        <p:sp>
          <p:nvSpPr>
            <p:cNvPr id="339" name="0/0"/>
            <p:cNvSpPr txBox="1"/>
            <p:nvPr/>
          </p:nvSpPr>
          <p:spPr>
            <a:xfrm>
              <a:off x="6589153" y="5098855"/>
              <a:ext cx="528651" cy="436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>
                  <a:solidFill>
                    <a:srgbClr val="010101"/>
                  </a:solidFill>
                </a:defRPr>
              </a:lvl1pPr>
            </a:lstStyle>
            <a:p>
              <a:pPr defTabSz="914400"/>
              <a:r>
                <a:t>0/0</a:t>
              </a:r>
            </a:p>
          </p:txBody>
        </p:sp>
        <p:sp>
          <p:nvSpPr>
            <p:cNvPr id="340" name="1/1"/>
            <p:cNvSpPr txBox="1"/>
            <p:nvPr/>
          </p:nvSpPr>
          <p:spPr>
            <a:xfrm>
              <a:off x="6589153" y="2965255"/>
              <a:ext cx="528651" cy="436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>
                  <a:solidFill>
                    <a:srgbClr val="010101"/>
                  </a:solidFill>
                </a:defRPr>
              </a:lvl1pPr>
            </a:lstStyle>
            <a:p>
              <a:pPr defTabSz="914400"/>
              <a:r>
                <a:t>1/1</a:t>
              </a:r>
            </a:p>
          </p:txBody>
        </p:sp>
        <p:sp>
          <p:nvSpPr>
            <p:cNvPr id="341" name="1/1"/>
            <p:cNvSpPr txBox="1"/>
            <p:nvPr/>
          </p:nvSpPr>
          <p:spPr>
            <a:xfrm>
              <a:off x="8036953" y="2965255"/>
              <a:ext cx="528651" cy="436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>
                  <a:solidFill>
                    <a:srgbClr val="010101"/>
                  </a:solidFill>
                </a:defRPr>
              </a:lvl1pPr>
            </a:lstStyle>
            <a:p>
              <a:pPr defTabSz="914400"/>
              <a:r>
                <a:t>1/1</a:t>
              </a:r>
            </a:p>
          </p:txBody>
        </p:sp>
        <p:sp>
          <p:nvSpPr>
            <p:cNvPr id="342" name="1/1"/>
            <p:cNvSpPr txBox="1"/>
            <p:nvPr/>
          </p:nvSpPr>
          <p:spPr>
            <a:xfrm>
              <a:off x="8036953" y="5098855"/>
              <a:ext cx="528651" cy="436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>
                  <a:solidFill>
                    <a:srgbClr val="010101"/>
                  </a:solidFill>
                </a:defRPr>
              </a:lvl1pPr>
            </a:lstStyle>
            <a:p>
              <a:pPr defTabSz="914400"/>
              <a:r>
                <a:t>1/1</a:t>
              </a:r>
            </a:p>
          </p:txBody>
        </p:sp>
        <p:sp>
          <p:nvSpPr>
            <p:cNvPr id="343" name="0/1"/>
            <p:cNvSpPr txBox="1"/>
            <p:nvPr/>
          </p:nvSpPr>
          <p:spPr>
            <a:xfrm>
              <a:off x="5992253" y="5098855"/>
              <a:ext cx="528651" cy="436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>
                  <a:solidFill>
                    <a:srgbClr val="010101"/>
                  </a:solidFill>
                </a:defRPr>
              </a:lvl1pPr>
            </a:lstStyle>
            <a:p>
              <a:pPr defTabSz="914400"/>
              <a:r>
                <a:t>0/1</a:t>
              </a:r>
            </a:p>
          </p:txBody>
        </p:sp>
        <p:sp>
          <p:nvSpPr>
            <p:cNvPr id="344" name="-"/>
            <p:cNvSpPr txBox="1"/>
            <p:nvPr/>
          </p:nvSpPr>
          <p:spPr>
            <a:xfrm>
              <a:off x="9497885" y="2012581"/>
              <a:ext cx="222987" cy="4363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345" name="-"/>
            <p:cNvSpPr txBox="1"/>
            <p:nvPr/>
          </p:nvSpPr>
          <p:spPr>
            <a:xfrm>
              <a:off x="9497885" y="4984381"/>
              <a:ext cx="222987" cy="4363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346" name="Line"/>
            <p:cNvSpPr/>
            <p:nvPr/>
          </p:nvSpPr>
          <p:spPr>
            <a:xfrm flipV="1">
              <a:off x="1812520" y="2122333"/>
              <a:ext cx="2803384" cy="92124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47" name="pmi(S;individual1)"/>
            <p:cNvSpPr txBox="1"/>
            <p:nvPr/>
          </p:nvSpPr>
          <p:spPr>
            <a:xfrm rot="20507999">
              <a:off x="1845367" y="2114717"/>
              <a:ext cx="2462989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0"/>
              </a:pPr>
              <a:r>
                <a:t>pmi(S;individual</a:t>
              </a:r>
              <a:r>
                <a:rPr baseline="-5999"/>
                <a:t>1</a:t>
              </a:r>
              <a:r>
                <a:t>)</a:t>
              </a:r>
            </a:p>
          </p:txBody>
        </p:sp>
        <p:sp>
          <p:nvSpPr>
            <p:cNvPr id="348" name="Line"/>
            <p:cNvSpPr/>
            <p:nvPr/>
          </p:nvSpPr>
          <p:spPr>
            <a:xfrm flipV="1">
              <a:off x="1808125" y="3217869"/>
              <a:ext cx="2970163" cy="1006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49" name="pmi(S;individuali)"/>
            <p:cNvSpPr txBox="1"/>
            <p:nvPr/>
          </p:nvSpPr>
          <p:spPr>
            <a:xfrm rot="21486000">
              <a:off x="1965093" y="3206770"/>
              <a:ext cx="2395119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0"/>
              </a:pPr>
              <a:r>
                <a:t>pmi(S;individual</a:t>
              </a:r>
              <a:r>
                <a:rPr baseline="-5999"/>
                <a:t>i</a:t>
              </a:r>
              <a:r>
                <a:t>)</a:t>
              </a:r>
            </a:p>
          </p:txBody>
        </p:sp>
        <p:sp>
          <p:nvSpPr>
            <p:cNvPr id="350" name="Line"/>
            <p:cNvSpPr/>
            <p:nvPr/>
          </p:nvSpPr>
          <p:spPr>
            <a:xfrm>
              <a:off x="1748079" y="3526178"/>
              <a:ext cx="2934975" cy="187770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51" name="pmi(S;individualm)"/>
            <p:cNvSpPr txBox="1"/>
            <p:nvPr/>
          </p:nvSpPr>
          <p:spPr>
            <a:xfrm rot="1956000">
              <a:off x="1760222" y="4462668"/>
              <a:ext cx="2523338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0"/>
              </a:pPr>
              <a:r>
                <a:t>pmi(S;individual</a:t>
              </a:r>
              <a:r>
                <a:rPr baseline="-5999"/>
                <a:t>m</a:t>
              </a:r>
              <a:r>
                <a:t>)</a:t>
              </a:r>
            </a:p>
          </p:txBody>
        </p:sp>
      </p:grpSp>
      <p:sp>
        <p:nvSpPr>
          <p:cNvPr id="353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4" name="Linking attack with the publicly available fastq files"/>
          <p:cNvSpPr txBox="1"/>
          <p:nvPr/>
        </p:nvSpPr>
        <p:spPr>
          <a:xfrm>
            <a:off x="0" y="96267"/>
            <a:ext cx="13004800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Linking attack with the publicly available fastq files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Screen Shot 2017-09-29 at 12.32.10 PM.png" descr="Screen Shot 2017-09-29 at 12.32.1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692" y="3542777"/>
            <a:ext cx="10147301" cy="1143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Quantification of Linking Accuracy"/>
          <p:cNvSpPr txBox="1"/>
          <p:nvPr/>
        </p:nvSpPr>
        <p:spPr>
          <a:xfrm>
            <a:off x="0" y="-5333"/>
            <a:ext cx="13004800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Quantification of Linking Accuracy</a:t>
            </a:r>
          </a:p>
        </p:txBody>
      </p:sp>
      <p:sp>
        <p:nvSpPr>
          <p:cNvPr id="358" name="1. Amount of information we have for the target individual +…"/>
          <p:cNvSpPr txBox="1"/>
          <p:nvPr/>
        </p:nvSpPr>
        <p:spPr>
          <a:xfrm>
            <a:off x="2250596" y="969423"/>
            <a:ext cx="8648294" cy="1122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defRPr b="0" sz="2200"/>
            </a:pPr>
            <a:r>
              <a:t>1. Amount of information we have for the target individual +</a:t>
            </a:r>
          </a:p>
          <a:p>
            <a:pPr algn="just">
              <a:defRPr b="0" sz="2200"/>
            </a:pPr>
            <a:r>
              <a:t>2. Amount of information we have for other individuals in the panel -</a:t>
            </a:r>
          </a:p>
        </p:txBody>
      </p:sp>
      <p:sp>
        <p:nvSpPr>
          <p:cNvPr id="359" name="Rank of all the pmi(S;i) values, where S is the set of genotypes called from experiment, and i is the genotypes of individual i in the panel.…"/>
          <p:cNvSpPr txBox="1"/>
          <p:nvPr/>
        </p:nvSpPr>
        <p:spPr>
          <a:xfrm>
            <a:off x="547228" y="2658614"/>
            <a:ext cx="12055030" cy="1299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 algn="just">
              <a:buSzPct val="145000"/>
              <a:buChar char="-"/>
              <a:defRPr b="0" sz="1800"/>
            </a:pPr>
            <a:r>
              <a:t>Rank of all the </a:t>
            </a:r>
            <a:r>
              <a:rPr i="1"/>
              <a:t>pmi(S;i)</a:t>
            </a:r>
            <a:r>
              <a:t> values, where </a:t>
            </a:r>
            <a:r>
              <a:rPr i="1"/>
              <a:t>S</a:t>
            </a:r>
            <a:r>
              <a:t> is the set of genotypes called from experiment, and </a:t>
            </a:r>
            <a:r>
              <a:rPr i="1"/>
              <a:t>i</a:t>
            </a:r>
            <a:r>
              <a:t> is the genotypes of individual </a:t>
            </a:r>
            <a:r>
              <a:rPr i="1"/>
              <a:t>i</a:t>
            </a:r>
            <a:r>
              <a:t> in the panel.</a:t>
            </a:r>
          </a:p>
          <a:p>
            <a:pPr marL="333375" indent="-333375" algn="just">
              <a:buSzPct val="145000"/>
              <a:buChar char="-"/>
              <a:defRPr b="0" sz="1800"/>
            </a:pPr>
            <a:r>
              <a:t>Calculate </a:t>
            </a:r>
            <a:r>
              <a:rPr i="1"/>
              <a:t>gap</a:t>
            </a:r>
            <a:r>
              <a:rPr baseline="-5999" i="1"/>
              <a:t>i  </a:t>
            </a:r>
            <a:r>
              <a:t>for each individual as</a:t>
            </a:r>
          </a:p>
        </p:txBody>
      </p:sp>
      <p:pic>
        <p:nvPicPr>
          <p:cNvPr id="360" name="Screen Shot 2017-09-29 at 12.33.57 PM.png" descr="Screen Shot 2017-09-29 at 12.33.5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5732" y="4532336"/>
            <a:ext cx="3606801" cy="55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Screen Shot 2017-09-29 at 12.38.39 PM.png" descr="Screen Shot 2017-09-29 at 12.38.39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0042" y="5791200"/>
            <a:ext cx="1346201" cy="495300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Individual i is extremely vulnerable…"/>
          <p:cNvSpPr txBox="1"/>
          <p:nvPr/>
        </p:nvSpPr>
        <p:spPr>
          <a:xfrm>
            <a:off x="2464514" y="5829755"/>
            <a:ext cx="6361431" cy="2532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defRPr b="0" sz="2000"/>
            </a:pPr>
            <a:r>
              <a:t>Individual </a:t>
            </a:r>
            <a:r>
              <a:rPr i="1"/>
              <a:t>i</a:t>
            </a:r>
            <a:r>
              <a:t> is extremely vulnerable</a:t>
            </a:r>
          </a:p>
          <a:p>
            <a:pPr algn="just">
              <a:defRPr b="0" sz="2000"/>
            </a:pPr>
          </a:p>
          <a:p>
            <a:pPr algn="just">
              <a:defRPr b="0" sz="2000"/>
            </a:pPr>
            <a:r>
              <a:t>Individual </a:t>
            </a:r>
            <a:r>
              <a:rPr i="1"/>
              <a:t>i</a:t>
            </a:r>
            <a:r>
              <a:t> is vulnerable</a:t>
            </a:r>
          </a:p>
          <a:p>
            <a:pPr algn="just">
              <a:defRPr b="0" sz="2000"/>
            </a:pPr>
          </a:p>
          <a:p>
            <a:pPr algn="just">
              <a:defRPr b="0" sz="2000"/>
            </a:pPr>
            <a:r>
              <a:t>Individual </a:t>
            </a:r>
            <a:r>
              <a:rPr i="1"/>
              <a:t>i</a:t>
            </a:r>
            <a:r>
              <a:t> can be vulnerable with auxiliary information</a:t>
            </a:r>
          </a:p>
          <a:p>
            <a:pPr algn="just">
              <a:defRPr b="0" sz="2000"/>
            </a:pPr>
          </a:p>
          <a:p>
            <a:pPr algn="just">
              <a:defRPr b="0" sz="2000"/>
            </a:pPr>
            <a:r>
              <a:t>Individual </a:t>
            </a:r>
            <a:r>
              <a:rPr i="1"/>
              <a:t>i</a:t>
            </a:r>
            <a:r>
              <a:t> cannot be identified</a:t>
            </a:r>
          </a:p>
        </p:txBody>
      </p:sp>
      <p:pic>
        <p:nvPicPr>
          <p:cNvPr id="363" name="Screen Shot 2017-09-29 at 12.39.54 PM.png" descr="Screen Shot 2017-09-29 at 12.39.54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2542" y="6394450"/>
            <a:ext cx="1981201" cy="52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Screen Shot 2017-09-29 at 12.40.52 PM.png" descr="Screen Shot 2017-09-29 at 12.40.52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2542" y="6930950"/>
            <a:ext cx="1981201" cy="55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Screen Shot 2017-09-29 at 12.41.49 PM.png" descr="Screen Shot 2017-09-29 at 12.41.49 PM.png"/>
          <p:cNvPicPr>
            <a:picLocks noChangeAspect="1"/>
          </p:cNvPicPr>
          <p:nvPr/>
        </p:nvPicPr>
        <p:blipFill>
          <a:blip r:embed="rId7">
            <a:extLst/>
          </a:blip>
          <a:srcRect l="0" t="20000" r="8264" b="0"/>
          <a:stretch>
            <a:fillRect/>
          </a:stretch>
        </p:blipFill>
        <p:spPr>
          <a:xfrm>
            <a:off x="751792" y="7657058"/>
            <a:ext cx="1409701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Rounded Rectangle"/>
          <p:cNvSpPr/>
          <p:nvPr/>
        </p:nvSpPr>
        <p:spPr>
          <a:xfrm>
            <a:off x="440642" y="5546180"/>
            <a:ext cx="8376197" cy="2906168"/>
          </a:xfrm>
          <a:prstGeom prst="roundRect">
            <a:avLst>
              <a:gd name="adj" fmla="val 6555"/>
            </a:avLst>
          </a:prstGeom>
          <a:solidFill>
            <a:schemeClr val="accent1">
              <a:alpha val="3099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67" name="Line"/>
          <p:cNvSpPr/>
          <p:nvPr/>
        </p:nvSpPr>
        <p:spPr>
          <a:xfrm flipV="1">
            <a:off x="2424128" y="5645150"/>
            <a:ext cx="1" cy="270822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68" name="Line"/>
          <p:cNvSpPr/>
          <p:nvPr/>
        </p:nvSpPr>
        <p:spPr>
          <a:xfrm>
            <a:off x="633428" y="6407150"/>
            <a:ext cx="5891184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69" name="Line"/>
          <p:cNvSpPr/>
          <p:nvPr/>
        </p:nvSpPr>
        <p:spPr>
          <a:xfrm>
            <a:off x="633428" y="6999264"/>
            <a:ext cx="589118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0" name="Line"/>
          <p:cNvSpPr/>
          <p:nvPr/>
        </p:nvSpPr>
        <p:spPr>
          <a:xfrm>
            <a:off x="633428" y="7591377"/>
            <a:ext cx="799062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71" name="WGS_700m_boxplot.png" descr="WGS_700m_boxplot.png"/>
          <p:cNvPicPr>
            <a:picLocks noChangeAspect="1"/>
          </p:cNvPicPr>
          <p:nvPr/>
        </p:nvPicPr>
        <p:blipFill>
          <a:blip r:embed="rId8">
            <a:extLst/>
          </a:blip>
          <a:srcRect l="0" t="0" r="0" b="8288"/>
          <a:stretch>
            <a:fillRect/>
          </a:stretch>
        </p:blipFill>
        <p:spPr>
          <a:xfrm>
            <a:off x="9128966" y="5583412"/>
            <a:ext cx="4116790" cy="2831672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pmi"/>
          <p:cNvSpPr txBox="1"/>
          <p:nvPr/>
        </p:nvSpPr>
        <p:spPr>
          <a:xfrm rot="16200000">
            <a:off x="8921546" y="6865516"/>
            <a:ext cx="62270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pmi</a:t>
            </a:r>
          </a:p>
        </p:txBody>
      </p:sp>
      <p:sp>
        <p:nvSpPr>
          <p:cNvPr id="373" name="Line"/>
          <p:cNvSpPr/>
          <p:nvPr/>
        </p:nvSpPr>
        <p:spPr>
          <a:xfrm flipV="1">
            <a:off x="11277599" y="6038850"/>
            <a:ext cx="1" cy="172337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4" name="Line"/>
          <p:cNvSpPr/>
          <p:nvPr/>
        </p:nvSpPr>
        <p:spPr>
          <a:xfrm>
            <a:off x="11021488" y="6038850"/>
            <a:ext cx="512224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5" name="Line"/>
          <p:cNvSpPr/>
          <p:nvPr/>
        </p:nvSpPr>
        <p:spPr>
          <a:xfrm>
            <a:off x="11021488" y="7778750"/>
            <a:ext cx="512224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6" name="Individual i"/>
          <p:cNvSpPr txBox="1"/>
          <p:nvPr/>
        </p:nvSpPr>
        <p:spPr>
          <a:xfrm>
            <a:off x="11099912" y="5270264"/>
            <a:ext cx="1202437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800"/>
            </a:pPr>
            <a:r>
              <a:t>Individual </a:t>
            </a:r>
            <a:r>
              <a:rPr i="1"/>
              <a:t>i</a:t>
            </a:r>
          </a:p>
        </p:txBody>
      </p:sp>
      <p:sp>
        <p:nvSpPr>
          <p:cNvPr id="377" name="Line"/>
          <p:cNvSpPr/>
          <p:nvPr/>
        </p:nvSpPr>
        <p:spPr>
          <a:xfrm flipV="1">
            <a:off x="11302999" y="5655830"/>
            <a:ext cx="234952" cy="23495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8" name="gapi"/>
          <p:cNvSpPr txBox="1"/>
          <p:nvPr/>
        </p:nvSpPr>
        <p:spPr>
          <a:xfrm>
            <a:off x="11338121" y="6713238"/>
            <a:ext cx="533553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defRPr b="0" sz="1800"/>
            </a:pPr>
            <a:r>
              <a:rPr i="1"/>
              <a:t>gap</a:t>
            </a:r>
            <a:r>
              <a:rPr baseline="-5999" i="1"/>
              <a:t>i</a:t>
            </a:r>
          </a:p>
        </p:txBody>
      </p:sp>
      <p:sp>
        <p:nvSpPr>
          <p:cNvPr id="379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ChIP-Seq reveals way less information compared to other assays. However, it provides comparable linking accuracy to WGS and Hi-C!"/>
          <p:cNvSpPr txBox="1"/>
          <p:nvPr/>
        </p:nvSpPr>
        <p:spPr>
          <a:xfrm>
            <a:off x="1968499" y="22653"/>
            <a:ext cx="11099801" cy="1500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ChIP-Seq reveals way less information compared to other assays. However, it provides comparable linking accuracy to WGS and Hi-C!</a:t>
            </a:r>
          </a:p>
        </p:txBody>
      </p:sp>
      <p:pic>
        <p:nvPicPr>
          <p:cNvPr id="38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1694" y="25400"/>
            <a:ext cx="1494756" cy="1494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gap_hicvswgsvsrnaseq.pdf" descr="gap_hicvswgsvsrnaseq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0833" y="2209800"/>
            <a:ext cx="7112001" cy="533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gap_chipseq.pdf" descr="gap_chipseq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56436" y="2407481"/>
            <a:ext cx="6634139" cy="4938638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hIP-Seq reveals way less information compared to other assays. However, it provides highest linking accuracy!"/>
          <p:cNvSpPr txBox="1"/>
          <p:nvPr/>
        </p:nvSpPr>
        <p:spPr>
          <a:xfrm>
            <a:off x="1968499" y="257603"/>
            <a:ext cx="11099801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ChIP-Seq reveals way less information compared to other assays. However, it provides highest linking accuracy!</a:t>
            </a:r>
          </a:p>
        </p:txBody>
      </p:sp>
      <p:pic>
        <p:nvPicPr>
          <p:cNvPr id="388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1694" y="25400"/>
            <a:ext cx="1494756" cy="1494756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A better comparison can be made by normalizing the gap by the coverage…"/>
          <p:cNvSpPr txBox="1"/>
          <p:nvPr/>
        </p:nvSpPr>
        <p:spPr>
          <a:xfrm>
            <a:off x="1860803" y="1781555"/>
            <a:ext cx="10299193" cy="107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t>A better comparison can be made by normalizing the gap by the coverage</a:t>
            </a:r>
          </a:p>
          <a:p>
            <a:pPr>
              <a:defRPr b="0" sz="2000"/>
            </a:pPr>
            <a:r>
              <a:t>absolute linking  quality (exp</a:t>
            </a:r>
            <a:r>
              <a:rPr baseline="31999"/>
              <a:t>k</a:t>
            </a:r>
            <a:r>
              <a:t>) = log</a:t>
            </a:r>
            <a:r>
              <a:rPr baseline="-5999"/>
              <a:t>2</a:t>
            </a:r>
            <a:r>
              <a:t> [ max(gap)/{coverage at max(gap)} ]</a:t>
            </a:r>
          </a:p>
          <a:p>
            <a:pPr>
              <a:defRPr b="0" sz="2000"/>
            </a:pPr>
            <a:r>
              <a:t>coverage = total coverage / haploid genome size</a:t>
            </a:r>
          </a:p>
        </p:txBody>
      </p:sp>
      <p:pic>
        <p:nvPicPr>
          <p:cNvPr id="390" name="ab_link_accuracy.pdf" descr="ab_link_accuracy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8350" y="3663950"/>
            <a:ext cx="6388100" cy="4902200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enotyping Accuracy"/>
          <p:cNvSpPr txBox="1"/>
          <p:nvPr/>
        </p:nvSpPr>
        <p:spPr>
          <a:xfrm>
            <a:off x="952500" y="86153"/>
            <a:ext cx="11099801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Genotyping Accuracy</a:t>
            </a:r>
          </a:p>
        </p:txBody>
      </p:sp>
      <p:sp>
        <p:nvSpPr>
          <p:cNvPr id="394" name="For a high quality linking, we needed…"/>
          <p:cNvSpPr txBox="1"/>
          <p:nvPr/>
        </p:nvSpPr>
        <p:spPr>
          <a:xfrm>
            <a:off x="624996" y="741461"/>
            <a:ext cx="5758435" cy="12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defRPr b="0" sz="2200"/>
            </a:pPr>
            <a:r>
              <a:t>For a high quality linking, we needed</a:t>
            </a:r>
          </a:p>
          <a:p>
            <a:pPr lvl="1" algn="just">
              <a:defRPr b="0" sz="1800"/>
            </a:pPr>
            <a:r>
              <a:t>1. High information overlap with the target individual</a:t>
            </a:r>
          </a:p>
          <a:p>
            <a:pPr lvl="1" algn="just">
              <a:defRPr b="0" sz="1800"/>
            </a:pPr>
            <a:r>
              <a:t>2. Less information overlap with the rest of the panel</a:t>
            </a:r>
          </a:p>
        </p:txBody>
      </p:sp>
      <p:grpSp>
        <p:nvGrpSpPr>
          <p:cNvPr id="403" name="Group"/>
          <p:cNvGrpSpPr/>
          <p:nvPr/>
        </p:nvGrpSpPr>
        <p:grpSpPr>
          <a:xfrm>
            <a:off x="320039" y="2112620"/>
            <a:ext cx="4541522" cy="3343960"/>
            <a:chOff x="0" y="0"/>
            <a:chExt cx="4541520" cy="3343958"/>
          </a:xfrm>
        </p:grpSpPr>
        <p:pic>
          <p:nvPicPr>
            <p:cNvPr id="395" name="pasted-image.pdf" descr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69240" y="103427"/>
              <a:ext cx="3765041" cy="19661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6" name="X"/>
            <p:cNvSpPr txBox="1"/>
            <p:nvPr/>
          </p:nvSpPr>
          <p:spPr>
            <a:xfrm>
              <a:off x="956259" y="-1"/>
              <a:ext cx="317603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X</a:t>
              </a:r>
            </a:p>
          </p:txBody>
        </p:sp>
        <p:sp>
          <p:nvSpPr>
            <p:cNvPr id="397" name="Y"/>
            <p:cNvSpPr txBox="1"/>
            <p:nvPr/>
          </p:nvSpPr>
          <p:spPr>
            <a:xfrm>
              <a:off x="3978859" y="-1"/>
              <a:ext cx="317603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Y</a:t>
              </a:r>
            </a:p>
          </p:txBody>
        </p:sp>
        <p:sp>
          <p:nvSpPr>
            <p:cNvPr id="398" name="h(x|y)"/>
            <p:cNvSpPr txBox="1"/>
            <p:nvPr/>
          </p:nvSpPr>
          <p:spPr>
            <a:xfrm>
              <a:off x="1195375" y="804044"/>
              <a:ext cx="677571" cy="38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/>
              <a:r>
                <a:t>h(x|y)</a:t>
              </a:r>
            </a:p>
          </p:txBody>
        </p:sp>
        <p:sp>
          <p:nvSpPr>
            <p:cNvPr id="399" name="h(y|x)"/>
            <p:cNvSpPr txBox="1"/>
            <p:nvPr/>
          </p:nvSpPr>
          <p:spPr>
            <a:xfrm>
              <a:off x="3430575" y="804044"/>
              <a:ext cx="677571" cy="38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/>
              <a:r>
                <a:t>h(y|x)</a:t>
              </a:r>
            </a:p>
          </p:txBody>
        </p:sp>
        <p:sp>
          <p:nvSpPr>
            <p:cNvPr id="400" name="pmi(x;y)"/>
            <p:cNvSpPr txBox="1"/>
            <p:nvPr/>
          </p:nvSpPr>
          <p:spPr>
            <a:xfrm>
              <a:off x="2171585" y="804044"/>
              <a:ext cx="960350" cy="38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/>
              <a:r>
                <a:t>pmi(x;y)</a:t>
              </a:r>
            </a:p>
          </p:txBody>
        </p:sp>
        <p:sp>
          <p:nvSpPr>
            <p:cNvPr id="401" name="{"/>
            <p:cNvSpPr txBox="1"/>
            <p:nvPr/>
          </p:nvSpPr>
          <p:spPr>
            <a:xfrm rot="16200000">
              <a:off x="2040230" y="582319"/>
              <a:ext cx="461060" cy="4541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 sz="30000"/>
              </a:lvl1pPr>
            </a:lstStyle>
            <a:p>
              <a:pPr/>
              <a:r>
                <a:t>{</a:t>
              </a:r>
            </a:p>
          </p:txBody>
        </p:sp>
        <p:sp>
          <p:nvSpPr>
            <p:cNvPr id="402" name="h(x,y)"/>
            <p:cNvSpPr txBox="1"/>
            <p:nvPr/>
          </p:nvSpPr>
          <p:spPr>
            <a:xfrm>
              <a:off x="2210714" y="2882899"/>
              <a:ext cx="882092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h(x,y)</a:t>
              </a:r>
            </a:p>
          </p:txBody>
        </p:sp>
      </p:grpSp>
      <p:sp>
        <p:nvSpPr>
          <p:cNvPr id="404" name="npmi(x;y) = pmi(x;y)/h(x,y)"/>
          <p:cNvSpPr txBox="1"/>
          <p:nvPr/>
        </p:nvSpPr>
        <p:spPr>
          <a:xfrm>
            <a:off x="6375501" y="2328520"/>
            <a:ext cx="378439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npmi(x;y) = pmi(x;y)/h(x,y)</a:t>
            </a:r>
          </a:p>
        </p:txBody>
      </p:sp>
      <p:sp>
        <p:nvSpPr>
          <p:cNvPr id="405" name="If npmi(x;y) = -1, x and y never occurring together…"/>
          <p:cNvSpPr txBox="1"/>
          <p:nvPr/>
        </p:nvSpPr>
        <p:spPr>
          <a:xfrm>
            <a:off x="5654195" y="2954644"/>
            <a:ext cx="5790185" cy="1313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defRPr b="0" sz="2000"/>
            </a:pPr>
            <a:r>
              <a:t>If npmi(x;y) = -1, x and y never occurring together</a:t>
            </a:r>
          </a:p>
          <a:p>
            <a:pPr algn="just">
              <a:defRPr b="0" sz="2000"/>
            </a:pPr>
            <a:r>
              <a:t>npmi(x;y) = 0, x and y are independent</a:t>
            </a:r>
          </a:p>
          <a:p>
            <a:pPr algn="just">
              <a:defRPr b="0" sz="2000"/>
            </a:pPr>
            <a:r>
              <a:t>npmi(x;y) = 1, x and y are completely co-occuring</a:t>
            </a:r>
          </a:p>
        </p:txBody>
      </p:sp>
      <p:sp>
        <p:nvSpPr>
          <p:cNvPr id="406" name="Normalized point wise mutual information - npmi(x;y)…"/>
          <p:cNvSpPr txBox="1"/>
          <p:nvPr/>
        </p:nvSpPr>
        <p:spPr>
          <a:xfrm>
            <a:off x="299342" y="5851905"/>
            <a:ext cx="12406116" cy="2355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/>
            <a:r>
              <a:t>Normalized point wise mutual information - npmi(x;y)</a:t>
            </a:r>
          </a:p>
          <a:p>
            <a:pPr algn="just"/>
          </a:p>
          <a:p>
            <a:pPr marL="333375" indent="-333375" algn="just">
              <a:buSzPct val="50000"/>
              <a:buBlip>
                <a:blip r:embed="rId3"/>
              </a:buBlip>
              <a:defRPr b="0" sz="2000"/>
            </a:pPr>
            <a:r>
              <a:t>If X is the genotype set called from experiment, Y is the gold standard, then npmi(x;y) can be used as a metric for genotyping accuracy.</a:t>
            </a:r>
          </a:p>
          <a:p>
            <a:pPr algn="just">
              <a:defRPr b="0" sz="2000"/>
            </a:pPr>
          </a:p>
          <a:p>
            <a:pPr marL="333375" indent="-333375" algn="just">
              <a:buSzPct val="50000"/>
              <a:buBlip>
                <a:blip r:embed="rId3"/>
              </a:buBlip>
              <a:defRPr b="0" sz="2000"/>
            </a:pPr>
            <a:r>
              <a:t>Not only missed genotypes (h(y|x)) but also the noise (or the False Positives or h(x|y)) will affect this metric. </a:t>
            </a:r>
          </a:p>
        </p:txBody>
      </p:sp>
      <p:sp>
        <p:nvSpPr>
          <p:cNvPr id="407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npmi_WGSvsHic.pdf" descr="npmi_WGSvsHic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2439" y="2129283"/>
            <a:ext cx="5650922" cy="4238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hic1vswgs.pdf" descr="hic1vswg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100" y="2129066"/>
            <a:ext cx="5651500" cy="4238626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}"/>
          <p:cNvSpPr txBox="1"/>
          <p:nvPr/>
        </p:nvSpPr>
        <p:spPr>
          <a:xfrm>
            <a:off x="2207768" y="2801367"/>
            <a:ext cx="283465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}</a:t>
            </a:r>
          </a:p>
        </p:txBody>
      </p:sp>
      <p:sp>
        <p:nvSpPr>
          <p:cNvPr id="412" name="}"/>
          <p:cNvSpPr txBox="1"/>
          <p:nvPr/>
        </p:nvSpPr>
        <p:spPr>
          <a:xfrm>
            <a:off x="10187559" y="2861183"/>
            <a:ext cx="198883" cy="41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}</a:t>
            </a:r>
          </a:p>
        </p:txBody>
      </p:sp>
      <p:sp>
        <p:nvSpPr>
          <p:cNvPr id="413" name="The difference between npmi of Hi-C and WGS is smaller compared to difference between pmi"/>
          <p:cNvSpPr txBox="1"/>
          <p:nvPr/>
        </p:nvSpPr>
        <p:spPr>
          <a:xfrm>
            <a:off x="-215900" y="-47197"/>
            <a:ext cx="13237320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The difference between npmi of Hi-C and WGS is smaller compared to difference between pmi</a:t>
            </a:r>
          </a:p>
        </p:txBody>
      </p:sp>
      <p:sp>
        <p:nvSpPr>
          <p:cNvPr id="414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780" y="1974748"/>
            <a:ext cx="3765040" cy="1966104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X"/>
          <p:cNvSpPr txBox="1"/>
          <p:nvPr/>
        </p:nvSpPr>
        <p:spPr>
          <a:xfrm>
            <a:off x="831799" y="1871320"/>
            <a:ext cx="3176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X</a:t>
            </a:r>
          </a:p>
        </p:txBody>
      </p:sp>
      <p:sp>
        <p:nvSpPr>
          <p:cNvPr id="418" name="Y"/>
          <p:cNvSpPr txBox="1"/>
          <p:nvPr/>
        </p:nvSpPr>
        <p:spPr>
          <a:xfrm>
            <a:off x="3854399" y="1871320"/>
            <a:ext cx="3176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Y</a:t>
            </a:r>
          </a:p>
        </p:txBody>
      </p:sp>
      <p:sp>
        <p:nvSpPr>
          <p:cNvPr id="419" name="h(x|y)"/>
          <p:cNvSpPr txBox="1"/>
          <p:nvPr/>
        </p:nvSpPr>
        <p:spPr>
          <a:xfrm>
            <a:off x="1070914" y="2675365"/>
            <a:ext cx="677572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h(x|y)</a:t>
            </a:r>
          </a:p>
        </p:txBody>
      </p:sp>
      <p:sp>
        <p:nvSpPr>
          <p:cNvPr id="420" name="h(y|x)"/>
          <p:cNvSpPr txBox="1"/>
          <p:nvPr/>
        </p:nvSpPr>
        <p:spPr>
          <a:xfrm>
            <a:off x="3306114" y="2675365"/>
            <a:ext cx="677572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h(y|x)</a:t>
            </a:r>
          </a:p>
        </p:txBody>
      </p:sp>
      <p:sp>
        <p:nvSpPr>
          <p:cNvPr id="421" name="pmi(x;y)"/>
          <p:cNvSpPr txBox="1"/>
          <p:nvPr/>
        </p:nvSpPr>
        <p:spPr>
          <a:xfrm>
            <a:off x="2047125" y="2675365"/>
            <a:ext cx="960350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pmi(x;y)</a:t>
            </a:r>
          </a:p>
        </p:txBody>
      </p:sp>
      <p:sp>
        <p:nvSpPr>
          <p:cNvPr id="422" name="Variant calling from Hi-C is less noisy compared to WGS?"/>
          <p:cNvSpPr txBox="1"/>
          <p:nvPr/>
        </p:nvSpPr>
        <p:spPr>
          <a:xfrm>
            <a:off x="-215900" y="187753"/>
            <a:ext cx="13237320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Variant calling from Hi-C is less noisy compared to WGS?</a:t>
            </a:r>
          </a:p>
        </p:txBody>
      </p:sp>
      <p:sp>
        <p:nvSpPr>
          <p:cNvPr id="423" name="Line"/>
          <p:cNvSpPr/>
          <p:nvPr/>
        </p:nvSpPr>
        <p:spPr>
          <a:xfrm flipV="1">
            <a:off x="711200" y="2118388"/>
            <a:ext cx="694662" cy="69466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4" name="Line"/>
          <p:cNvSpPr/>
          <p:nvPr/>
        </p:nvSpPr>
        <p:spPr>
          <a:xfrm flipV="1">
            <a:off x="657894" y="2042188"/>
            <a:ext cx="1052768" cy="10527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5" name="Line"/>
          <p:cNvSpPr/>
          <p:nvPr/>
        </p:nvSpPr>
        <p:spPr>
          <a:xfrm flipV="1">
            <a:off x="721394" y="2016788"/>
            <a:ext cx="1306768" cy="13067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6" name="Line"/>
          <p:cNvSpPr/>
          <p:nvPr/>
        </p:nvSpPr>
        <p:spPr>
          <a:xfrm flipV="1">
            <a:off x="886494" y="2088280"/>
            <a:ext cx="1374975" cy="137497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7" name="Line"/>
          <p:cNvSpPr/>
          <p:nvPr/>
        </p:nvSpPr>
        <p:spPr>
          <a:xfrm flipV="1">
            <a:off x="1013494" y="2469280"/>
            <a:ext cx="1120976" cy="112097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8" name="Line"/>
          <p:cNvSpPr/>
          <p:nvPr/>
        </p:nvSpPr>
        <p:spPr>
          <a:xfrm flipV="1">
            <a:off x="1140494" y="2850280"/>
            <a:ext cx="866976" cy="86697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9" name="Line"/>
          <p:cNvSpPr/>
          <p:nvPr/>
        </p:nvSpPr>
        <p:spPr>
          <a:xfrm flipV="1">
            <a:off x="1288544" y="3228681"/>
            <a:ext cx="595343" cy="59534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30" name="Line"/>
          <p:cNvSpPr/>
          <p:nvPr/>
        </p:nvSpPr>
        <p:spPr>
          <a:xfrm flipV="1">
            <a:off x="2004367" y="3653056"/>
            <a:ext cx="283866" cy="28386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31" name="Line"/>
          <p:cNvSpPr/>
          <p:nvPr/>
        </p:nvSpPr>
        <p:spPr>
          <a:xfrm flipV="1">
            <a:off x="1485529" y="3256361"/>
            <a:ext cx="573878" cy="57387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32" name="Line"/>
          <p:cNvSpPr/>
          <p:nvPr/>
        </p:nvSpPr>
        <p:spPr>
          <a:xfrm flipV="1">
            <a:off x="1593118" y="3396061"/>
            <a:ext cx="542489" cy="54248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33" name="Line"/>
          <p:cNvSpPr/>
          <p:nvPr/>
        </p:nvSpPr>
        <p:spPr>
          <a:xfrm flipV="1">
            <a:off x="2155496" y="3664128"/>
            <a:ext cx="261721" cy="26172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34" name="Line"/>
          <p:cNvSpPr/>
          <p:nvPr/>
        </p:nvSpPr>
        <p:spPr>
          <a:xfrm flipV="1">
            <a:off x="1806808" y="3508049"/>
            <a:ext cx="443099" cy="44310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35" name="noise(X)=h(x|y)/h(x)"/>
          <p:cNvSpPr txBox="1"/>
          <p:nvPr/>
        </p:nvSpPr>
        <p:spPr>
          <a:xfrm>
            <a:off x="1100226" y="4230674"/>
            <a:ext cx="285414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noise(X)=h(x|y)/h(x)</a:t>
            </a:r>
          </a:p>
        </p:txBody>
      </p:sp>
      <p:sp>
        <p:nvSpPr>
          <p:cNvPr id="436" name="Line"/>
          <p:cNvSpPr/>
          <p:nvPr/>
        </p:nvSpPr>
        <p:spPr>
          <a:xfrm flipH="1">
            <a:off x="2247075" y="4667249"/>
            <a:ext cx="551470" cy="55146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37" name="Self information of X that does not overlap with self information of Y"/>
          <p:cNvSpPr txBox="1"/>
          <p:nvPr/>
        </p:nvSpPr>
        <p:spPr>
          <a:xfrm>
            <a:off x="807230" y="5196172"/>
            <a:ext cx="2678140" cy="9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800"/>
            </a:lvl1pPr>
          </a:lstStyle>
          <a:p>
            <a:pPr/>
            <a:r>
              <a:t>Self information of X that does not overlap with self information of Y</a:t>
            </a:r>
          </a:p>
        </p:txBody>
      </p:sp>
      <p:sp>
        <p:nvSpPr>
          <p:cNvPr id="438" name="Line"/>
          <p:cNvSpPr/>
          <p:nvPr/>
        </p:nvSpPr>
        <p:spPr>
          <a:xfrm>
            <a:off x="3539103" y="4669416"/>
            <a:ext cx="547135" cy="54713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39" name="Self information of X"/>
          <p:cNvSpPr txBox="1"/>
          <p:nvPr/>
        </p:nvSpPr>
        <p:spPr>
          <a:xfrm>
            <a:off x="3529838" y="5195070"/>
            <a:ext cx="1739192" cy="100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2000"/>
            </a:lvl1pPr>
          </a:lstStyle>
          <a:p>
            <a:pPr/>
            <a:r>
              <a:t>Self information of X</a:t>
            </a:r>
          </a:p>
        </p:txBody>
      </p:sp>
      <p:pic>
        <p:nvPicPr>
          <p:cNvPr id="440" name="noise_HicvsWGS.pdf" descr="noise_HicvsWG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74957" y="1432105"/>
            <a:ext cx="7112001" cy="5334001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Yes! At low coverages ……"/>
          <p:cNvSpPr txBox="1"/>
          <p:nvPr/>
        </p:nvSpPr>
        <p:spPr>
          <a:xfrm>
            <a:off x="6825284" y="7072459"/>
            <a:ext cx="5882032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Yes! At low coverages …</a:t>
            </a:r>
          </a:p>
          <a:p>
            <a:pPr/>
            <a:r>
              <a:t>Still somewhat better at high coverages</a:t>
            </a:r>
          </a:p>
        </p:txBody>
      </p:sp>
      <p:sp>
        <p:nvSpPr>
          <p:cNvPr id="442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0" grpId="1"/>
      <p:bldP build="whole" bldLvl="1" animBg="1" rev="0" advAuto="0" spid="441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Image L: http://calorierestrictiondietplan.com/customizing-a-cr-way-lifestyle-for-your-genome/…"/>
          <p:cNvSpPr txBox="1"/>
          <p:nvPr/>
        </p:nvSpPr>
        <p:spPr>
          <a:xfrm>
            <a:off x="128854" y="9063660"/>
            <a:ext cx="7057492" cy="668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/>
            </a:pPr>
            <a:r>
              <a:t>Image L: </a:t>
            </a:r>
            <a:r>
              <a:rPr u="sng">
                <a:hlinkClick r:id="rId2" invalidUrl="" action="" tgtFrame="" tooltip="" history="1" highlightClick="0" endSnd="0"/>
              </a:rPr>
              <a:t>http://calorierestrictiondietplan.com/customizing-a-cr-way-lifestyle-for-your-genome/</a:t>
            </a:r>
          </a:p>
          <a:p>
            <a:pPr>
              <a:defRPr sz="1200"/>
            </a:pPr>
            <a:r>
              <a:t>Image R: </a:t>
            </a:r>
            <a:r>
              <a:rPr u="sng">
                <a:hlinkClick r:id="rId3" invalidUrl="" action="" tgtFrame="" tooltip="" history="1" highlightClick="0" endSnd="0"/>
              </a:rPr>
              <a:t>https://www.genome.gov/27561246/privacy-in-genomics/</a:t>
            </a:r>
          </a:p>
        </p:txBody>
      </p:sp>
      <p:sp>
        <p:nvSpPr>
          <p:cNvPr id="137" name="Personal Genomics"/>
          <p:cNvSpPr txBox="1"/>
          <p:nvPr/>
        </p:nvSpPr>
        <p:spPr>
          <a:xfrm>
            <a:off x="1840166" y="1942275"/>
            <a:ext cx="3760852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Personal Genomics </a:t>
            </a:r>
          </a:p>
        </p:txBody>
      </p:sp>
      <p:pic>
        <p:nvPicPr>
          <p:cNvPr id="138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0100" y="1397000"/>
            <a:ext cx="4457700" cy="3343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93050" y="1686216"/>
            <a:ext cx="4458309" cy="2764843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Double Arrow"/>
          <p:cNvSpPr/>
          <p:nvPr/>
        </p:nvSpPr>
        <p:spPr>
          <a:xfrm>
            <a:off x="5916835" y="6128513"/>
            <a:ext cx="1171130" cy="510641"/>
          </a:xfrm>
          <a:prstGeom prst="leftRightArrow">
            <a:avLst>
              <a:gd name="adj1" fmla="val 32000"/>
              <a:gd name="adj2" fmla="val 61552"/>
            </a:avLst>
          </a:prstGeom>
          <a:gradFill>
            <a:gsLst>
              <a:gs pos="0">
                <a:srgbClr val="676D6B"/>
              </a:gs>
              <a:gs pos="100000">
                <a:srgbClr val="ECFEF7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1" name="From Personal Genomics to Genome Privacy"/>
          <p:cNvSpPr txBox="1"/>
          <p:nvPr/>
        </p:nvSpPr>
        <p:spPr>
          <a:xfrm>
            <a:off x="2242534" y="266796"/>
            <a:ext cx="9611932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From Personal Genomics to Genome Privacy</a:t>
            </a:r>
          </a:p>
        </p:txBody>
      </p:sp>
      <p:sp>
        <p:nvSpPr>
          <p:cNvPr id="142" name="Genome of an Individual…"/>
          <p:cNvSpPr txBox="1"/>
          <p:nvPr/>
        </p:nvSpPr>
        <p:spPr>
          <a:xfrm>
            <a:off x="182626" y="5135703"/>
            <a:ext cx="5251941" cy="2292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/>
            <a:r>
              <a:t>Genome of an Individual</a:t>
            </a:r>
          </a:p>
          <a:p>
            <a:pPr algn="just"/>
          </a:p>
          <a:p>
            <a:pPr lvl="1" marL="777875" indent="-333375" algn="just">
              <a:buSzPct val="50000"/>
              <a:buBlip>
                <a:blip r:embed="rId6"/>
              </a:buBlip>
              <a:defRPr sz="1800"/>
            </a:pPr>
            <a:r>
              <a:t>Sequencing, analysis, interpretation</a:t>
            </a:r>
          </a:p>
          <a:p>
            <a:pPr lvl="1" marL="777875" indent="-333375" algn="just">
              <a:buSzPct val="50000"/>
              <a:buBlip>
                <a:blip r:embed="rId6"/>
              </a:buBlip>
              <a:defRPr sz="1800"/>
            </a:pPr>
            <a:r>
              <a:t>Soon will become part of medical practice</a:t>
            </a:r>
          </a:p>
          <a:p>
            <a:pPr lvl="1" marL="777875" indent="-333375" algn="just">
              <a:buSzPct val="50000"/>
              <a:buBlip>
                <a:blip r:embed="rId6"/>
              </a:buBlip>
              <a:defRPr sz="1800"/>
            </a:pPr>
            <a:r>
              <a:t>NCI: prevent, diagnose, and treat disease through personalized medicine</a:t>
            </a:r>
          </a:p>
        </p:txBody>
      </p:sp>
      <p:sp>
        <p:nvSpPr>
          <p:cNvPr id="143" name="Double Arrow"/>
          <p:cNvSpPr/>
          <p:nvPr/>
        </p:nvSpPr>
        <p:spPr>
          <a:xfrm>
            <a:off x="5916835" y="2966213"/>
            <a:ext cx="1171130" cy="510641"/>
          </a:xfrm>
          <a:prstGeom prst="leftRightArrow">
            <a:avLst>
              <a:gd name="adj1" fmla="val 32000"/>
              <a:gd name="adj2" fmla="val 61552"/>
            </a:avLst>
          </a:prstGeom>
          <a:gradFill>
            <a:gsLst>
              <a:gs pos="0">
                <a:srgbClr val="676D6B"/>
              </a:gs>
              <a:gs pos="100000">
                <a:srgbClr val="ECFEF7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4" name="Privacy risk…"/>
          <p:cNvSpPr txBox="1"/>
          <p:nvPr/>
        </p:nvSpPr>
        <p:spPr>
          <a:xfrm>
            <a:off x="7443183" y="5108671"/>
            <a:ext cx="5251942" cy="3080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/>
            <a:r>
              <a:t>Privacy risk</a:t>
            </a:r>
          </a:p>
          <a:p>
            <a:pPr algn="just"/>
          </a:p>
          <a:p>
            <a:pPr lvl="1" marL="777875" indent="-333375" algn="just">
              <a:buSzPct val="50000"/>
              <a:buBlip>
                <a:blip r:embed="rId6"/>
              </a:buBlip>
              <a:defRPr sz="1800"/>
            </a:pPr>
            <a:r>
              <a:t>Identity tracing</a:t>
            </a:r>
          </a:p>
          <a:p>
            <a:pPr lvl="2" marL="1222375" indent="-333375" algn="just">
              <a:buSzPct val="50000"/>
              <a:buBlip>
                <a:blip r:embed="rId6"/>
              </a:buBlip>
              <a:defRPr sz="1500"/>
            </a:pPr>
            <a:r>
              <a:t>Link between unknown genome to a panel of individual through quasi-identifiers</a:t>
            </a:r>
          </a:p>
          <a:p>
            <a:pPr lvl="1" marL="777875" indent="-333375" algn="just">
              <a:buSzPct val="50000"/>
              <a:buBlip>
                <a:blip r:embed="rId6"/>
              </a:buBlip>
              <a:defRPr sz="1800"/>
            </a:pPr>
            <a:r>
              <a:t>Attribute Disclosure Attacks</a:t>
            </a:r>
          </a:p>
          <a:p>
            <a:pPr lvl="2" marL="1222375" indent="-333375" algn="just">
              <a:buSzPct val="50000"/>
              <a:buBlip>
                <a:blip r:embed="rId6"/>
              </a:buBlip>
              <a:defRPr sz="1500"/>
            </a:pPr>
            <a:r>
              <a:t>Known DNA sample to private data such as HIV status or drug abuse</a:t>
            </a:r>
          </a:p>
          <a:p>
            <a:pPr lvl="1" marL="777875" indent="-333375" algn="just">
              <a:buSzPct val="50000"/>
              <a:buBlip>
                <a:blip r:embed="rId6"/>
              </a:buBlip>
              <a:defRPr sz="1800"/>
            </a:pPr>
            <a:r>
              <a:t>Completion Techniques</a:t>
            </a:r>
          </a:p>
          <a:p>
            <a:pPr lvl="2" marL="1222375" indent="-333375" algn="just">
              <a:buSzPct val="50000"/>
              <a:buBlip>
                <a:blip r:embed="rId6"/>
              </a:buBlip>
              <a:defRPr sz="1500"/>
            </a:pPr>
            <a:r>
              <a:t>Impute sensitive information from partial genomic data (e.g. bipolar disorder risk)</a:t>
            </a:r>
          </a:p>
        </p:txBody>
      </p:sp>
      <p:sp>
        <p:nvSpPr>
          <p:cNvPr id="145" name="Slide Number"/>
          <p:cNvSpPr txBox="1"/>
          <p:nvPr>
            <p:ph type="sldNum" sz="quarter" idx="4294967295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Variant calling from ChIP-Seq is comparable to Hi-C and WGS in terms of noise - maybe a bit more noisy"/>
          <p:cNvSpPr txBox="1"/>
          <p:nvPr/>
        </p:nvSpPr>
        <p:spPr>
          <a:xfrm>
            <a:off x="-215900" y="-47197"/>
            <a:ext cx="13237320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Variant calling from ChIP-Seq is comparable to Hi-C and WGS in terms of noise - maybe a bit more noisy</a:t>
            </a:r>
          </a:p>
        </p:txBody>
      </p:sp>
      <p:pic>
        <p:nvPicPr>
          <p:cNvPr id="445" name="noise_chipseq.pdf" descr="noise_chipseq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3900" y="1321296"/>
            <a:ext cx="8521700" cy="6692901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Variant calling from RNA-Seq has the highest amount of noise"/>
          <p:cNvSpPr txBox="1"/>
          <p:nvPr/>
        </p:nvSpPr>
        <p:spPr>
          <a:xfrm>
            <a:off x="-215900" y="187753"/>
            <a:ext cx="13237320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Variant calling from RNA-Seq has the highest amount of noise</a:t>
            </a:r>
          </a:p>
        </p:txBody>
      </p:sp>
      <p:sp>
        <p:nvSpPr>
          <p:cNvPr id="449" name="Potential Reasons:…"/>
          <p:cNvSpPr txBox="1"/>
          <p:nvPr/>
        </p:nvSpPr>
        <p:spPr>
          <a:xfrm>
            <a:off x="707542" y="982167"/>
            <a:ext cx="2750516" cy="1197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t>Potential Reasons:</a:t>
            </a:r>
          </a:p>
          <a:p>
            <a:pPr marL="333375" indent="-333375">
              <a:buSzPct val="145000"/>
              <a:buChar char="*"/>
              <a:defRPr b="0"/>
            </a:pPr>
            <a:r>
              <a:t>Split Reads</a:t>
            </a:r>
          </a:p>
          <a:p>
            <a:pPr marL="333375" indent="-333375">
              <a:buSzPct val="145000"/>
              <a:buChar char="*"/>
              <a:defRPr b="0"/>
            </a:pPr>
            <a:r>
              <a:t>RNA editing</a:t>
            </a:r>
          </a:p>
        </p:txBody>
      </p:sp>
      <p:pic>
        <p:nvPicPr>
          <p:cNvPr id="450" name="noise_RNA-Seq.pdf" descr="noise_RNA-Seq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3250" y="2324100"/>
            <a:ext cx="99949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Imputation of more SNVs"/>
          <p:cNvSpPr txBox="1"/>
          <p:nvPr/>
        </p:nvSpPr>
        <p:spPr>
          <a:xfrm>
            <a:off x="-116260" y="187753"/>
            <a:ext cx="13237320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Imputation of more SNVs</a:t>
            </a:r>
          </a:p>
        </p:txBody>
      </p:sp>
      <p:sp>
        <p:nvSpPr>
          <p:cNvPr id="454" name="Use IMPUTE2 and 1000genomes panel to impute new SNVs using LD blocks…"/>
          <p:cNvSpPr txBox="1"/>
          <p:nvPr/>
        </p:nvSpPr>
        <p:spPr>
          <a:xfrm>
            <a:off x="299342" y="1032256"/>
            <a:ext cx="12406116" cy="229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/>
          </a:p>
          <a:p>
            <a:pPr marL="333375" indent="-333375" algn="just">
              <a:buSzPct val="50000"/>
              <a:buBlip>
                <a:blip r:embed="rId2"/>
              </a:buBlip>
              <a:defRPr b="0" sz="2000"/>
            </a:pPr>
            <a:r>
              <a:t>Use IMPUTE2 and 1000genomes panel to impute new SNVs using LD blocks</a:t>
            </a:r>
          </a:p>
          <a:p>
            <a:pPr algn="just">
              <a:defRPr b="0" sz="2000"/>
            </a:pPr>
          </a:p>
          <a:p>
            <a:pPr marL="333375" indent="-333375" algn="just">
              <a:buSzPct val="50000"/>
              <a:buBlip>
                <a:blip r:embed="rId2"/>
              </a:buBlip>
              <a:defRPr b="0" sz="2000"/>
            </a:pPr>
            <a:r>
              <a:t>Imputed SNVs are further filtered based on &lt;0.3 certainty threshold</a:t>
            </a:r>
          </a:p>
          <a:p>
            <a:pPr algn="just">
              <a:defRPr b="0" sz="2000"/>
            </a:pPr>
          </a:p>
          <a:p>
            <a:pPr marL="333375" indent="-333375" algn="just">
              <a:buSzPct val="50000"/>
              <a:buBlip>
                <a:blip r:embed="rId2"/>
              </a:buBlip>
              <a:defRPr b="0" sz="2000"/>
            </a:pPr>
            <a:r>
              <a:t>pmi score is adjusted </a:t>
            </a:r>
          </a:p>
        </p:txBody>
      </p:sp>
      <p:grpSp>
        <p:nvGrpSpPr>
          <p:cNvPr id="463" name="Group"/>
          <p:cNvGrpSpPr/>
          <p:nvPr/>
        </p:nvGrpSpPr>
        <p:grpSpPr>
          <a:xfrm>
            <a:off x="2489200" y="3930650"/>
            <a:ext cx="6680200" cy="1847850"/>
            <a:chOff x="0" y="0"/>
            <a:chExt cx="6680200" cy="1847850"/>
          </a:xfrm>
        </p:grpSpPr>
        <p:grpSp>
          <p:nvGrpSpPr>
            <p:cNvPr id="459" name="Group"/>
            <p:cNvGrpSpPr/>
            <p:nvPr/>
          </p:nvGrpSpPr>
          <p:grpSpPr>
            <a:xfrm>
              <a:off x="0" y="44450"/>
              <a:ext cx="2235200" cy="1803400"/>
              <a:chOff x="0" y="0"/>
              <a:chExt cx="2235200" cy="1803400"/>
            </a:xfrm>
          </p:grpSpPr>
          <p:pic>
            <p:nvPicPr>
              <p:cNvPr id="455" name="CodeCogsEqn-4.gif" descr="CodeCogsEqn-4.gi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635000" y="1270000"/>
                <a:ext cx="1308100" cy="5334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458" name="Group"/>
              <p:cNvGrpSpPr/>
              <p:nvPr/>
            </p:nvGrpSpPr>
            <p:grpSpPr>
              <a:xfrm>
                <a:off x="0" y="0"/>
                <a:ext cx="2235200" cy="1123950"/>
                <a:chOff x="0" y="0"/>
                <a:chExt cx="2235200" cy="1123950"/>
              </a:xfrm>
            </p:grpSpPr>
            <p:pic>
              <p:nvPicPr>
                <p:cNvPr id="456" name="CodeCogsEqn-5.gif" descr="CodeCogsEqn-5.gif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9850" y="0"/>
                  <a:ext cx="2095500" cy="24130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57" name="CodeCogsEqn-6.gif" descr="CodeCogsEqn-6.gif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438150"/>
                  <a:ext cx="2235200" cy="68580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460" name="CodeCogsEqn-7.gif" descr="CodeCogsEqn-7.g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044950" y="0"/>
              <a:ext cx="2603500" cy="304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1" name="CodeCogsEqn-8.gif" descr="CodeCogsEqn-8.gi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013200" y="457200"/>
              <a:ext cx="2667000" cy="685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2" name="CodeCogsEqn-9.gif" descr="CodeCogsEqn-9.g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184650" y="1295400"/>
              <a:ext cx="1841500" cy="546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4" name="Line"/>
          <p:cNvSpPr/>
          <p:nvPr/>
        </p:nvSpPr>
        <p:spPr>
          <a:xfrm>
            <a:off x="3987800" y="5835650"/>
            <a:ext cx="624979" cy="96907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65" name="Line"/>
          <p:cNvSpPr/>
          <p:nvPr/>
        </p:nvSpPr>
        <p:spPr>
          <a:xfrm flipH="1">
            <a:off x="6293233" y="5835650"/>
            <a:ext cx="971168" cy="9711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66" name="CodeCogsEqn-10.gif" descr="CodeCogsEqn-10.gi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760856" y="6731000"/>
            <a:ext cx="1384301" cy="266700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Imputation substantially increases the information"/>
          <p:cNvSpPr txBox="1"/>
          <p:nvPr/>
        </p:nvSpPr>
        <p:spPr>
          <a:xfrm>
            <a:off x="-215900" y="187753"/>
            <a:ext cx="13237320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Imputation substantially increases the information</a:t>
            </a:r>
          </a:p>
        </p:txBody>
      </p:sp>
      <p:pic>
        <p:nvPicPr>
          <p:cNvPr id="470" name="chipseqall.pdf" descr="chipseqall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6190" y="5519090"/>
            <a:ext cx="3862410" cy="4096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chipseq-withimputation.pdf" descr="chipseq-withimputatio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73143" y="5561756"/>
            <a:ext cx="4631395" cy="3706161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ChIP-Seq before imputation"/>
          <p:cNvSpPr txBox="1"/>
          <p:nvPr/>
        </p:nvSpPr>
        <p:spPr>
          <a:xfrm>
            <a:off x="1386839" y="4957420"/>
            <a:ext cx="416052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ChIP-Seq before imputation</a:t>
            </a:r>
          </a:p>
        </p:txBody>
      </p:sp>
      <p:sp>
        <p:nvSpPr>
          <p:cNvPr id="473" name="ChIP-Seq after imputation"/>
          <p:cNvSpPr txBox="1"/>
          <p:nvPr/>
        </p:nvSpPr>
        <p:spPr>
          <a:xfrm>
            <a:off x="7738425" y="4957420"/>
            <a:ext cx="390083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ChIP-Seq after imputation</a:t>
            </a:r>
          </a:p>
        </p:txBody>
      </p:sp>
      <p:pic>
        <p:nvPicPr>
          <p:cNvPr id="474" name="hic-withimputation.pdf" descr="hic-withimputatio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6238" y="760516"/>
            <a:ext cx="5461724" cy="4096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rnaseq-withimputation.pdf" descr="rnaseq-withimputation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67810" y="792658"/>
            <a:ext cx="5461001" cy="4095751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More information can be imputed from ChIP-Seq&amp;RNA-Seq compared to Hi-C"/>
          <p:cNvSpPr txBox="1"/>
          <p:nvPr/>
        </p:nvSpPr>
        <p:spPr>
          <a:xfrm>
            <a:off x="-116260" y="29003"/>
            <a:ext cx="13237320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More information can be imputed from ChIP-Seq&amp;RNA-Seq compared to Hi-C</a:t>
            </a:r>
          </a:p>
        </p:txBody>
      </p:sp>
      <p:pic>
        <p:nvPicPr>
          <p:cNvPr id="479" name="imputability-hicrnaseq.pdf" descr="imputability-hicrnaseq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553" y="1060450"/>
            <a:ext cx="6350001" cy="476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imputability-chipseq.pdf" descr="imputability-chipseq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04000" y="1053638"/>
            <a:ext cx="6350000" cy="5436524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Rectangle"/>
          <p:cNvSpPr/>
          <p:nvPr/>
        </p:nvSpPr>
        <p:spPr>
          <a:xfrm>
            <a:off x="965200" y="6897637"/>
            <a:ext cx="11437938" cy="169913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40FF"/>
              </a:gs>
            </a:gsLst>
            <a:path path="circle">
              <a:fillToRect l="37721" t="-19636" r="62278" b="119636"/>
            </a:path>
          </a:gradFill>
          <a:ln w="25400">
            <a:solidFill>
              <a:srgbClr val="FF40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2" name="Line"/>
          <p:cNvSpPr/>
          <p:nvPr/>
        </p:nvSpPr>
        <p:spPr>
          <a:xfrm flipV="1">
            <a:off x="1562099" y="6792616"/>
            <a:ext cx="1" cy="37995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3" name="Line"/>
          <p:cNvSpPr/>
          <p:nvPr/>
        </p:nvSpPr>
        <p:spPr>
          <a:xfrm flipV="1">
            <a:off x="3352353" y="6792616"/>
            <a:ext cx="1" cy="37995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4" name="Line"/>
          <p:cNvSpPr/>
          <p:nvPr/>
        </p:nvSpPr>
        <p:spPr>
          <a:xfrm flipV="1">
            <a:off x="5790753" y="6792616"/>
            <a:ext cx="1" cy="37995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5" name="Line"/>
          <p:cNvSpPr/>
          <p:nvPr/>
        </p:nvSpPr>
        <p:spPr>
          <a:xfrm flipV="1">
            <a:off x="8330753" y="6792616"/>
            <a:ext cx="1" cy="37995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6" name="Line"/>
          <p:cNvSpPr/>
          <p:nvPr/>
        </p:nvSpPr>
        <p:spPr>
          <a:xfrm flipV="1">
            <a:off x="10642153" y="6792616"/>
            <a:ext cx="1" cy="37995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7" name="- Having more depth in a concentrated area vs. having shallow depth but sampling the genome in many LD blocks…"/>
          <p:cNvSpPr txBox="1"/>
          <p:nvPr/>
        </p:nvSpPr>
        <p:spPr>
          <a:xfrm>
            <a:off x="473823" y="8439310"/>
            <a:ext cx="12627859" cy="1199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0"/>
            </a:pPr>
            <a:r>
              <a:t> -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Having more depth in a concentrated area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</a:t>
            </a:r>
            <a:r>
              <a:t>vs. </a:t>
            </a:r>
            <a:r>
              <a:rPr b="1">
                <a:solidFill>
                  <a:schemeClr val="accent1"/>
                </a:solidFill>
              </a:rPr>
              <a:t>having shallow depth but sampling the genome in many LD blocks</a:t>
            </a:r>
            <a:endParaRPr b="1">
              <a:solidFill>
                <a:schemeClr val="accent1"/>
              </a:solidFill>
            </a:endParaRPr>
          </a:p>
          <a:p>
            <a:pPr algn="just">
              <a:defRPr b="0"/>
            </a:pPr>
            <a:r>
              <a:t>  - More room for imputation - data is sparse</a:t>
            </a:r>
          </a:p>
        </p:txBody>
      </p:sp>
      <p:sp>
        <p:nvSpPr>
          <p:cNvPr id="488" name="Line"/>
          <p:cNvSpPr/>
          <p:nvPr/>
        </p:nvSpPr>
        <p:spPr>
          <a:xfrm>
            <a:off x="2349500" y="7258050"/>
            <a:ext cx="1633538" cy="0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9" name="Line"/>
          <p:cNvSpPr/>
          <p:nvPr/>
        </p:nvSpPr>
        <p:spPr>
          <a:xfrm>
            <a:off x="2476500" y="7385050"/>
            <a:ext cx="1633538" cy="0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0" name="Line"/>
          <p:cNvSpPr/>
          <p:nvPr/>
        </p:nvSpPr>
        <p:spPr>
          <a:xfrm>
            <a:off x="2603500" y="7512050"/>
            <a:ext cx="1633538" cy="0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1" name="Line"/>
          <p:cNvSpPr/>
          <p:nvPr/>
        </p:nvSpPr>
        <p:spPr>
          <a:xfrm>
            <a:off x="2730500" y="7639050"/>
            <a:ext cx="1633538" cy="0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2" name="Line"/>
          <p:cNvSpPr/>
          <p:nvPr/>
        </p:nvSpPr>
        <p:spPr>
          <a:xfrm>
            <a:off x="2286000" y="7756986"/>
            <a:ext cx="1633538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3" name="Line"/>
          <p:cNvSpPr/>
          <p:nvPr/>
        </p:nvSpPr>
        <p:spPr>
          <a:xfrm>
            <a:off x="2413000" y="7883986"/>
            <a:ext cx="1633538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4" name="Line"/>
          <p:cNvSpPr/>
          <p:nvPr/>
        </p:nvSpPr>
        <p:spPr>
          <a:xfrm>
            <a:off x="2540000" y="8010986"/>
            <a:ext cx="1633538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5" name="Line"/>
          <p:cNvSpPr/>
          <p:nvPr/>
        </p:nvSpPr>
        <p:spPr>
          <a:xfrm>
            <a:off x="2667000" y="8137986"/>
            <a:ext cx="1633538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6" name="Line"/>
          <p:cNvSpPr/>
          <p:nvPr/>
        </p:nvSpPr>
        <p:spPr>
          <a:xfrm>
            <a:off x="9918700" y="7317018"/>
            <a:ext cx="1633538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7" name="Line"/>
          <p:cNvSpPr/>
          <p:nvPr/>
        </p:nvSpPr>
        <p:spPr>
          <a:xfrm>
            <a:off x="10045700" y="7444018"/>
            <a:ext cx="1633538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8" name="Line"/>
          <p:cNvSpPr/>
          <p:nvPr/>
        </p:nvSpPr>
        <p:spPr>
          <a:xfrm>
            <a:off x="10172700" y="7571018"/>
            <a:ext cx="1633538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9" name="Line"/>
          <p:cNvSpPr/>
          <p:nvPr/>
        </p:nvSpPr>
        <p:spPr>
          <a:xfrm>
            <a:off x="10299700" y="7698018"/>
            <a:ext cx="1633538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0" name="Line"/>
          <p:cNvSpPr/>
          <p:nvPr/>
        </p:nvSpPr>
        <p:spPr>
          <a:xfrm>
            <a:off x="9855200" y="7815955"/>
            <a:ext cx="1633538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1" name="Line"/>
          <p:cNvSpPr/>
          <p:nvPr/>
        </p:nvSpPr>
        <p:spPr>
          <a:xfrm>
            <a:off x="9982200" y="7942955"/>
            <a:ext cx="1633538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2" name="Line"/>
          <p:cNvSpPr/>
          <p:nvPr/>
        </p:nvSpPr>
        <p:spPr>
          <a:xfrm>
            <a:off x="10109200" y="8069955"/>
            <a:ext cx="1633538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3" name="Line"/>
          <p:cNvSpPr/>
          <p:nvPr/>
        </p:nvSpPr>
        <p:spPr>
          <a:xfrm>
            <a:off x="10236200" y="8196955"/>
            <a:ext cx="1633538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4" name="Line"/>
          <p:cNvSpPr/>
          <p:nvPr/>
        </p:nvSpPr>
        <p:spPr>
          <a:xfrm>
            <a:off x="681831" y="7268484"/>
            <a:ext cx="1633538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5" name="Line"/>
          <p:cNvSpPr/>
          <p:nvPr/>
        </p:nvSpPr>
        <p:spPr>
          <a:xfrm>
            <a:off x="808831" y="7395484"/>
            <a:ext cx="1633538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6" name="Line"/>
          <p:cNvSpPr/>
          <p:nvPr/>
        </p:nvSpPr>
        <p:spPr>
          <a:xfrm>
            <a:off x="5190331" y="7268484"/>
            <a:ext cx="1633538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7" name="Line"/>
          <p:cNvSpPr/>
          <p:nvPr/>
        </p:nvSpPr>
        <p:spPr>
          <a:xfrm>
            <a:off x="4936331" y="7393203"/>
            <a:ext cx="1633538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8" name="Line"/>
          <p:cNvSpPr/>
          <p:nvPr/>
        </p:nvSpPr>
        <p:spPr>
          <a:xfrm>
            <a:off x="7069931" y="7268484"/>
            <a:ext cx="1633538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9" name="Line"/>
          <p:cNvSpPr/>
          <p:nvPr/>
        </p:nvSpPr>
        <p:spPr>
          <a:xfrm>
            <a:off x="8898731" y="7253518"/>
            <a:ext cx="1633538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10" name="Line"/>
          <p:cNvSpPr/>
          <p:nvPr/>
        </p:nvSpPr>
        <p:spPr>
          <a:xfrm>
            <a:off x="9025731" y="7380518"/>
            <a:ext cx="1633538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11" name="3’"/>
          <p:cNvSpPr txBox="1"/>
          <p:nvPr/>
        </p:nvSpPr>
        <p:spPr>
          <a:xfrm>
            <a:off x="558150" y="6594947"/>
            <a:ext cx="368504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3’</a:t>
            </a:r>
          </a:p>
        </p:txBody>
      </p:sp>
      <p:sp>
        <p:nvSpPr>
          <p:cNvPr id="512" name="5’"/>
          <p:cNvSpPr txBox="1"/>
          <p:nvPr/>
        </p:nvSpPr>
        <p:spPr>
          <a:xfrm>
            <a:off x="12441683" y="6594947"/>
            <a:ext cx="368505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5’</a:t>
            </a:r>
          </a:p>
        </p:txBody>
      </p:sp>
      <p:sp>
        <p:nvSpPr>
          <p:cNvPr id="513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However, imputation decreases linking accuracy"/>
          <p:cNvSpPr txBox="1"/>
          <p:nvPr/>
        </p:nvSpPr>
        <p:spPr>
          <a:xfrm>
            <a:off x="-215900" y="86153"/>
            <a:ext cx="13237320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However, imputation decreases linking accuracy</a:t>
            </a:r>
          </a:p>
        </p:txBody>
      </p:sp>
      <p:pic>
        <p:nvPicPr>
          <p:cNvPr id="516" name="gap_hicvswgsvsrnaseq.pdf" descr="gap_hicvswgsvsrnaseq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6755" y="1310569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gap_hicvswgsvsrnaseq-imputation.pdf" descr="gap_hicvswgsvsrnaseq-imputatio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9415" y="1310569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gap_chipseq.pdf" descr="gap_chipseq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005" y="5777110"/>
            <a:ext cx="5080001" cy="3781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gap_chipseq-imputation.pdf" descr="gap_chipseq-imputation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24473" y="5672363"/>
            <a:ext cx="4460741" cy="3991190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ChIP-Seq before imputation"/>
          <p:cNvSpPr txBox="1"/>
          <p:nvPr/>
        </p:nvSpPr>
        <p:spPr>
          <a:xfrm>
            <a:off x="1376192" y="5218310"/>
            <a:ext cx="416052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ChIP-Seq before imputation</a:t>
            </a:r>
          </a:p>
        </p:txBody>
      </p:sp>
      <p:sp>
        <p:nvSpPr>
          <p:cNvPr id="521" name="ChIP-Seq after imputation"/>
          <p:cNvSpPr txBox="1"/>
          <p:nvPr/>
        </p:nvSpPr>
        <p:spPr>
          <a:xfrm>
            <a:off x="7727776" y="5218310"/>
            <a:ext cx="390083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ChIP-Seq after imputation</a:t>
            </a:r>
          </a:p>
        </p:txBody>
      </p:sp>
      <p:sp>
        <p:nvSpPr>
          <p:cNvPr id="522" name="Hi-C&amp;RNA-Seq before imputation"/>
          <p:cNvSpPr txBox="1"/>
          <p:nvPr/>
        </p:nvSpPr>
        <p:spPr>
          <a:xfrm>
            <a:off x="967150" y="938410"/>
            <a:ext cx="497860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Hi-C&amp;RNA-Seq before imputation</a:t>
            </a:r>
          </a:p>
        </p:txBody>
      </p:sp>
      <p:sp>
        <p:nvSpPr>
          <p:cNvPr id="523" name="Hi-C&amp;RNA-Seq after imputation"/>
          <p:cNvSpPr txBox="1"/>
          <p:nvPr/>
        </p:nvSpPr>
        <p:spPr>
          <a:xfrm>
            <a:off x="7318735" y="938410"/>
            <a:ext cx="471891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Hi-C&amp;RNA-Seq after imputation</a:t>
            </a:r>
          </a:p>
        </p:txBody>
      </p:sp>
      <p:sp>
        <p:nvSpPr>
          <p:cNvPr id="524" name="Because we impute SNVs that have high MAFs in the population and end up having common SNVs to the individuals in the panel"/>
          <p:cNvSpPr/>
          <p:nvPr/>
        </p:nvSpPr>
        <p:spPr>
          <a:xfrm>
            <a:off x="922337" y="4629150"/>
            <a:ext cx="11160126" cy="1270000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Because we impute SNVs that have high MAFs in the population and end up having common SNVs to the individuals in the panel</a:t>
            </a:r>
          </a:p>
        </p:txBody>
      </p:sp>
      <p:sp>
        <p:nvSpPr>
          <p:cNvPr id="525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We can further put all ChIP-Seq together and gain a wealth of information about the individual"/>
          <p:cNvSpPr txBox="1"/>
          <p:nvPr/>
        </p:nvSpPr>
        <p:spPr>
          <a:xfrm>
            <a:off x="-116260" y="54403"/>
            <a:ext cx="13237320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We can further put all ChIP-Seq together and gain a wealth of information about the individual</a:t>
            </a:r>
          </a:p>
        </p:txBody>
      </p:sp>
      <p:pic>
        <p:nvPicPr>
          <p:cNvPr id="528" name="allchipseq_rnaseqVShic_wgs.pdf" descr="allchipseq_rnaseqVShic_wg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4950" y="1460500"/>
            <a:ext cx="9994900" cy="6832600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henotypes can be inferred using noisy&amp;incomplete sequencing data from RNA-Seq and ChIP-Seq"/>
          <p:cNvSpPr txBox="1"/>
          <p:nvPr/>
        </p:nvSpPr>
        <p:spPr>
          <a:xfrm>
            <a:off x="-116260" y="29003"/>
            <a:ext cx="13237320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Phenotypes can be inferred using noisy&amp;incomplete sequencing data from RNA-Seq and ChIP-Seq</a:t>
            </a:r>
          </a:p>
        </p:txBody>
      </p:sp>
      <p:pic>
        <p:nvPicPr>
          <p:cNvPr id="532" name="phenotypeinference.pdf" descr="phenotypeinferenc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6350" y="2825750"/>
            <a:ext cx="7912100" cy="4102100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57750" y="127000"/>
            <a:ext cx="3517900" cy="495300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Given properties of an experiment with sequencing product, can we predict approximately how much information will be leaked without calling variants?…"/>
          <p:cNvSpPr txBox="1"/>
          <p:nvPr/>
        </p:nvSpPr>
        <p:spPr>
          <a:xfrm>
            <a:off x="409996" y="1508506"/>
            <a:ext cx="12413408" cy="5276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0" sz="2000"/>
            </a:pPr>
            <a:r>
              <a:t>Given properties of an experiment with sequencing product, can we predict approximately how much information will be leaked without calling variants?</a:t>
            </a:r>
          </a:p>
          <a:p>
            <a:pPr algn="just">
              <a:defRPr b="0" sz="2000"/>
            </a:pPr>
          </a:p>
          <a:p>
            <a:pPr marL="277812" indent="-277812" algn="just">
              <a:buSzPct val="50000"/>
              <a:buBlip>
                <a:blip r:embed="rId3"/>
              </a:buBlip>
              <a:defRPr b="0" sz="2000"/>
            </a:pPr>
            <a:r>
              <a:t>As the total coverage increases, leaked information increases - trivial but is it linear?</a:t>
            </a:r>
          </a:p>
          <a:p>
            <a:pPr marL="277812" indent="-277812" algn="just">
              <a:buSzPct val="50000"/>
              <a:buBlip>
                <a:blip r:embed="rId3"/>
              </a:buBlip>
              <a:defRPr b="0" sz="2000"/>
            </a:pPr>
          </a:p>
          <a:p>
            <a:pPr marL="277812" indent="-277812" algn="just">
              <a:buSzPct val="50000"/>
              <a:buBlip>
                <a:blip r:embed="rId3"/>
              </a:buBlip>
              <a:defRPr b="0" sz="2000"/>
            </a:pPr>
            <a:r>
              <a:t>Can depth of the coverage alone predict the leaked information?</a:t>
            </a:r>
          </a:p>
          <a:p>
            <a:pPr marL="277812" indent="-277812" algn="just">
              <a:buSzPct val="50000"/>
              <a:buBlip>
                <a:blip r:embed="rId3"/>
              </a:buBlip>
              <a:defRPr b="0" sz="2000"/>
            </a:pPr>
          </a:p>
          <a:p>
            <a:pPr marL="277812" indent="-277812" algn="just">
              <a:buSzPct val="50000"/>
              <a:buBlip>
                <a:blip r:embed="rId3"/>
              </a:buBlip>
              <a:defRPr b="0" sz="2000"/>
            </a:pPr>
            <a:r>
              <a:t>Every experiments comes with biases (i.e transcription factor binding site distribution, non-coding genome, just protein coding genome, etc)</a:t>
            </a:r>
          </a:p>
          <a:p>
            <a:pPr lvl="1" marL="722312" indent="-277812" algn="just">
              <a:buSzPct val="50000"/>
              <a:buBlip>
                <a:blip r:embed="rId3"/>
              </a:buBlip>
              <a:defRPr b="0" sz="2000"/>
            </a:pPr>
            <a:r>
              <a:t>Can we quantify the bias? Does that help us to quantify the leaked information?</a:t>
            </a:r>
          </a:p>
          <a:p>
            <a:pPr algn="just">
              <a:defRPr b="0" sz="2000"/>
            </a:pPr>
          </a:p>
          <a:p>
            <a:pPr algn="just">
              <a:defRPr b="0" sz="2000"/>
            </a:pPr>
          </a:p>
          <a:p>
            <a:pPr algn="just">
              <a:defRPr b="0" sz="2000"/>
            </a:pPr>
          </a:p>
          <a:p>
            <a:pPr algn="just">
              <a:defRPr b="0" sz="2000"/>
            </a:pPr>
          </a:p>
          <a:p>
            <a:pPr algn="just">
              <a:defRPr b="0" sz="2000"/>
            </a:pPr>
          </a:p>
          <a:p>
            <a:pPr algn="just">
              <a:defRPr b="0" sz="2000"/>
            </a:pPr>
          </a:p>
          <a:p>
            <a:pPr lvl="8" algn="just">
              <a:defRPr b="0" sz="2000"/>
            </a:pPr>
            <a:r>
              <a:t>          If y is the leaked information, is there an f? If so, what are x?</a:t>
            </a:r>
          </a:p>
        </p:txBody>
      </p:sp>
      <p:pic>
        <p:nvPicPr>
          <p:cNvPr id="537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18260" y="5346700"/>
            <a:ext cx="3596880" cy="449610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Lander-Waterman Statistics"/>
          <p:cNvSpPr txBox="1"/>
          <p:nvPr/>
        </p:nvSpPr>
        <p:spPr>
          <a:xfrm>
            <a:off x="-116260" y="60753"/>
            <a:ext cx="13237320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Lander-Waterman Statistics</a:t>
            </a:r>
          </a:p>
        </p:txBody>
      </p:sp>
      <p:pic>
        <p:nvPicPr>
          <p:cNvPr id="541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rcRect l="0" t="0" r="1221" b="0"/>
          <a:stretch>
            <a:fillRect/>
          </a:stretch>
        </p:blipFill>
        <p:spPr>
          <a:xfrm>
            <a:off x="525181" y="762000"/>
            <a:ext cx="6441276" cy="2688718"/>
          </a:xfrm>
          <a:prstGeom prst="rect">
            <a:avLst/>
          </a:prstGeom>
          <a:ln w="12700">
            <a:miter lim="400000"/>
          </a:ln>
        </p:spPr>
      </p:pic>
      <p:sp>
        <p:nvSpPr>
          <p:cNvPr id="542" name="Line"/>
          <p:cNvSpPr/>
          <p:nvPr/>
        </p:nvSpPr>
        <p:spPr>
          <a:xfrm>
            <a:off x="1107957" y="3841750"/>
            <a:ext cx="5682391" cy="0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43" name="Line"/>
          <p:cNvSpPr/>
          <p:nvPr/>
        </p:nvSpPr>
        <p:spPr>
          <a:xfrm flipV="1">
            <a:off x="6793952" y="3561525"/>
            <a:ext cx="1" cy="56045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44" name="Line"/>
          <p:cNvSpPr/>
          <p:nvPr/>
        </p:nvSpPr>
        <p:spPr>
          <a:xfrm flipV="1">
            <a:off x="1091652" y="3561525"/>
            <a:ext cx="1" cy="56045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45" name="Line"/>
          <p:cNvSpPr/>
          <p:nvPr/>
        </p:nvSpPr>
        <p:spPr>
          <a:xfrm flipV="1">
            <a:off x="7340052" y="996684"/>
            <a:ext cx="1" cy="2477607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46" name="Line"/>
          <p:cNvSpPr/>
          <p:nvPr/>
        </p:nvSpPr>
        <p:spPr>
          <a:xfrm>
            <a:off x="7059827" y="996950"/>
            <a:ext cx="560450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47" name="Line"/>
          <p:cNvSpPr/>
          <p:nvPr/>
        </p:nvSpPr>
        <p:spPr>
          <a:xfrm>
            <a:off x="7059827" y="3460750"/>
            <a:ext cx="560450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48" name="Depth of coverage, d"/>
          <p:cNvSpPr txBox="1"/>
          <p:nvPr/>
        </p:nvSpPr>
        <p:spPr>
          <a:xfrm>
            <a:off x="7057732" y="1591896"/>
            <a:ext cx="2108348" cy="704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2000"/>
            </a:lvl1pPr>
          </a:lstStyle>
          <a:p>
            <a:pPr/>
            <a:r>
              <a:t>Depth of coverage, d</a:t>
            </a:r>
          </a:p>
        </p:txBody>
      </p:sp>
      <p:sp>
        <p:nvSpPr>
          <p:cNvPr id="549" name="Breadth of coverage, b"/>
          <p:cNvSpPr txBox="1"/>
          <p:nvPr/>
        </p:nvSpPr>
        <p:spPr>
          <a:xfrm>
            <a:off x="2584918" y="3838948"/>
            <a:ext cx="2715769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/>
            </a:lvl1pPr>
          </a:lstStyle>
          <a:p>
            <a:pPr/>
            <a:r>
              <a:t>Breadth of coverage, b</a:t>
            </a:r>
          </a:p>
        </p:txBody>
      </p:sp>
      <p:sp>
        <p:nvSpPr>
          <p:cNvPr id="550" name="Lander-Waterman Equation…"/>
          <p:cNvSpPr txBox="1"/>
          <p:nvPr/>
        </p:nvSpPr>
        <p:spPr>
          <a:xfrm>
            <a:off x="9288968" y="1109440"/>
            <a:ext cx="3568955" cy="1694689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Lander-Waterman Equation</a:t>
            </a:r>
          </a:p>
          <a:p>
            <a:pPr>
              <a:defRPr b="0" sz="2000"/>
            </a:pPr>
            <a:r>
              <a:t>d=NxL/G</a:t>
            </a:r>
          </a:p>
          <a:p>
            <a:pPr algn="just">
              <a:defRPr b="0" sz="2000"/>
            </a:pPr>
            <a:r>
              <a:t>N = number of reads</a:t>
            </a:r>
          </a:p>
          <a:p>
            <a:pPr algn="just">
              <a:defRPr b="0" sz="2000"/>
            </a:pPr>
            <a:r>
              <a:t>L =  length of the reads</a:t>
            </a:r>
          </a:p>
          <a:p>
            <a:pPr algn="just">
              <a:defRPr b="0" sz="2000"/>
            </a:pPr>
            <a:r>
              <a:t>G = haploid genome length</a:t>
            </a:r>
          </a:p>
        </p:txBody>
      </p:sp>
      <p:sp>
        <p:nvSpPr>
          <p:cNvPr id="551" name="Since G &gt;&gt; L, end effects are ignored…"/>
          <p:cNvSpPr txBox="1"/>
          <p:nvPr/>
        </p:nvSpPr>
        <p:spPr>
          <a:xfrm>
            <a:off x="363710" y="4626355"/>
            <a:ext cx="12277379" cy="2228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 algn="just">
              <a:buSzPct val="145000"/>
              <a:buChar char="•"/>
              <a:defRPr b="0" sz="2000"/>
            </a:pPr>
            <a:r>
              <a:t>Since G &gt;&gt; L, end effects are ignored</a:t>
            </a:r>
          </a:p>
          <a:p>
            <a:pPr marL="333375" indent="-333375" algn="just">
              <a:buSzPct val="145000"/>
              <a:buChar char="•"/>
              <a:defRPr b="0" sz="2000"/>
            </a:pPr>
            <a:r>
              <a:t>Left-hand ends of the fragments are independently distributed with uniform distribution over [0, G]</a:t>
            </a:r>
          </a:p>
          <a:p>
            <a:pPr marL="333375" indent="-333375" algn="just">
              <a:buSzPct val="145000"/>
              <a:buChar char="•"/>
              <a:defRPr b="0" sz="2000"/>
            </a:pPr>
            <a:r>
              <a:t>Any left hand falls in an interval (x , x+L) with a probability of N/(G-1),  G is large, so N/G</a:t>
            </a:r>
          </a:p>
          <a:p>
            <a:pPr marL="333375" indent="-333375" algn="just">
              <a:buSzPct val="145000"/>
              <a:buChar char="•"/>
              <a:defRPr b="0" sz="2000"/>
            </a:pPr>
            <a:r>
              <a:t>Number of fragments that fall in to this interval has a binomial distribution with a mean of NxL/G = d</a:t>
            </a:r>
          </a:p>
          <a:p>
            <a:pPr marL="333375" indent="-333375" algn="just">
              <a:buSzPct val="145000"/>
              <a:buChar char="•"/>
              <a:defRPr b="0" sz="2000"/>
            </a:pPr>
            <a:r>
              <a:t>Since N&gt;&gt;L, this distribution approximates to Poisson with a mean and std of d</a:t>
            </a:r>
          </a:p>
          <a:p>
            <a:pPr algn="just">
              <a:defRPr b="0" sz="2000"/>
            </a:pPr>
            <a:endParaRPr baseline="31999"/>
          </a:p>
        </p:txBody>
      </p:sp>
      <p:pic>
        <p:nvPicPr>
          <p:cNvPr id="552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21641" y="6508560"/>
            <a:ext cx="3632454" cy="272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57816" y="9171874"/>
            <a:ext cx="960104" cy="414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36323" y="6839343"/>
            <a:ext cx="414153" cy="1828014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enome Privacy traditionally focuses on DNA variants"/>
          <p:cNvSpPr txBox="1"/>
          <p:nvPr/>
        </p:nvSpPr>
        <p:spPr>
          <a:xfrm>
            <a:off x="728979" y="215996"/>
            <a:ext cx="11546841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Genome Privacy traditionally focuses on DNA variants</a:t>
            </a:r>
          </a:p>
        </p:txBody>
      </p:sp>
      <p:sp>
        <p:nvSpPr>
          <p:cNvPr id="148" name="Detecting whether an individual with known genotypes in a complex DNA mixture…"/>
          <p:cNvSpPr txBox="1"/>
          <p:nvPr/>
        </p:nvSpPr>
        <p:spPr>
          <a:xfrm>
            <a:off x="56451" y="1323085"/>
            <a:ext cx="6962684" cy="2570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 algn="just">
              <a:buSzPct val="50000"/>
              <a:buBlip>
                <a:blip r:embed="rId2"/>
              </a:buBlip>
              <a:defRPr sz="2000"/>
            </a:pPr>
            <a:r>
              <a:t>Detecting whether an individual with known genotypes in a complex DNA mixture</a:t>
            </a:r>
          </a:p>
          <a:p>
            <a:pPr marL="333375" indent="-333375" algn="just">
              <a:buSzPct val="50000"/>
              <a:buBlip>
                <a:blip r:embed="rId2"/>
              </a:buBlip>
              <a:defRPr sz="2000"/>
            </a:pPr>
          </a:p>
          <a:p>
            <a:pPr lvl="1" marL="777875" indent="-333375" algn="just">
              <a:buSzPct val="50000"/>
              <a:buBlip>
                <a:blip r:embed="rId2"/>
              </a:buBlip>
              <a:defRPr b="0" sz="2000"/>
            </a:pPr>
            <a:r>
              <a:t>Homer et. al, 2008</a:t>
            </a:r>
          </a:p>
          <a:p>
            <a:pPr lvl="5" algn="just">
              <a:defRPr b="0" sz="2000"/>
            </a:pPr>
            <a:r>
              <a:t>Distance between genotype and dataset</a:t>
            </a:r>
          </a:p>
          <a:p>
            <a:pPr lvl="1" marL="777875" indent="-333375" algn="just">
              <a:buSzPct val="50000"/>
              <a:buBlip>
                <a:blip r:embed="rId2"/>
              </a:buBlip>
              <a:defRPr b="0" sz="2000"/>
            </a:pPr>
            <a:r>
              <a:t>Im et. al, 2012</a:t>
            </a:r>
          </a:p>
          <a:p>
            <a:pPr lvl="5" algn="just">
              <a:defRPr b="0" sz="2000"/>
            </a:pPr>
            <a:r>
              <a:t>Regression coefficients of GWAS summary statistics can reveal person’s participation</a:t>
            </a:r>
          </a:p>
        </p:txBody>
      </p:sp>
      <p:pic>
        <p:nvPicPr>
          <p:cNvPr id="149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70864" y="1909262"/>
            <a:ext cx="4519618" cy="1906634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Identification attacks by cross-referencing independent datasets…"/>
          <p:cNvSpPr txBox="1"/>
          <p:nvPr/>
        </p:nvSpPr>
        <p:spPr>
          <a:xfrm>
            <a:off x="-5162" y="4499356"/>
            <a:ext cx="12623607" cy="1948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 algn="just">
              <a:buSzPct val="50000"/>
              <a:buBlip>
                <a:blip r:embed="rId2"/>
              </a:buBlip>
              <a:defRPr sz="2000"/>
            </a:pPr>
            <a:r>
              <a:t>Identification attacks by cross-referencing independent datasets</a:t>
            </a:r>
          </a:p>
          <a:p>
            <a:pPr algn="just">
              <a:defRPr sz="2000"/>
            </a:pPr>
          </a:p>
          <a:p>
            <a:pPr lvl="1" marL="777875" indent="-333375" algn="just">
              <a:buSzPct val="50000"/>
              <a:buBlip>
                <a:blip r:embed="rId2"/>
              </a:buBlip>
              <a:defRPr b="0" sz="2000"/>
            </a:pPr>
            <a:r>
              <a:t>Sweeney at al, 2013</a:t>
            </a:r>
          </a:p>
          <a:p>
            <a:pPr lvl="5" algn="just">
              <a:defRPr b="0" sz="2000"/>
            </a:pPr>
            <a:r>
              <a:t>Cross-reference PGP profile with public voter list data</a:t>
            </a:r>
          </a:p>
          <a:p>
            <a:pPr lvl="1" marL="722312" indent="-277812" algn="just">
              <a:buSzPct val="50000"/>
              <a:buBlip>
                <a:blip r:embed="rId2"/>
              </a:buBlip>
              <a:defRPr b="0" sz="2000"/>
            </a:pPr>
            <a:r>
              <a:t>Gymrek et al, 2013</a:t>
            </a:r>
          </a:p>
          <a:p>
            <a:pPr lvl="5" algn="just">
              <a:defRPr b="0" sz="2000"/>
            </a:pPr>
            <a:r>
              <a:t>Cross-reference Y-STRs with recreational genetic genealogy database </a:t>
            </a:r>
          </a:p>
        </p:txBody>
      </p:sp>
      <p:pic>
        <p:nvPicPr>
          <p:cNvPr id="151" name="Screen Shot 2017-09-15 at 4.15.45 PM.png" descr="Screen Shot 2017-09-15 at 4.15.45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9529" y="6709712"/>
            <a:ext cx="3610721" cy="2123954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Homer et. al, 2008"/>
          <p:cNvSpPr txBox="1"/>
          <p:nvPr/>
        </p:nvSpPr>
        <p:spPr>
          <a:xfrm>
            <a:off x="11041824" y="3805783"/>
            <a:ext cx="1599287" cy="275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just">
              <a:defRPr b="0" sz="1200"/>
            </a:pPr>
            <a:r>
              <a:t>Homer et. al, 2008</a:t>
            </a:r>
          </a:p>
        </p:txBody>
      </p:sp>
      <p:sp>
        <p:nvSpPr>
          <p:cNvPr id="153" name="Sweeney et. al, 2013"/>
          <p:cNvSpPr txBox="1"/>
          <p:nvPr/>
        </p:nvSpPr>
        <p:spPr>
          <a:xfrm>
            <a:off x="1854932" y="8987383"/>
            <a:ext cx="1759916" cy="275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just">
              <a:defRPr b="0" sz="1200"/>
            </a:pPr>
            <a:r>
              <a:t>Sweeney et. al, 2013</a:t>
            </a:r>
          </a:p>
        </p:txBody>
      </p:sp>
      <p:pic>
        <p:nvPicPr>
          <p:cNvPr id="154" name="Screen Shot 2017-09-15 at 4.29.07 PM.png" descr="Screen Shot 2017-09-15 at 4.29.07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46079" y="6551559"/>
            <a:ext cx="3610721" cy="269873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Gymrek et. al, 2013"/>
          <p:cNvSpPr txBox="1"/>
          <p:nvPr/>
        </p:nvSpPr>
        <p:spPr>
          <a:xfrm>
            <a:off x="6960332" y="8987383"/>
            <a:ext cx="1670000" cy="275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just">
              <a:defRPr b="0" sz="1200"/>
            </a:pPr>
            <a:r>
              <a:t>Gymrek et. al, 2013</a:t>
            </a:r>
          </a:p>
        </p:txBody>
      </p:sp>
      <p:sp>
        <p:nvSpPr>
          <p:cNvPr id="156" name="Slide Number"/>
          <p:cNvSpPr txBox="1"/>
          <p:nvPr>
            <p:ph type="sldNum" sz="quarter" idx="4294967295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Lander-Waterman statistics can be used to estimate the bias"/>
          <p:cNvSpPr txBox="1"/>
          <p:nvPr/>
        </p:nvSpPr>
        <p:spPr>
          <a:xfrm>
            <a:off x="-116260" y="60753"/>
            <a:ext cx="13237320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Lander-Waterman statistics can be used to estimate the bias</a:t>
            </a:r>
          </a:p>
        </p:txBody>
      </p:sp>
      <p:pic>
        <p:nvPicPr>
          <p:cNvPr id="558" name="pdf-WGS.pdf" descr="pdf-WG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390" y="1483664"/>
            <a:ext cx="4445001" cy="336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pdf-h1.pdf" descr="pdf-h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03700" y="1499539"/>
            <a:ext cx="4445000" cy="3333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pdf-DZN.pdf" descr="pdf-DZ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390" y="4904435"/>
            <a:ext cx="4445001" cy="3333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pdf-rnaseq.pdf" descr="pdf-rnaseq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03700" y="4904435"/>
            <a:ext cx="4445000" cy="3365501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Expected distributions are derived using mean = NL/G for each experiment…"/>
          <p:cNvSpPr txBox="1"/>
          <p:nvPr/>
        </p:nvSpPr>
        <p:spPr>
          <a:xfrm>
            <a:off x="8487196" y="1679956"/>
            <a:ext cx="4445001" cy="2443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77812" indent="-277812" algn="just">
              <a:buSzPct val="145000"/>
              <a:buChar char="•"/>
              <a:defRPr b="0" sz="2000"/>
            </a:pPr>
            <a:r>
              <a:t>Expected distributions are derived using mean = NL/G for each experiment</a:t>
            </a:r>
          </a:p>
          <a:p>
            <a:pPr marL="277812" indent="-277812" algn="just">
              <a:buSzPct val="145000"/>
              <a:buChar char="•"/>
              <a:defRPr b="0" sz="2000"/>
            </a:pPr>
            <a:r>
              <a:t>Bias ~ divergence from Poisson</a:t>
            </a:r>
          </a:p>
          <a:p>
            <a:pPr algn="just">
              <a:defRPr b="0" sz="2000"/>
            </a:pPr>
          </a:p>
          <a:p>
            <a:pPr defTabSz="457200">
              <a:defRPr sz="1400">
                <a:solidFill>
                  <a:srgbClr val="2222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Kullback–Leibler divergence</a:t>
            </a:r>
          </a:p>
          <a:p>
            <a:pPr algn="just">
              <a:defRPr b="0" sz="2000"/>
            </a:pPr>
          </a:p>
        </p:txBody>
      </p:sp>
      <p:pic>
        <p:nvPicPr>
          <p:cNvPr id="563" name="Screen Shot 2017-10-02 at 4.35.45 PM.png" descr="Screen Shot 2017-10-02 at 4.35.45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47596" y="3544788"/>
            <a:ext cx="3124201" cy="762001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DKL is the expectation of the logarithmic difference between the depth distribution of an experiment and its expected Poissonian behavior if it were to be a WGS experiment"/>
          <p:cNvSpPr txBox="1"/>
          <p:nvPr/>
        </p:nvSpPr>
        <p:spPr>
          <a:xfrm>
            <a:off x="8782050" y="4537100"/>
            <a:ext cx="4062562" cy="14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0" sz="1800"/>
            </a:pPr>
            <a:r>
              <a:t>D</a:t>
            </a:r>
            <a:r>
              <a:rPr baseline="-5999"/>
              <a:t>KL </a:t>
            </a:r>
            <a:r>
              <a:t>is the expectation of the logarithmic difference between the depth distribution of an experiment and its expected Poissonian behavior if it were to be a WGS experiment </a:t>
            </a:r>
          </a:p>
        </p:txBody>
      </p:sp>
      <p:graphicFrame>
        <p:nvGraphicFramePr>
          <p:cNvPr id="565" name="Table"/>
          <p:cNvGraphicFramePr/>
          <p:nvPr/>
        </p:nvGraphicFramePr>
        <p:xfrm>
          <a:off x="9702800" y="6442455"/>
          <a:ext cx="2540000" cy="173969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270000"/>
                <a:gridCol w="1270000"/>
              </a:tblGrid>
              <a:tr h="43492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WGS</a:t>
                      </a:r>
                    </a:p>
                  </a:txBody>
                  <a:tcPr marL="63500" marR="63500" marT="0" marB="0" anchor="ctr" anchorCtr="0" horzOverflow="overflow"/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0.235717159</a:t>
                      </a:r>
                    </a:p>
                  </a:txBody>
                  <a:tcPr marL="63500" marR="63500" marT="0" marB="0" anchor="ctr" anchorCtr="0" horzOverflow="overflow"/>
                </a:tc>
              </a:tr>
              <a:tr h="43492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Hi-C</a:t>
                      </a:r>
                    </a:p>
                  </a:txBody>
                  <a:tcPr marL="63500" marR="63500" marT="0" marB="0" anchor="ctr" anchorCtr="0" horzOverflow="overflow"/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0.447761206</a:t>
                      </a:r>
                    </a:p>
                  </a:txBody>
                  <a:tcPr marL="63500" marR="63500" marT="0" marB="0" anchor="ctr" anchorCtr="0" horzOverflow="overflow"/>
                </a:tc>
              </a:tr>
              <a:tr h="43492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RNA-Seq</a:t>
                      </a:r>
                    </a:p>
                  </a:txBody>
                  <a:tcPr marL="63500" marR="63500" marT="0" marB="0" anchor="ctr" anchorCtr="0" horzOverflow="overflow"/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1.725381274</a:t>
                      </a:r>
                    </a:p>
                  </a:txBody>
                  <a:tcPr marL="63500" marR="63500" marT="0" marB="0" anchor="ctr" anchorCtr="0" horzOverflow="overflow"/>
                </a:tc>
              </a:tr>
              <a:tr h="43492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CTCFSnyder</a:t>
                      </a:r>
                    </a:p>
                  </a:txBody>
                  <a:tcPr marL="63500" marR="63500" marT="0" marB="0" anchor="ctr" anchorCtr="0" horzOverflow="overflow"/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0.296116866</a:t>
                      </a:r>
                    </a:p>
                  </a:txBody>
                  <a:tcPr marL="63500" marR="63500" marT="0" marB="0" anchor="ctr" anchorCtr="0" horzOverflow="overflow"/>
                </a:tc>
              </a:tr>
            </a:tbl>
          </a:graphicData>
        </a:graphic>
      </p:graphicFrame>
      <p:sp>
        <p:nvSpPr>
          <p:cNvPr id="566" name="DKL"/>
          <p:cNvSpPr txBox="1"/>
          <p:nvPr/>
        </p:nvSpPr>
        <p:spPr>
          <a:xfrm>
            <a:off x="11465890" y="6169050"/>
            <a:ext cx="461620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defRPr b="0" sz="1800"/>
            </a:pPr>
            <a:r>
              <a:t>D</a:t>
            </a:r>
            <a:r>
              <a:rPr baseline="-5999"/>
              <a:t>KL</a:t>
            </a:r>
          </a:p>
        </p:txBody>
      </p:sp>
      <p:sp>
        <p:nvSpPr>
          <p:cNvPr id="567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 Theoretical Framework"/>
          <p:cNvSpPr txBox="1"/>
          <p:nvPr/>
        </p:nvSpPr>
        <p:spPr>
          <a:xfrm>
            <a:off x="-116260" y="60753"/>
            <a:ext cx="13237320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A Theoretical Framework</a:t>
            </a:r>
          </a:p>
        </p:txBody>
      </p:sp>
      <p:pic>
        <p:nvPicPr>
          <p:cNvPr id="570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rcRect l="0" t="0" r="1221" b="0"/>
          <a:stretch>
            <a:fillRect/>
          </a:stretch>
        </p:blipFill>
        <p:spPr>
          <a:xfrm>
            <a:off x="525181" y="762000"/>
            <a:ext cx="6441276" cy="2688718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Line"/>
          <p:cNvSpPr/>
          <p:nvPr/>
        </p:nvSpPr>
        <p:spPr>
          <a:xfrm>
            <a:off x="1107957" y="3841750"/>
            <a:ext cx="5682391" cy="0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72" name="Line"/>
          <p:cNvSpPr/>
          <p:nvPr/>
        </p:nvSpPr>
        <p:spPr>
          <a:xfrm flipV="1">
            <a:off x="6793952" y="3561525"/>
            <a:ext cx="1" cy="56045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73" name="Line"/>
          <p:cNvSpPr/>
          <p:nvPr/>
        </p:nvSpPr>
        <p:spPr>
          <a:xfrm flipV="1">
            <a:off x="1091652" y="3561525"/>
            <a:ext cx="1" cy="56045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74" name="Line"/>
          <p:cNvSpPr/>
          <p:nvPr/>
        </p:nvSpPr>
        <p:spPr>
          <a:xfrm flipV="1">
            <a:off x="7340052" y="996684"/>
            <a:ext cx="1" cy="2477607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75" name="Line"/>
          <p:cNvSpPr/>
          <p:nvPr/>
        </p:nvSpPr>
        <p:spPr>
          <a:xfrm>
            <a:off x="7059827" y="996950"/>
            <a:ext cx="560450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76" name="Line"/>
          <p:cNvSpPr/>
          <p:nvPr/>
        </p:nvSpPr>
        <p:spPr>
          <a:xfrm>
            <a:off x="7059827" y="3460750"/>
            <a:ext cx="560450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77" name="Depth of coverage, d"/>
          <p:cNvSpPr txBox="1"/>
          <p:nvPr/>
        </p:nvSpPr>
        <p:spPr>
          <a:xfrm>
            <a:off x="7057732" y="1591896"/>
            <a:ext cx="2108348" cy="704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2000"/>
            </a:lvl1pPr>
          </a:lstStyle>
          <a:p>
            <a:pPr/>
            <a:r>
              <a:t>Depth of coverage, d</a:t>
            </a:r>
          </a:p>
        </p:txBody>
      </p:sp>
      <p:sp>
        <p:nvSpPr>
          <p:cNvPr id="578" name="Breadth of coverage, b"/>
          <p:cNvSpPr txBox="1"/>
          <p:nvPr/>
        </p:nvSpPr>
        <p:spPr>
          <a:xfrm>
            <a:off x="2584918" y="3838948"/>
            <a:ext cx="2715769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/>
            </a:lvl1pPr>
          </a:lstStyle>
          <a:p>
            <a:pPr/>
            <a:r>
              <a:t>Breadth of coverage, b</a:t>
            </a:r>
          </a:p>
        </p:txBody>
      </p:sp>
      <p:sp>
        <p:nvSpPr>
          <p:cNvPr id="579" name="Lander-Waterman Equation…"/>
          <p:cNvSpPr txBox="1"/>
          <p:nvPr/>
        </p:nvSpPr>
        <p:spPr>
          <a:xfrm>
            <a:off x="9288968" y="1109440"/>
            <a:ext cx="3568955" cy="1694689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Lander-Waterman Equation</a:t>
            </a:r>
          </a:p>
          <a:p>
            <a:pPr>
              <a:defRPr b="0" sz="2000"/>
            </a:pPr>
            <a:r>
              <a:t>d=NxL/G</a:t>
            </a:r>
          </a:p>
          <a:p>
            <a:pPr algn="just">
              <a:defRPr b="0" sz="2000"/>
            </a:pPr>
            <a:r>
              <a:t>N = number of reads</a:t>
            </a:r>
          </a:p>
          <a:p>
            <a:pPr algn="just">
              <a:defRPr b="0" sz="2000"/>
            </a:pPr>
            <a:r>
              <a:t>L =  length of the reads</a:t>
            </a:r>
          </a:p>
          <a:p>
            <a:pPr algn="just">
              <a:defRPr b="0" sz="2000"/>
            </a:pPr>
            <a:r>
              <a:t>G = haploid genome length</a:t>
            </a:r>
          </a:p>
        </p:txBody>
      </p:sp>
      <p:pic>
        <p:nvPicPr>
          <p:cNvPr id="58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1785" y="5433894"/>
            <a:ext cx="3596879" cy="449611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y = nmpi(X;NA12878)   (genotyping accuracy)…"/>
          <p:cNvSpPr txBox="1"/>
          <p:nvPr/>
        </p:nvSpPr>
        <p:spPr>
          <a:xfrm>
            <a:off x="862493" y="6149361"/>
            <a:ext cx="6436463" cy="156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t>y = nmpi(X;NA12878)   (genotyping accuracy)</a:t>
            </a:r>
          </a:p>
          <a:p>
            <a:pPr>
              <a:defRPr b="0"/>
            </a:pPr>
            <a:r>
              <a:t>x</a:t>
            </a:r>
            <a:r>
              <a:rPr baseline="-5999"/>
              <a:t>1</a:t>
            </a:r>
            <a:r>
              <a:t>=breadth of the coverage</a:t>
            </a:r>
          </a:p>
          <a:p>
            <a:pPr>
              <a:defRPr b="0"/>
            </a:pPr>
            <a:r>
              <a:t>x</a:t>
            </a:r>
            <a:r>
              <a:rPr baseline="-5999"/>
              <a:t>2</a:t>
            </a:r>
            <a:r>
              <a:t>=depth of the coverage</a:t>
            </a:r>
          </a:p>
          <a:p>
            <a:pPr>
              <a:defRPr b="0"/>
            </a:pPr>
            <a:r>
              <a:t>x</a:t>
            </a:r>
            <a:r>
              <a:rPr baseline="-5999"/>
              <a:t>3</a:t>
            </a:r>
            <a:r>
              <a:t>=D</a:t>
            </a:r>
            <a:r>
              <a:rPr baseline="-5999"/>
              <a:t>KL</a:t>
            </a:r>
            <a:r>
              <a:t> (divergence from expected distribution)</a:t>
            </a:r>
          </a:p>
        </p:txBody>
      </p:sp>
      <p:grpSp>
        <p:nvGrpSpPr>
          <p:cNvPr id="590" name="Group"/>
          <p:cNvGrpSpPr/>
          <p:nvPr/>
        </p:nvGrpSpPr>
        <p:grpSpPr>
          <a:xfrm>
            <a:off x="8274263" y="4625515"/>
            <a:ext cx="4541522" cy="3343960"/>
            <a:chOff x="0" y="0"/>
            <a:chExt cx="4541520" cy="3343958"/>
          </a:xfrm>
        </p:grpSpPr>
        <p:pic>
          <p:nvPicPr>
            <p:cNvPr id="582" name="pasted-image.pdf" descr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69240" y="103427"/>
              <a:ext cx="3765041" cy="19661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3" name="X"/>
            <p:cNvSpPr txBox="1"/>
            <p:nvPr/>
          </p:nvSpPr>
          <p:spPr>
            <a:xfrm>
              <a:off x="956259" y="-1"/>
              <a:ext cx="317603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X</a:t>
              </a:r>
            </a:p>
          </p:txBody>
        </p:sp>
        <p:sp>
          <p:nvSpPr>
            <p:cNvPr id="584" name="Y"/>
            <p:cNvSpPr txBox="1"/>
            <p:nvPr/>
          </p:nvSpPr>
          <p:spPr>
            <a:xfrm>
              <a:off x="3978859" y="-1"/>
              <a:ext cx="317603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Y</a:t>
              </a:r>
            </a:p>
          </p:txBody>
        </p:sp>
        <p:sp>
          <p:nvSpPr>
            <p:cNvPr id="585" name="h(x|y)"/>
            <p:cNvSpPr txBox="1"/>
            <p:nvPr/>
          </p:nvSpPr>
          <p:spPr>
            <a:xfrm>
              <a:off x="1195375" y="804044"/>
              <a:ext cx="677571" cy="38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/>
              <a:r>
                <a:t>h(x|y)</a:t>
              </a:r>
            </a:p>
          </p:txBody>
        </p:sp>
        <p:sp>
          <p:nvSpPr>
            <p:cNvPr id="586" name="h(y|x)"/>
            <p:cNvSpPr txBox="1"/>
            <p:nvPr/>
          </p:nvSpPr>
          <p:spPr>
            <a:xfrm>
              <a:off x="3430575" y="804044"/>
              <a:ext cx="677571" cy="38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/>
              <a:r>
                <a:t>h(y|x)</a:t>
              </a:r>
            </a:p>
          </p:txBody>
        </p:sp>
        <p:sp>
          <p:nvSpPr>
            <p:cNvPr id="587" name="pmi(x;y)"/>
            <p:cNvSpPr txBox="1"/>
            <p:nvPr/>
          </p:nvSpPr>
          <p:spPr>
            <a:xfrm>
              <a:off x="2171585" y="804044"/>
              <a:ext cx="960350" cy="38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/>
              <a:r>
                <a:t>pmi(x;y)</a:t>
              </a:r>
            </a:p>
          </p:txBody>
        </p:sp>
        <p:sp>
          <p:nvSpPr>
            <p:cNvPr id="588" name="{"/>
            <p:cNvSpPr txBox="1"/>
            <p:nvPr/>
          </p:nvSpPr>
          <p:spPr>
            <a:xfrm rot="16200000">
              <a:off x="2040230" y="582319"/>
              <a:ext cx="461060" cy="4541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 sz="30000"/>
              </a:lvl1pPr>
            </a:lstStyle>
            <a:p>
              <a:pPr/>
              <a:r>
                <a:t>{</a:t>
              </a:r>
            </a:p>
          </p:txBody>
        </p:sp>
        <p:sp>
          <p:nvSpPr>
            <p:cNvPr id="589" name="h(x,y)"/>
            <p:cNvSpPr txBox="1"/>
            <p:nvPr/>
          </p:nvSpPr>
          <p:spPr>
            <a:xfrm>
              <a:off x="2210714" y="2882899"/>
              <a:ext cx="882092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h(x,y)</a:t>
              </a:r>
            </a:p>
          </p:txBody>
        </p:sp>
      </p:grpSp>
      <p:sp>
        <p:nvSpPr>
          <p:cNvPr id="591" name="npmi(x;y) = pmi(x;y)/h(x,y)"/>
          <p:cNvSpPr txBox="1"/>
          <p:nvPr/>
        </p:nvSpPr>
        <p:spPr>
          <a:xfrm>
            <a:off x="8906826" y="7965615"/>
            <a:ext cx="378439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npmi(x;y) = pmi(x;y)/h(x,y)</a:t>
            </a:r>
          </a:p>
        </p:txBody>
      </p:sp>
      <p:sp>
        <p:nvSpPr>
          <p:cNvPr id="592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Nonlinear relationship between the features and npmi"/>
          <p:cNvSpPr txBox="1"/>
          <p:nvPr/>
        </p:nvSpPr>
        <p:spPr>
          <a:xfrm>
            <a:off x="2556916" y="194920"/>
            <a:ext cx="789096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Nonlinear relationship between the features and npmi</a:t>
            </a:r>
          </a:p>
        </p:txBody>
      </p:sp>
      <p:pic>
        <p:nvPicPr>
          <p:cNvPr id="595" name="depthvsnpmi.pdf" descr="depthvsnpmi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975" y="838249"/>
            <a:ext cx="4445001" cy="3333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breadthvsnmpi.pdf" descr="breadthvsnmpi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84426" y="838249"/>
            <a:ext cx="4445001" cy="3333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klvsnmpi.pdf" descr="klvsnmpi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12510" y="838249"/>
            <a:ext cx="4445001" cy="3333751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Regression Learning…"/>
          <p:cNvSpPr txBox="1"/>
          <p:nvPr/>
        </p:nvSpPr>
        <p:spPr>
          <a:xfrm>
            <a:off x="792708" y="4632730"/>
            <a:ext cx="11196093" cy="1745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Regression Learning</a:t>
            </a:r>
          </a:p>
          <a:p>
            <a:pPr/>
          </a:p>
          <a:p>
            <a:pPr lvl="1" marL="777875" indent="-333375" algn="just">
              <a:buSzPct val="145000"/>
              <a:buChar char="•"/>
              <a:defRPr b="0" sz="2000"/>
            </a:pPr>
            <a:r>
              <a:t>19 different learners (linear regression, different trees, SVM with different kernels, Gaussian process regression) </a:t>
            </a:r>
          </a:p>
          <a:p>
            <a:pPr lvl="1" marL="777875" indent="-333375" algn="just">
              <a:buSzPct val="145000"/>
              <a:buChar char="•"/>
              <a:defRPr b="0" sz="2000"/>
            </a:pPr>
            <a:r>
              <a:t>Best fit = Gaussian Process Regression with exponential kernel</a:t>
            </a:r>
          </a:p>
        </p:txBody>
      </p:sp>
      <p:pic>
        <p:nvPicPr>
          <p:cNvPr id="599" name="Screen Shot 2017-10-03 at 1.52.46 PM.png" descr="Screen Shot 2017-10-03 at 1.52.46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9625" y="6838950"/>
            <a:ext cx="2006601" cy="73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Screen Shot 2017-10-03 at 1.53.21 PM.png" descr="Screen Shot 2017-10-03 at 1.53.21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94300" y="7617205"/>
            <a:ext cx="1955800" cy="584201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Regression Learning"/>
          <p:cNvSpPr txBox="1"/>
          <p:nvPr/>
        </p:nvSpPr>
        <p:spPr>
          <a:xfrm>
            <a:off x="4898847" y="239370"/>
            <a:ext cx="3207106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Regression Learning</a:t>
            </a:r>
          </a:p>
        </p:txBody>
      </p:sp>
      <p:sp>
        <p:nvSpPr>
          <p:cNvPr id="604" name="Total of 45 data points (values range between 0 and 35)…"/>
          <p:cNvSpPr txBox="1"/>
          <p:nvPr/>
        </p:nvSpPr>
        <p:spPr>
          <a:xfrm>
            <a:off x="53528" y="937006"/>
            <a:ext cx="12279958" cy="1313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marL="777875" indent="-333375" algn="just">
              <a:buSzPct val="145000"/>
              <a:buChar char="•"/>
              <a:defRPr b="0" sz="2000"/>
            </a:pPr>
            <a:r>
              <a:t>Total of 45 data points (values range between 0 and 35)</a:t>
            </a:r>
          </a:p>
          <a:p>
            <a:pPr lvl="2" marL="1222375" indent="-333375" algn="just">
              <a:buSzPct val="145000"/>
              <a:buChar char="•"/>
              <a:defRPr b="0" sz="2000"/>
            </a:pPr>
            <a:r>
              <a:t>40 is used for training, 5 is for test (randomly sampled)</a:t>
            </a:r>
          </a:p>
          <a:p>
            <a:pPr lvl="2" marL="1222375" indent="-333375" algn="just">
              <a:buSzPct val="145000"/>
              <a:buChar char="•"/>
              <a:defRPr b="0" sz="2000"/>
            </a:pPr>
            <a:r>
              <a:t>5-fold cross validation during training</a:t>
            </a:r>
          </a:p>
        </p:txBody>
      </p:sp>
      <p:pic>
        <p:nvPicPr>
          <p:cNvPr id="605" name="Trainingfit.pdf" descr="Trainingfi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2806700"/>
            <a:ext cx="6731000" cy="5048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TestModel.pdf" descr="TestModel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7500" y="2806700"/>
            <a:ext cx="6731000" cy="5048250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Line"/>
          <p:cNvSpPr/>
          <p:nvPr/>
        </p:nvSpPr>
        <p:spPr>
          <a:xfrm flipV="1">
            <a:off x="952499" y="3195687"/>
            <a:ext cx="5206307" cy="3960763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08" name="Line"/>
          <p:cNvSpPr/>
          <p:nvPr/>
        </p:nvSpPr>
        <p:spPr>
          <a:xfrm flipV="1">
            <a:off x="7556500" y="3221087"/>
            <a:ext cx="5168900" cy="3909963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09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A few points to consider in the future"/>
          <p:cNvSpPr txBox="1"/>
          <p:nvPr>
            <p:ph type="title"/>
          </p:nvPr>
        </p:nvSpPr>
        <p:spPr>
          <a:xfrm>
            <a:off x="952500" y="12700"/>
            <a:ext cx="11099800" cy="660897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 few points to consider in the future</a:t>
            </a:r>
          </a:p>
        </p:txBody>
      </p:sp>
      <p:sp>
        <p:nvSpPr>
          <p:cNvPr id="612" name="We can simulate more data points to increase the sample size for the learner…"/>
          <p:cNvSpPr txBox="1"/>
          <p:nvPr>
            <p:ph type="body" sz="half" idx="1"/>
          </p:nvPr>
        </p:nvSpPr>
        <p:spPr>
          <a:xfrm>
            <a:off x="393700" y="714176"/>
            <a:ext cx="12387660" cy="2714824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We can simulate more data points to increase the sample size for the learner</a:t>
            </a:r>
          </a:p>
          <a:p>
            <a:pPr>
              <a:defRPr sz="2800"/>
            </a:pPr>
            <a:r>
              <a:t>Definition of bias can be changed and it might help to build a better predicter</a:t>
            </a:r>
          </a:p>
        </p:txBody>
      </p:sp>
      <p:sp>
        <p:nvSpPr>
          <p:cNvPr id="613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4" name="pdf-WGS.pdf" descr="pdf-WG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3090" y="3655364"/>
            <a:ext cx="4445001" cy="3365501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Line"/>
          <p:cNvSpPr/>
          <p:nvPr/>
        </p:nvSpPr>
        <p:spPr>
          <a:xfrm flipV="1">
            <a:off x="6565900" y="3854449"/>
            <a:ext cx="0" cy="271482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16" name="positive…"/>
          <p:cNvSpPr txBox="1"/>
          <p:nvPr/>
        </p:nvSpPr>
        <p:spPr>
          <a:xfrm>
            <a:off x="7359745" y="4657312"/>
            <a:ext cx="876110" cy="553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500"/>
            </a:pPr>
            <a:r>
              <a:t>positive</a:t>
            </a:r>
          </a:p>
          <a:p>
            <a:pPr>
              <a:defRPr sz="1500"/>
            </a:pPr>
            <a:r>
              <a:t>bias</a:t>
            </a:r>
          </a:p>
        </p:txBody>
      </p:sp>
      <p:sp>
        <p:nvSpPr>
          <p:cNvPr id="617" name="Line"/>
          <p:cNvSpPr/>
          <p:nvPr/>
        </p:nvSpPr>
        <p:spPr>
          <a:xfrm>
            <a:off x="7010400" y="4933950"/>
            <a:ext cx="340259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18" name="Line"/>
          <p:cNvSpPr/>
          <p:nvPr/>
        </p:nvSpPr>
        <p:spPr>
          <a:xfrm>
            <a:off x="5781141" y="4933950"/>
            <a:ext cx="340259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19" name="negative…"/>
          <p:cNvSpPr txBox="1"/>
          <p:nvPr/>
        </p:nvSpPr>
        <p:spPr>
          <a:xfrm>
            <a:off x="4965636" y="4657312"/>
            <a:ext cx="939928" cy="553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500"/>
            </a:pPr>
            <a:r>
              <a:t>negative</a:t>
            </a:r>
          </a:p>
          <a:p>
            <a:pPr>
              <a:defRPr sz="1500"/>
            </a:pPr>
            <a:r>
              <a:t>bias</a:t>
            </a:r>
          </a:p>
        </p:txBody>
      </p:sp>
      <p:sp>
        <p:nvSpPr>
          <p:cNvPr id="620" name="Try to predict the information content of a different kind of functional genomics data such as ATAC-Seq or Faire-Seq"/>
          <p:cNvSpPr txBox="1"/>
          <p:nvPr/>
        </p:nvSpPr>
        <p:spPr>
          <a:xfrm>
            <a:off x="294944" y="7186828"/>
            <a:ext cx="13055601" cy="955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44500" indent="-444500" algn="l">
              <a:spcBef>
                <a:spcPts val="4200"/>
              </a:spcBef>
              <a:buSzPct val="145000"/>
              <a:buChar char="•"/>
              <a:defRPr b="0" sz="2800"/>
            </a:lvl1pPr>
          </a:lstStyle>
          <a:p>
            <a:pPr/>
            <a:r>
              <a:t>Try to predict the information content of a different kind of functional genomics data such as ATAC-Seq or Faire-Seq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How can we secure this data?"/>
          <p:cNvSpPr txBox="1"/>
          <p:nvPr/>
        </p:nvSpPr>
        <p:spPr>
          <a:xfrm>
            <a:off x="4263644" y="194920"/>
            <a:ext cx="44775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How can we secure this data?</a:t>
            </a:r>
          </a:p>
        </p:txBody>
      </p:sp>
      <p:sp>
        <p:nvSpPr>
          <p:cNvPr id="623" name="Privacy preserving file format…"/>
          <p:cNvSpPr txBox="1"/>
          <p:nvPr/>
        </p:nvSpPr>
        <p:spPr>
          <a:xfrm>
            <a:off x="67096" y="575056"/>
            <a:ext cx="12413408" cy="1326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0" sz="2000"/>
            </a:pPr>
            <a:r>
              <a:t>Privacy preserving file format</a:t>
            </a:r>
          </a:p>
          <a:p>
            <a:pPr algn="just">
              <a:defRPr b="0" sz="2000"/>
            </a:pPr>
          </a:p>
          <a:p>
            <a:pPr algn="just">
              <a:defRPr sz="2000"/>
            </a:pPr>
            <a:r>
              <a:t>Option 1: MRF Format </a:t>
            </a:r>
            <a:r>
              <a:rPr b="0"/>
              <a:t>- For RNA-Seq</a:t>
            </a:r>
            <a:endParaRPr b="0"/>
          </a:p>
        </p:txBody>
      </p:sp>
      <p:sp>
        <p:nvSpPr>
          <p:cNvPr id="624" name="Problems:…"/>
          <p:cNvSpPr txBox="1"/>
          <p:nvPr/>
        </p:nvSpPr>
        <p:spPr>
          <a:xfrm>
            <a:off x="67096" y="4802314"/>
            <a:ext cx="12413408" cy="1643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000"/>
            </a:pPr>
          </a:p>
          <a:p>
            <a:pPr algn="just">
              <a:defRPr sz="2000"/>
            </a:pPr>
            <a:r>
              <a:t>Problems:</a:t>
            </a:r>
          </a:p>
          <a:p>
            <a:pPr lvl="1" marL="722312" indent="-277812" algn="just">
              <a:buSzPct val="145000"/>
              <a:buChar char="•"/>
              <a:defRPr b="0" sz="2000"/>
            </a:pPr>
            <a:r>
              <a:t>Indels can be inferred from the split reads</a:t>
            </a:r>
          </a:p>
          <a:p>
            <a:pPr algn="just">
              <a:defRPr b="0" sz="2000"/>
            </a:pPr>
          </a:p>
        </p:txBody>
      </p:sp>
      <p:pic>
        <p:nvPicPr>
          <p:cNvPr id="625" name="ployA-breakdown.pdf" descr="ployA-breakdow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3761" y="5820767"/>
            <a:ext cx="4445001" cy="3333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polyA-breakdown-linking.pdf" descr="polyA-breakdown-linking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7761" y="5909667"/>
            <a:ext cx="4445001" cy="3333751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Line"/>
          <p:cNvSpPr/>
          <p:nvPr/>
        </p:nvSpPr>
        <p:spPr>
          <a:xfrm>
            <a:off x="7302500" y="7459895"/>
            <a:ext cx="3439871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28" name="Individual is extremely vulnerable"/>
          <p:cNvSpPr txBox="1"/>
          <p:nvPr/>
        </p:nvSpPr>
        <p:spPr>
          <a:xfrm>
            <a:off x="10396425" y="6955451"/>
            <a:ext cx="2244057" cy="100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2000"/>
            </a:lvl1pPr>
          </a:lstStyle>
          <a:p>
            <a:pPr/>
            <a:r>
              <a:t>Individual is extremely vulnerable</a:t>
            </a:r>
          </a:p>
        </p:txBody>
      </p:sp>
      <p:pic>
        <p:nvPicPr>
          <p:cNvPr id="629" name="MRF.pdf" descr="MRF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28950" y="1689100"/>
            <a:ext cx="6946900" cy="3517900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How can we secure this data?"/>
          <p:cNvSpPr txBox="1"/>
          <p:nvPr/>
        </p:nvSpPr>
        <p:spPr>
          <a:xfrm>
            <a:off x="4276344" y="55220"/>
            <a:ext cx="44775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How can we secure this data?</a:t>
            </a:r>
          </a:p>
        </p:txBody>
      </p:sp>
      <p:sp>
        <p:nvSpPr>
          <p:cNvPr id="633" name="Privacy preserving file format…"/>
          <p:cNvSpPr txBox="1"/>
          <p:nvPr/>
        </p:nvSpPr>
        <p:spPr>
          <a:xfrm>
            <a:off x="295696" y="822706"/>
            <a:ext cx="12413408" cy="1935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0" sz="2000"/>
            </a:pPr>
            <a:r>
              <a:t>Privacy preserving file format</a:t>
            </a:r>
          </a:p>
          <a:p>
            <a:pPr algn="just">
              <a:defRPr b="0" sz="2000"/>
            </a:pPr>
          </a:p>
          <a:p>
            <a:pPr algn="just">
              <a:defRPr sz="2000"/>
            </a:pPr>
            <a:r>
              <a:t>Option 2: MRF Format </a:t>
            </a:r>
            <a:r>
              <a:rPr b="0"/>
              <a:t>Re-visited</a:t>
            </a:r>
            <a:endParaRPr b="0"/>
          </a:p>
          <a:p>
            <a:pPr algn="just">
              <a:defRPr sz="2000"/>
            </a:pPr>
            <a:endParaRPr b="0"/>
          </a:p>
          <a:p>
            <a:pPr lvl="4" algn="just">
              <a:defRPr sz="2000"/>
            </a:pPr>
            <a:r>
              <a:rPr b="0"/>
              <a:t>As it turns out STARR prints deletions differently than split reads in a bam file</a:t>
            </a:r>
            <a:endParaRPr b="0"/>
          </a:p>
        </p:txBody>
      </p:sp>
      <p:pic>
        <p:nvPicPr>
          <p:cNvPr id="634" name="Screen Shot 2017-10-05 at 8.34.15 AM.png" descr="Screen Shot 2017-10-05 at 8.34.1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2144" y="2724149"/>
            <a:ext cx="9715501" cy="304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Screen Shot 2017-10-05 at 8.36.19 AM.png" descr="Screen Shot 2017-10-05 at 8.36.19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3244" y="3232150"/>
            <a:ext cx="9715501" cy="312031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A"/>
          <p:cNvSpPr txBox="1"/>
          <p:nvPr/>
        </p:nvSpPr>
        <p:spPr>
          <a:xfrm>
            <a:off x="1130350" y="2645641"/>
            <a:ext cx="323089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637" name="B"/>
          <p:cNvSpPr txBox="1"/>
          <p:nvPr/>
        </p:nvSpPr>
        <p:spPr>
          <a:xfrm>
            <a:off x="1127455" y="3157635"/>
            <a:ext cx="32888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</a:t>
            </a:r>
          </a:p>
        </p:txBody>
      </p:sp>
      <p:grpSp>
        <p:nvGrpSpPr>
          <p:cNvPr id="641" name="Group"/>
          <p:cNvGrpSpPr/>
          <p:nvPr/>
        </p:nvGrpSpPr>
        <p:grpSpPr>
          <a:xfrm>
            <a:off x="99267" y="5548545"/>
            <a:ext cx="3020059" cy="163100"/>
            <a:chOff x="0" y="0"/>
            <a:chExt cx="3020057" cy="163098"/>
          </a:xfrm>
        </p:grpSpPr>
        <p:sp>
          <p:nvSpPr>
            <p:cNvPr id="638" name="Rectangle"/>
            <p:cNvSpPr/>
            <p:nvPr/>
          </p:nvSpPr>
          <p:spPr>
            <a:xfrm>
              <a:off x="0" y="0"/>
              <a:ext cx="1406521" cy="16309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39" name="Rounded Rectangle"/>
            <p:cNvSpPr/>
            <p:nvPr/>
          </p:nvSpPr>
          <p:spPr>
            <a:xfrm>
              <a:off x="1392687" y="0"/>
              <a:ext cx="509260" cy="163099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40" name="Rectangle"/>
            <p:cNvSpPr/>
            <p:nvPr/>
          </p:nvSpPr>
          <p:spPr>
            <a:xfrm>
              <a:off x="1901516" y="0"/>
              <a:ext cx="1118542" cy="16309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645" name="Group"/>
          <p:cNvGrpSpPr/>
          <p:nvPr/>
        </p:nvGrpSpPr>
        <p:grpSpPr>
          <a:xfrm>
            <a:off x="3896567" y="5548545"/>
            <a:ext cx="3361253" cy="163100"/>
            <a:chOff x="0" y="0"/>
            <a:chExt cx="3361251" cy="163098"/>
          </a:xfrm>
        </p:grpSpPr>
        <p:sp>
          <p:nvSpPr>
            <p:cNvPr id="642" name="Rectangle"/>
            <p:cNvSpPr/>
            <p:nvPr/>
          </p:nvSpPr>
          <p:spPr>
            <a:xfrm>
              <a:off x="0" y="0"/>
              <a:ext cx="940666" cy="16309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43" name="Rectangle"/>
            <p:cNvSpPr/>
            <p:nvPr/>
          </p:nvSpPr>
          <p:spPr>
            <a:xfrm>
              <a:off x="2178403" y="-1"/>
              <a:ext cx="1182849" cy="16310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44" name="Line"/>
            <p:cNvSpPr/>
            <p:nvPr/>
          </p:nvSpPr>
          <p:spPr>
            <a:xfrm>
              <a:off x="934609" y="97016"/>
              <a:ext cx="12446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646" name="A"/>
          <p:cNvSpPr txBox="1"/>
          <p:nvPr/>
        </p:nvSpPr>
        <p:spPr>
          <a:xfrm>
            <a:off x="1447752" y="5048581"/>
            <a:ext cx="32308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647" name="B"/>
          <p:cNvSpPr txBox="1"/>
          <p:nvPr/>
        </p:nvSpPr>
        <p:spPr>
          <a:xfrm>
            <a:off x="5311153" y="5048581"/>
            <a:ext cx="32888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</a:t>
            </a:r>
          </a:p>
        </p:txBody>
      </p:sp>
      <p:pic>
        <p:nvPicPr>
          <p:cNvPr id="648" name="Screen Shot 2017-10-05 at 9.52.42 AM.png" descr="Screen Shot 2017-10-05 at 9.52.42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244" y="3748185"/>
            <a:ext cx="9715501" cy="311016"/>
          </a:xfrm>
          <a:prstGeom prst="rect">
            <a:avLst/>
          </a:prstGeom>
          <a:ln w="12700">
            <a:miter lim="400000"/>
          </a:ln>
        </p:spPr>
      </p:pic>
      <p:sp>
        <p:nvSpPr>
          <p:cNvPr id="649" name="C"/>
          <p:cNvSpPr txBox="1"/>
          <p:nvPr/>
        </p:nvSpPr>
        <p:spPr>
          <a:xfrm>
            <a:off x="1121816" y="3669630"/>
            <a:ext cx="34015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</a:t>
            </a:r>
          </a:p>
        </p:txBody>
      </p:sp>
      <p:sp>
        <p:nvSpPr>
          <p:cNvPr id="650" name="Rectangle"/>
          <p:cNvSpPr/>
          <p:nvPr/>
        </p:nvSpPr>
        <p:spPr>
          <a:xfrm>
            <a:off x="8455867" y="5548545"/>
            <a:ext cx="1406521" cy="1631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51" name="Rounded Rectangle"/>
          <p:cNvSpPr/>
          <p:nvPr/>
        </p:nvSpPr>
        <p:spPr>
          <a:xfrm>
            <a:off x="9848555" y="5548545"/>
            <a:ext cx="509260" cy="1631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52" name="Rectangle"/>
          <p:cNvSpPr/>
          <p:nvPr/>
        </p:nvSpPr>
        <p:spPr>
          <a:xfrm>
            <a:off x="10357383" y="5548545"/>
            <a:ext cx="1118543" cy="1631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53" name="C"/>
          <p:cNvSpPr txBox="1"/>
          <p:nvPr/>
        </p:nvSpPr>
        <p:spPr>
          <a:xfrm>
            <a:off x="9933106" y="5048581"/>
            <a:ext cx="34015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</a:t>
            </a:r>
          </a:p>
        </p:txBody>
      </p:sp>
      <p:sp>
        <p:nvSpPr>
          <p:cNvPr id="654" name="Oval"/>
          <p:cNvSpPr/>
          <p:nvPr/>
        </p:nvSpPr>
        <p:spPr>
          <a:xfrm>
            <a:off x="3528475" y="5048581"/>
            <a:ext cx="3894237" cy="1270001"/>
          </a:xfrm>
          <a:prstGeom prst="ellipse">
            <a:avLst/>
          </a:prstGeom>
          <a:solidFill>
            <a:srgbClr val="EFAFEB">
              <a:alpha val="4286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55" name="Splice junction read"/>
          <p:cNvSpPr txBox="1"/>
          <p:nvPr/>
        </p:nvSpPr>
        <p:spPr>
          <a:xfrm>
            <a:off x="4241509" y="4573281"/>
            <a:ext cx="2671369" cy="436396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Splice junction read</a:t>
            </a:r>
          </a:p>
        </p:txBody>
      </p:sp>
      <p:sp>
        <p:nvSpPr>
          <p:cNvPr id="656" name="Line"/>
          <p:cNvSpPr/>
          <p:nvPr/>
        </p:nvSpPr>
        <p:spPr>
          <a:xfrm flipH="1" flipV="1">
            <a:off x="3895296" y="5695950"/>
            <a:ext cx="829740" cy="915414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57" name="Line"/>
          <p:cNvSpPr/>
          <p:nvPr/>
        </p:nvSpPr>
        <p:spPr>
          <a:xfrm flipH="1" flipV="1">
            <a:off x="4835096" y="5695950"/>
            <a:ext cx="603885" cy="915414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58" name="Line"/>
          <p:cNvSpPr/>
          <p:nvPr/>
        </p:nvSpPr>
        <p:spPr>
          <a:xfrm flipV="1">
            <a:off x="5464598" y="5708650"/>
            <a:ext cx="645996" cy="890014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59" name="Line"/>
          <p:cNvSpPr/>
          <p:nvPr/>
        </p:nvSpPr>
        <p:spPr>
          <a:xfrm flipV="1">
            <a:off x="6248515" y="5708649"/>
            <a:ext cx="979679" cy="97968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60" name="Rectangle"/>
          <p:cNvSpPr/>
          <p:nvPr/>
        </p:nvSpPr>
        <p:spPr>
          <a:xfrm>
            <a:off x="4697703" y="6621063"/>
            <a:ext cx="802704" cy="1631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61" name="Rectangle"/>
          <p:cNvSpPr/>
          <p:nvPr/>
        </p:nvSpPr>
        <p:spPr>
          <a:xfrm>
            <a:off x="5450780" y="6621063"/>
            <a:ext cx="802704" cy="1631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62" name="TS1"/>
          <p:cNvSpPr txBox="1"/>
          <p:nvPr/>
        </p:nvSpPr>
        <p:spPr>
          <a:xfrm>
            <a:off x="3668677" y="5122571"/>
            <a:ext cx="529439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TS1</a:t>
            </a:r>
          </a:p>
        </p:txBody>
      </p:sp>
      <p:sp>
        <p:nvSpPr>
          <p:cNvPr id="663" name="TE1"/>
          <p:cNvSpPr txBox="1"/>
          <p:nvPr/>
        </p:nvSpPr>
        <p:spPr>
          <a:xfrm>
            <a:off x="4490030" y="5122571"/>
            <a:ext cx="529210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TE1</a:t>
            </a:r>
          </a:p>
        </p:txBody>
      </p:sp>
      <p:sp>
        <p:nvSpPr>
          <p:cNvPr id="664" name="TS2"/>
          <p:cNvSpPr txBox="1"/>
          <p:nvPr/>
        </p:nvSpPr>
        <p:spPr>
          <a:xfrm>
            <a:off x="5931948" y="5152158"/>
            <a:ext cx="529438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TS2</a:t>
            </a:r>
          </a:p>
        </p:txBody>
      </p:sp>
      <p:sp>
        <p:nvSpPr>
          <p:cNvPr id="665" name="TE2"/>
          <p:cNvSpPr txBox="1"/>
          <p:nvPr/>
        </p:nvSpPr>
        <p:spPr>
          <a:xfrm>
            <a:off x="6973462" y="5152158"/>
            <a:ext cx="529210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TE2</a:t>
            </a:r>
          </a:p>
        </p:txBody>
      </p:sp>
      <p:sp>
        <p:nvSpPr>
          <p:cNvPr id="666" name="Reference…"/>
          <p:cNvSpPr txBox="1"/>
          <p:nvPr/>
        </p:nvSpPr>
        <p:spPr>
          <a:xfrm>
            <a:off x="11478814" y="5265479"/>
            <a:ext cx="1426719" cy="72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Reference</a:t>
            </a:r>
          </a:p>
          <a:p>
            <a:pPr>
              <a:defRPr sz="2000"/>
            </a:pPr>
            <a:r>
              <a:t>genome</a:t>
            </a:r>
          </a:p>
        </p:txBody>
      </p:sp>
      <p:sp>
        <p:nvSpPr>
          <p:cNvPr id="667" name="Line"/>
          <p:cNvSpPr/>
          <p:nvPr/>
        </p:nvSpPr>
        <p:spPr>
          <a:xfrm>
            <a:off x="5475593" y="6985089"/>
            <a:ext cx="1" cy="46106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68" name="Chr n: +/- : TS1—TE1:TS2—TE2"/>
          <p:cNvSpPr txBox="1"/>
          <p:nvPr/>
        </p:nvSpPr>
        <p:spPr>
          <a:xfrm>
            <a:off x="3248978" y="7634375"/>
            <a:ext cx="465643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Chr n: +/- : TS1—TE1:TS2—TE2</a:t>
            </a:r>
          </a:p>
        </p:txBody>
      </p:sp>
      <p:sp>
        <p:nvSpPr>
          <p:cNvPr id="669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How can we secure this data?"/>
          <p:cNvSpPr txBox="1"/>
          <p:nvPr/>
        </p:nvSpPr>
        <p:spPr>
          <a:xfrm>
            <a:off x="4276344" y="55220"/>
            <a:ext cx="44775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How can we secure this data?</a:t>
            </a:r>
          </a:p>
        </p:txBody>
      </p:sp>
      <p:sp>
        <p:nvSpPr>
          <p:cNvPr id="672" name="Privacy preserving file format…"/>
          <p:cNvSpPr txBox="1"/>
          <p:nvPr/>
        </p:nvSpPr>
        <p:spPr>
          <a:xfrm>
            <a:off x="295696" y="822706"/>
            <a:ext cx="12413408" cy="1935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0" sz="2000"/>
            </a:pPr>
            <a:r>
              <a:t>Privacy preserving file format</a:t>
            </a:r>
          </a:p>
          <a:p>
            <a:pPr algn="just">
              <a:defRPr b="0" sz="2000"/>
            </a:pPr>
          </a:p>
          <a:p>
            <a:pPr algn="just">
              <a:defRPr sz="2000"/>
            </a:pPr>
            <a:r>
              <a:t>Option 2: MRF Format </a:t>
            </a:r>
            <a:r>
              <a:rPr b="0"/>
              <a:t>Re-visited</a:t>
            </a:r>
            <a:endParaRPr b="0"/>
          </a:p>
          <a:p>
            <a:pPr algn="just">
              <a:defRPr sz="2000"/>
            </a:pPr>
            <a:endParaRPr b="0"/>
          </a:p>
          <a:p>
            <a:pPr lvl="4" algn="just">
              <a:defRPr sz="2000"/>
            </a:pPr>
            <a:r>
              <a:rPr b="0"/>
              <a:t>As it turns out STARR prints deletions differently than split reads in a bam file</a:t>
            </a:r>
            <a:endParaRPr b="0"/>
          </a:p>
        </p:txBody>
      </p:sp>
      <p:pic>
        <p:nvPicPr>
          <p:cNvPr id="673" name="Screen Shot 2017-10-05 at 8.34.15 AM.png" descr="Screen Shot 2017-10-05 at 8.34.1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2144" y="2724150"/>
            <a:ext cx="9715501" cy="304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Screen Shot 2017-10-05 at 8.36.19 AM.png" descr="Screen Shot 2017-10-05 at 8.36.19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3244" y="3232150"/>
            <a:ext cx="9715501" cy="312031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A"/>
          <p:cNvSpPr txBox="1"/>
          <p:nvPr/>
        </p:nvSpPr>
        <p:spPr>
          <a:xfrm>
            <a:off x="1130350" y="2645641"/>
            <a:ext cx="323089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676" name="B"/>
          <p:cNvSpPr txBox="1"/>
          <p:nvPr/>
        </p:nvSpPr>
        <p:spPr>
          <a:xfrm>
            <a:off x="1127455" y="3157635"/>
            <a:ext cx="32888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</a:t>
            </a:r>
          </a:p>
        </p:txBody>
      </p:sp>
      <p:grpSp>
        <p:nvGrpSpPr>
          <p:cNvPr id="680" name="Group"/>
          <p:cNvGrpSpPr/>
          <p:nvPr/>
        </p:nvGrpSpPr>
        <p:grpSpPr>
          <a:xfrm>
            <a:off x="99267" y="5548545"/>
            <a:ext cx="3020059" cy="163100"/>
            <a:chOff x="0" y="0"/>
            <a:chExt cx="3020057" cy="163098"/>
          </a:xfrm>
        </p:grpSpPr>
        <p:sp>
          <p:nvSpPr>
            <p:cNvPr id="677" name="Rectangle"/>
            <p:cNvSpPr/>
            <p:nvPr/>
          </p:nvSpPr>
          <p:spPr>
            <a:xfrm>
              <a:off x="0" y="0"/>
              <a:ext cx="1406521" cy="16309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78" name="Rounded Rectangle"/>
            <p:cNvSpPr/>
            <p:nvPr/>
          </p:nvSpPr>
          <p:spPr>
            <a:xfrm>
              <a:off x="1392687" y="0"/>
              <a:ext cx="509260" cy="163099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79" name="Rectangle"/>
            <p:cNvSpPr/>
            <p:nvPr/>
          </p:nvSpPr>
          <p:spPr>
            <a:xfrm>
              <a:off x="1901516" y="0"/>
              <a:ext cx="1118542" cy="16309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684" name="Group"/>
          <p:cNvGrpSpPr/>
          <p:nvPr/>
        </p:nvGrpSpPr>
        <p:grpSpPr>
          <a:xfrm>
            <a:off x="3896567" y="5548545"/>
            <a:ext cx="3361253" cy="163100"/>
            <a:chOff x="0" y="0"/>
            <a:chExt cx="3361251" cy="163098"/>
          </a:xfrm>
        </p:grpSpPr>
        <p:sp>
          <p:nvSpPr>
            <p:cNvPr id="681" name="Rectangle"/>
            <p:cNvSpPr/>
            <p:nvPr/>
          </p:nvSpPr>
          <p:spPr>
            <a:xfrm>
              <a:off x="0" y="0"/>
              <a:ext cx="940666" cy="16309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82" name="Rectangle"/>
            <p:cNvSpPr/>
            <p:nvPr/>
          </p:nvSpPr>
          <p:spPr>
            <a:xfrm>
              <a:off x="2178403" y="-1"/>
              <a:ext cx="1182849" cy="16310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83" name="Line"/>
            <p:cNvSpPr/>
            <p:nvPr/>
          </p:nvSpPr>
          <p:spPr>
            <a:xfrm>
              <a:off x="934609" y="97016"/>
              <a:ext cx="12446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685" name="A"/>
          <p:cNvSpPr txBox="1"/>
          <p:nvPr/>
        </p:nvSpPr>
        <p:spPr>
          <a:xfrm>
            <a:off x="1447752" y="5048581"/>
            <a:ext cx="32308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686" name="B"/>
          <p:cNvSpPr txBox="1"/>
          <p:nvPr/>
        </p:nvSpPr>
        <p:spPr>
          <a:xfrm>
            <a:off x="5311154" y="5048581"/>
            <a:ext cx="32888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</a:t>
            </a:r>
          </a:p>
        </p:txBody>
      </p:sp>
      <p:pic>
        <p:nvPicPr>
          <p:cNvPr id="687" name="Screen Shot 2017-10-05 at 9.52.42 AM.png" descr="Screen Shot 2017-10-05 at 9.52.42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244" y="3748185"/>
            <a:ext cx="9715501" cy="311016"/>
          </a:xfrm>
          <a:prstGeom prst="rect">
            <a:avLst/>
          </a:prstGeom>
          <a:ln w="12700">
            <a:miter lim="400000"/>
          </a:ln>
        </p:spPr>
      </p:pic>
      <p:sp>
        <p:nvSpPr>
          <p:cNvPr id="688" name="C"/>
          <p:cNvSpPr txBox="1"/>
          <p:nvPr/>
        </p:nvSpPr>
        <p:spPr>
          <a:xfrm>
            <a:off x="1121816" y="3669630"/>
            <a:ext cx="34015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</a:t>
            </a:r>
          </a:p>
        </p:txBody>
      </p:sp>
      <p:sp>
        <p:nvSpPr>
          <p:cNvPr id="689" name="Rectangle"/>
          <p:cNvSpPr/>
          <p:nvPr/>
        </p:nvSpPr>
        <p:spPr>
          <a:xfrm>
            <a:off x="8455867" y="5548545"/>
            <a:ext cx="1406521" cy="1631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90" name="Rounded Rectangle"/>
          <p:cNvSpPr/>
          <p:nvPr/>
        </p:nvSpPr>
        <p:spPr>
          <a:xfrm>
            <a:off x="9848555" y="5548545"/>
            <a:ext cx="509260" cy="1631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91" name="Rectangle"/>
          <p:cNvSpPr/>
          <p:nvPr/>
        </p:nvSpPr>
        <p:spPr>
          <a:xfrm>
            <a:off x="10357383" y="5548545"/>
            <a:ext cx="1118542" cy="1631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92" name="C"/>
          <p:cNvSpPr txBox="1"/>
          <p:nvPr/>
        </p:nvSpPr>
        <p:spPr>
          <a:xfrm>
            <a:off x="9933106" y="5048581"/>
            <a:ext cx="34015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</a:t>
            </a:r>
          </a:p>
        </p:txBody>
      </p:sp>
      <p:sp>
        <p:nvSpPr>
          <p:cNvPr id="693" name="Oval"/>
          <p:cNvSpPr/>
          <p:nvPr/>
        </p:nvSpPr>
        <p:spPr>
          <a:xfrm>
            <a:off x="-82061" y="4954278"/>
            <a:ext cx="3596909" cy="1270001"/>
          </a:xfrm>
          <a:prstGeom prst="ellipse">
            <a:avLst/>
          </a:prstGeom>
          <a:solidFill>
            <a:srgbClr val="EFAFEB">
              <a:alpha val="4286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94" name="Deletions"/>
          <p:cNvSpPr txBox="1"/>
          <p:nvPr/>
        </p:nvSpPr>
        <p:spPr>
          <a:xfrm>
            <a:off x="1053644" y="4621419"/>
            <a:ext cx="1325500" cy="436397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Deletions</a:t>
            </a:r>
          </a:p>
        </p:txBody>
      </p:sp>
      <p:sp>
        <p:nvSpPr>
          <p:cNvPr id="695" name="Reference…"/>
          <p:cNvSpPr txBox="1"/>
          <p:nvPr/>
        </p:nvSpPr>
        <p:spPr>
          <a:xfrm>
            <a:off x="11478814" y="5265478"/>
            <a:ext cx="1426719" cy="729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Reference</a:t>
            </a:r>
          </a:p>
          <a:p>
            <a:pPr>
              <a:defRPr sz="2000"/>
            </a:pPr>
            <a:r>
              <a:t>genome</a:t>
            </a:r>
          </a:p>
        </p:txBody>
      </p:sp>
      <p:sp>
        <p:nvSpPr>
          <p:cNvPr id="696" name="S1"/>
          <p:cNvSpPr txBox="1"/>
          <p:nvPr/>
        </p:nvSpPr>
        <p:spPr>
          <a:xfrm>
            <a:off x="543004" y="6463667"/>
            <a:ext cx="481585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S1</a:t>
            </a:r>
          </a:p>
        </p:txBody>
      </p:sp>
      <p:sp>
        <p:nvSpPr>
          <p:cNvPr id="697" name="S1+N"/>
          <p:cNvSpPr txBox="1"/>
          <p:nvPr/>
        </p:nvSpPr>
        <p:spPr>
          <a:xfrm>
            <a:off x="2243635" y="6463667"/>
            <a:ext cx="890322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S1+N</a:t>
            </a:r>
          </a:p>
        </p:txBody>
      </p:sp>
      <p:sp>
        <p:nvSpPr>
          <p:cNvPr id="698" name="Line"/>
          <p:cNvSpPr/>
          <p:nvPr/>
        </p:nvSpPr>
        <p:spPr>
          <a:xfrm>
            <a:off x="72579" y="5644397"/>
            <a:ext cx="498794" cy="8484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99" name="Line"/>
          <p:cNvSpPr/>
          <p:nvPr/>
        </p:nvSpPr>
        <p:spPr>
          <a:xfrm flipH="1">
            <a:off x="2624779" y="5644397"/>
            <a:ext cx="445001" cy="8484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00" name="N: read length"/>
          <p:cNvSpPr txBox="1"/>
          <p:nvPr/>
        </p:nvSpPr>
        <p:spPr>
          <a:xfrm>
            <a:off x="-825246" y="7164114"/>
            <a:ext cx="3804283" cy="704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4" algn="just">
              <a:defRPr sz="2000"/>
            </a:pPr>
            <a:r>
              <a:rPr b="0"/>
              <a:t>N: read length</a:t>
            </a:r>
            <a:endParaRPr b="0"/>
          </a:p>
        </p:txBody>
      </p:sp>
      <p:sp>
        <p:nvSpPr>
          <p:cNvPr id="701" name="Line"/>
          <p:cNvSpPr/>
          <p:nvPr/>
        </p:nvSpPr>
        <p:spPr>
          <a:xfrm>
            <a:off x="1841499" y="6658265"/>
            <a:ext cx="1109563" cy="110956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02" name="Line"/>
          <p:cNvSpPr/>
          <p:nvPr/>
        </p:nvSpPr>
        <p:spPr>
          <a:xfrm>
            <a:off x="2946400" y="7776969"/>
            <a:ext cx="132550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03" name="Chr n: +/- : S1—S1+N"/>
          <p:cNvSpPr txBox="1"/>
          <p:nvPr/>
        </p:nvSpPr>
        <p:spPr>
          <a:xfrm>
            <a:off x="4392523" y="7546440"/>
            <a:ext cx="319674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Chr n: +/- : S1—S1+N</a:t>
            </a:r>
          </a:p>
        </p:txBody>
      </p:sp>
      <p:sp>
        <p:nvSpPr>
          <p:cNvPr id="704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How can we secure this data?"/>
          <p:cNvSpPr txBox="1"/>
          <p:nvPr/>
        </p:nvSpPr>
        <p:spPr>
          <a:xfrm>
            <a:off x="4276344" y="55220"/>
            <a:ext cx="44775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How can we secure this data?</a:t>
            </a:r>
          </a:p>
        </p:txBody>
      </p:sp>
      <p:sp>
        <p:nvSpPr>
          <p:cNvPr id="707" name="Privacy preserving file format…"/>
          <p:cNvSpPr txBox="1"/>
          <p:nvPr/>
        </p:nvSpPr>
        <p:spPr>
          <a:xfrm>
            <a:off x="295696" y="822706"/>
            <a:ext cx="12413408" cy="1935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0" sz="2000"/>
            </a:pPr>
            <a:r>
              <a:t>Privacy preserving file format</a:t>
            </a:r>
          </a:p>
          <a:p>
            <a:pPr algn="just">
              <a:defRPr b="0" sz="2000"/>
            </a:pPr>
          </a:p>
          <a:p>
            <a:pPr algn="just">
              <a:defRPr sz="2000"/>
            </a:pPr>
            <a:r>
              <a:t>Option 2: MRF Format </a:t>
            </a:r>
            <a:r>
              <a:rPr b="0"/>
              <a:t>Re-visited</a:t>
            </a:r>
            <a:endParaRPr b="0"/>
          </a:p>
          <a:p>
            <a:pPr algn="just">
              <a:defRPr sz="2000"/>
            </a:pPr>
            <a:endParaRPr b="0"/>
          </a:p>
          <a:p>
            <a:pPr lvl="4" algn="just">
              <a:defRPr sz="2000"/>
            </a:pPr>
            <a:r>
              <a:rPr b="0"/>
              <a:t>As it turns out aligners prints indels differently than split reads in a bam file</a:t>
            </a:r>
            <a:endParaRPr b="0"/>
          </a:p>
        </p:txBody>
      </p:sp>
      <p:pic>
        <p:nvPicPr>
          <p:cNvPr id="708" name="Screen Shot 2017-10-05 at 8.34.15 AM.png" descr="Screen Shot 2017-10-05 at 8.34.1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2144" y="2724150"/>
            <a:ext cx="9715501" cy="304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Screen Shot 2017-10-05 at 8.36.19 AM.png" descr="Screen Shot 2017-10-05 at 8.36.19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3244" y="3232150"/>
            <a:ext cx="9715501" cy="312031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A"/>
          <p:cNvSpPr txBox="1"/>
          <p:nvPr/>
        </p:nvSpPr>
        <p:spPr>
          <a:xfrm>
            <a:off x="1130350" y="2645641"/>
            <a:ext cx="323089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711" name="B"/>
          <p:cNvSpPr txBox="1"/>
          <p:nvPr/>
        </p:nvSpPr>
        <p:spPr>
          <a:xfrm>
            <a:off x="1127455" y="3157635"/>
            <a:ext cx="32888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</a:t>
            </a:r>
          </a:p>
        </p:txBody>
      </p:sp>
      <p:grpSp>
        <p:nvGrpSpPr>
          <p:cNvPr id="715" name="Group"/>
          <p:cNvGrpSpPr/>
          <p:nvPr/>
        </p:nvGrpSpPr>
        <p:grpSpPr>
          <a:xfrm>
            <a:off x="99267" y="5548545"/>
            <a:ext cx="3020059" cy="163100"/>
            <a:chOff x="0" y="0"/>
            <a:chExt cx="3020057" cy="163098"/>
          </a:xfrm>
        </p:grpSpPr>
        <p:sp>
          <p:nvSpPr>
            <p:cNvPr id="712" name="Rectangle"/>
            <p:cNvSpPr/>
            <p:nvPr/>
          </p:nvSpPr>
          <p:spPr>
            <a:xfrm>
              <a:off x="0" y="0"/>
              <a:ext cx="1406521" cy="16309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13" name="Rounded Rectangle"/>
            <p:cNvSpPr/>
            <p:nvPr/>
          </p:nvSpPr>
          <p:spPr>
            <a:xfrm>
              <a:off x="1392687" y="0"/>
              <a:ext cx="509260" cy="163099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14" name="Rectangle"/>
            <p:cNvSpPr/>
            <p:nvPr/>
          </p:nvSpPr>
          <p:spPr>
            <a:xfrm>
              <a:off x="1901516" y="0"/>
              <a:ext cx="1118542" cy="16309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719" name="Group"/>
          <p:cNvGrpSpPr/>
          <p:nvPr/>
        </p:nvGrpSpPr>
        <p:grpSpPr>
          <a:xfrm>
            <a:off x="3896567" y="5548545"/>
            <a:ext cx="3361253" cy="163100"/>
            <a:chOff x="0" y="0"/>
            <a:chExt cx="3361251" cy="163098"/>
          </a:xfrm>
        </p:grpSpPr>
        <p:sp>
          <p:nvSpPr>
            <p:cNvPr id="716" name="Rectangle"/>
            <p:cNvSpPr/>
            <p:nvPr/>
          </p:nvSpPr>
          <p:spPr>
            <a:xfrm>
              <a:off x="0" y="0"/>
              <a:ext cx="940666" cy="16309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17" name="Rectangle"/>
            <p:cNvSpPr/>
            <p:nvPr/>
          </p:nvSpPr>
          <p:spPr>
            <a:xfrm>
              <a:off x="2178403" y="-1"/>
              <a:ext cx="1182849" cy="16310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18" name="Line"/>
            <p:cNvSpPr/>
            <p:nvPr/>
          </p:nvSpPr>
          <p:spPr>
            <a:xfrm>
              <a:off x="934609" y="97016"/>
              <a:ext cx="12446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720" name="A"/>
          <p:cNvSpPr txBox="1"/>
          <p:nvPr/>
        </p:nvSpPr>
        <p:spPr>
          <a:xfrm>
            <a:off x="1447752" y="5048581"/>
            <a:ext cx="32308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721" name="B"/>
          <p:cNvSpPr txBox="1"/>
          <p:nvPr/>
        </p:nvSpPr>
        <p:spPr>
          <a:xfrm>
            <a:off x="5311154" y="5048581"/>
            <a:ext cx="32888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</a:t>
            </a:r>
          </a:p>
        </p:txBody>
      </p:sp>
      <p:pic>
        <p:nvPicPr>
          <p:cNvPr id="722" name="Screen Shot 2017-10-05 at 9.52.42 AM.png" descr="Screen Shot 2017-10-05 at 9.52.42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244" y="3748185"/>
            <a:ext cx="9715501" cy="311016"/>
          </a:xfrm>
          <a:prstGeom prst="rect">
            <a:avLst/>
          </a:prstGeom>
          <a:ln w="12700">
            <a:miter lim="400000"/>
          </a:ln>
        </p:spPr>
      </p:pic>
      <p:sp>
        <p:nvSpPr>
          <p:cNvPr id="723" name="C"/>
          <p:cNvSpPr txBox="1"/>
          <p:nvPr/>
        </p:nvSpPr>
        <p:spPr>
          <a:xfrm>
            <a:off x="1121816" y="3669630"/>
            <a:ext cx="34015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</a:t>
            </a:r>
          </a:p>
        </p:txBody>
      </p:sp>
      <p:sp>
        <p:nvSpPr>
          <p:cNvPr id="724" name="Rectangle"/>
          <p:cNvSpPr/>
          <p:nvPr/>
        </p:nvSpPr>
        <p:spPr>
          <a:xfrm>
            <a:off x="8455867" y="5548545"/>
            <a:ext cx="1406521" cy="1631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25" name="Rounded Rectangle"/>
          <p:cNvSpPr/>
          <p:nvPr/>
        </p:nvSpPr>
        <p:spPr>
          <a:xfrm>
            <a:off x="9848555" y="5548545"/>
            <a:ext cx="509260" cy="1631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26" name="Rectangle"/>
          <p:cNvSpPr/>
          <p:nvPr/>
        </p:nvSpPr>
        <p:spPr>
          <a:xfrm>
            <a:off x="10357383" y="5548545"/>
            <a:ext cx="1118542" cy="1631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27" name="C"/>
          <p:cNvSpPr txBox="1"/>
          <p:nvPr/>
        </p:nvSpPr>
        <p:spPr>
          <a:xfrm>
            <a:off x="9933106" y="5048581"/>
            <a:ext cx="34015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</a:t>
            </a:r>
          </a:p>
        </p:txBody>
      </p:sp>
      <p:sp>
        <p:nvSpPr>
          <p:cNvPr id="728" name="Oval"/>
          <p:cNvSpPr/>
          <p:nvPr/>
        </p:nvSpPr>
        <p:spPr>
          <a:xfrm>
            <a:off x="8172939" y="5005078"/>
            <a:ext cx="3596909" cy="1270001"/>
          </a:xfrm>
          <a:prstGeom prst="ellipse">
            <a:avLst/>
          </a:prstGeom>
          <a:solidFill>
            <a:srgbClr val="EFAFEB">
              <a:alpha val="4286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29" name="Insertions"/>
          <p:cNvSpPr txBox="1"/>
          <p:nvPr/>
        </p:nvSpPr>
        <p:spPr>
          <a:xfrm>
            <a:off x="9280145" y="4672220"/>
            <a:ext cx="1382497" cy="436396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Insertions</a:t>
            </a:r>
          </a:p>
        </p:txBody>
      </p:sp>
      <p:sp>
        <p:nvSpPr>
          <p:cNvPr id="730" name="Reference…"/>
          <p:cNvSpPr txBox="1"/>
          <p:nvPr/>
        </p:nvSpPr>
        <p:spPr>
          <a:xfrm>
            <a:off x="11478814" y="5265478"/>
            <a:ext cx="1426719" cy="729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Reference</a:t>
            </a:r>
          </a:p>
          <a:p>
            <a:pPr>
              <a:defRPr sz="2000"/>
            </a:pPr>
            <a:r>
              <a:t>genome</a:t>
            </a:r>
          </a:p>
        </p:txBody>
      </p:sp>
      <p:sp>
        <p:nvSpPr>
          <p:cNvPr id="731" name="S1"/>
          <p:cNvSpPr txBox="1"/>
          <p:nvPr/>
        </p:nvSpPr>
        <p:spPr>
          <a:xfrm>
            <a:off x="8798004" y="6514467"/>
            <a:ext cx="48158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S1</a:t>
            </a:r>
          </a:p>
        </p:txBody>
      </p:sp>
      <p:sp>
        <p:nvSpPr>
          <p:cNvPr id="732" name="S1+N"/>
          <p:cNvSpPr txBox="1"/>
          <p:nvPr/>
        </p:nvSpPr>
        <p:spPr>
          <a:xfrm>
            <a:off x="10498635" y="6514467"/>
            <a:ext cx="89032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S1+N</a:t>
            </a:r>
          </a:p>
        </p:txBody>
      </p:sp>
      <p:sp>
        <p:nvSpPr>
          <p:cNvPr id="733" name="Line"/>
          <p:cNvSpPr/>
          <p:nvPr/>
        </p:nvSpPr>
        <p:spPr>
          <a:xfrm>
            <a:off x="8327579" y="5695197"/>
            <a:ext cx="498794" cy="8484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34" name="Line"/>
          <p:cNvSpPr/>
          <p:nvPr/>
        </p:nvSpPr>
        <p:spPr>
          <a:xfrm flipH="1">
            <a:off x="10879779" y="5695196"/>
            <a:ext cx="445001" cy="848478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35" name="N: read length"/>
          <p:cNvSpPr txBox="1"/>
          <p:nvPr/>
        </p:nvSpPr>
        <p:spPr>
          <a:xfrm>
            <a:off x="10007853" y="7200990"/>
            <a:ext cx="3804284" cy="704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4" algn="just">
              <a:defRPr sz="2000"/>
            </a:pPr>
            <a:r>
              <a:rPr b="0"/>
              <a:t>N: read length</a:t>
            </a:r>
            <a:endParaRPr b="0"/>
          </a:p>
        </p:txBody>
      </p:sp>
      <p:sp>
        <p:nvSpPr>
          <p:cNvPr id="736" name="Line"/>
          <p:cNvSpPr/>
          <p:nvPr/>
        </p:nvSpPr>
        <p:spPr>
          <a:xfrm flipH="1">
            <a:off x="9431563" y="6866091"/>
            <a:ext cx="486178" cy="11706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37" name="Line"/>
          <p:cNvSpPr/>
          <p:nvPr/>
        </p:nvSpPr>
        <p:spPr>
          <a:xfrm flipH="1">
            <a:off x="8013104" y="8048296"/>
            <a:ext cx="142671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38" name="Chr n: +/- : S1—S1+N"/>
          <p:cNvSpPr txBox="1"/>
          <p:nvPr/>
        </p:nvSpPr>
        <p:spPr>
          <a:xfrm>
            <a:off x="4722723" y="7799528"/>
            <a:ext cx="3196744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Chr n: +/- : S1—S1+N</a:t>
            </a:r>
          </a:p>
        </p:txBody>
      </p:sp>
      <p:sp>
        <p:nvSpPr>
          <p:cNvPr id="739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How can we secure this data?"/>
          <p:cNvSpPr txBox="1"/>
          <p:nvPr/>
        </p:nvSpPr>
        <p:spPr>
          <a:xfrm>
            <a:off x="4276344" y="55220"/>
            <a:ext cx="44775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How can we secure this data?</a:t>
            </a:r>
          </a:p>
        </p:txBody>
      </p:sp>
      <p:sp>
        <p:nvSpPr>
          <p:cNvPr id="742" name="Privacy preserving file format…"/>
          <p:cNvSpPr txBox="1"/>
          <p:nvPr/>
        </p:nvSpPr>
        <p:spPr>
          <a:xfrm>
            <a:off x="308396" y="653052"/>
            <a:ext cx="12413408" cy="3485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0" sz="2000"/>
            </a:pPr>
            <a:r>
              <a:t>Privacy preserving file format</a:t>
            </a:r>
          </a:p>
          <a:p>
            <a:pPr algn="just">
              <a:defRPr b="0" sz="2000"/>
            </a:pPr>
          </a:p>
          <a:p>
            <a:pPr algn="just">
              <a:defRPr sz="2000"/>
            </a:pPr>
            <a:r>
              <a:t>Option 3: GMZ Format (MRF+privateKey)</a:t>
            </a:r>
          </a:p>
          <a:p>
            <a:pPr algn="just">
              <a:defRPr sz="2000"/>
            </a:pPr>
          </a:p>
          <a:p>
            <a:pPr algn="just">
              <a:defRPr sz="2000"/>
            </a:pPr>
            <a:r>
              <a:t>Objectives:</a:t>
            </a:r>
          </a:p>
          <a:p>
            <a:pPr lvl="1" marL="722312" indent="-277812" algn="just">
              <a:buSzPct val="145000"/>
              <a:buChar char="•"/>
              <a:defRPr b="0" sz="2000"/>
            </a:pPr>
            <a:r>
              <a:t>Keep the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public</a:t>
            </a:r>
            <a:r>
              <a:t> data light (small file size)</a:t>
            </a:r>
          </a:p>
          <a:p>
            <a:pPr lvl="1" marL="722312" indent="-277812" algn="just">
              <a:buSzPct val="145000"/>
              <a:buChar char="•"/>
              <a:defRPr b="0" sz="2000" u="sng"/>
            </a:pPr>
            <a:r>
              <a:t>Keep the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private</a:t>
            </a:r>
            <a:r>
              <a:t> data light</a:t>
            </a:r>
          </a:p>
          <a:p>
            <a:pPr lvl="1" marL="722312" indent="-277812" algn="just">
              <a:buSzPct val="145000"/>
              <a:buChar char="•"/>
              <a:defRPr b="0" sz="2000"/>
            </a:pPr>
            <a:r>
              <a:t>Minimize the information leakage</a:t>
            </a:r>
          </a:p>
          <a:p>
            <a:pPr lvl="1" marL="722312" indent="-277812" algn="just">
              <a:buSzPct val="145000"/>
              <a:buChar char="•"/>
              <a:defRPr b="0" sz="2000"/>
            </a:pPr>
            <a:r>
              <a:t>Maximize the utility</a:t>
            </a:r>
          </a:p>
          <a:p>
            <a:pPr algn="just">
              <a:defRPr sz="2000"/>
            </a:pPr>
            <a:endParaRPr b="0"/>
          </a:p>
        </p:txBody>
      </p:sp>
      <p:sp>
        <p:nvSpPr>
          <p:cNvPr id="743" name="Privacy in traditional data science sense…"/>
          <p:cNvSpPr txBox="1"/>
          <p:nvPr/>
        </p:nvSpPr>
        <p:spPr>
          <a:xfrm>
            <a:off x="1972500" y="3683096"/>
            <a:ext cx="9085200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Privacy in traditional data science sense…</a:t>
            </a:r>
          </a:p>
        </p:txBody>
      </p:sp>
      <p:pic>
        <p:nvPicPr>
          <p:cNvPr id="74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2668" y="6667222"/>
            <a:ext cx="1823229" cy="1933728"/>
          </a:xfrm>
          <a:prstGeom prst="rect">
            <a:avLst/>
          </a:prstGeom>
          <a:ln w="12700">
            <a:miter lim="400000"/>
          </a:ln>
        </p:spPr>
      </p:pic>
      <p:sp>
        <p:nvSpPr>
          <p:cNvPr id="745" name="Line"/>
          <p:cNvSpPr/>
          <p:nvPr/>
        </p:nvSpPr>
        <p:spPr>
          <a:xfrm>
            <a:off x="2684901" y="5265813"/>
            <a:ext cx="958555" cy="6245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46" name="Line"/>
          <p:cNvSpPr/>
          <p:nvPr/>
        </p:nvSpPr>
        <p:spPr>
          <a:xfrm flipV="1">
            <a:off x="2722780" y="6890391"/>
            <a:ext cx="882232" cy="62381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47" name="Internet"/>
          <p:cNvSpPr txBox="1"/>
          <p:nvPr/>
        </p:nvSpPr>
        <p:spPr>
          <a:xfrm>
            <a:off x="3762271" y="6127484"/>
            <a:ext cx="1254253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Internet</a:t>
            </a:r>
          </a:p>
        </p:txBody>
      </p:sp>
      <p:sp>
        <p:nvSpPr>
          <p:cNvPr id="748" name="Line"/>
          <p:cNvSpPr/>
          <p:nvPr/>
        </p:nvSpPr>
        <p:spPr>
          <a:xfrm>
            <a:off x="5682101" y="6472313"/>
            <a:ext cx="92382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749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59943" y="5414662"/>
            <a:ext cx="2658910" cy="1592577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Line"/>
          <p:cNvSpPr/>
          <p:nvPr/>
        </p:nvSpPr>
        <p:spPr>
          <a:xfrm flipH="1">
            <a:off x="8394949" y="5751662"/>
            <a:ext cx="1457813" cy="43190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51" name="Line"/>
          <p:cNvSpPr/>
          <p:nvPr/>
        </p:nvSpPr>
        <p:spPr>
          <a:xfrm flipH="1" flipV="1">
            <a:off x="8359943" y="6896071"/>
            <a:ext cx="1248845" cy="62008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752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80132" y="4275213"/>
            <a:ext cx="923820" cy="1670620"/>
          </a:xfrm>
          <a:prstGeom prst="rect">
            <a:avLst/>
          </a:prstGeom>
          <a:ln w="12700">
            <a:miter lim="400000"/>
          </a:ln>
        </p:spPr>
      </p:pic>
      <p:sp>
        <p:nvSpPr>
          <p:cNvPr id="753" name="Bob"/>
          <p:cNvSpPr txBox="1"/>
          <p:nvPr/>
        </p:nvSpPr>
        <p:spPr>
          <a:xfrm>
            <a:off x="1891369" y="5441684"/>
            <a:ext cx="701346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Bob</a:t>
            </a:r>
          </a:p>
        </p:txBody>
      </p:sp>
      <p:sp>
        <p:nvSpPr>
          <p:cNvPr id="754" name="Alice"/>
          <p:cNvSpPr txBox="1"/>
          <p:nvPr/>
        </p:nvSpPr>
        <p:spPr>
          <a:xfrm>
            <a:off x="1929145" y="7740384"/>
            <a:ext cx="830276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Alice</a:t>
            </a:r>
          </a:p>
        </p:txBody>
      </p:sp>
      <p:pic>
        <p:nvPicPr>
          <p:cNvPr id="755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rcRect l="597" t="0" r="597" b="10737"/>
          <a:stretch>
            <a:fillRect/>
          </a:stretch>
        </p:blipFill>
        <p:spPr>
          <a:xfrm>
            <a:off x="9801275" y="4776638"/>
            <a:ext cx="1770840" cy="1592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6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51394" y="6667222"/>
            <a:ext cx="1670620" cy="1670620"/>
          </a:xfrm>
          <a:prstGeom prst="rect">
            <a:avLst/>
          </a:prstGeom>
          <a:ln w="12700">
            <a:miter lim="400000"/>
          </a:ln>
        </p:spPr>
      </p:pic>
      <p:sp>
        <p:nvSpPr>
          <p:cNvPr id="757" name="Privacy preserving mapping"/>
          <p:cNvSpPr txBox="1"/>
          <p:nvPr/>
        </p:nvSpPr>
        <p:spPr>
          <a:xfrm>
            <a:off x="5191779" y="7714984"/>
            <a:ext cx="4206444" cy="511859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Privacy preserving mapping</a:t>
            </a:r>
          </a:p>
        </p:txBody>
      </p:sp>
      <p:sp>
        <p:nvSpPr>
          <p:cNvPr id="758" name="Line"/>
          <p:cNvSpPr/>
          <p:nvPr/>
        </p:nvSpPr>
        <p:spPr>
          <a:xfrm flipV="1">
            <a:off x="7180701" y="7262749"/>
            <a:ext cx="1" cy="4795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759" name="pasted-image.tiff" descr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88968" y="5234291"/>
            <a:ext cx="1823229" cy="2247445"/>
          </a:xfrm>
          <a:prstGeom prst="rect">
            <a:avLst/>
          </a:prstGeom>
          <a:ln w="12700">
            <a:miter lim="400000"/>
          </a:ln>
        </p:spPr>
      </p:pic>
      <p:sp>
        <p:nvSpPr>
          <p:cNvPr id="760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Functional genomics era increases the number of quasi-identifiers"/>
          <p:cNvSpPr txBox="1"/>
          <p:nvPr/>
        </p:nvSpPr>
        <p:spPr>
          <a:xfrm>
            <a:off x="478504" y="-57054"/>
            <a:ext cx="12047792" cy="118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Functional genomics era increases the number of quasi-identifiers</a:t>
            </a:r>
          </a:p>
        </p:txBody>
      </p:sp>
      <p:sp>
        <p:nvSpPr>
          <p:cNvPr id="159" name="RNA-Seq is of particular interest…"/>
          <p:cNvSpPr txBox="1"/>
          <p:nvPr/>
        </p:nvSpPr>
        <p:spPr>
          <a:xfrm>
            <a:off x="229141" y="1482800"/>
            <a:ext cx="12546518" cy="2863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 algn="just">
              <a:buSzPct val="50000"/>
              <a:buBlip>
                <a:blip r:embed="rId2"/>
              </a:buBlip>
              <a:defRPr sz="2000"/>
            </a:pPr>
            <a:r>
              <a:t>RNA-Seq is of particular interest</a:t>
            </a:r>
          </a:p>
          <a:p>
            <a:pPr algn="just">
              <a:defRPr sz="2000"/>
            </a:pPr>
          </a:p>
          <a:p>
            <a:pPr lvl="1" marL="722312" indent="-277812" algn="just">
              <a:buSzPct val="50000"/>
              <a:buBlip>
                <a:blip r:embed="rId2"/>
              </a:buBlip>
              <a:defRPr b="0" sz="2000"/>
            </a:pPr>
            <a:r>
              <a:t>Big consortia like ENCODE, TCGA, GTEx provide a wealth of functional genomics data, which particularly belong to individuals </a:t>
            </a:r>
          </a:p>
          <a:p>
            <a:pPr lvl="1" marL="777875" indent="-333375" algn="just">
              <a:buSzPct val="50000"/>
              <a:buBlip>
                <a:blip r:embed="rId2"/>
              </a:buBlip>
              <a:defRPr b="0" sz="2000"/>
            </a:pPr>
            <a:r>
              <a:t>Schadt et. al, 2012</a:t>
            </a:r>
          </a:p>
          <a:p>
            <a:pPr lvl="2" marL="1222375" indent="-333375" algn="just">
              <a:buSzPct val="50000"/>
              <a:buBlip>
                <a:blip r:embed="rId2"/>
              </a:buBlip>
              <a:defRPr b="0" sz="2000"/>
            </a:pPr>
            <a:r>
              <a:t>SNP genotypes can be predicted from RNA-Seq expression data using known eQTLs</a:t>
            </a:r>
          </a:p>
          <a:p>
            <a:pPr lvl="1" marL="777875" indent="-333375" algn="just">
              <a:buSzPct val="50000"/>
              <a:buBlip>
                <a:blip r:embed="rId2"/>
              </a:buBlip>
              <a:defRPr b="0" sz="2000"/>
            </a:pPr>
            <a:r>
              <a:t>Harmanci and Gerstein, 2016</a:t>
            </a:r>
          </a:p>
          <a:p>
            <a:pPr lvl="2" marL="1222375" indent="-333375" algn="just">
              <a:buSzPct val="50000"/>
              <a:buBlip>
                <a:blip r:embed="rId2"/>
              </a:buBlip>
              <a:defRPr b="0" sz="2000"/>
            </a:pPr>
            <a:r>
              <a:t>eQTLs and extreme expression levels can be used to do linking attacks</a:t>
            </a:r>
          </a:p>
        </p:txBody>
      </p:sp>
      <p:pic>
        <p:nvPicPr>
          <p:cNvPr id="160" name="Screen Shot 2017-09-16 at 4.12.39 PM.png" descr="Screen Shot 2017-09-16 at 4.12.3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4411" y="4514850"/>
            <a:ext cx="3040139" cy="2423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Screen Shot 2017-09-16 at 4.15.42 PM.png" descr="Screen Shot 2017-09-16 at 4.15.42 PM.png"/>
          <p:cNvPicPr>
            <a:picLocks noChangeAspect="1"/>
          </p:cNvPicPr>
          <p:nvPr/>
        </p:nvPicPr>
        <p:blipFill>
          <a:blip r:embed="rId4">
            <a:extLst/>
          </a:blip>
          <a:srcRect l="1422" t="1422" r="1422" b="1422"/>
          <a:stretch>
            <a:fillRect/>
          </a:stretch>
        </p:blipFill>
        <p:spPr>
          <a:xfrm>
            <a:off x="3757351" y="4731565"/>
            <a:ext cx="2414468" cy="2423973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chadt et. al, 2012"/>
          <p:cNvSpPr txBox="1"/>
          <p:nvPr/>
        </p:nvSpPr>
        <p:spPr>
          <a:xfrm>
            <a:off x="3987202" y="7107783"/>
            <a:ext cx="1624737" cy="275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just">
              <a:defRPr b="0" sz="1200"/>
            </a:pPr>
            <a:r>
              <a:t>Schadt et. al, 2012</a:t>
            </a:r>
          </a:p>
        </p:txBody>
      </p:sp>
      <p:sp>
        <p:nvSpPr>
          <p:cNvPr id="163" name="Harmanci and Gerstein, 2016"/>
          <p:cNvSpPr txBox="1"/>
          <p:nvPr/>
        </p:nvSpPr>
        <p:spPr>
          <a:xfrm>
            <a:off x="6860178" y="7107783"/>
            <a:ext cx="2335988" cy="275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just">
              <a:defRPr b="0" sz="1200"/>
            </a:pPr>
            <a:r>
              <a:t>Harmanci and Gerstein, 2016</a:t>
            </a:r>
          </a:p>
        </p:txBody>
      </p:sp>
      <p:sp>
        <p:nvSpPr>
          <p:cNvPr id="164" name="ChIP-Seq and Hi-C signal tracks can also leak genotype information…"/>
          <p:cNvSpPr txBox="1"/>
          <p:nvPr/>
        </p:nvSpPr>
        <p:spPr>
          <a:xfrm>
            <a:off x="252780" y="7689989"/>
            <a:ext cx="10327490" cy="133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 algn="just">
              <a:buSzPct val="50000"/>
              <a:buBlip>
                <a:blip r:embed="rId2"/>
              </a:buBlip>
              <a:defRPr sz="2000"/>
            </a:pPr>
            <a:r>
              <a:t>ChIP-Seq and Hi-C signal tracks can also leak genotype information</a:t>
            </a:r>
          </a:p>
          <a:p>
            <a:pPr algn="just">
              <a:defRPr sz="2000"/>
            </a:pPr>
          </a:p>
          <a:p>
            <a:pPr lvl="1" marL="722312" indent="-277812" algn="just">
              <a:buSzPct val="50000"/>
              <a:buBlip>
                <a:blip r:embed="rId2"/>
              </a:buBlip>
              <a:defRPr b="0" sz="2000"/>
            </a:pPr>
            <a:r>
              <a:t>Harmanci and Gerstein, 2017</a:t>
            </a:r>
          </a:p>
        </p:txBody>
      </p:sp>
      <p:sp>
        <p:nvSpPr>
          <p:cNvPr id="165" name="Slide Number"/>
          <p:cNvSpPr txBox="1"/>
          <p:nvPr>
            <p:ph type="sldNum" sz="quarter" idx="4294967295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Privacy in traditional data science sense…"/>
          <p:cNvSpPr txBox="1"/>
          <p:nvPr/>
        </p:nvSpPr>
        <p:spPr>
          <a:xfrm>
            <a:off x="1959800" y="292196"/>
            <a:ext cx="9085200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Privacy in traditional data science sense…</a:t>
            </a:r>
          </a:p>
        </p:txBody>
      </p:sp>
      <p:pic>
        <p:nvPicPr>
          <p:cNvPr id="763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6100" y="1733550"/>
            <a:ext cx="7185999" cy="4383460"/>
          </a:xfrm>
          <a:prstGeom prst="rect">
            <a:avLst/>
          </a:prstGeom>
          <a:ln w="12700">
            <a:miter lim="400000"/>
          </a:ln>
        </p:spPr>
      </p:pic>
      <p:sp>
        <p:nvSpPr>
          <p:cNvPr id="764" name="increase utility…"/>
          <p:cNvSpPr txBox="1"/>
          <p:nvPr/>
        </p:nvSpPr>
        <p:spPr>
          <a:xfrm>
            <a:off x="4940795" y="6282912"/>
            <a:ext cx="2380870" cy="553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33375" indent="-333375" algn="just">
              <a:buSzPct val="50000"/>
              <a:buBlip>
                <a:blip r:embed="rId3"/>
              </a:buBlip>
              <a:defRPr sz="1500">
                <a:solidFill>
                  <a:schemeClr val="accent1">
                    <a:lumOff val="-13575"/>
                  </a:schemeClr>
                </a:solidFill>
              </a:defRPr>
            </a:pPr>
            <a:r>
              <a:t>increase utility</a:t>
            </a:r>
          </a:p>
          <a:p>
            <a:pPr marL="333375" indent="-333375" algn="just">
              <a:buSzPct val="50000"/>
              <a:buBlip>
                <a:blip r:embed="rId3"/>
              </a:buBlip>
              <a:defRPr sz="1500">
                <a:solidFill>
                  <a:schemeClr val="accent1">
                    <a:lumOff val="-13575"/>
                  </a:schemeClr>
                </a:solidFill>
              </a:defRPr>
            </a:pPr>
            <a:r>
              <a:t>decrease privacy risk</a:t>
            </a:r>
          </a:p>
        </p:txBody>
      </p:sp>
      <p:sp>
        <p:nvSpPr>
          <p:cNvPr id="765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How can we secure this data?"/>
          <p:cNvSpPr txBox="1"/>
          <p:nvPr/>
        </p:nvSpPr>
        <p:spPr>
          <a:xfrm>
            <a:off x="4359193" y="27001"/>
            <a:ext cx="44775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How can we secure this data?</a:t>
            </a:r>
          </a:p>
        </p:txBody>
      </p:sp>
      <p:sp>
        <p:nvSpPr>
          <p:cNvPr id="768" name="Privacy preserving file format…"/>
          <p:cNvSpPr txBox="1"/>
          <p:nvPr/>
        </p:nvSpPr>
        <p:spPr>
          <a:xfrm>
            <a:off x="124546" y="581566"/>
            <a:ext cx="12413407" cy="2253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0" sz="2000"/>
            </a:pPr>
            <a:r>
              <a:t>Privacy preserving file format</a:t>
            </a:r>
          </a:p>
          <a:p>
            <a:pPr algn="just">
              <a:defRPr b="0" sz="2000"/>
            </a:pPr>
          </a:p>
          <a:p>
            <a:pPr algn="just">
              <a:defRPr sz="2000"/>
            </a:pPr>
            <a:r>
              <a:t>Option 3: GMZ Format (MRF+private-key)</a:t>
            </a:r>
          </a:p>
          <a:p>
            <a:pPr algn="just">
              <a:defRPr sz="2000"/>
            </a:pPr>
          </a:p>
          <a:p>
            <a:pPr algn="just">
              <a:defRPr sz="2000"/>
            </a:pPr>
            <a:endParaRPr b="0"/>
          </a:p>
          <a:p>
            <a:pPr algn="just">
              <a:defRPr sz="2000"/>
            </a:pPr>
            <a:endParaRPr b="0"/>
          </a:p>
        </p:txBody>
      </p:sp>
      <p:pic>
        <p:nvPicPr>
          <p:cNvPr id="769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9384" y="3550573"/>
            <a:ext cx="1823229" cy="1933728"/>
          </a:xfrm>
          <a:prstGeom prst="rect">
            <a:avLst/>
          </a:prstGeom>
          <a:ln w="12700">
            <a:miter lim="400000"/>
          </a:ln>
        </p:spPr>
      </p:pic>
      <p:sp>
        <p:nvSpPr>
          <p:cNvPr id="770" name="Alice"/>
          <p:cNvSpPr txBox="1"/>
          <p:nvPr/>
        </p:nvSpPr>
        <p:spPr>
          <a:xfrm>
            <a:off x="3695860" y="4657884"/>
            <a:ext cx="830277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Alice</a:t>
            </a:r>
          </a:p>
        </p:txBody>
      </p:sp>
      <p:sp>
        <p:nvSpPr>
          <p:cNvPr id="771" name="Line"/>
          <p:cNvSpPr/>
          <p:nvPr/>
        </p:nvSpPr>
        <p:spPr>
          <a:xfrm>
            <a:off x="4388117" y="4517437"/>
            <a:ext cx="92382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772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02226" y="3454913"/>
            <a:ext cx="923820" cy="1670620"/>
          </a:xfrm>
          <a:prstGeom prst="rect">
            <a:avLst/>
          </a:prstGeom>
          <a:ln w="12700">
            <a:miter lim="400000"/>
          </a:ln>
        </p:spPr>
      </p:pic>
      <p:sp>
        <p:nvSpPr>
          <p:cNvPr id="773" name="Bob"/>
          <p:cNvSpPr txBox="1"/>
          <p:nvPr/>
        </p:nvSpPr>
        <p:spPr>
          <a:xfrm>
            <a:off x="8413463" y="4621384"/>
            <a:ext cx="701346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Bob</a:t>
            </a:r>
          </a:p>
        </p:txBody>
      </p:sp>
      <p:sp>
        <p:nvSpPr>
          <p:cNvPr id="774" name="plaintext"/>
          <p:cNvSpPr/>
          <p:nvPr/>
        </p:nvSpPr>
        <p:spPr>
          <a:xfrm>
            <a:off x="5339781" y="4212041"/>
            <a:ext cx="1982937" cy="610792"/>
          </a:xfrm>
          <a:prstGeom prst="roundRect">
            <a:avLst>
              <a:gd name="adj" fmla="val 31189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plaintext</a:t>
            </a:r>
          </a:p>
        </p:txBody>
      </p:sp>
      <p:sp>
        <p:nvSpPr>
          <p:cNvPr id="775" name="Line"/>
          <p:cNvSpPr/>
          <p:nvPr/>
        </p:nvSpPr>
        <p:spPr>
          <a:xfrm>
            <a:off x="7350562" y="4517437"/>
            <a:ext cx="92382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76" name="Line"/>
          <p:cNvSpPr/>
          <p:nvPr/>
        </p:nvSpPr>
        <p:spPr>
          <a:xfrm flipV="1">
            <a:off x="6806177" y="3180693"/>
            <a:ext cx="1244561" cy="1025170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777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49409" y="1930473"/>
            <a:ext cx="1429454" cy="1429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7891" y="6226673"/>
            <a:ext cx="1823230" cy="1933728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Alice"/>
          <p:cNvSpPr txBox="1"/>
          <p:nvPr/>
        </p:nvSpPr>
        <p:spPr>
          <a:xfrm>
            <a:off x="1194368" y="7333984"/>
            <a:ext cx="830276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Alice</a:t>
            </a:r>
          </a:p>
        </p:txBody>
      </p:sp>
      <p:sp>
        <p:nvSpPr>
          <p:cNvPr id="780" name="Line"/>
          <p:cNvSpPr/>
          <p:nvPr/>
        </p:nvSpPr>
        <p:spPr>
          <a:xfrm>
            <a:off x="1835824" y="7384037"/>
            <a:ext cx="92382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81" name="plaintext"/>
          <p:cNvSpPr/>
          <p:nvPr/>
        </p:nvSpPr>
        <p:spPr>
          <a:xfrm>
            <a:off x="2774788" y="7078641"/>
            <a:ext cx="1982938" cy="610792"/>
          </a:xfrm>
          <a:prstGeom prst="roundRect">
            <a:avLst>
              <a:gd name="adj" fmla="val 31189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plaintext</a:t>
            </a:r>
          </a:p>
        </p:txBody>
      </p:sp>
      <p:sp>
        <p:nvSpPr>
          <p:cNvPr id="782" name="Line"/>
          <p:cNvSpPr/>
          <p:nvPr/>
        </p:nvSpPr>
        <p:spPr>
          <a:xfrm>
            <a:off x="4734769" y="7384037"/>
            <a:ext cx="92382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83" name="Computer"/>
          <p:cNvSpPr/>
          <p:nvPr/>
        </p:nvSpPr>
        <p:spPr>
          <a:xfrm>
            <a:off x="5739694" y="6898495"/>
            <a:ext cx="1389957" cy="1121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6" y="0"/>
                </a:moveTo>
                <a:cubicBezTo>
                  <a:pt x="209" y="0"/>
                  <a:pt x="0" y="260"/>
                  <a:pt x="0" y="577"/>
                </a:cubicBezTo>
                <a:lnTo>
                  <a:pt x="0" y="17780"/>
                </a:lnTo>
                <a:cubicBezTo>
                  <a:pt x="0" y="18098"/>
                  <a:pt x="209" y="18358"/>
                  <a:pt x="466" y="18358"/>
                </a:cubicBezTo>
                <a:lnTo>
                  <a:pt x="8927" y="18358"/>
                </a:lnTo>
                <a:lnTo>
                  <a:pt x="8896" y="18519"/>
                </a:lnTo>
                <a:lnTo>
                  <a:pt x="8534" y="20765"/>
                </a:lnTo>
                <a:lnTo>
                  <a:pt x="7472" y="20765"/>
                </a:lnTo>
                <a:lnTo>
                  <a:pt x="7472" y="21600"/>
                </a:lnTo>
                <a:lnTo>
                  <a:pt x="10268" y="21600"/>
                </a:lnTo>
                <a:lnTo>
                  <a:pt x="10891" y="21600"/>
                </a:lnTo>
                <a:lnTo>
                  <a:pt x="13687" y="21600"/>
                </a:lnTo>
                <a:lnTo>
                  <a:pt x="13687" y="20765"/>
                </a:lnTo>
                <a:lnTo>
                  <a:pt x="12626" y="20765"/>
                </a:lnTo>
                <a:lnTo>
                  <a:pt x="12263" y="18519"/>
                </a:lnTo>
                <a:lnTo>
                  <a:pt x="12234" y="18358"/>
                </a:lnTo>
                <a:lnTo>
                  <a:pt x="21134" y="18358"/>
                </a:lnTo>
                <a:cubicBezTo>
                  <a:pt x="21391" y="18358"/>
                  <a:pt x="21600" y="18098"/>
                  <a:pt x="21600" y="17780"/>
                </a:cubicBezTo>
                <a:lnTo>
                  <a:pt x="21600" y="577"/>
                </a:lnTo>
                <a:cubicBezTo>
                  <a:pt x="21600" y="260"/>
                  <a:pt x="21391" y="0"/>
                  <a:pt x="21134" y="0"/>
                </a:cubicBezTo>
                <a:lnTo>
                  <a:pt x="466" y="0"/>
                </a:lnTo>
                <a:close/>
                <a:moveTo>
                  <a:pt x="10800" y="533"/>
                </a:moveTo>
                <a:cubicBezTo>
                  <a:pt x="10914" y="533"/>
                  <a:pt x="11008" y="649"/>
                  <a:pt x="11008" y="791"/>
                </a:cubicBezTo>
                <a:cubicBezTo>
                  <a:pt x="11008" y="933"/>
                  <a:pt x="10914" y="1046"/>
                  <a:pt x="10800" y="1046"/>
                </a:cubicBezTo>
                <a:cubicBezTo>
                  <a:pt x="10686" y="1046"/>
                  <a:pt x="10592" y="933"/>
                  <a:pt x="10592" y="791"/>
                </a:cubicBezTo>
                <a:cubicBezTo>
                  <a:pt x="10592" y="649"/>
                  <a:pt x="10686" y="533"/>
                  <a:pt x="10800" y="533"/>
                </a:cubicBezTo>
                <a:close/>
                <a:moveTo>
                  <a:pt x="1242" y="1732"/>
                </a:moveTo>
                <a:lnTo>
                  <a:pt x="20358" y="1732"/>
                </a:lnTo>
                <a:lnTo>
                  <a:pt x="20358" y="15228"/>
                </a:lnTo>
                <a:lnTo>
                  <a:pt x="1242" y="15228"/>
                </a:lnTo>
                <a:lnTo>
                  <a:pt x="1242" y="1732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84" name="chipher"/>
          <p:cNvSpPr txBox="1"/>
          <p:nvPr/>
        </p:nvSpPr>
        <p:spPr>
          <a:xfrm>
            <a:off x="5830101" y="7153507"/>
            <a:ext cx="120914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chipher</a:t>
            </a:r>
          </a:p>
        </p:txBody>
      </p:sp>
      <p:sp>
        <p:nvSpPr>
          <p:cNvPr id="785" name="Line"/>
          <p:cNvSpPr/>
          <p:nvPr/>
        </p:nvSpPr>
        <p:spPr>
          <a:xfrm>
            <a:off x="7115206" y="7384037"/>
            <a:ext cx="92382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86" name="chiphertext"/>
          <p:cNvSpPr/>
          <p:nvPr/>
        </p:nvSpPr>
        <p:spPr>
          <a:xfrm>
            <a:off x="8016070" y="7078641"/>
            <a:ext cx="1982938" cy="610792"/>
          </a:xfrm>
          <a:prstGeom prst="roundRect">
            <a:avLst>
              <a:gd name="adj" fmla="val 31189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chiphertext</a:t>
            </a:r>
          </a:p>
        </p:txBody>
      </p:sp>
      <p:pic>
        <p:nvPicPr>
          <p:cNvPr id="787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97638" y="6226673"/>
            <a:ext cx="923820" cy="1670620"/>
          </a:xfrm>
          <a:prstGeom prst="rect">
            <a:avLst/>
          </a:prstGeom>
          <a:ln w="12700">
            <a:miter lim="400000"/>
          </a:ln>
        </p:spPr>
      </p:pic>
      <p:sp>
        <p:nvSpPr>
          <p:cNvPr id="788" name="Bob"/>
          <p:cNvSpPr txBox="1"/>
          <p:nvPr/>
        </p:nvSpPr>
        <p:spPr>
          <a:xfrm>
            <a:off x="11113326" y="7393144"/>
            <a:ext cx="701346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Bob</a:t>
            </a:r>
          </a:p>
        </p:txBody>
      </p:sp>
      <p:sp>
        <p:nvSpPr>
          <p:cNvPr id="789" name="Line"/>
          <p:cNvSpPr/>
          <p:nvPr/>
        </p:nvSpPr>
        <p:spPr>
          <a:xfrm>
            <a:off x="10014151" y="7384037"/>
            <a:ext cx="106834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90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How can we secure this data?"/>
          <p:cNvSpPr txBox="1"/>
          <p:nvPr/>
        </p:nvSpPr>
        <p:spPr>
          <a:xfrm>
            <a:off x="4359193" y="27001"/>
            <a:ext cx="44775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How can we secure this data?</a:t>
            </a:r>
          </a:p>
        </p:txBody>
      </p:sp>
      <p:sp>
        <p:nvSpPr>
          <p:cNvPr id="793" name="Privacy preserving file format…"/>
          <p:cNvSpPr txBox="1"/>
          <p:nvPr/>
        </p:nvSpPr>
        <p:spPr>
          <a:xfrm>
            <a:off x="124546" y="581566"/>
            <a:ext cx="12413407" cy="2253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0" sz="2000"/>
            </a:pPr>
            <a:r>
              <a:t>Privacy preserving file format</a:t>
            </a:r>
          </a:p>
          <a:p>
            <a:pPr algn="just">
              <a:defRPr b="0" sz="2000"/>
            </a:pPr>
          </a:p>
          <a:p>
            <a:pPr algn="just">
              <a:defRPr sz="2000"/>
            </a:pPr>
            <a:r>
              <a:t>Option 3: GMZ Format (MRF+private-key)</a:t>
            </a:r>
          </a:p>
          <a:p>
            <a:pPr algn="just">
              <a:defRPr sz="2000"/>
            </a:pPr>
          </a:p>
          <a:p>
            <a:pPr algn="just">
              <a:defRPr sz="2000"/>
            </a:pPr>
            <a:endParaRPr b="0"/>
          </a:p>
          <a:p>
            <a:pPr algn="just">
              <a:defRPr sz="2000"/>
            </a:pPr>
            <a:endParaRPr b="0"/>
          </a:p>
        </p:txBody>
      </p:sp>
      <p:grpSp>
        <p:nvGrpSpPr>
          <p:cNvPr id="806" name="Group"/>
          <p:cNvGrpSpPr/>
          <p:nvPr/>
        </p:nvGrpSpPr>
        <p:grpSpPr>
          <a:xfrm>
            <a:off x="570891" y="1819122"/>
            <a:ext cx="11323568" cy="1933728"/>
            <a:chOff x="0" y="0"/>
            <a:chExt cx="11323566" cy="1933727"/>
          </a:xfrm>
        </p:grpSpPr>
        <p:pic>
          <p:nvPicPr>
            <p:cNvPr id="794" name="pasted-image.tiff" descr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823229" cy="1933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5" name="Alice"/>
            <p:cNvSpPr txBox="1"/>
            <p:nvPr/>
          </p:nvSpPr>
          <p:spPr>
            <a:xfrm>
              <a:off x="496476" y="1107310"/>
              <a:ext cx="830276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Alice</a:t>
              </a:r>
            </a:p>
          </p:txBody>
        </p:sp>
        <p:sp>
          <p:nvSpPr>
            <p:cNvPr id="796" name="Line"/>
            <p:cNvSpPr/>
            <p:nvPr/>
          </p:nvSpPr>
          <p:spPr>
            <a:xfrm>
              <a:off x="1137933" y="1157364"/>
              <a:ext cx="92382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97" name="plaintext"/>
            <p:cNvSpPr/>
            <p:nvPr/>
          </p:nvSpPr>
          <p:spPr>
            <a:xfrm>
              <a:off x="2076897" y="851968"/>
              <a:ext cx="1982937" cy="610792"/>
            </a:xfrm>
            <a:prstGeom prst="roundRect">
              <a:avLst>
                <a:gd name="adj" fmla="val 31189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plaintext</a:t>
              </a:r>
            </a:p>
          </p:txBody>
        </p:sp>
        <p:sp>
          <p:nvSpPr>
            <p:cNvPr id="798" name="Line"/>
            <p:cNvSpPr/>
            <p:nvPr/>
          </p:nvSpPr>
          <p:spPr>
            <a:xfrm>
              <a:off x="4036878" y="1157364"/>
              <a:ext cx="92382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99" name="Computer"/>
            <p:cNvSpPr/>
            <p:nvPr/>
          </p:nvSpPr>
          <p:spPr>
            <a:xfrm>
              <a:off x="5041803" y="671821"/>
              <a:ext cx="1389957" cy="112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6" y="0"/>
                  </a:moveTo>
                  <a:cubicBezTo>
                    <a:pt x="209" y="0"/>
                    <a:pt x="0" y="260"/>
                    <a:pt x="0" y="577"/>
                  </a:cubicBezTo>
                  <a:lnTo>
                    <a:pt x="0" y="17780"/>
                  </a:lnTo>
                  <a:cubicBezTo>
                    <a:pt x="0" y="18098"/>
                    <a:pt x="209" y="18358"/>
                    <a:pt x="466" y="18358"/>
                  </a:cubicBezTo>
                  <a:lnTo>
                    <a:pt x="8927" y="18358"/>
                  </a:lnTo>
                  <a:lnTo>
                    <a:pt x="8896" y="18519"/>
                  </a:lnTo>
                  <a:lnTo>
                    <a:pt x="8534" y="20765"/>
                  </a:lnTo>
                  <a:lnTo>
                    <a:pt x="7472" y="20765"/>
                  </a:lnTo>
                  <a:lnTo>
                    <a:pt x="7472" y="21600"/>
                  </a:lnTo>
                  <a:lnTo>
                    <a:pt x="10268" y="21600"/>
                  </a:lnTo>
                  <a:lnTo>
                    <a:pt x="10891" y="21600"/>
                  </a:lnTo>
                  <a:lnTo>
                    <a:pt x="13687" y="21600"/>
                  </a:lnTo>
                  <a:lnTo>
                    <a:pt x="13687" y="20765"/>
                  </a:lnTo>
                  <a:lnTo>
                    <a:pt x="12626" y="20765"/>
                  </a:lnTo>
                  <a:lnTo>
                    <a:pt x="12263" y="18519"/>
                  </a:lnTo>
                  <a:lnTo>
                    <a:pt x="12234" y="18358"/>
                  </a:lnTo>
                  <a:lnTo>
                    <a:pt x="21134" y="18358"/>
                  </a:lnTo>
                  <a:cubicBezTo>
                    <a:pt x="21391" y="18358"/>
                    <a:pt x="21600" y="18098"/>
                    <a:pt x="21600" y="17780"/>
                  </a:cubicBezTo>
                  <a:lnTo>
                    <a:pt x="21600" y="577"/>
                  </a:lnTo>
                  <a:cubicBezTo>
                    <a:pt x="21600" y="260"/>
                    <a:pt x="21391" y="0"/>
                    <a:pt x="21134" y="0"/>
                  </a:cubicBezTo>
                  <a:lnTo>
                    <a:pt x="466" y="0"/>
                  </a:lnTo>
                  <a:close/>
                  <a:moveTo>
                    <a:pt x="10800" y="533"/>
                  </a:moveTo>
                  <a:cubicBezTo>
                    <a:pt x="10914" y="533"/>
                    <a:pt x="11008" y="649"/>
                    <a:pt x="11008" y="791"/>
                  </a:cubicBezTo>
                  <a:cubicBezTo>
                    <a:pt x="11008" y="933"/>
                    <a:pt x="10914" y="1046"/>
                    <a:pt x="10800" y="1046"/>
                  </a:cubicBezTo>
                  <a:cubicBezTo>
                    <a:pt x="10686" y="1046"/>
                    <a:pt x="10592" y="933"/>
                    <a:pt x="10592" y="791"/>
                  </a:cubicBezTo>
                  <a:cubicBezTo>
                    <a:pt x="10592" y="649"/>
                    <a:pt x="10686" y="533"/>
                    <a:pt x="10800" y="533"/>
                  </a:cubicBezTo>
                  <a:close/>
                  <a:moveTo>
                    <a:pt x="1242" y="1732"/>
                  </a:moveTo>
                  <a:lnTo>
                    <a:pt x="20358" y="1732"/>
                  </a:lnTo>
                  <a:lnTo>
                    <a:pt x="20358" y="15228"/>
                  </a:lnTo>
                  <a:lnTo>
                    <a:pt x="1242" y="15228"/>
                  </a:lnTo>
                  <a:lnTo>
                    <a:pt x="1242" y="1732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00" name="chipher"/>
            <p:cNvSpPr txBox="1"/>
            <p:nvPr/>
          </p:nvSpPr>
          <p:spPr>
            <a:xfrm>
              <a:off x="5132210" y="926834"/>
              <a:ext cx="1209142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chipher</a:t>
              </a:r>
            </a:p>
          </p:txBody>
        </p:sp>
        <p:sp>
          <p:nvSpPr>
            <p:cNvPr id="801" name="Line"/>
            <p:cNvSpPr/>
            <p:nvPr/>
          </p:nvSpPr>
          <p:spPr>
            <a:xfrm>
              <a:off x="6417315" y="1157364"/>
              <a:ext cx="92382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802" name="chiphertext"/>
            <p:cNvSpPr/>
            <p:nvPr/>
          </p:nvSpPr>
          <p:spPr>
            <a:xfrm>
              <a:off x="7318179" y="851968"/>
              <a:ext cx="1982937" cy="610792"/>
            </a:xfrm>
            <a:prstGeom prst="roundRect">
              <a:avLst>
                <a:gd name="adj" fmla="val 31189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chiphertext</a:t>
              </a:r>
            </a:p>
          </p:txBody>
        </p:sp>
        <p:pic>
          <p:nvPicPr>
            <p:cNvPr id="803" name="pasted-image.tiff" descr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399747" y="0"/>
              <a:ext cx="923820" cy="16706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04" name="Bob"/>
            <p:cNvSpPr txBox="1"/>
            <p:nvPr/>
          </p:nvSpPr>
          <p:spPr>
            <a:xfrm>
              <a:off x="10415434" y="1166470"/>
              <a:ext cx="701346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Bob</a:t>
              </a:r>
            </a:p>
          </p:txBody>
        </p:sp>
        <p:sp>
          <p:nvSpPr>
            <p:cNvPr id="805" name="Line"/>
            <p:cNvSpPr/>
            <p:nvPr/>
          </p:nvSpPr>
          <p:spPr>
            <a:xfrm>
              <a:off x="9316259" y="1157364"/>
              <a:ext cx="106834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807" name="m = plaintext…"/>
          <p:cNvSpPr txBox="1"/>
          <p:nvPr/>
        </p:nvSpPr>
        <p:spPr>
          <a:xfrm>
            <a:off x="893493" y="5083912"/>
            <a:ext cx="12069313" cy="2532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0" sz="2000"/>
            </a:pPr>
            <a:r>
              <a:t>m = plaintext</a:t>
            </a:r>
          </a:p>
          <a:p>
            <a:pPr algn="just">
              <a:defRPr b="0" sz="2000"/>
            </a:pPr>
            <a:r>
              <a:t>c = chipper text</a:t>
            </a:r>
          </a:p>
          <a:p>
            <a:pPr algn="just">
              <a:defRPr b="0" sz="2000"/>
            </a:pPr>
            <a:r>
              <a:t>E</a:t>
            </a:r>
            <a:r>
              <a:rPr baseline="-5999"/>
              <a:t>k</a:t>
            </a:r>
            <a:r>
              <a:t> = encryption chipper, k is a cyrptographic key</a:t>
            </a:r>
          </a:p>
          <a:p>
            <a:pPr algn="just">
              <a:defRPr b="0" sz="2000"/>
            </a:pPr>
            <a:r>
              <a:t>D</a:t>
            </a:r>
            <a:r>
              <a:rPr baseline="-5999"/>
              <a:t>k </a:t>
            </a:r>
            <a:r>
              <a:t>= E</a:t>
            </a:r>
            <a:r>
              <a:rPr baseline="-5999"/>
              <a:t>k</a:t>
            </a:r>
            <a:r>
              <a:rPr baseline="31999"/>
              <a:t>-1 </a:t>
            </a:r>
            <a:r>
              <a:t>= decryption chipper</a:t>
            </a:r>
          </a:p>
          <a:p>
            <a:pPr algn="just">
              <a:defRPr b="0" sz="2000"/>
            </a:pPr>
          </a:p>
          <a:p>
            <a:pPr algn="just">
              <a:defRPr b="0" sz="2000"/>
            </a:pPr>
            <a:r>
              <a:t>c = E</a:t>
            </a:r>
            <a:r>
              <a:rPr baseline="-5999"/>
              <a:t>k</a:t>
            </a:r>
            <a:r>
              <a:t>(m)</a:t>
            </a:r>
          </a:p>
          <a:p>
            <a:pPr algn="just">
              <a:defRPr b="0" sz="2000"/>
            </a:pPr>
            <a:r>
              <a:t>D</a:t>
            </a:r>
            <a:r>
              <a:rPr baseline="-5999"/>
              <a:t>k</a:t>
            </a:r>
            <a:r>
              <a:t>(c) = D</a:t>
            </a:r>
            <a:r>
              <a:rPr baseline="-5999"/>
              <a:t>k</a:t>
            </a:r>
            <a:r>
              <a:t>(E</a:t>
            </a:r>
            <a:r>
              <a:rPr baseline="-5999"/>
              <a:t>k</a:t>
            </a:r>
            <a:r>
              <a:t>(m)) = m</a:t>
            </a:r>
          </a:p>
        </p:txBody>
      </p:sp>
      <p:pic>
        <p:nvPicPr>
          <p:cNvPr id="808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47100" y="4464406"/>
            <a:ext cx="3175000" cy="3327401"/>
          </a:xfrm>
          <a:prstGeom prst="rect">
            <a:avLst/>
          </a:prstGeom>
          <a:ln w="12700">
            <a:miter lim="400000"/>
          </a:ln>
        </p:spPr>
      </p:pic>
      <p:sp>
        <p:nvSpPr>
          <p:cNvPr id="809" name="KGB ciphertext found in a hollow nickel in Brooklyn in 1953"/>
          <p:cNvSpPr txBox="1"/>
          <p:nvPr/>
        </p:nvSpPr>
        <p:spPr>
          <a:xfrm>
            <a:off x="8025267" y="7931506"/>
            <a:ext cx="421866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0" sz="1237">
                <a:latin typeface="Helvetica"/>
                <a:ea typeface="Helvetica"/>
                <a:cs typeface="Helvetica"/>
                <a:sym typeface="Helvetica"/>
              </a:defRPr>
            </a:pPr>
            <a:r>
              <a:t>KGB ciphertext found in a </a:t>
            </a:r>
            <a:r>
              <a:rPr>
                <a:hlinkClick r:id="rId5" invalidUrl="" action="" tgtFrame="" tooltip="" history="1" highlightClick="0" endSnd="0"/>
              </a:rPr>
              <a:t>hollow nickel</a:t>
            </a:r>
            <a:r>
              <a:t> in Brooklyn in 1953</a:t>
            </a:r>
          </a:p>
        </p:txBody>
      </p:sp>
      <p:sp>
        <p:nvSpPr>
          <p:cNvPr id="810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13" name="How can we secure this data?"/>
          <p:cNvSpPr txBox="1"/>
          <p:nvPr/>
        </p:nvSpPr>
        <p:spPr>
          <a:xfrm>
            <a:off x="4359193" y="27001"/>
            <a:ext cx="44775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How can we secure this data?</a:t>
            </a:r>
          </a:p>
        </p:txBody>
      </p:sp>
      <p:sp>
        <p:nvSpPr>
          <p:cNvPr id="814" name="Privacy preserving file format…"/>
          <p:cNvSpPr txBox="1"/>
          <p:nvPr/>
        </p:nvSpPr>
        <p:spPr>
          <a:xfrm>
            <a:off x="653232" y="1128777"/>
            <a:ext cx="11889434" cy="7038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0" sz="2000"/>
            </a:pPr>
            <a:r>
              <a:t>Privacy preserving file format</a:t>
            </a:r>
          </a:p>
          <a:p>
            <a:pPr algn="just">
              <a:defRPr b="0" sz="2000"/>
            </a:pPr>
          </a:p>
          <a:p>
            <a:pPr algn="just">
              <a:defRPr sz="2000"/>
            </a:pPr>
            <a:r>
              <a:t>Option 3: GMZ Format (MRF+private-key)</a:t>
            </a:r>
          </a:p>
          <a:p>
            <a:pPr algn="just">
              <a:defRPr sz="2000"/>
            </a:pPr>
          </a:p>
          <a:p>
            <a:pPr algn="just">
              <a:defRPr sz="2000"/>
            </a:pPr>
            <a:r>
              <a:t>An example encryption technique: Vernam Chipper (one-time pad)</a:t>
            </a:r>
          </a:p>
          <a:p>
            <a:pPr algn="just">
              <a:defRPr i="1" sz="2000"/>
            </a:pPr>
          </a:p>
          <a:p>
            <a:pPr marL="277812" indent="-277812" algn="just">
              <a:buSzPct val="145000"/>
              <a:buChar char="•"/>
              <a:defRPr b="0" sz="2000"/>
            </a:pPr>
            <a:r>
              <a:t>Information-theoretically secure - impossible to crack</a:t>
            </a:r>
          </a:p>
          <a:p>
            <a:pPr lvl="1" marL="722312" indent="-277812" algn="just">
              <a:buSzPct val="145000"/>
              <a:buChar char="•"/>
              <a:defRPr b="0" sz="2000"/>
            </a:pPr>
            <a:r>
              <a:t>Used to store highly sensitive data - NSA uses one-time pad</a:t>
            </a:r>
          </a:p>
          <a:p>
            <a:pPr algn="just">
              <a:defRPr b="0" sz="2000"/>
            </a:pPr>
          </a:p>
          <a:p>
            <a:pPr marL="277812" indent="-277812" algn="just">
              <a:buSzPct val="145000"/>
              <a:buChar char="•"/>
              <a:defRPr b="0" sz="2000"/>
            </a:pPr>
            <a:r>
              <a:t>Based on exclusive-or (XOR, ⊕)</a:t>
            </a:r>
          </a:p>
          <a:p>
            <a:pPr lvl="1" marL="722312" indent="-277812" algn="just">
              <a:buSzPct val="145000"/>
              <a:buChar char="•"/>
              <a:defRPr b="0" sz="2000"/>
            </a:pPr>
            <a:r>
              <a:t>x⊕y is true when exactly one of x and y is true</a:t>
            </a:r>
          </a:p>
          <a:p>
            <a:pPr lvl="1" marL="722312" indent="-277812" algn="just">
              <a:buSzPct val="145000"/>
              <a:buChar char="•"/>
              <a:defRPr b="0" sz="2000"/>
            </a:pPr>
            <a:r>
              <a:t>x⊕y is false when x and y are both true or both false</a:t>
            </a:r>
          </a:p>
          <a:p>
            <a:pPr marL="277812" indent="-277812" algn="just">
              <a:buSzPct val="145000"/>
              <a:buChar char="•"/>
              <a:defRPr b="0" sz="2000"/>
            </a:pPr>
            <a:r>
              <a:t>c = m ⊕ k  and m = c ⊕ k</a:t>
            </a:r>
          </a:p>
          <a:p>
            <a:pPr algn="just">
              <a:defRPr b="0" sz="2000"/>
            </a:pPr>
          </a:p>
          <a:p>
            <a:pPr algn="just">
              <a:defRPr b="0" sz="2000"/>
            </a:pPr>
            <a:r>
              <a:t>D</a:t>
            </a:r>
            <a:r>
              <a:rPr baseline="-5999"/>
              <a:t>k</a:t>
            </a:r>
            <a:r>
              <a:t>(E</a:t>
            </a:r>
            <a:r>
              <a:rPr baseline="-5999"/>
              <a:t>k</a:t>
            </a:r>
            <a:r>
              <a:t>(m)) =  c ⊕ k </a:t>
            </a:r>
          </a:p>
          <a:p>
            <a:pPr algn="just">
              <a:defRPr b="0" sz="2000"/>
            </a:pPr>
            <a:r>
              <a:t>               = (m ⊕ k) ⊕ k </a:t>
            </a:r>
          </a:p>
          <a:p>
            <a:pPr lvl="4" algn="just">
              <a:defRPr b="0" sz="2000"/>
            </a:pPr>
            <a:r>
              <a:t>  = m ⊕ (k ⊕ k)  </a:t>
            </a:r>
          </a:p>
          <a:p>
            <a:pPr lvl="4" algn="just">
              <a:defRPr b="0" sz="2000"/>
            </a:pPr>
            <a:r>
              <a:t>  = m ⊕ 0 </a:t>
            </a:r>
          </a:p>
          <a:p>
            <a:pPr lvl="4" algn="just">
              <a:defRPr b="0" sz="2000"/>
            </a:pPr>
            <a:r>
              <a:t>  = m</a:t>
            </a:r>
          </a:p>
          <a:p>
            <a:pPr lvl="1" marL="722312" indent="-277812" algn="just">
              <a:buSzPct val="145000"/>
              <a:buChar char="•"/>
              <a:defRPr b="0" sz="2000"/>
            </a:pPr>
          </a:p>
          <a:p>
            <a:pPr algn="just">
              <a:defRPr sz="2000"/>
            </a:pPr>
            <a:endParaRPr b="0"/>
          </a:p>
        </p:txBody>
      </p:sp>
      <p:pic>
        <p:nvPicPr>
          <p:cNvPr id="815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13552" y="4333653"/>
            <a:ext cx="4477513" cy="39657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" name="Group"/>
          <p:cNvGrpSpPr/>
          <p:nvPr/>
        </p:nvGrpSpPr>
        <p:grpSpPr>
          <a:xfrm>
            <a:off x="3167088" y="1529757"/>
            <a:ext cx="7369722" cy="4538617"/>
            <a:chOff x="0" y="0"/>
            <a:chExt cx="7369720" cy="4538615"/>
          </a:xfrm>
        </p:grpSpPr>
        <p:sp>
          <p:nvSpPr>
            <p:cNvPr id="817" name="k = sum of numerical values of alphabet…"/>
            <p:cNvSpPr txBox="1"/>
            <p:nvPr/>
          </p:nvSpPr>
          <p:spPr>
            <a:xfrm>
              <a:off x="962450" y="0"/>
              <a:ext cx="4733621" cy="1225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aseline="-5999" sz="1800"/>
              </a:pPr>
              <a:r>
                <a:t>k </a:t>
              </a:r>
              <a:r>
                <a:rPr b="0" baseline="0"/>
                <a:t>= sum of numerical values of alphabet</a:t>
              </a:r>
              <a:endParaRPr b="0" baseline="0"/>
            </a:p>
            <a:p>
              <a:pPr>
                <a:defRPr baseline="-5999" sz="1800"/>
              </a:pPr>
              <a:r>
                <a:rPr b="0" baseline="0"/>
                <a:t>(A=0, B=1, C=2, …, Z=26 -&gt; </a:t>
              </a:r>
              <a:r>
                <a:rPr b="0"/>
                <a:t>k</a:t>
              </a:r>
              <a:r>
                <a:rPr b="0" baseline="0"/>
                <a:t>=26)</a:t>
              </a:r>
              <a:endParaRPr b="0" baseline="0"/>
            </a:p>
            <a:p>
              <a:pPr>
                <a:defRPr baseline="-5999" sz="1800"/>
              </a:pPr>
              <a:r>
                <a:rPr b="0" baseline="0"/>
                <a:t>Let’s say Alice wants to say “HELLO” to Bob</a:t>
              </a:r>
              <a:endParaRPr b="0" baseline="0"/>
            </a:p>
          </p:txBody>
        </p:sp>
        <p:sp>
          <p:nvSpPr>
            <p:cNvPr id="818" name="H       E       L       L       O  message…"/>
            <p:cNvSpPr txBox="1"/>
            <p:nvPr/>
          </p:nvSpPr>
          <p:spPr>
            <a:xfrm>
              <a:off x="353094" y="1001172"/>
              <a:ext cx="6942932" cy="1407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defRPr b="0" sz="1400">
                  <a:solidFill>
                    <a:srgbClr val="222222"/>
                  </a:solidFill>
                  <a:latin typeface="Courier"/>
                  <a:ea typeface="Courier"/>
                  <a:cs typeface="Courier"/>
                  <a:sym typeface="Courier"/>
                </a:defRPr>
              </a:pPr>
              <a:r>
                <a:t> H       E       L       L       O  message</a:t>
              </a:r>
            </a:p>
            <a:p>
              <a:pPr algn="l" defTabSz="457200">
                <a:defRPr b="0" sz="1400">
                  <a:solidFill>
                    <a:srgbClr val="222222"/>
                  </a:solidFill>
                  <a:latin typeface="Courier"/>
                  <a:ea typeface="Courier"/>
                  <a:cs typeface="Courier"/>
                  <a:sym typeface="Courier"/>
                </a:defRPr>
              </a:pPr>
              <a:r>
                <a:t>   7 (H)   4 (E)  11 (L)  11 (L)  14 (O) message</a:t>
              </a:r>
            </a:p>
            <a:p>
              <a:pPr algn="l" defTabSz="457200">
                <a:defRPr b="0" sz="1400">
                  <a:solidFill>
                    <a:srgbClr val="222222"/>
                  </a:solidFill>
                  <a:latin typeface="Courier"/>
                  <a:ea typeface="Courier"/>
                  <a:cs typeface="Courier"/>
                  <a:sym typeface="Courier"/>
                </a:defRPr>
              </a:pPr>
              <a:r>
                <a:t>+ 23 (X)  12 (M)   2 (C)  10 (K)  11 (L) key</a:t>
              </a:r>
            </a:p>
            <a:p>
              <a:pPr algn="l" defTabSz="457200">
                <a:defRPr b="0" sz="1400">
                  <a:solidFill>
                    <a:srgbClr val="222222"/>
                  </a:solidFill>
                  <a:latin typeface="Courier"/>
                  <a:ea typeface="Courier"/>
                  <a:cs typeface="Courier"/>
                  <a:sym typeface="Courier"/>
                </a:defRPr>
              </a:pPr>
              <a:r>
                <a:t>= 30      16      13      21      25     message + key</a:t>
              </a:r>
            </a:p>
            <a:p>
              <a:pPr algn="l" defTabSz="457200">
                <a:defRPr b="0" sz="1400">
                  <a:solidFill>
                    <a:srgbClr val="222222"/>
                  </a:solidFill>
                  <a:latin typeface="Courier"/>
                  <a:ea typeface="Courier"/>
                  <a:cs typeface="Courier"/>
                  <a:sym typeface="Courier"/>
                </a:defRPr>
              </a:pPr>
              <a:r>
                <a:t>=  4 (E)  16 (Q)  13 (N)  21 (V)  25 (Z) (message + key) mod 26</a:t>
              </a:r>
            </a:p>
            <a:p>
              <a:pPr algn="l" defTabSz="457200">
                <a:defRPr b="0" sz="1400">
                  <a:solidFill>
                    <a:srgbClr val="222222"/>
                  </a:solidFill>
                  <a:latin typeface="Courier"/>
                  <a:ea typeface="Courier"/>
                  <a:cs typeface="Courier"/>
                  <a:sym typeface="Courier"/>
                </a:defRPr>
              </a:pPr>
              <a:r>
                <a:t>      E       Q       N       V       Z  → ciphertext</a:t>
              </a:r>
            </a:p>
          </p:txBody>
        </p:sp>
        <p:sp>
          <p:nvSpPr>
            <p:cNvPr id="819" name="Bob converts chipher text “EQNVZ”"/>
            <p:cNvSpPr txBox="1"/>
            <p:nvPr/>
          </p:nvSpPr>
          <p:spPr>
            <a:xfrm>
              <a:off x="1220755" y="2539999"/>
              <a:ext cx="3963011" cy="6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1800"/>
              </a:lvl1pPr>
            </a:lstStyle>
            <a:p>
              <a:pPr>
                <a:defRPr b="1" baseline="-5999"/>
              </a:pPr>
              <a:r>
                <a:rPr b="0" baseline="0"/>
                <a:t>Bob converts chipher text “EQNVZ”  </a:t>
              </a:r>
              <a:endParaRPr b="0" baseline="0"/>
            </a:p>
          </p:txBody>
        </p:sp>
        <p:sp>
          <p:nvSpPr>
            <p:cNvPr id="820" name="E       Q       N       V       Z  ciphertext…"/>
            <p:cNvSpPr txBox="1"/>
            <p:nvPr/>
          </p:nvSpPr>
          <p:spPr>
            <a:xfrm>
              <a:off x="0" y="3131061"/>
              <a:ext cx="7369721" cy="1407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defRPr b="0" sz="1400">
                  <a:solidFill>
                    <a:srgbClr val="222222"/>
                  </a:solidFill>
                  <a:latin typeface="Courier"/>
                  <a:ea typeface="Courier"/>
                  <a:cs typeface="Courier"/>
                  <a:sym typeface="Courier"/>
                </a:defRPr>
              </a:pPr>
              <a:r>
                <a:t>   E       Q       N       V       Z  ciphertext</a:t>
              </a:r>
            </a:p>
            <a:p>
              <a:pPr algn="l" defTabSz="457200">
                <a:defRPr b="0" sz="1400">
                  <a:solidFill>
                    <a:srgbClr val="222222"/>
                  </a:solidFill>
                  <a:latin typeface="Courier"/>
                  <a:ea typeface="Courier"/>
                  <a:cs typeface="Courier"/>
                  <a:sym typeface="Courier"/>
                </a:defRPr>
              </a:pPr>
              <a:r>
                <a:t>    4 (E)  16 (Q)  13 (N)  21 (V)  25 (Z) ciphertext</a:t>
              </a:r>
            </a:p>
            <a:p>
              <a:pPr algn="l" defTabSz="457200">
                <a:defRPr b="0" sz="1400">
                  <a:solidFill>
                    <a:srgbClr val="222222"/>
                  </a:solidFill>
                  <a:latin typeface="Courier"/>
                  <a:ea typeface="Courier"/>
                  <a:cs typeface="Courier"/>
                  <a:sym typeface="Courier"/>
                </a:defRPr>
              </a:pPr>
              <a:r>
                <a:t>-  23 (X)  12 (M)   2 (C)  10 (K)  11 (L) key</a:t>
              </a:r>
            </a:p>
            <a:p>
              <a:pPr algn="l" defTabSz="457200">
                <a:defRPr b="0" sz="1400">
                  <a:solidFill>
                    <a:srgbClr val="222222"/>
                  </a:solidFill>
                  <a:latin typeface="Courier"/>
                  <a:ea typeface="Courier"/>
                  <a:cs typeface="Courier"/>
                  <a:sym typeface="Courier"/>
                </a:defRPr>
              </a:pPr>
              <a:r>
                <a:t>= -19       4      11      11      14     ciphertext – key</a:t>
              </a:r>
            </a:p>
            <a:p>
              <a:pPr algn="l" defTabSz="457200">
                <a:defRPr b="0" sz="1400">
                  <a:solidFill>
                    <a:srgbClr val="222222"/>
                  </a:solidFill>
                  <a:latin typeface="Courier"/>
                  <a:ea typeface="Courier"/>
                  <a:cs typeface="Courier"/>
                  <a:sym typeface="Courier"/>
                </a:defRPr>
              </a:pPr>
              <a:r>
                <a:t>=   7 (H)   4 (E)  11 (L)  11 (L)  14 (O) ciphertext – key (mod 26)</a:t>
              </a:r>
            </a:p>
            <a:p>
              <a:pPr algn="l" defTabSz="457200">
                <a:defRPr b="0" sz="1400">
                  <a:solidFill>
                    <a:srgbClr val="222222"/>
                  </a:solidFill>
                  <a:latin typeface="Courier"/>
                  <a:ea typeface="Courier"/>
                  <a:cs typeface="Courier"/>
                  <a:sym typeface="Courier"/>
                </a:defRPr>
              </a:pPr>
              <a:r>
                <a:t>       H       E       L       L       O  → message</a:t>
              </a:r>
            </a:p>
          </p:txBody>
        </p:sp>
      </p:grpSp>
      <p:sp>
        <p:nvSpPr>
          <p:cNvPr id="822" name="How can we secure this data?"/>
          <p:cNvSpPr txBox="1"/>
          <p:nvPr/>
        </p:nvSpPr>
        <p:spPr>
          <a:xfrm>
            <a:off x="4359193" y="27001"/>
            <a:ext cx="44775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How can we secure this data?</a:t>
            </a:r>
          </a:p>
        </p:txBody>
      </p:sp>
      <p:sp>
        <p:nvSpPr>
          <p:cNvPr id="823" name="An example encryption technique: Vernam Chipper (one-time pad)"/>
          <p:cNvSpPr txBox="1"/>
          <p:nvPr/>
        </p:nvSpPr>
        <p:spPr>
          <a:xfrm>
            <a:off x="107132" y="48006"/>
            <a:ext cx="11889434" cy="196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0" sz="2000"/>
            </a:pPr>
          </a:p>
          <a:p>
            <a:pPr algn="just">
              <a:defRPr sz="2000"/>
            </a:pPr>
          </a:p>
          <a:p>
            <a:pPr algn="just">
              <a:defRPr sz="2000"/>
            </a:pPr>
            <a:r>
              <a:t>An example encryption technique: Vernam Chipper (one-time pad)</a:t>
            </a:r>
          </a:p>
          <a:p>
            <a:pPr algn="just">
              <a:defRPr i="1" sz="2000"/>
            </a:pPr>
          </a:p>
          <a:p>
            <a:pPr algn="just">
              <a:defRPr sz="2000"/>
            </a:pPr>
            <a:endParaRPr b="0"/>
          </a:p>
        </p:txBody>
      </p:sp>
      <p:sp>
        <p:nvSpPr>
          <p:cNvPr id="824" name="Problem: Key has to be same size as the message…"/>
          <p:cNvSpPr txBox="1"/>
          <p:nvPr/>
        </p:nvSpPr>
        <p:spPr>
          <a:xfrm>
            <a:off x="2408123" y="6741770"/>
            <a:ext cx="7858354" cy="1667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sz="3000"/>
              <a:t>Problem: </a:t>
            </a:r>
            <a:r>
              <a:t>Key has to be same size as the message</a:t>
            </a:r>
          </a:p>
          <a:p>
            <a:pPr/>
            <a:r>
              <a:t>For a 2GB bam file, we need to create 2GB of key file</a:t>
            </a:r>
          </a:p>
          <a:p>
            <a:pPr/>
            <a:r>
              <a:t>We might as well lock the bam file</a:t>
            </a:r>
          </a:p>
          <a:p>
            <a:pPr/>
            <a:r>
              <a:t>BUT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4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89575" y="7641181"/>
            <a:ext cx="628650" cy="1023939"/>
          </a:xfrm>
          <a:prstGeom prst="rect">
            <a:avLst/>
          </a:prstGeom>
          <a:ln w="12700">
            <a:miter lim="400000"/>
          </a:ln>
        </p:spPr>
      </p:pic>
      <p:sp>
        <p:nvSpPr>
          <p:cNvPr id="827" name="How can we secure this data?"/>
          <p:cNvSpPr txBox="1"/>
          <p:nvPr/>
        </p:nvSpPr>
        <p:spPr>
          <a:xfrm>
            <a:off x="4359193" y="27001"/>
            <a:ext cx="44775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How can we secure this data?</a:t>
            </a:r>
          </a:p>
        </p:txBody>
      </p:sp>
      <p:sp>
        <p:nvSpPr>
          <p:cNvPr id="828" name="Privacy preserving file format…"/>
          <p:cNvSpPr txBox="1"/>
          <p:nvPr/>
        </p:nvSpPr>
        <p:spPr>
          <a:xfrm>
            <a:off x="168696" y="556166"/>
            <a:ext cx="12413408" cy="2253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0" sz="2000"/>
            </a:pPr>
            <a:r>
              <a:t>Privacy preserving file format</a:t>
            </a:r>
          </a:p>
          <a:p>
            <a:pPr algn="just">
              <a:defRPr b="0" sz="2000"/>
            </a:pPr>
          </a:p>
          <a:p>
            <a:pPr algn="just">
              <a:defRPr sz="2000"/>
            </a:pPr>
            <a:r>
              <a:t>Option 3: GMZ Format (MRF+private-key)</a:t>
            </a:r>
          </a:p>
          <a:p>
            <a:pPr algn="just">
              <a:defRPr sz="2000"/>
            </a:pPr>
          </a:p>
          <a:p>
            <a:pPr algn="just">
              <a:defRPr sz="2000"/>
            </a:pPr>
            <a:endParaRPr b="0"/>
          </a:p>
          <a:p>
            <a:pPr algn="just">
              <a:defRPr sz="2000"/>
            </a:pPr>
            <a:endParaRPr b="0"/>
          </a:p>
        </p:txBody>
      </p:sp>
      <p:pic>
        <p:nvPicPr>
          <p:cNvPr id="829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4014" y="2540000"/>
            <a:ext cx="2257172" cy="2063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830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55448" y="2540000"/>
            <a:ext cx="2402904" cy="2068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1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34171" y="2540000"/>
            <a:ext cx="2279258" cy="2008696"/>
          </a:xfrm>
          <a:prstGeom prst="rect">
            <a:avLst/>
          </a:prstGeom>
          <a:ln w="12700">
            <a:miter lim="400000"/>
          </a:ln>
        </p:spPr>
      </p:pic>
      <p:sp>
        <p:nvSpPr>
          <p:cNvPr id="832" name="X"/>
          <p:cNvSpPr/>
          <p:nvPr/>
        </p:nvSpPr>
        <p:spPr>
          <a:xfrm>
            <a:off x="3521432" y="2877760"/>
            <a:ext cx="972493" cy="100097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833" name="X"/>
          <p:cNvSpPr/>
          <p:nvPr/>
        </p:nvSpPr>
        <p:spPr>
          <a:xfrm>
            <a:off x="8053675" y="2877760"/>
            <a:ext cx="972493" cy="100097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834" name="="/>
          <p:cNvSpPr/>
          <p:nvPr/>
        </p:nvSpPr>
        <p:spPr>
          <a:xfrm>
            <a:off x="5359399" y="4870400"/>
            <a:ext cx="1638996" cy="84177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=</a:t>
            </a:r>
          </a:p>
        </p:txBody>
      </p:sp>
      <p:pic>
        <p:nvPicPr>
          <p:cNvPr id="835" name="pasted-image.pdf" descr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77445" y="6477704"/>
            <a:ext cx="2402905" cy="2068692"/>
          </a:xfrm>
          <a:prstGeom prst="rect">
            <a:avLst/>
          </a:prstGeom>
          <a:ln w="12700">
            <a:miter lim="400000"/>
          </a:ln>
        </p:spPr>
      </p:pic>
      <p:sp>
        <p:nvSpPr>
          <p:cNvPr id="836" name="MRF…"/>
          <p:cNvSpPr txBox="1"/>
          <p:nvPr/>
        </p:nvSpPr>
        <p:spPr>
          <a:xfrm>
            <a:off x="1220304" y="1774965"/>
            <a:ext cx="1064592" cy="679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 MRF</a:t>
            </a:r>
          </a:p>
          <a:p>
            <a:pPr>
              <a:defRPr sz="1800"/>
            </a:pPr>
            <a:r>
              <a:t>~400 MB</a:t>
            </a:r>
          </a:p>
        </p:txBody>
      </p:sp>
      <p:sp>
        <p:nvSpPr>
          <p:cNvPr id="837" name="private-key…"/>
          <p:cNvSpPr txBox="1"/>
          <p:nvPr/>
        </p:nvSpPr>
        <p:spPr>
          <a:xfrm>
            <a:off x="10310241" y="1774965"/>
            <a:ext cx="1401319" cy="679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private-key</a:t>
            </a:r>
          </a:p>
          <a:p>
            <a:pPr>
              <a:defRPr sz="1800"/>
            </a:pPr>
            <a:r>
              <a:t>~10 MB</a:t>
            </a:r>
          </a:p>
        </p:txBody>
      </p:sp>
      <p:sp>
        <p:nvSpPr>
          <p:cNvPr id="838" name="BAM file…"/>
          <p:cNvSpPr txBox="1"/>
          <p:nvPr/>
        </p:nvSpPr>
        <p:spPr>
          <a:xfrm>
            <a:off x="5690755" y="5755354"/>
            <a:ext cx="1166090" cy="679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BAM file</a:t>
            </a:r>
          </a:p>
          <a:p>
            <a:pPr>
              <a:defRPr sz="1800"/>
            </a:pPr>
            <a:r>
              <a:t>~1—2 MB</a:t>
            </a:r>
          </a:p>
        </p:txBody>
      </p:sp>
      <p:sp>
        <p:nvSpPr>
          <p:cNvPr id="839" name="Rounded Rectangle"/>
          <p:cNvSpPr/>
          <p:nvPr/>
        </p:nvSpPr>
        <p:spPr>
          <a:xfrm>
            <a:off x="165100" y="1644650"/>
            <a:ext cx="12217400" cy="7115523"/>
          </a:xfrm>
          <a:prstGeom prst="roundRect">
            <a:avLst>
              <a:gd name="adj" fmla="val 2677"/>
            </a:avLst>
          </a:prstGeom>
          <a:solidFill>
            <a:schemeClr val="accent4">
              <a:hueOff val="-461056"/>
              <a:satOff val="4338"/>
              <a:lumOff val="-10225"/>
              <a:alpha val="3117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There is information leakage even in low coverage functional genomics data…"/>
          <p:cNvSpPr txBox="1"/>
          <p:nvPr>
            <p:ph type="body" idx="1"/>
          </p:nvPr>
        </p:nvSpPr>
        <p:spPr>
          <a:xfrm>
            <a:off x="800100" y="1530350"/>
            <a:ext cx="11099800" cy="6286500"/>
          </a:xfrm>
          <a:prstGeom prst="rect">
            <a:avLst/>
          </a:prstGeom>
        </p:spPr>
        <p:txBody>
          <a:bodyPr/>
          <a:lstStyle/>
          <a:p>
            <a:pPr marL="342264" indent="-342264" defTabSz="449833">
              <a:spcBef>
                <a:spcPts val="3200"/>
              </a:spcBef>
              <a:defRPr sz="2464"/>
            </a:pPr>
            <a:r>
              <a:t>There is information leakage even in low coverage functional genomics data</a:t>
            </a:r>
          </a:p>
          <a:p>
            <a:pPr lvl="1" marL="684529" indent="-342264" defTabSz="449833">
              <a:spcBef>
                <a:spcPts val="3200"/>
              </a:spcBef>
              <a:defRPr sz="2464"/>
            </a:pPr>
            <a:r>
              <a:t>Enough to identify individual in a panel</a:t>
            </a:r>
          </a:p>
          <a:p>
            <a:pPr lvl="1" marL="684529" indent="-342264" defTabSz="449833">
              <a:spcBef>
                <a:spcPts val="3200"/>
              </a:spcBef>
              <a:defRPr sz="2464"/>
            </a:pPr>
            <a:r>
              <a:t>Sensitive phenotype information can be inferred from the leaked information</a:t>
            </a:r>
          </a:p>
          <a:p>
            <a:pPr marL="342264" indent="-342264" defTabSz="449833">
              <a:spcBef>
                <a:spcPts val="3200"/>
              </a:spcBef>
              <a:defRPr sz="2464"/>
            </a:pPr>
            <a:r>
              <a:t>We have developed an information theoretic framework to quantify the information leakage</a:t>
            </a:r>
          </a:p>
          <a:p>
            <a:pPr marL="342264" indent="-342264" defTabSz="449833">
              <a:spcBef>
                <a:spcPts val="3200"/>
              </a:spcBef>
              <a:defRPr sz="2464"/>
            </a:pPr>
            <a:r>
              <a:t>We can predict the leaked information by using the depth, breadth and the bias of the sequencing experiment</a:t>
            </a:r>
          </a:p>
          <a:p>
            <a:pPr marL="342264" indent="-342264" defTabSz="449833">
              <a:spcBef>
                <a:spcPts val="3200"/>
              </a:spcBef>
              <a:defRPr sz="2464"/>
            </a:pPr>
            <a:r>
              <a:t>We have improved our existing privacy preserving file formats to prevent the private information leakage</a:t>
            </a:r>
          </a:p>
        </p:txBody>
      </p:sp>
      <p:sp>
        <p:nvSpPr>
          <p:cNvPr id="842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43" name="Summary"/>
          <p:cNvSpPr txBox="1"/>
          <p:nvPr/>
        </p:nvSpPr>
        <p:spPr>
          <a:xfrm>
            <a:off x="5753963" y="471501"/>
            <a:ext cx="149687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Summary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46" name="Future Directions"/>
          <p:cNvSpPr txBox="1"/>
          <p:nvPr/>
        </p:nvSpPr>
        <p:spPr>
          <a:xfrm>
            <a:off x="5287614" y="27001"/>
            <a:ext cx="262067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Future Directions</a:t>
            </a:r>
          </a:p>
        </p:txBody>
      </p:sp>
      <p:sp>
        <p:nvSpPr>
          <p:cNvPr id="847" name="Working on a linking attack using gene expression extremity + loss of function mutation from 1000genomes…"/>
          <p:cNvSpPr txBox="1"/>
          <p:nvPr>
            <p:ph type="body" sz="half" idx="1"/>
          </p:nvPr>
        </p:nvSpPr>
        <p:spPr>
          <a:xfrm>
            <a:off x="348656" y="1381521"/>
            <a:ext cx="12498587" cy="3925046"/>
          </a:xfrm>
          <a:prstGeom prst="rect">
            <a:avLst/>
          </a:prstGeom>
        </p:spPr>
        <p:txBody>
          <a:bodyPr/>
          <a:lstStyle/>
          <a:p>
            <a:pPr marL="302260" indent="-302260" defTabSz="397256">
              <a:spcBef>
                <a:spcPts val="2800"/>
              </a:spcBef>
              <a:defRPr sz="1700"/>
            </a:pPr>
            <a:r>
              <a:t>Working on a linking attack using gene expression extremity + loss of function mutation from 1000genomes</a:t>
            </a:r>
          </a:p>
          <a:p>
            <a:pPr marL="302260" indent="-302260" defTabSz="397256">
              <a:spcBef>
                <a:spcPts val="2800"/>
              </a:spcBef>
              <a:defRPr sz="1700"/>
            </a:pPr>
            <a:r>
              <a:t>Accurate genotyping/somatic mutation load using Hi-C data for samples we don't have WGS data - especially for tissue samples from one individual or cells in different developmental stages from same donor</a:t>
            </a:r>
          </a:p>
          <a:p>
            <a:pPr lvl="1" marL="604520" indent="-302260" defTabSz="397256">
              <a:spcBef>
                <a:spcPts val="2800"/>
              </a:spcBef>
              <a:defRPr sz="1700"/>
            </a:pPr>
            <a:r>
              <a:t>EN-TEx data can be utilized</a:t>
            </a:r>
          </a:p>
          <a:p>
            <a:pPr marL="302260" indent="-302260" defTabSz="397256">
              <a:spcBef>
                <a:spcPts val="2800"/>
              </a:spcBef>
              <a:defRPr sz="1700"/>
            </a:pPr>
            <a:r>
              <a:t>Private information leakage in functional genomics data in terms of SVs. I ran CNVnator on Hi-C data for deletions (NA12878)</a:t>
            </a:r>
          </a:p>
          <a:p>
            <a:pPr lvl="1" marL="604520" indent="-302260" defTabSz="397256">
              <a:spcBef>
                <a:spcPts val="2800"/>
              </a:spcBef>
              <a:defRPr sz="1700"/>
            </a:pPr>
            <a:r>
              <a:t>Which in turn can lead to SV calling from Hi-C data (deletions and using diagonal for tandem repeats)</a:t>
            </a:r>
          </a:p>
          <a:p>
            <a:pPr lvl="1" marL="604520" indent="-302260" defTabSz="397256">
              <a:spcBef>
                <a:spcPts val="2800"/>
              </a:spcBef>
              <a:defRPr sz="1700"/>
            </a:pPr>
            <a:r>
              <a:t>Might also lead to better understanding of SV mechanism with the underlying 3D genome architecture</a:t>
            </a:r>
          </a:p>
        </p:txBody>
      </p:sp>
      <p:pic>
        <p:nvPicPr>
          <p:cNvPr id="848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2700" y="6103983"/>
            <a:ext cx="7391400" cy="15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849" name="Rounded Rectangle"/>
          <p:cNvSpPr/>
          <p:nvPr/>
        </p:nvSpPr>
        <p:spPr>
          <a:xfrm>
            <a:off x="6609208" y="6977707"/>
            <a:ext cx="3089028" cy="647552"/>
          </a:xfrm>
          <a:prstGeom prst="roundRect">
            <a:avLst>
              <a:gd name="adj" fmla="val 27589"/>
            </a:avLst>
          </a:prstGeom>
          <a:solidFill>
            <a:schemeClr val="accent1">
              <a:alpha val="3870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7FFFF4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lide Number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52" name="Acknowledgments"/>
          <p:cNvSpPr txBox="1"/>
          <p:nvPr/>
        </p:nvSpPr>
        <p:spPr>
          <a:xfrm>
            <a:off x="4288581" y="-97051"/>
            <a:ext cx="461873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Acknowledgments</a:t>
            </a:r>
          </a:p>
        </p:txBody>
      </p:sp>
      <p:sp>
        <p:nvSpPr>
          <p:cNvPr id="853" name="Mark…"/>
          <p:cNvSpPr txBox="1"/>
          <p:nvPr/>
        </p:nvSpPr>
        <p:spPr>
          <a:xfrm>
            <a:off x="5908339" y="1102817"/>
            <a:ext cx="1379221" cy="1197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t>Mark</a:t>
            </a:r>
          </a:p>
          <a:p>
            <a:pPr>
              <a:defRPr b="0"/>
            </a:pPr>
          </a:p>
          <a:p>
            <a:pPr>
              <a:defRPr b="0"/>
            </a:pPr>
            <a:r>
              <a:t>NA12878</a:t>
            </a:r>
          </a:p>
        </p:txBody>
      </p:sp>
      <p:sp>
        <p:nvSpPr>
          <p:cNvPr id="854" name="Arif…"/>
          <p:cNvSpPr txBox="1"/>
          <p:nvPr/>
        </p:nvSpPr>
        <p:spPr>
          <a:xfrm>
            <a:off x="3515766" y="2309317"/>
            <a:ext cx="994868" cy="2671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t>Arif</a:t>
            </a:r>
          </a:p>
          <a:p>
            <a:pPr>
              <a:defRPr b="0"/>
            </a:pPr>
          </a:p>
          <a:p>
            <a:pPr>
              <a:defRPr b="0"/>
            </a:pPr>
            <a:r>
              <a:t>Fabio</a:t>
            </a:r>
          </a:p>
          <a:p>
            <a:pPr>
              <a:defRPr b="0"/>
            </a:pPr>
          </a:p>
          <a:p>
            <a:pPr>
              <a:defRPr b="0"/>
            </a:pPr>
            <a:r>
              <a:t>Sarah</a:t>
            </a:r>
          </a:p>
          <a:p>
            <a:pPr>
              <a:defRPr b="0"/>
            </a:pPr>
          </a:p>
          <a:p>
            <a:pPr>
              <a:defRPr b="0"/>
            </a:pPr>
            <a:r>
              <a:t>Lilly</a:t>
            </a:r>
          </a:p>
        </p:txBody>
      </p:sp>
      <p:sp>
        <p:nvSpPr>
          <p:cNvPr id="855" name="Joel…"/>
          <p:cNvSpPr txBox="1"/>
          <p:nvPr/>
        </p:nvSpPr>
        <p:spPr>
          <a:xfrm>
            <a:off x="8890558" y="2296617"/>
            <a:ext cx="887884" cy="1197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t>Joel</a:t>
            </a:r>
          </a:p>
          <a:p>
            <a:pPr>
              <a:defRPr b="0"/>
            </a:pPr>
          </a:p>
          <a:p>
            <a:pPr>
              <a:defRPr b="0"/>
            </a:pPr>
            <a:r>
              <a:t>Timur</a:t>
            </a:r>
          </a:p>
        </p:txBody>
      </p:sp>
      <p:sp>
        <p:nvSpPr>
          <p:cNvPr id="856" name="Sushant…"/>
          <p:cNvSpPr txBox="1"/>
          <p:nvPr/>
        </p:nvSpPr>
        <p:spPr>
          <a:xfrm>
            <a:off x="6129928" y="5420817"/>
            <a:ext cx="1621842" cy="340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t>Sushant</a:t>
            </a:r>
          </a:p>
          <a:p>
            <a:pPr>
              <a:defRPr b="0"/>
            </a:pPr>
          </a:p>
          <a:p>
            <a:pPr>
              <a:defRPr b="0"/>
            </a:pPr>
            <a:r>
              <a:t>Prashant</a:t>
            </a:r>
          </a:p>
          <a:p>
            <a:pPr>
              <a:defRPr b="0"/>
            </a:pPr>
          </a:p>
          <a:p>
            <a:pPr>
              <a:defRPr b="0"/>
            </a:pPr>
            <a:r>
              <a:t>Jing</a:t>
            </a:r>
          </a:p>
          <a:p>
            <a:pPr>
              <a:defRPr b="0"/>
            </a:pPr>
          </a:p>
          <a:p>
            <a:pPr>
              <a:defRPr b="0"/>
            </a:pPr>
            <a:r>
              <a:t>Donghoon</a:t>
            </a:r>
          </a:p>
          <a:p>
            <a:pPr>
              <a:defRPr b="0"/>
            </a:pPr>
          </a:p>
          <a:p>
            <a:pPr>
              <a:defRPr b="0"/>
            </a:pPr>
            <a:r>
              <a:t>Jason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347" y="4025900"/>
            <a:ext cx="9548389" cy="459729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Functional genomics era attacks focus on phenotype-genotype relationship"/>
          <p:cNvSpPr txBox="1"/>
          <p:nvPr/>
        </p:nvSpPr>
        <p:spPr>
          <a:xfrm>
            <a:off x="732980" y="-57054"/>
            <a:ext cx="11538840" cy="118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Functional genomics era attacks focus on phenotype-genotype relationship</a:t>
            </a:r>
          </a:p>
        </p:txBody>
      </p:sp>
      <p:sp>
        <p:nvSpPr>
          <p:cNvPr id="169" name="BUT, nobody is talking about the “elephant in the room”…"/>
          <p:cNvSpPr txBox="1"/>
          <p:nvPr/>
        </p:nvSpPr>
        <p:spPr>
          <a:xfrm>
            <a:off x="210240" y="1269188"/>
            <a:ext cx="12584320" cy="3142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 algn="just">
              <a:buSzPct val="50000"/>
              <a:buBlip>
                <a:blip r:embed="rId3"/>
              </a:buBlip>
              <a:defRPr b="0" sz="2000"/>
            </a:pPr>
            <a:r>
              <a:t>BUT, nobody is talking about the </a:t>
            </a:r>
            <a:r>
              <a:rPr i="1" u="sng"/>
              <a:t>“elephant in the room”</a:t>
            </a:r>
          </a:p>
          <a:p>
            <a:pPr marL="333375" indent="-333375" algn="just">
              <a:buSzPct val="50000"/>
              <a:buBlip>
                <a:blip r:embed="rId3"/>
              </a:buBlip>
              <a:defRPr b="0" sz="2000"/>
            </a:pPr>
          </a:p>
          <a:p>
            <a:pPr marL="333375" indent="-333375" algn="just">
              <a:buSzPct val="50000"/>
              <a:buBlip>
                <a:blip r:embed="rId3"/>
              </a:buBlip>
              <a:defRPr b="0" sz="2000"/>
            </a:pPr>
            <a:r>
              <a:t>All the functional genomics data comes with a great deal of sequencing data</a:t>
            </a:r>
          </a:p>
          <a:p>
            <a:pPr marL="333375" indent="-333375" algn="just">
              <a:buSzPct val="50000"/>
              <a:buBlip>
                <a:blip r:embed="rId3"/>
              </a:buBlip>
              <a:defRPr b="0" sz="2000"/>
            </a:pPr>
          </a:p>
          <a:p>
            <a:pPr marL="333375" indent="-333375" algn="just">
              <a:buSzPct val="50000"/>
              <a:buBlip>
                <a:blip r:embed="rId3"/>
              </a:buBlip>
              <a:defRPr b="0" sz="2000"/>
            </a:pPr>
            <a:r>
              <a:t>How much information, for example, RNA-Seq reads or ChIP-Seq reads contain?</a:t>
            </a:r>
          </a:p>
          <a:p>
            <a:pPr marL="333375" indent="-333375" algn="just">
              <a:buSzPct val="50000"/>
              <a:buBlip>
                <a:blip r:embed="rId3"/>
              </a:buBlip>
              <a:defRPr b="0" sz="2000"/>
            </a:pPr>
          </a:p>
          <a:p>
            <a:pPr marL="333375" indent="-333375" algn="just">
              <a:buSzPct val="50000"/>
              <a:buBlip>
                <a:blip r:embed="rId3"/>
              </a:buBlip>
              <a:defRPr b="0" sz="2000"/>
            </a:pPr>
            <a:r>
              <a:t>Is that information enough to identify individuals?</a:t>
            </a:r>
          </a:p>
          <a:p>
            <a:pPr marL="333375" indent="-333375" algn="just">
              <a:buSzPct val="50000"/>
              <a:buBlip>
                <a:blip r:embed="rId3"/>
              </a:buBlip>
              <a:defRPr b="0" sz="2000"/>
            </a:pPr>
          </a:p>
          <a:p>
            <a:pPr marL="333375" indent="-333375" algn="just">
              <a:buSzPct val="50000"/>
              <a:buBlip>
                <a:blip r:embed="rId3"/>
              </a:buBlip>
              <a:defRPr b="0" sz="2000"/>
            </a:pPr>
            <a:r>
              <a:t>Is it safe to share the fastq/bam files from these experiments?</a:t>
            </a:r>
          </a:p>
        </p:txBody>
      </p:sp>
      <p:sp>
        <p:nvSpPr>
          <p:cNvPr id="170" name="HeLa genome is locked, but we have access to its ChIP-Seq reads!"/>
          <p:cNvSpPr txBox="1"/>
          <p:nvPr/>
        </p:nvSpPr>
        <p:spPr>
          <a:xfrm>
            <a:off x="1591157" y="8708201"/>
            <a:ext cx="9822486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HeLa genome is locked, but we have access to its ChIP-Seq reads!</a:t>
            </a:r>
          </a:p>
        </p:txBody>
      </p:sp>
      <p:sp>
        <p:nvSpPr>
          <p:cNvPr id="171" name="Image: http://berkeleysciencereview.com/article/good-bad-hela/"/>
          <p:cNvSpPr txBox="1"/>
          <p:nvPr/>
        </p:nvSpPr>
        <p:spPr>
          <a:xfrm>
            <a:off x="15316" y="9431960"/>
            <a:ext cx="4846168" cy="668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/>
            </a:pPr>
            <a:r>
              <a:t>Image: http://berkeleysciencereview.com/article/good-bad-hela/</a:t>
            </a:r>
          </a:p>
          <a:p>
            <a:pPr>
              <a:defRPr sz="1200"/>
            </a:pPr>
          </a:p>
        </p:txBody>
      </p:sp>
      <p:sp>
        <p:nvSpPr>
          <p:cNvPr id="172" name="Slide Number"/>
          <p:cNvSpPr txBox="1"/>
          <p:nvPr>
            <p:ph type="sldNum" sz="quarter" idx="4294967295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9295" y="4359370"/>
            <a:ext cx="10461847" cy="2000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rcRect l="17402" t="0" r="38830" b="59791"/>
          <a:stretch>
            <a:fillRect/>
          </a:stretch>
        </p:blipFill>
        <p:spPr>
          <a:xfrm>
            <a:off x="745430" y="847668"/>
            <a:ext cx="4541789" cy="3107315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Arrow"/>
          <p:cNvSpPr/>
          <p:nvPr/>
        </p:nvSpPr>
        <p:spPr>
          <a:xfrm>
            <a:off x="5989635" y="1937146"/>
            <a:ext cx="1902620" cy="522140"/>
          </a:xfrm>
          <a:prstGeom prst="rightArrow">
            <a:avLst>
              <a:gd name="adj1" fmla="val 32000"/>
              <a:gd name="adj2" fmla="val 132687"/>
            </a:avLst>
          </a:prstGeom>
          <a:gradFill>
            <a:gsLst>
              <a:gs pos="0">
                <a:srgbClr val="2D6D15"/>
              </a:gs>
              <a:gs pos="100000">
                <a:srgbClr val="ECFEF7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77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rcRect l="0" t="0" r="51080" b="0"/>
          <a:stretch>
            <a:fillRect/>
          </a:stretch>
        </p:blipFill>
        <p:spPr>
          <a:xfrm>
            <a:off x="8594622" y="267006"/>
            <a:ext cx="2993679" cy="3430495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Quantification and Linking"/>
          <p:cNvSpPr txBox="1"/>
          <p:nvPr/>
        </p:nvSpPr>
        <p:spPr>
          <a:xfrm>
            <a:off x="4491472" y="6411795"/>
            <a:ext cx="3488894" cy="43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>
                <a:solidFill>
                  <a:srgbClr val="000000"/>
                </a:solidFill>
              </a:rPr>
              <a:t>Quantification and</a:t>
            </a:r>
            <a:r>
              <a:t> </a:t>
            </a:r>
            <a:r>
              <a:rPr>
                <a:solidFill>
                  <a:srgbClr val="000000"/>
                </a:solidFill>
              </a:rPr>
              <a:t>Linking</a:t>
            </a:r>
          </a:p>
        </p:txBody>
      </p:sp>
      <p:sp>
        <p:nvSpPr>
          <p:cNvPr id="179" name="Slide Number"/>
          <p:cNvSpPr txBox="1"/>
          <p:nvPr>
            <p:ph type="sldNum" sz="quarter" idx="4294967295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atasets"/>
          <p:cNvSpPr txBox="1"/>
          <p:nvPr/>
        </p:nvSpPr>
        <p:spPr>
          <a:xfrm>
            <a:off x="199136" y="45467"/>
            <a:ext cx="226872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Datasets</a:t>
            </a:r>
          </a:p>
        </p:txBody>
      </p:sp>
      <p:sp>
        <p:nvSpPr>
          <p:cNvPr id="182" name="Individual: NA12878…"/>
          <p:cNvSpPr txBox="1"/>
          <p:nvPr/>
        </p:nvSpPr>
        <p:spPr>
          <a:xfrm>
            <a:off x="219151" y="2262578"/>
            <a:ext cx="5966159" cy="1570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0"/>
            </a:pPr>
            <a:r>
              <a:rPr b="1"/>
              <a:t>Individual:</a:t>
            </a:r>
            <a:r>
              <a:t> NA12878</a:t>
            </a:r>
          </a:p>
          <a:p>
            <a:pPr algn="just">
              <a:defRPr b="0"/>
            </a:pPr>
            <a:r>
              <a:rPr b="1"/>
              <a:t>Gold Standard:</a:t>
            </a:r>
            <a:r>
              <a:t> 1000 Genome genotypes</a:t>
            </a:r>
          </a:p>
          <a:p>
            <a:pPr algn="just">
              <a:defRPr b="0"/>
            </a:pPr>
            <a:r>
              <a:rPr b="1"/>
              <a:t>Control:</a:t>
            </a:r>
            <a:r>
              <a:t> WGS, # of reads= 757,704,193, read length = 250 bp</a:t>
            </a:r>
          </a:p>
        </p:txBody>
      </p:sp>
      <p:graphicFrame>
        <p:nvGraphicFramePr>
          <p:cNvPr id="183" name="Table"/>
          <p:cNvGraphicFramePr/>
          <p:nvPr/>
        </p:nvGraphicFramePr>
        <p:xfrm>
          <a:off x="541580" y="4660900"/>
          <a:ext cx="5334001" cy="62865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773766"/>
                <a:gridCol w="1773766"/>
                <a:gridCol w="1773766"/>
              </a:tblGrid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b="1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Experiment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b="1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 of Reads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b="1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Read Length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Hi-C exp 1 PE1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219,616,072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101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Hi-C exp 1 PE2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220,087,882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101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Hi-C exp 2 PE1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448,843,710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101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Hi-C exp 2 PE2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451,088,484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101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Hi-C exp 3 PE1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536,684,803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101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Hi-C exp 3 PE2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536,101,709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101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RNA-Seq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227,501,266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4" name="Table"/>
          <p:cNvGraphicFramePr/>
          <p:nvPr/>
        </p:nvGraphicFramePr>
        <p:xfrm>
          <a:off x="7219950" y="584200"/>
          <a:ext cx="5080000" cy="913336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778000"/>
                <a:gridCol w="1778000"/>
                <a:gridCol w="1778000"/>
              </a:tblGrid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b="1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Experiment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b="1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 of Reads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b="1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Read Length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H3K4me1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42,763,056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HDGF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41,626,373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101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RELB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25,652,682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101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CTCF-Snyder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25,463,397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H3K4me3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20,221,959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JUND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18,701,295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H3K79me2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16,073,184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H3K36me3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15,239,685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H2AFZ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14,724,790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H3K9me3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14,049,420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CTCF-Broad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11,026,086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rnap2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10,428,778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H3K27ac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10,410,928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H3K4me2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9,815,194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H4K20me1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9,757,368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H3K27me3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8,454,639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H3K9ac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7,981,456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CTCF-Iyer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7,614,943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rnap2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7,516,461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PBX3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6,119,046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lnSpc>
                          <a:spcPts val="3800"/>
                        </a:lnSpc>
                        <a:defRPr sz="1800"/>
                      </a:pPr>
                      <a:r>
                        <a:rPr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</a:p>
                  </a:txBody>
                  <a:tcPr marL="16933" marR="16933" marT="16933" marB="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85" name="ChIP-Seq"/>
          <p:cNvSpPr txBox="1"/>
          <p:nvPr/>
        </p:nvSpPr>
        <p:spPr>
          <a:xfrm>
            <a:off x="9138361" y="29820"/>
            <a:ext cx="14971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ChIP-Seq</a:t>
            </a:r>
          </a:p>
        </p:txBody>
      </p:sp>
      <p:sp>
        <p:nvSpPr>
          <p:cNvPr id="186" name="Slide Number"/>
          <p:cNvSpPr txBox="1"/>
          <p:nvPr>
            <p:ph type="sldNum" sz="quarter" idx="4294967295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Approach"/>
          <p:cNvSpPr txBox="1"/>
          <p:nvPr/>
        </p:nvSpPr>
        <p:spPr>
          <a:xfrm>
            <a:off x="100329" y="45467"/>
            <a:ext cx="246634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Approach</a:t>
            </a:r>
          </a:p>
        </p:txBody>
      </p:sp>
      <p:pic>
        <p:nvPicPr>
          <p:cNvPr id="189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rcRect l="0" t="0" r="1221" b="0"/>
          <a:stretch>
            <a:fillRect/>
          </a:stretch>
        </p:blipFill>
        <p:spPr>
          <a:xfrm>
            <a:off x="360629" y="736600"/>
            <a:ext cx="6441276" cy="2688718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lide Number"/>
          <p:cNvSpPr txBox="1"/>
          <p:nvPr>
            <p:ph type="sldNum" sz="quarter" idx="4294967295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