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9" r:id="rId5"/>
    <p:sldMasterId id="2147483680" r:id="rId6"/>
    <p:sldMasterId id="214748368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Lst>
  <p:sldSz cy="5143500" cx="9144000"/>
  <p:notesSz cx="6858000" cy="9144000"/>
  <p:embeddedFontLst>
    <p:embeddedFont>
      <p:font typeface="Merriweather Sans"/>
      <p:regular r:id="rId94"/>
      <p:bold r:id="rId95"/>
      <p:italic r:id="rId96"/>
      <p:boldItalic r:id="rId97"/>
    </p:embeddedFont>
    <p:embeddedFont>
      <p:font typeface="Helvetica Neue"/>
      <p:regular r:id="rId98"/>
      <p:bold r:id="rId99"/>
      <p:italic r:id="rId100"/>
      <p:boldItalic r:id="rId101"/>
    </p:embeddedFont>
    <p:embeddedFont>
      <p:font typeface="Helvetica Neue Light"/>
      <p:regular r:id="rId102"/>
      <p:bold r:id="rId103"/>
      <p:italic r:id="rId104"/>
      <p:boldItalic r:id="rId105"/>
    </p:embeddedFont>
    <p:embeddedFont>
      <p:font typeface="Cambria Math"/>
      <p:regular r:id="rId10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4" name="Lucas Lochovsky"/>
  <p:cmAuthor clrIdx="1" id="1" initials="" lastIdx="11" name="Mark Gerstein"/>
  <p:cmAuthor clrIdx="2" id="2" initials="" lastIdx="1" name="shaoke lou"/>
  <p:cmAuthor clrIdx="3" id="3" initials="" lastIdx="2" name="Declan Clark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9872CF4-982B-4747-85AE-D5D663E5ACE2}">
  <a:tblStyle styleId="{F9872CF4-982B-4747-85AE-D5D663E5ACE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6" Type="http://schemas.openxmlformats.org/officeDocument/2006/relationships/font" Target="fonts/CambriaMath-regular.fntdata"/><Relationship Id="rId105" Type="http://schemas.openxmlformats.org/officeDocument/2006/relationships/font" Target="fonts/HelveticaNeueLight-boldItalic.fntdata"/><Relationship Id="rId104" Type="http://schemas.openxmlformats.org/officeDocument/2006/relationships/font" Target="fonts/HelveticaNeueLight-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HelveticaNeueLight-bold.fntdata"/><Relationship Id="rId102" Type="http://schemas.openxmlformats.org/officeDocument/2006/relationships/font" Target="fonts/HelveticaNeueLight-regular.fntdata"/><Relationship Id="rId101" Type="http://schemas.openxmlformats.org/officeDocument/2006/relationships/font" Target="fonts/HelveticaNeue-boldItalic.fntdata"/><Relationship Id="rId100" Type="http://schemas.openxmlformats.org/officeDocument/2006/relationships/font" Target="fonts/HelveticaNeue-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MerriweatherSans-bold.fntdata"/><Relationship Id="rId94" Type="http://schemas.openxmlformats.org/officeDocument/2006/relationships/font" Target="fonts/MerriweatherSans-regular.fntdata"/><Relationship Id="rId97" Type="http://schemas.openxmlformats.org/officeDocument/2006/relationships/font" Target="fonts/MerriweatherSans-boldItalic.fntdata"/><Relationship Id="rId96" Type="http://schemas.openxmlformats.org/officeDocument/2006/relationships/font" Target="fonts/MerriweatherSans-italic.fntdata"/><Relationship Id="rId11" Type="http://schemas.openxmlformats.org/officeDocument/2006/relationships/slide" Target="slides/slide3.xml"/><Relationship Id="rId99" Type="http://schemas.openxmlformats.org/officeDocument/2006/relationships/font" Target="fonts/HelveticaNeue-bold.fntdata"/><Relationship Id="rId10" Type="http://schemas.openxmlformats.org/officeDocument/2006/relationships/slide" Target="slides/slide2.xml"/><Relationship Id="rId98" Type="http://schemas.openxmlformats.org/officeDocument/2006/relationships/font" Target="fonts/HelveticaNeue-regular.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7-10-09T23:18:50.539">
    <p:pos x="6000" y="0"/>
    <p:text>Fixed text alignment</p:text>
  </p:cm>
  <p:cm authorId="1" idx="1" dt="2017-10-09T23:18:50.539">
    <p:pos x="6000" y="100"/>
    <p:text>data scale+ pcawg</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2" dt="2017-10-09T03:13:32.573">
    <p:pos x="6000" y="0"/>
    <p:text>Skl summarize fun seq in two slides</p:text>
  </p:cm>
  <p:cm authorId="2" idx="1" dt="2017-10-06T22:59:46.153">
    <p:pos x="6000" y="100"/>
    <p:text>done</p:text>
  </p:cm>
  <p:cm authorId="1" idx="3" dt="2017-10-09T03:13:32.573">
    <p:pos x="6000" y="200"/>
    <p:text>try again - w/ bullets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3" idx="1" dt="2017-10-09T23:25:49.317">
    <p:pos x="6000" y="0"/>
    <p:text>put "mrtad finder" on top, and synchronize the little replication figure</p:text>
  </p:cm>
  <p:cm authorId="3" idx="2" dt="2017-10-09T23:24:23.819">
    <p:pos x="6000" y="100"/>
    <p:text>say : genomic distance *from the TAD boundary*</p:text>
  </p:cm>
  <p:cm authorId="1" idx="4" dt="2017-10-09T23:30:42.443">
    <p:pos x="6000" y="200"/>
    <p:text>don't use 1 slide version</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5" dt="2017-10-09T23:30:03.391">
    <p:pos x="6000" y="0"/>
    <p:text>skl - 1st slide for mrtadfinder</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6" dt="2017-10-10T17:15:24.921">
    <p:pos x="6000" y="0"/>
    <p:text>LL - fix fit in</p:text>
  </p:cm>
  <p:cm authorId="0" idx="2" dt="2017-10-10T17:15:24.921">
    <p:pos x="6000" y="100"/>
    <p:text>Fixed</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7" dt="2017-10-10T18:03:59.653">
    <p:pos x="6000" y="0"/>
    <p:text>LL to fix</p:text>
  </p:cm>
  <p:cm authorId="0" idx="3" dt="2017-10-10T18:03:59.653">
    <p:pos x="6000" y="100"/>
    <p:text>Fixed</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8" dt="2017-10-10T18:17:52.163">
    <p:pos x="6000" y="0"/>
    <p:text>LL to get lectures.gersteinlab.org &amp; slide numbers on each slide</p:text>
  </p:cm>
  <p:cm authorId="0" idx="4" dt="2017-10-10T18:17:52.163">
    <p:pos x="6000" y="100"/>
    <p:text>Restored</p:text>
  </p:cm>
  <p:cm authorId="1" idx="9" dt="2017-10-09T03:25:30.441">
    <p:pos x="6000" y="200"/>
    <p:text>SK/STL - need to set this up now for a trans to prcc</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0" dt="2017-10-09T03:29:49.046">
    <p:pos x="6000" y="0"/>
    <p:text>STL - need to fix to get it right now</p:text>
  </p:cm>
  <p:cm authorId="1" idx="11" dt="2017-10-09T03:29:49.046">
    <p:pos x="6000" y="100"/>
    <p:text>get this whole series right
also where is lectures.gersteinlab.org on the side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96" name="Shape 19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txBox="1"/>
          <p:nvPr>
            <p:ph idx="1" type="body"/>
          </p:nvPr>
        </p:nvSpPr>
        <p:spPr>
          <a:xfrm>
            <a:off x="685800" y="4400550"/>
            <a:ext cx="5486400" cy="360045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352" name="Shape 35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Shape 36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364" name="Shape 36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70" name="Shape 370"/>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Shape 38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386" name="Shape 38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Shape 39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Arial"/>
                <a:ea typeface="Arial"/>
                <a:cs typeface="Arial"/>
                <a:sym typeface="Arial"/>
              </a:rPr>
              <a:t>‹#›</a:t>
            </a:fld>
          </a:p>
        </p:txBody>
      </p:sp>
      <p:sp>
        <p:nvSpPr>
          <p:cNvPr id="393" name="Shape 393"/>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Calibri"/>
                <a:ea typeface="Calibri"/>
                <a:cs typeface="Calibri"/>
                <a:sym typeface="Calibri"/>
              </a:rPr>
              <a:t>‹#›</a:t>
            </a:fld>
          </a:p>
        </p:txBody>
      </p:sp>
      <p:sp>
        <p:nvSpPr>
          <p:cNvPr id="394" name="Shape 3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med" w="med" type="none"/>
            <a:tailEnd len="med" w="med" type="none"/>
          </a:ln>
        </p:spPr>
      </p:sp>
      <p:sp>
        <p:nvSpPr>
          <p:cNvPr id="395" name="Shape 395"/>
          <p:cNvSpPr txBox="1"/>
          <p:nvPr>
            <p:ph idx="1" type="body"/>
          </p:nvPr>
        </p:nvSpPr>
        <p:spPr>
          <a:xfrm>
            <a:off x="685800" y="4400550"/>
            <a:ext cx="5486400" cy="3600600"/>
          </a:xfrm>
          <a:prstGeom prst="rect">
            <a:avLst/>
          </a:prstGeom>
          <a:solidFill>
            <a:srgbClr val="FFFFFF"/>
          </a:solidFill>
          <a:ln cap="flat" cmpd="sng" w="9525">
            <a:solidFill>
              <a:srgbClr val="000000"/>
            </a:solidFill>
            <a:prstDash val="solid"/>
            <a:miter lim="800000"/>
            <a:headEnd len="med" w="med" type="none"/>
            <a:tailEnd len="med" w="med" type="none"/>
          </a:ln>
        </p:spPr>
        <p:txBody>
          <a:bodyPr anchorCtr="0" anchor="t" bIns="45700" lIns="91425" rIns="91425" wrap="square" tIns="45700">
            <a:noAutofit/>
          </a:bodyPr>
          <a:lstStyle/>
          <a:p>
            <a:pPr indent="0" lvl="0" marL="0" marR="0" rtl="0" algn="l">
              <a:spcBef>
                <a:spcPts val="0"/>
              </a:spcBef>
              <a:buSzPct val="25000"/>
              <a:buNone/>
            </a:pPr>
            <a:r>
              <a:rPr b="0" i="0" lang="en" sz="1800" u="none" cap="none" strike="noStrike">
                <a:solidFill>
                  <a:schemeClr val="dk1"/>
                </a:solidFill>
                <a:latin typeface="Calibri"/>
                <a:ea typeface="Calibri"/>
                <a:cs typeface="Calibri"/>
                <a:sym typeface="Calibri"/>
              </a:rPr>
              <a:t>Big data challenge, graphical interface is important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Shape 40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300" u="none" cap="none" strike="noStrike">
                <a:solidFill>
                  <a:srgbClr val="000000"/>
                </a:solidFill>
                <a:latin typeface="Calibri"/>
                <a:ea typeface="Calibri"/>
                <a:cs typeface="Calibri"/>
                <a:sym typeface="Calibri"/>
              </a:rPr>
              <a:t>‹#›</a:t>
            </a:fld>
          </a:p>
        </p:txBody>
      </p:sp>
      <p:sp>
        <p:nvSpPr>
          <p:cNvPr id="407" name="Shape 4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med" w="med" type="none"/>
            <a:tailEnd len="med" w="med" type="none"/>
          </a:ln>
        </p:spPr>
      </p:sp>
      <p:sp>
        <p:nvSpPr>
          <p:cNvPr id="408" name="Shape 408"/>
          <p:cNvSpPr txBox="1"/>
          <p:nvPr>
            <p:ph idx="1" type="body"/>
          </p:nvPr>
        </p:nvSpPr>
        <p:spPr>
          <a:xfrm>
            <a:off x="685800" y="4400550"/>
            <a:ext cx="5486400" cy="3600600"/>
          </a:xfrm>
          <a:prstGeom prst="rect">
            <a:avLst/>
          </a:prstGeom>
          <a:solidFill>
            <a:srgbClr val="FFFFFF"/>
          </a:solidFill>
          <a:ln cap="flat" cmpd="sng" w="9525">
            <a:solidFill>
              <a:srgbClr val="000000"/>
            </a:solidFill>
            <a:prstDash val="solid"/>
            <a:miter lim="800000"/>
            <a:headEnd len="med" w="med" type="none"/>
            <a:tailEnd len="med" w="med" type="none"/>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27" name="Shape 42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28" name="Shape 42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Shape 437"/>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438" name="Shape 43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Shape 445"/>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446" name="Shape 44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454" name="Shape 4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204" name="Shape 20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Shape 46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463" name="Shape 46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70" name="Shape 47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71" name="Shape 47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79" name="Shape 47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1" i="0" lang="en" sz="1200" u="none" cap="none" strike="noStrike">
                <a:solidFill>
                  <a:schemeClr val="dk1"/>
                </a:solidFill>
                <a:latin typeface="Calibri"/>
                <a:ea typeface="Calibri"/>
                <a:cs typeface="Calibri"/>
                <a:sym typeface="Calibri"/>
              </a:rPr>
              <a:t>An example illustrating the case in which ∆F &lt; 0.</a:t>
            </a:r>
            <a:r>
              <a:rPr b="0" i="0" lang="en" sz="1200" u="none" cap="none" strike="noStrik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b="0" i="1" lang="en" sz="1200" u="none" cap="none" strike="noStrike">
                <a:solidFill>
                  <a:schemeClr val="dk1"/>
                </a:solidFill>
                <a:latin typeface="Calibri"/>
                <a:ea typeface="Calibri"/>
                <a:cs typeface="Calibri"/>
                <a:sym typeface="Calibri"/>
              </a:rPr>
              <a:t>Left)</a:t>
            </a:r>
            <a:r>
              <a:rPr b="0" i="0" lang="en" sz="1200" u="none" cap="none" strike="noStrik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)/σ</a:t>
            </a:r>
            <a:r>
              <a:rPr b="0" baseline="-25000" i="0" lang="en" sz="1200" u="none" cap="none" strike="noStrike">
                <a:solidFill>
                  <a:schemeClr val="dk1"/>
                </a:solidFill>
                <a:latin typeface="Calibri"/>
                <a:ea typeface="Calibri"/>
                <a:cs typeface="Calibri"/>
                <a:sym typeface="Calibri"/>
              </a:rPr>
              <a:t>E </a:t>
            </a:r>
            <a:r>
              <a:rPr b="0" i="0" lang="en" sz="1200" u="none" cap="none" strike="noStrike">
                <a:solidFill>
                  <a:schemeClr val="dk1"/>
                </a:solidFill>
                <a:latin typeface="Calibri"/>
                <a:ea typeface="Calibri"/>
                <a:cs typeface="Calibri"/>
                <a:sym typeface="Calibri"/>
              </a:rPr>
              <a:t>= F</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 &gt; 0. </a:t>
            </a:r>
            <a:r>
              <a:rPr b="0" i="1" lang="en" sz="1200" u="none" cap="none" strike="noStrike">
                <a:solidFill>
                  <a:schemeClr val="dk1"/>
                </a:solidFill>
                <a:latin typeface="Calibri"/>
                <a:ea typeface="Calibri"/>
                <a:cs typeface="Calibri"/>
                <a:sym typeface="Calibri"/>
              </a:rPr>
              <a:t>Right)</a:t>
            </a:r>
            <a:r>
              <a:rPr b="0" i="0" lang="en" sz="1200" u="none" cap="none" strike="noStrik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b="0" baseline="-25000" i="0" lang="en" sz="1200" u="none" cap="none" strike="noStrike">
                <a:solidFill>
                  <a:schemeClr val="dk1"/>
                </a:solidFill>
                <a:latin typeface="Calibri"/>
                <a:ea typeface="Calibri"/>
                <a:cs typeface="Calibri"/>
                <a:sym typeface="Calibri"/>
              </a:rPr>
              <a:t>E</a:t>
            </a:r>
            <a:r>
              <a:rPr b="0" i="0" lang="en" sz="1200" u="none" cap="none" strike="noStrik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)/σ</a:t>
            </a:r>
            <a:r>
              <a:rPr b="0" baseline="-25000" i="0" lang="en" sz="1200" u="none" cap="none" strike="noStrike">
                <a:solidFill>
                  <a:schemeClr val="dk1"/>
                </a:solidFill>
                <a:latin typeface="Calibri"/>
                <a:ea typeface="Calibri"/>
                <a:cs typeface="Calibri"/>
                <a:sym typeface="Calibri"/>
              </a:rPr>
              <a:t>E</a:t>
            </a:r>
            <a:r>
              <a:rPr b="0" i="0" lang="en" sz="1200" u="none" cap="none" strike="noStrike">
                <a:solidFill>
                  <a:schemeClr val="dk1"/>
                </a:solidFill>
                <a:latin typeface="Calibri"/>
                <a:ea typeface="Calibri"/>
                <a:cs typeface="Calibri"/>
                <a:sym typeface="Calibri"/>
              </a:rPr>
              <a:t>’ = F</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 &lt; 0. Taken together, the negative value associated with the disparity between the F</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 and F</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 values (F</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 - F</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 = ∆F &lt; 0) indicates that the this SNV is locally unfavorable.</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80" name="Shape 480"/>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Shape 4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87" name="Shape 48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88" name="Shape 48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504" name="Shape 50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0" i="0" lang="en" sz="1200" u="none" cap="none" strike="noStrik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b="0" i="1" lang="en" sz="1200" u="none" cap="none" strike="noStrike">
                <a:solidFill>
                  <a:schemeClr val="dk1"/>
                </a:solidFill>
                <a:latin typeface="Calibri"/>
                <a:ea typeface="Calibri"/>
                <a:cs typeface="Calibri"/>
                <a:sym typeface="Calibri"/>
              </a:rPr>
              <a:t> </a:t>
            </a:r>
            <a:r>
              <a:rPr b="0" i="0" lang="en" sz="1200" u="none" cap="none" strike="noStrik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05" name="Shape 50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527" name="Shape 52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0" i="0" lang="en" sz="1200" u="none" cap="none" strike="noStrik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28" name="Shape 52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Shape 54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541" name="Shape 54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Shape 54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548" name="Shape 54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Shape 5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7" name="Shape 55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Shape 60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603" name="Shape 60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Shape 21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211" name="Shape 21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Shape 60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10" name="Shape 610"/>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611" name="Shape 611"/>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Shape 753"/>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754" name="Shape 7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1" name="Shape 901"/>
        <p:cNvGrpSpPr/>
        <p:nvPr/>
      </p:nvGrpSpPr>
      <p:grpSpPr>
        <a:xfrm>
          <a:off x="0" y="0"/>
          <a:ext cx="0" cy="0"/>
          <a:chOff x="0" y="0"/>
          <a:chExt cx="0" cy="0"/>
        </a:xfrm>
      </p:grpSpPr>
      <p:sp>
        <p:nvSpPr>
          <p:cNvPr id="902" name="Shape 902"/>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903" name="Shape 90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Shape 1065"/>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066" name="Shape 10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9" name="Shape 1229"/>
        <p:cNvGrpSpPr/>
        <p:nvPr/>
      </p:nvGrpSpPr>
      <p:grpSpPr>
        <a:xfrm>
          <a:off x="0" y="0"/>
          <a:ext cx="0" cy="0"/>
          <a:chOff x="0" y="0"/>
          <a:chExt cx="0" cy="0"/>
        </a:xfrm>
      </p:grpSpPr>
      <p:sp>
        <p:nvSpPr>
          <p:cNvPr id="1230" name="Shape 12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231" name="Shape 123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32" name="Shape 123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7" name="Shape 1237"/>
        <p:cNvGrpSpPr/>
        <p:nvPr/>
      </p:nvGrpSpPr>
      <p:grpSpPr>
        <a:xfrm>
          <a:off x="0" y="0"/>
          <a:ext cx="0" cy="0"/>
          <a:chOff x="0" y="0"/>
          <a:chExt cx="0" cy="0"/>
        </a:xfrm>
      </p:grpSpPr>
      <p:sp>
        <p:nvSpPr>
          <p:cNvPr id="1238" name="Shape 123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239" name="Shape 123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8" name="Shape 1248"/>
        <p:cNvGrpSpPr/>
        <p:nvPr/>
      </p:nvGrpSpPr>
      <p:grpSpPr>
        <a:xfrm>
          <a:off x="0" y="0"/>
          <a:ext cx="0" cy="0"/>
          <a:chOff x="0" y="0"/>
          <a:chExt cx="0" cy="0"/>
        </a:xfrm>
      </p:grpSpPr>
      <p:sp>
        <p:nvSpPr>
          <p:cNvPr id="1249" name="Shape 124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250" name="Shape 125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9" name="Shape 1259"/>
        <p:cNvGrpSpPr/>
        <p:nvPr/>
      </p:nvGrpSpPr>
      <p:grpSpPr>
        <a:xfrm>
          <a:off x="0" y="0"/>
          <a:ext cx="0" cy="0"/>
          <a:chOff x="0" y="0"/>
          <a:chExt cx="0" cy="0"/>
        </a:xfrm>
      </p:grpSpPr>
      <p:sp>
        <p:nvSpPr>
          <p:cNvPr id="1260" name="Shape 1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1" name="Shape 126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1" name="Shape 1271"/>
        <p:cNvGrpSpPr/>
        <p:nvPr/>
      </p:nvGrpSpPr>
      <p:grpSpPr>
        <a:xfrm>
          <a:off x="0" y="0"/>
          <a:ext cx="0" cy="0"/>
          <a:chOff x="0" y="0"/>
          <a:chExt cx="0" cy="0"/>
        </a:xfrm>
      </p:grpSpPr>
      <p:sp>
        <p:nvSpPr>
          <p:cNvPr id="1272" name="Shape 127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73" name="Shape 1273"/>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74" name="Shape 1274"/>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5" name="Shape 1305"/>
        <p:cNvGrpSpPr/>
        <p:nvPr/>
      </p:nvGrpSpPr>
      <p:grpSpPr>
        <a:xfrm>
          <a:off x="0" y="0"/>
          <a:ext cx="0" cy="0"/>
          <a:chOff x="0" y="0"/>
          <a:chExt cx="0" cy="0"/>
        </a:xfrm>
      </p:grpSpPr>
      <p:sp>
        <p:nvSpPr>
          <p:cNvPr id="1306" name="Shape 130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07" name="Shape 130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308" name="Shape 130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236" name="Shape 23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2" name="Shape 1312"/>
        <p:cNvGrpSpPr/>
        <p:nvPr/>
      </p:nvGrpSpPr>
      <p:grpSpPr>
        <a:xfrm>
          <a:off x="0" y="0"/>
          <a:ext cx="0" cy="0"/>
          <a:chOff x="0" y="0"/>
          <a:chExt cx="0" cy="0"/>
        </a:xfrm>
      </p:grpSpPr>
      <p:sp>
        <p:nvSpPr>
          <p:cNvPr id="1313" name="Shape 13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14" name="Shape 1314"/>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315" name="Shape 1315"/>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1" name="Shape 1321"/>
        <p:cNvGrpSpPr/>
        <p:nvPr/>
      </p:nvGrpSpPr>
      <p:grpSpPr>
        <a:xfrm>
          <a:off x="0" y="0"/>
          <a:ext cx="0" cy="0"/>
          <a:chOff x="0" y="0"/>
          <a:chExt cx="0" cy="0"/>
        </a:xfrm>
      </p:grpSpPr>
      <p:sp>
        <p:nvSpPr>
          <p:cNvPr id="1322" name="Shape 132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23" name="Shape 1323"/>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When we move the variants’ to new locations, we want to preserve the trinucleotide context of the variant, which includes the nucleotide where the variant occurs, and the two neighboring nucleotides on either side. To do this, we index every trinucleotide in the reference genome within the variant’s bin, and select one of these new locations with uniform probability, excluding the original variant site. With this, we maintain the mutation frequencies of the trinucleotides in each bin, and it ensures that the trinucleotide mutation rates are consistent in our permutations.</a:t>
            </a:r>
          </a:p>
        </p:txBody>
      </p:sp>
      <p:sp>
        <p:nvSpPr>
          <p:cNvPr id="1324" name="Shape 1324"/>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3" name="Shape 1343"/>
        <p:cNvGrpSpPr/>
        <p:nvPr/>
      </p:nvGrpSpPr>
      <p:grpSpPr>
        <a:xfrm>
          <a:off x="0" y="0"/>
          <a:ext cx="0" cy="0"/>
          <a:chOff x="0" y="0"/>
          <a:chExt cx="0" cy="0"/>
        </a:xfrm>
      </p:grpSpPr>
      <p:sp>
        <p:nvSpPr>
          <p:cNvPr id="1344" name="Shape 1344"/>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345" name="Shape 13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0" name="Shape 1350"/>
        <p:cNvGrpSpPr/>
        <p:nvPr/>
      </p:nvGrpSpPr>
      <p:grpSpPr>
        <a:xfrm>
          <a:off x="0" y="0"/>
          <a:ext cx="0" cy="0"/>
          <a:chOff x="0" y="0"/>
          <a:chExt cx="0" cy="0"/>
        </a:xfrm>
      </p:grpSpPr>
      <p:sp>
        <p:nvSpPr>
          <p:cNvPr id="1351" name="Shape 13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52" name="Shape 1352"/>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Just as mutation burden is intended to help find the important stuff in cancer, we can also prioritize important parts of the genome with a functional impact analysis.</a:t>
            </a:r>
          </a:p>
        </p:txBody>
      </p:sp>
      <p:sp>
        <p:nvSpPr>
          <p:cNvPr id="1353" name="Shape 135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8" name="Shape 1358"/>
        <p:cNvGrpSpPr/>
        <p:nvPr/>
      </p:nvGrpSpPr>
      <p:grpSpPr>
        <a:xfrm>
          <a:off x="0" y="0"/>
          <a:ext cx="0" cy="0"/>
          <a:chOff x="0" y="0"/>
          <a:chExt cx="0" cy="0"/>
        </a:xfrm>
      </p:grpSpPr>
      <p:sp>
        <p:nvSpPr>
          <p:cNvPr id="1359" name="Shape 1359"/>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360" name="Shape 136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0" name="Shape 1450"/>
        <p:cNvGrpSpPr/>
        <p:nvPr/>
      </p:nvGrpSpPr>
      <p:grpSpPr>
        <a:xfrm>
          <a:off x="0" y="0"/>
          <a:ext cx="0" cy="0"/>
          <a:chOff x="0" y="0"/>
          <a:chExt cx="0" cy="0"/>
        </a:xfrm>
      </p:grpSpPr>
      <p:sp>
        <p:nvSpPr>
          <p:cNvPr id="1451" name="Shape 14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52" name="Shape 1452"/>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Seems that the list for Funseq2 is longer than for mutation burden → higher false positive rate?</a:t>
            </a:r>
          </a:p>
        </p:txBody>
      </p:sp>
      <p:sp>
        <p:nvSpPr>
          <p:cNvPr id="1453" name="Shape 145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7" name="Shape 1457"/>
        <p:cNvGrpSpPr/>
        <p:nvPr/>
      </p:nvGrpSpPr>
      <p:grpSpPr>
        <a:xfrm>
          <a:off x="0" y="0"/>
          <a:ext cx="0" cy="0"/>
          <a:chOff x="0" y="0"/>
          <a:chExt cx="0" cy="0"/>
        </a:xfrm>
      </p:grpSpPr>
      <p:sp>
        <p:nvSpPr>
          <p:cNvPr id="1458" name="Shape 14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459" name="Shape 145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60" name="Shape 1460"/>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8" name="Shape 1468"/>
        <p:cNvGrpSpPr/>
        <p:nvPr/>
      </p:nvGrpSpPr>
      <p:grpSpPr>
        <a:xfrm>
          <a:off x="0" y="0"/>
          <a:ext cx="0" cy="0"/>
          <a:chOff x="0" y="0"/>
          <a:chExt cx="0" cy="0"/>
        </a:xfrm>
      </p:grpSpPr>
      <p:sp>
        <p:nvSpPr>
          <p:cNvPr id="1469" name="Shape 14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470" name="Shape 1470"/>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71" name="Shape 1471"/>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4" name="Shape 1474"/>
        <p:cNvGrpSpPr/>
        <p:nvPr/>
      </p:nvGrpSpPr>
      <p:grpSpPr>
        <a:xfrm>
          <a:off x="0" y="0"/>
          <a:ext cx="0" cy="0"/>
          <a:chOff x="0" y="0"/>
          <a:chExt cx="0" cy="0"/>
        </a:xfrm>
      </p:grpSpPr>
      <p:sp>
        <p:nvSpPr>
          <p:cNvPr id="1475" name="Shape 1475"/>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76" name="Shape 147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9" name="Shape 1479"/>
        <p:cNvGrpSpPr/>
        <p:nvPr/>
      </p:nvGrpSpPr>
      <p:grpSpPr>
        <a:xfrm>
          <a:off x="0" y="0"/>
          <a:ext cx="0" cy="0"/>
          <a:chOff x="0" y="0"/>
          <a:chExt cx="0" cy="0"/>
        </a:xfrm>
      </p:grpSpPr>
      <p:sp>
        <p:nvSpPr>
          <p:cNvPr id="1480" name="Shape 148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81" name="Shape 148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246" name="Shape 24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2" name="Shape 1492"/>
        <p:cNvGrpSpPr/>
        <p:nvPr/>
      </p:nvGrpSpPr>
      <p:grpSpPr>
        <a:xfrm>
          <a:off x="0" y="0"/>
          <a:ext cx="0" cy="0"/>
          <a:chOff x="0" y="0"/>
          <a:chExt cx="0" cy="0"/>
        </a:xfrm>
      </p:grpSpPr>
      <p:sp>
        <p:nvSpPr>
          <p:cNvPr id="1493" name="Shape 149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94" name="Shape 149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9" name="Shape 1499"/>
        <p:cNvGrpSpPr/>
        <p:nvPr/>
      </p:nvGrpSpPr>
      <p:grpSpPr>
        <a:xfrm>
          <a:off x="0" y="0"/>
          <a:ext cx="0" cy="0"/>
          <a:chOff x="0" y="0"/>
          <a:chExt cx="0" cy="0"/>
        </a:xfrm>
      </p:grpSpPr>
      <p:sp>
        <p:nvSpPr>
          <p:cNvPr id="1500" name="Shape 1500"/>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501" name="Shape 150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6" name="Shape 1506"/>
        <p:cNvGrpSpPr/>
        <p:nvPr/>
      </p:nvGrpSpPr>
      <p:grpSpPr>
        <a:xfrm>
          <a:off x="0" y="0"/>
          <a:ext cx="0" cy="0"/>
          <a:chOff x="0" y="0"/>
          <a:chExt cx="0" cy="0"/>
        </a:xfrm>
      </p:grpSpPr>
      <p:sp>
        <p:nvSpPr>
          <p:cNvPr id="1507" name="Shape 150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08" name="Shape 1508"/>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09" name="Shape 1509"/>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6" name="Shape 1516"/>
        <p:cNvGrpSpPr/>
        <p:nvPr/>
      </p:nvGrpSpPr>
      <p:grpSpPr>
        <a:xfrm>
          <a:off x="0" y="0"/>
          <a:ext cx="0" cy="0"/>
          <a:chOff x="0" y="0"/>
          <a:chExt cx="0" cy="0"/>
        </a:xfrm>
      </p:grpSpPr>
      <p:sp>
        <p:nvSpPr>
          <p:cNvPr id="1517" name="Shape 15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8" name="Shape 151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6" name="Shape 1526"/>
        <p:cNvGrpSpPr/>
        <p:nvPr/>
      </p:nvGrpSpPr>
      <p:grpSpPr>
        <a:xfrm>
          <a:off x="0" y="0"/>
          <a:ext cx="0" cy="0"/>
          <a:chOff x="0" y="0"/>
          <a:chExt cx="0" cy="0"/>
        </a:xfrm>
      </p:grpSpPr>
      <p:sp>
        <p:nvSpPr>
          <p:cNvPr id="1527" name="Shape 152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528" name="Shape 152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3" name="Shape 1533"/>
        <p:cNvGrpSpPr/>
        <p:nvPr/>
      </p:nvGrpSpPr>
      <p:grpSpPr>
        <a:xfrm>
          <a:off x="0" y="0"/>
          <a:ext cx="0" cy="0"/>
          <a:chOff x="0" y="0"/>
          <a:chExt cx="0" cy="0"/>
        </a:xfrm>
      </p:grpSpPr>
      <p:sp>
        <p:nvSpPr>
          <p:cNvPr id="1534" name="Shape 1534"/>
          <p:cNvSpPr txBox="1"/>
          <p:nvPr>
            <p:ph idx="1" type="body"/>
          </p:nvPr>
        </p:nvSpPr>
        <p:spPr>
          <a:xfrm>
            <a:off x="685800" y="4400550"/>
            <a:ext cx="5486400" cy="360045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535" name="Shape 153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0" name="Shape 1540"/>
        <p:cNvGrpSpPr/>
        <p:nvPr/>
      </p:nvGrpSpPr>
      <p:grpSpPr>
        <a:xfrm>
          <a:off x="0" y="0"/>
          <a:ext cx="0" cy="0"/>
          <a:chOff x="0" y="0"/>
          <a:chExt cx="0" cy="0"/>
        </a:xfrm>
      </p:grpSpPr>
      <p:sp>
        <p:nvSpPr>
          <p:cNvPr id="1541" name="Shape 154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42" name="Shape 1542"/>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43" name="Shape 1543"/>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4" name="Shape 1564"/>
        <p:cNvGrpSpPr/>
        <p:nvPr/>
      </p:nvGrpSpPr>
      <p:grpSpPr>
        <a:xfrm>
          <a:off x="0" y="0"/>
          <a:ext cx="0" cy="0"/>
          <a:chOff x="0" y="0"/>
          <a:chExt cx="0" cy="0"/>
        </a:xfrm>
      </p:grpSpPr>
      <p:sp>
        <p:nvSpPr>
          <p:cNvPr id="1565" name="Shape 156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66" name="Shape 1566"/>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67" name="Shape 1567"/>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9" name="Shape 1579"/>
        <p:cNvGrpSpPr/>
        <p:nvPr/>
      </p:nvGrpSpPr>
      <p:grpSpPr>
        <a:xfrm>
          <a:off x="0" y="0"/>
          <a:ext cx="0" cy="0"/>
          <a:chOff x="0" y="0"/>
          <a:chExt cx="0" cy="0"/>
        </a:xfrm>
      </p:grpSpPr>
      <p:sp>
        <p:nvSpPr>
          <p:cNvPr id="1580" name="Shape 158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81" name="Shape 1581"/>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82" name="Shape 1582"/>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9" name="Shape 1629"/>
        <p:cNvGrpSpPr/>
        <p:nvPr/>
      </p:nvGrpSpPr>
      <p:grpSpPr>
        <a:xfrm>
          <a:off x="0" y="0"/>
          <a:ext cx="0" cy="0"/>
          <a:chOff x="0" y="0"/>
          <a:chExt cx="0" cy="0"/>
        </a:xfrm>
      </p:grpSpPr>
      <p:sp>
        <p:nvSpPr>
          <p:cNvPr id="1630" name="Shape 163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31" name="Shape 1631"/>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632" name="Shape 1632"/>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1" name="Shape 291"/>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8" name="Shape 1638"/>
        <p:cNvGrpSpPr/>
        <p:nvPr/>
      </p:nvGrpSpPr>
      <p:grpSpPr>
        <a:xfrm>
          <a:off x="0" y="0"/>
          <a:ext cx="0" cy="0"/>
          <a:chOff x="0" y="0"/>
          <a:chExt cx="0" cy="0"/>
        </a:xfrm>
      </p:grpSpPr>
      <p:sp>
        <p:nvSpPr>
          <p:cNvPr id="1639" name="Shape 163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640" name="Shape 164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5" name="Shape 1645"/>
        <p:cNvGrpSpPr/>
        <p:nvPr/>
      </p:nvGrpSpPr>
      <p:grpSpPr>
        <a:xfrm>
          <a:off x="0" y="0"/>
          <a:ext cx="0" cy="0"/>
          <a:chOff x="0" y="0"/>
          <a:chExt cx="0" cy="0"/>
        </a:xfrm>
      </p:grpSpPr>
      <p:sp>
        <p:nvSpPr>
          <p:cNvPr id="1646" name="Shape 164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647" name="Shape 16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0" name="Shape 1650"/>
        <p:cNvGrpSpPr/>
        <p:nvPr/>
      </p:nvGrpSpPr>
      <p:grpSpPr>
        <a:xfrm>
          <a:off x="0" y="0"/>
          <a:ext cx="0" cy="0"/>
          <a:chOff x="0" y="0"/>
          <a:chExt cx="0" cy="0"/>
        </a:xfrm>
      </p:grpSpPr>
      <p:sp>
        <p:nvSpPr>
          <p:cNvPr id="1651" name="Shape 1651"/>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652" name="Shape 165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2" name="Shape 1662"/>
        <p:cNvGrpSpPr/>
        <p:nvPr/>
      </p:nvGrpSpPr>
      <p:grpSpPr>
        <a:xfrm>
          <a:off x="0" y="0"/>
          <a:ext cx="0" cy="0"/>
          <a:chOff x="0" y="0"/>
          <a:chExt cx="0" cy="0"/>
        </a:xfrm>
      </p:grpSpPr>
      <p:sp>
        <p:nvSpPr>
          <p:cNvPr id="1663" name="Shape 166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664" name="Shape 166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1" name="Shape 1701"/>
        <p:cNvGrpSpPr/>
        <p:nvPr/>
      </p:nvGrpSpPr>
      <p:grpSpPr>
        <a:xfrm>
          <a:off x="0" y="0"/>
          <a:ext cx="0" cy="0"/>
          <a:chOff x="0" y="0"/>
          <a:chExt cx="0" cy="0"/>
        </a:xfrm>
      </p:grpSpPr>
      <p:sp>
        <p:nvSpPr>
          <p:cNvPr id="1702" name="Shape 170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03" name="Shape 170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3" name="Shape 1743"/>
        <p:cNvGrpSpPr/>
        <p:nvPr/>
      </p:nvGrpSpPr>
      <p:grpSpPr>
        <a:xfrm>
          <a:off x="0" y="0"/>
          <a:ext cx="0" cy="0"/>
          <a:chOff x="0" y="0"/>
          <a:chExt cx="0" cy="0"/>
        </a:xfrm>
      </p:grpSpPr>
      <p:sp>
        <p:nvSpPr>
          <p:cNvPr id="1744" name="Shape 174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45" name="Shape 174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1" name="Shape 1751"/>
        <p:cNvGrpSpPr/>
        <p:nvPr/>
      </p:nvGrpSpPr>
      <p:grpSpPr>
        <a:xfrm>
          <a:off x="0" y="0"/>
          <a:ext cx="0" cy="0"/>
          <a:chOff x="0" y="0"/>
          <a:chExt cx="0" cy="0"/>
        </a:xfrm>
      </p:grpSpPr>
      <p:sp>
        <p:nvSpPr>
          <p:cNvPr id="1752" name="Shape 175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53" name="Shape 175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2" name="Shape 1762"/>
        <p:cNvGrpSpPr/>
        <p:nvPr/>
      </p:nvGrpSpPr>
      <p:grpSpPr>
        <a:xfrm>
          <a:off x="0" y="0"/>
          <a:ext cx="0" cy="0"/>
          <a:chOff x="0" y="0"/>
          <a:chExt cx="0" cy="0"/>
        </a:xfrm>
      </p:grpSpPr>
      <p:sp>
        <p:nvSpPr>
          <p:cNvPr id="1763" name="Shape 176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64" name="Shape 176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9" name="Shape 1769"/>
        <p:cNvGrpSpPr/>
        <p:nvPr/>
      </p:nvGrpSpPr>
      <p:grpSpPr>
        <a:xfrm>
          <a:off x="0" y="0"/>
          <a:ext cx="0" cy="0"/>
          <a:chOff x="0" y="0"/>
          <a:chExt cx="0" cy="0"/>
        </a:xfrm>
      </p:grpSpPr>
      <p:sp>
        <p:nvSpPr>
          <p:cNvPr id="1770" name="Shape 177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71" name="Shape 177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7" name="Shape 1777"/>
        <p:cNvGrpSpPr/>
        <p:nvPr/>
      </p:nvGrpSpPr>
      <p:grpSpPr>
        <a:xfrm>
          <a:off x="0" y="0"/>
          <a:ext cx="0" cy="0"/>
          <a:chOff x="0" y="0"/>
          <a:chExt cx="0" cy="0"/>
        </a:xfrm>
      </p:grpSpPr>
      <p:sp>
        <p:nvSpPr>
          <p:cNvPr id="1778" name="Shape 177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79" name="Shape 177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7" name="Shape 317"/>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7" name="Shape 1787"/>
        <p:cNvGrpSpPr/>
        <p:nvPr/>
      </p:nvGrpSpPr>
      <p:grpSpPr>
        <a:xfrm>
          <a:off x="0" y="0"/>
          <a:ext cx="0" cy="0"/>
          <a:chOff x="0" y="0"/>
          <a:chExt cx="0" cy="0"/>
        </a:xfrm>
      </p:grpSpPr>
      <p:sp>
        <p:nvSpPr>
          <p:cNvPr id="1788" name="Shape 178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89" name="Shape 178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2" name="Shape 1792"/>
        <p:cNvGrpSpPr/>
        <p:nvPr/>
      </p:nvGrpSpPr>
      <p:grpSpPr>
        <a:xfrm>
          <a:off x="0" y="0"/>
          <a:ext cx="0" cy="0"/>
          <a:chOff x="0" y="0"/>
          <a:chExt cx="0" cy="0"/>
        </a:xfrm>
      </p:grpSpPr>
      <p:sp>
        <p:nvSpPr>
          <p:cNvPr id="1793" name="Shape 179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94" name="Shape 179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3" name="Shape 1803"/>
        <p:cNvGrpSpPr/>
        <p:nvPr/>
      </p:nvGrpSpPr>
      <p:grpSpPr>
        <a:xfrm>
          <a:off x="0" y="0"/>
          <a:ext cx="0" cy="0"/>
          <a:chOff x="0" y="0"/>
          <a:chExt cx="0" cy="0"/>
        </a:xfrm>
      </p:grpSpPr>
      <p:sp>
        <p:nvSpPr>
          <p:cNvPr id="1804" name="Shape 180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805" name="Shape 180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1" name="Shape 1811"/>
        <p:cNvGrpSpPr/>
        <p:nvPr/>
      </p:nvGrpSpPr>
      <p:grpSpPr>
        <a:xfrm>
          <a:off x="0" y="0"/>
          <a:ext cx="0" cy="0"/>
          <a:chOff x="0" y="0"/>
          <a:chExt cx="0" cy="0"/>
        </a:xfrm>
      </p:grpSpPr>
      <p:sp>
        <p:nvSpPr>
          <p:cNvPr id="1812" name="Shape 181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813" name="Shape 181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8" name="Shape 1818"/>
        <p:cNvGrpSpPr/>
        <p:nvPr/>
      </p:nvGrpSpPr>
      <p:grpSpPr>
        <a:xfrm>
          <a:off x="0" y="0"/>
          <a:ext cx="0" cy="0"/>
          <a:chOff x="0" y="0"/>
          <a:chExt cx="0" cy="0"/>
        </a:xfrm>
      </p:grpSpPr>
      <p:sp>
        <p:nvSpPr>
          <p:cNvPr id="1819" name="Shape 181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820" name="Shape 182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6" name="Shape 1826"/>
        <p:cNvGrpSpPr/>
        <p:nvPr/>
      </p:nvGrpSpPr>
      <p:grpSpPr>
        <a:xfrm>
          <a:off x="0" y="0"/>
          <a:ext cx="0" cy="0"/>
          <a:chOff x="0" y="0"/>
          <a:chExt cx="0" cy="0"/>
        </a:xfrm>
      </p:grpSpPr>
      <p:sp>
        <p:nvSpPr>
          <p:cNvPr id="1827" name="Shape 182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828" name="Shape 182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6" name="Shape 1836"/>
        <p:cNvGrpSpPr/>
        <p:nvPr/>
      </p:nvGrpSpPr>
      <p:grpSpPr>
        <a:xfrm>
          <a:off x="0" y="0"/>
          <a:ext cx="0" cy="0"/>
          <a:chOff x="0" y="0"/>
          <a:chExt cx="0" cy="0"/>
        </a:xfrm>
      </p:grpSpPr>
      <p:sp>
        <p:nvSpPr>
          <p:cNvPr id="1837" name="Shape 183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838" name="Shape 183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5" name="Shape 1845"/>
        <p:cNvGrpSpPr/>
        <p:nvPr/>
      </p:nvGrpSpPr>
      <p:grpSpPr>
        <a:xfrm>
          <a:off x="0" y="0"/>
          <a:ext cx="0" cy="0"/>
          <a:chOff x="0" y="0"/>
          <a:chExt cx="0" cy="0"/>
        </a:xfrm>
      </p:grpSpPr>
      <p:sp>
        <p:nvSpPr>
          <p:cNvPr id="1846" name="Shape 184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47" name="Shape 18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2" name="Shape 1862"/>
        <p:cNvGrpSpPr/>
        <p:nvPr/>
      </p:nvGrpSpPr>
      <p:grpSpPr>
        <a:xfrm>
          <a:off x="0" y="0"/>
          <a:ext cx="0" cy="0"/>
          <a:chOff x="0" y="0"/>
          <a:chExt cx="0" cy="0"/>
        </a:xfrm>
      </p:grpSpPr>
      <p:sp>
        <p:nvSpPr>
          <p:cNvPr id="1863" name="Shape 186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64" name="Shape 186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0" name="Shape 1870"/>
        <p:cNvGrpSpPr/>
        <p:nvPr/>
      </p:nvGrpSpPr>
      <p:grpSpPr>
        <a:xfrm>
          <a:off x="0" y="0"/>
          <a:ext cx="0" cy="0"/>
          <a:chOff x="0" y="0"/>
          <a:chExt cx="0" cy="0"/>
        </a:xfrm>
      </p:grpSpPr>
      <p:sp>
        <p:nvSpPr>
          <p:cNvPr id="1871" name="Shape 1871"/>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72" name="Shape 187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38" name="Shape 338"/>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2" name="Shape 1882"/>
        <p:cNvGrpSpPr/>
        <p:nvPr/>
      </p:nvGrpSpPr>
      <p:grpSpPr>
        <a:xfrm>
          <a:off x="0" y="0"/>
          <a:ext cx="0" cy="0"/>
          <a:chOff x="0" y="0"/>
          <a:chExt cx="0" cy="0"/>
        </a:xfrm>
      </p:grpSpPr>
      <p:sp>
        <p:nvSpPr>
          <p:cNvPr id="1883" name="Shape 188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84" name="Shape 188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9" name="Shape 1889"/>
        <p:cNvGrpSpPr/>
        <p:nvPr/>
      </p:nvGrpSpPr>
      <p:grpSpPr>
        <a:xfrm>
          <a:off x="0" y="0"/>
          <a:ext cx="0" cy="0"/>
          <a:chOff x="0" y="0"/>
          <a:chExt cx="0" cy="0"/>
        </a:xfrm>
      </p:grpSpPr>
      <p:sp>
        <p:nvSpPr>
          <p:cNvPr id="1890" name="Shape 189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91" name="Shape 189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3" name="Shape 1913"/>
        <p:cNvGrpSpPr/>
        <p:nvPr/>
      </p:nvGrpSpPr>
      <p:grpSpPr>
        <a:xfrm>
          <a:off x="0" y="0"/>
          <a:ext cx="0" cy="0"/>
          <a:chOff x="0" y="0"/>
          <a:chExt cx="0" cy="0"/>
        </a:xfrm>
      </p:grpSpPr>
      <p:sp>
        <p:nvSpPr>
          <p:cNvPr id="1914" name="Shape 191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915" name="Shape 191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6" name="Shape 1956"/>
        <p:cNvGrpSpPr/>
        <p:nvPr/>
      </p:nvGrpSpPr>
      <p:grpSpPr>
        <a:xfrm>
          <a:off x="0" y="0"/>
          <a:ext cx="0" cy="0"/>
          <a:chOff x="0" y="0"/>
          <a:chExt cx="0" cy="0"/>
        </a:xfrm>
      </p:grpSpPr>
      <p:sp>
        <p:nvSpPr>
          <p:cNvPr id="1957" name="Shape 195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958" name="Shape 195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0" name="Shape 2000"/>
        <p:cNvGrpSpPr/>
        <p:nvPr/>
      </p:nvGrpSpPr>
      <p:grpSpPr>
        <a:xfrm>
          <a:off x="0" y="0"/>
          <a:ext cx="0" cy="0"/>
          <a:chOff x="0" y="0"/>
          <a:chExt cx="0" cy="0"/>
        </a:xfrm>
      </p:grpSpPr>
      <p:sp>
        <p:nvSpPr>
          <p:cNvPr id="2001" name="Shape 2001"/>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2002" name="Shape 200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5" name="Shape 2055"/>
        <p:cNvGrpSpPr/>
        <p:nvPr/>
      </p:nvGrpSpPr>
      <p:grpSpPr>
        <a:xfrm>
          <a:off x="0" y="0"/>
          <a:ext cx="0" cy="0"/>
          <a:chOff x="0" y="0"/>
          <a:chExt cx="0" cy="0"/>
        </a:xfrm>
      </p:grpSpPr>
      <p:sp>
        <p:nvSpPr>
          <p:cNvPr id="2056" name="Shape 2056"/>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2057" name="Shape 20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685800" y="1085851"/>
            <a:ext cx="7772400" cy="11025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4400" u="none" cap="none" strike="noStrike">
                <a:solidFill>
                  <a:srgbClr val="22228B"/>
                </a:solidFill>
                <a:latin typeface="Arial"/>
                <a:ea typeface="Arial"/>
                <a:cs typeface="Arial"/>
                <a:sym typeface="Arial"/>
              </a:defRPr>
            </a:lvl1pPr>
            <a:lvl2pPr indent="0" lvl="1" marL="0" marR="0" rtl="0" algn="ctr">
              <a:spcBef>
                <a:spcPts val="0"/>
              </a:spcBef>
              <a:spcAft>
                <a:spcPts val="0"/>
              </a:spcAft>
              <a:buNone/>
              <a:defRPr b="1" i="0" sz="2400" u="none" cap="none" strike="noStrike">
                <a:solidFill>
                  <a:srgbClr val="22228B"/>
                </a:solidFill>
                <a:latin typeface="Arial"/>
                <a:ea typeface="Arial"/>
                <a:cs typeface="Arial"/>
                <a:sym typeface="Arial"/>
              </a:defRPr>
            </a:lvl2pPr>
            <a:lvl3pPr indent="0" lvl="2" marL="0" marR="0" rtl="0" algn="ctr">
              <a:spcBef>
                <a:spcPts val="0"/>
              </a:spcBef>
              <a:spcAft>
                <a:spcPts val="0"/>
              </a:spcAft>
              <a:buNone/>
              <a:defRPr b="1" i="0" sz="2400" u="none" cap="none" strike="noStrike">
                <a:solidFill>
                  <a:srgbClr val="22228B"/>
                </a:solidFill>
                <a:latin typeface="Arial"/>
                <a:ea typeface="Arial"/>
                <a:cs typeface="Arial"/>
                <a:sym typeface="Arial"/>
              </a:defRPr>
            </a:lvl3pPr>
            <a:lvl4pPr indent="0" lvl="3" marL="0" marR="0" rtl="0" algn="ctr">
              <a:spcBef>
                <a:spcPts val="0"/>
              </a:spcBef>
              <a:spcAft>
                <a:spcPts val="0"/>
              </a:spcAft>
              <a:buNone/>
              <a:defRPr b="1" i="0" sz="2400" u="none" cap="none" strike="noStrike">
                <a:solidFill>
                  <a:srgbClr val="22228B"/>
                </a:solidFill>
                <a:latin typeface="Arial"/>
                <a:ea typeface="Arial"/>
                <a:cs typeface="Arial"/>
                <a:sym typeface="Arial"/>
              </a:defRPr>
            </a:lvl4pPr>
            <a:lvl5pPr indent="0" lvl="4" marL="0" marR="0" rtl="0" algn="ctr">
              <a:spcBef>
                <a:spcPts val="0"/>
              </a:spcBef>
              <a:spcAft>
                <a:spcPts val="0"/>
              </a:spcAft>
              <a:buNone/>
              <a:defRPr b="1" i="0" sz="2400" u="none" cap="none" strike="noStrike">
                <a:solidFill>
                  <a:srgbClr val="22228B"/>
                </a:solidFill>
                <a:latin typeface="Arial"/>
                <a:ea typeface="Arial"/>
                <a:cs typeface="Arial"/>
                <a:sym typeface="Arial"/>
              </a:defRPr>
            </a:lvl5pPr>
            <a:lvl6pPr indent="-12696" lvl="5" marL="457196"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12691" lvl="6" marL="914391"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12687" lvl="7" marL="1371587"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12682" lvl="8" marL="1828782"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11" name="Shape 11"/>
          <p:cNvSpPr txBox="1"/>
          <p:nvPr>
            <p:ph idx="1" type="subTitle"/>
          </p:nvPr>
        </p:nvSpPr>
        <p:spPr>
          <a:xfrm>
            <a:off x="1371600" y="2628901"/>
            <a:ext cx="6400800" cy="1314600"/>
          </a:xfrm>
          <a:prstGeom prst="rect">
            <a:avLst/>
          </a:prstGeom>
          <a:noFill/>
          <a:ln>
            <a:noFill/>
          </a:ln>
        </p:spPr>
        <p:txBody>
          <a:bodyPr anchorCtr="0" anchor="t" bIns="91425" lIns="91425" rIns="91425" wrap="square" tIns="91425"/>
          <a:lstStyle>
            <a:lvl1pPr indent="0" lvl="0" marL="0" marR="0" rtl="0" algn="ctr">
              <a:spcBef>
                <a:spcPts val="880"/>
              </a:spcBef>
              <a:spcAft>
                <a:spcPts val="0"/>
              </a:spcAft>
              <a:buClr>
                <a:schemeClr val="dk1"/>
              </a:buClr>
              <a:buFont typeface="Arial"/>
              <a:buNone/>
              <a:defRPr b="1" i="0" sz="4400" u="none" cap="none" strike="noStrike">
                <a:solidFill>
                  <a:schemeClr val="dk1"/>
                </a:solidFill>
                <a:latin typeface="Arial"/>
                <a:ea typeface="Arial"/>
                <a:cs typeface="Arial"/>
                <a:sym typeface="Arial"/>
              </a:defRPr>
            </a:lvl1pPr>
            <a:lvl2pPr indent="-12410" lvl="1" marL="456910" marR="0" rtl="0" algn="ctr">
              <a:spcBef>
                <a:spcPts val="480"/>
              </a:spcBef>
              <a:spcAft>
                <a:spcPts val="0"/>
              </a:spcAft>
              <a:buClr>
                <a:schemeClr val="dk1"/>
              </a:buClr>
              <a:buFont typeface="Merriweather Sans"/>
              <a:buNone/>
              <a:defRPr b="0" i="0" sz="2400" u="none" cap="none" strike="noStrike">
                <a:solidFill>
                  <a:schemeClr val="dk1"/>
                </a:solidFill>
                <a:latin typeface="Arial"/>
                <a:ea typeface="Arial"/>
                <a:cs typeface="Arial"/>
                <a:sym typeface="Arial"/>
              </a:defRPr>
            </a:lvl2pPr>
            <a:lvl3pPr indent="-12122" lvl="2" marL="913822"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3pPr>
            <a:lvl4pPr indent="-11833" lvl="3" marL="1370733"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4pPr>
            <a:lvl5pPr indent="-11544" lvl="4" marL="1827644" marR="0" rtl="0" algn="ctr">
              <a:spcBef>
                <a:spcPts val="400"/>
              </a:spcBef>
              <a:spcAft>
                <a:spcPts val="0"/>
              </a:spcAft>
              <a:buClr>
                <a:schemeClr val="dk1"/>
              </a:buClr>
              <a:buFont typeface="Merriweather Sans"/>
              <a:buNone/>
              <a:defRPr b="0" i="0" sz="2000" u="none" cap="none" strike="noStrike">
                <a:solidFill>
                  <a:schemeClr val="dk1"/>
                </a:solidFill>
                <a:latin typeface="Arial"/>
                <a:ea typeface="Arial"/>
                <a:cs typeface="Arial"/>
                <a:sym typeface="Arial"/>
              </a:defRPr>
            </a:lvl5pPr>
            <a:lvl6pPr indent="-11257" lvl="5" marL="2284557"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6pPr>
            <a:lvl7pPr indent="-10966" lvl="6" marL="2741466"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7pPr>
            <a:lvl8pPr indent="-10676" lvl="7" marL="3198376"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8pPr>
            <a:lvl9pPr indent="-10388" lvl="8" marL="3655288"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50" name="Shape 50"/>
        <p:cNvGrpSpPr/>
        <p:nvPr/>
      </p:nvGrpSpPr>
      <p:grpSpPr>
        <a:xfrm>
          <a:off x="0" y="0"/>
          <a:ext cx="0" cy="0"/>
          <a:chOff x="0" y="0"/>
          <a:chExt cx="0" cy="0"/>
        </a:xfrm>
      </p:grpSpPr>
      <p:sp>
        <p:nvSpPr>
          <p:cNvPr id="51" name="Shape 51"/>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52" name="Shape 52"/>
          <p:cNvSpPr txBox="1"/>
          <p:nvPr>
            <p:ph idx="1" type="body"/>
          </p:nvPr>
        </p:nvSpPr>
        <p:spPr>
          <a:xfrm>
            <a:off x="628650" y="1369219"/>
            <a:ext cx="7886700" cy="3263504"/>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Shape 53"/>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54" name="Shape 54"/>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55" name="Shape 55"/>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56" name="Shape 56"/>
        <p:cNvGrpSpPr/>
        <p:nvPr/>
      </p:nvGrpSpPr>
      <p:grpSpPr>
        <a:xfrm>
          <a:off x="0" y="0"/>
          <a:ext cx="0" cy="0"/>
          <a:chOff x="0" y="0"/>
          <a:chExt cx="0" cy="0"/>
        </a:xfrm>
      </p:grpSpPr>
      <p:sp>
        <p:nvSpPr>
          <p:cNvPr id="57" name="Shape 57"/>
          <p:cNvSpPr txBox="1"/>
          <p:nvPr>
            <p:ph type="ctrTitle"/>
          </p:nvPr>
        </p:nvSpPr>
        <p:spPr>
          <a:xfrm>
            <a:off x="1143000" y="841772"/>
            <a:ext cx="6858000" cy="1790700"/>
          </a:xfrm>
          <a:prstGeom prst="rect">
            <a:avLst/>
          </a:prstGeom>
          <a:noFill/>
          <a:ln>
            <a:noFill/>
          </a:ln>
        </p:spPr>
        <p:txBody>
          <a:bodyPr anchorCtr="0" anchor="b" bIns="68575" lIns="68575" rIns="68575" wrap="square" tIns="68575"/>
          <a:lstStyle>
            <a:lvl1pPr indent="0" lvl="0" marL="0" marR="0" rtl="0" algn="ctr">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58" name="Shape 58"/>
          <p:cNvSpPr txBox="1"/>
          <p:nvPr>
            <p:ph idx="1" type="subTitle"/>
          </p:nvPr>
        </p:nvSpPr>
        <p:spPr>
          <a:xfrm>
            <a:off x="1143000" y="2701528"/>
            <a:ext cx="6858000" cy="1241821"/>
          </a:xfrm>
          <a:prstGeom prst="rect">
            <a:avLst/>
          </a:prstGeom>
          <a:noFill/>
          <a:ln>
            <a:noFill/>
          </a:ln>
        </p:spPr>
        <p:txBody>
          <a:bodyPr anchorCtr="0" anchor="t" bIns="68575" lIns="68575" rIns="68575" wrap="square" tIns="68575"/>
          <a:lstStyle>
            <a:lvl1pPr indent="0" lvl="0" marL="0" marR="0" rtl="0" algn="ctr">
              <a:lnSpc>
                <a:spcPct val="90000"/>
              </a:lnSpc>
              <a:spcBef>
                <a:spcPts val="800"/>
              </a:spcBef>
              <a:buClr>
                <a:schemeClr val="dk1"/>
              </a:buClr>
              <a:buFont typeface="Arial"/>
              <a:buNone/>
              <a:defRPr b="0" i="0" sz="1800" u="none" cap="none" strike="noStrike">
                <a:solidFill>
                  <a:schemeClr val="dk1"/>
                </a:solidFill>
                <a:latin typeface="Calibri"/>
                <a:ea typeface="Calibri"/>
                <a:cs typeface="Calibri"/>
                <a:sym typeface="Calibri"/>
              </a:defRPr>
            </a:lvl1pPr>
            <a:lvl2pPr indent="0" lvl="1" marL="342900" marR="0" rtl="0" algn="ctr">
              <a:lnSpc>
                <a:spcPct val="90000"/>
              </a:lnSpc>
              <a:spcBef>
                <a:spcPts val="400"/>
              </a:spcBef>
              <a:buClr>
                <a:schemeClr val="dk1"/>
              </a:buClr>
              <a:buFont typeface="Arial"/>
              <a:buNone/>
              <a:defRPr b="0" i="0" sz="1500" u="none" cap="none" strike="noStrike">
                <a:solidFill>
                  <a:schemeClr val="dk1"/>
                </a:solidFill>
                <a:latin typeface="Calibri"/>
                <a:ea typeface="Calibri"/>
                <a:cs typeface="Calibri"/>
                <a:sym typeface="Calibri"/>
              </a:defRPr>
            </a:lvl2pPr>
            <a:lvl3pPr indent="0" lvl="2" marL="685800" marR="0" rtl="0" algn="ctr">
              <a:lnSpc>
                <a:spcPct val="90000"/>
              </a:lnSpc>
              <a:spcBef>
                <a:spcPts val="400"/>
              </a:spcBef>
              <a:buClr>
                <a:schemeClr val="dk1"/>
              </a:buClr>
              <a:buFont typeface="Arial"/>
              <a:buNone/>
              <a:defRPr b="0" i="0" sz="1400" u="none" cap="none" strike="noStrike">
                <a:solidFill>
                  <a:schemeClr val="dk1"/>
                </a:solidFill>
                <a:latin typeface="Calibri"/>
                <a:ea typeface="Calibri"/>
                <a:cs typeface="Calibri"/>
                <a:sym typeface="Calibri"/>
              </a:defRPr>
            </a:lvl3pPr>
            <a:lvl4pPr indent="0" lvl="3" marL="10287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4pPr>
            <a:lvl5pPr indent="0" lvl="4" marL="13716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5pPr>
            <a:lvl6pPr indent="0" lvl="5" marL="17145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6pPr>
            <a:lvl7pPr indent="0" lvl="6" marL="20574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7pPr>
            <a:lvl8pPr indent="0" lvl="7" marL="24003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8pPr>
            <a:lvl9pPr indent="0" lvl="8" marL="27432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9pPr>
          </a:lstStyle>
          <a:p/>
        </p:txBody>
      </p:sp>
      <p:sp>
        <p:nvSpPr>
          <p:cNvPr id="59" name="Shape 59"/>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0" name="Shape 60"/>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1" name="Shape 61"/>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62" name="Shape 62"/>
        <p:cNvGrpSpPr/>
        <p:nvPr/>
      </p:nvGrpSpPr>
      <p:grpSpPr>
        <a:xfrm>
          <a:off x="0" y="0"/>
          <a:ext cx="0" cy="0"/>
          <a:chOff x="0" y="0"/>
          <a:chExt cx="0" cy="0"/>
        </a:xfrm>
      </p:grpSpPr>
      <p:sp>
        <p:nvSpPr>
          <p:cNvPr id="63" name="Shape 63"/>
          <p:cNvSpPr txBox="1"/>
          <p:nvPr>
            <p:ph type="title"/>
          </p:nvPr>
        </p:nvSpPr>
        <p:spPr>
          <a:xfrm>
            <a:off x="623888" y="1282304"/>
            <a:ext cx="7886700" cy="2139553"/>
          </a:xfrm>
          <a:prstGeom prst="rect">
            <a:avLst/>
          </a:prstGeom>
          <a:noFill/>
          <a:ln>
            <a:noFill/>
          </a:ln>
        </p:spPr>
        <p:txBody>
          <a:bodyPr anchorCtr="0" anchor="b" bIns="68575" lIns="68575" rIns="68575" wrap="square" tIns="68575"/>
          <a:lstStyle>
            <a:lvl1pPr indent="0" lvl="0" marL="0" marR="0" rtl="0" algn="l">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64" name="Shape 64"/>
          <p:cNvSpPr txBox="1"/>
          <p:nvPr>
            <p:ph idx="1" type="body"/>
          </p:nvPr>
        </p:nvSpPr>
        <p:spPr>
          <a:xfrm>
            <a:off x="623888" y="3442097"/>
            <a:ext cx="7886700" cy="1125140"/>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rgbClr val="888888"/>
              </a:buClr>
              <a:buFont typeface="Arial"/>
              <a:buNone/>
              <a:defRPr b="0" i="0" sz="1800" u="none" cap="none" strike="noStrike">
                <a:solidFill>
                  <a:srgbClr val="888888"/>
                </a:solidFill>
                <a:latin typeface="Calibri"/>
                <a:ea typeface="Calibri"/>
                <a:cs typeface="Calibri"/>
                <a:sym typeface="Calibri"/>
              </a:defRPr>
            </a:lvl1pPr>
            <a:lvl2pPr indent="0" lvl="1" marL="342900" marR="0" rtl="0" algn="l">
              <a:lnSpc>
                <a:spcPct val="90000"/>
              </a:lnSpc>
              <a:spcBef>
                <a:spcPts val="400"/>
              </a:spcBef>
              <a:buClr>
                <a:srgbClr val="888888"/>
              </a:buClr>
              <a:buFont typeface="Arial"/>
              <a:buNone/>
              <a:defRPr b="0" i="0" sz="1500" u="none" cap="none" strike="noStrike">
                <a:solidFill>
                  <a:srgbClr val="888888"/>
                </a:solidFill>
                <a:latin typeface="Calibri"/>
                <a:ea typeface="Calibri"/>
                <a:cs typeface="Calibri"/>
                <a:sym typeface="Calibri"/>
              </a:defRPr>
            </a:lvl2pPr>
            <a:lvl3pPr indent="0" lvl="2" marL="685800" marR="0" rtl="0" algn="l">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3pPr>
            <a:lvl4pPr indent="0" lvl="3" marL="10287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4pPr>
            <a:lvl5pPr indent="0" lvl="4" marL="13716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5pPr>
            <a:lvl6pPr indent="0" lvl="5" marL="17145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6pPr>
            <a:lvl7pPr indent="0" lvl="6" marL="20574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7pPr>
            <a:lvl8pPr indent="0" lvl="7" marL="24003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8pPr>
            <a:lvl9pPr indent="0" lvl="8" marL="27432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9pPr>
          </a:lstStyle>
          <a:p/>
        </p:txBody>
      </p:sp>
      <p:sp>
        <p:nvSpPr>
          <p:cNvPr id="65" name="Shape 65"/>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68" name="Shape 68"/>
        <p:cNvGrpSpPr/>
        <p:nvPr/>
      </p:nvGrpSpPr>
      <p:grpSpPr>
        <a:xfrm>
          <a:off x="0" y="0"/>
          <a:ext cx="0" cy="0"/>
          <a:chOff x="0" y="0"/>
          <a:chExt cx="0" cy="0"/>
        </a:xfrm>
      </p:grpSpPr>
      <p:sp>
        <p:nvSpPr>
          <p:cNvPr id="69" name="Shape 69"/>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70" name="Shape 70"/>
          <p:cNvSpPr txBox="1"/>
          <p:nvPr>
            <p:ph idx="1" type="body"/>
          </p:nvPr>
        </p:nvSpPr>
        <p:spPr>
          <a:xfrm>
            <a:off x="628650" y="1369219"/>
            <a:ext cx="3886200" cy="3263504"/>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71" name="Shape 71"/>
          <p:cNvSpPr txBox="1"/>
          <p:nvPr>
            <p:ph idx="2" type="body"/>
          </p:nvPr>
        </p:nvSpPr>
        <p:spPr>
          <a:xfrm>
            <a:off x="4629150" y="1369219"/>
            <a:ext cx="3886200" cy="3263504"/>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72" name="Shape 72"/>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3" name="Shape 73"/>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4" name="Shape 74"/>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75" name="Shape 75"/>
        <p:cNvGrpSpPr/>
        <p:nvPr/>
      </p:nvGrpSpPr>
      <p:grpSpPr>
        <a:xfrm>
          <a:off x="0" y="0"/>
          <a:ext cx="0" cy="0"/>
          <a:chOff x="0" y="0"/>
          <a:chExt cx="0" cy="0"/>
        </a:xfrm>
      </p:grpSpPr>
      <p:sp>
        <p:nvSpPr>
          <p:cNvPr id="76" name="Shape 76"/>
          <p:cNvSpPr txBox="1"/>
          <p:nvPr>
            <p:ph type="title"/>
          </p:nvPr>
        </p:nvSpPr>
        <p:spPr>
          <a:xfrm>
            <a:off x="629841"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77" name="Shape 77"/>
          <p:cNvSpPr txBox="1"/>
          <p:nvPr>
            <p:ph idx="1" type="body"/>
          </p:nvPr>
        </p:nvSpPr>
        <p:spPr>
          <a:xfrm>
            <a:off x="629841" y="1260872"/>
            <a:ext cx="3868340" cy="617934"/>
          </a:xfrm>
          <a:prstGeom prst="rect">
            <a:avLst/>
          </a:prstGeom>
          <a:noFill/>
          <a:ln>
            <a:noFill/>
          </a:ln>
        </p:spPr>
        <p:txBody>
          <a:bodyPr anchorCtr="0" anchor="b" bIns="68575" lIns="68575" rIns="68575" wrap="square" tIns="68575"/>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78" name="Shape 78"/>
          <p:cNvSpPr txBox="1"/>
          <p:nvPr>
            <p:ph idx="2" type="body"/>
          </p:nvPr>
        </p:nvSpPr>
        <p:spPr>
          <a:xfrm>
            <a:off x="629841" y="1878806"/>
            <a:ext cx="3868340" cy="2763441"/>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79" name="Shape 79"/>
          <p:cNvSpPr txBox="1"/>
          <p:nvPr>
            <p:ph idx="3" type="body"/>
          </p:nvPr>
        </p:nvSpPr>
        <p:spPr>
          <a:xfrm>
            <a:off x="4629150" y="1260872"/>
            <a:ext cx="3887391" cy="617934"/>
          </a:xfrm>
          <a:prstGeom prst="rect">
            <a:avLst/>
          </a:prstGeom>
          <a:noFill/>
          <a:ln>
            <a:noFill/>
          </a:ln>
        </p:spPr>
        <p:txBody>
          <a:bodyPr anchorCtr="0" anchor="b" bIns="68575" lIns="68575" rIns="68575" wrap="square" tIns="68575"/>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80" name="Shape 80"/>
          <p:cNvSpPr txBox="1"/>
          <p:nvPr>
            <p:ph idx="4" type="body"/>
          </p:nvPr>
        </p:nvSpPr>
        <p:spPr>
          <a:xfrm>
            <a:off x="4629150" y="1878806"/>
            <a:ext cx="3887391" cy="2763441"/>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81" name="Shape 81"/>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2" name="Shape 82"/>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3" name="Shape 83"/>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84" name="Shape 84"/>
        <p:cNvGrpSpPr/>
        <p:nvPr/>
      </p:nvGrpSpPr>
      <p:grpSpPr>
        <a:xfrm>
          <a:off x="0" y="0"/>
          <a:ext cx="0" cy="0"/>
          <a:chOff x="0" y="0"/>
          <a:chExt cx="0" cy="0"/>
        </a:xfrm>
      </p:grpSpPr>
      <p:sp>
        <p:nvSpPr>
          <p:cNvPr id="85" name="Shape 85"/>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86" name="Shape 86"/>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7" name="Shape 87"/>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8" name="Shape 88"/>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89" name="Shape 89"/>
        <p:cNvGrpSpPr/>
        <p:nvPr/>
      </p:nvGrpSpPr>
      <p:grpSpPr>
        <a:xfrm>
          <a:off x="0" y="0"/>
          <a:ext cx="0" cy="0"/>
          <a:chOff x="0" y="0"/>
          <a:chExt cx="0" cy="0"/>
        </a:xfrm>
      </p:grpSpPr>
      <p:sp>
        <p:nvSpPr>
          <p:cNvPr id="90" name="Shape 90"/>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1" name="Shape 91"/>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2" name="Shape 92"/>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93" name="Shape 93"/>
        <p:cNvGrpSpPr/>
        <p:nvPr/>
      </p:nvGrpSpPr>
      <p:grpSpPr>
        <a:xfrm>
          <a:off x="0" y="0"/>
          <a:ext cx="0" cy="0"/>
          <a:chOff x="0" y="0"/>
          <a:chExt cx="0" cy="0"/>
        </a:xfrm>
      </p:grpSpPr>
      <p:sp>
        <p:nvSpPr>
          <p:cNvPr id="94" name="Shape 94"/>
          <p:cNvSpPr txBox="1"/>
          <p:nvPr>
            <p:ph type="title"/>
          </p:nvPr>
        </p:nvSpPr>
        <p:spPr>
          <a:xfrm>
            <a:off x="629841" y="342900"/>
            <a:ext cx="2949178" cy="1200150"/>
          </a:xfrm>
          <a:prstGeom prst="rect">
            <a:avLst/>
          </a:prstGeom>
          <a:noFill/>
          <a:ln>
            <a:noFill/>
          </a:ln>
        </p:spPr>
        <p:txBody>
          <a:bodyPr anchorCtr="0" anchor="b" bIns="68575" lIns="68575" rIns="68575" wrap="square" tIns="6857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95" name="Shape 95"/>
          <p:cNvSpPr txBox="1"/>
          <p:nvPr>
            <p:ph idx="1" type="body"/>
          </p:nvPr>
        </p:nvSpPr>
        <p:spPr>
          <a:xfrm>
            <a:off x="3887391" y="740569"/>
            <a:ext cx="4629150" cy="3655219"/>
          </a:xfrm>
          <a:prstGeom prst="rect">
            <a:avLst/>
          </a:prstGeom>
          <a:noFill/>
          <a:ln>
            <a:noFill/>
          </a:ln>
        </p:spPr>
        <p:txBody>
          <a:bodyPr anchorCtr="0" anchor="t" bIns="68575" lIns="68575" rIns="68575" wrap="square" tIns="68575"/>
          <a:lstStyle>
            <a:lvl1pPr indent="-25400" lvl="0" marL="177800" marR="0" rtl="0" algn="l">
              <a:lnSpc>
                <a:spcPct val="90000"/>
              </a:lnSpc>
              <a:spcBef>
                <a:spcPts val="8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38100" lvl="1" marL="520700" marR="0" rtl="0" algn="l">
              <a:lnSpc>
                <a:spcPct val="90000"/>
              </a:lnSpc>
              <a:spcBef>
                <a:spcPts val="4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2pPr>
            <a:lvl3pPr indent="-63500" lvl="2" marL="8636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76200" lvl="3" marL="12065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4pPr>
            <a:lvl5pPr indent="-76200" lvl="4" marL="15494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5pPr>
            <a:lvl6pPr indent="-76200" lvl="5" marL="18923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6pPr>
            <a:lvl7pPr indent="-76200" lvl="6" marL="22352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7pPr>
            <a:lvl8pPr indent="-76200" lvl="7" marL="25781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8pPr>
            <a:lvl9pPr indent="-76200" lvl="8" marL="29210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9pPr>
          </a:lstStyle>
          <a:p/>
        </p:txBody>
      </p:sp>
      <p:sp>
        <p:nvSpPr>
          <p:cNvPr id="96" name="Shape 96"/>
          <p:cNvSpPr txBox="1"/>
          <p:nvPr>
            <p:ph idx="2" type="body"/>
          </p:nvPr>
        </p:nvSpPr>
        <p:spPr>
          <a:xfrm>
            <a:off x="629841" y="1543050"/>
            <a:ext cx="2949178" cy="2858691"/>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97" name="Shape 97"/>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8" name="Shape 98"/>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9" name="Shape 99"/>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100" name="Shape 100"/>
        <p:cNvGrpSpPr/>
        <p:nvPr/>
      </p:nvGrpSpPr>
      <p:grpSpPr>
        <a:xfrm>
          <a:off x="0" y="0"/>
          <a:ext cx="0" cy="0"/>
          <a:chOff x="0" y="0"/>
          <a:chExt cx="0" cy="0"/>
        </a:xfrm>
      </p:grpSpPr>
      <p:sp>
        <p:nvSpPr>
          <p:cNvPr id="101" name="Shape 101"/>
          <p:cNvSpPr txBox="1"/>
          <p:nvPr>
            <p:ph type="title"/>
          </p:nvPr>
        </p:nvSpPr>
        <p:spPr>
          <a:xfrm>
            <a:off x="629841" y="342900"/>
            <a:ext cx="2949178" cy="1200150"/>
          </a:xfrm>
          <a:prstGeom prst="rect">
            <a:avLst/>
          </a:prstGeom>
          <a:noFill/>
          <a:ln>
            <a:noFill/>
          </a:ln>
        </p:spPr>
        <p:txBody>
          <a:bodyPr anchorCtr="0" anchor="b" bIns="68575" lIns="68575" rIns="68575" wrap="square" tIns="6857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02" name="Shape 102"/>
          <p:cNvSpPr/>
          <p:nvPr>
            <p:ph idx="2" type="pic"/>
          </p:nvPr>
        </p:nvSpPr>
        <p:spPr>
          <a:xfrm>
            <a:off x="3887391" y="740569"/>
            <a:ext cx="4629150" cy="3655219"/>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chemeClr val="dk1"/>
              </a:buClr>
              <a:buSzPct val="45833"/>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SzPct val="52380"/>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SzPct val="61111"/>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9pPr>
          </a:lstStyle>
          <a:p/>
        </p:txBody>
      </p:sp>
      <p:sp>
        <p:nvSpPr>
          <p:cNvPr id="103" name="Shape 103"/>
          <p:cNvSpPr txBox="1"/>
          <p:nvPr>
            <p:ph idx="1" type="body"/>
          </p:nvPr>
        </p:nvSpPr>
        <p:spPr>
          <a:xfrm>
            <a:off x="629841" y="1543050"/>
            <a:ext cx="2949178" cy="2858691"/>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104" name="Shape 104"/>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5" name="Shape 105"/>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6" name="Shape 106"/>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107" name="Shape 107"/>
        <p:cNvGrpSpPr/>
        <p:nvPr/>
      </p:nvGrpSpPr>
      <p:grpSpPr>
        <a:xfrm>
          <a:off x="0" y="0"/>
          <a:ext cx="0" cy="0"/>
          <a:chOff x="0" y="0"/>
          <a:chExt cx="0" cy="0"/>
        </a:xfrm>
      </p:grpSpPr>
      <p:sp>
        <p:nvSpPr>
          <p:cNvPr id="108" name="Shape 108"/>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09" name="Shape 109"/>
          <p:cNvSpPr txBox="1"/>
          <p:nvPr>
            <p:ph idx="1" type="body"/>
          </p:nvPr>
        </p:nvSpPr>
        <p:spPr>
          <a:xfrm rot="5400000">
            <a:off x="2940248" y="-942379"/>
            <a:ext cx="3263504" cy="7886700"/>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10" name="Shape 110"/>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1" name="Shape 111"/>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2" name="Shape 112"/>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2" name="Shape 12"/>
        <p:cNvGrpSpPr/>
        <p:nvPr/>
      </p:nvGrpSpPr>
      <p:grpSpPr>
        <a:xfrm>
          <a:off x="0" y="0"/>
          <a:ext cx="0" cy="0"/>
          <a:chOff x="0" y="0"/>
          <a:chExt cx="0" cy="0"/>
        </a:xfrm>
      </p:grpSpPr>
      <p:sp>
        <p:nvSpPr>
          <p:cNvPr id="13" name="Shape 13"/>
          <p:cNvSpPr txBox="1"/>
          <p:nvPr>
            <p:ph type="title"/>
          </p:nvPr>
        </p:nvSpPr>
        <p:spPr>
          <a:xfrm>
            <a:off x="457200" y="205978"/>
            <a:ext cx="8229600" cy="857400"/>
          </a:xfrm>
          <a:prstGeom prst="rect">
            <a:avLst/>
          </a:prstGeom>
          <a:noFill/>
          <a:ln>
            <a:noFill/>
          </a:ln>
        </p:spPr>
        <p:txBody>
          <a:bodyPr anchorCtr="0" anchor="b" bIns="91425" lIns="91425" rIns="91425" wrap="square" tIns="91425"/>
          <a:lstStyle>
            <a:lvl1pPr indent="0" lvl="0" marL="0" marR="0" rtl="0" algn="ctr">
              <a:spcBef>
                <a:spcPts val="0"/>
              </a:spcBef>
              <a:spcAft>
                <a:spcPts val="0"/>
              </a:spcAft>
              <a:buNone/>
              <a:defRPr b="1" i="0" sz="2400" u="none" cap="none" strike="noStrike">
                <a:solidFill>
                  <a:srgbClr val="22228B"/>
                </a:solidFill>
                <a:latin typeface="Arial"/>
                <a:ea typeface="Arial"/>
                <a:cs typeface="Arial"/>
                <a:sym typeface="Arial"/>
              </a:defRPr>
            </a:lvl1pPr>
            <a:lvl2pPr indent="0" lvl="1" marL="0" marR="0" rtl="0" algn="ctr">
              <a:spcBef>
                <a:spcPts val="0"/>
              </a:spcBef>
              <a:spcAft>
                <a:spcPts val="0"/>
              </a:spcAft>
              <a:buNone/>
              <a:defRPr b="1" i="0" sz="2400" u="none" cap="none" strike="noStrike">
                <a:solidFill>
                  <a:srgbClr val="22228B"/>
                </a:solidFill>
                <a:latin typeface="Arial"/>
                <a:ea typeface="Arial"/>
                <a:cs typeface="Arial"/>
                <a:sym typeface="Arial"/>
              </a:defRPr>
            </a:lvl2pPr>
            <a:lvl3pPr indent="0" lvl="2" marL="0" marR="0" rtl="0" algn="ctr">
              <a:spcBef>
                <a:spcPts val="0"/>
              </a:spcBef>
              <a:spcAft>
                <a:spcPts val="0"/>
              </a:spcAft>
              <a:buNone/>
              <a:defRPr b="1" i="0" sz="2400" u="none" cap="none" strike="noStrike">
                <a:solidFill>
                  <a:srgbClr val="22228B"/>
                </a:solidFill>
                <a:latin typeface="Arial"/>
                <a:ea typeface="Arial"/>
                <a:cs typeface="Arial"/>
                <a:sym typeface="Arial"/>
              </a:defRPr>
            </a:lvl3pPr>
            <a:lvl4pPr indent="0" lvl="3" marL="0" marR="0" rtl="0" algn="ctr">
              <a:spcBef>
                <a:spcPts val="0"/>
              </a:spcBef>
              <a:spcAft>
                <a:spcPts val="0"/>
              </a:spcAft>
              <a:buNone/>
              <a:defRPr b="1" i="0" sz="2400" u="none" cap="none" strike="noStrike">
                <a:solidFill>
                  <a:srgbClr val="22228B"/>
                </a:solidFill>
                <a:latin typeface="Arial"/>
                <a:ea typeface="Arial"/>
                <a:cs typeface="Arial"/>
                <a:sym typeface="Arial"/>
              </a:defRPr>
            </a:lvl4pPr>
            <a:lvl5pPr indent="0" lvl="4" marL="0" marR="0" rtl="0" algn="ctr">
              <a:spcBef>
                <a:spcPts val="0"/>
              </a:spcBef>
              <a:spcAft>
                <a:spcPts val="0"/>
              </a:spcAft>
              <a:buNone/>
              <a:defRPr b="1" i="0" sz="2400" u="none" cap="none" strike="noStrike">
                <a:solidFill>
                  <a:srgbClr val="22228B"/>
                </a:solidFill>
                <a:latin typeface="Arial"/>
                <a:ea typeface="Arial"/>
                <a:cs typeface="Arial"/>
                <a:sym typeface="Arial"/>
              </a:defRPr>
            </a:lvl5pPr>
            <a:lvl6pPr indent="-12696" lvl="5" marL="457196"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12691" lvl="6" marL="914391"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12687" lvl="7" marL="1371587"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12682" lvl="8" marL="1828782"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14" name="Shape 14"/>
          <p:cNvSpPr txBox="1"/>
          <p:nvPr>
            <p:ph idx="1" type="body"/>
          </p:nvPr>
        </p:nvSpPr>
        <p:spPr>
          <a:xfrm>
            <a:off x="457200" y="1200151"/>
            <a:ext cx="8229600" cy="3725700"/>
          </a:xfrm>
          <a:prstGeom prst="rect">
            <a:avLst/>
          </a:prstGeom>
          <a:noFill/>
          <a:ln>
            <a:noFill/>
          </a:ln>
        </p:spPr>
        <p:txBody>
          <a:bodyPr anchorCtr="0" anchor="t" bIns="91425" lIns="91425" rIns="91425" wrap="square" tIns="91425"/>
          <a:lstStyle>
            <a:lvl1pPr indent="-74612" lvl="0" marL="227012" marR="0" rtl="0" algn="l">
              <a:spcBef>
                <a:spcPts val="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74612" lvl="1" marL="569912" marR="0" rtl="0" algn="l">
              <a:spcBef>
                <a:spcPts val="0"/>
              </a:spcBef>
              <a:spcAft>
                <a:spcPts val="0"/>
              </a:spcAft>
              <a:buClr>
                <a:schemeClr val="dk1"/>
              </a:buClr>
              <a:buSzPct val="100000"/>
              <a:buFont typeface="Merriweather Sans"/>
              <a:buChar char="-"/>
              <a:defRPr b="0" i="0" sz="2400" u="none" cap="none" strike="noStrike">
                <a:solidFill>
                  <a:schemeClr val="dk1"/>
                </a:solidFill>
                <a:latin typeface="Arial"/>
                <a:ea typeface="Arial"/>
                <a:cs typeface="Arial"/>
                <a:sym typeface="Arial"/>
              </a:defRPr>
            </a:lvl2pPr>
            <a:lvl3pPr indent="-98425" lvl="2" marL="911225" marR="0" rtl="0" algn="l">
              <a:spcBef>
                <a:spcPts val="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04775" lvl="3" marL="1374775" marR="0" rtl="0" algn="l">
              <a:spcBef>
                <a:spcPts val="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1125" lvl="4" marL="1825625" marR="0" rtl="0" algn="l">
              <a:spcBef>
                <a:spcPts val="0"/>
              </a:spcBef>
              <a:spcAft>
                <a:spcPts val="0"/>
              </a:spcAft>
              <a:buClr>
                <a:schemeClr val="dk1"/>
              </a:buClr>
              <a:buSzPct val="100000"/>
              <a:buFont typeface="Merriweather Sans"/>
              <a:buChar char="*"/>
              <a:defRPr b="0" i="0" sz="2000" u="none" cap="none" strike="noStrike">
                <a:solidFill>
                  <a:schemeClr val="dk1"/>
                </a:solidFill>
                <a:latin typeface="Arial"/>
                <a:ea typeface="Arial"/>
                <a:cs typeface="Arial"/>
                <a:sym typeface="Arial"/>
              </a:defRPr>
            </a:lvl5pPr>
            <a:lvl6pPr indent="-114274" lvl="5" marL="2514574" marR="0" rtl="0" algn="l">
              <a:spcBef>
                <a:spcPts val="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269" lvl="6" marL="2971769" marR="0" rtl="0" algn="l">
              <a:spcBef>
                <a:spcPts val="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265" lvl="7" marL="3428966" marR="0" rtl="0" algn="l">
              <a:spcBef>
                <a:spcPts val="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260" lvl="8" marL="3886160" marR="0" rtl="0" algn="l">
              <a:spcBef>
                <a:spcPts val="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113" name="Shape 113"/>
        <p:cNvGrpSpPr/>
        <p:nvPr/>
      </p:nvGrpSpPr>
      <p:grpSpPr>
        <a:xfrm>
          <a:off x="0" y="0"/>
          <a:ext cx="0" cy="0"/>
          <a:chOff x="0" y="0"/>
          <a:chExt cx="0" cy="0"/>
        </a:xfrm>
      </p:grpSpPr>
      <p:sp>
        <p:nvSpPr>
          <p:cNvPr id="114" name="Shape 114"/>
          <p:cNvSpPr txBox="1"/>
          <p:nvPr>
            <p:ph type="title"/>
          </p:nvPr>
        </p:nvSpPr>
        <p:spPr>
          <a:xfrm rot="5400000">
            <a:off x="5350073" y="1467446"/>
            <a:ext cx="4358879" cy="1971675"/>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15" name="Shape 115"/>
          <p:cNvSpPr txBox="1"/>
          <p:nvPr>
            <p:ph idx="1" type="body"/>
          </p:nvPr>
        </p:nvSpPr>
        <p:spPr>
          <a:xfrm rot="5400000">
            <a:off x="1349573" y="-447079"/>
            <a:ext cx="4358879" cy="5800725"/>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16" name="Shape 116"/>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7" name="Shape 117"/>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8" name="Shape 118"/>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25" name="Shape 125"/>
        <p:cNvGrpSpPr/>
        <p:nvPr/>
      </p:nvGrpSpPr>
      <p:grpSpPr>
        <a:xfrm>
          <a:off x="0" y="0"/>
          <a:ext cx="0" cy="0"/>
          <a:chOff x="0" y="0"/>
          <a:chExt cx="0" cy="0"/>
        </a:xfrm>
      </p:grpSpPr>
      <p:sp>
        <p:nvSpPr>
          <p:cNvPr id="126" name="Shape 126"/>
          <p:cNvSpPr txBox="1"/>
          <p:nvPr>
            <p:ph type="ctrTitle"/>
          </p:nvPr>
        </p:nvSpPr>
        <p:spPr>
          <a:xfrm>
            <a:off x="1143000" y="841772"/>
            <a:ext cx="6858000" cy="1790700"/>
          </a:xfrm>
          <a:prstGeom prst="rect">
            <a:avLst/>
          </a:prstGeom>
          <a:noFill/>
          <a:ln>
            <a:noFill/>
          </a:ln>
        </p:spPr>
        <p:txBody>
          <a:bodyPr anchorCtr="0" anchor="b" bIns="68575" lIns="68575" rIns="68575" wrap="square" tIns="68575"/>
          <a:lstStyle>
            <a:lvl1pPr indent="0" lvl="0" marL="0" marR="0" rtl="0" algn="ctr">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27" name="Shape 127"/>
          <p:cNvSpPr txBox="1"/>
          <p:nvPr>
            <p:ph idx="1" type="subTitle"/>
          </p:nvPr>
        </p:nvSpPr>
        <p:spPr>
          <a:xfrm>
            <a:off x="1143000" y="2701528"/>
            <a:ext cx="6858000" cy="1241821"/>
          </a:xfrm>
          <a:prstGeom prst="rect">
            <a:avLst/>
          </a:prstGeom>
          <a:noFill/>
          <a:ln>
            <a:noFill/>
          </a:ln>
        </p:spPr>
        <p:txBody>
          <a:bodyPr anchorCtr="0" anchor="t" bIns="68575" lIns="68575" rIns="68575" wrap="square" tIns="68575"/>
          <a:lstStyle>
            <a:lvl1pPr indent="0" lvl="0" marL="0" marR="0" rtl="0" algn="ctr">
              <a:lnSpc>
                <a:spcPct val="90000"/>
              </a:lnSpc>
              <a:spcBef>
                <a:spcPts val="800"/>
              </a:spcBef>
              <a:buClr>
                <a:schemeClr val="dk1"/>
              </a:buClr>
              <a:buFont typeface="Arial"/>
              <a:buNone/>
              <a:defRPr b="0" i="0" sz="1800" u="none" cap="none" strike="noStrike">
                <a:solidFill>
                  <a:schemeClr val="dk1"/>
                </a:solidFill>
                <a:latin typeface="Calibri"/>
                <a:ea typeface="Calibri"/>
                <a:cs typeface="Calibri"/>
                <a:sym typeface="Calibri"/>
              </a:defRPr>
            </a:lvl1pPr>
            <a:lvl2pPr indent="0" lvl="1" marL="342900" marR="0" rtl="0" algn="ctr">
              <a:lnSpc>
                <a:spcPct val="90000"/>
              </a:lnSpc>
              <a:spcBef>
                <a:spcPts val="400"/>
              </a:spcBef>
              <a:buClr>
                <a:schemeClr val="dk1"/>
              </a:buClr>
              <a:buFont typeface="Arial"/>
              <a:buNone/>
              <a:defRPr b="0" i="0" sz="1500" u="none" cap="none" strike="noStrike">
                <a:solidFill>
                  <a:schemeClr val="dk1"/>
                </a:solidFill>
                <a:latin typeface="Calibri"/>
                <a:ea typeface="Calibri"/>
                <a:cs typeface="Calibri"/>
                <a:sym typeface="Calibri"/>
              </a:defRPr>
            </a:lvl2pPr>
            <a:lvl3pPr indent="0" lvl="2" marL="685800" marR="0" rtl="0" algn="ctr">
              <a:lnSpc>
                <a:spcPct val="90000"/>
              </a:lnSpc>
              <a:spcBef>
                <a:spcPts val="400"/>
              </a:spcBef>
              <a:buClr>
                <a:schemeClr val="dk1"/>
              </a:buClr>
              <a:buFont typeface="Arial"/>
              <a:buNone/>
              <a:defRPr b="0" i="0" sz="1400" u="none" cap="none" strike="noStrike">
                <a:solidFill>
                  <a:schemeClr val="dk1"/>
                </a:solidFill>
                <a:latin typeface="Calibri"/>
                <a:ea typeface="Calibri"/>
                <a:cs typeface="Calibri"/>
                <a:sym typeface="Calibri"/>
              </a:defRPr>
            </a:lvl3pPr>
            <a:lvl4pPr indent="0" lvl="3" marL="10287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4pPr>
            <a:lvl5pPr indent="0" lvl="4" marL="13716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5pPr>
            <a:lvl6pPr indent="0" lvl="5" marL="17145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6pPr>
            <a:lvl7pPr indent="0" lvl="6" marL="20574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7pPr>
            <a:lvl8pPr indent="0" lvl="7" marL="24003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8pPr>
            <a:lvl9pPr indent="0" lvl="8" marL="27432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9pPr>
          </a:lstStyle>
          <a:p/>
        </p:txBody>
      </p:sp>
      <p:sp>
        <p:nvSpPr>
          <p:cNvPr id="128" name="Shape 128"/>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29" name="Shape 129"/>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30" name="Shape 130"/>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131" name="Shape 131"/>
        <p:cNvGrpSpPr/>
        <p:nvPr/>
      </p:nvGrpSpPr>
      <p:grpSpPr>
        <a:xfrm>
          <a:off x="0" y="0"/>
          <a:ext cx="0" cy="0"/>
          <a:chOff x="0" y="0"/>
          <a:chExt cx="0" cy="0"/>
        </a:xfrm>
      </p:grpSpPr>
      <p:sp>
        <p:nvSpPr>
          <p:cNvPr id="132" name="Shape 132"/>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33" name="Shape 133"/>
          <p:cNvSpPr txBox="1"/>
          <p:nvPr>
            <p:ph idx="1" type="body"/>
          </p:nvPr>
        </p:nvSpPr>
        <p:spPr>
          <a:xfrm>
            <a:off x="628650" y="1369219"/>
            <a:ext cx="7886700" cy="3263504"/>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34" name="Shape 134"/>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35" name="Shape 135"/>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36" name="Shape 136"/>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7" name="Shape 137"/>
        <p:cNvGrpSpPr/>
        <p:nvPr/>
      </p:nvGrpSpPr>
      <p:grpSpPr>
        <a:xfrm>
          <a:off x="0" y="0"/>
          <a:ext cx="0" cy="0"/>
          <a:chOff x="0" y="0"/>
          <a:chExt cx="0" cy="0"/>
        </a:xfrm>
      </p:grpSpPr>
      <p:sp>
        <p:nvSpPr>
          <p:cNvPr id="138" name="Shape 138"/>
          <p:cNvSpPr txBox="1"/>
          <p:nvPr>
            <p:ph type="title"/>
          </p:nvPr>
        </p:nvSpPr>
        <p:spPr>
          <a:xfrm>
            <a:off x="623888" y="1282304"/>
            <a:ext cx="7886700" cy="2139553"/>
          </a:xfrm>
          <a:prstGeom prst="rect">
            <a:avLst/>
          </a:prstGeom>
          <a:noFill/>
          <a:ln>
            <a:noFill/>
          </a:ln>
        </p:spPr>
        <p:txBody>
          <a:bodyPr anchorCtr="0" anchor="b" bIns="68575" lIns="68575" rIns="68575" wrap="square" tIns="68575"/>
          <a:lstStyle>
            <a:lvl1pPr indent="0" lvl="0" marL="0" marR="0" rtl="0" algn="l">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39" name="Shape 139"/>
          <p:cNvSpPr txBox="1"/>
          <p:nvPr>
            <p:ph idx="1" type="body"/>
          </p:nvPr>
        </p:nvSpPr>
        <p:spPr>
          <a:xfrm>
            <a:off x="623888" y="3442097"/>
            <a:ext cx="7886700" cy="1125140"/>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rgbClr val="888888"/>
              </a:buClr>
              <a:buFont typeface="Arial"/>
              <a:buNone/>
              <a:defRPr b="0" i="0" sz="1800" u="none" cap="none" strike="noStrike">
                <a:solidFill>
                  <a:srgbClr val="888888"/>
                </a:solidFill>
                <a:latin typeface="Calibri"/>
                <a:ea typeface="Calibri"/>
                <a:cs typeface="Calibri"/>
                <a:sym typeface="Calibri"/>
              </a:defRPr>
            </a:lvl1pPr>
            <a:lvl2pPr indent="0" lvl="1" marL="342900" marR="0" rtl="0" algn="l">
              <a:lnSpc>
                <a:spcPct val="90000"/>
              </a:lnSpc>
              <a:spcBef>
                <a:spcPts val="400"/>
              </a:spcBef>
              <a:buClr>
                <a:srgbClr val="888888"/>
              </a:buClr>
              <a:buFont typeface="Arial"/>
              <a:buNone/>
              <a:defRPr b="0" i="0" sz="1500" u="none" cap="none" strike="noStrike">
                <a:solidFill>
                  <a:srgbClr val="888888"/>
                </a:solidFill>
                <a:latin typeface="Calibri"/>
                <a:ea typeface="Calibri"/>
                <a:cs typeface="Calibri"/>
                <a:sym typeface="Calibri"/>
              </a:defRPr>
            </a:lvl2pPr>
            <a:lvl3pPr indent="0" lvl="2" marL="685800" marR="0" rtl="0" algn="l">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3pPr>
            <a:lvl4pPr indent="0" lvl="3" marL="10287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4pPr>
            <a:lvl5pPr indent="0" lvl="4" marL="13716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5pPr>
            <a:lvl6pPr indent="0" lvl="5" marL="17145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6pPr>
            <a:lvl7pPr indent="0" lvl="6" marL="20574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7pPr>
            <a:lvl8pPr indent="0" lvl="7" marL="24003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8pPr>
            <a:lvl9pPr indent="0" lvl="8" marL="27432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9pPr>
          </a:lstStyle>
          <a:p/>
        </p:txBody>
      </p:sp>
      <p:sp>
        <p:nvSpPr>
          <p:cNvPr id="140" name="Shape 140"/>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41" name="Shape 141"/>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42" name="Shape 142"/>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143" name="Shape 143"/>
        <p:cNvGrpSpPr/>
        <p:nvPr/>
      </p:nvGrpSpPr>
      <p:grpSpPr>
        <a:xfrm>
          <a:off x="0" y="0"/>
          <a:ext cx="0" cy="0"/>
          <a:chOff x="0" y="0"/>
          <a:chExt cx="0" cy="0"/>
        </a:xfrm>
      </p:grpSpPr>
      <p:sp>
        <p:nvSpPr>
          <p:cNvPr id="144" name="Shape 144"/>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45" name="Shape 145"/>
          <p:cNvSpPr txBox="1"/>
          <p:nvPr>
            <p:ph idx="1" type="body"/>
          </p:nvPr>
        </p:nvSpPr>
        <p:spPr>
          <a:xfrm>
            <a:off x="628650" y="1369219"/>
            <a:ext cx="3886200" cy="3263504"/>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46" name="Shape 146"/>
          <p:cNvSpPr txBox="1"/>
          <p:nvPr>
            <p:ph idx="2" type="body"/>
          </p:nvPr>
        </p:nvSpPr>
        <p:spPr>
          <a:xfrm>
            <a:off x="4629150" y="1369219"/>
            <a:ext cx="3886200" cy="3263504"/>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47" name="Shape 147"/>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48" name="Shape 148"/>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49" name="Shape 149"/>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150" name="Shape 150"/>
        <p:cNvGrpSpPr/>
        <p:nvPr/>
      </p:nvGrpSpPr>
      <p:grpSpPr>
        <a:xfrm>
          <a:off x="0" y="0"/>
          <a:ext cx="0" cy="0"/>
          <a:chOff x="0" y="0"/>
          <a:chExt cx="0" cy="0"/>
        </a:xfrm>
      </p:grpSpPr>
      <p:sp>
        <p:nvSpPr>
          <p:cNvPr id="151" name="Shape 151"/>
          <p:cNvSpPr txBox="1"/>
          <p:nvPr>
            <p:ph type="title"/>
          </p:nvPr>
        </p:nvSpPr>
        <p:spPr>
          <a:xfrm>
            <a:off x="629841"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52" name="Shape 152"/>
          <p:cNvSpPr txBox="1"/>
          <p:nvPr>
            <p:ph idx="1" type="body"/>
          </p:nvPr>
        </p:nvSpPr>
        <p:spPr>
          <a:xfrm>
            <a:off x="629841" y="1260872"/>
            <a:ext cx="3868340" cy="617934"/>
          </a:xfrm>
          <a:prstGeom prst="rect">
            <a:avLst/>
          </a:prstGeom>
          <a:noFill/>
          <a:ln>
            <a:noFill/>
          </a:ln>
        </p:spPr>
        <p:txBody>
          <a:bodyPr anchorCtr="0" anchor="b" bIns="68575" lIns="68575" rIns="68575" wrap="square" tIns="68575"/>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153" name="Shape 153"/>
          <p:cNvSpPr txBox="1"/>
          <p:nvPr>
            <p:ph idx="2" type="body"/>
          </p:nvPr>
        </p:nvSpPr>
        <p:spPr>
          <a:xfrm>
            <a:off x="629841" y="1878806"/>
            <a:ext cx="3868340" cy="2763441"/>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54" name="Shape 154"/>
          <p:cNvSpPr txBox="1"/>
          <p:nvPr>
            <p:ph idx="3" type="body"/>
          </p:nvPr>
        </p:nvSpPr>
        <p:spPr>
          <a:xfrm>
            <a:off x="4629150" y="1260872"/>
            <a:ext cx="3887391" cy="617934"/>
          </a:xfrm>
          <a:prstGeom prst="rect">
            <a:avLst/>
          </a:prstGeom>
          <a:noFill/>
          <a:ln>
            <a:noFill/>
          </a:ln>
        </p:spPr>
        <p:txBody>
          <a:bodyPr anchorCtr="0" anchor="b" bIns="68575" lIns="68575" rIns="68575" wrap="square" tIns="68575"/>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155" name="Shape 155"/>
          <p:cNvSpPr txBox="1"/>
          <p:nvPr>
            <p:ph idx="4" type="body"/>
          </p:nvPr>
        </p:nvSpPr>
        <p:spPr>
          <a:xfrm>
            <a:off x="4629150" y="1878806"/>
            <a:ext cx="3887391" cy="2763441"/>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56" name="Shape 156"/>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57" name="Shape 157"/>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58" name="Shape 158"/>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59" name="Shape 159"/>
        <p:cNvGrpSpPr/>
        <p:nvPr/>
      </p:nvGrpSpPr>
      <p:grpSpPr>
        <a:xfrm>
          <a:off x="0" y="0"/>
          <a:ext cx="0" cy="0"/>
          <a:chOff x="0" y="0"/>
          <a:chExt cx="0" cy="0"/>
        </a:xfrm>
      </p:grpSpPr>
      <p:sp>
        <p:nvSpPr>
          <p:cNvPr id="160" name="Shape 160"/>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61" name="Shape 161"/>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62" name="Shape 162"/>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63" name="Shape 163"/>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64" name="Shape 164"/>
        <p:cNvGrpSpPr/>
        <p:nvPr/>
      </p:nvGrpSpPr>
      <p:grpSpPr>
        <a:xfrm>
          <a:off x="0" y="0"/>
          <a:ext cx="0" cy="0"/>
          <a:chOff x="0" y="0"/>
          <a:chExt cx="0" cy="0"/>
        </a:xfrm>
      </p:grpSpPr>
      <p:sp>
        <p:nvSpPr>
          <p:cNvPr id="165" name="Shape 165"/>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66" name="Shape 166"/>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67" name="Shape 167"/>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168" name="Shape 168"/>
        <p:cNvGrpSpPr/>
        <p:nvPr/>
      </p:nvGrpSpPr>
      <p:grpSpPr>
        <a:xfrm>
          <a:off x="0" y="0"/>
          <a:ext cx="0" cy="0"/>
          <a:chOff x="0" y="0"/>
          <a:chExt cx="0" cy="0"/>
        </a:xfrm>
      </p:grpSpPr>
      <p:sp>
        <p:nvSpPr>
          <p:cNvPr id="169" name="Shape 169"/>
          <p:cNvSpPr txBox="1"/>
          <p:nvPr>
            <p:ph type="title"/>
          </p:nvPr>
        </p:nvSpPr>
        <p:spPr>
          <a:xfrm>
            <a:off x="629841" y="342900"/>
            <a:ext cx="2949178" cy="1200150"/>
          </a:xfrm>
          <a:prstGeom prst="rect">
            <a:avLst/>
          </a:prstGeom>
          <a:noFill/>
          <a:ln>
            <a:noFill/>
          </a:ln>
        </p:spPr>
        <p:txBody>
          <a:bodyPr anchorCtr="0" anchor="b" bIns="68575" lIns="68575" rIns="68575" wrap="square" tIns="6857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70" name="Shape 170"/>
          <p:cNvSpPr txBox="1"/>
          <p:nvPr>
            <p:ph idx="1" type="body"/>
          </p:nvPr>
        </p:nvSpPr>
        <p:spPr>
          <a:xfrm>
            <a:off x="3887391" y="740569"/>
            <a:ext cx="4629150" cy="3655219"/>
          </a:xfrm>
          <a:prstGeom prst="rect">
            <a:avLst/>
          </a:prstGeom>
          <a:noFill/>
          <a:ln>
            <a:noFill/>
          </a:ln>
        </p:spPr>
        <p:txBody>
          <a:bodyPr anchorCtr="0" anchor="t" bIns="68575" lIns="68575" rIns="68575" wrap="square" tIns="68575"/>
          <a:lstStyle>
            <a:lvl1pPr indent="-25400" lvl="0" marL="177800" marR="0" rtl="0" algn="l">
              <a:lnSpc>
                <a:spcPct val="90000"/>
              </a:lnSpc>
              <a:spcBef>
                <a:spcPts val="8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38100" lvl="1" marL="520700" marR="0" rtl="0" algn="l">
              <a:lnSpc>
                <a:spcPct val="90000"/>
              </a:lnSpc>
              <a:spcBef>
                <a:spcPts val="4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2pPr>
            <a:lvl3pPr indent="-63500" lvl="2" marL="8636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76200" lvl="3" marL="12065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4pPr>
            <a:lvl5pPr indent="-76200" lvl="4" marL="15494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5pPr>
            <a:lvl6pPr indent="-76200" lvl="5" marL="18923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6pPr>
            <a:lvl7pPr indent="-76200" lvl="6" marL="22352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7pPr>
            <a:lvl8pPr indent="-76200" lvl="7" marL="25781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8pPr>
            <a:lvl9pPr indent="-76200" lvl="8" marL="29210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9pPr>
          </a:lstStyle>
          <a:p/>
        </p:txBody>
      </p:sp>
      <p:sp>
        <p:nvSpPr>
          <p:cNvPr id="171" name="Shape 171"/>
          <p:cNvSpPr txBox="1"/>
          <p:nvPr>
            <p:ph idx="2" type="body"/>
          </p:nvPr>
        </p:nvSpPr>
        <p:spPr>
          <a:xfrm>
            <a:off x="629841" y="1543050"/>
            <a:ext cx="2949178" cy="2858691"/>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172" name="Shape 172"/>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73" name="Shape 173"/>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74" name="Shape 174"/>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175" name="Shape 175"/>
        <p:cNvGrpSpPr/>
        <p:nvPr/>
      </p:nvGrpSpPr>
      <p:grpSpPr>
        <a:xfrm>
          <a:off x="0" y="0"/>
          <a:ext cx="0" cy="0"/>
          <a:chOff x="0" y="0"/>
          <a:chExt cx="0" cy="0"/>
        </a:xfrm>
      </p:grpSpPr>
      <p:sp>
        <p:nvSpPr>
          <p:cNvPr id="176" name="Shape 176"/>
          <p:cNvSpPr txBox="1"/>
          <p:nvPr>
            <p:ph type="title"/>
          </p:nvPr>
        </p:nvSpPr>
        <p:spPr>
          <a:xfrm>
            <a:off x="629841" y="342900"/>
            <a:ext cx="2949178" cy="1200150"/>
          </a:xfrm>
          <a:prstGeom prst="rect">
            <a:avLst/>
          </a:prstGeom>
          <a:noFill/>
          <a:ln>
            <a:noFill/>
          </a:ln>
        </p:spPr>
        <p:txBody>
          <a:bodyPr anchorCtr="0" anchor="b" bIns="68575" lIns="68575" rIns="68575" wrap="square" tIns="6857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77" name="Shape 177"/>
          <p:cNvSpPr/>
          <p:nvPr>
            <p:ph idx="2" type="pic"/>
          </p:nvPr>
        </p:nvSpPr>
        <p:spPr>
          <a:xfrm>
            <a:off x="3887391" y="740569"/>
            <a:ext cx="4629150" cy="3655219"/>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chemeClr val="dk1"/>
              </a:buClr>
              <a:buSzPct val="45833"/>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SzPct val="52380"/>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SzPct val="61111"/>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9pPr>
          </a:lstStyle>
          <a:p/>
        </p:txBody>
      </p:sp>
      <p:sp>
        <p:nvSpPr>
          <p:cNvPr id="178" name="Shape 178"/>
          <p:cNvSpPr txBox="1"/>
          <p:nvPr>
            <p:ph idx="1" type="body"/>
          </p:nvPr>
        </p:nvSpPr>
        <p:spPr>
          <a:xfrm>
            <a:off x="629841" y="1543050"/>
            <a:ext cx="2949178" cy="2858691"/>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179" name="Shape 179"/>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80" name="Shape 180"/>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81" name="Shape 181"/>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15" name="Shape 15"/>
        <p:cNvGrpSpPr/>
        <p:nvPr/>
      </p:nvGrpSpPr>
      <p:grpSpPr>
        <a:xfrm>
          <a:off x="0" y="0"/>
          <a:ext cx="0" cy="0"/>
          <a:chOff x="0" y="0"/>
          <a:chExt cx="0" cy="0"/>
        </a:xfrm>
      </p:grpSpPr>
      <p:sp>
        <p:nvSpPr>
          <p:cNvPr id="16" name="Shape 16"/>
          <p:cNvSpPr txBox="1"/>
          <p:nvPr>
            <p:ph type="title"/>
          </p:nvPr>
        </p:nvSpPr>
        <p:spPr>
          <a:xfrm>
            <a:off x="685800" y="457200"/>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2400" u="none" cap="none" strike="noStrike">
                <a:solidFill>
                  <a:srgbClr val="22228B"/>
                </a:solidFill>
                <a:latin typeface="Arial"/>
                <a:ea typeface="Arial"/>
                <a:cs typeface="Arial"/>
                <a:sym typeface="Arial"/>
              </a:defRPr>
            </a:lvl1pPr>
            <a:lvl2pPr indent="0" lvl="1" marL="0" marR="0" rtl="0" algn="ctr">
              <a:spcBef>
                <a:spcPts val="0"/>
              </a:spcBef>
              <a:spcAft>
                <a:spcPts val="0"/>
              </a:spcAft>
              <a:buNone/>
              <a:defRPr b="1" i="0" sz="2400" u="none" cap="none" strike="noStrike">
                <a:solidFill>
                  <a:srgbClr val="22228B"/>
                </a:solidFill>
                <a:latin typeface="Arial"/>
                <a:ea typeface="Arial"/>
                <a:cs typeface="Arial"/>
                <a:sym typeface="Arial"/>
              </a:defRPr>
            </a:lvl2pPr>
            <a:lvl3pPr indent="0" lvl="2" marL="0" marR="0" rtl="0" algn="ctr">
              <a:spcBef>
                <a:spcPts val="0"/>
              </a:spcBef>
              <a:spcAft>
                <a:spcPts val="0"/>
              </a:spcAft>
              <a:buNone/>
              <a:defRPr b="1" i="0" sz="2400" u="none" cap="none" strike="noStrike">
                <a:solidFill>
                  <a:srgbClr val="22228B"/>
                </a:solidFill>
                <a:latin typeface="Arial"/>
                <a:ea typeface="Arial"/>
                <a:cs typeface="Arial"/>
                <a:sym typeface="Arial"/>
              </a:defRPr>
            </a:lvl3pPr>
            <a:lvl4pPr indent="0" lvl="3" marL="0" marR="0" rtl="0" algn="ctr">
              <a:spcBef>
                <a:spcPts val="0"/>
              </a:spcBef>
              <a:spcAft>
                <a:spcPts val="0"/>
              </a:spcAft>
              <a:buNone/>
              <a:defRPr b="1" i="0" sz="2400" u="none" cap="none" strike="noStrike">
                <a:solidFill>
                  <a:srgbClr val="22228B"/>
                </a:solidFill>
                <a:latin typeface="Arial"/>
                <a:ea typeface="Arial"/>
                <a:cs typeface="Arial"/>
                <a:sym typeface="Arial"/>
              </a:defRPr>
            </a:lvl4pPr>
            <a:lvl5pPr indent="0" lvl="4" marL="0" marR="0" rtl="0" algn="ctr">
              <a:spcBef>
                <a:spcPts val="0"/>
              </a:spcBef>
              <a:spcAft>
                <a:spcPts val="0"/>
              </a:spcAft>
              <a:buNone/>
              <a:defRPr b="1" i="0" sz="2400" u="none" cap="none" strike="noStrike">
                <a:solidFill>
                  <a:srgbClr val="22228B"/>
                </a:solidFill>
                <a:latin typeface="Arial"/>
                <a:ea typeface="Arial"/>
                <a:cs typeface="Arial"/>
                <a:sym typeface="Arial"/>
              </a:defRPr>
            </a:lvl5pPr>
            <a:lvl6pPr indent="-12696" lvl="5" marL="457196"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12691" lvl="6" marL="914391"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12687" lvl="7" marL="1371587"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12682" lvl="8" marL="1828782"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17" name="Shape 17"/>
          <p:cNvSpPr txBox="1"/>
          <p:nvPr>
            <p:ph idx="1" type="body"/>
          </p:nvPr>
        </p:nvSpPr>
        <p:spPr>
          <a:xfrm>
            <a:off x="685800" y="1485900"/>
            <a:ext cx="7772400" cy="3479100"/>
          </a:xfrm>
          <a:prstGeom prst="rect">
            <a:avLst/>
          </a:prstGeom>
          <a:noFill/>
          <a:ln>
            <a:noFill/>
          </a:ln>
        </p:spPr>
        <p:txBody>
          <a:bodyPr anchorCtr="0" anchor="t" bIns="91425" lIns="91425" rIns="91425" wrap="square" tIns="91425"/>
          <a:lstStyle>
            <a:lvl1pPr indent="-74612" lvl="0" marL="227012" marR="0" rtl="0" algn="l">
              <a:spcBef>
                <a:spcPts val="48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74612" lvl="1" marL="569912" marR="0" rtl="0" algn="l">
              <a:spcBef>
                <a:spcPts val="480"/>
              </a:spcBef>
              <a:spcAft>
                <a:spcPts val="0"/>
              </a:spcAft>
              <a:buClr>
                <a:schemeClr val="dk1"/>
              </a:buClr>
              <a:buSzPct val="100000"/>
              <a:buFont typeface="Merriweather Sans"/>
              <a:buChar char="-"/>
              <a:defRPr b="0" i="0" sz="2400" u="none" cap="none" strike="noStrike">
                <a:solidFill>
                  <a:schemeClr val="dk1"/>
                </a:solidFill>
                <a:latin typeface="Arial"/>
                <a:ea typeface="Arial"/>
                <a:cs typeface="Arial"/>
                <a:sym typeface="Arial"/>
              </a:defRPr>
            </a:lvl2pPr>
            <a:lvl3pPr indent="-98425" lvl="2" marL="911225"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04775" lvl="3" marL="1374775"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1125" lvl="4" marL="1825625" marR="0" rtl="0" algn="l">
              <a:spcBef>
                <a:spcPts val="400"/>
              </a:spcBef>
              <a:spcAft>
                <a:spcPts val="0"/>
              </a:spcAft>
              <a:buClr>
                <a:schemeClr val="dk1"/>
              </a:buClr>
              <a:buSzPct val="100000"/>
              <a:buFont typeface="Merriweather Sans"/>
              <a:buChar char="*"/>
              <a:defRPr b="0" i="0" sz="2000" u="none" cap="none" strike="noStrike">
                <a:solidFill>
                  <a:schemeClr val="dk1"/>
                </a:solidFill>
                <a:latin typeface="Arial"/>
                <a:ea typeface="Arial"/>
                <a:cs typeface="Arial"/>
                <a:sym typeface="Arial"/>
              </a:defRPr>
            </a:lvl5pPr>
            <a:lvl6pPr indent="-114274" lvl="5" marL="2514574"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269" lvl="6" marL="2971769"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265" lvl="7" marL="3428966"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260" lvl="8" marL="388616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182" name="Shape 182"/>
        <p:cNvGrpSpPr/>
        <p:nvPr/>
      </p:nvGrpSpPr>
      <p:grpSpPr>
        <a:xfrm>
          <a:off x="0" y="0"/>
          <a:ext cx="0" cy="0"/>
          <a:chOff x="0" y="0"/>
          <a:chExt cx="0" cy="0"/>
        </a:xfrm>
      </p:grpSpPr>
      <p:sp>
        <p:nvSpPr>
          <p:cNvPr id="183" name="Shape 183"/>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84" name="Shape 184"/>
          <p:cNvSpPr txBox="1"/>
          <p:nvPr>
            <p:ph idx="1" type="body"/>
          </p:nvPr>
        </p:nvSpPr>
        <p:spPr>
          <a:xfrm rot="5400000">
            <a:off x="2940248" y="-942379"/>
            <a:ext cx="3263504" cy="7886700"/>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85" name="Shape 185"/>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86" name="Shape 186"/>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87" name="Shape 187"/>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188" name="Shape 188"/>
        <p:cNvGrpSpPr/>
        <p:nvPr/>
      </p:nvGrpSpPr>
      <p:grpSpPr>
        <a:xfrm>
          <a:off x="0" y="0"/>
          <a:ext cx="0" cy="0"/>
          <a:chOff x="0" y="0"/>
          <a:chExt cx="0" cy="0"/>
        </a:xfrm>
      </p:grpSpPr>
      <p:sp>
        <p:nvSpPr>
          <p:cNvPr id="189" name="Shape 189"/>
          <p:cNvSpPr txBox="1"/>
          <p:nvPr>
            <p:ph type="title"/>
          </p:nvPr>
        </p:nvSpPr>
        <p:spPr>
          <a:xfrm rot="5400000">
            <a:off x="5350073" y="1467446"/>
            <a:ext cx="4358879" cy="1971675"/>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90" name="Shape 190"/>
          <p:cNvSpPr txBox="1"/>
          <p:nvPr>
            <p:ph idx="1" type="body"/>
          </p:nvPr>
        </p:nvSpPr>
        <p:spPr>
          <a:xfrm rot="5400000">
            <a:off x="1349573" y="-447079"/>
            <a:ext cx="4358879" cy="5800725"/>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91" name="Shape 191"/>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92" name="Shape 192"/>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93" name="Shape 193"/>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18" name="Shape 18"/>
        <p:cNvGrpSpPr/>
        <p:nvPr/>
      </p:nvGrpSpPr>
      <p:grpSpPr>
        <a:xfrm>
          <a:off x="0" y="0"/>
          <a:ext cx="0" cy="0"/>
          <a:chOff x="0" y="0"/>
          <a:chExt cx="0" cy="0"/>
        </a:xfrm>
      </p:grpSpPr>
      <p:sp>
        <p:nvSpPr>
          <p:cNvPr id="19" name="Shape 19"/>
          <p:cNvSpPr txBox="1"/>
          <p:nvPr>
            <p:ph type="title"/>
          </p:nvPr>
        </p:nvSpPr>
        <p:spPr>
          <a:xfrm>
            <a:off x="685800" y="45244"/>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3200" u="none" cap="none" strike="noStrike">
                <a:solidFill>
                  <a:schemeClr val="lt1"/>
                </a:solidFill>
                <a:latin typeface="Arial"/>
                <a:ea typeface="Arial"/>
                <a:cs typeface="Arial"/>
                <a:sym typeface="Arial"/>
              </a:defRPr>
            </a:lvl1pPr>
            <a:lvl2pPr indent="0" lvl="1" marL="0" marR="0" rtl="0" algn="ctr">
              <a:spcBef>
                <a:spcPts val="0"/>
              </a:spcBef>
              <a:spcAft>
                <a:spcPts val="0"/>
              </a:spcAft>
              <a:buNone/>
              <a:defRPr b="1" i="0" sz="3200" u="none" cap="none" strike="noStrike">
                <a:solidFill>
                  <a:schemeClr val="lt1"/>
                </a:solidFill>
                <a:latin typeface="Arial"/>
                <a:ea typeface="Arial"/>
                <a:cs typeface="Arial"/>
                <a:sym typeface="Arial"/>
              </a:defRPr>
            </a:lvl2pPr>
            <a:lvl3pPr indent="0" lvl="2" marL="0" marR="0" rtl="0" algn="ctr">
              <a:spcBef>
                <a:spcPts val="0"/>
              </a:spcBef>
              <a:spcAft>
                <a:spcPts val="0"/>
              </a:spcAft>
              <a:buNone/>
              <a:defRPr b="1" i="0" sz="3200" u="none" cap="none" strike="noStrike">
                <a:solidFill>
                  <a:schemeClr val="lt1"/>
                </a:solidFill>
                <a:latin typeface="Arial"/>
                <a:ea typeface="Arial"/>
                <a:cs typeface="Arial"/>
                <a:sym typeface="Arial"/>
              </a:defRPr>
            </a:lvl3pPr>
            <a:lvl4pPr indent="0" lvl="3" marL="0" marR="0" rtl="0" algn="ctr">
              <a:spcBef>
                <a:spcPts val="0"/>
              </a:spcBef>
              <a:spcAft>
                <a:spcPts val="0"/>
              </a:spcAft>
              <a:buNone/>
              <a:defRPr b="1" i="0" sz="3200" u="none" cap="none" strike="noStrike">
                <a:solidFill>
                  <a:schemeClr val="lt1"/>
                </a:solidFill>
                <a:latin typeface="Arial"/>
                <a:ea typeface="Arial"/>
                <a:cs typeface="Arial"/>
                <a:sym typeface="Arial"/>
              </a:defRPr>
            </a:lvl4pPr>
            <a:lvl5pPr indent="0" lvl="4" marL="0" marR="0" rtl="0" algn="ctr">
              <a:spcBef>
                <a:spcPts val="0"/>
              </a:spcBef>
              <a:spcAft>
                <a:spcPts val="0"/>
              </a:spcAft>
              <a:buNone/>
              <a:defRPr b="1" i="0" sz="3200" u="none" cap="none" strike="noStrike">
                <a:solidFill>
                  <a:schemeClr val="lt1"/>
                </a:solidFill>
                <a:latin typeface="Arial"/>
                <a:ea typeface="Arial"/>
                <a:cs typeface="Arial"/>
                <a:sym typeface="Arial"/>
              </a:defRPr>
            </a:lvl5pPr>
            <a:lvl6pPr indent="0" lvl="5" marL="457200"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0" lvl="6" marL="914400"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0" lvl="7" marL="1371600"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0" lvl="8" marL="1828800"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20" name="Shape 20"/>
          <p:cNvSpPr txBox="1"/>
          <p:nvPr>
            <p:ph idx="1" type="body"/>
          </p:nvPr>
        </p:nvSpPr>
        <p:spPr>
          <a:xfrm>
            <a:off x="685800" y="994940"/>
            <a:ext cx="3810000" cy="4052700"/>
          </a:xfrm>
          <a:prstGeom prst="rect">
            <a:avLst/>
          </a:prstGeom>
          <a:noFill/>
          <a:ln>
            <a:noFill/>
          </a:ln>
        </p:spPr>
        <p:txBody>
          <a:bodyPr anchorCtr="0" anchor="t" bIns="91425" lIns="91425" rIns="91425" wrap="square" tIns="91425"/>
          <a:lstStyle>
            <a:lvl1pPr indent="-50800" lvl="0" marL="228600" marR="0" rtl="0" algn="l">
              <a:spcBef>
                <a:spcPts val="560"/>
              </a:spcBef>
              <a:spcAft>
                <a:spcPts val="0"/>
              </a:spcAft>
              <a:buClr>
                <a:schemeClr val="lt1"/>
              </a:buClr>
              <a:buSzPct val="100000"/>
              <a:buFont typeface="Arial"/>
              <a:buChar char="•"/>
              <a:defRPr b="0" i="0" sz="2800" u="none" cap="none" strike="noStrike">
                <a:solidFill>
                  <a:schemeClr val="lt1"/>
                </a:solidFill>
                <a:latin typeface="Arial"/>
                <a:ea typeface="Arial"/>
                <a:cs typeface="Arial"/>
                <a:sym typeface="Arial"/>
              </a:defRPr>
            </a:lvl1pPr>
            <a:lvl2pPr indent="-76200" lvl="1" marL="571500" marR="0" rtl="0" algn="l">
              <a:spcBef>
                <a:spcPts val="480"/>
              </a:spcBef>
              <a:spcAft>
                <a:spcPts val="0"/>
              </a:spcAft>
              <a:buClr>
                <a:schemeClr val="lt1"/>
              </a:buClr>
              <a:buSzPct val="100000"/>
              <a:buFont typeface="Merriweather Sans"/>
              <a:buChar char="-"/>
              <a:defRPr b="0" i="0" sz="2400" u="none" cap="none" strike="noStrike">
                <a:solidFill>
                  <a:schemeClr val="lt1"/>
                </a:solidFill>
                <a:latin typeface="Arial"/>
                <a:ea typeface="Arial"/>
                <a:cs typeface="Arial"/>
                <a:sym typeface="Arial"/>
              </a:defRPr>
            </a:lvl2pPr>
            <a:lvl3pPr indent="-100012" lvl="2" marL="912812" marR="0" rtl="0" algn="l">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3pPr>
            <a:lvl4pPr indent="-119062" lvl="3" marL="1376362" marR="0" rtl="0" algn="l">
              <a:spcBef>
                <a:spcPts val="360"/>
              </a:spcBef>
              <a:spcAft>
                <a:spcPts val="0"/>
              </a:spcAft>
              <a:buClr>
                <a:schemeClr val="lt1"/>
              </a:buClr>
              <a:buSzPct val="100000"/>
              <a:buFont typeface="Arial"/>
              <a:buChar char="–"/>
              <a:defRPr b="0" i="0" sz="1800" u="none" cap="none" strike="noStrike">
                <a:solidFill>
                  <a:schemeClr val="lt1"/>
                </a:solidFill>
                <a:latin typeface="Arial"/>
                <a:ea typeface="Arial"/>
                <a:cs typeface="Arial"/>
                <a:sym typeface="Arial"/>
              </a:defRPr>
            </a:lvl4pPr>
            <a:lvl5pPr indent="-125412" lvl="4" marL="1827212" marR="0" rtl="0" algn="l">
              <a:spcBef>
                <a:spcPts val="360"/>
              </a:spcBef>
              <a:spcAft>
                <a:spcPts val="0"/>
              </a:spcAft>
              <a:buClr>
                <a:schemeClr val="lt1"/>
              </a:buClr>
              <a:buSzPct val="100000"/>
              <a:buFont typeface="Merriweather Sans"/>
              <a:buChar char="*"/>
              <a:defRPr b="0" i="0" sz="1800" u="none" cap="none" strike="noStrike">
                <a:solidFill>
                  <a:schemeClr val="lt1"/>
                </a:solidFill>
                <a:latin typeface="Arial"/>
                <a:ea typeface="Arial"/>
                <a:cs typeface="Arial"/>
                <a:sym typeface="Arial"/>
              </a:defRPr>
            </a:lvl5pPr>
            <a:lvl6pPr indent="-114300" lvl="5" marL="25146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21" name="Shape 21"/>
          <p:cNvSpPr txBox="1"/>
          <p:nvPr>
            <p:ph idx="2" type="body"/>
          </p:nvPr>
        </p:nvSpPr>
        <p:spPr>
          <a:xfrm>
            <a:off x="4648200" y="985119"/>
            <a:ext cx="3810000" cy="4062600"/>
          </a:xfrm>
          <a:prstGeom prst="rect">
            <a:avLst/>
          </a:prstGeom>
          <a:noFill/>
          <a:ln>
            <a:noFill/>
          </a:ln>
        </p:spPr>
        <p:txBody>
          <a:bodyPr anchorCtr="0" anchor="t" bIns="91425" lIns="91425" rIns="91425" wrap="square" tIns="91425"/>
          <a:lstStyle>
            <a:lvl1pPr indent="-50800" lvl="0" marL="228600" marR="0" rtl="0" algn="l">
              <a:spcBef>
                <a:spcPts val="560"/>
              </a:spcBef>
              <a:spcAft>
                <a:spcPts val="0"/>
              </a:spcAft>
              <a:buClr>
                <a:schemeClr val="lt1"/>
              </a:buClr>
              <a:buSzPct val="100000"/>
              <a:buFont typeface="Arial"/>
              <a:buChar char="•"/>
              <a:defRPr b="0" i="0" sz="2800" u="none" cap="none" strike="noStrike">
                <a:solidFill>
                  <a:schemeClr val="lt1"/>
                </a:solidFill>
                <a:latin typeface="Arial"/>
                <a:ea typeface="Arial"/>
                <a:cs typeface="Arial"/>
                <a:sym typeface="Arial"/>
              </a:defRPr>
            </a:lvl1pPr>
            <a:lvl2pPr indent="-76200" lvl="1" marL="571500" marR="0" rtl="0" algn="l">
              <a:spcBef>
                <a:spcPts val="480"/>
              </a:spcBef>
              <a:spcAft>
                <a:spcPts val="0"/>
              </a:spcAft>
              <a:buClr>
                <a:schemeClr val="lt1"/>
              </a:buClr>
              <a:buSzPct val="100000"/>
              <a:buFont typeface="Merriweather Sans"/>
              <a:buChar char="-"/>
              <a:defRPr b="0" i="0" sz="2400" u="none" cap="none" strike="noStrike">
                <a:solidFill>
                  <a:schemeClr val="lt1"/>
                </a:solidFill>
                <a:latin typeface="Arial"/>
                <a:ea typeface="Arial"/>
                <a:cs typeface="Arial"/>
                <a:sym typeface="Arial"/>
              </a:defRPr>
            </a:lvl2pPr>
            <a:lvl3pPr indent="-100012" lvl="2" marL="912812" marR="0" rtl="0" algn="l">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3pPr>
            <a:lvl4pPr indent="-119062" lvl="3" marL="1376362" marR="0" rtl="0" algn="l">
              <a:spcBef>
                <a:spcPts val="360"/>
              </a:spcBef>
              <a:spcAft>
                <a:spcPts val="0"/>
              </a:spcAft>
              <a:buClr>
                <a:schemeClr val="lt1"/>
              </a:buClr>
              <a:buSzPct val="100000"/>
              <a:buFont typeface="Arial"/>
              <a:buChar char="–"/>
              <a:defRPr b="0" i="0" sz="1800" u="none" cap="none" strike="noStrike">
                <a:solidFill>
                  <a:schemeClr val="lt1"/>
                </a:solidFill>
                <a:latin typeface="Arial"/>
                <a:ea typeface="Arial"/>
                <a:cs typeface="Arial"/>
                <a:sym typeface="Arial"/>
              </a:defRPr>
            </a:lvl4pPr>
            <a:lvl5pPr indent="-125412" lvl="4" marL="1827212" marR="0" rtl="0" algn="l">
              <a:spcBef>
                <a:spcPts val="360"/>
              </a:spcBef>
              <a:spcAft>
                <a:spcPts val="0"/>
              </a:spcAft>
              <a:buClr>
                <a:schemeClr val="lt1"/>
              </a:buClr>
              <a:buSzPct val="100000"/>
              <a:buFont typeface="Merriweather Sans"/>
              <a:buChar char="*"/>
              <a:defRPr b="0" i="0" sz="1800" u="none" cap="none" strike="noStrike">
                <a:solidFill>
                  <a:schemeClr val="lt1"/>
                </a:solidFill>
                <a:latin typeface="Arial"/>
                <a:ea typeface="Arial"/>
                <a:cs typeface="Arial"/>
                <a:sym typeface="Arial"/>
              </a:defRPr>
            </a:lvl5pPr>
            <a:lvl6pPr indent="-114300" lvl="5" marL="25146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22" name="Shape 22"/>
        <p:cNvGrpSpPr/>
        <p:nvPr/>
      </p:nvGrpSpPr>
      <p:grpSpPr>
        <a:xfrm>
          <a:off x="0" y="0"/>
          <a:ext cx="0" cy="0"/>
          <a:chOff x="0" y="0"/>
          <a:chExt cx="0" cy="0"/>
        </a:xfrm>
      </p:grpSpPr>
      <p:sp>
        <p:nvSpPr>
          <p:cNvPr id="23" name="Shape 23"/>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24" name="Shape 24"/>
        <p:cNvGrpSpPr/>
        <p:nvPr/>
      </p:nvGrpSpPr>
      <p:grpSpPr>
        <a:xfrm>
          <a:off x="0" y="0"/>
          <a:ext cx="0" cy="0"/>
          <a:chOff x="0" y="0"/>
          <a:chExt cx="0" cy="0"/>
        </a:xfrm>
      </p:grpSpPr>
      <p:sp>
        <p:nvSpPr>
          <p:cNvPr id="25" name="Shape 25"/>
          <p:cNvSpPr txBox="1"/>
          <p:nvPr>
            <p:ph type="title"/>
          </p:nvPr>
        </p:nvSpPr>
        <p:spPr>
          <a:xfrm>
            <a:off x="629841" y="342900"/>
            <a:ext cx="2949000" cy="12003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26" name="Shape 26"/>
          <p:cNvSpPr txBox="1"/>
          <p:nvPr>
            <p:ph idx="1" type="body"/>
          </p:nvPr>
        </p:nvSpPr>
        <p:spPr>
          <a:xfrm>
            <a:off x="3887391" y="740569"/>
            <a:ext cx="4629300" cy="3655200"/>
          </a:xfrm>
          <a:prstGeom prst="rect">
            <a:avLst/>
          </a:prstGeom>
          <a:noFill/>
          <a:ln>
            <a:noFill/>
          </a:ln>
        </p:spPr>
        <p:txBody>
          <a:bodyPr anchorCtr="0" anchor="t" bIns="91425" lIns="91425" rIns="91425" wrap="square" tIns="91425"/>
          <a:lstStyle>
            <a:lvl1pPr indent="-25400" lvl="0" marL="177800" marR="0" rtl="0" algn="l">
              <a:lnSpc>
                <a:spcPct val="90000"/>
              </a:lnSpc>
              <a:spcBef>
                <a:spcPts val="8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38100" lvl="1" marL="520700" marR="0" rtl="0" algn="l">
              <a:lnSpc>
                <a:spcPct val="90000"/>
              </a:lnSpc>
              <a:spcBef>
                <a:spcPts val="4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2pPr>
            <a:lvl3pPr indent="-63500" lvl="2" marL="8636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76200" lvl="3" marL="12065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4pPr>
            <a:lvl5pPr indent="-76200" lvl="4" marL="15494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5pPr>
            <a:lvl6pPr indent="-76200" lvl="5" marL="18923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6pPr>
            <a:lvl7pPr indent="-76200" lvl="6" marL="22352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7pPr>
            <a:lvl8pPr indent="-76200" lvl="7" marL="25781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8pPr>
            <a:lvl9pPr indent="-76200" lvl="8" marL="29210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9pPr>
          </a:lstStyle>
          <a:p/>
        </p:txBody>
      </p:sp>
      <p:sp>
        <p:nvSpPr>
          <p:cNvPr id="27" name="Shape 27"/>
          <p:cNvSpPr txBox="1"/>
          <p:nvPr>
            <p:ph idx="2" type="body"/>
          </p:nvPr>
        </p:nvSpPr>
        <p:spPr>
          <a:xfrm>
            <a:off x="629841" y="1543050"/>
            <a:ext cx="2949000" cy="2858700"/>
          </a:xfrm>
          <a:prstGeom prst="rect">
            <a:avLst/>
          </a:prstGeom>
          <a:noFill/>
          <a:ln>
            <a:noFill/>
          </a:ln>
        </p:spPr>
        <p:txBody>
          <a:bodyPr anchorCtr="0" anchor="t" bIns="91425" lIns="91425" rIns="91425" wrap="square" tIns="9142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28" name="Shape 28"/>
          <p:cNvSpPr txBox="1"/>
          <p:nvPr>
            <p:ph idx="10" type="dt"/>
          </p:nvPr>
        </p:nvSpPr>
        <p:spPr>
          <a:xfrm>
            <a:off x="628650" y="4767263"/>
            <a:ext cx="2057400" cy="273900"/>
          </a:xfrm>
          <a:prstGeom prst="rect">
            <a:avLst/>
          </a:prstGeom>
          <a:noFill/>
          <a:ln>
            <a:noFill/>
          </a:ln>
        </p:spPr>
        <p:txBody>
          <a:bodyPr anchorCtr="0" anchor="ctr" bIns="91425" lIns="91425" rIns="91425" wrap="square" tIns="9142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29" name="Shape 29"/>
          <p:cNvSpPr txBox="1"/>
          <p:nvPr>
            <p:ph idx="11" type="ftr"/>
          </p:nvPr>
        </p:nvSpPr>
        <p:spPr>
          <a:xfrm>
            <a:off x="3028950" y="4767263"/>
            <a:ext cx="3086100" cy="273900"/>
          </a:xfrm>
          <a:prstGeom prst="rect">
            <a:avLst/>
          </a:prstGeom>
          <a:noFill/>
          <a:ln>
            <a:noFill/>
          </a:ln>
        </p:spPr>
        <p:txBody>
          <a:bodyPr anchorCtr="0" anchor="ctr" bIns="91425" lIns="91425" rIns="91425" wrap="square" tIns="9142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30" name="Shape 30"/>
          <p:cNvSpPr txBox="1"/>
          <p:nvPr>
            <p:ph idx="12" type="sldNum"/>
          </p:nvPr>
        </p:nvSpPr>
        <p:spPr>
          <a:xfrm>
            <a:off x="6457950" y="4767263"/>
            <a:ext cx="2057400" cy="273900"/>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31" name="Shape 31"/>
        <p:cNvGrpSpPr/>
        <p:nvPr/>
      </p:nvGrpSpPr>
      <p:grpSpPr>
        <a:xfrm>
          <a:off x="0" y="0"/>
          <a:ext cx="0" cy="0"/>
          <a:chOff x="0" y="0"/>
          <a:chExt cx="0" cy="0"/>
        </a:xfrm>
      </p:grpSpPr>
      <p:sp>
        <p:nvSpPr>
          <p:cNvPr id="32" name="Shape 32"/>
          <p:cNvSpPr txBox="1"/>
          <p:nvPr>
            <p:ph type="title"/>
          </p:nvPr>
        </p:nvSpPr>
        <p:spPr>
          <a:xfrm>
            <a:off x="629841" y="342900"/>
            <a:ext cx="2949000" cy="12003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33" name="Shape 33"/>
          <p:cNvSpPr/>
          <p:nvPr>
            <p:ph idx="2" type="pic"/>
          </p:nvPr>
        </p:nvSpPr>
        <p:spPr>
          <a:xfrm>
            <a:off x="3887391" y="740569"/>
            <a:ext cx="4629300" cy="3655200"/>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chemeClr val="dk1"/>
              </a:buClr>
              <a:buSzPct val="45833"/>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SzPct val="52380"/>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SzPct val="61111"/>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9pPr>
          </a:lstStyle>
          <a:p/>
        </p:txBody>
      </p:sp>
      <p:sp>
        <p:nvSpPr>
          <p:cNvPr id="34" name="Shape 34"/>
          <p:cNvSpPr txBox="1"/>
          <p:nvPr>
            <p:ph idx="1" type="body"/>
          </p:nvPr>
        </p:nvSpPr>
        <p:spPr>
          <a:xfrm>
            <a:off x="629841" y="1543050"/>
            <a:ext cx="2949000" cy="2858700"/>
          </a:xfrm>
          <a:prstGeom prst="rect">
            <a:avLst/>
          </a:prstGeom>
          <a:noFill/>
          <a:ln>
            <a:noFill/>
          </a:ln>
        </p:spPr>
        <p:txBody>
          <a:bodyPr anchorCtr="0" anchor="t" bIns="91425" lIns="91425" rIns="91425" wrap="square" tIns="9142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35" name="Shape 35"/>
          <p:cNvSpPr txBox="1"/>
          <p:nvPr>
            <p:ph idx="10" type="dt"/>
          </p:nvPr>
        </p:nvSpPr>
        <p:spPr>
          <a:xfrm>
            <a:off x="628650" y="4767263"/>
            <a:ext cx="2057400" cy="273900"/>
          </a:xfrm>
          <a:prstGeom prst="rect">
            <a:avLst/>
          </a:prstGeom>
          <a:noFill/>
          <a:ln>
            <a:noFill/>
          </a:ln>
        </p:spPr>
        <p:txBody>
          <a:bodyPr anchorCtr="0" anchor="ctr" bIns="91425" lIns="91425" rIns="91425" wrap="square" tIns="9142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36" name="Shape 36"/>
          <p:cNvSpPr txBox="1"/>
          <p:nvPr>
            <p:ph idx="11" type="ftr"/>
          </p:nvPr>
        </p:nvSpPr>
        <p:spPr>
          <a:xfrm>
            <a:off x="3028950" y="4767263"/>
            <a:ext cx="3086100" cy="273900"/>
          </a:xfrm>
          <a:prstGeom prst="rect">
            <a:avLst/>
          </a:prstGeom>
          <a:noFill/>
          <a:ln>
            <a:noFill/>
          </a:ln>
        </p:spPr>
        <p:txBody>
          <a:bodyPr anchorCtr="0" anchor="ctr" bIns="91425" lIns="91425" rIns="91425" wrap="square" tIns="9142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37" name="Shape 37"/>
          <p:cNvSpPr txBox="1"/>
          <p:nvPr>
            <p:ph idx="12" type="sldNum"/>
          </p:nvPr>
        </p:nvSpPr>
        <p:spPr>
          <a:xfrm>
            <a:off x="6457950" y="4767263"/>
            <a:ext cx="2057400" cy="273900"/>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38" name="Shape 38"/>
        <p:cNvGrpSpPr/>
        <p:nvPr/>
      </p:nvGrpSpPr>
      <p:grpSpPr>
        <a:xfrm>
          <a:off x="0" y="0"/>
          <a:ext cx="0" cy="0"/>
          <a:chOff x="0" y="0"/>
          <a:chExt cx="0" cy="0"/>
        </a:xfrm>
      </p:grpSpPr>
      <p:sp>
        <p:nvSpPr>
          <p:cNvPr id="39" name="Shape 39"/>
          <p:cNvSpPr txBox="1"/>
          <p:nvPr>
            <p:ph type="title"/>
          </p:nvPr>
        </p:nvSpPr>
        <p:spPr>
          <a:xfrm>
            <a:off x="311700" y="445025"/>
            <a:ext cx="8520600" cy="572700"/>
          </a:xfrm>
          <a:prstGeom prst="rect">
            <a:avLst/>
          </a:prstGeom>
        </p:spPr>
        <p:txBody>
          <a:bodyPr anchorCtr="0" anchor="ctr"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0" name="Shape 40"/>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Only 1">
    <p:spTree>
      <p:nvGrpSpPr>
        <p:cNvPr id="41" name="Shape 41"/>
        <p:cNvGrpSpPr/>
        <p:nvPr/>
      </p:nvGrpSpPr>
      <p:grpSpPr>
        <a:xfrm>
          <a:off x="0" y="0"/>
          <a:ext cx="0" cy="0"/>
          <a:chOff x="0" y="0"/>
          <a:chExt cx="0" cy="0"/>
        </a:xfrm>
      </p:grpSpPr>
      <p:sp>
        <p:nvSpPr>
          <p:cNvPr id="42" name="Shape 42"/>
          <p:cNvSpPr txBox="1"/>
          <p:nvPr>
            <p:ph type="title"/>
          </p:nvPr>
        </p:nvSpPr>
        <p:spPr>
          <a:xfrm>
            <a:off x="685800" y="457200"/>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2400" u="none" cap="none" strike="noStrike">
                <a:solidFill>
                  <a:srgbClr val="22228B"/>
                </a:solidFill>
                <a:latin typeface="Arial"/>
                <a:ea typeface="Arial"/>
                <a:cs typeface="Arial"/>
                <a:sym typeface="Arial"/>
              </a:defRPr>
            </a:lvl1pPr>
            <a:lvl2pPr indent="0" lvl="1" marL="0" marR="0" rtl="0" algn="ctr">
              <a:spcBef>
                <a:spcPts val="0"/>
              </a:spcBef>
              <a:spcAft>
                <a:spcPts val="0"/>
              </a:spcAft>
              <a:buNone/>
              <a:defRPr b="1" i="0" sz="2400" u="none" cap="none" strike="noStrike">
                <a:solidFill>
                  <a:srgbClr val="22228B"/>
                </a:solidFill>
                <a:latin typeface="Arial"/>
                <a:ea typeface="Arial"/>
                <a:cs typeface="Arial"/>
                <a:sym typeface="Arial"/>
              </a:defRPr>
            </a:lvl2pPr>
            <a:lvl3pPr indent="0" lvl="2" marL="0" marR="0" rtl="0" algn="ctr">
              <a:spcBef>
                <a:spcPts val="0"/>
              </a:spcBef>
              <a:spcAft>
                <a:spcPts val="0"/>
              </a:spcAft>
              <a:buNone/>
              <a:defRPr b="1" i="0" sz="2400" u="none" cap="none" strike="noStrike">
                <a:solidFill>
                  <a:srgbClr val="22228B"/>
                </a:solidFill>
                <a:latin typeface="Arial"/>
                <a:ea typeface="Arial"/>
                <a:cs typeface="Arial"/>
                <a:sym typeface="Arial"/>
              </a:defRPr>
            </a:lvl3pPr>
            <a:lvl4pPr indent="0" lvl="3" marL="0" marR="0" rtl="0" algn="ctr">
              <a:spcBef>
                <a:spcPts val="0"/>
              </a:spcBef>
              <a:spcAft>
                <a:spcPts val="0"/>
              </a:spcAft>
              <a:buNone/>
              <a:defRPr b="1" i="0" sz="2400" u="none" cap="none" strike="noStrike">
                <a:solidFill>
                  <a:srgbClr val="22228B"/>
                </a:solidFill>
                <a:latin typeface="Arial"/>
                <a:ea typeface="Arial"/>
                <a:cs typeface="Arial"/>
                <a:sym typeface="Arial"/>
              </a:defRPr>
            </a:lvl4pPr>
            <a:lvl5pPr indent="0" lvl="4" marL="0" marR="0" rtl="0" algn="ctr">
              <a:spcBef>
                <a:spcPts val="0"/>
              </a:spcBef>
              <a:spcAft>
                <a:spcPts val="0"/>
              </a:spcAft>
              <a:buNone/>
              <a:defRPr b="1" i="0" sz="2400" u="none" cap="none" strike="noStrike">
                <a:solidFill>
                  <a:srgbClr val="22228B"/>
                </a:solidFill>
                <a:latin typeface="Arial"/>
                <a:ea typeface="Arial"/>
                <a:cs typeface="Arial"/>
                <a:sym typeface="Arial"/>
              </a:defRPr>
            </a:lvl5pPr>
            <a:lvl6pPr indent="-12053" lvl="5" marL="456553"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11419" lvl="6" marL="913119"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10783" lvl="7" marL="1369683"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10142" lvl="8" marL="1826242"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43" name="Shape 43"/>
          <p:cNvSpPr txBox="1"/>
          <p:nvPr>
            <p:ph idx="12" type="sldNum"/>
          </p:nvPr>
        </p:nvSpPr>
        <p:spPr>
          <a:xfrm>
            <a:off x="8543925" y="4812506"/>
            <a:ext cx="561900" cy="183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fld id="{00000000-1234-1234-1234-123412341234}" type="slidenum">
              <a:rPr b="0" i="0" lang="en" sz="1800" u="none">
                <a:solidFill>
                  <a:schemeClr val="dk1"/>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2" Type="http://schemas.openxmlformats.org/officeDocument/2006/relationships/theme" Target="../theme/theme3.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685800" y="457200"/>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2400" u="none" cap="none" strike="noStrike">
                <a:solidFill>
                  <a:srgbClr val="22228B"/>
                </a:solidFill>
                <a:latin typeface="Arial"/>
                <a:ea typeface="Arial"/>
                <a:cs typeface="Arial"/>
                <a:sym typeface="Arial"/>
              </a:defRPr>
            </a:lvl1pPr>
            <a:lvl2pPr indent="0" lvl="1" marL="0" marR="0" rtl="0" algn="ctr">
              <a:spcBef>
                <a:spcPts val="0"/>
              </a:spcBef>
              <a:spcAft>
                <a:spcPts val="0"/>
              </a:spcAft>
              <a:buNone/>
              <a:defRPr b="1" i="0" sz="2400" u="none" cap="none" strike="noStrike">
                <a:solidFill>
                  <a:srgbClr val="22228B"/>
                </a:solidFill>
                <a:latin typeface="Arial"/>
                <a:ea typeface="Arial"/>
                <a:cs typeface="Arial"/>
                <a:sym typeface="Arial"/>
              </a:defRPr>
            </a:lvl2pPr>
            <a:lvl3pPr indent="0" lvl="2" marL="0" marR="0" rtl="0" algn="ctr">
              <a:spcBef>
                <a:spcPts val="0"/>
              </a:spcBef>
              <a:spcAft>
                <a:spcPts val="0"/>
              </a:spcAft>
              <a:buNone/>
              <a:defRPr b="1" i="0" sz="2400" u="none" cap="none" strike="noStrike">
                <a:solidFill>
                  <a:srgbClr val="22228B"/>
                </a:solidFill>
                <a:latin typeface="Arial"/>
                <a:ea typeface="Arial"/>
                <a:cs typeface="Arial"/>
                <a:sym typeface="Arial"/>
              </a:defRPr>
            </a:lvl3pPr>
            <a:lvl4pPr indent="0" lvl="3" marL="0" marR="0" rtl="0" algn="ctr">
              <a:spcBef>
                <a:spcPts val="0"/>
              </a:spcBef>
              <a:spcAft>
                <a:spcPts val="0"/>
              </a:spcAft>
              <a:buNone/>
              <a:defRPr b="1" i="0" sz="2400" u="none" cap="none" strike="noStrike">
                <a:solidFill>
                  <a:srgbClr val="22228B"/>
                </a:solidFill>
                <a:latin typeface="Arial"/>
                <a:ea typeface="Arial"/>
                <a:cs typeface="Arial"/>
                <a:sym typeface="Arial"/>
              </a:defRPr>
            </a:lvl4pPr>
            <a:lvl5pPr indent="0" lvl="4" marL="0" marR="0" rtl="0" algn="ctr">
              <a:spcBef>
                <a:spcPts val="0"/>
              </a:spcBef>
              <a:spcAft>
                <a:spcPts val="0"/>
              </a:spcAft>
              <a:buNone/>
              <a:defRPr b="1" i="0" sz="2400" u="none" cap="none" strike="noStrike">
                <a:solidFill>
                  <a:srgbClr val="22228B"/>
                </a:solidFill>
                <a:latin typeface="Arial"/>
                <a:ea typeface="Arial"/>
                <a:cs typeface="Arial"/>
                <a:sym typeface="Arial"/>
              </a:defRPr>
            </a:lvl5pPr>
            <a:lvl6pPr indent="-12696" lvl="5" marL="457196"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12691" lvl="6" marL="914391"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12687" lvl="7" marL="1371587"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12682" lvl="8" marL="1828782"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7" name="Shape 7"/>
          <p:cNvSpPr txBox="1"/>
          <p:nvPr>
            <p:ph idx="1" type="body"/>
          </p:nvPr>
        </p:nvSpPr>
        <p:spPr>
          <a:xfrm>
            <a:off x="685800" y="1485900"/>
            <a:ext cx="7772400" cy="3479100"/>
          </a:xfrm>
          <a:prstGeom prst="rect">
            <a:avLst/>
          </a:prstGeom>
          <a:noFill/>
          <a:ln>
            <a:noFill/>
          </a:ln>
        </p:spPr>
        <p:txBody>
          <a:bodyPr anchorCtr="0" anchor="t" bIns="91425" lIns="91425" rIns="91425" wrap="square" tIns="91425"/>
          <a:lstStyle>
            <a:lvl1pPr indent="-74612" lvl="0" marL="227012" marR="0" rtl="0" algn="l">
              <a:spcBef>
                <a:spcPts val="48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74612" lvl="1" marL="569912" marR="0" rtl="0" algn="l">
              <a:spcBef>
                <a:spcPts val="480"/>
              </a:spcBef>
              <a:spcAft>
                <a:spcPts val="0"/>
              </a:spcAft>
              <a:buClr>
                <a:schemeClr val="dk1"/>
              </a:buClr>
              <a:buSzPct val="100000"/>
              <a:buFont typeface="Merriweather Sans"/>
              <a:buChar char="-"/>
              <a:defRPr b="0" i="0" sz="2400" u="none" cap="none" strike="noStrike">
                <a:solidFill>
                  <a:schemeClr val="dk1"/>
                </a:solidFill>
                <a:latin typeface="Arial"/>
                <a:ea typeface="Arial"/>
                <a:cs typeface="Arial"/>
                <a:sym typeface="Arial"/>
              </a:defRPr>
            </a:lvl2pPr>
            <a:lvl3pPr indent="-98425" lvl="2" marL="911225"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04775" lvl="3" marL="1374775"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1125" lvl="4" marL="1825625" marR="0" rtl="0" algn="l">
              <a:spcBef>
                <a:spcPts val="400"/>
              </a:spcBef>
              <a:spcAft>
                <a:spcPts val="0"/>
              </a:spcAft>
              <a:buClr>
                <a:schemeClr val="dk1"/>
              </a:buClr>
              <a:buSzPct val="100000"/>
              <a:buFont typeface="Merriweather Sans"/>
              <a:buChar char="*"/>
              <a:defRPr b="0" i="0" sz="2000" u="none" cap="none" strike="noStrike">
                <a:solidFill>
                  <a:schemeClr val="dk1"/>
                </a:solidFill>
                <a:latin typeface="Arial"/>
                <a:ea typeface="Arial"/>
                <a:cs typeface="Arial"/>
                <a:sym typeface="Arial"/>
              </a:defRPr>
            </a:lvl5pPr>
            <a:lvl6pPr indent="-114274" lvl="5" marL="2514574"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269" lvl="6" marL="2971769"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265" lvl="7" marL="3428966"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260" lvl="8" marL="388616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8" name="Shape 8"/>
          <p:cNvSpPr/>
          <p:nvPr/>
        </p:nvSpPr>
        <p:spPr>
          <a:xfrm rot="-5400000">
            <a:off x="7795863" y="3907406"/>
            <a:ext cx="2308800" cy="263400"/>
          </a:xfrm>
          <a:prstGeom prst="rect">
            <a:avLst/>
          </a:prstGeom>
          <a:noFill/>
          <a:ln>
            <a:noFill/>
          </a:ln>
        </p:spPr>
        <p:txBody>
          <a:bodyPr anchorCtr="0" anchor="t" bIns="46025" lIns="92050" rIns="92050" wrap="square" tIns="46025">
            <a:noAutofit/>
          </a:bodyPr>
          <a:lstStyle/>
          <a:p>
            <a:pPr indent="0" lvl="0" marL="0" marR="0" rtl="0" algn="l">
              <a:spcBef>
                <a:spcPts val="0"/>
              </a:spcBef>
              <a:spcAft>
                <a:spcPts val="0"/>
              </a:spcAft>
              <a:buSzPct val="25000"/>
              <a:buNone/>
            </a:pPr>
            <a:fld id="{00000000-1234-1234-1234-123412341234}" type="slidenum">
              <a:rPr b="1" i="1" lang="en" sz="1600" u="none" cap="none" strike="noStrike">
                <a:solidFill>
                  <a:srgbClr val="000000"/>
                </a:solidFill>
                <a:latin typeface="Courier New"/>
                <a:ea typeface="Courier New"/>
                <a:cs typeface="Courier New"/>
                <a:sym typeface="Courier New"/>
              </a:rPr>
              <a:t>‹#›</a:t>
            </a:fld>
            <a:r>
              <a:rPr b="1" i="0" lang="en" sz="1800" u="none" cap="none" strike="noStrike">
                <a:solidFill>
                  <a:srgbClr val="808080"/>
                </a:solidFill>
                <a:latin typeface="Arial"/>
                <a:ea typeface="Arial"/>
                <a:cs typeface="Arial"/>
                <a:sym typeface="Arial"/>
              </a:rPr>
              <a:t> - </a:t>
            </a:r>
            <a:r>
              <a:rPr b="1" i="0" lang="en" sz="1000" u="none" cap="none" strike="noStrike">
                <a:solidFill>
                  <a:srgbClr val="969696"/>
                </a:solidFill>
                <a:latin typeface="Arial"/>
                <a:ea typeface="Arial"/>
                <a:cs typeface="Arial"/>
                <a:sym typeface="Arial"/>
              </a:rPr>
              <a:t>Lectures.GersteinLab.org</a:t>
            </a: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4" name="Shape 44"/>
        <p:cNvGrpSpPr/>
        <p:nvPr/>
      </p:nvGrpSpPr>
      <p:grpSpPr>
        <a:xfrm>
          <a:off x="0" y="0"/>
          <a:ext cx="0" cy="0"/>
          <a:chOff x="0" y="0"/>
          <a:chExt cx="0" cy="0"/>
        </a:xfrm>
      </p:grpSpPr>
      <p:sp>
        <p:nvSpPr>
          <p:cNvPr id="45" name="Shape 45"/>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SzPct val="33333"/>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6" name="Shape 46"/>
          <p:cNvSpPr txBox="1"/>
          <p:nvPr>
            <p:ph idx="1" type="body"/>
          </p:nvPr>
        </p:nvSpPr>
        <p:spPr>
          <a:xfrm>
            <a:off x="628650" y="1369219"/>
            <a:ext cx="7886700" cy="3263504"/>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47" name="Shape 47"/>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SzPct val="122222"/>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8571"/>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8571"/>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8571"/>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8571"/>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8571"/>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8571"/>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8571"/>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SzPct val="78571"/>
              <a:buNone/>
              <a:defRPr b="0" i="0" sz="1400" u="none" cap="none" strike="noStrike">
                <a:solidFill>
                  <a:schemeClr val="dk1"/>
                </a:solidFill>
                <a:latin typeface="Calibri"/>
                <a:ea typeface="Calibri"/>
                <a:cs typeface="Calibri"/>
                <a:sym typeface="Calibri"/>
              </a:defRPr>
            </a:lvl9pPr>
          </a:lstStyle>
          <a:p/>
        </p:txBody>
      </p:sp>
      <p:sp>
        <p:nvSpPr>
          <p:cNvPr id="48" name="Shape 48"/>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SzPct val="122222"/>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8571"/>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8571"/>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8571"/>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8571"/>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8571"/>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8571"/>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8571"/>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SzPct val="78571"/>
              <a:buNone/>
              <a:defRPr b="0" i="0" sz="1400" u="none" cap="none" strike="noStrike">
                <a:solidFill>
                  <a:schemeClr val="dk1"/>
                </a:solidFill>
                <a:latin typeface="Calibri"/>
                <a:ea typeface="Calibri"/>
                <a:cs typeface="Calibri"/>
                <a:sym typeface="Calibri"/>
              </a:defRPr>
            </a:lvl9pPr>
          </a:lstStyle>
          <a:p/>
        </p:txBody>
      </p:sp>
      <p:sp>
        <p:nvSpPr>
          <p:cNvPr id="49" name="Shape 49"/>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9" name="Shape 119"/>
        <p:cNvGrpSpPr/>
        <p:nvPr/>
      </p:nvGrpSpPr>
      <p:grpSpPr>
        <a:xfrm>
          <a:off x="0" y="0"/>
          <a:ext cx="0" cy="0"/>
          <a:chOff x="0" y="0"/>
          <a:chExt cx="0" cy="0"/>
        </a:xfrm>
      </p:grpSpPr>
      <p:sp>
        <p:nvSpPr>
          <p:cNvPr id="120" name="Shape 120"/>
          <p:cNvSpPr txBox="1"/>
          <p:nvPr>
            <p:ph type="title"/>
          </p:nvPr>
        </p:nvSpPr>
        <p:spPr>
          <a:xfrm>
            <a:off x="628650" y="273844"/>
            <a:ext cx="7886700" cy="994172"/>
          </a:xfrm>
          <a:prstGeom prst="rect">
            <a:avLst/>
          </a:prstGeom>
          <a:noFill/>
          <a:ln>
            <a:noFill/>
          </a:ln>
        </p:spPr>
        <p:txBody>
          <a:bodyPr anchorCtr="0" anchor="ctr" bIns="68575" lIns="68575" rIns="68575" wrap="square" tIns="68575"/>
          <a:lstStyle>
            <a:lvl1pPr indent="0" lvl="0" marL="0" marR="0" rtl="0" algn="l">
              <a:lnSpc>
                <a:spcPct val="90000"/>
              </a:lnSpc>
              <a:spcBef>
                <a:spcPts val="0"/>
              </a:spcBef>
              <a:buClr>
                <a:schemeClr val="dk1"/>
              </a:buClr>
              <a:buSzPct val="33333"/>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21" name="Shape 121"/>
          <p:cNvSpPr txBox="1"/>
          <p:nvPr>
            <p:ph idx="1" type="body"/>
          </p:nvPr>
        </p:nvSpPr>
        <p:spPr>
          <a:xfrm>
            <a:off x="628650" y="1369219"/>
            <a:ext cx="7886700" cy="3263504"/>
          </a:xfrm>
          <a:prstGeom prst="rect">
            <a:avLst/>
          </a:prstGeom>
          <a:noFill/>
          <a:ln>
            <a:noFill/>
          </a:ln>
        </p:spPr>
        <p:txBody>
          <a:bodyPr anchorCtr="0" anchor="t" bIns="68575" lIns="68575" rIns="68575" wrap="square"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22" name="Shape 122"/>
          <p:cNvSpPr txBox="1"/>
          <p:nvPr>
            <p:ph idx="10" type="dt"/>
          </p:nvPr>
        </p:nvSpPr>
        <p:spPr>
          <a:xfrm>
            <a:off x="628650" y="4767263"/>
            <a:ext cx="2057400" cy="273844"/>
          </a:xfrm>
          <a:prstGeom prst="rect">
            <a:avLst/>
          </a:prstGeom>
          <a:noFill/>
          <a:ln>
            <a:noFill/>
          </a:ln>
        </p:spPr>
        <p:txBody>
          <a:bodyPr anchorCtr="0" anchor="ctr" bIns="68575" lIns="68575" rIns="68575" wrap="square" tIns="68575"/>
          <a:lstStyle>
            <a:lvl1pPr indent="0" lvl="0" marL="0" marR="0" rtl="0" algn="l">
              <a:spcBef>
                <a:spcPts val="0"/>
              </a:spcBef>
              <a:buSzPct val="122222"/>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8571"/>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8571"/>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8571"/>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8571"/>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8571"/>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8571"/>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8571"/>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SzPct val="78571"/>
              <a:buNone/>
              <a:defRPr b="0" i="0" sz="1400" u="none" cap="none" strike="noStrike">
                <a:solidFill>
                  <a:schemeClr val="dk1"/>
                </a:solidFill>
                <a:latin typeface="Calibri"/>
                <a:ea typeface="Calibri"/>
                <a:cs typeface="Calibri"/>
                <a:sym typeface="Calibri"/>
              </a:defRPr>
            </a:lvl9pPr>
          </a:lstStyle>
          <a:p/>
        </p:txBody>
      </p:sp>
      <p:sp>
        <p:nvSpPr>
          <p:cNvPr id="123" name="Shape 123"/>
          <p:cNvSpPr txBox="1"/>
          <p:nvPr>
            <p:ph idx="11" type="ftr"/>
          </p:nvPr>
        </p:nvSpPr>
        <p:spPr>
          <a:xfrm>
            <a:off x="3028950" y="4767263"/>
            <a:ext cx="3086100" cy="273844"/>
          </a:xfrm>
          <a:prstGeom prst="rect">
            <a:avLst/>
          </a:prstGeom>
          <a:noFill/>
          <a:ln>
            <a:noFill/>
          </a:ln>
        </p:spPr>
        <p:txBody>
          <a:bodyPr anchorCtr="0" anchor="ctr" bIns="68575" lIns="68575" rIns="68575" wrap="square" tIns="68575"/>
          <a:lstStyle>
            <a:lvl1pPr indent="0" lvl="0" marL="0" marR="0" rtl="0" algn="ctr">
              <a:spcBef>
                <a:spcPts val="0"/>
              </a:spcBef>
              <a:buSzPct val="122222"/>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8571"/>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8571"/>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8571"/>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8571"/>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8571"/>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8571"/>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8571"/>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SzPct val="78571"/>
              <a:buNone/>
              <a:defRPr b="0" i="0" sz="1400" u="none" cap="none" strike="noStrike">
                <a:solidFill>
                  <a:schemeClr val="dk1"/>
                </a:solidFill>
                <a:latin typeface="Calibri"/>
                <a:ea typeface="Calibri"/>
                <a:cs typeface="Calibri"/>
                <a:sym typeface="Calibri"/>
              </a:defRPr>
            </a:lvl9pPr>
          </a:lstStyle>
          <a:p/>
        </p:txBody>
      </p:sp>
      <p:sp>
        <p:nvSpPr>
          <p:cNvPr id="124" name="Shape 124"/>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comments" Target="../comments/comment3.xml"/><Relationship Id="rId4" Type="http://schemas.openxmlformats.org/officeDocument/2006/relationships/image" Target="../media/image36.png"/><Relationship Id="rId5" Type="http://schemas.openxmlformats.org/officeDocument/2006/relationships/image" Target="../media/image39.jpg"/><Relationship Id="rId6"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comments" Target="../comments/comment4.xml"/><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comments" Target="../comments/comment5.xml"/><Relationship Id="rId4" Type="http://schemas.openxmlformats.org/officeDocument/2006/relationships/image" Target="../media/image44.png"/><Relationship Id="rId10" Type="http://schemas.openxmlformats.org/officeDocument/2006/relationships/image" Target="../media/image48.png"/><Relationship Id="rId9" Type="http://schemas.openxmlformats.org/officeDocument/2006/relationships/image" Target="../media/image51.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47.png"/><Relationship Id="rId8"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3.jpg"/><Relationship Id="rId4" Type="http://schemas.openxmlformats.org/officeDocument/2006/relationships/image" Target="../media/image50.jpg"/><Relationship Id="rId5" Type="http://schemas.openxmlformats.org/officeDocument/2006/relationships/image" Target="../media/image5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comments" Target="../comments/comment6.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comments" Target="../comments/comment7.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comments" Target="../comments/comment8.xml"/><Relationship Id="rId4" Type="http://schemas.openxmlformats.org/officeDocument/2006/relationships/image" Target="../media/image59.jpg"/><Relationship Id="rId5"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3.xml"/><Relationship Id="rId3" Type="http://schemas.openxmlformats.org/officeDocument/2006/relationships/image" Target="../media/image93.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70.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4.png"/><Relationship Id="rId6" Type="http://schemas.openxmlformats.org/officeDocument/2006/relationships/image" Target="../media/image10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7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8.png"/><Relationship Id="rId4" Type="http://schemas.openxmlformats.org/officeDocument/2006/relationships/image" Target="../media/image81.png"/><Relationship Id="rId5"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8.png"/><Relationship Id="rId4" Type="http://schemas.openxmlformats.org/officeDocument/2006/relationships/image" Target="../media/image84.png"/><Relationship Id="rId5" Type="http://schemas.openxmlformats.org/officeDocument/2006/relationships/image" Target="../media/image4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7.png"/><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9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8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0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02.pn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0.xml"/><Relationship Id="rId3" Type="http://schemas.openxmlformats.org/officeDocument/2006/relationships/image" Target="../media/image2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92.png"/><Relationship Id="rId4" Type="http://schemas.openxmlformats.org/officeDocument/2006/relationships/image" Target="../media/image94.png"/><Relationship Id="rId5" Type="http://schemas.openxmlformats.org/officeDocument/2006/relationships/image" Target="../media/image10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9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01.png"/><Relationship Id="rId4" Type="http://schemas.openxmlformats.org/officeDocument/2006/relationships/image" Target="../media/image98.png"/><Relationship Id="rId5" Type="http://schemas.openxmlformats.org/officeDocument/2006/relationships/image" Target="../media/image95.png"/><Relationship Id="rId6" Type="http://schemas.openxmlformats.org/officeDocument/2006/relationships/image" Target="../media/image9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00.png"/><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id="198" name="Shape 198"/>
          <p:cNvPicPr preferRelativeResize="0"/>
          <p:nvPr/>
        </p:nvPicPr>
        <p:blipFill rotWithShape="1">
          <a:blip r:embed="rId3">
            <a:alphaModFix/>
          </a:blip>
          <a:srcRect b="0" l="0" r="0" t="0"/>
          <a:stretch/>
        </p:blipFill>
        <p:spPr>
          <a:xfrm>
            <a:off x="-156825" y="-66609"/>
            <a:ext cx="9403556" cy="5276721"/>
          </a:xfrm>
          <a:prstGeom prst="rect">
            <a:avLst/>
          </a:prstGeom>
          <a:noFill/>
          <a:ln>
            <a:noFill/>
          </a:ln>
        </p:spPr>
      </p:pic>
      <p:sp>
        <p:nvSpPr>
          <p:cNvPr id="199" name="Shape 199"/>
          <p:cNvSpPr txBox="1"/>
          <p:nvPr/>
        </p:nvSpPr>
        <p:spPr>
          <a:xfrm>
            <a:off x="5421312" y="4348163"/>
            <a:ext cx="2479675" cy="657225"/>
          </a:xfrm>
          <a:prstGeom prst="rect">
            <a:avLst/>
          </a:prstGeom>
          <a:noFill/>
          <a:ln>
            <a:noFill/>
          </a:ln>
        </p:spPr>
        <p:txBody>
          <a:bodyPr anchorCtr="0" anchor="ctr" bIns="46025" lIns="92050" rIns="92050" wrap="square" tIns="46025">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00" name="Shape 200"/>
          <p:cNvSpPr txBox="1"/>
          <p:nvPr>
            <p:ph type="ctrTitle"/>
          </p:nvPr>
        </p:nvSpPr>
        <p:spPr>
          <a:xfrm>
            <a:off x="-156825" y="677525"/>
            <a:ext cx="9403500" cy="2208600"/>
          </a:xfrm>
          <a:prstGeom prst="rect">
            <a:avLst/>
          </a:prstGeom>
          <a:noFill/>
          <a:ln>
            <a:noFill/>
          </a:ln>
        </p:spPr>
        <p:txBody>
          <a:bodyPr anchorCtr="0" anchor="ctr" bIns="46000" lIns="92000" rIns="92000" wrap="square" tIns="46000">
            <a:noAutofit/>
          </a:bodyPr>
          <a:lstStyle/>
          <a:p>
            <a:pPr indent="0" lvl="0" marL="0" marR="0" rtl="0" algn="ctr">
              <a:lnSpc>
                <a:spcPct val="100000"/>
              </a:lnSpc>
              <a:spcBef>
                <a:spcPts val="0"/>
              </a:spcBef>
              <a:spcAft>
                <a:spcPts val="0"/>
              </a:spcAft>
              <a:buClr>
                <a:srgbClr val="FFDDEE"/>
              </a:buClr>
              <a:buSzPct val="25000"/>
              <a:buFont typeface="Arial"/>
              <a:buNone/>
            </a:pPr>
            <a:r>
              <a:rPr lang="en" sz="3600">
                <a:solidFill>
                  <a:srgbClr val="FFDDEE"/>
                </a:solidFill>
              </a:rPr>
              <a:t>Prioritizing somatic variants: approaches for identifying key variants through recurrence, coding &amp; noncoding functional impact</a:t>
            </a:r>
          </a:p>
        </p:txBody>
      </p:sp>
      <p:sp>
        <p:nvSpPr>
          <p:cNvPr id="201" name="Shape 201"/>
          <p:cNvSpPr txBox="1"/>
          <p:nvPr>
            <p:ph idx="1" type="subTitle"/>
          </p:nvPr>
        </p:nvSpPr>
        <p:spPr>
          <a:xfrm>
            <a:off x="201612" y="3533775"/>
            <a:ext cx="8686800" cy="1788300"/>
          </a:xfrm>
          <a:prstGeom prst="rect">
            <a:avLst/>
          </a:prstGeom>
          <a:noFill/>
          <a:ln>
            <a:noFill/>
          </a:ln>
        </p:spPr>
        <p:txBody>
          <a:bodyPr anchorCtr="0" anchor="t" bIns="46000" lIns="92000" rIns="92000" wrap="square" tIns="46000">
            <a:noAutofit/>
          </a:bodyPr>
          <a:lstStyle/>
          <a:p>
            <a:pPr indent="0" lvl="0" marL="0" marR="0" rtl="0" algn="ctr">
              <a:lnSpc>
                <a:spcPct val="100000"/>
              </a:lnSpc>
              <a:spcBef>
                <a:spcPts val="0"/>
              </a:spcBef>
              <a:spcAft>
                <a:spcPts val="0"/>
              </a:spcAft>
              <a:buClr>
                <a:srgbClr val="D0D0F4"/>
              </a:buClr>
              <a:buSzPct val="25000"/>
              <a:buFont typeface="Arial"/>
              <a:buNone/>
            </a:pPr>
            <a:r>
              <a:rPr b="1" i="0" lang="en" sz="2200" u="none" cap="none" strike="noStrike">
                <a:solidFill>
                  <a:srgbClr val="D0D0F4"/>
                </a:solidFill>
                <a:latin typeface="Arial"/>
                <a:ea typeface="Arial"/>
                <a:cs typeface="Arial"/>
                <a:sym typeface="Arial"/>
              </a:rPr>
              <a:t>Mark Gerstein, Yale</a:t>
            </a:r>
          </a:p>
          <a:p>
            <a:pPr indent="0" lvl="0" marL="0" marR="0" rtl="0" algn="ctr">
              <a:lnSpc>
                <a:spcPct val="100000"/>
              </a:lnSpc>
              <a:spcBef>
                <a:spcPts val="440"/>
              </a:spcBef>
              <a:spcAft>
                <a:spcPts val="0"/>
              </a:spcAft>
              <a:buClr>
                <a:srgbClr val="D0D0F4"/>
              </a:buClr>
              <a:buSzPct val="25000"/>
              <a:buFont typeface="Arial"/>
              <a:buNone/>
            </a:pPr>
            <a:r>
              <a:rPr b="1" i="0" lang="en" sz="2200" u="none" cap="none" strike="noStrike">
                <a:solidFill>
                  <a:srgbClr val="D0D0F4"/>
                </a:solidFill>
                <a:latin typeface="Arial"/>
                <a:ea typeface="Arial"/>
                <a:cs typeface="Arial"/>
                <a:sym typeface="Arial"/>
              </a:rPr>
              <a:t>Slides freely downloadable from Lectures.GersteinLab.org</a:t>
            </a:r>
          </a:p>
          <a:p>
            <a:pPr indent="0" lvl="0" marL="0" marR="0" rtl="0" algn="ctr">
              <a:lnSpc>
                <a:spcPct val="100000"/>
              </a:lnSpc>
              <a:spcBef>
                <a:spcPts val="440"/>
              </a:spcBef>
              <a:spcAft>
                <a:spcPts val="0"/>
              </a:spcAft>
              <a:buClr>
                <a:srgbClr val="D0D0F4"/>
              </a:buClr>
              <a:buSzPct val="25000"/>
              <a:buFont typeface="Arial"/>
              <a:buNone/>
            </a:pPr>
            <a:r>
              <a:rPr b="1" i="0" lang="en" sz="2200" u="none" cap="none" strike="noStrike">
                <a:solidFill>
                  <a:srgbClr val="D0D0F4"/>
                </a:solidFill>
                <a:latin typeface="Arial"/>
                <a:ea typeface="Arial"/>
                <a:cs typeface="Arial"/>
                <a:sym typeface="Arial"/>
              </a:rPr>
              <a:t>&amp; “tweetable” (via @markgerstein). </a:t>
            </a:r>
            <a:br>
              <a:rPr b="1" i="0" lang="en" sz="2200" u="none" cap="none" strike="noStrike">
                <a:solidFill>
                  <a:srgbClr val="D0D0F4"/>
                </a:solidFill>
                <a:latin typeface="Arial"/>
                <a:ea typeface="Arial"/>
                <a:cs typeface="Arial"/>
                <a:sym typeface="Arial"/>
              </a:rPr>
            </a:br>
            <a:r>
              <a:rPr b="1" i="0" lang="en" sz="2200" u="none" cap="none" strike="noStrike">
                <a:solidFill>
                  <a:srgbClr val="D0D0F4"/>
                </a:solidFill>
                <a:latin typeface="Arial"/>
                <a:ea typeface="Arial"/>
                <a:cs typeface="Arial"/>
                <a:sym typeface="Arial"/>
              </a:rPr>
              <a:t>See last slide for more info.</a:t>
            </a:r>
          </a:p>
          <a:p>
            <a:pPr indent="0" lvl="0" marL="0" marR="0" rtl="0" algn="ctr">
              <a:lnSpc>
                <a:spcPct val="100000"/>
              </a:lnSpc>
              <a:spcBef>
                <a:spcPts val="440"/>
              </a:spcBef>
              <a:spcAft>
                <a:spcPts val="0"/>
              </a:spcAft>
              <a:buClr>
                <a:schemeClr val="dk1"/>
              </a:buClr>
              <a:buSzPct val="25000"/>
              <a:buFont typeface="Arial"/>
              <a:buNone/>
            </a:pPr>
            <a:r>
              <a:t/>
            </a:r>
            <a:endParaRPr b="1" i="0" sz="2200" u="none" cap="none" strike="noStrike">
              <a:solidFill>
                <a:srgbClr val="D0D0F4"/>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Shape 354"/>
          <p:cNvSpPr/>
          <p:nvPr/>
        </p:nvSpPr>
        <p:spPr>
          <a:xfrm>
            <a:off x="158905" y="1325723"/>
            <a:ext cx="3872260" cy="3185488"/>
          </a:xfrm>
          <a:prstGeom prst="rect">
            <a:avLst/>
          </a:prstGeom>
          <a:noFill/>
          <a:ln>
            <a:noFill/>
          </a:ln>
        </p:spPr>
        <p:txBody>
          <a:bodyPr anchorCtr="0" anchor="t" bIns="34275" lIns="68575" rIns="68575" wrap="square" tIns="34275">
            <a:noAutofit/>
          </a:bodyPr>
          <a:lstStyle/>
          <a:p>
            <a:pPr indent="0" lvl="0" marL="0" marR="0" rtl="0" algn="l">
              <a:spcBef>
                <a:spcPts val="0"/>
              </a:spcBef>
              <a:spcAft>
                <a:spcPts val="0"/>
              </a:spcAft>
              <a:buSzPct val="25000"/>
              <a:buNone/>
            </a:pPr>
            <a:r>
              <a:rPr b="1" i="0" lang="en" sz="1400" u="none" cap="none" strike="noStrike">
                <a:solidFill>
                  <a:srgbClr val="2F5496"/>
                </a:solidFill>
                <a:latin typeface="Arial"/>
                <a:ea typeface="Arial"/>
                <a:cs typeface="Arial"/>
                <a:sym typeface="Arial"/>
              </a:rPr>
              <a:t>Drivers</a:t>
            </a:r>
          </a:p>
          <a:p>
            <a:pPr indent="0" lvl="1" marL="342900" marR="0" rtl="0" algn="l">
              <a:spcBef>
                <a:spcPts val="0"/>
              </a:spcBef>
              <a:spcAft>
                <a:spcPts val="0"/>
              </a:spcAft>
              <a:buSzPct val="25000"/>
              <a:buNone/>
            </a:pPr>
            <a:r>
              <a:rPr b="0" i="0" lang="en" sz="1400" u="none" cap="none" strike="noStrike">
                <a:solidFill>
                  <a:schemeClr val="dk1"/>
                </a:solidFill>
                <a:latin typeface="Calibri"/>
                <a:ea typeface="Calibri"/>
                <a:cs typeface="Calibri"/>
                <a:sym typeface="Calibri"/>
              </a:rPr>
              <a:t>Driver mutations directly confer a selective growth advantage to the tumor cell.</a:t>
            </a:r>
          </a:p>
          <a:p>
            <a:pPr indent="0" lvl="1" marL="34290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SzPct val="25000"/>
              <a:buNone/>
            </a:pPr>
            <a:r>
              <a:rPr b="0" i="0" lang="en" sz="1400" u="none" cap="none" strike="noStrike">
                <a:solidFill>
                  <a:schemeClr val="dk1"/>
                </a:solidFill>
                <a:latin typeface="Calibri"/>
                <a:ea typeface="Calibri"/>
                <a:cs typeface="Calibri"/>
                <a:sym typeface="Calibri"/>
              </a:rPr>
              <a:t>A typical tumor contains 2-8 drivers.</a:t>
            </a:r>
          </a:p>
          <a:p>
            <a:pPr indent="0" lvl="1" marL="34290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SzPct val="25000"/>
              <a:buNone/>
            </a:pPr>
            <a:r>
              <a:rPr b="0" i="0" lang="en" sz="1400" u="none" cap="none" strike="noStrike">
                <a:solidFill>
                  <a:schemeClr val="dk1"/>
                </a:solidFill>
                <a:latin typeface="Calibri"/>
                <a:ea typeface="Calibri"/>
                <a:cs typeface="Calibri"/>
                <a:sym typeface="Calibri"/>
              </a:rPr>
              <a:t>Drivers are identified through signals of positive selection.</a:t>
            </a:r>
          </a:p>
          <a:p>
            <a:pPr indent="0" lvl="1" marL="34290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SzPct val="25000"/>
              <a:buNone/>
            </a:pPr>
            <a:r>
              <a:rPr b="1" i="0" lang="en" sz="1400" u="none" cap="none" strike="noStrike">
                <a:solidFill>
                  <a:srgbClr val="2F5496"/>
                </a:solidFill>
                <a:latin typeface="Arial"/>
                <a:ea typeface="Arial"/>
                <a:cs typeface="Arial"/>
                <a:sym typeface="Arial"/>
              </a:rPr>
              <a:t>Passengers</a:t>
            </a:r>
          </a:p>
          <a:p>
            <a:pPr indent="0" lvl="1" marL="342900" marR="0" rtl="0" algn="l">
              <a:spcBef>
                <a:spcPts val="0"/>
              </a:spcBef>
              <a:spcAft>
                <a:spcPts val="0"/>
              </a:spcAft>
              <a:buSzPct val="25000"/>
              <a:buNone/>
            </a:pPr>
            <a:r>
              <a:rPr b="0" i="0" lang="en" sz="1400" u="none" cap="none" strike="noStrike">
                <a:solidFill>
                  <a:schemeClr val="dk1"/>
                </a:solidFill>
                <a:latin typeface="Calibri"/>
                <a:ea typeface="Calibri"/>
                <a:cs typeface="Calibri"/>
                <a:sym typeface="Calibri"/>
              </a:rPr>
              <a:t>Conceptually, a passenger mutation has no direct or indirect effect on tumor progression.</a:t>
            </a:r>
          </a:p>
          <a:p>
            <a:pPr indent="0" lvl="1" marL="34290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0" lvl="1" marL="342900" marR="0" rtl="0" algn="l">
              <a:spcBef>
                <a:spcPts val="0"/>
              </a:spcBef>
              <a:buSzPct val="25000"/>
              <a:buNone/>
            </a:pPr>
            <a:r>
              <a:rPr b="0" i="0" lang="en" sz="1400" u="none" cap="none" strike="noStrike">
                <a:solidFill>
                  <a:schemeClr val="dk1"/>
                </a:solidFill>
                <a:latin typeface="Calibri"/>
                <a:ea typeface="Calibri"/>
                <a:cs typeface="Calibri"/>
                <a:sym typeface="Calibri"/>
              </a:rPr>
              <a:t>There are thousands of passengers in a typical cancer genome.</a:t>
            </a:r>
          </a:p>
        </p:txBody>
      </p:sp>
      <p:sp>
        <p:nvSpPr>
          <p:cNvPr id="355" name="Shape 355"/>
          <p:cNvSpPr txBox="1"/>
          <p:nvPr/>
        </p:nvSpPr>
        <p:spPr>
          <a:xfrm>
            <a:off x="50" y="142175"/>
            <a:ext cx="9144000" cy="485100"/>
          </a:xfrm>
          <a:prstGeom prst="rect">
            <a:avLst/>
          </a:prstGeom>
          <a:noFill/>
          <a:ln>
            <a:noFill/>
          </a:ln>
        </p:spPr>
        <p:txBody>
          <a:bodyPr anchorCtr="0" anchor="ctr" bIns="91425" lIns="91425" rIns="91425" wrap="square" tIns="91425">
            <a:noAutofit/>
          </a:bodyPr>
          <a:lstStyle/>
          <a:p>
            <a:pPr indent="0" lvl="0" marL="0" marR="0" rtl="0" algn="l">
              <a:spcBef>
                <a:spcPts val="0"/>
              </a:spcBef>
              <a:buSzPct val="25000"/>
              <a:buNone/>
            </a:pPr>
            <a:r>
              <a:rPr b="1" i="0" lang="en" sz="2700" u="none" cap="none" strike="noStrike">
                <a:solidFill>
                  <a:srgbClr val="22228B"/>
                </a:solidFill>
                <a:highlight>
                  <a:srgbClr val="FFFFFF"/>
                </a:highlight>
                <a:latin typeface="Helvetica Neue"/>
                <a:ea typeface="Helvetica Neue"/>
                <a:cs typeface="Helvetica Neue"/>
                <a:sym typeface="Helvetica Neue"/>
              </a:rPr>
              <a:t>Canonical model of drivers and passengers in cancer</a:t>
            </a:r>
          </a:p>
        </p:txBody>
      </p:sp>
      <p:grpSp>
        <p:nvGrpSpPr>
          <p:cNvPr id="356" name="Shape 356"/>
          <p:cNvGrpSpPr/>
          <p:nvPr/>
        </p:nvGrpSpPr>
        <p:grpSpPr>
          <a:xfrm>
            <a:off x="4034142" y="747022"/>
            <a:ext cx="4746725" cy="4233129"/>
            <a:chOff x="5493836" y="1097581"/>
            <a:chExt cx="5884127" cy="5247464"/>
          </a:xfrm>
        </p:grpSpPr>
        <p:grpSp>
          <p:nvGrpSpPr>
            <p:cNvPr id="357" name="Shape 357"/>
            <p:cNvGrpSpPr/>
            <p:nvPr/>
          </p:nvGrpSpPr>
          <p:grpSpPr>
            <a:xfrm>
              <a:off x="5493836" y="1097581"/>
              <a:ext cx="5884127" cy="5110993"/>
              <a:chOff x="542695" y="1030674"/>
              <a:chExt cx="5884127" cy="5110993"/>
            </a:xfrm>
          </p:grpSpPr>
          <p:pic>
            <p:nvPicPr>
              <p:cNvPr id="358" name="Shape 358"/>
              <p:cNvPicPr preferRelativeResize="0"/>
              <p:nvPr/>
            </p:nvPicPr>
            <p:blipFill rotWithShape="1">
              <a:blip r:embed="rId3">
                <a:alphaModFix/>
              </a:blip>
              <a:srcRect b="9663" l="58067" r="21915" t="13637"/>
              <a:stretch/>
            </p:blipFill>
            <p:spPr>
              <a:xfrm>
                <a:off x="4059046" y="1030674"/>
                <a:ext cx="2367776" cy="5110993"/>
              </a:xfrm>
              <a:prstGeom prst="rect">
                <a:avLst/>
              </a:prstGeom>
              <a:noFill/>
              <a:ln>
                <a:noFill/>
              </a:ln>
            </p:spPr>
          </p:pic>
          <p:pic>
            <p:nvPicPr>
              <p:cNvPr id="359" name="Shape 359"/>
              <p:cNvPicPr preferRelativeResize="0"/>
              <p:nvPr/>
            </p:nvPicPr>
            <p:blipFill rotWithShape="1">
              <a:blip r:embed="rId3">
                <a:alphaModFix/>
              </a:blip>
              <a:srcRect b="9663" l="22712" r="55006" t="13637"/>
              <a:stretch/>
            </p:blipFill>
            <p:spPr>
              <a:xfrm>
                <a:off x="542695" y="1030674"/>
                <a:ext cx="2635404" cy="5110993"/>
              </a:xfrm>
              <a:prstGeom prst="rect">
                <a:avLst/>
              </a:prstGeom>
              <a:noFill/>
              <a:ln>
                <a:noFill/>
              </a:ln>
            </p:spPr>
          </p:pic>
          <p:pic>
            <p:nvPicPr>
              <p:cNvPr id="360" name="Shape 360"/>
              <p:cNvPicPr preferRelativeResize="0"/>
              <p:nvPr/>
            </p:nvPicPr>
            <p:blipFill rotWithShape="1">
              <a:blip r:embed="rId3">
                <a:alphaModFix/>
              </a:blip>
              <a:srcRect b="17567" l="47634" r="44918" t="13637"/>
              <a:stretch/>
            </p:blipFill>
            <p:spPr>
              <a:xfrm>
                <a:off x="3178099" y="1030674"/>
                <a:ext cx="880947" cy="4584406"/>
              </a:xfrm>
              <a:prstGeom prst="rect">
                <a:avLst/>
              </a:prstGeom>
              <a:noFill/>
              <a:ln>
                <a:noFill/>
              </a:ln>
            </p:spPr>
          </p:pic>
        </p:grpSp>
        <p:sp>
          <p:nvSpPr>
            <p:cNvPr id="361" name="Shape 361"/>
            <p:cNvSpPr/>
            <p:nvPr/>
          </p:nvSpPr>
          <p:spPr>
            <a:xfrm>
              <a:off x="7939668" y="5675972"/>
              <a:ext cx="1639230" cy="669073"/>
            </a:xfrm>
            <a:prstGeom prst="rect">
              <a:avLst/>
            </a:prstGeom>
            <a:solidFill>
              <a:schemeClr val="lt1"/>
            </a:solidFill>
            <a:ln cap="flat" cmpd="sng" w="12700">
              <a:solidFill>
                <a:schemeClr val="lt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pic>
        <p:nvPicPr>
          <p:cNvPr id="366" name="Shape 366"/>
          <p:cNvPicPr preferRelativeResize="0"/>
          <p:nvPr/>
        </p:nvPicPr>
        <p:blipFill rotWithShape="1">
          <a:blip r:embed="rId3">
            <a:alphaModFix/>
          </a:blip>
          <a:srcRect b="9664" l="22713" r="21915" t="13637"/>
          <a:stretch/>
        </p:blipFill>
        <p:spPr>
          <a:xfrm>
            <a:off x="1607713" y="709425"/>
            <a:ext cx="5776178" cy="4379774"/>
          </a:xfrm>
          <a:prstGeom prst="rect">
            <a:avLst/>
          </a:prstGeom>
          <a:noFill/>
          <a:ln>
            <a:noFill/>
          </a:ln>
        </p:spPr>
      </p:pic>
      <p:sp>
        <p:nvSpPr>
          <p:cNvPr id="367" name="Shape 367"/>
          <p:cNvSpPr txBox="1"/>
          <p:nvPr/>
        </p:nvSpPr>
        <p:spPr>
          <a:xfrm>
            <a:off x="50" y="142175"/>
            <a:ext cx="9144000" cy="485100"/>
          </a:xfrm>
          <a:prstGeom prst="rect">
            <a:avLst/>
          </a:prstGeom>
          <a:noFill/>
          <a:ln>
            <a:noFill/>
          </a:ln>
        </p:spPr>
        <p:txBody>
          <a:bodyPr anchorCtr="0" anchor="ctr" bIns="91425" lIns="91425" rIns="91425" wrap="square" tIns="91425">
            <a:noAutofit/>
          </a:bodyPr>
          <a:lstStyle/>
          <a:p>
            <a:pPr indent="0" lvl="0" marL="0" marR="0" rtl="0" algn="ctr">
              <a:spcBef>
                <a:spcPts val="0"/>
              </a:spcBef>
              <a:buSzPct val="25000"/>
              <a:buNone/>
            </a:pPr>
            <a:r>
              <a:rPr b="1" lang="en" sz="2700">
                <a:solidFill>
                  <a:srgbClr val="22228B"/>
                </a:solidFill>
                <a:highlight>
                  <a:srgbClr val="FFFFFF"/>
                </a:highlight>
                <a:latin typeface="Helvetica Neue"/>
                <a:ea typeface="Helvetica Neue"/>
                <a:cs typeface="Helvetica Neue"/>
                <a:sym typeface="Helvetica Neue"/>
              </a:rPr>
              <a:t>Refined</a:t>
            </a:r>
            <a:r>
              <a:rPr b="1" i="0" lang="en" sz="2700" u="none" cap="none" strike="noStrike">
                <a:solidFill>
                  <a:srgbClr val="22228B"/>
                </a:solidFill>
                <a:highlight>
                  <a:srgbClr val="FFFFFF"/>
                </a:highlight>
                <a:latin typeface="Helvetica Neue"/>
                <a:ea typeface="Helvetica Neue"/>
                <a:cs typeface="Helvetica Neue"/>
                <a:sym typeface="Helvetica Neue"/>
              </a:rPr>
              <a:t> model of drivers and passengers in cancer</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pic>
        <p:nvPicPr>
          <p:cNvPr id="372" name="Shape 372"/>
          <p:cNvPicPr preferRelativeResize="0"/>
          <p:nvPr/>
        </p:nvPicPr>
        <p:blipFill rotWithShape="1">
          <a:blip r:embed="rId3">
            <a:alphaModFix/>
          </a:blip>
          <a:srcRect b="0" l="0" r="0" t="6850"/>
          <a:stretch/>
        </p:blipFill>
        <p:spPr>
          <a:xfrm>
            <a:off x="2428315" y="161366"/>
            <a:ext cx="4462709" cy="3028084"/>
          </a:xfrm>
          <a:prstGeom prst="rect">
            <a:avLst/>
          </a:prstGeom>
          <a:noFill/>
          <a:ln>
            <a:noFill/>
          </a:ln>
        </p:spPr>
      </p:pic>
      <p:sp>
        <p:nvSpPr>
          <p:cNvPr id="373" name="Shape 373"/>
          <p:cNvSpPr/>
          <p:nvPr/>
        </p:nvSpPr>
        <p:spPr>
          <a:xfrm>
            <a:off x="-23392" y="4799498"/>
            <a:ext cx="2598000" cy="3168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1" lang="en" sz="800">
                <a:solidFill>
                  <a:schemeClr val="dk1"/>
                </a:solidFill>
                <a:latin typeface="Calibri"/>
                <a:ea typeface="Calibri"/>
                <a:cs typeface="Calibri"/>
                <a:sym typeface="Calibri"/>
              </a:rPr>
              <a:t>Top: </a:t>
            </a:r>
            <a:r>
              <a:rPr i="1" lang="en" sz="800">
                <a:solidFill>
                  <a:schemeClr val="dk1"/>
                </a:solidFill>
                <a:latin typeface="Calibri"/>
                <a:ea typeface="Calibri"/>
                <a:cs typeface="Calibri"/>
                <a:sym typeface="Calibri"/>
              </a:rPr>
              <a:t>Raphael, et al., Genome Med. (2014)</a:t>
            </a:r>
          </a:p>
          <a:p>
            <a:pPr indent="0" lvl="0" marL="0" marR="0" rtl="0" algn="l">
              <a:spcBef>
                <a:spcPts val="0"/>
              </a:spcBef>
              <a:buSzPct val="25000"/>
              <a:buNone/>
            </a:pPr>
            <a:r>
              <a:rPr i="1" lang="en" sz="800">
                <a:solidFill>
                  <a:schemeClr val="dk1"/>
                </a:solidFill>
                <a:latin typeface="Calibri"/>
                <a:ea typeface="Calibri"/>
                <a:cs typeface="Calibri"/>
                <a:sym typeface="Calibri"/>
              </a:rPr>
              <a:t>Bottom: Modified from </a:t>
            </a:r>
            <a:r>
              <a:rPr i="1" lang="en" sz="800">
                <a:solidFill>
                  <a:schemeClr val="dk1"/>
                </a:solidFill>
                <a:latin typeface="Calibri"/>
                <a:ea typeface="Calibri"/>
                <a:cs typeface="Calibri"/>
                <a:sym typeface="Calibri"/>
              </a:rPr>
              <a:t>Zehir et al, N</a:t>
            </a:r>
            <a:r>
              <a:rPr i="1" lang="en" sz="800">
                <a:solidFill>
                  <a:schemeClr val="dk1"/>
                </a:solidFill>
                <a:latin typeface="Calibri"/>
                <a:ea typeface="Calibri"/>
                <a:cs typeface="Calibri"/>
                <a:sym typeface="Calibri"/>
              </a:rPr>
              <a:t>at</a:t>
            </a:r>
            <a:r>
              <a:rPr i="1" lang="en" sz="800">
                <a:solidFill>
                  <a:schemeClr val="dk1"/>
                </a:solidFill>
                <a:latin typeface="Calibri"/>
                <a:ea typeface="Calibri"/>
                <a:cs typeface="Calibri"/>
                <a:sym typeface="Calibri"/>
              </a:rPr>
              <a:t>. Med (2017)</a:t>
            </a:r>
          </a:p>
        </p:txBody>
      </p:sp>
      <p:pic>
        <p:nvPicPr>
          <p:cNvPr id="374" name="Shape 374"/>
          <p:cNvPicPr preferRelativeResize="0"/>
          <p:nvPr/>
        </p:nvPicPr>
        <p:blipFill rotWithShape="1">
          <a:blip r:embed="rId4">
            <a:alphaModFix/>
          </a:blip>
          <a:srcRect b="23849" l="10739" r="28277" t="37270"/>
          <a:stretch/>
        </p:blipFill>
        <p:spPr>
          <a:xfrm>
            <a:off x="2731700" y="3363550"/>
            <a:ext cx="4378954" cy="1755599"/>
          </a:xfrm>
          <a:prstGeom prst="rect">
            <a:avLst/>
          </a:prstGeom>
          <a:noFill/>
          <a:ln>
            <a:noFill/>
          </a:ln>
        </p:spPr>
      </p:pic>
      <p:sp>
        <p:nvSpPr>
          <p:cNvPr id="375" name="Shape 375"/>
          <p:cNvSpPr/>
          <p:nvPr/>
        </p:nvSpPr>
        <p:spPr>
          <a:xfrm>
            <a:off x="2313141" y="3352409"/>
            <a:ext cx="292500" cy="193500"/>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376" name="Shape 376"/>
          <p:cNvSpPr/>
          <p:nvPr/>
        </p:nvSpPr>
        <p:spPr>
          <a:xfrm>
            <a:off x="2399425" y="3314700"/>
            <a:ext cx="4778700" cy="1788600"/>
          </a:xfrm>
          <a:prstGeom prst="rect">
            <a:avLst/>
          </a:prstGeom>
          <a:noFill/>
          <a:ln cap="flat" cmpd="sng" w="38100">
            <a:solidFill>
              <a:srgbClr val="FFB3B2"/>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cxnSp>
        <p:nvCxnSpPr>
          <p:cNvPr id="377" name="Shape 377"/>
          <p:cNvCxnSpPr/>
          <p:nvPr/>
        </p:nvCxnSpPr>
        <p:spPr>
          <a:xfrm flipH="1">
            <a:off x="2402598" y="3091678"/>
            <a:ext cx="2881200" cy="222900"/>
          </a:xfrm>
          <a:prstGeom prst="straightConnector1">
            <a:avLst/>
          </a:prstGeom>
          <a:noFill/>
          <a:ln cap="flat" cmpd="sng" w="38100">
            <a:solidFill>
              <a:srgbClr val="FFB3B2"/>
            </a:solidFill>
            <a:prstDash val="solid"/>
            <a:miter lim="800000"/>
            <a:headEnd len="med" w="med" type="none"/>
            <a:tailEnd len="med" w="med" type="none"/>
          </a:ln>
        </p:spPr>
      </p:cxnSp>
      <p:cxnSp>
        <p:nvCxnSpPr>
          <p:cNvPr id="378" name="Shape 378"/>
          <p:cNvCxnSpPr/>
          <p:nvPr/>
        </p:nvCxnSpPr>
        <p:spPr>
          <a:xfrm rot="10800000">
            <a:off x="5910350" y="3091775"/>
            <a:ext cx="1285800" cy="225300"/>
          </a:xfrm>
          <a:prstGeom prst="straightConnector1">
            <a:avLst/>
          </a:prstGeom>
          <a:noFill/>
          <a:ln cap="flat" cmpd="sng" w="38100">
            <a:solidFill>
              <a:srgbClr val="FFB3B2"/>
            </a:solidFill>
            <a:prstDash val="solid"/>
            <a:miter lim="800000"/>
            <a:headEnd len="med" w="med" type="none"/>
            <a:tailEnd len="med" w="med" type="none"/>
          </a:ln>
        </p:spPr>
      </p:cxnSp>
      <p:sp>
        <p:nvSpPr>
          <p:cNvPr id="379" name="Shape 379"/>
          <p:cNvSpPr txBox="1"/>
          <p:nvPr/>
        </p:nvSpPr>
        <p:spPr>
          <a:xfrm>
            <a:off x="7092700" y="3627500"/>
            <a:ext cx="2051400" cy="10476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lang="en" sz="1300">
                <a:solidFill>
                  <a:schemeClr val="dk1"/>
                </a:solidFill>
                <a:latin typeface="Calibri"/>
                <a:ea typeface="Calibri"/>
                <a:cs typeface="Calibri"/>
                <a:sym typeface="Calibri"/>
              </a:rPr>
              <a:t>Number of patients in matched clinical trials identified on the basis of </a:t>
            </a:r>
            <a:r>
              <a:rPr lang="en" sz="1300">
                <a:solidFill>
                  <a:schemeClr val="dk1"/>
                </a:solidFill>
                <a:latin typeface="Calibri"/>
                <a:ea typeface="Calibri"/>
                <a:cs typeface="Calibri"/>
                <a:sym typeface="Calibri"/>
              </a:rPr>
              <a:t>actionable</a:t>
            </a:r>
            <a:r>
              <a:rPr lang="en" sz="1300">
                <a:solidFill>
                  <a:schemeClr val="dk1"/>
                </a:solidFill>
                <a:latin typeface="Calibri"/>
                <a:ea typeface="Calibri"/>
                <a:cs typeface="Calibri"/>
                <a:sym typeface="Calibri"/>
              </a:rPr>
              <a:t> variants in different genes</a:t>
            </a:r>
          </a:p>
        </p:txBody>
      </p:sp>
      <p:sp>
        <p:nvSpPr>
          <p:cNvPr id="380" name="Shape 380"/>
          <p:cNvSpPr txBox="1"/>
          <p:nvPr/>
        </p:nvSpPr>
        <p:spPr>
          <a:xfrm>
            <a:off x="7158333" y="1051585"/>
            <a:ext cx="1923600" cy="6579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lang="en" sz="1300">
                <a:solidFill>
                  <a:schemeClr val="dk1"/>
                </a:solidFill>
                <a:latin typeface="Calibri"/>
                <a:ea typeface="Calibri"/>
                <a:cs typeface="Calibri"/>
                <a:sym typeface="Calibri"/>
              </a:rPr>
              <a:t>Identifying select driver variants from the large pool of candidate variants</a:t>
            </a:r>
          </a:p>
        </p:txBody>
      </p:sp>
      <p:sp>
        <p:nvSpPr>
          <p:cNvPr id="381" name="Shape 381"/>
          <p:cNvSpPr txBox="1"/>
          <p:nvPr/>
        </p:nvSpPr>
        <p:spPr>
          <a:xfrm>
            <a:off x="-73923" y="1240975"/>
            <a:ext cx="2708400" cy="17556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Helvetica Neue"/>
              <a:buNone/>
            </a:pPr>
            <a:r>
              <a:rPr b="1" lang="en" sz="1800">
                <a:solidFill>
                  <a:srgbClr val="011893"/>
                </a:solidFill>
                <a:latin typeface="Helvetica Neue"/>
                <a:ea typeface="Helvetica Neue"/>
                <a:cs typeface="Helvetica Neue"/>
                <a:sym typeface="Helvetica Neue"/>
              </a:rPr>
              <a:t>Prioritizing key variants identifies drivers to better enable more precise diagnostics and targeted therapies</a:t>
            </a:r>
          </a:p>
        </p:txBody>
      </p:sp>
      <p:sp>
        <p:nvSpPr>
          <p:cNvPr id="382" name="Shape 382"/>
          <p:cNvSpPr txBox="1"/>
          <p:nvPr/>
        </p:nvSpPr>
        <p:spPr>
          <a:xfrm>
            <a:off x="3753575" y="3481350"/>
            <a:ext cx="3567600" cy="267900"/>
          </a:xfrm>
          <a:prstGeom prst="rect">
            <a:avLst/>
          </a:prstGeom>
          <a:noFill/>
          <a:ln>
            <a:noFill/>
          </a:ln>
        </p:spPr>
        <p:txBody>
          <a:bodyPr anchorCtr="0" anchor="ctr" bIns="91425" lIns="91425" rIns="91425" wrap="square" tIns="91425">
            <a:noAutofit/>
          </a:bodyPr>
          <a:lstStyle/>
          <a:p>
            <a:pPr lvl="0" rtl="0">
              <a:spcBef>
                <a:spcPts val="0"/>
              </a:spcBef>
              <a:buNone/>
            </a:pPr>
            <a:r>
              <a:rPr b="1" lang="en" sz="1100">
                <a:solidFill>
                  <a:schemeClr val="dk1"/>
                </a:solidFill>
                <a:latin typeface="Calibri"/>
                <a:ea typeface="Calibri"/>
                <a:cs typeface="Calibri"/>
                <a:sym typeface="Calibri"/>
              </a:rPr>
              <a:t>           SNVs                                     Amplifications      Fusions</a:t>
            </a:r>
          </a:p>
        </p:txBody>
      </p:sp>
      <p:sp>
        <p:nvSpPr>
          <p:cNvPr id="383" name="Shape 383"/>
          <p:cNvSpPr txBox="1"/>
          <p:nvPr/>
        </p:nvSpPr>
        <p:spPr>
          <a:xfrm rot="-5400000">
            <a:off x="1862600" y="3905950"/>
            <a:ext cx="1478700" cy="346200"/>
          </a:xfrm>
          <a:prstGeom prst="rect">
            <a:avLst/>
          </a:prstGeom>
          <a:noFill/>
          <a:ln>
            <a:noFill/>
          </a:ln>
        </p:spPr>
        <p:txBody>
          <a:bodyPr anchorCtr="0" anchor="ctr" bIns="91425" lIns="91425" rIns="91425" wrap="square" tIns="91425">
            <a:noAutofit/>
          </a:bodyPr>
          <a:lstStyle/>
          <a:p>
            <a:pPr lvl="0" rtl="0" algn="ctr">
              <a:spcBef>
                <a:spcPts val="0"/>
              </a:spcBef>
              <a:buNone/>
            </a:pPr>
            <a:r>
              <a:rPr b="1" lang="en" sz="900"/>
              <a:t># patients in a targeted clinical trial</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87" name="Shape 387"/>
        <p:cNvGrpSpPr/>
        <p:nvPr/>
      </p:nvGrpSpPr>
      <p:grpSpPr>
        <a:xfrm>
          <a:off x="0" y="0"/>
          <a:ext cx="0" cy="0"/>
          <a:chOff x="0" y="0"/>
          <a:chExt cx="0" cy="0"/>
        </a:xfrm>
      </p:grpSpPr>
      <p:sp>
        <p:nvSpPr>
          <p:cNvPr id="388" name="Shape 388"/>
          <p:cNvSpPr txBox="1"/>
          <p:nvPr>
            <p:ph type="title"/>
          </p:nvPr>
        </p:nvSpPr>
        <p:spPr>
          <a:xfrm>
            <a:off x="0" y="108347"/>
            <a:ext cx="9144000" cy="615600"/>
          </a:xfrm>
          <a:prstGeom prst="rect">
            <a:avLst/>
          </a:prstGeom>
          <a:noFill/>
          <a:ln>
            <a:noFill/>
          </a:ln>
        </p:spPr>
        <p:txBody>
          <a:bodyPr anchorCtr="0" anchor="ctr" bIns="46025" lIns="92050" rIns="92050" wrap="square" tIns="46025">
            <a:noAutofit/>
          </a:bodyPr>
          <a:lstStyle/>
          <a:p>
            <a:pPr indent="0" lvl="0" marL="0" marR="0" rtl="0">
              <a:lnSpc>
                <a:spcPct val="100000"/>
              </a:lnSpc>
              <a:spcBef>
                <a:spcPts val="0"/>
              </a:spcBef>
              <a:spcAft>
                <a:spcPts val="0"/>
              </a:spcAft>
              <a:buClr>
                <a:srgbClr val="7F7F7F"/>
              </a:buClr>
              <a:buSzPct val="25000"/>
              <a:buFont typeface="Helvetica Neue"/>
              <a:buNone/>
            </a:pPr>
            <a:r>
              <a:rPr lang="en" sz="1800">
                <a:solidFill>
                  <a:srgbClr val="7F7F7F"/>
                </a:solidFill>
                <a:latin typeface="Helvetica Neue"/>
                <a:ea typeface="Helvetica Neue"/>
                <a:cs typeface="Helvetica Neue"/>
                <a:sym typeface="Helvetica Neue"/>
              </a:rPr>
              <a:t>Prioritizing somatic variants: approaches for identifying key variants through recurrence, coding &amp; noncoding functional impact</a:t>
            </a:r>
          </a:p>
        </p:txBody>
      </p:sp>
      <p:sp>
        <p:nvSpPr>
          <p:cNvPr id="389" name="Shape 389"/>
          <p:cNvSpPr txBox="1"/>
          <p:nvPr>
            <p:ph idx="1" type="body"/>
          </p:nvPr>
        </p:nvSpPr>
        <p:spPr>
          <a:xfrm>
            <a:off x="50800" y="854875"/>
            <a:ext cx="4538700" cy="45918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The need to identify key variants for </a:t>
            </a:r>
            <a:r>
              <a:rPr lang="en" sz="1300">
                <a:solidFill>
                  <a:srgbClr val="FFFF00"/>
                </a:solidFill>
                <a:latin typeface="Helvetica Neue"/>
                <a:ea typeface="Helvetica Neue"/>
                <a:cs typeface="Helvetica Neue"/>
                <a:sym typeface="Helvetica Neue"/>
              </a:rPr>
              <a:t>precision </a:t>
            </a:r>
            <a:r>
              <a:rPr lang="en" sz="1300">
                <a:solidFill>
                  <a:srgbClr val="7F7F7F"/>
                </a:solidFill>
                <a:latin typeface="Helvetica Neue"/>
                <a:ea typeface="Helvetica Neue"/>
                <a:cs typeface="Helvetica Neue"/>
                <a:sym typeface="Helvetica Neue"/>
              </a:rPr>
              <a:t>and</a:t>
            </a:r>
            <a:r>
              <a:rPr lang="en" sz="1300">
                <a:solidFill>
                  <a:srgbClr val="FFFF00"/>
                </a:solidFill>
                <a:latin typeface="Helvetica Neue"/>
                <a:ea typeface="Helvetica Neue"/>
                <a:cs typeface="Helvetica Neue"/>
                <a:sym typeface="Helvetica Neue"/>
              </a:rPr>
              <a:t> personalized  medicine</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Growth in </a:t>
            </a:r>
            <a:r>
              <a:rPr lang="en" sz="1300">
                <a:solidFill>
                  <a:srgbClr val="FFFF00"/>
                </a:solidFill>
                <a:latin typeface="Helvetica Neue"/>
                <a:ea typeface="Helvetica Neue"/>
                <a:cs typeface="Helvetica Neue"/>
                <a:sym typeface="Helvetica Neue"/>
              </a:rPr>
              <a:t>cancer genome variant data</a:t>
            </a:r>
          </a:p>
          <a:p>
            <a:pPr indent="374650" lvl="1" rtl="0">
              <a:lnSpc>
                <a:spcPct val="100000"/>
              </a:lnSpc>
              <a:spcBef>
                <a:spcPts val="36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Mining data to prioritize variants in the search for </a:t>
            </a:r>
            <a:r>
              <a:rPr lang="en" sz="1300">
                <a:solidFill>
                  <a:srgbClr val="FFFF00"/>
                </a:solidFill>
                <a:latin typeface="Helvetica Neue"/>
                <a:ea typeface="Helvetica Neue"/>
                <a:cs typeface="Helvetica Neue"/>
                <a:sym typeface="Helvetica Neue"/>
              </a:rPr>
              <a:t>cancer drivers</a:t>
            </a:r>
          </a:p>
          <a:p>
            <a:pPr indent="0" lvl="0" marL="0" rtl="0">
              <a:lnSpc>
                <a:spcPct val="100000"/>
              </a:lnSpc>
              <a:spcBef>
                <a:spcPts val="360"/>
              </a:spcBef>
              <a:buNone/>
            </a:pPr>
            <a:r>
              <a:t/>
            </a:r>
            <a:endParaRPr sz="600">
              <a:solidFill>
                <a:srgbClr val="FFFF00"/>
              </a:solidFill>
              <a:latin typeface="Helvetica Neue"/>
              <a:ea typeface="Helvetica Neue"/>
              <a:cs typeface="Helvetica Neue"/>
              <a:sym typeface="Helvetica Neue"/>
            </a:endParaRPr>
          </a:p>
          <a:p>
            <a:pPr indent="-209550" lvl="0" marL="228600" marR="0" rtl="0" algn="l">
              <a:lnSpc>
                <a:spcPct val="100000"/>
              </a:lnSpc>
              <a:spcBef>
                <a:spcPts val="400"/>
              </a:spcBef>
              <a:spcAft>
                <a:spcPts val="0"/>
              </a:spcAft>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coding regions</a:t>
            </a:r>
          </a:p>
          <a:p>
            <a:pPr indent="457200" lvl="0" marL="0" marR="0" rtl="0" algn="l">
              <a:lnSpc>
                <a:spcPct val="100000"/>
              </a:lnSpc>
              <a:spcBef>
                <a:spcPts val="400"/>
              </a:spcBef>
              <a:spcAft>
                <a:spcPts val="0"/>
              </a:spcAft>
              <a:buNone/>
            </a:pPr>
            <a:r>
              <a:rPr lang="en" sz="1300">
                <a:solidFill>
                  <a:srgbClr val="7F7F7F"/>
                </a:solidFill>
                <a:latin typeface="Helvetica Neue"/>
                <a:ea typeface="Helvetica Neue"/>
                <a:cs typeface="Helvetica Neue"/>
                <a:sym typeface="Helvetica Neue"/>
              </a:rPr>
              <a:t>- Annotation of Loss-of-Function Transcripts (ALoFT)</a:t>
            </a:r>
          </a:p>
          <a:p>
            <a:pPr indent="457200" lvl="0" marL="0" rtl="0">
              <a:spcBef>
                <a:spcPts val="400"/>
              </a:spcBef>
              <a:buNone/>
            </a:pPr>
            <a:r>
              <a:rPr lang="en" sz="1100">
                <a:solidFill>
                  <a:srgbClr val="7F7F7F"/>
                </a:solidFill>
                <a:latin typeface="Helvetica Neue"/>
                <a:ea typeface="Helvetica Neue"/>
                <a:cs typeface="Helvetica Neue"/>
                <a:sym typeface="Helvetica Neue"/>
              </a:rPr>
              <a:t>	- </a:t>
            </a:r>
            <a:r>
              <a:rPr lang="en" sz="1100">
                <a:solidFill>
                  <a:srgbClr val="FFFF00"/>
                </a:solidFill>
                <a:latin typeface="Helvetica Neue"/>
                <a:ea typeface="Helvetica Neue"/>
                <a:cs typeface="Helvetica Neue"/>
                <a:sym typeface="Helvetica Neue"/>
              </a:rPr>
              <a:t>LOF annotation </a:t>
            </a:r>
            <a:r>
              <a:rPr lang="en" sz="1100">
                <a:solidFill>
                  <a:srgbClr val="7F7F7F"/>
                </a:solidFill>
                <a:latin typeface="Helvetica Neue"/>
                <a:ea typeface="Helvetica Neue"/>
                <a:cs typeface="Helvetica Neue"/>
                <a:sym typeface="Helvetica Neue"/>
              </a:rPr>
              <a:t>as a complex problem</a:t>
            </a:r>
          </a:p>
          <a:p>
            <a:pPr indent="457200" lvl="0" marL="0" rtl="0">
              <a:spcBef>
                <a:spcPts val="400"/>
              </a:spcBef>
              <a:buNone/>
            </a:pPr>
            <a:r>
              <a:rPr lang="en" sz="1100">
                <a:solidFill>
                  <a:srgbClr val="7F7F7F"/>
                </a:solidFill>
                <a:latin typeface="Helvetica Neue"/>
                <a:ea typeface="Helvetica Neue"/>
                <a:cs typeface="Helvetica Neue"/>
                <a:sym typeface="Helvetica Neue"/>
              </a:rPr>
              <a:t>	- Identifying </a:t>
            </a:r>
            <a:r>
              <a:rPr lang="en" sz="1100">
                <a:solidFill>
                  <a:srgbClr val="FFFF00"/>
                </a:solidFill>
                <a:latin typeface="Helvetica Neue"/>
                <a:ea typeface="Helvetica Neue"/>
                <a:cs typeface="Helvetica Neue"/>
                <a:sym typeface="Helvetica Neue"/>
              </a:rPr>
              <a:t>deleterious somatic LoF </a:t>
            </a:r>
            <a:r>
              <a:rPr lang="en" sz="1100">
                <a:solidFill>
                  <a:srgbClr val="7F7F7F"/>
                </a:solidFill>
                <a:latin typeface="Helvetica Neue"/>
                <a:ea typeface="Helvetica Neue"/>
                <a:cs typeface="Helvetica Neue"/>
                <a:sym typeface="Helvetica Neue"/>
              </a:rPr>
              <a:t>variants</a:t>
            </a:r>
          </a:p>
          <a:p>
            <a:pPr indent="457200" lvl="0" marL="0" rtl="0">
              <a:lnSpc>
                <a:spcPct val="100000"/>
              </a:lnSpc>
              <a:spcBef>
                <a:spcPts val="400"/>
              </a:spcBef>
              <a:buNone/>
            </a:pPr>
            <a:r>
              <a:rPr lang="en" sz="1300">
                <a:solidFill>
                  <a:srgbClr val="7F7F7F"/>
                </a:solidFill>
                <a:latin typeface="Helvetica Neue"/>
                <a:ea typeface="Helvetica Neue"/>
                <a:cs typeface="Helvetica Neue"/>
                <a:sym typeface="Helvetica Neue"/>
              </a:rPr>
              <a:t>- Biomolecular </a:t>
            </a:r>
            <a:r>
              <a:rPr lang="en" sz="1300">
                <a:solidFill>
                  <a:srgbClr val="FFFF00"/>
                </a:solidFill>
                <a:latin typeface="Helvetica Neue"/>
                <a:ea typeface="Helvetica Neue"/>
                <a:cs typeface="Helvetica Neue"/>
                <a:sym typeface="Helvetica Neue"/>
              </a:rPr>
              <a:t>frustration</a:t>
            </a:r>
            <a:r>
              <a:rPr lang="en" sz="1300">
                <a:solidFill>
                  <a:srgbClr val="7F7F7F"/>
                </a:solidFill>
                <a:latin typeface="Helvetica Neue"/>
                <a:ea typeface="Helvetica Neue"/>
                <a:cs typeface="Helvetica Neue"/>
                <a:sym typeface="Helvetica Neue"/>
              </a:rPr>
              <a:t> as a localized metric</a:t>
            </a:r>
          </a:p>
          <a:p>
            <a:pPr indent="457200" lvl="0" marL="0" rtl="0">
              <a:spcBef>
                <a:spcPts val="400"/>
              </a:spcBef>
              <a:buNone/>
            </a:pPr>
            <a:r>
              <a:rPr lang="en" sz="1100">
                <a:solidFill>
                  <a:srgbClr val="7F7F7F"/>
                </a:solidFill>
                <a:latin typeface="Helvetica Neue"/>
                <a:ea typeface="Helvetica Neue"/>
                <a:cs typeface="Helvetica Neue"/>
                <a:sym typeface="Helvetica Neue"/>
              </a:rPr>
              <a:t>	- Evaluating localized frustration </a:t>
            </a:r>
            <a:r>
              <a:rPr lang="en" sz="1100">
                <a:solidFill>
                  <a:srgbClr val="FFFF00"/>
                </a:solidFill>
                <a:latin typeface="Helvetica Neue"/>
                <a:ea typeface="Helvetica Neue"/>
                <a:cs typeface="Helvetica Neue"/>
                <a:sym typeface="Helvetica Neue"/>
              </a:rPr>
              <a:t>changes</a:t>
            </a:r>
            <a:r>
              <a:rPr lang="en" sz="1100">
                <a:solidFill>
                  <a:srgbClr val="7F7F7F"/>
                </a:solidFill>
                <a:latin typeface="Helvetica Neue"/>
                <a:ea typeface="Helvetica Neue"/>
                <a:cs typeface="Helvetica Neue"/>
                <a:sym typeface="Helvetica Neue"/>
              </a:rPr>
              <a:t> (∆F)</a:t>
            </a:r>
          </a:p>
          <a:p>
            <a:pPr indent="457200" lvl="0" marL="0" rtl="0">
              <a:spcBef>
                <a:spcPts val="400"/>
              </a:spcBef>
              <a:buNone/>
            </a:pPr>
            <a:r>
              <a:rPr lang="en" sz="1100">
                <a:solidFill>
                  <a:srgbClr val="7F7F7F"/>
                </a:solidFill>
                <a:latin typeface="Helvetica Neue"/>
                <a:ea typeface="Helvetica Neue"/>
                <a:cs typeface="Helvetica Neue"/>
                <a:sym typeface="Helvetica Neue"/>
              </a:rPr>
              <a:t>	- Differential ∆F profiles in </a:t>
            </a:r>
            <a:r>
              <a:rPr lang="en" sz="1100">
                <a:solidFill>
                  <a:srgbClr val="FFFF00"/>
                </a:solidFill>
                <a:latin typeface="Helvetica Neue"/>
                <a:ea typeface="Helvetica Neue"/>
                <a:cs typeface="Helvetica Neue"/>
                <a:sym typeface="Helvetica Neue"/>
              </a:rPr>
              <a:t>oncogenes vs. TSGs</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non-coding regions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FunSeq</a:t>
            </a:r>
            <a:r>
              <a:rPr lang="en" sz="1300">
                <a:solidFill>
                  <a:srgbClr val="7F7F7F"/>
                </a:solidFill>
                <a:latin typeface="Helvetica Neue"/>
                <a:ea typeface="Helvetica Neue"/>
                <a:cs typeface="Helvetica Neue"/>
                <a:sym typeface="Helvetica Neue"/>
              </a:rPr>
              <a:t> integrates evidence on variants</a:t>
            </a:r>
          </a:p>
        </p:txBody>
      </p:sp>
      <p:sp>
        <p:nvSpPr>
          <p:cNvPr id="390" name="Shape 390"/>
          <p:cNvSpPr txBox="1"/>
          <p:nvPr>
            <p:ph idx="1" type="body"/>
          </p:nvPr>
        </p:nvSpPr>
        <p:spPr>
          <a:xfrm>
            <a:off x="4546600" y="854875"/>
            <a:ext cx="4538700" cy="4591800"/>
          </a:xfrm>
          <a:prstGeom prst="rect">
            <a:avLst/>
          </a:prstGeom>
          <a:noFill/>
          <a:ln>
            <a:noFill/>
          </a:ln>
        </p:spPr>
        <p:txBody>
          <a:bodyPr anchorCtr="0" anchor="t" bIns="46025" lIns="92050" rIns="92050" wrap="square" tIns="46025">
            <a:noAutofit/>
          </a:bodyPr>
          <a:lstStyle/>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Recurrence-based driver identification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Replication timing</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LARVA</a:t>
            </a:r>
            <a:r>
              <a:rPr lang="en" sz="1300">
                <a:solidFill>
                  <a:srgbClr val="7F7F7F"/>
                </a:solidFill>
                <a:latin typeface="Helvetica Neue"/>
                <a:ea typeface="Helvetica Neue"/>
                <a:cs typeface="Helvetica Neue"/>
                <a:sym typeface="Helvetica Neue"/>
              </a:rPr>
              <a:t>: burden testing on non-coding annotations </a:t>
            </a:r>
          </a:p>
          <a:p>
            <a:pPr indent="457200" lvl="0" marL="0" rtl="0">
              <a:spcBef>
                <a:spcPts val="400"/>
              </a:spcBef>
              <a:buNone/>
            </a:pPr>
            <a:r>
              <a:rPr lang="en" sz="1100">
                <a:solidFill>
                  <a:srgbClr val="7F7F7F"/>
                </a:solidFill>
                <a:latin typeface="Helvetica Neue"/>
                <a:ea typeface="Helvetica Neue"/>
                <a:cs typeface="Helvetica Neue"/>
                <a:sym typeface="Helvetica Neue"/>
              </a:rPr>
              <a:t>	- Correcting for </a:t>
            </a:r>
            <a:r>
              <a:rPr lang="en" sz="1100">
                <a:solidFill>
                  <a:srgbClr val="FFFF00"/>
                </a:solidFill>
                <a:latin typeface="Helvetica Neue"/>
                <a:ea typeface="Helvetica Neue"/>
                <a:cs typeface="Helvetica Neue"/>
                <a:sym typeface="Helvetica Neue"/>
              </a:rPr>
              <a:t>over-dispersion</a:t>
            </a:r>
            <a:r>
              <a:rPr lang="en" sz="1100">
                <a:solidFill>
                  <a:srgbClr val="7F7F7F"/>
                </a:solidFill>
                <a:latin typeface="Helvetica Neue"/>
                <a:ea typeface="Helvetica Neue"/>
                <a:cs typeface="Helvetica Neue"/>
                <a:sym typeface="Helvetica Neue"/>
              </a:rPr>
              <a:t> in mutation counts</a:t>
            </a:r>
          </a:p>
          <a:p>
            <a:pPr indent="457200" lvl="0" marL="0" rtl="0">
              <a:spcBef>
                <a:spcPts val="400"/>
              </a:spcBef>
              <a:buNone/>
            </a:pPr>
            <a:r>
              <a:rPr lang="en" sz="1100">
                <a:solidFill>
                  <a:srgbClr val="7F7F7F"/>
                </a:solidFill>
                <a:latin typeface="Helvetica Neue"/>
                <a:ea typeface="Helvetica Neue"/>
                <a:cs typeface="Helvetica Neue"/>
                <a:sym typeface="Helvetica Neue"/>
              </a:rPr>
              <a:t>	- Applications to different cancer types</a:t>
            </a:r>
          </a:p>
          <a:p>
            <a:pPr indent="374650" lvl="1" rtl="0">
              <a:spcBef>
                <a:spcPts val="400"/>
              </a:spcBef>
              <a:buClr>
                <a:srgbClr val="7F7F7F"/>
              </a:buClr>
              <a:buSzPct val="100000"/>
              <a:buFont typeface="Helvetica Neue"/>
              <a:buChar char="-"/>
            </a:pPr>
            <a:r>
              <a:rPr lang="en" sz="1300">
                <a:solidFill>
                  <a:srgbClr val="7F7F7F"/>
                </a:solidFill>
                <a:latin typeface="Helvetica Neue"/>
                <a:ea typeface="Helvetica Neue"/>
                <a:cs typeface="Helvetica Neue"/>
                <a:sym typeface="Helvetica Neue"/>
              </a:rPr>
              <a:t>Topologically associating domains (</a:t>
            </a:r>
            <a:r>
              <a:rPr lang="en" sz="1300">
                <a:solidFill>
                  <a:srgbClr val="FFFF00"/>
                </a:solidFill>
                <a:latin typeface="Helvetica Neue"/>
                <a:ea typeface="Helvetica Neue"/>
                <a:cs typeface="Helvetica Neue"/>
                <a:sym typeface="Helvetica Neue"/>
              </a:rPr>
              <a:t>TADs</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Identifying TADs at </a:t>
            </a:r>
            <a:r>
              <a:rPr lang="en" sz="1100">
                <a:solidFill>
                  <a:srgbClr val="FFFF00"/>
                </a:solidFill>
                <a:latin typeface="Helvetica Neue"/>
                <a:ea typeface="Helvetica Neue"/>
                <a:cs typeface="Helvetica Neue"/>
                <a:sym typeface="Helvetica Neue"/>
              </a:rPr>
              <a:t>multiple resolutions</a:t>
            </a:r>
            <a:r>
              <a:rPr lang="en" sz="11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TAD boundaries as demarcators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MOAT</a:t>
            </a:r>
            <a:r>
              <a:rPr lang="en" sz="1300">
                <a:solidFill>
                  <a:srgbClr val="7F7F7F"/>
                </a:solidFill>
                <a:latin typeface="Helvetica Neue"/>
                <a:ea typeface="Helvetica Neue"/>
                <a:cs typeface="Helvetica Neue"/>
                <a:sym typeface="Helvetica Neue"/>
              </a:rPr>
              <a:t> for somatic mutation modeling</a:t>
            </a:r>
          </a:p>
          <a:p>
            <a:pPr indent="457200" lvl="0" marL="457200" rtl="0">
              <a:spcBef>
                <a:spcPts val="400"/>
              </a:spcBef>
              <a:buNone/>
            </a:pPr>
            <a:r>
              <a:rPr lang="en" sz="1100">
                <a:solidFill>
                  <a:srgbClr val="7F7F7F"/>
                </a:solidFill>
                <a:latin typeface="Helvetica Neue"/>
                <a:ea typeface="Helvetica Neue"/>
                <a:cs typeface="Helvetica Neue"/>
                <a:sym typeface="Helvetica Neue"/>
              </a:rPr>
              <a:t>- Basics of MOAT formalism</a:t>
            </a:r>
          </a:p>
          <a:p>
            <a:pPr indent="457200" lvl="0" marL="457200" rtl="0">
              <a:spcBef>
                <a:spcPts val="400"/>
              </a:spcBef>
              <a:buNone/>
            </a:pPr>
            <a:r>
              <a:rPr lang="en" sz="1100">
                <a:solidFill>
                  <a:srgbClr val="7F7F7F"/>
                </a:solidFill>
                <a:latin typeface="Helvetica Neue"/>
                <a:ea typeface="Helvetica Neue"/>
                <a:cs typeface="Helvetica Neue"/>
                <a:sym typeface="Helvetica Neue"/>
              </a:rPr>
              <a:t>- </a:t>
            </a:r>
            <a:r>
              <a:rPr lang="en" sz="1100">
                <a:solidFill>
                  <a:srgbClr val="FFFF00"/>
                </a:solidFill>
                <a:latin typeface="Helvetica Neue"/>
                <a:ea typeface="Helvetica Neue"/>
                <a:cs typeface="Helvetica Neue"/>
                <a:sym typeface="Helvetica Neue"/>
              </a:rPr>
              <a:t>FunSeq integration</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Dealing with lower power</a:t>
            </a:r>
          </a:p>
          <a:p>
            <a:pPr indent="374650" lvl="1" rtl="0">
              <a:spcBef>
                <a:spcPts val="40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Realistic application to papillary Renal Cell Carcinoma (</a:t>
            </a:r>
            <a:r>
              <a:rPr lang="en" sz="1300">
                <a:solidFill>
                  <a:srgbClr val="FFFF00"/>
                </a:solidFill>
                <a:latin typeface="Helvetica Neue"/>
                <a:ea typeface="Helvetica Neue"/>
                <a:cs typeface="Helvetica Neue"/>
                <a:sym typeface="Helvetica Neue"/>
              </a:rPr>
              <a:t>pRCC</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Achieving statistical power</a:t>
            </a:r>
          </a:p>
          <a:p>
            <a:pPr indent="457200" lvl="0" marL="457200" rtl="0">
              <a:spcBef>
                <a:spcPts val="400"/>
              </a:spcBef>
              <a:buNone/>
            </a:pPr>
            <a:r>
              <a:rPr lang="en" sz="1100">
                <a:solidFill>
                  <a:srgbClr val="7F7F7F"/>
                </a:solidFill>
                <a:latin typeface="Helvetica Neue"/>
                <a:ea typeface="Helvetica Neue"/>
                <a:cs typeface="Helvetica Neue"/>
                <a:sym typeface="Helvetica Neue"/>
              </a:rPr>
              <a:t>- Variants in </a:t>
            </a:r>
            <a:r>
              <a:rPr lang="en" sz="1100">
                <a:solidFill>
                  <a:srgbClr val="FFFF00"/>
                </a:solidFill>
                <a:latin typeface="Helvetica Neue"/>
                <a:ea typeface="Helvetica Neue"/>
                <a:cs typeface="Helvetica Neue"/>
                <a:sym typeface="Helvetica Neue"/>
              </a:rPr>
              <a:t>MET</a:t>
            </a:r>
            <a:r>
              <a:rPr lang="en" sz="1100">
                <a:solidFill>
                  <a:srgbClr val="7F7F7F"/>
                </a:solidFill>
                <a:latin typeface="Helvetica Neue"/>
                <a:ea typeface="Helvetica Neue"/>
                <a:cs typeface="Helvetica Neue"/>
                <a:sym typeface="Helvetica Neue"/>
              </a:rPr>
              <a:t> &amp; noncoding </a:t>
            </a:r>
            <a:r>
              <a:rPr lang="en" sz="1100">
                <a:solidFill>
                  <a:srgbClr val="FFFF00"/>
                </a:solidFill>
                <a:latin typeface="Helvetica Neue"/>
                <a:ea typeface="Helvetica Neue"/>
                <a:cs typeface="Helvetica Neue"/>
                <a:sym typeface="Helvetica Neue"/>
              </a:rPr>
              <a:t>hotspots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pic>
        <p:nvPicPr>
          <p:cNvPr descr="Screen Shot 2012-09-29 at 9.33.49 AM.png" id="397" name="Shape 397"/>
          <p:cNvPicPr preferRelativeResize="0"/>
          <p:nvPr/>
        </p:nvPicPr>
        <p:blipFill rotWithShape="1">
          <a:blip r:embed="rId3">
            <a:alphaModFix/>
          </a:blip>
          <a:srcRect b="36236" l="0" r="0" t="0"/>
          <a:stretch/>
        </p:blipFill>
        <p:spPr>
          <a:xfrm>
            <a:off x="4169924" y="2621753"/>
            <a:ext cx="3871427" cy="1011212"/>
          </a:xfrm>
          <a:prstGeom prst="rect">
            <a:avLst/>
          </a:prstGeom>
          <a:noFill/>
          <a:ln>
            <a:noFill/>
          </a:ln>
        </p:spPr>
      </p:pic>
      <p:sp>
        <p:nvSpPr>
          <p:cNvPr id="398" name="Shape 398"/>
          <p:cNvSpPr txBox="1"/>
          <p:nvPr/>
        </p:nvSpPr>
        <p:spPr>
          <a:xfrm>
            <a:off x="6057900" y="4686300"/>
            <a:ext cx="1428900" cy="342900"/>
          </a:xfrm>
          <a:prstGeom prst="rect">
            <a:avLst/>
          </a:prstGeom>
          <a:noFill/>
          <a:ln>
            <a:noFill/>
          </a:ln>
        </p:spPr>
        <p:txBody>
          <a:bodyPr anchorCtr="0" anchor="ctr" bIns="34275" lIns="68575" rIns="68575" wrap="square" tIns="34275">
            <a:noAutofit/>
          </a:bodyPr>
          <a:lstStyle/>
          <a:p>
            <a:pPr indent="0" lvl="0" marL="0" marR="0" rtl="0" algn="r">
              <a:spcBef>
                <a:spcPts val="0"/>
              </a:spcBef>
              <a:buNone/>
            </a:pPr>
            <a:r>
              <a:t/>
            </a:r>
            <a:endParaRPr b="0" i="0" sz="900" u="none" cap="none" strike="noStrike">
              <a:solidFill>
                <a:srgbClr val="898989"/>
              </a:solidFill>
              <a:latin typeface="Calibri"/>
              <a:ea typeface="Calibri"/>
              <a:cs typeface="Calibri"/>
              <a:sym typeface="Calibri"/>
            </a:endParaRPr>
          </a:p>
        </p:txBody>
      </p:sp>
      <p:sp>
        <p:nvSpPr>
          <p:cNvPr id="399" name="Shape 399"/>
          <p:cNvSpPr txBox="1"/>
          <p:nvPr>
            <p:ph idx="4294967295" type="title"/>
          </p:nvPr>
        </p:nvSpPr>
        <p:spPr>
          <a:xfrm>
            <a:off x="4755025" y="3632975"/>
            <a:ext cx="2701200" cy="4617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rgbClr val="000090"/>
              </a:buClr>
              <a:buSzPct val="25000"/>
              <a:buFont typeface="Calibri"/>
              <a:buNone/>
            </a:pPr>
            <a:r>
              <a:rPr b="0" i="0" lang="en" sz="2400" u="none" cap="none" strike="noStrike">
                <a:solidFill>
                  <a:srgbClr val="000090"/>
                </a:solidFill>
                <a:latin typeface="Helvetica Neue"/>
                <a:ea typeface="Helvetica Neue"/>
                <a:cs typeface="Helvetica Neue"/>
                <a:sym typeface="Helvetica Neue"/>
              </a:rPr>
              <a:t>vat.gersteinlab.org</a:t>
            </a:r>
          </a:p>
        </p:txBody>
      </p:sp>
      <p:sp>
        <p:nvSpPr>
          <p:cNvPr id="400" name="Shape 400"/>
          <p:cNvSpPr txBox="1"/>
          <p:nvPr>
            <p:ph idx="4294967295" type="body"/>
          </p:nvPr>
        </p:nvSpPr>
        <p:spPr>
          <a:xfrm>
            <a:off x="853093" y="853532"/>
            <a:ext cx="3219600" cy="3576600"/>
          </a:xfrm>
          <a:prstGeom prst="rect">
            <a:avLst/>
          </a:prstGeom>
          <a:noFill/>
          <a:ln>
            <a:noFill/>
          </a:ln>
        </p:spPr>
        <p:txBody>
          <a:bodyPr anchorCtr="0" anchor="t" bIns="34275" lIns="68575" rIns="68575" wrap="square" tIns="34275">
            <a:noAutofit/>
          </a:bodyPr>
          <a:lstStyle/>
          <a:p>
            <a:pPr indent="0" lvl="0" marL="0" marR="0" rtl="0" algn="l">
              <a:lnSpc>
                <a:spcPct val="80000"/>
              </a:lnSpc>
              <a:spcBef>
                <a:spcPts val="800"/>
              </a:spcBef>
              <a:spcAft>
                <a:spcPts val="0"/>
              </a:spcAft>
              <a:buNone/>
            </a:pPr>
            <a:r>
              <a:rPr lang="en" sz="1600">
                <a:latin typeface="Helvetica Neue"/>
                <a:ea typeface="Helvetica Neue"/>
                <a:cs typeface="Helvetica Neue"/>
                <a:sym typeface="Helvetica Neue"/>
              </a:rPr>
              <a:t>VCF </a:t>
            </a:r>
            <a:r>
              <a:rPr i="0" lang="en" sz="1600" u="none" cap="none" strike="noStrike">
                <a:solidFill>
                  <a:schemeClr val="dk1"/>
                </a:solidFill>
                <a:latin typeface="Helvetica Neue"/>
                <a:ea typeface="Helvetica Neue"/>
                <a:cs typeface="Helvetica Neue"/>
                <a:sym typeface="Helvetica Neue"/>
              </a:rPr>
              <a:t>Input </a:t>
            </a:r>
          </a:p>
          <a:p>
            <a:pPr indent="0" lvl="0" marL="0" marR="0" rtl="0" algn="l">
              <a:lnSpc>
                <a:spcPct val="80000"/>
              </a:lnSpc>
              <a:spcBef>
                <a:spcPts val="800"/>
              </a:spcBef>
              <a:spcAft>
                <a:spcPts val="0"/>
              </a:spcAft>
              <a:buNone/>
            </a:pPr>
            <a:r>
              <a:rPr i="0" lang="en" sz="1600" u="none" cap="none" strike="noStrike">
                <a:solidFill>
                  <a:schemeClr val="dk1"/>
                </a:solidFill>
                <a:latin typeface="Helvetica Neue"/>
                <a:ea typeface="Helvetica Neue"/>
                <a:cs typeface="Helvetica Neue"/>
                <a:sym typeface="Helvetica Neue"/>
              </a:rPr>
              <a:t>Output:</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Annotated VCFs</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i="0" lang="en" sz="1600" u="none" cap="none" strike="noStrike">
                <a:solidFill>
                  <a:schemeClr val="dk1"/>
                </a:solidFill>
                <a:latin typeface="Helvetica Neue"/>
                <a:ea typeface="Helvetica Neue"/>
                <a:cs typeface="Helvetica Neue"/>
                <a:sym typeface="Helvetica Neue"/>
              </a:rPr>
              <a:t>unctional impact on transcripts</a:t>
            </a:r>
          </a:p>
          <a:p>
            <a:pPr indent="0" lvl="0" marL="0" marR="0" rtl="0" algn="l">
              <a:lnSpc>
                <a:spcPct val="80000"/>
              </a:lnSpc>
              <a:spcBef>
                <a:spcPts val="800"/>
              </a:spcBef>
              <a:spcAft>
                <a:spcPts val="0"/>
              </a:spcAft>
              <a:buNone/>
            </a:pPr>
            <a:r>
              <a:rPr i="0" lang="en" sz="1600" u="none" cap="none" strike="noStrike">
                <a:solidFill>
                  <a:schemeClr val="dk1"/>
                </a:solidFill>
                <a:latin typeface="Helvetica Neue"/>
                <a:ea typeface="Helvetica Neue"/>
                <a:cs typeface="Helvetica Neue"/>
                <a:sym typeface="Helvetica Neue"/>
              </a:rPr>
              <a:t>Access:</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Webserver</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AWS cloud instance</a:t>
            </a:r>
          </a:p>
          <a:p>
            <a:pPr indent="-330200" lvl="0" marL="457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401" name="Shape 401"/>
          <p:cNvSpPr/>
          <p:nvPr/>
        </p:nvSpPr>
        <p:spPr>
          <a:xfrm>
            <a:off x="4101487" y="4219038"/>
            <a:ext cx="4008300" cy="342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1" lang="en" sz="1200" u="none" cap="none" strike="noStrike">
                <a:solidFill>
                  <a:srgbClr val="000000"/>
                </a:solidFill>
                <a:latin typeface="Calibri"/>
                <a:ea typeface="Calibri"/>
                <a:cs typeface="Calibri"/>
                <a:sym typeface="Calibri"/>
              </a:rPr>
              <a:t>Habegger L.</a:t>
            </a:r>
            <a:r>
              <a:rPr b="0" baseline="30000" i="1" lang="en" sz="1200" u="none" cap="none" strike="noStrike">
                <a:solidFill>
                  <a:srgbClr val="000000"/>
                </a:solidFill>
                <a:latin typeface="Calibri"/>
                <a:ea typeface="Calibri"/>
                <a:cs typeface="Calibri"/>
                <a:sym typeface="Calibri"/>
              </a:rPr>
              <a:t>*</a:t>
            </a:r>
            <a:r>
              <a:rPr b="0" i="1" lang="en" sz="1200" u="none" cap="none" strike="noStrike">
                <a:solidFill>
                  <a:srgbClr val="000000"/>
                </a:solidFill>
                <a:latin typeface="Calibri"/>
                <a:ea typeface="Calibri"/>
                <a:cs typeface="Calibri"/>
                <a:sym typeface="Calibri"/>
              </a:rPr>
              <a:t>, Balasubramanian S.</a:t>
            </a:r>
            <a:r>
              <a:rPr b="0" baseline="30000" i="1" lang="en" sz="1200" u="none" cap="none" strike="noStrike">
                <a:solidFill>
                  <a:srgbClr val="000000"/>
                </a:solidFill>
                <a:latin typeface="Calibri"/>
                <a:ea typeface="Calibri"/>
                <a:cs typeface="Calibri"/>
                <a:sym typeface="Calibri"/>
              </a:rPr>
              <a:t>*</a:t>
            </a:r>
            <a:r>
              <a:rPr b="0" i="1" lang="en" sz="1200" u="none" cap="none" strike="noStrike">
                <a:solidFill>
                  <a:srgbClr val="000000"/>
                </a:solidFill>
                <a:latin typeface="Calibri"/>
                <a:ea typeface="Calibri"/>
                <a:cs typeface="Calibri"/>
                <a:sym typeface="Calibri"/>
              </a:rPr>
              <a:t>, et al. Bioinformatics, 2012</a:t>
            </a:r>
          </a:p>
        </p:txBody>
      </p:sp>
      <p:pic>
        <p:nvPicPr>
          <p:cNvPr descr="Screen Shot 2012-09-24 at 2.30.17 PM.png" id="402" name="Shape 402"/>
          <p:cNvPicPr preferRelativeResize="0"/>
          <p:nvPr/>
        </p:nvPicPr>
        <p:blipFill rotWithShape="1">
          <a:blip r:embed="rId4">
            <a:alphaModFix/>
          </a:blip>
          <a:srcRect b="0" l="0" r="0" t="0"/>
          <a:stretch/>
        </p:blipFill>
        <p:spPr>
          <a:xfrm>
            <a:off x="4242355" y="853532"/>
            <a:ext cx="3726563" cy="1283708"/>
          </a:xfrm>
          <a:prstGeom prst="rect">
            <a:avLst/>
          </a:prstGeom>
          <a:noFill/>
          <a:ln>
            <a:noFill/>
          </a:ln>
        </p:spPr>
      </p:pic>
      <p:sp>
        <p:nvSpPr>
          <p:cNvPr id="403" name="Shape 403"/>
          <p:cNvSpPr txBox="1"/>
          <p:nvPr/>
        </p:nvSpPr>
        <p:spPr>
          <a:xfrm>
            <a:off x="2114550" y="266701"/>
            <a:ext cx="4707000" cy="4617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1" i="0" lang="en" sz="2200" u="none" cap="none" strike="noStrike">
                <a:solidFill>
                  <a:srgbClr val="22228B"/>
                </a:solidFill>
                <a:latin typeface="Helvetica Neue"/>
                <a:ea typeface="Helvetica Neue"/>
                <a:cs typeface="Helvetica Neue"/>
                <a:sym typeface="Helvetica Neue"/>
              </a:rPr>
              <a:t>Variant Annotation Tool (VAT)</a:t>
            </a:r>
          </a:p>
        </p:txBody>
      </p:sp>
      <p:sp>
        <p:nvSpPr>
          <p:cNvPr id="404" name="Shape 404"/>
          <p:cNvSpPr txBox="1"/>
          <p:nvPr/>
        </p:nvSpPr>
        <p:spPr>
          <a:xfrm>
            <a:off x="5049637" y="2190750"/>
            <a:ext cx="2112000" cy="300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0" lang="en" sz="1500" u="none" cap="none" strike="noStrike">
                <a:solidFill>
                  <a:srgbClr val="000000"/>
                </a:solidFill>
                <a:latin typeface="Helvetica Neue"/>
                <a:ea typeface="Helvetica Neue"/>
                <a:cs typeface="Helvetica Neue"/>
                <a:sym typeface="Helvetica Neue"/>
              </a:rPr>
              <a:t>CLOUD APPLICATION</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pic>
        <p:nvPicPr>
          <p:cNvPr descr="image70793.png" id="410" name="Shape 410"/>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411" name="Shape 411"/>
          <p:cNvSpPr txBox="1"/>
          <p:nvPr/>
        </p:nvSpPr>
        <p:spPr>
          <a:xfrm>
            <a:off x="515425" y="2894075"/>
            <a:ext cx="3325800" cy="321900"/>
          </a:xfrm>
          <a:prstGeom prst="rect">
            <a:avLst/>
          </a:prstGeom>
          <a:noFill/>
          <a:ln>
            <a:noFill/>
          </a:ln>
        </p:spPr>
        <p:txBody>
          <a:bodyPr anchorCtr="0" anchor="t" bIns="91425" lIns="91425" rIns="91425" wrap="square" tIns="91425">
            <a:noAutofit/>
          </a:bodyPr>
          <a:lstStyle/>
          <a:p>
            <a:pPr lvl="0" rtl="0">
              <a:spcBef>
                <a:spcPts val="0"/>
              </a:spcBef>
              <a:buNone/>
            </a:pPr>
            <a:r>
              <a:t/>
            </a:r>
            <a:endParaRPr/>
          </a:p>
        </p:txBody>
      </p:sp>
      <p:sp>
        <p:nvSpPr>
          <p:cNvPr id="412" name="Shape 412"/>
          <p:cNvSpPr/>
          <p:nvPr/>
        </p:nvSpPr>
        <p:spPr>
          <a:xfrm>
            <a:off x="1314450" y="114300"/>
            <a:ext cx="342900" cy="228600"/>
          </a:xfrm>
          <a:prstGeom prst="rect">
            <a:avLst/>
          </a:prstGeom>
          <a:solidFill>
            <a:schemeClr val="lt1"/>
          </a:solidFill>
          <a:ln>
            <a:noFill/>
          </a:ln>
        </p:spPr>
        <p:txBody>
          <a:bodyPr anchorCtr="0" anchor="ctr" bIns="34275" lIns="68575" rIns="68575" wrap="square" tIns="34275">
            <a:noAutofit/>
          </a:bodyPr>
          <a:lstStyle/>
          <a:p>
            <a:pPr indent="0" lvl="0" marL="0" marR="0" rtl="0" algn="l">
              <a:spcBef>
                <a:spcPts val="0"/>
              </a:spcBef>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3" name="Shape 413"/>
          <p:cNvSpPr txBox="1"/>
          <p:nvPr>
            <p:ph type="title"/>
          </p:nvPr>
        </p:nvSpPr>
        <p:spPr>
          <a:xfrm>
            <a:off x="629841" y="342900"/>
            <a:ext cx="7886700" cy="5589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lang="en" sz="2200">
                <a:solidFill>
                  <a:srgbClr val="22228B"/>
                </a:solidFill>
                <a:latin typeface="Helvetica Neue"/>
                <a:ea typeface="Helvetica Neue"/>
                <a:cs typeface="Helvetica Neue"/>
                <a:sym typeface="Helvetica Neue"/>
              </a:rPr>
              <a:t>Complexities in LOF annotation</a:t>
            </a:r>
          </a:p>
        </p:txBody>
      </p:sp>
      <p:sp>
        <p:nvSpPr>
          <p:cNvPr id="414" name="Shape 414"/>
          <p:cNvSpPr txBox="1"/>
          <p:nvPr>
            <p:ph idx="2" type="body"/>
          </p:nvPr>
        </p:nvSpPr>
        <p:spPr>
          <a:xfrm>
            <a:off x="629850" y="901800"/>
            <a:ext cx="3325800" cy="1214700"/>
          </a:xfrm>
          <a:prstGeom prst="rect">
            <a:avLst/>
          </a:prstGeom>
          <a:noFill/>
          <a:ln>
            <a:noFill/>
          </a:ln>
        </p:spPr>
        <p:txBody>
          <a:bodyPr anchorCtr="0" anchor="t" bIns="34275" lIns="68575" rIns="68575" wrap="square" tIns="34275">
            <a:noAutofit/>
          </a:bodyPr>
          <a:lstStyle/>
          <a:p>
            <a:pPr lvl="0" rtl="0">
              <a:spcBef>
                <a:spcPts val="0"/>
              </a:spcBef>
              <a:spcAft>
                <a:spcPts val="0"/>
              </a:spcAft>
              <a:buNone/>
            </a:pPr>
            <a:r>
              <a:t/>
            </a: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r>
              <a:t/>
            </a: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i="1" lang="en"/>
              <a:t> Genes Dev.,</a:t>
            </a:r>
            <a:r>
              <a:rPr lang="en"/>
              <a:t> ’11</a:t>
            </a:r>
          </a:p>
          <a:p>
            <a:pPr lvl="0" rtl="0">
              <a:lnSpc>
                <a:spcPct val="100000"/>
              </a:lnSpc>
              <a:spcBef>
                <a:spcPts val="0"/>
              </a:spcBef>
              <a:spcAft>
                <a:spcPts val="0"/>
              </a:spcAft>
              <a:buNone/>
            </a:pPr>
            <a:r>
              <a:rPr lang="en"/>
              <a:t>Balasubramanian S.*, Fu Y.*  et al., </a:t>
            </a:r>
            <a:r>
              <a:rPr i="1" lang="en"/>
              <a:t>NComms.</a:t>
            </a:r>
            <a:r>
              <a:rPr lang="en"/>
              <a:t>, ’17</a:t>
            </a:r>
          </a:p>
          <a:p>
            <a:pPr lvl="0" rtl="0">
              <a:lnSpc>
                <a:spcPct val="100000"/>
              </a:lnSpc>
              <a:spcBef>
                <a:spcPts val="0"/>
              </a:spcBef>
              <a:spcAft>
                <a:spcPts val="0"/>
              </a:spcAft>
              <a:buNone/>
            </a:pPr>
            <a:r>
              <a:t/>
            </a:r>
            <a:endParaRPr sz="1400">
              <a:latin typeface="Arial"/>
              <a:ea typeface="Arial"/>
              <a:cs typeface="Arial"/>
              <a:sym typeface="Arial"/>
            </a:endParaRPr>
          </a:p>
          <a:p>
            <a:pPr lvl="0" rtl="0">
              <a:spcBef>
                <a:spcPts val="0"/>
              </a:spcBef>
              <a:spcAft>
                <a:spcPts val="0"/>
              </a:spcAft>
              <a:buClr>
                <a:schemeClr val="dk1"/>
              </a:buClr>
              <a:buSzPct val="68750"/>
              <a:buFont typeface="Arial"/>
              <a:buNone/>
            </a:pPr>
            <a:r>
              <a:t/>
            </a:r>
            <a:endParaRPr sz="1600">
              <a:latin typeface="Helvetica Neue"/>
              <a:ea typeface="Helvetica Neue"/>
              <a:cs typeface="Helvetica Neue"/>
              <a:sym typeface="Helvetica Neue"/>
            </a:endParaRPr>
          </a:p>
          <a:p>
            <a:pPr lvl="0" marR="0" rtl="0" algn="l">
              <a:lnSpc>
                <a:spcPct val="90000"/>
              </a:lnSpc>
              <a:spcBef>
                <a:spcPts val="800"/>
              </a:spcBef>
              <a:spcAft>
                <a:spcPts val="0"/>
              </a:spcAft>
              <a:buNone/>
            </a:pPr>
            <a:r>
              <a:t/>
            </a:r>
            <a:endParaRPr sz="1600">
              <a:latin typeface="Helvetica Neue"/>
              <a:ea typeface="Helvetica Neue"/>
              <a:cs typeface="Helvetica Neue"/>
              <a:sym typeface="Helvetica Neue"/>
            </a:endParaRPr>
          </a:p>
        </p:txBody>
      </p:sp>
      <p:grpSp>
        <p:nvGrpSpPr>
          <p:cNvPr id="415" name="Shape 415"/>
          <p:cNvGrpSpPr/>
          <p:nvPr/>
        </p:nvGrpSpPr>
        <p:grpSpPr>
          <a:xfrm>
            <a:off x="638969" y="3218923"/>
            <a:ext cx="7588771" cy="1871021"/>
            <a:chOff x="638969" y="3218923"/>
            <a:chExt cx="7588771" cy="1871021"/>
          </a:xfrm>
        </p:grpSpPr>
        <p:pic>
          <p:nvPicPr>
            <p:cNvPr descr="g12357.png" id="416" name="Shape 416"/>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417" name="Shape 417"/>
            <p:cNvCxnSpPr/>
            <p:nvPr/>
          </p:nvCxnSpPr>
          <p:spPr>
            <a:xfrm rot="10800000">
              <a:off x="1804649"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18" name="Shape 418"/>
            <p:cNvCxnSpPr/>
            <p:nvPr/>
          </p:nvCxnSpPr>
          <p:spPr>
            <a:xfrm rot="10800000">
              <a:off x="2473075"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19" name="Shape 419"/>
            <p:cNvCxnSpPr/>
            <p:nvPr/>
          </p:nvCxnSpPr>
          <p:spPr>
            <a:xfrm rot="10800000">
              <a:off x="3399707"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0" name="Shape 420"/>
            <p:cNvCxnSpPr/>
            <p:nvPr/>
          </p:nvCxnSpPr>
          <p:spPr>
            <a:xfrm rot="10800000">
              <a:off x="3520291"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1" name="Shape 421"/>
            <p:cNvCxnSpPr/>
            <p:nvPr/>
          </p:nvCxnSpPr>
          <p:spPr>
            <a:xfrm rot="10800000">
              <a:off x="4692482"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2" name="Shape 422"/>
            <p:cNvCxnSpPr/>
            <p:nvPr/>
          </p:nvCxnSpPr>
          <p:spPr>
            <a:xfrm rot="10800000">
              <a:off x="4913819"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3" name="Shape 423"/>
            <p:cNvCxnSpPr/>
            <p:nvPr/>
          </p:nvCxnSpPr>
          <p:spPr>
            <a:xfrm rot="10800000">
              <a:off x="6269555"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4" name="Shape 424"/>
            <p:cNvCxnSpPr/>
            <p:nvPr/>
          </p:nvCxnSpPr>
          <p:spPr>
            <a:xfrm>
              <a:off x="5223311" y="3218923"/>
              <a:ext cx="0" cy="289800"/>
            </a:xfrm>
            <a:prstGeom prst="straightConnector1">
              <a:avLst/>
            </a:prstGeom>
            <a:noFill/>
            <a:ln cap="flat" cmpd="sng" w="9525">
              <a:solidFill>
                <a:schemeClr val="dk2"/>
              </a:solidFill>
              <a:prstDash val="solid"/>
              <a:round/>
              <a:headEnd len="lg" w="lg" type="none"/>
              <a:tailEnd len="lg" w="lg" type="triangle"/>
            </a:ln>
          </p:spPr>
        </p:cxn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Shape 430"/>
          <p:cNvSpPr txBox="1"/>
          <p:nvPr>
            <p:ph type="title"/>
          </p:nvPr>
        </p:nvSpPr>
        <p:spPr>
          <a:xfrm>
            <a:off x="629841" y="342900"/>
            <a:ext cx="7941300" cy="5970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i="0" lang="en" sz="2300" u="sng" cap="none" strike="noStrike">
                <a:solidFill>
                  <a:srgbClr val="22228B"/>
                </a:solidFill>
                <a:latin typeface="Helvetica Neue"/>
                <a:ea typeface="Helvetica Neue"/>
                <a:cs typeface="Helvetica Neue"/>
                <a:sym typeface="Helvetica Neue"/>
              </a:rPr>
              <a:t>A</a:t>
            </a:r>
            <a:r>
              <a:rPr b="1" i="0" lang="en" sz="2300" u="none" cap="none" strike="noStrike">
                <a:solidFill>
                  <a:srgbClr val="22228B"/>
                </a:solidFill>
                <a:latin typeface="Helvetica Neue"/>
                <a:ea typeface="Helvetica Neue"/>
                <a:cs typeface="Helvetica Neue"/>
                <a:sym typeface="Helvetica Neue"/>
              </a:rPr>
              <a:t>nnotation of </a:t>
            </a:r>
            <a:r>
              <a:rPr b="1" i="0" lang="en" sz="2300" u="sng" cap="none" strike="noStrike">
                <a:solidFill>
                  <a:srgbClr val="22228B"/>
                </a:solidFill>
                <a:latin typeface="Helvetica Neue"/>
                <a:ea typeface="Helvetica Neue"/>
                <a:cs typeface="Helvetica Neue"/>
                <a:sym typeface="Helvetica Neue"/>
              </a:rPr>
              <a:t>L</a:t>
            </a:r>
            <a:r>
              <a:rPr b="1" i="0" lang="en" sz="2300" u="none" cap="none" strike="noStrike">
                <a:solidFill>
                  <a:srgbClr val="22228B"/>
                </a:solidFill>
                <a:latin typeface="Helvetica Neue"/>
                <a:ea typeface="Helvetica Neue"/>
                <a:cs typeface="Helvetica Neue"/>
                <a:sym typeface="Helvetica Neue"/>
              </a:rPr>
              <a:t>oss-</a:t>
            </a:r>
            <a:r>
              <a:rPr b="1" i="0" lang="en" sz="2300" u="sng" cap="none" strike="noStrike">
                <a:solidFill>
                  <a:srgbClr val="22228B"/>
                </a:solidFill>
                <a:latin typeface="Helvetica Neue"/>
                <a:ea typeface="Helvetica Neue"/>
                <a:cs typeface="Helvetica Neue"/>
                <a:sym typeface="Helvetica Neue"/>
              </a:rPr>
              <a:t>o</a:t>
            </a:r>
            <a:r>
              <a:rPr b="1" i="0" lang="en" sz="2300" u="none" cap="none" strike="noStrike">
                <a:solidFill>
                  <a:srgbClr val="22228B"/>
                </a:solidFill>
                <a:latin typeface="Helvetica Neue"/>
                <a:ea typeface="Helvetica Neue"/>
                <a:cs typeface="Helvetica Neue"/>
                <a:sym typeface="Helvetica Neue"/>
              </a:rPr>
              <a:t>f-</a:t>
            </a:r>
            <a:r>
              <a:rPr b="1" i="0" lang="en" sz="2300" u="sng" cap="none" strike="noStrike">
                <a:solidFill>
                  <a:srgbClr val="22228B"/>
                </a:solidFill>
                <a:latin typeface="Helvetica Neue"/>
                <a:ea typeface="Helvetica Neue"/>
                <a:cs typeface="Helvetica Neue"/>
                <a:sym typeface="Helvetica Neue"/>
              </a:rPr>
              <a:t>F</a:t>
            </a:r>
            <a:r>
              <a:rPr b="1" i="0" lang="en" sz="2300" u="none" cap="none" strike="noStrike">
                <a:solidFill>
                  <a:srgbClr val="22228B"/>
                </a:solidFill>
                <a:latin typeface="Helvetica Neue"/>
                <a:ea typeface="Helvetica Neue"/>
                <a:cs typeface="Helvetica Neue"/>
                <a:sym typeface="Helvetica Neue"/>
              </a:rPr>
              <a:t>unction </a:t>
            </a:r>
            <a:r>
              <a:rPr b="1" i="0" lang="en" sz="2300" u="sng" cap="none" strike="noStrike">
                <a:solidFill>
                  <a:srgbClr val="22228B"/>
                </a:solidFill>
                <a:latin typeface="Helvetica Neue"/>
                <a:ea typeface="Helvetica Neue"/>
                <a:cs typeface="Helvetica Neue"/>
                <a:sym typeface="Helvetica Neue"/>
              </a:rPr>
              <a:t>T</a:t>
            </a:r>
            <a:r>
              <a:rPr b="1" i="0" lang="en" sz="2300" u="none" cap="none" strike="noStrike">
                <a:solidFill>
                  <a:srgbClr val="22228B"/>
                </a:solidFill>
                <a:latin typeface="Helvetica Neue"/>
                <a:ea typeface="Helvetica Neue"/>
                <a:cs typeface="Helvetica Neue"/>
                <a:sym typeface="Helvetica Neue"/>
              </a:rPr>
              <a:t>ranscripts (ALoFT)</a:t>
            </a:r>
          </a:p>
        </p:txBody>
      </p:sp>
      <p:sp>
        <p:nvSpPr>
          <p:cNvPr id="431" name="Shape 431"/>
          <p:cNvSpPr txBox="1"/>
          <p:nvPr>
            <p:ph idx="2" type="body"/>
          </p:nvPr>
        </p:nvSpPr>
        <p:spPr>
          <a:xfrm>
            <a:off x="629841" y="1353244"/>
            <a:ext cx="3930900" cy="3118800"/>
          </a:xfrm>
          <a:prstGeom prst="rect">
            <a:avLst/>
          </a:prstGeom>
          <a:noFill/>
          <a:ln>
            <a:noFill/>
          </a:ln>
        </p:spPr>
        <p:txBody>
          <a:bodyPr anchorCtr="0" anchor="t" bIns="34275" lIns="68575" rIns="68575" wrap="square" tIns="34275">
            <a:noAutofit/>
          </a:bodyPr>
          <a:lstStyle/>
          <a:p>
            <a:pPr lvl="0" rtl="0">
              <a:lnSpc>
                <a:spcPct val="80000"/>
              </a:lnSpc>
              <a:spcBef>
                <a:spcPts val="0"/>
              </a:spcBef>
              <a:buNone/>
            </a:pPr>
            <a:r>
              <a:rPr lang="en" sz="1400">
                <a:latin typeface="Helvetica Neue"/>
                <a:ea typeface="Helvetica Neue"/>
                <a:cs typeface="Helvetica Neue"/>
                <a:sym typeface="Helvetica Neue"/>
              </a:rPr>
              <a:t>VCF Input</a:t>
            </a:r>
          </a:p>
          <a:p>
            <a:pPr lvl="0" rtl="0">
              <a:lnSpc>
                <a:spcPct val="80000"/>
              </a:lnSpc>
              <a:spcBef>
                <a:spcPts val="0"/>
              </a:spcBef>
              <a:buNone/>
            </a:pPr>
            <a:r>
              <a:rPr lang="en" sz="1400">
                <a:latin typeface="Helvetica Neue"/>
                <a:ea typeface="Helvetica Neue"/>
                <a:cs typeface="Helvetica Neue"/>
                <a:sym typeface="Helvetica Neue"/>
              </a:rPr>
              <a:t>Output:</a:t>
            </a:r>
          </a:p>
          <a:p>
            <a:pPr indent="-317500" lvl="0" marL="457200" marR="0" rtl="0" algn="l">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Impact score: benign or deleterious.</a:t>
            </a:r>
          </a:p>
          <a:p>
            <a:pPr indent="-317500" lvl="0" marL="457200" marR="0" rtl="0" algn="l">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Confidence level.</a:t>
            </a:r>
          </a:p>
          <a:p>
            <a:pPr indent="-317500" lvl="0" marL="457200" marR="0" rtl="0" algn="l">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Annotated VCF.</a:t>
            </a:r>
          </a:p>
          <a:p>
            <a:pPr lvl="0" marR="0" rtl="0" algn="l">
              <a:lnSpc>
                <a:spcPct val="150000"/>
              </a:lnSpc>
              <a:spcBef>
                <a:spcPts val="800"/>
              </a:spcBef>
              <a:spcAft>
                <a:spcPts val="0"/>
              </a:spcAft>
              <a:buNone/>
            </a:pPr>
            <a:r>
              <a:rPr lang="en" sz="1400">
                <a:solidFill>
                  <a:srgbClr val="000000"/>
                </a:solidFill>
                <a:latin typeface="Helvetica Neue"/>
                <a:ea typeface="Helvetica Neue"/>
                <a:cs typeface="Helvetica Neue"/>
                <a:sym typeface="Helvetica Neue"/>
              </a:rPr>
              <a:t>Access:</a:t>
            </a:r>
          </a:p>
          <a:p>
            <a:pPr indent="-317500" lvl="0" marL="457200" marR="0" rtl="0" algn="l">
              <a:lnSpc>
                <a:spcPct val="150000"/>
              </a:lnSpc>
              <a:spcBef>
                <a:spcPts val="800"/>
              </a:spcBef>
              <a:spcAft>
                <a:spcPts val="0"/>
              </a:spcAft>
              <a:buSzPct val="100000"/>
              <a:buFont typeface="Helvetica Neue"/>
              <a:buChar char="●"/>
            </a:pPr>
            <a:r>
              <a:rPr lang="en" sz="1400">
                <a:solidFill>
                  <a:srgbClr val="000000"/>
                </a:solidFill>
                <a:latin typeface="Helvetica Neue"/>
                <a:ea typeface="Helvetica Neue"/>
                <a:cs typeface="Helvetica Neue"/>
                <a:sym typeface="Helvetica Neue"/>
              </a:rPr>
              <a:t>Software package: </a:t>
            </a:r>
            <a:r>
              <a:rPr b="1" lang="en" sz="1400">
                <a:latin typeface="Helvetica Neue"/>
                <a:ea typeface="Helvetica Neue"/>
                <a:cs typeface="Helvetica Neue"/>
                <a:sym typeface="Helvetica Neue"/>
              </a:rPr>
              <a:t>aloft.gersteinlab.org</a:t>
            </a:r>
          </a:p>
          <a:p>
            <a:pPr indent="-317500" lvl="0" marL="457200" rtl="0">
              <a:lnSpc>
                <a:spcPct val="150000"/>
              </a:lnSpc>
              <a:spcBef>
                <a:spcPts val="0"/>
              </a:spcBef>
              <a:buSzPct val="100000"/>
              <a:buFont typeface="Helvetica Neue"/>
              <a:buChar char="●"/>
            </a:pPr>
            <a:r>
              <a:rPr lang="en" sz="1400">
                <a:latin typeface="Helvetica Neue"/>
                <a:ea typeface="Helvetica Neue"/>
                <a:cs typeface="Helvetica Neue"/>
                <a:sym typeface="Helvetica Neue"/>
              </a:rPr>
              <a:t>Gitub: </a:t>
            </a:r>
            <a:r>
              <a:rPr b="1" lang="en" sz="1400">
                <a:latin typeface="Helvetica Neue"/>
                <a:ea typeface="Helvetica Neue"/>
                <a:cs typeface="Helvetica Neue"/>
                <a:sym typeface="Helvetica Neue"/>
              </a:rPr>
              <a:t>github.com/gersteinlab/aloft</a:t>
            </a:r>
          </a:p>
        </p:txBody>
      </p:sp>
      <p:sp>
        <p:nvSpPr>
          <p:cNvPr id="432" name="Shape 432"/>
          <p:cNvSpPr txBox="1"/>
          <p:nvPr/>
        </p:nvSpPr>
        <p:spPr>
          <a:xfrm>
            <a:off x="5149202" y="597694"/>
            <a:ext cx="2949000" cy="12003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33" name="Shape 433"/>
          <p:cNvSpPr txBox="1"/>
          <p:nvPr/>
        </p:nvSpPr>
        <p:spPr>
          <a:xfrm>
            <a:off x="5149202" y="1797844"/>
            <a:ext cx="2949000" cy="2858700"/>
          </a:xfrm>
          <a:prstGeom prst="rect">
            <a:avLst/>
          </a:prstGeom>
          <a:noFill/>
          <a:ln>
            <a:noFill/>
          </a:ln>
        </p:spPr>
        <p:txBody>
          <a:bodyPr anchorCtr="0" anchor="t" bIns="34275" lIns="68575" rIns="68575" wrap="square" tIns="34275">
            <a:noAutofit/>
          </a:bodyPr>
          <a:lstStyle/>
          <a:p>
            <a:pPr indent="0" lvl="0" marL="0" marR="0" rtl="0" algn="l">
              <a:lnSpc>
                <a:spcPct val="90000"/>
              </a:lnSpc>
              <a:spcBef>
                <a:spcPts val="0"/>
              </a:spcBef>
              <a:buClr>
                <a:schemeClr val="dk1"/>
              </a:buClr>
              <a:buFont typeface="Arial"/>
              <a:buNone/>
            </a:pPr>
            <a:r>
              <a:t/>
            </a:r>
            <a:endParaRPr b="0" i="0" sz="1200" u="none" cap="none" strike="noStrike">
              <a:solidFill>
                <a:schemeClr val="dk1"/>
              </a:solidFill>
              <a:latin typeface="Calibri"/>
              <a:ea typeface="Calibri"/>
              <a:cs typeface="Calibri"/>
              <a:sym typeface="Calibri"/>
            </a:endParaRPr>
          </a:p>
        </p:txBody>
      </p:sp>
      <p:pic>
        <p:nvPicPr>
          <p:cNvPr descr="ALoFT.png" id="434" name="Shape 434"/>
          <p:cNvPicPr preferRelativeResize="0"/>
          <p:nvPr/>
        </p:nvPicPr>
        <p:blipFill>
          <a:blip r:embed="rId3">
            <a:alphaModFix/>
          </a:blip>
          <a:stretch>
            <a:fillRect/>
          </a:stretch>
        </p:blipFill>
        <p:spPr>
          <a:xfrm>
            <a:off x="4942394" y="1055150"/>
            <a:ext cx="2643463" cy="3626653"/>
          </a:xfrm>
          <a:prstGeom prst="rect">
            <a:avLst/>
          </a:prstGeom>
          <a:noFill/>
          <a:ln>
            <a:noFill/>
          </a:ln>
        </p:spPr>
      </p:pic>
      <p:sp>
        <p:nvSpPr>
          <p:cNvPr id="435" name="Shape 435"/>
          <p:cNvSpPr txBox="1"/>
          <p:nvPr/>
        </p:nvSpPr>
        <p:spPr>
          <a:xfrm>
            <a:off x="4652475" y="4681800"/>
            <a:ext cx="3325800" cy="321900"/>
          </a:xfrm>
          <a:prstGeom prst="rect">
            <a:avLst/>
          </a:prstGeom>
          <a:noFill/>
          <a:ln>
            <a:noFill/>
          </a:ln>
        </p:spPr>
        <p:txBody>
          <a:bodyPr anchorCtr="0" anchor="t" bIns="91425" lIns="91425" rIns="91425" wrap="square" tIns="91425">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Shape 440"/>
          <p:cNvSpPr txBox="1"/>
          <p:nvPr>
            <p:ph type="title"/>
          </p:nvPr>
        </p:nvSpPr>
        <p:spPr>
          <a:xfrm>
            <a:off x="685800" y="3048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i="0" lang="en" sz="2600" u="none" cap="none" strike="noStrike">
                <a:solidFill>
                  <a:srgbClr val="22228B"/>
                </a:solidFill>
                <a:latin typeface="Helvetica Neue"/>
                <a:ea typeface="Helvetica Neue"/>
                <a:cs typeface="Helvetica Neue"/>
                <a:sym typeface="Helvetica Neue"/>
              </a:rPr>
              <a:t>LoF position distribution varies by cohort</a:t>
            </a:r>
          </a:p>
        </p:txBody>
      </p:sp>
      <p:pic>
        <p:nvPicPr>
          <p:cNvPr id="441" name="Shape 441"/>
          <p:cNvPicPr preferRelativeResize="0"/>
          <p:nvPr/>
        </p:nvPicPr>
        <p:blipFill rotWithShape="1">
          <a:blip r:embed="rId3">
            <a:alphaModFix/>
          </a:blip>
          <a:srcRect b="0" l="0" r="48990" t="6690"/>
          <a:stretch/>
        </p:blipFill>
        <p:spPr>
          <a:xfrm>
            <a:off x="416050" y="995200"/>
            <a:ext cx="4498203" cy="3776425"/>
          </a:xfrm>
          <a:prstGeom prst="rect">
            <a:avLst/>
          </a:prstGeom>
          <a:noFill/>
          <a:ln>
            <a:noFill/>
          </a:ln>
        </p:spPr>
      </p:pic>
      <p:sp>
        <p:nvSpPr>
          <p:cNvPr id="442" name="Shape 442"/>
          <p:cNvSpPr txBox="1"/>
          <p:nvPr/>
        </p:nvSpPr>
        <p:spPr>
          <a:xfrm>
            <a:off x="5195400" y="4490075"/>
            <a:ext cx="3262800" cy="399900"/>
          </a:xfrm>
          <a:prstGeom prst="rect">
            <a:avLst/>
          </a:prstGeom>
          <a:noFill/>
          <a:ln>
            <a:noFill/>
          </a:ln>
        </p:spPr>
        <p:txBody>
          <a:bodyPr anchorCtr="0" anchor="ctr" bIns="91425" lIns="91425" rIns="91425" wrap="square" tIns="91425">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443" name="Shape 443"/>
          <p:cNvPicPr preferRelativeResize="0"/>
          <p:nvPr/>
        </p:nvPicPr>
        <p:blipFill rotWithShape="1">
          <a:blip r:embed="rId3">
            <a:alphaModFix/>
          </a:blip>
          <a:srcRect b="-5110" l="50744" r="-4534" t="5110"/>
          <a:stretch/>
        </p:blipFill>
        <p:spPr>
          <a:xfrm>
            <a:off x="4991429" y="1177025"/>
            <a:ext cx="3999572" cy="3412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Shape 448"/>
          <p:cNvSpPr txBox="1"/>
          <p:nvPr>
            <p:ph type="title"/>
          </p:nvPr>
        </p:nvSpPr>
        <p:spPr>
          <a:xfrm>
            <a:off x="629841" y="723900"/>
            <a:ext cx="7392000" cy="4827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t/>
            </a:r>
            <a:endParaRPr b="1" sz="2300">
              <a:solidFill>
                <a:srgbClr val="22228B"/>
              </a:solidFill>
              <a:latin typeface="Helvetica Neue"/>
              <a:ea typeface="Helvetica Neue"/>
              <a:cs typeface="Helvetica Neue"/>
              <a:sym typeface="Helvetica Neue"/>
            </a:endParaRPr>
          </a:p>
          <a:p>
            <a:pPr indent="0" lvl="0" marL="0" marR="0" rtl="0" algn="l">
              <a:lnSpc>
                <a:spcPct val="90000"/>
              </a:lnSpc>
              <a:spcBef>
                <a:spcPts val="0"/>
              </a:spcBef>
              <a:buClr>
                <a:srgbClr val="1F3864"/>
              </a:buClr>
              <a:buSzPct val="25000"/>
              <a:buFont typeface="Helvetica Neue"/>
              <a:buNone/>
            </a:pPr>
            <a:r>
              <a:rPr b="1" i="0" lang="en" sz="2300" u="none" cap="none" strike="noStrike">
                <a:solidFill>
                  <a:srgbClr val="22228B"/>
                </a:solidFill>
                <a:latin typeface="Helvetica Neue"/>
                <a:ea typeface="Helvetica Neue"/>
                <a:cs typeface="Helvetica Neue"/>
                <a:sym typeface="Helvetica Neue"/>
              </a:rPr>
              <a:t>ALoFT identifies deleterious</a:t>
            </a:r>
          </a:p>
          <a:p>
            <a:pPr indent="0" lvl="0" marL="0" marR="0" rtl="0" algn="l">
              <a:lnSpc>
                <a:spcPct val="90000"/>
              </a:lnSpc>
              <a:spcBef>
                <a:spcPts val="0"/>
              </a:spcBef>
              <a:buClr>
                <a:srgbClr val="1F3864"/>
              </a:buClr>
              <a:buSzPct val="25000"/>
              <a:buFont typeface="Helvetica Neue"/>
              <a:buNone/>
            </a:pPr>
            <a:r>
              <a:rPr b="1" i="0" lang="en" sz="2300" u="none" cap="none" strike="noStrike">
                <a:solidFill>
                  <a:srgbClr val="22228B"/>
                </a:solidFill>
                <a:latin typeface="Helvetica Neue"/>
                <a:ea typeface="Helvetica Neue"/>
                <a:cs typeface="Helvetica Neue"/>
                <a:sym typeface="Helvetica Neue"/>
              </a:rPr>
              <a:t>somatic LoF variants</a:t>
            </a:r>
          </a:p>
        </p:txBody>
      </p:sp>
      <p:sp>
        <p:nvSpPr>
          <p:cNvPr id="449" name="Shape 449"/>
          <p:cNvSpPr txBox="1"/>
          <p:nvPr>
            <p:ph idx="1" type="body"/>
          </p:nvPr>
        </p:nvSpPr>
        <p:spPr>
          <a:xfrm>
            <a:off x="718448" y="1388986"/>
            <a:ext cx="2949000" cy="3576300"/>
          </a:xfrm>
          <a:prstGeom prst="rect">
            <a:avLst/>
          </a:prstGeom>
          <a:noFill/>
          <a:ln>
            <a:noFill/>
          </a:ln>
        </p:spPr>
        <p:txBody>
          <a:bodyPr anchorCtr="0" anchor="t" bIns="34275" lIns="68575" rIns="68575" wrap="square" tIns="34275">
            <a:noAutofit/>
          </a:bodyPr>
          <a:lstStyle/>
          <a:p>
            <a:pPr indent="0" lvl="0" marL="0" marR="0" rtl="0" algn="l">
              <a:lnSpc>
                <a:spcPct val="90000"/>
              </a:lnSpc>
              <a:spcBef>
                <a:spcPts val="0"/>
              </a:spcBef>
              <a:spcAft>
                <a:spcPts val="0"/>
              </a:spcAft>
              <a:buClr>
                <a:schemeClr val="dk1"/>
              </a:buClr>
              <a:buSzPct val="25000"/>
              <a:buFont typeface="Arial"/>
              <a:buNone/>
            </a:pPr>
            <a:r>
              <a:rPr b="1" i="0" lang="en" sz="1400" u="none" cap="none" strike="noStrike">
                <a:solidFill>
                  <a:schemeClr val="dk1"/>
                </a:solidFill>
                <a:latin typeface="Helvetica Neue"/>
                <a:ea typeface="Helvetica Neue"/>
                <a:cs typeface="Helvetica Neue"/>
                <a:sym typeface="Helvetica Neue"/>
              </a:rPr>
              <a:t>LoF tolerant genes:</a:t>
            </a:r>
          </a:p>
          <a:p>
            <a:pPr indent="-228600" lvl="0" marL="254000" marR="0" rtl="0" algn="l">
              <a:lnSpc>
                <a:spcPct val="90000"/>
              </a:lnSpc>
              <a:spcBef>
                <a:spcPts val="800"/>
              </a:spcBef>
              <a:spcAft>
                <a:spcPts val="0"/>
              </a:spcAft>
              <a:buClr>
                <a:schemeClr val="dk1"/>
              </a:buClr>
              <a:buSzPct val="100000"/>
              <a:buFont typeface="Arial"/>
              <a:buChar char="•"/>
            </a:pPr>
            <a:r>
              <a:rPr b="0" i="0" lang="en" sz="1400" u="none" cap="none" strike="noStrike">
                <a:solidFill>
                  <a:schemeClr val="dk1"/>
                </a:solidFill>
                <a:latin typeface="Helvetica Neue"/>
                <a:ea typeface="Helvetica Neue"/>
                <a:cs typeface="Helvetica Neue"/>
                <a:sym typeface="Helvetica Neue"/>
              </a:rPr>
              <a:t>LoF in the 1KG cohort.</a:t>
            </a:r>
          </a:p>
          <a:p>
            <a:pPr indent="-228600" lvl="0" marL="254000" marR="0" rtl="0" algn="l">
              <a:lnSpc>
                <a:spcPct val="90000"/>
              </a:lnSpc>
              <a:spcBef>
                <a:spcPts val="800"/>
              </a:spcBef>
              <a:spcAft>
                <a:spcPts val="0"/>
              </a:spcAft>
              <a:buClr>
                <a:schemeClr val="dk1"/>
              </a:buClr>
              <a:buSzPct val="100000"/>
              <a:buFont typeface="Arial"/>
              <a:buChar char="•"/>
            </a:pPr>
            <a:r>
              <a:rPr b="0" i="1" lang="en" sz="1400" u="none" cap="none" strike="noStrike">
                <a:solidFill>
                  <a:schemeClr val="dk1"/>
                </a:solidFill>
                <a:latin typeface="Helvetica Neue"/>
                <a:ea typeface="Helvetica Neue"/>
                <a:cs typeface="Helvetica Neue"/>
                <a:sym typeface="Helvetica Neue"/>
              </a:rPr>
              <a:t>Depleted in deleterious LoFs.</a:t>
            </a:r>
          </a:p>
          <a:p>
            <a:pPr indent="0" lvl="0" marL="0" marR="0" rtl="0" algn="l">
              <a:lnSpc>
                <a:spcPct val="90000"/>
              </a:lnSpc>
              <a:spcBef>
                <a:spcPts val="800"/>
              </a:spcBef>
              <a:spcAft>
                <a:spcPts val="0"/>
              </a:spcAft>
              <a:buClr>
                <a:schemeClr val="dk1"/>
              </a:buClr>
              <a:buSzPct val="25000"/>
              <a:buFont typeface="Arial"/>
              <a:buNone/>
            </a:pPr>
            <a:r>
              <a:t/>
            </a:r>
            <a:endParaRPr b="0" i="0" sz="1400" u="none" cap="none" strike="noStrike">
              <a:solidFill>
                <a:schemeClr val="dk1"/>
              </a:solidFill>
              <a:latin typeface="Helvetica Neue"/>
              <a:ea typeface="Helvetica Neue"/>
              <a:cs typeface="Helvetica Neue"/>
              <a:sym typeface="Helvetica Neue"/>
            </a:endParaRPr>
          </a:p>
          <a:p>
            <a:pPr indent="0" lvl="0" marL="0" marR="0" rtl="0" algn="l">
              <a:lnSpc>
                <a:spcPct val="90000"/>
              </a:lnSpc>
              <a:spcBef>
                <a:spcPts val="800"/>
              </a:spcBef>
              <a:spcAft>
                <a:spcPts val="0"/>
              </a:spcAft>
              <a:buClr>
                <a:schemeClr val="dk1"/>
              </a:buClr>
              <a:buSzPct val="25000"/>
              <a:buFont typeface="Arial"/>
              <a:buNone/>
            </a:pPr>
            <a:r>
              <a:rPr b="1" i="0" lang="en" sz="1400" u="none" cap="none" strike="noStrike">
                <a:solidFill>
                  <a:schemeClr val="dk1"/>
                </a:solidFill>
                <a:latin typeface="Helvetica Neue"/>
                <a:ea typeface="Helvetica Neue"/>
                <a:cs typeface="Helvetica Neue"/>
                <a:sym typeface="Helvetica Neue"/>
              </a:rPr>
              <a:t>Cancer genes:</a:t>
            </a:r>
          </a:p>
          <a:p>
            <a:pPr indent="-228600" lvl="0" marL="254000" marR="0" rtl="0" algn="l">
              <a:lnSpc>
                <a:spcPct val="90000"/>
              </a:lnSpc>
              <a:spcBef>
                <a:spcPts val="800"/>
              </a:spcBef>
              <a:spcAft>
                <a:spcPts val="0"/>
              </a:spcAft>
              <a:buClr>
                <a:schemeClr val="dk1"/>
              </a:buClr>
              <a:buSzPct val="100000"/>
              <a:buFont typeface="Arial"/>
              <a:buChar char="•"/>
            </a:pPr>
            <a:r>
              <a:rPr b="0" i="0" lang="en" sz="1400" u="none" cap="none" strike="noStrike">
                <a:solidFill>
                  <a:schemeClr val="dk1"/>
                </a:solidFill>
                <a:latin typeface="Helvetica Neue"/>
                <a:ea typeface="Helvetica Neue"/>
                <a:cs typeface="Helvetica Neue"/>
                <a:sym typeface="Helvetica Neue"/>
              </a:rPr>
              <a:t>COSMIC consensus.</a:t>
            </a:r>
          </a:p>
          <a:p>
            <a:pPr indent="-228600" lvl="0" marL="254000" marR="0" rtl="0" algn="l">
              <a:lnSpc>
                <a:spcPct val="90000"/>
              </a:lnSpc>
              <a:spcBef>
                <a:spcPts val="800"/>
              </a:spcBef>
              <a:spcAft>
                <a:spcPts val="0"/>
              </a:spcAft>
              <a:buClr>
                <a:schemeClr val="dk1"/>
              </a:buClr>
              <a:buSzPct val="100000"/>
              <a:buFont typeface="Arial"/>
              <a:buChar char="•"/>
            </a:pPr>
            <a:r>
              <a:rPr b="0" i="1" lang="en" sz="1400" u="none" cap="none" strike="noStrike">
                <a:solidFill>
                  <a:schemeClr val="dk1"/>
                </a:solidFill>
                <a:latin typeface="Helvetica Neue"/>
                <a:ea typeface="Helvetica Neue"/>
                <a:cs typeface="Helvetica Neue"/>
                <a:sym typeface="Helvetica Neue"/>
              </a:rPr>
              <a:t>Enriched in deleterious LoFs.</a:t>
            </a:r>
          </a:p>
        </p:txBody>
      </p:sp>
      <p:pic>
        <p:nvPicPr>
          <p:cNvPr descr="g11339.png" id="450" name="Shape 450"/>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451" name="Shape 451"/>
          <p:cNvSpPr txBox="1"/>
          <p:nvPr/>
        </p:nvSpPr>
        <p:spPr>
          <a:xfrm>
            <a:off x="629838" y="4575500"/>
            <a:ext cx="3325800" cy="321900"/>
          </a:xfrm>
          <a:prstGeom prst="rect">
            <a:avLst/>
          </a:prstGeom>
          <a:noFill/>
          <a:ln>
            <a:noFill/>
          </a:ln>
        </p:spPr>
        <p:txBody>
          <a:bodyPr anchorCtr="0" anchor="t" bIns="91425" lIns="91425" rIns="91425" wrap="square" tIns="91425">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Shape 456"/>
          <p:cNvSpPr txBox="1"/>
          <p:nvPr>
            <p:ph type="title"/>
          </p:nvPr>
        </p:nvSpPr>
        <p:spPr>
          <a:xfrm>
            <a:off x="629850" y="342900"/>
            <a:ext cx="7500900" cy="4269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lang="en" sz="2000">
                <a:solidFill>
                  <a:srgbClr val="22228B"/>
                </a:solidFill>
                <a:latin typeface="Helvetica Neue"/>
                <a:ea typeface="Helvetica Neue"/>
                <a:cs typeface="Helvetica Neue"/>
                <a:sym typeface="Helvetica Neue"/>
              </a:rPr>
              <a:t>ALoFT refines cancer mutation classification</a:t>
            </a:r>
          </a:p>
        </p:txBody>
      </p:sp>
      <p:pic>
        <p:nvPicPr>
          <p:cNvPr descr="g69630.png" id="457" name="Shape 457"/>
          <p:cNvPicPr preferRelativeResize="0"/>
          <p:nvPr/>
        </p:nvPicPr>
        <p:blipFill>
          <a:blip r:embed="rId3">
            <a:alphaModFix/>
          </a:blip>
          <a:stretch>
            <a:fillRect/>
          </a:stretch>
        </p:blipFill>
        <p:spPr>
          <a:xfrm>
            <a:off x="4952625" y="924550"/>
            <a:ext cx="3110648" cy="3839899"/>
          </a:xfrm>
          <a:prstGeom prst="rect">
            <a:avLst/>
          </a:prstGeom>
          <a:noFill/>
          <a:ln>
            <a:noFill/>
          </a:ln>
        </p:spPr>
      </p:pic>
      <p:sp>
        <p:nvSpPr>
          <p:cNvPr id="458" name="Shape 458"/>
          <p:cNvSpPr txBox="1"/>
          <p:nvPr/>
        </p:nvSpPr>
        <p:spPr>
          <a:xfrm>
            <a:off x="5006063" y="4764450"/>
            <a:ext cx="3325800" cy="321900"/>
          </a:xfrm>
          <a:prstGeom prst="rect">
            <a:avLst/>
          </a:prstGeom>
          <a:noFill/>
          <a:ln>
            <a:noFill/>
          </a:ln>
        </p:spPr>
        <p:txBody>
          <a:bodyPr anchorCtr="0" anchor="t" bIns="91425" lIns="91425" rIns="91425" wrap="square" tIns="91425">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r>
              <a:t/>
            </a:r>
            <a:endParaRPr/>
          </a:p>
        </p:txBody>
      </p:sp>
      <p:pic>
        <p:nvPicPr>
          <p:cNvPr descr="text63366.png" id="459" name="Shape 459"/>
          <p:cNvPicPr preferRelativeResize="0"/>
          <p:nvPr/>
        </p:nvPicPr>
        <p:blipFill>
          <a:blip r:embed="rId4">
            <a:alphaModFix/>
          </a:blip>
          <a:stretch>
            <a:fillRect/>
          </a:stretch>
        </p:blipFill>
        <p:spPr>
          <a:xfrm>
            <a:off x="1174300" y="924550"/>
            <a:ext cx="2844053" cy="2577328"/>
          </a:xfrm>
          <a:prstGeom prst="rect">
            <a:avLst/>
          </a:prstGeom>
          <a:noFill/>
          <a:ln>
            <a:noFill/>
          </a:ln>
        </p:spPr>
      </p:pic>
      <p:sp>
        <p:nvSpPr>
          <p:cNvPr id="460" name="Shape 460"/>
          <p:cNvSpPr txBox="1"/>
          <p:nvPr/>
        </p:nvSpPr>
        <p:spPr>
          <a:xfrm>
            <a:off x="1098100" y="3367825"/>
            <a:ext cx="3000000" cy="1956300"/>
          </a:xfrm>
          <a:prstGeom prst="rect">
            <a:avLst/>
          </a:prstGeom>
          <a:noFill/>
          <a:ln>
            <a:noFill/>
          </a:ln>
        </p:spPr>
        <p:txBody>
          <a:bodyPr anchorCtr="0" anchor="ctr" bIns="91425" lIns="91425" rIns="91425" wrap="square" tIns="91425">
            <a:noAutofit/>
          </a:bodyPr>
          <a:lstStyle/>
          <a:p>
            <a:pPr lvl="0" rtl="0">
              <a:lnSpc>
                <a:spcPct val="90000"/>
              </a:lnSpc>
              <a:spcBef>
                <a:spcPts val="800"/>
              </a:spcBef>
              <a:buNone/>
            </a:pPr>
            <a:r>
              <a:rPr i="1" lang="en">
                <a:solidFill>
                  <a:schemeClr val="dk1"/>
                </a:solidFill>
                <a:latin typeface="Helvetica Neue"/>
                <a:ea typeface="Helvetica Neue"/>
                <a:cs typeface="Helvetica Neue"/>
                <a:sym typeface="Helvetica Neue"/>
              </a:rPr>
              <a:t>Vogelstein et al. 2013:</a:t>
            </a:r>
            <a:r>
              <a:rPr lang="en">
                <a:solidFill>
                  <a:schemeClr val="dk1"/>
                </a:solidFill>
                <a:latin typeface="Helvetica Neue"/>
                <a:ea typeface="Helvetica Neue"/>
                <a:cs typeface="Helvetica Neue"/>
                <a:sym typeface="Helvetica Neue"/>
              </a:rPr>
              <a:t> if &gt;20% of mutations in a </a:t>
            </a:r>
            <a:r>
              <a:rPr lang="en">
                <a:solidFill>
                  <a:schemeClr val="dk1"/>
                </a:solidFill>
                <a:latin typeface="Helvetica Neue"/>
                <a:ea typeface="Helvetica Neue"/>
                <a:cs typeface="Helvetica Neue"/>
                <a:sym typeface="Helvetica Neue"/>
              </a:rPr>
              <a:t>gene</a:t>
            </a:r>
            <a:r>
              <a:rPr lang="en">
                <a:solidFill>
                  <a:schemeClr val="dk1"/>
                </a:solidFill>
                <a:latin typeface="Helvetica Neue"/>
                <a:ea typeface="Helvetica Neue"/>
                <a:cs typeface="Helvetica Neue"/>
                <a:sym typeface="Helvetica Neue"/>
              </a:rPr>
              <a:t> are inactivating </a:t>
            </a:r>
            <a:r>
              <a:rPr lang="en">
                <a:solidFill>
                  <a:schemeClr val="dk1"/>
                </a:solidFill>
                <a:latin typeface="Helvetica Neue"/>
                <a:ea typeface="Helvetica Neue"/>
                <a:cs typeface="Helvetica Neue"/>
                <a:sym typeface="Helvetica Neue"/>
              </a:rPr>
              <a:t>→ tumor suppressor gene (TSG).</a:t>
            </a:r>
          </a:p>
          <a:p>
            <a:pPr lvl="0" rtl="0">
              <a:lnSpc>
                <a:spcPct val="90000"/>
              </a:lnSpc>
              <a:spcBef>
                <a:spcPts val="800"/>
              </a:spcBef>
              <a:spcAft>
                <a:spcPts val="1600"/>
              </a:spcAft>
              <a:buNone/>
            </a:pPr>
            <a:r>
              <a:rPr lang="en">
                <a:solidFill>
                  <a:schemeClr val="dk1"/>
                </a:solidFill>
                <a:latin typeface="Helvetica Neue"/>
                <a:ea typeface="Helvetica Neue"/>
                <a:cs typeface="Helvetica Neue"/>
                <a:sym typeface="Helvetica Neue"/>
              </a:rPr>
              <a:t>ALoFT further refines 20/20 rule predictions.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5" name="Shape 205"/>
        <p:cNvGrpSpPr/>
        <p:nvPr/>
      </p:nvGrpSpPr>
      <p:grpSpPr>
        <a:xfrm>
          <a:off x="0" y="0"/>
          <a:ext cx="0" cy="0"/>
          <a:chOff x="0" y="0"/>
          <a:chExt cx="0" cy="0"/>
        </a:xfrm>
      </p:grpSpPr>
      <p:sp>
        <p:nvSpPr>
          <p:cNvPr id="206" name="Shape 206"/>
          <p:cNvSpPr txBox="1"/>
          <p:nvPr>
            <p:ph type="title"/>
          </p:nvPr>
        </p:nvSpPr>
        <p:spPr>
          <a:xfrm>
            <a:off x="0" y="108347"/>
            <a:ext cx="9144000" cy="615600"/>
          </a:xfrm>
          <a:prstGeom prst="rect">
            <a:avLst/>
          </a:prstGeom>
          <a:noFill/>
          <a:ln>
            <a:noFill/>
          </a:ln>
        </p:spPr>
        <p:txBody>
          <a:bodyPr anchorCtr="0" anchor="ctr" bIns="46025" lIns="92050" rIns="92050" wrap="square" tIns="46025">
            <a:noAutofit/>
          </a:bodyPr>
          <a:lstStyle/>
          <a:p>
            <a:pPr indent="0" lvl="0" marL="0" marR="0" rtl="0">
              <a:lnSpc>
                <a:spcPct val="100000"/>
              </a:lnSpc>
              <a:spcBef>
                <a:spcPts val="0"/>
              </a:spcBef>
              <a:spcAft>
                <a:spcPts val="0"/>
              </a:spcAft>
              <a:buClr>
                <a:srgbClr val="7F7F7F"/>
              </a:buClr>
              <a:buSzPct val="25000"/>
              <a:buFont typeface="Helvetica Neue"/>
              <a:buNone/>
            </a:pPr>
            <a:r>
              <a:rPr lang="en" sz="1800">
                <a:solidFill>
                  <a:srgbClr val="7F7F7F"/>
                </a:solidFill>
                <a:latin typeface="Helvetica Neue"/>
                <a:ea typeface="Helvetica Neue"/>
                <a:cs typeface="Helvetica Neue"/>
                <a:sym typeface="Helvetica Neue"/>
              </a:rPr>
              <a:t>Prioritizing somatic variants: approaches for identifying key variants through recurrence, coding &amp; noncoding functional impact</a:t>
            </a:r>
          </a:p>
        </p:txBody>
      </p:sp>
      <p:sp>
        <p:nvSpPr>
          <p:cNvPr id="207" name="Shape 207"/>
          <p:cNvSpPr txBox="1"/>
          <p:nvPr>
            <p:ph idx="1" type="body"/>
          </p:nvPr>
        </p:nvSpPr>
        <p:spPr>
          <a:xfrm>
            <a:off x="50800" y="854875"/>
            <a:ext cx="4538700" cy="45918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The need to identify key variants for </a:t>
            </a:r>
            <a:r>
              <a:rPr lang="en" sz="1300">
                <a:solidFill>
                  <a:srgbClr val="FFFF00"/>
                </a:solidFill>
                <a:latin typeface="Helvetica Neue"/>
                <a:ea typeface="Helvetica Neue"/>
                <a:cs typeface="Helvetica Neue"/>
                <a:sym typeface="Helvetica Neue"/>
              </a:rPr>
              <a:t>precision </a:t>
            </a:r>
            <a:r>
              <a:rPr lang="en" sz="1300">
                <a:solidFill>
                  <a:srgbClr val="7F7F7F"/>
                </a:solidFill>
                <a:latin typeface="Helvetica Neue"/>
                <a:ea typeface="Helvetica Neue"/>
                <a:cs typeface="Helvetica Neue"/>
                <a:sym typeface="Helvetica Neue"/>
              </a:rPr>
              <a:t>and</a:t>
            </a:r>
            <a:r>
              <a:rPr lang="en" sz="1300">
                <a:solidFill>
                  <a:srgbClr val="FFFF00"/>
                </a:solidFill>
                <a:latin typeface="Helvetica Neue"/>
                <a:ea typeface="Helvetica Neue"/>
                <a:cs typeface="Helvetica Neue"/>
                <a:sym typeface="Helvetica Neue"/>
              </a:rPr>
              <a:t> personalized  medicine</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Growth in </a:t>
            </a:r>
            <a:r>
              <a:rPr lang="en" sz="1300">
                <a:solidFill>
                  <a:srgbClr val="FFFF00"/>
                </a:solidFill>
                <a:latin typeface="Helvetica Neue"/>
                <a:ea typeface="Helvetica Neue"/>
                <a:cs typeface="Helvetica Neue"/>
                <a:sym typeface="Helvetica Neue"/>
              </a:rPr>
              <a:t>cancer genome variant data</a:t>
            </a:r>
          </a:p>
          <a:p>
            <a:pPr indent="374650" lvl="1" rtl="0">
              <a:lnSpc>
                <a:spcPct val="100000"/>
              </a:lnSpc>
              <a:spcBef>
                <a:spcPts val="36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Mining data to prioritize variants in the search for </a:t>
            </a:r>
            <a:r>
              <a:rPr lang="en" sz="1300">
                <a:solidFill>
                  <a:srgbClr val="FFFF00"/>
                </a:solidFill>
                <a:latin typeface="Helvetica Neue"/>
                <a:ea typeface="Helvetica Neue"/>
                <a:cs typeface="Helvetica Neue"/>
                <a:sym typeface="Helvetica Neue"/>
              </a:rPr>
              <a:t>cancer drivers</a:t>
            </a:r>
          </a:p>
          <a:p>
            <a:pPr indent="0" lvl="0" marL="0" rtl="0">
              <a:lnSpc>
                <a:spcPct val="100000"/>
              </a:lnSpc>
              <a:spcBef>
                <a:spcPts val="360"/>
              </a:spcBef>
              <a:buNone/>
            </a:pPr>
            <a:r>
              <a:t/>
            </a:r>
            <a:endParaRPr sz="600">
              <a:solidFill>
                <a:srgbClr val="FFFF00"/>
              </a:solidFill>
              <a:latin typeface="Helvetica Neue"/>
              <a:ea typeface="Helvetica Neue"/>
              <a:cs typeface="Helvetica Neue"/>
              <a:sym typeface="Helvetica Neue"/>
            </a:endParaRPr>
          </a:p>
          <a:p>
            <a:pPr indent="-209550" lvl="0" marL="228600" marR="0" rtl="0" algn="l">
              <a:lnSpc>
                <a:spcPct val="100000"/>
              </a:lnSpc>
              <a:spcBef>
                <a:spcPts val="400"/>
              </a:spcBef>
              <a:spcAft>
                <a:spcPts val="0"/>
              </a:spcAft>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coding regions</a:t>
            </a:r>
          </a:p>
          <a:p>
            <a:pPr indent="457200" lvl="0" marL="0" marR="0" rtl="0" algn="l">
              <a:lnSpc>
                <a:spcPct val="100000"/>
              </a:lnSpc>
              <a:spcBef>
                <a:spcPts val="400"/>
              </a:spcBef>
              <a:spcAft>
                <a:spcPts val="0"/>
              </a:spcAft>
              <a:buNone/>
            </a:pPr>
            <a:r>
              <a:rPr lang="en" sz="1300">
                <a:solidFill>
                  <a:srgbClr val="7F7F7F"/>
                </a:solidFill>
                <a:latin typeface="Helvetica Neue"/>
                <a:ea typeface="Helvetica Neue"/>
                <a:cs typeface="Helvetica Neue"/>
                <a:sym typeface="Helvetica Neue"/>
              </a:rPr>
              <a:t>- Annotation of Loss-of-Function Transcripts (ALoFT)</a:t>
            </a:r>
          </a:p>
          <a:p>
            <a:pPr indent="457200" lvl="0" marL="0" rtl="0">
              <a:spcBef>
                <a:spcPts val="400"/>
              </a:spcBef>
              <a:buNone/>
            </a:pPr>
            <a:r>
              <a:rPr lang="en" sz="1100">
                <a:solidFill>
                  <a:srgbClr val="7F7F7F"/>
                </a:solidFill>
                <a:latin typeface="Helvetica Neue"/>
                <a:ea typeface="Helvetica Neue"/>
                <a:cs typeface="Helvetica Neue"/>
                <a:sym typeface="Helvetica Neue"/>
              </a:rPr>
              <a:t>	- </a:t>
            </a:r>
            <a:r>
              <a:rPr lang="en" sz="1100">
                <a:solidFill>
                  <a:srgbClr val="FFFF00"/>
                </a:solidFill>
                <a:latin typeface="Helvetica Neue"/>
                <a:ea typeface="Helvetica Neue"/>
                <a:cs typeface="Helvetica Neue"/>
                <a:sym typeface="Helvetica Neue"/>
              </a:rPr>
              <a:t>LOF annotation </a:t>
            </a:r>
            <a:r>
              <a:rPr lang="en" sz="1100">
                <a:solidFill>
                  <a:srgbClr val="7F7F7F"/>
                </a:solidFill>
                <a:latin typeface="Helvetica Neue"/>
                <a:ea typeface="Helvetica Neue"/>
                <a:cs typeface="Helvetica Neue"/>
                <a:sym typeface="Helvetica Neue"/>
              </a:rPr>
              <a:t>as a complex problem</a:t>
            </a:r>
          </a:p>
          <a:p>
            <a:pPr indent="457200" lvl="0" marL="0" rtl="0">
              <a:spcBef>
                <a:spcPts val="400"/>
              </a:spcBef>
              <a:buNone/>
            </a:pPr>
            <a:r>
              <a:rPr lang="en" sz="1100">
                <a:solidFill>
                  <a:srgbClr val="7F7F7F"/>
                </a:solidFill>
                <a:latin typeface="Helvetica Neue"/>
                <a:ea typeface="Helvetica Neue"/>
                <a:cs typeface="Helvetica Neue"/>
                <a:sym typeface="Helvetica Neue"/>
              </a:rPr>
              <a:t>	- Identifying </a:t>
            </a:r>
            <a:r>
              <a:rPr lang="en" sz="1100">
                <a:solidFill>
                  <a:srgbClr val="FFFF00"/>
                </a:solidFill>
                <a:latin typeface="Helvetica Neue"/>
                <a:ea typeface="Helvetica Neue"/>
                <a:cs typeface="Helvetica Neue"/>
                <a:sym typeface="Helvetica Neue"/>
              </a:rPr>
              <a:t>deleterious somatic LoF </a:t>
            </a:r>
            <a:r>
              <a:rPr lang="en" sz="1100">
                <a:solidFill>
                  <a:srgbClr val="7F7F7F"/>
                </a:solidFill>
                <a:latin typeface="Helvetica Neue"/>
                <a:ea typeface="Helvetica Neue"/>
                <a:cs typeface="Helvetica Neue"/>
                <a:sym typeface="Helvetica Neue"/>
              </a:rPr>
              <a:t>variants</a:t>
            </a:r>
          </a:p>
          <a:p>
            <a:pPr indent="457200" lvl="0" marL="0" rtl="0">
              <a:lnSpc>
                <a:spcPct val="100000"/>
              </a:lnSpc>
              <a:spcBef>
                <a:spcPts val="400"/>
              </a:spcBef>
              <a:buNone/>
            </a:pPr>
            <a:r>
              <a:rPr lang="en" sz="1300">
                <a:solidFill>
                  <a:srgbClr val="7F7F7F"/>
                </a:solidFill>
                <a:latin typeface="Helvetica Neue"/>
                <a:ea typeface="Helvetica Neue"/>
                <a:cs typeface="Helvetica Neue"/>
                <a:sym typeface="Helvetica Neue"/>
              </a:rPr>
              <a:t>- Biomolecular </a:t>
            </a:r>
            <a:r>
              <a:rPr lang="en" sz="1300">
                <a:solidFill>
                  <a:srgbClr val="FFFF00"/>
                </a:solidFill>
                <a:latin typeface="Helvetica Neue"/>
                <a:ea typeface="Helvetica Neue"/>
                <a:cs typeface="Helvetica Neue"/>
                <a:sym typeface="Helvetica Neue"/>
              </a:rPr>
              <a:t>frustration</a:t>
            </a:r>
            <a:r>
              <a:rPr lang="en" sz="1300">
                <a:solidFill>
                  <a:srgbClr val="7F7F7F"/>
                </a:solidFill>
                <a:latin typeface="Helvetica Neue"/>
                <a:ea typeface="Helvetica Neue"/>
                <a:cs typeface="Helvetica Neue"/>
                <a:sym typeface="Helvetica Neue"/>
              </a:rPr>
              <a:t> as a localized metric</a:t>
            </a:r>
          </a:p>
          <a:p>
            <a:pPr indent="457200" lvl="0" marL="0" rtl="0">
              <a:spcBef>
                <a:spcPts val="400"/>
              </a:spcBef>
              <a:buNone/>
            </a:pPr>
            <a:r>
              <a:rPr lang="en" sz="1100">
                <a:solidFill>
                  <a:srgbClr val="7F7F7F"/>
                </a:solidFill>
                <a:latin typeface="Helvetica Neue"/>
                <a:ea typeface="Helvetica Neue"/>
                <a:cs typeface="Helvetica Neue"/>
                <a:sym typeface="Helvetica Neue"/>
              </a:rPr>
              <a:t>	- Evaluating localized frustration </a:t>
            </a:r>
            <a:r>
              <a:rPr lang="en" sz="1100">
                <a:solidFill>
                  <a:srgbClr val="FFFF00"/>
                </a:solidFill>
                <a:latin typeface="Helvetica Neue"/>
                <a:ea typeface="Helvetica Neue"/>
                <a:cs typeface="Helvetica Neue"/>
                <a:sym typeface="Helvetica Neue"/>
              </a:rPr>
              <a:t>changes</a:t>
            </a:r>
            <a:r>
              <a:rPr lang="en" sz="1100">
                <a:solidFill>
                  <a:srgbClr val="7F7F7F"/>
                </a:solidFill>
                <a:latin typeface="Helvetica Neue"/>
                <a:ea typeface="Helvetica Neue"/>
                <a:cs typeface="Helvetica Neue"/>
                <a:sym typeface="Helvetica Neue"/>
              </a:rPr>
              <a:t> (∆F)</a:t>
            </a:r>
          </a:p>
          <a:p>
            <a:pPr indent="457200" lvl="0" marL="0" rtl="0">
              <a:spcBef>
                <a:spcPts val="400"/>
              </a:spcBef>
              <a:buNone/>
            </a:pPr>
            <a:r>
              <a:rPr lang="en" sz="1100">
                <a:solidFill>
                  <a:srgbClr val="7F7F7F"/>
                </a:solidFill>
                <a:latin typeface="Helvetica Neue"/>
                <a:ea typeface="Helvetica Neue"/>
                <a:cs typeface="Helvetica Neue"/>
                <a:sym typeface="Helvetica Neue"/>
              </a:rPr>
              <a:t>	- Differential ∆F profiles in </a:t>
            </a:r>
            <a:r>
              <a:rPr lang="en" sz="1100">
                <a:solidFill>
                  <a:srgbClr val="FFFF00"/>
                </a:solidFill>
                <a:latin typeface="Helvetica Neue"/>
                <a:ea typeface="Helvetica Neue"/>
                <a:cs typeface="Helvetica Neue"/>
                <a:sym typeface="Helvetica Neue"/>
              </a:rPr>
              <a:t>oncogenes vs. TSGs</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non-coding regions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FunSeq</a:t>
            </a:r>
            <a:r>
              <a:rPr lang="en" sz="1300">
                <a:solidFill>
                  <a:srgbClr val="7F7F7F"/>
                </a:solidFill>
                <a:latin typeface="Helvetica Neue"/>
                <a:ea typeface="Helvetica Neue"/>
                <a:cs typeface="Helvetica Neue"/>
                <a:sym typeface="Helvetica Neue"/>
              </a:rPr>
              <a:t> integrates evidence on variants</a:t>
            </a:r>
          </a:p>
        </p:txBody>
      </p:sp>
      <p:sp>
        <p:nvSpPr>
          <p:cNvPr id="208" name="Shape 208"/>
          <p:cNvSpPr txBox="1"/>
          <p:nvPr>
            <p:ph idx="1" type="body"/>
          </p:nvPr>
        </p:nvSpPr>
        <p:spPr>
          <a:xfrm>
            <a:off x="4546600" y="854875"/>
            <a:ext cx="4538700" cy="4591800"/>
          </a:xfrm>
          <a:prstGeom prst="rect">
            <a:avLst/>
          </a:prstGeom>
          <a:noFill/>
          <a:ln>
            <a:noFill/>
          </a:ln>
        </p:spPr>
        <p:txBody>
          <a:bodyPr anchorCtr="0" anchor="t" bIns="46025" lIns="92050" rIns="92050" wrap="square" tIns="46025">
            <a:noAutofit/>
          </a:bodyPr>
          <a:lstStyle/>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Recurrence-based driver identification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Replication timing</a:t>
            </a:r>
          </a:p>
          <a:p>
            <a:pPr indent="704850" lvl="2" rtl="0">
              <a:spcBef>
                <a:spcPts val="400"/>
              </a:spcBef>
              <a:buClr>
                <a:srgbClr val="7F7F7F"/>
              </a:buClr>
              <a:buSzPct val="100000"/>
              <a:buFont typeface="Helvetica Neue"/>
              <a:buChar char="•"/>
            </a:pPr>
            <a:r>
              <a:rPr lang="en" sz="1300">
                <a:solidFill>
                  <a:srgbClr val="7F7F7F"/>
                </a:solidFill>
                <a:latin typeface="Helvetica Neue"/>
                <a:ea typeface="Helvetica Neue"/>
                <a:cs typeface="Helvetica Neue"/>
                <a:sym typeface="Helvetica Neue"/>
              </a:rPr>
              <a:t>Topologically associating domains (</a:t>
            </a:r>
            <a:r>
              <a:rPr lang="en" sz="1300">
                <a:solidFill>
                  <a:srgbClr val="FFFF00"/>
                </a:solidFill>
                <a:latin typeface="Helvetica Neue"/>
                <a:ea typeface="Helvetica Neue"/>
                <a:cs typeface="Helvetica Neue"/>
                <a:sym typeface="Helvetica Neue"/>
              </a:rPr>
              <a:t>TADs</a:t>
            </a:r>
            <a:r>
              <a:rPr lang="en" sz="1300">
                <a:solidFill>
                  <a:srgbClr val="7F7F7F"/>
                </a:solidFill>
                <a:latin typeface="Helvetica Neue"/>
                <a:ea typeface="Helvetica Neue"/>
                <a:cs typeface="Helvetica Neue"/>
                <a:sym typeface="Helvetica Neue"/>
              </a:rPr>
              <a:t>) </a:t>
            </a:r>
          </a:p>
          <a:p>
            <a:pPr indent="387350" lvl="0" marL="457200" rtl="0">
              <a:spcBef>
                <a:spcPts val="400"/>
              </a:spcBef>
              <a:buClr>
                <a:srgbClr val="000000"/>
              </a:buClr>
              <a:buSzPct val="100000"/>
              <a:buFont typeface="Arial"/>
              <a:buNone/>
            </a:pPr>
            <a:r>
              <a:rPr lang="en" sz="1100">
                <a:solidFill>
                  <a:srgbClr val="7F7F7F"/>
                </a:solidFill>
                <a:latin typeface="Helvetica Neue"/>
                <a:ea typeface="Helvetica Neue"/>
                <a:cs typeface="Helvetica Neue"/>
                <a:sym typeface="Helvetica Neue"/>
              </a:rPr>
              <a:t>- Identifying TADs at </a:t>
            </a:r>
            <a:r>
              <a:rPr lang="en" sz="1100">
                <a:solidFill>
                  <a:srgbClr val="FFFF00"/>
                </a:solidFill>
                <a:latin typeface="Helvetica Neue"/>
                <a:ea typeface="Helvetica Neue"/>
                <a:cs typeface="Helvetica Neue"/>
                <a:sym typeface="Helvetica Neue"/>
              </a:rPr>
              <a:t>multiple resolutions</a:t>
            </a:r>
            <a:r>
              <a:rPr lang="en" sz="1100">
                <a:solidFill>
                  <a:srgbClr val="7F7F7F"/>
                </a:solidFill>
                <a:latin typeface="Helvetica Neue"/>
                <a:ea typeface="Helvetica Neue"/>
                <a:cs typeface="Helvetica Neue"/>
                <a:sym typeface="Helvetica Neue"/>
              </a:rPr>
              <a:t> </a:t>
            </a:r>
          </a:p>
          <a:p>
            <a:pPr indent="704850" lvl="2" rtl="0">
              <a:spcBef>
                <a:spcPts val="400"/>
              </a:spcBef>
              <a:buClr>
                <a:srgbClr val="7F7F7F"/>
              </a:buClr>
              <a:buSzPct val="118181"/>
              <a:buFont typeface="Helvetica Neue"/>
              <a:buChar char="•"/>
            </a:pPr>
            <a:r>
              <a:rPr lang="en" sz="1100">
                <a:solidFill>
                  <a:srgbClr val="7F7F7F"/>
                </a:solidFill>
                <a:latin typeface="Helvetica Neue"/>
                <a:ea typeface="Helvetica Neue"/>
                <a:cs typeface="Helvetica Neue"/>
                <a:sym typeface="Helvetica Neue"/>
              </a:rPr>
              <a:t>- TAD boundaries as demarcators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LARVA</a:t>
            </a:r>
            <a:r>
              <a:rPr lang="en" sz="1300">
                <a:solidFill>
                  <a:srgbClr val="7F7F7F"/>
                </a:solidFill>
                <a:latin typeface="Helvetica Neue"/>
                <a:ea typeface="Helvetica Neue"/>
                <a:cs typeface="Helvetica Neue"/>
                <a:sym typeface="Helvetica Neue"/>
              </a:rPr>
              <a:t>: burden testing on non-coding annotations </a:t>
            </a:r>
          </a:p>
          <a:p>
            <a:pPr indent="457200" lvl="0" marL="0" rtl="0">
              <a:spcBef>
                <a:spcPts val="400"/>
              </a:spcBef>
              <a:buNone/>
            </a:pPr>
            <a:r>
              <a:rPr lang="en" sz="1100">
                <a:solidFill>
                  <a:srgbClr val="7F7F7F"/>
                </a:solidFill>
                <a:latin typeface="Helvetica Neue"/>
                <a:ea typeface="Helvetica Neue"/>
                <a:cs typeface="Helvetica Neue"/>
                <a:sym typeface="Helvetica Neue"/>
              </a:rPr>
              <a:t>	- Correcting for </a:t>
            </a:r>
            <a:r>
              <a:rPr lang="en" sz="1100">
                <a:solidFill>
                  <a:srgbClr val="FFFF00"/>
                </a:solidFill>
                <a:latin typeface="Helvetica Neue"/>
                <a:ea typeface="Helvetica Neue"/>
                <a:cs typeface="Helvetica Neue"/>
                <a:sym typeface="Helvetica Neue"/>
              </a:rPr>
              <a:t>over-dispersion</a:t>
            </a:r>
            <a:r>
              <a:rPr lang="en" sz="1100">
                <a:solidFill>
                  <a:srgbClr val="7F7F7F"/>
                </a:solidFill>
                <a:latin typeface="Helvetica Neue"/>
                <a:ea typeface="Helvetica Neue"/>
                <a:cs typeface="Helvetica Neue"/>
                <a:sym typeface="Helvetica Neue"/>
              </a:rPr>
              <a:t> in mutation counts</a:t>
            </a:r>
          </a:p>
          <a:p>
            <a:pPr indent="457200" lvl="0" marL="0" rtl="0">
              <a:spcBef>
                <a:spcPts val="400"/>
              </a:spcBef>
              <a:buNone/>
            </a:pPr>
            <a:r>
              <a:rPr lang="en" sz="1100">
                <a:solidFill>
                  <a:srgbClr val="7F7F7F"/>
                </a:solidFill>
                <a:latin typeface="Helvetica Neue"/>
                <a:ea typeface="Helvetica Neue"/>
                <a:cs typeface="Helvetica Neue"/>
                <a:sym typeface="Helvetica Neue"/>
              </a:rPr>
              <a:t>	- Applications to different cancer types</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MOAT</a:t>
            </a:r>
            <a:r>
              <a:rPr lang="en" sz="1300">
                <a:solidFill>
                  <a:srgbClr val="7F7F7F"/>
                </a:solidFill>
                <a:latin typeface="Helvetica Neue"/>
                <a:ea typeface="Helvetica Neue"/>
                <a:cs typeface="Helvetica Neue"/>
                <a:sym typeface="Helvetica Neue"/>
              </a:rPr>
              <a:t> for somatic mutation modeling</a:t>
            </a:r>
          </a:p>
          <a:p>
            <a:pPr indent="457200" lvl="0" marL="457200" rtl="0">
              <a:spcBef>
                <a:spcPts val="400"/>
              </a:spcBef>
              <a:buNone/>
            </a:pPr>
            <a:r>
              <a:rPr lang="en" sz="1100">
                <a:solidFill>
                  <a:srgbClr val="7F7F7F"/>
                </a:solidFill>
                <a:latin typeface="Helvetica Neue"/>
                <a:ea typeface="Helvetica Neue"/>
                <a:cs typeface="Helvetica Neue"/>
                <a:sym typeface="Helvetica Neue"/>
              </a:rPr>
              <a:t>- Basics of MOAT formalism</a:t>
            </a:r>
          </a:p>
          <a:p>
            <a:pPr indent="457200" lvl="0" marL="457200" rtl="0">
              <a:spcBef>
                <a:spcPts val="400"/>
              </a:spcBef>
              <a:buNone/>
            </a:pPr>
            <a:r>
              <a:rPr lang="en" sz="1100">
                <a:solidFill>
                  <a:srgbClr val="7F7F7F"/>
                </a:solidFill>
                <a:latin typeface="Helvetica Neue"/>
                <a:ea typeface="Helvetica Neue"/>
                <a:cs typeface="Helvetica Neue"/>
                <a:sym typeface="Helvetica Neue"/>
              </a:rPr>
              <a:t>- </a:t>
            </a:r>
            <a:r>
              <a:rPr lang="en" sz="1100">
                <a:solidFill>
                  <a:srgbClr val="FFFF00"/>
                </a:solidFill>
                <a:latin typeface="Helvetica Neue"/>
                <a:ea typeface="Helvetica Neue"/>
                <a:cs typeface="Helvetica Neue"/>
                <a:sym typeface="Helvetica Neue"/>
              </a:rPr>
              <a:t>FunSeq integration</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Dealing with lower power</a:t>
            </a:r>
          </a:p>
          <a:p>
            <a:pPr indent="374650" lvl="1" rtl="0">
              <a:spcBef>
                <a:spcPts val="40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Realistic application to papillary Renal Cell Carcinoma (</a:t>
            </a:r>
            <a:r>
              <a:rPr lang="en" sz="1300">
                <a:solidFill>
                  <a:srgbClr val="FFFF00"/>
                </a:solidFill>
                <a:latin typeface="Helvetica Neue"/>
                <a:ea typeface="Helvetica Neue"/>
                <a:cs typeface="Helvetica Neue"/>
                <a:sym typeface="Helvetica Neue"/>
              </a:rPr>
              <a:t>pRCC</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Achieving statistical power</a:t>
            </a:r>
          </a:p>
          <a:p>
            <a:pPr indent="457200" lvl="0" marL="457200" rtl="0">
              <a:spcBef>
                <a:spcPts val="400"/>
              </a:spcBef>
              <a:buNone/>
            </a:pPr>
            <a:r>
              <a:rPr lang="en" sz="1100">
                <a:solidFill>
                  <a:srgbClr val="7F7F7F"/>
                </a:solidFill>
                <a:latin typeface="Helvetica Neue"/>
                <a:ea typeface="Helvetica Neue"/>
                <a:cs typeface="Helvetica Neue"/>
                <a:sym typeface="Helvetica Neue"/>
              </a:rPr>
              <a:t>- Variants in </a:t>
            </a:r>
            <a:r>
              <a:rPr lang="en" sz="1100">
                <a:solidFill>
                  <a:srgbClr val="FFFF00"/>
                </a:solidFill>
                <a:latin typeface="Helvetica Neue"/>
                <a:ea typeface="Helvetica Neue"/>
                <a:cs typeface="Helvetica Neue"/>
                <a:sym typeface="Helvetica Neue"/>
              </a:rPr>
              <a:t>MET</a:t>
            </a:r>
            <a:r>
              <a:rPr lang="en" sz="1100">
                <a:solidFill>
                  <a:srgbClr val="7F7F7F"/>
                </a:solidFill>
                <a:latin typeface="Helvetica Neue"/>
                <a:ea typeface="Helvetica Neue"/>
                <a:cs typeface="Helvetica Neue"/>
                <a:sym typeface="Helvetica Neue"/>
              </a:rPr>
              <a:t> &amp; noncoding </a:t>
            </a:r>
            <a:r>
              <a:rPr lang="en" sz="1100">
                <a:solidFill>
                  <a:srgbClr val="FFFF00"/>
                </a:solidFill>
                <a:latin typeface="Helvetica Neue"/>
                <a:ea typeface="Helvetica Neue"/>
                <a:cs typeface="Helvetica Neue"/>
                <a:sym typeface="Helvetica Neue"/>
              </a:rPr>
              <a:t>h</a:t>
            </a:r>
            <a:r>
              <a:rPr lang="en" sz="1100">
                <a:solidFill>
                  <a:srgbClr val="FFFF00"/>
                </a:solidFill>
                <a:latin typeface="Helvetica Neue"/>
                <a:ea typeface="Helvetica Neue"/>
                <a:cs typeface="Helvetica Neue"/>
                <a:sym typeface="Helvetica Neue"/>
              </a:rPr>
              <a:t>otspots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64" name="Shape 464"/>
        <p:cNvGrpSpPr/>
        <p:nvPr/>
      </p:nvGrpSpPr>
      <p:grpSpPr>
        <a:xfrm>
          <a:off x="0" y="0"/>
          <a:ext cx="0" cy="0"/>
          <a:chOff x="0" y="0"/>
          <a:chExt cx="0" cy="0"/>
        </a:xfrm>
      </p:grpSpPr>
      <p:sp>
        <p:nvSpPr>
          <p:cNvPr id="465" name="Shape 465"/>
          <p:cNvSpPr txBox="1"/>
          <p:nvPr>
            <p:ph type="title"/>
          </p:nvPr>
        </p:nvSpPr>
        <p:spPr>
          <a:xfrm>
            <a:off x="0" y="108347"/>
            <a:ext cx="9144000" cy="615600"/>
          </a:xfrm>
          <a:prstGeom prst="rect">
            <a:avLst/>
          </a:prstGeom>
          <a:noFill/>
          <a:ln>
            <a:noFill/>
          </a:ln>
        </p:spPr>
        <p:txBody>
          <a:bodyPr anchorCtr="0" anchor="ctr" bIns="46025" lIns="92050" rIns="92050" wrap="square" tIns="46025">
            <a:noAutofit/>
          </a:bodyPr>
          <a:lstStyle/>
          <a:p>
            <a:pPr indent="0" lvl="0" marL="0" marR="0" rtl="0">
              <a:lnSpc>
                <a:spcPct val="100000"/>
              </a:lnSpc>
              <a:spcBef>
                <a:spcPts val="0"/>
              </a:spcBef>
              <a:spcAft>
                <a:spcPts val="0"/>
              </a:spcAft>
              <a:buClr>
                <a:srgbClr val="7F7F7F"/>
              </a:buClr>
              <a:buSzPct val="25000"/>
              <a:buFont typeface="Helvetica Neue"/>
              <a:buNone/>
            </a:pPr>
            <a:r>
              <a:rPr lang="en" sz="1800">
                <a:solidFill>
                  <a:srgbClr val="7F7F7F"/>
                </a:solidFill>
                <a:latin typeface="Helvetica Neue"/>
                <a:ea typeface="Helvetica Neue"/>
                <a:cs typeface="Helvetica Neue"/>
                <a:sym typeface="Helvetica Neue"/>
              </a:rPr>
              <a:t>Prioritizing somatic variants: approaches for identifying key variants through recurrence, coding &amp; noncoding functional impact</a:t>
            </a:r>
          </a:p>
        </p:txBody>
      </p:sp>
      <p:sp>
        <p:nvSpPr>
          <p:cNvPr id="466" name="Shape 466"/>
          <p:cNvSpPr txBox="1"/>
          <p:nvPr>
            <p:ph idx="1" type="body"/>
          </p:nvPr>
        </p:nvSpPr>
        <p:spPr>
          <a:xfrm>
            <a:off x="50800" y="854875"/>
            <a:ext cx="4538700" cy="45918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The need to identify key variants for </a:t>
            </a:r>
            <a:r>
              <a:rPr lang="en" sz="1300">
                <a:solidFill>
                  <a:srgbClr val="FFFF00"/>
                </a:solidFill>
                <a:latin typeface="Helvetica Neue"/>
                <a:ea typeface="Helvetica Neue"/>
                <a:cs typeface="Helvetica Neue"/>
                <a:sym typeface="Helvetica Neue"/>
              </a:rPr>
              <a:t>precision </a:t>
            </a:r>
            <a:r>
              <a:rPr lang="en" sz="1300">
                <a:solidFill>
                  <a:srgbClr val="7F7F7F"/>
                </a:solidFill>
                <a:latin typeface="Helvetica Neue"/>
                <a:ea typeface="Helvetica Neue"/>
                <a:cs typeface="Helvetica Neue"/>
                <a:sym typeface="Helvetica Neue"/>
              </a:rPr>
              <a:t>and</a:t>
            </a:r>
            <a:r>
              <a:rPr lang="en" sz="1300">
                <a:solidFill>
                  <a:srgbClr val="FFFF00"/>
                </a:solidFill>
                <a:latin typeface="Helvetica Neue"/>
                <a:ea typeface="Helvetica Neue"/>
                <a:cs typeface="Helvetica Neue"/>
                <a:sym typeface="Helvetica Neue"/>
              </a:rPr>
              <a:t> personalized  medicine</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Growth in </a:t>
            </a:r>
            <a:r>
              <a:rPr lang="en" sz="1300">
                <a:solidFill>
                  <a:srgbClr val="FFFF00"/>
                </a:solidFill>
                <a:latin typeface="Helvetica Neue"/>
                <a:ea typeface="Helvetica Neue"/>
                <a:cs typeface="Helvetica Neue"/>
                <a:sym typeface="Helvetica Neue"/>
              </a:rPr>
              <a:t>cancer genome variant data</a:t>
            </a:r>
          </a:p>
          <a:p>
            <a:pPr indent="374650" lvl="1" rtl="0">
              <a:lnSpc>
                <a:spcPct val="100000"/>
              </a:lnSpc>
              <a:spcBef>
                <a:spcPts val="36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Mining data to prioritize variants in the search for </a:t>
            </a:r>
            <a:r>
              <a:rPr lang="en" sz="1300">
                <a:solidFill>
                  <a:srgbClr val="FFFF00"/>
                </a:solidFill>
                <a:latin typeface="Helvetica Neue"/>
                <a:ea typeface="Helvetica Neue"/>
                <a:cs typeface="Helvetica Neue"/>
                <a:sym typeface="Helvetica Neue"/>
              </a:rPr>
              <a:t>cancer drivers</a:t>
            </a:r>
          </a:p>
          <a:p>
            <a:pPr indent="0" lvl="0" marL="0" rtl="0">
              <a:lnSpc>
                <a:spcPct val="100000"/>
              </a:lnSpc>
              <a:spcBef>
                <a:spcPts val="360"/>
              </a:spcBef>
              <a:buNone/>
            </a:pPr>
            <a:r>
              <a:t/>
            </a:r>
            <a:endParaRPr sz="600">
              <a:solidFill>
                <a:srgbClr val="FFFF00"/>
              </a:solidFill>
              <a:latin typeface="Helvetica Neue"/>
              <a:ea typeface="Helvetica Neue"/>
              <a:cs typeface="Helvetica Neue"/>
              <a:sym typeface="Helvetica Neue"/>
            </a:endParaRPr>
          </a:p>
          <a:p>
            <a:pPr indent="-209550" lvl="0" marL="228600" marR="0" rtl="0" algn="l">
              <a:lnSpc>
                <a:spcPct val="100000"/>
              </a:lnSpc>
              <a:spcBef>
                <a:spcPts val="400"/>
              </a:spcBef>
              <a:spcAft>
                <a:spcPts val="0"/>
              </a:spcAft>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coding regions</a:t>
            </a:r>
          </a:p>
          <a:p>
            <a:pPr indent="457200" lvl="0" marL="0" marR="0" rtl="0" algn="l">
              <a:lnSpc>
                <a:spcPct val="100000"/>
              </a:lnSpc>
              <a:spcBef>
                <a:spcPts val="400"/>
              </a:spcBef>
              <a:spcAft>
                <a:spcPts val="0"/>
              </a:spcAft>
              <a:buNone/>
            </a:pPr>
            <a:r>
              <a:rPr lang="en" sz="1300">
                <a:solidFill>
                  <a:srgbClr val="7F7F7F"/>
                </a:solidFill>
                <a:latin typeface="Helvetica Neue"/>
                <a:ea typeface="Helvetica Neue"/>
                <a:cs typeface="Helvetica Neue"/>
                <a:sym typeface="Helvetica Neue"/>
              </a:rPr>
              <a:t>- Annotation of Loss-of-Function Transcripts (ALoFT)</a:t>
            </a:r>
          </a:p>
          <a:p>
            <a:pPr indent="457200" lvl="0" marL="0" rtl="0">
              <a:spcBef>
                <a:spcPts val="400"/>
              </a:spcBef>
              <a:buNone/>
            </a:pPr>
            <a:r>
              <a:rPr lang="en" sz="1100">
                <a:solidFill>
                  <a:srgbClr val="7F7F7F"/>
                </a:solidFill>
                <a:latin typeface="Helvetica Neue"/>
                <a:ea typeface="Helvetica Neue"/>
                <a:cs typeface="Helvetica Neue"/>
                <a:sym typeface="Helvetica Neue"/>
              </a:rPr>
              <a:t>	- </a:t>
            </a:r>
            <a:r>
              <a:rPr lang="en" sz="1100">
                <a:solidFill>
                  <a:srgbClr val="FFFF00"/>
                </a:solidFill>
                <a:latin typeface="Helvetica Neue"/>
                <a:ea typeface="Helvetica Neue"/>
                <a:cs typeface="Helvetica Neue"/>
                <a:sym typeface="Helvetica Neue"/>
              </a:rPr>
              <a:t>LOF annotation </a:t>
            </a:r>
            <a:r>
              <a:rPr lang="en" sz="1100">
                <a:solidFill>
                  <a:srgbClr val="7F7F7F"/>
                </a:solidFill>
                <a:latin typeface="Helvetica Neue"/>
                <a:ea typeface="Helvetica Neue"/>
                <a:cs typeface="Helvetica Neue"/>
                <a:sym typeface="Helvetica Neue"/>
              </a:rPr>
              <a:t>as a complex problem</a:t>
            </a:r>
          </a:p>
          <a:p>
            <a:pPr indent="457200" lvl="0" marL="0" rtl="0">
              <a:spcBef>
                <a:spcPts val="400"/>
              </a:spcBef>
              <a:buNone/>
            </a:pPr>
            <a:r>
              <a:rPr lang="en" sz="1100">
                <a:solidFill>
                  <a:srgbClr val="7F7F7F"/>
                </a:solidFill>
                <a:latin typeface="Helvetica Neue"/>
                <a:ea typeface="Helvetica Neue"/>
                <a:cs typeface="Helvetica Neue"/>
                <a:sym typeface="Helvetica Neue"/>
              </a:rPr>
              <a:t>	- Identifying </a:t>
            </a:r>
            <a:r>
              <a:rPr lang="en" sz="1100">
                <a:solidFill>
                  <a:srgbClr val="FFFF00"/>
                </a:solidFill>
                <a:latin typeface="Helvetica Neue"/>
                <a:ea typeface="Helvetica Neue"/>
                <a:cs typeface="Helvetica Neue"/>
                <a:sym typeface="Helvetica Neue"/>
              </a:rPr>
              <a:t>deleterious somatic LoF </a:t>
            </a:r>
            <a:r>
              <a:rPr lang="en" sz="1100">
                <a:solidFill>
                  <a:srgbClr val="7F7F7F"/>
                </a:solidFill>
                <a:latin typeface="Helvetica Neue"/>
                <a:ea typeface="Helvetica Neue"/>
                <a:cs typeface="Helvetica Neue"/>
                <a:sym typeface="Helvetica Neue"/>
              </a:rPr>
              <a:t>variants</a:t>
            </a:r>
          </a:p>
          <a:p>
            <a:pPr indent="457200" lvl="0" marL="0" rtl="0">
              <a:lnSpc>
                <a:spcPct val="100000"/>
              </a:lnSpc>
              <a:spcBef>
                <a:spcPts val="400"/>
              </a:spcBef>
              <a:buNone/>
            </a:pPr>
            <a:r>
              <a:rPr lang="en" sz="1300">
                <a:solidFill>
                  <a:srgbClr val="7F7F7F"/>
                </a:solidFill>
                <a:latin typeface="Helvetica Neue"/>
                <a:ea typeface="Helvetica Neue"/>
                <a:cs typeface="Helvetica Neue"/>
                <a:sym typeface="Helvetica Neue"/>
              </a:rPr>
              <a:t>- Biomolecular </a:t>
            </a:r>
            <a:r>
              <a:rPr lang="en" sz="1300">
                <a:solidFill>
                  <a:srgbClr val="FFFF00"/>
                </a:solidFill>
                <a:latin typeface="Helvetica Neue"/>
                <a:ea typeface="Helvetica Neue"/>
                <a:cs typeface="Helvetica Neue"/>
                <a:sym typeface="Helvetica Neue"/>
              </a:rPr>
              <a:t>frustration</a:t>
            </a:r>
            <a:r>
              <a:rPr lang="en" sz="1300">
                <a:solidFill>
                  <a:srgbClr val="7F7F7F"/>
                </a:solidFill>
                <a:latin typeface="Helvetica Neue"/>
                <a:ea typeface="Helvetica Neue"/>
                <a:cs typeface="Helvetica Neue"/>
                <a:sym typeface="Helvetica Neue"/>
              </a:rPr>
              <a:t> as a localized metric</a:t>
            </a:r>
          </a:p>
          <a:p>
            <a:pPr indent="457200" lvl="0" marL="0" rtl="0">
              <a:spcBef>
                <a:spcPts val="400"/>
              </a:spcBef>
              <a:buNone/>
            </a:pPr>
            <a:r>
              <a:rPr lang="en" sz="1100">
                <a:solidFill>
                  <a:srgbClr val="7F7F7F"/>
                </a:solidFill>
                <a:latin typeface="Helvetica Neue"/>
                <a:ea typeface="Helvetica Neue"/>
                <a:cs typeface="Helvetica Neue"/>
                <a:sym typeface="Helvetica Neue"/>
              </a:rPr>
              <a:t>	- Evaluating localized frustration </a:t>
            </a:r>
            <a:r>
              <a:rPr lang="en" sz="1100">
                <a:solidFill>
                  <a:srgbClr val="FFFF00"/>
                </a:solidFill>
                <a:latin typeface="Helvetica Neue"/>
                <a:ea typeface="Helvetica Neue"/>
                <a:cs typeface="Helvetica Neue"/>
                <a:sym typeface="Helvetica Neue"/>
              </a:rPr>
              <a:t>changes</a:t>
            </a:r>
            <a:r>
              <a:rPr lang="en" sz="1100">
                <a:solidFill>
                  <a:srgbClr val="7F7F7F"/>
                </a:solidFill>
                <a:latin typeface="Helvetica Neue"/>
                <a:ea typeface="Helvetica Neue"/>
                <a:cs typeface="Helvetica Neue"/>
                <a:sym typeface="Helvetica Neue"/>
              </a:rPr>
              <a:t> (∆F)</a:t>
            </a:r>
          </a:p>
          <a:p>
            <a:pPr indent="457200" lvl="0" marL="0" rtl="0">
              <a:spcBef>
                <a:spcPts val="400"/>
              </a:spcBef>
              <a:buNone/>
            </a:pPr>
            <a:r>
              <a:rPr lang="en" sz="1100">
                <a:solidFill>
                  <a:srgbClr val="7F7F7F"/>
                </a:solidFill>
                <a:latin typeface="Helvetica Neue"/>
                <a:ea typeface="Helvetica Neue"/>
                <a:cs typeface="Helvetica Neue"/>
                <a:sym typeface="Helvetica Neue"/>
              </a:rPr>
              <a:t>	- Differential ∆F profiles in </a:t>
            </a:r>
            <a:r>
              <a:rPr lang="en" sz="1100">
                <a:solidFill>
                  <a:srgbClr val="FFFF00"/>
                </a:solidFill>
                <a:latin typeface="Helvetica Neue"/>
                <a:ea typeface="Helvetica Neue"/>
                <a:cs typeface="Helvetica Neue"/>
                <a:sym typeface="Helvetica Neue"/>
              </a:rPr>
              <a:t>oncogenes vs. TSGs</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non-coding regions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FunSeq</a:t>
            </a:r>
            <a:r>
              <a:rPr lang="en" sz="1300">
                <a:solidFill>
                  <a:srgbClr val="7F7F7F"/>
                </a:solidFill>
                <a:latin typeface="Helvetica Neue"/>
                <a:ea typeface="Helvetica Neue"/>
                <a:cs typeface="Helvetica Neue"/>
                <a:sym typeface="Helvetica Neue"/>
              </a:rPr>
              <a:t> integrates evidence on variants</a:t>
            </a:r>
          </a:p>
        </p:txBody>
      </p:sp>
      <p:sp>
        <p:nvSpPr>
          <p:cNvPr id="467" name="Shape 467"/>
          <p:cNvSpPr txBox="1"/>
          <p:nvPr>
            <p:ph idx="1" type="body"/>
          </p:nvPr>
        </p:nvSpPr>
        <p:spPr>
          <a:xfrm>
            <a:off x="4546600" y="854875"/>
            <a:ext cx="4538700" cy="4591800"/>
          </a:xfrm>
          <a:prstGeom prst="rect">
            <a:avLst/>
          </a:prstGeom>
          <a:noFill/>
          <a:ln>
            <a:noFill/>
          </a:ln>
        </p:spPr>
        <p:txBody>
          <a:bodyPr anchorCtr="0" anchor="t" bIns="46025" lIns="92050" rIns="92050" wrap="square" tIns="46025">
            <a:noAutofit/>
          </a:bodyPr>
          <a:lstStyle/>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Recurrence-based driver identification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Replication timing</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LARVA</a:t>
            </a:r>
            <a:r>
              <a:rPr lang="en" sz="1300">
                <a:solidFill>
                  <a:srgbClr val="7F7F7F"/>
                </a:solidFill>
                <a:latin typeface="Helvetica Neue"/>
                <a:ea typeface="Helvetica Neue"/>
                <a:cs typeface="Helvetica Neue"/>
                <a:sym typeface="Helvetica Neue"/>
              </a:rPr>
              <a:t>: burden testing on non-coding annotations </a:t>
            </a:r>
          </a:p>
          <a:p>
            <a:pPr indent="457200" lvl="0" marL="0" rtl="0">
              <a:spcBef>
                <a:spcPts val="400"/>
              </a:spcBef>
              <a:buNone/>
            </a:pPr>
            <a:r>
              <a:rPr lang="en" sz="1100">
                <a:solidFill>
                  <a:srgbClr val="7F7F7F"/>
                </a:solidFill>
                <a:latin typeface="Helvetica Neue"/>
                <a:ea typeface="Helvetica Neue"/>
                <a:cs typeface="Helvetica Neue"/>
                <a:sym typeface="Helvetica Neue"/>
              </a:rPr>
              <a:t>	- Correcting for </a:t>
            </a:r>
            <a:r>
              <a:rPr lang="en" sz="1100">
                <a:solidFill>
                  <a:srgbClr val="FFFF00"/>
                </a:solidFill>
                <a:latin typeface="Helvetica Neue"/>
                <a:ea typeface="Helvetica Neue"/>
                <a:cs typeface="Helvetica Neue"/>
                <a:sym typeface="Helvetica Neue"/>
              </a:rPr>
              <a:t>over-dispersion</a:t>
            </a:r>
            <a:r>
              <a:rPr lang="en" sz="1100">
                <a:solidFill>
                  <a:srgbClr val="7F7F7F"/>
                </a:solidFill>
                <a:latin typeface="Helvetica Neue"/>
                <a:ea typeface="Helvetica Neue"/>
                <a:cs typeface="Helvetica Neue"/>
                <a:sym typeface="Helvetica Neue"/>
              </a:rPr>
              <a:t> in mutation counts</a:t>
            </a:r>
          </a:p>
          <a:p>
            <a:pPr indent="457200" lvl="0" marL="0" rtl="0">
              <a:spcBef>
                <a:spcPts val="400"/>
              </a:spcBef>
              <a:buNone/>
            </a:pPr>
            <a:r>
              <a:rPr lang="en" sz="1100">
                <a:solidFill>
                  <a:srgbClr val="7F7F7F"/>
                </a:solidFill>
                <a:latin typeface="Helvetica Neue"/>
                <a:ea typeface="Helvetica Neue"/>
                <a:cs typeface="Helvetica Neue"/>
                <a:sym typeface="Helvetica Neue"/>
              </a:rPr>
              <a:t>	- Applications to different cancer types</a:t>
            </a:r>
          </a:p>
          <a:p>
            <a:pPr indent="374650" lvl="1" rtl="0">
              <a:spcBef>
                <a:spcPts val="400"/>
              </a:spcBef>
              <a:buClr>
                <a:srgbClr val="7F7F7F"/>
              </a:buClr>
              <a:buSzPct val="100000"/>
              <a:buFont typeface="Helvetica Neue"/>
              <a:buChar char="-"/>
            </a:pPr>
            <a:r>
              <a:rPr lang="en" sz="1300">
                <a:solidFill>
                  <a:srgbClr val="7F7F7F"/>
                </a:solidFill>
                <a:latin typeface="Helvetica Neue"/>
                <a:ea typeface="Helvetica Neue"/>
                <a:cs typeface="Helvetica Neue"/>
                <a:sym typeface="Helvetica Neue"/>
              </a:rPr>
              <a:t>Topologically associating domains (</a:t>
            </a:r>
            <a:r>
              <a:rPr lang="en" sz="1300">
                <a:solidFill>
                  <a:srgbClr val="FFFF00"/>
                </a:solidFill>
                <a:latin typeface="Helvetica Neue"/>
                <a:ea typeface="Helvetica Neue"/>
                <a:cs typeface="Helvetica Neue"/>
                <a:sym typeface="Helvetica Neue"/>
              </a:rPr>
              <a:t>TADs</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Identifying TADs at </a:t>
            </a:r>
            <a:r>
              <a:rPr lang="en" sz="1100">
                <a:solidFill>
                  <a:srgbClr val="FFFF00"/>
                </a:solidFill>
                <a:latin typeface="Helvetica Neue"/>
                <a:ea typeface="Helvetica Neue"/>
                <a:cs typeface="Helvetica Neue"/>
                <a:sym typeface="Helvetica Neue"/>
              </a:rPr>
              <a:t>multiple resolutions</a:t>
            </a:r>
            <a:r>
              <a:rPr lang="en" sz="11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TAD boundaries as demarcators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MOAT</a:t>
            </a:r>
            <a:r>
              <a:rPr lang="en" sz="1300">
                <a:solidFill>
                  <a:srgbClr val="7F7F7F"/>
                </a:solidFill>
                <a:latin typeface="Helvetica Neue"/>
                <a:ea typeface="Helvetica Neue"/>
                <a:cs typeface="Helvetica Neue"/>
                <a:sym typeface="Helvetica Neue"/>
              </a:rPr>
              <a:t> for somatic mutation modeling</a:t>
            </a:r>
          </a:p>
          <a:p>
            <a:pPr indent="457200" lvl="0" marL="457200" rtl="0">
              <a:spcBef>
                <a:spcPts val="400"/>
              </a:spcBef>
              <a:buNone/>
            </a:pPr>
            <a:r>
              <a:rPr lang="en" sz="1100">
                <a:solidFill>
                  <a:srgbClr val="7F7F7F"/>
                </a:solidFill>
                <a:latin typeface="Helvetica Neue"/>
                <a:ea typeface="Helvetica Neue"/>
                <a:cs typeface="Helvetica Neue"/>
                <a:sym typeface="Helvetica Neue"/>
              </a:rPr>
              <a:t>- Basics of MOAT formalism</a:t>
            </a:r>
          </a:p>
          <a:p>
            <a:pPr indent="457200" lvl="0" marL="457200" rtl="0">
              <a:spcBef>
                <a:spcPts val="400"/>
              </a:spcBef>
              <a:buNone/>
            </a:pPr>
            <a:r>
              <a:rPr lang="en" sz="1100">
                <a:solidFill>
                  <a:srgbClr val="7F7F7F"/>
                </a:solidFill>
                <a:latin typeface="Helvetica Neue"/>
                <a:ea typeface="Helvetica Neue"/>
                <a:cs typeface="Helvetica Neue"/>
                <a:sym typeface="Helvetica Neue"/>
              </a:rPr>
              <a:t>- </a:t>
            </a:r>
            <a:r>
              <a:rPr lang="en" sz="1100">
                <a:solidFill>
                  <a:srgbClr val="FFFF00"/>
                </a:solidFill>
                <a:latin typeface="Helvetica Neue"/>
                <a:ea typeface="Helvetica Neue"/>
                <a:cs typeface="Helvetica Neue"/>
                <a:sym typeface="Helvetica Neue"/>
              </a:rPr>
              <a:t>FunSeq integration</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Dealing with lower power</a:t>
            </a:r>
          </a:p>
          <a:p>
            <a:pPr indent="374650" lvl="1" rtl="0">
              <a:spcBef>
                <a:spcPts val="40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Realistic application to papillary Renal Cell Carcinoma (</a:t>
            </a:r>
            <a:r>
              <a:rPr lang="en" sz="1300">
                <a:solidFill>
                  <a:srgbClr val="FFFF00"/>
                </a:solidFill>
                <a:latin typeface="Helvetica Neue"/>
                <a:ea typeface="Helvetica Neue"/>
                <a:cs typeface="Helvetica Neue"/>
                <a:sym typeface="Helvetica Neue"/>
              </a:rPr>
              <a:t>pRCC</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Achieving statistical power</a:t>
            </a:r>
          </a:p>
          <a:p>
            <a:pPr indent="457200" lvl="0" marL="457200" rtl="0">
              <a:spcBef>
                <a:spcPts val="400"/>
              </a:spcBef>
              <a:buNone/>
            </a:pPr>
            <a:r>
              <a:rPr lang="en" sz="1100">
                <a:solidFill>
                  <a:srgbClr val="7F7F7F"/>
                </a:solidFill>
                <a:latin typeface="Helvetica Neue"/>
                <a:ea typeface="Helvetica Neue"/>
                <a:cs typeface="Helvetica Neue"/>
                <a:sym typeface="Helvetica Neue"/>
              </a:rPr>
              <a:t>- Variants in </a:t>
            </a:r>
            <a:r>
              <a:rPr lang="en" sz="1100">
                <a:solidFill>
                  <a:srgbClr val="FFFF00"/>
                </a:solidFill>
                <a:latin typeface="Helvetica Neue"/>
                <a:ea typeface="Helvetica Neue"/>
                <a:cs typeface="Helvetica Neue"/>
                <a:sym typeface="Helvetica Neue"/>
              </a:rPr>
              <a:t>MET</a:t>
            </a:r>
            <a:r>
              <a:rPr lang="en" sz="1100">
                <a:solidFill>
                  <a:srgbClr val="7F7F7F"/>
                </a:solidFill>
                <a:latin typeface="Helvetica Neue"/>
                <a:ea typeface="Helvetica Neue"/>
                <a:cs typeface="Helvetica Neue"/>
                <a:sym typeface="Helvetica Neue"/>
              </a:rPr>
              <a:t> &amp; noncoding </a:t>
            </a:r>
            <a:r>
              <a:rPr lang="en" sz="1100">
                <a:solidFill>
                  <a:srgbClr val="FFFF00"/>
                </a:solidFill>
                <a:latin typeface="Helvetica Neue"/>
                <a:ea typeface="Helvetica Neue"/>
                <a:cs typeface="Helvetica Neue"/>
                <a:sym typeface="Helvetica Neue"/>
              </a:rPr>
              <a:t>hotspots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Shape 473"/>
          <p:cNvSpPr txBox="1"/>
          <p:nvPr>
            <p:ph type="title"/>
          </p:nvPr>
        </p:nvSpPr>
        <p:spPr>
          <a:xfrm>
            <a:off x="1143000" y="150248"/>
            <a:ext cx="6858000" cy="5808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chemeClr val="dk1"/>
              </a:buClr>
              <a:buSzPct val="25000"/>
              <a:buFont typeface="Calibri"/>
              <a:buNone/>
            </a:pPr>
            <a:r>
              <a:rPr b="1" i="0" lang="en" sz="2400" u="none" cap="none" strike="noStrike">
                <a:solidFill>
                  <a:srgbClr val="22228B"/>
                </a:solidFill>
                <a:latin typeface="Arial"/>
                <a:ea typeface="Arial"/>
                <a:cs typeface="Arial"/>
                <a:sym typeface="Arial"/>
              </a:rPr>
              <a:t>Schematic illustration of localized frustration</a:t>
            </a:r>
          </a:p>
        </p:txBody>
      </p:sp>
      <p:sp>
        <p:nvSpPr>
          <p:cNvPr id="474" name="Shape 474"/>
          <p:cNvSpPr/>
          <p:nvPr/>
        </p:nvSpPr>
        <p:spPr>
          <a:xfrm>
            <a:off x="6130529" y="1439467"/>
            <a:ext cx="1777603" cy="250031"/>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pic>
        <p:nvPicPr>
          <p:cNvPr id="475" name="Shape 475"/>
          <p:cNvPicPr preferRelativeResize="0"/>
          <p:nvPr/>
        </p:nvPicPr>
        <p:blipFill rotWithShape="1">
          <a:blip r:embed="rId3">
            <a:alphaModFix/>
          </a:blip>
          <a:srcRect b="0" l="0" r="0" t="0"/>
          <a:stretch/>
        </p:blipFill>
        <p:spPr>
          <a:xfrm>
            <a:off x="2008585" y="575072"/>
            <a:ext cx="5253356" cy="3908367"/>
          </a:xfrm>
          <a:prstGeom prst="rect">
            <a:avLst/>
          </a:prstGeom>
          <a:noFill/>
          <a:ln>
            <a:noFill/>
          </a:ln>
        </p:spPr>
      </p:pic>
      <p:sp>
        <p:nvSpPr>
          <p:cNvPr id="476" name="Shape 476"/>
          <p:cNvSpPr txBox="1"/>
          <p:nvPr/>
        </p:nvSpPr>
        <p:spPr>
          <a:xfrm>
            <a:off x="1270398" y="4745832"/>
            <a:ext cx="3507581" cy="254794"/>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1200" u="none" cap="none" strike="noStrike">
                <a:solidFill>
                  <a:srgbClr val="7F7F7F"/>
                </a:solidFill>
                <a:latin typeface="Calibri"/>
                <a:ea typeface="Calibri"/>
                <a:cs typeface="Calibri"/>
                <a:sym typeface="Calibri"/>
              </a:rPr>
              <a:t>[Ferreiro et al., </a:t>
            </a:r>
            <a:r>
              <a:rPr b="0" i="1" lang="en" sz="1200" u="none" cap="none" strike="noStrike">
                <a:solidFill>
                  <a:srgbClr val="7F7F7F"/>
                </a:solidFill>
                <a:latin typeface="Calibri"/>
                <a:ea typeface="Calibri"/>
                <a:cs typeface="Calibri"/>
                <a:sym typeface="Calibri"/>
              </a:rPr>
              <a:t>PNAS </a:t>
            </a:r>
            <a:r>
              <a:rPr b="0" i="0" lang="en" sz="1200" u="none" cap="none" strike="noStrike">
                <a:solidFill>
                  <a:srgbClr val="7F7F7F"/>
                </a:solidFill>
                <a:latin typeface="Calibri"/>
                <a:ea typeface="Calibri"/>
                <a:cs typeface="Calibri"/>
                <a:sym typeface="Calibri"/>
              </a:rPr>
              <a:t>(’07)]</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Shape 482"/>
          <p:cNvSpPr txBox="1"/>
          <p:nvPr>
            <p:ph type="title"/>
          </p:nvPr>
        </p:nvSpPr>
        <p:spPr>
          <a:xfrm>
            <a:off x="1628323" y="-76825"/>
            <a:ext cx="5451600" cy="8574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chemeClr val="dk1"/>
              </a:buClr>
              <a:buSzPct val="25000"/>
              <a:buFont typeface="Calibri"/>
              <a:buNone/>
            </a:pPr>
            <a:r>
              <a:rPr b="1" i="0" lang="en" sz="2400" u="none" cap="none" strike="noStrike">
                <a:solidFill>
                  <a:srgbClr val="22228B"/>
                </a:solidFill>
                <a:latin typeface="Helvetica Neue"/>
                <a:ea typeface="Helvetica Neue"/>
                <a:cs typeface="Helvetica Neue"/>
                <a:sym typeface="Helvetica Neue"/>
              </a:rPr>
              <a:t>Workflow for evaluating localized frustration changes (∆F)</a:t>
            </a:r>
          </a:p>
        </p:txBody>
      </p:sp>
      <p:sp>
        <p:nvSpPr>
          <p:cNvPr id="483" name="Shape 483"/>
          <p:cNvSpPr txBox="1"/>
          <p:nvPr/>
        </p:nvSpPr>
        <p:spPr>
          <a:xfrm rot="-5400000">
            <a:off x="7469826" y="3510800"/>
            <a:ext cx="2968200" cy="225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200" u="none" cap="none" strike="noStrike">
                <a:solidFill>
                  <a:srgbClr val="7F7F7F"/>
                </a:solidFill>
                <a:latin typeface="Calibri"/>
                <a:ea typeface="Calibri"/>
                <a:cs typeface="Calibri"/>
                <a:sym typeface="Calibri"/>
              </a:rPr>
              <a:t>[Kumar et al. </a:t>
            </a:r>
            <a:r>
              <a:rPr b="1" i="1" lang="en" sz="1200" u="none" cap="none" strike="noStrike">
                <a:solidFill>
                  <a:srgbClr val="7F7F7F"/>
                </a:solidFill>
                <a:latin typeface="Calibri"/>
                <a:ea typeface="Calibri"/>
                <a:cs typeface="Calibri"/>
                <a:sym typeface="Calibri"/>
              </a:rPr>
              <a:t>NAR</a:t>
            </a:r>
            <a:r>
              <a:rPr b="1" i="0" lang="en" sz="1200" u="none" cap="none" strike="noStrike">
                <a:solidFill>
                  <a:srgbClr val="7F7F7F"/>
                </a:solidFill>
                <a:latin typeface="Calibri"/>
                <a:ea typeface="Calibri"/>
                <a:cs typeface="Calibri"/>
                <a:sym typeface="Calibri"/>
              </a:rPr>
              <a:t> (in </a:t>
            </a:r>
            <a:r>
              <a:rPr b="1" lang="en" sz="1200">
                <a:solidFill>
                  <a:srgbClr val="7F7F7F"/>
                </a:solidFill>
                <a:latin typeface="Calibri"/>
                <a:ea typeface="Calibri"/>
                <a:cs typeface="Calibri"/>
                <a:sym typeface="Calibri"/>
              </a:rPr>
              <a:t>2016)</a:t>
            </a:r>
          </a:p>
        </p:txBody>
      </p:sp>
      <p:pic>
        <p:nvPicPr>
          <p:cNvPr descr="frustration__schematic_for_rotator.jpg" id="484" name="Shape 484"/>
          <p:cNvPicPr preferRelativeResize="0"/>
          <p:nvPr/>
        </p:nvPicPr>
        <p:blipFill>
          <a:blip r:embed="rId3">
            <a:alphaModFix/>
          </a:blip>
          <a:stretch>
            <a:fillRect/>
          </a:stretch>
        </p:blipFill>
        <p:spPr>
          <a:xfrm>
            <a:off x="88850" y="780575"/>
            <a:ext cx="8708535" cy="4286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Shape 490"/>
          <p:cNvSpPr txBox="1"/>
          <p:nvPr>
            <p:ph type="title"/>
          </p:nvPr>
        </p:nvSpPr>
        <p:spPr>
          <a:xfrm>
            <a:off x="1420417" y="117872"/>
            <a:ext cx="6392465" cy="85725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b="1" i="0" lang="en" sz="3000" u="none" cap="none" strike="noStrike">
                <a:solidFill>
                  <a:srgbClr val="22228B"/>
                </a:solidFill>
                <a:latin typeface="Helvetica Neue"/>
                <a:ea typeface="Helvetica Neue"/>
                <a:cs typeface="Helvetica Neue"/>
                <a:sym typeface="Helvetica Neue"/>
              </a:rPr>
              <a:t>Complexity of the second order frustration calculation</a:t>
            </a:r>
          </a:p>
        </p:txBody>
      </p:sp>
      <p:cxnSp>
        <p:nvCxnSpPr>
          <p:cNvPr id="491" name="Shape 491"/>
          <p:cNvCxnSpPr/>
          <p:nvPr/>
        </p:nvCxnSpPr>
        <p:spPr>
          <a:xfrm rot="10800000">
            <a:off x="1926431" y="940595"/>
            <a:ext cx="0" cy="3518297"/>
          </a:xfrm>
          <a:prstGeom prst="straightConnector1">
            <a:avLst/>
          </a:prstGeom>
          <a:noFill/>
          <a:ln cap="flat" cmpd="sng" w="28575">
            <a:solidFill>
              <a:schemeClr val="dk1"/>
            </a:solidFill>
            <a:prstDash val="solid"/>
            <a:round/>
            <a:headEnd len="med" w="med" type="none"/>
            <a:tailEnd len="lg" w="lg" type="triangle"/>
          </a:ln>
        </p:spPr>
      </p:cxnSp>
      <p:cxnSp>
        <p:nvCxnSpPr>
          <p:cNvPr id="492" name="Shape 492"/>
          <p:cNvCxnSpPr/>
          <p:nvPr/>
        </p:nvCxnSpPr>
        <p:spPr>
          <a:xfrm flipH="1" rot="10800000">
            <a:off x="1926431" y="4454128"/>
            <a:ext cx="5886450" cy="4762"/>
          </a:xfrm>
          <a:prstGeom prst="straightConnector1">
            <a:avLst/>
          </a:prstGeom>
          <a:noFill/>
          <a:ln cap="flat" cmpd="sng" w="31750">
            <a:solidFill>
              <a:schemeClr val="dk1"/>
            </a:solidFill>
            <a:prstDash val="solid"/>
            <a:round/>
            <a:headEnd len="med" w="med" type="none"/>
            <a:tailEnd len="lg" w="lg" type="triangle"/>
          </a:ln>
        </p:spPr>
      </p:cxnSp>
      <p:sp>
        <p:nvSpPr>
          <p:cNvPr id="493" name="Shape 493"/>
          <p:cNvSpPr txBox="1"/>
          <p:nvPr/>
        </p:nvSpPr>
        <p:spPr>
          <a:xfrm rot="5400000">
            <a:off x="702470" y="2152651"/>
            <a:ext cx="1794272" cy="346472"/>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800" u="none" cap="none" strike="noStrike">
                <a:solidFill>
                  <a:schemeClr val="dk1"/>
                </a:solidFill>
                <a:latin typeface="Courier"/>
                <a:ea typeface="Courier"/>
                <a:cs typeface="Courier"/>
                <a:sym typeface="Courier"/>
              </a:rPr>
              <a:t>Time</a:t>
            </a:r>
          </a:p>
        </p:txBody>
      </p:sp>
      <p:sp>
        <p:nvSpPr>
          <p:cNvPr id="494" name="Shape 494"/>
          <p:cNvSpPr txBox="1"/>
          <p:nvPr/>
        </p:nvSpPr>
        <p:spPr>
          <a:xfrm>
            <a:off x="3255169" y="4520803"/>
            <a:ext cx="3006328" cy="346471"/>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800" u="none" cap="none" strike="noStrike">
                <a:solidFill>
                  <a:schemeClr val="dk1"/>
                </a:solidFill>
                <a:latin typeface="Courier"/>
                <a:ea typeface="Courier"/>
                <a:cs typeface="Courier"/>
                <a:sym typeface="Courier"/>
              </a:rPr>
              <a:t>Accuracy</a:t>
            </a:r>
          </a:p>
        </p:txBody>
      </p:sp>
      <p:sp>
        <p:nvSpPr>
          <p:cNvPr id="495" name="Shape 495"/>
          <p:cNvSpPr txBox="1"/>
          <p:nvPr/>
        </p:nvSpPr>
        <p:spPr>
          <a:xfrm>
            <a:off x="3498750" y="1751513"/>
            <a:ext cx="2146500" cy="2901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800" u="none" cap="none" strike="noStrike">
                <a:solidFill>
                  <a:schemeClr val="dk1"/>
                </a:solidFill>
                <a:latin typeface="Times New Roman"/>
                <a:ea typeface="Times New Roman"/>
                <a:cs typeface="Times New Roman"/>
                <a:sym typeface="Times New Roman"/>
              </a:rPr>
              <a:t>Second order frustration calculation (</a:t>
            </a:r>
            <a:r>
              <a:rPr b="1" i="0" lang="en" sz="800" u="none" cap="none" strike="noStrike">
                <a:solidFill>
                  <a:schemeClr val="dk1"/>
                </a:solidFill>
                <a:latin typeface="Calibri"/>
                <a:ea typeface="Calibri"/>
                <a:cs typeface="Calibri"/>
                <a:sym typeface="Calibri"/>
              </a:rPr>
              <a:t>∆F)</a:t>
            </a:r>
          </a:p>
        </p:txBody>
      </p:sp>
      <p:sp>
        <p:nvSpPr>
          <p:cNvPr id="496" name="Shape 496"/>
          <p:cNvSpPr txBox="1"/>
          <p:nvPr/>
        </p:nvSpPr>
        <p:spPr>
          <a:xfrm>
            <a:off x="5870975" y="1046613"/>
            <a:ext cx="2348100" cy="1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800" u="none" cap="none" strike="noStrike">
                <a:solidFill>
                  <a:schemeClr val="dk1"/>
                </a:solidFill>
                <a:latin typeface="Times New Roman"/>
                <a:ea typeface="Times New Roman"/>
                <a:cs typeface="Times New Roman"/>
                <a:sym typeface="Times New Roman"/>
              </a:rPr>
              <a:t>MD-assisted free energy calculation (</a:t>
            </a:r>
            <a:r>
              <a:rPr b="1" i="0" lang="en" sz="800" u="none" cap="none" strike="noStrike">
                <a:solidFill>
                  <a:schemeClr val="dk1"/>
                </a:solidFill>
                <a:latin typeface="Calibri"/>
                <a:ea typeface="Calibri"/>
                <a:cs typeface="Calibri"/>
                <a:sym typeface="Calibri"/>
              </a:rPr>
              <a:t>∆G)</a:t>
            </a:r>
          </a:p>
        </p:txBody>
      </p:sp>
      <p:sp>
        <p:nvSpPr>
          <p:cNvPr id="497" name="Shape 497"/>
          <p:cNvSpPr txBox="1"/>
          <p:nvPr/>
        </p:nvSpPr>
        <p:spPr>
          <a:xfrm>
            <a:off x="2039551" y="2389575"/>
            <a:ext cx="2025900" cy="1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800" u="none" cap="none" strike="noStrike">
                <a:solidFill>
                  <a:schemeClr val="dk1"/>
                </a:solidFill>
                <a:latin typeface="Times New Roman"/>
                <a:ea typeface="Times New Roman"/>
                <a:cs typeface="Times New Roman"/>
                <a:sym typeface="Times New Roman"/>
              </a:rPr>
              <a:t>First order frustration calculation (F)</a:t>
            </a:r>
          </a:p>
        </p:txBody>
      </p:sp>
      <p:pic>
        <p:nvPicPr>
          <p:cNvPr descr="frustration__1st_order_calculation_icon_simplified_circ.pdf" id="498" name="Shape 498"/>
          <p:cNvPicPr preferRelativeResize="0"/>
          <p:nvPr/>
        </p:nvPicPr>
        <p:blipFill rotWithShape="1">
          <a:blip r:embed="rId3">
            <a:alphaModFix/>
          </a:blip>
          <a:srcRect b="0" l="0" r="0" t="0"/>
          <a:stretch/>
        </p:blipFill>
        <p:spPr>
          <a:xfrm>
            <a:off x="2114550" y="2581276"/>
            <a:ext cx="1500711" cy="1880566"/>
          </a:xfrm>
          <a:prstGeom prst="rect">
            <a:avLst/>
          </a:prstGeom>
          <a:noFill/>
          <a:ln>
            <a:noFill/>
          </a:ln>
        </p:spPr>
      </p:pic>
      <p:pic>
        <p:nvPicPr>
          <p:cNvPr descr="frustration__2nd_order_calculation_icon_simplified_circ.pdf" id="499" name="Shape 499"/>
          <p:cNvPicPr preferRelativeResize="0"/>
          <p:nvPr/>
        </p:nvPicPr>
        <p:blipFill rotWithShape="1">
          <a:blip r:embed="rId4">
            <a:alphaModFix/>
          </a:blip>
          <a:srcRect b="0" l="0" r="0" t="0"/>
          <a:stretch/>
        </p:blipFill>
        <p:spPr>
          <a:xfrm>
            <a:off x="3876676" y="2032398"/>
            <a:ext cx="1656454" cy="2436042"/>
          </a:xfrm>
          <a:prstGeom prst="rect">
            <a:avLst/>
          </a:prstGeom>
          <a:noFill/>
          <a:ln>
            <a:noFill/>
          </a:ln>
        </p:spPr>
      </p:pic>
      <p:pic>
        <p:nvPicPr>
          <p:cNvPr descr="ensemble.pdf" id="500" name="Shape 500"/>
          <p:cNvPicPr preferRelativeResize="0"/>
          <p:nvPr/>
        </p:nvPicPr>
        <p:blipFill rotWithShape="1">
          <a:blip r:embed="rId5">
            <a:alphaModFix/>
          </a:blip>
          <a:srcRect b="5804" l="3473" r="2779" t="4420"/>
          <a:stretch/>
        </p:blipFill>
        <p:spPr>
          <a:xfrm>
            <a:off x="5911454" y="1541860"/>
            <a:ext cx="1659874" cy="709423"/>
          </a:xfrm>
          <a:prstGeom prst="rect">
            <a:avLst/>
          </a:prstGeom>
          <a:noFill/>
          <a:ln>
            <a:noFill/>
          </a:ln>
        </p:spPr>
      </p:pic>
      <p:sp>
        <p:nvSpPr>
          <p:cNvPr id="501" name="Shape 501"/>
          <p:cNvSpPr txBox="1"/>
          <p:nvPr/>
        </p:nvSpPr>
        <p:spPr>
          <a:xfrm>
            <a:off x="5929325" y="1302595"/>
            <a:ext cx="1649100" cy="3151500"/>
          </a:xfrm>
          <a:prstGeom prst="rect">
            <a:avLst/>
          </a:prstGeom>
          <a:noFill/>
          <a:ln cap="flat" cmpd="sng" w="25400">
            <a:solidFill>
              <a:schemeClr val="dk1"/>
            </a:solidFill>
            <a:prstDash val="solid"/>
            <a:miter lim="800000"/>
            <a:headEnd len="med" w="med" type="none"/>
            <a:tailEnd len="med" w="med" type="none"/>
          </a:ln>
        </p:spPr>
        <p:txBody>
          <a:bodyPr anchorCtr="0" anchor="t" bIns="34275" lIns="68575" rIns="68575" wrap="square" tIns="34275">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Shape 507"/>
          <p:cNvSpPr txBox="1"/>
          <p:nvPr>
            <p:ph type="title"/>
          </p:nvPr>
        </p:nvSpPr>
        <p:spPr>
          <a:xfrm>
            <a:off x="1643063" y="305991"/>
            <a:ext cx="5829300" cy="85725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b="1" i="0" lang="en" sz="2400" u="none" cap="none" strike="noStrike">
                <a:solidFill>
                  <a:srgbClr val="22228B"/>
                </a:solidFill>
                <a:latin typeface="Helvetica Neue"/>
                <a:ea typeface="Helvetica Neue"/>
                <a:cs typeface="Helvetica Neue"/>
                <a:sym typeface="Helvetica Neue"/>
              </a:rPr>
              <a:t>Comparing ∆F values across different SNV categories: disease v normal</a:t>
            </a:r>
          </a:p>
        </p:txBody>
      </p:sp>
      <p:sp>
        <p:nvSpPr>
          <p:cNvPr id="508" name="Shape 508"/>
          <p:cNvSpPr/>
          <p:nvPr/>
        </p:nvSpPr>
        <p:spPr>
          <a:xfrm>
            <a:off x="6130529" y="1439467"/>
            <a:ext cx="1777603" cy="250031"/>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sp>
        <p:nvSpPr>
          <p:cNvPr id="509" name="Shape 509"/>
          <p:cNvSpPr/>
          <p:nvPr/>
        </p:nvSpPr>
        <p:spPr>
          <a:xfrm>
            <a:off x="1953817" y="1564482"/>
            <a:ext cx="234553" cy="208360"/>
          </a:xfrm>
          <a:prstGeom prst="smileyFace">
            <a:avLst>
              <a:gd fmla="val 4653" name="adj"/>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0" name="Shape 510"/>
          <p:cNvSpPr/>
          <p:nvPr/>
        </p:nvSpPr>
        <p:spPr>
          <a:xfrm>
            <a:off x="1976438" y="1794272"/>
            <a:ext cx="192881" cy="338138"/>
          </a:xfrm>
          <a:prstGeom prst="upArrow">
            <a:avLst>
              <a:gd fmla="val 50000" name="adj1"/>
              <a:gd fmla="val 50036" name="adj2"/>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1" name="Shape 511"/>
          <p:cNvSpPr/>
          <p:nvPr/>
        </p:nvSpPr>
        <p:spPr>
          <a:xfrm>
            <a:off x="1953816" y="2815828"/>
            <a:ext cx="233362" cy="208359"/>
          </a:xfrm>
          <a:prstGeom prst="smileyFace">
            <a:avLst>
              <a:gd fmla="val -4653" name="adj"/>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2" name="Shape 512"/>
          <p:cNvSpPr/>
          <p:nvPr/>
        </p:nvSpPr>
        <p:spPr>
          <a:xfrm rot="10800000">
            <a:off x="1974057" y="2456260"/>
            <a:ext cx="192881" cy="338138"/>
          </a:xfrm>
          <a:prstGeom prst="upArrow">
            <a:avLst>
              <a:gd fmla="val 50000" name="adj1"/>
              <a:gd fmla="val 50036" name="adj2"/>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3" name="Shape 513"/>
          <p:cNvSpPr txBox="1"/>
          <p:nvPr/>
        </p:nvSpPr>
        <p:spPr>
          <a:xfrm>
            <a:off x="2070497" y="1728788"/>
            <a:ext cx="571500" cy="138112"/>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500" u="none" cap="none" strike="noStrike">
                <a:solidFill>
                  <a:schemeClr val="dk1"/>
                </a:solidFill>
                <a:latin typeface="Times New Roman"/>
                <a:ea typeface="Times New Roman"/>
                <a:cs typeface="Times New Roman"/>
                <a:sym typeface="Times New Roman"/>
              </a:rPr>
              <a:t>Loss of frustration</a:t>
            </a:r>
          </a:p>
        </p:txBody>
      </p:sp>
      <p:sp>
        <p:nvSpPr>
          <p:cNvPr id="514" name="Shape 514"/>
          <p:cNvSpPr txBox="1"/>
          <p:nvPr/>
        </p:nvSpPr>
        <p:spPr>
          <a:xfrm>
            <a:off x="2070497" y="2719388"/>
            <a:ext cx="571500" cy="139304"/>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500" u="none" cap="none" strike="noStrike">
                <a:solidFill>
                  <a:schemeClr val="dk1"/>
                </a:solidFill>
                <a:latin typeface="Times New Roman"/>
                <a:ea typeface="Times New Roman"/>
                <a:cs typeface="Times New Roman"/>
                <a:sym typeface="Times New Roman"/>
              </a:rPr>
              <a:t>Gain of frustration</a:t>
            </a:r>
          </a:p>
        </p:txBody>
      </p:sp>
      <p:sp>
        <p:nvSpPr>
          <p:cNvPr id="515" name="Shape 515"/>
          <p:cNvSpPr txBox="1"/>
          <p:nvPr/>
        </p:nvSpPr>
        <p:spPr>
          <a:xfrm rot="-5400000">
            <a:off x="-214312" y="3532585"/>
            <a:ext cx="2968228" cy="253603"/>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200" u="none" cap="none" strike="noStrike">
                <a:solidFill>
                  <a:srgbClr val="7F7F7F"/>
                </a:solidFill>
                <a:latin typeface="Calibri"/>
                <a:ea typeface="Calibri"/>
                <a:cs typeface="Calibri"/>
                <a:sym typeface="Calibri"/>
              </a:rPr>
              <a:t>[Kumar et al. </a:t>
            </a:r>
            <a:r>
              <a:rPr b="1" i="1" lang="en" sz="1200" u="none" cap="none" strike="noStrike">
                <a:solidFill>
                  <a:srgbClr val="7F7F7F"/>
                </a:solidFill>
                <a:latin typeface="Calibri"/>
                <a:ea typeface="Calibri"/>
                <a:cs typeface="Calibri"/>
                <a:sym typeface="Calibri"/>
              </a:rPr>
              <a:t>NAR</a:t>
            </a:r>
            <a:r>
              <a:rPr b="1" i="0" lang="en" sz="1200" u="none" cap="none" strike="noStrike">
                <a:solidFill>
                  <a:srgbClr val="7F7F7F"/>
                </a:solidFill>
                <a:latin typeface="Calibri"/>
                <a:ea typeface="Calibri"/>
                <a:cs typeface="Calibri"/>
                <a:sym typeface="Calibri"/>
              </a:rPr>
              <a:t> (in press); </a:t>
            </a:r>
            <a:r>
              <a:rPr b="1" i="1" lang="en" sz="1200" u="none" cap="none" strike="noStrike">
                <a:solidFill>
                  <a:srgbClr val="7F7F7F"/>
                </a:solidFill>
                <a:latin typeface="Calibri"/>
                <a:ea typeface="Calibri"/>
                <a:cs typeface="Calibri"/>
                <a:sym typeface="Calibri"/>
              </a:rPr>
              <a:t>biorxiv</a:t>
            </a:r>
            <a:r>
              <a:rPr b="1" i="0" lang="en" sz="1200" u="none" cap="none" strike="noStrike">
                <a:solidFill>
                  <a:srgbClr val="7F7F7F"/>
                </a:solidFill>
                <a:latin typeface="Calibri"/>
                <a:ea typeface="Calibri"/>
                <a:cs typeface="Calibri"/>
                <a:sym typeface="Calibri"/>
              </a:rPr>
              <a:t> 052027]</a:t>
            </a:r>
          </a:p>
        </p:txBody>
      </p:sp>
      <p:pic>
        <p:nvPicPr>
          <p:cNvPr descr="compare.deltaMinFrustration.core.png" id="516" name="Shape 516"/>
          <p:cNvPicPr preferRelativeResize="0"/>
          <p:nvPr/>
        </p:nvPicPr>
        <p:blipFill rotWithShape="1">
          <a:blip r:embed="rId3">
            <a:alphaModFix/>
          </a:blip>
          <a:srcRect b="13724" l="9000" r="7819" t="17428"/>
          <a:stretch/>
        </p:blipFill>
        <p:spPr>
          <a:xfrm>
            <a:off x="2641997" y="1564482"/>
            <a:ext cx="1970406" cy="1855985"/>
          </a:xfrm>
          <a:prstGeom prst="rect">
            <a:avLst/>
          </a:prstGeom>
          <a:noFill/>
          <a:ln>
            <a:noFill/>
          </a:ln>
        </p:spPr>
      </p:pic>
      <p:pic>
        <p:nvPicPr>
          <p:cNvPr descr="compare.deltaMinFrustration.surface.png" id="517" name="Shape 517"/>
          <p:cNvPicPr preferRelativeResize="0"/>
          <p:nvPr/>
        </p:nvPicPr>
        <p:blipFill rotWithShape="1">
          <a:blip r:embed="rId4">
            <a:alphaModFix/>
          </a:blip>
          <a:srcRect b="14162" l="9200" r="8019" t="17429"/>
          <a:stretch/>
        </p:blipFill>
        <p:spPr>
          <a:xfrm>
            <a:off x="5170885" y="1550194"/>
            <a:ext cx="2056076" cy="1889233"/>
          </a:xfrm>
          <a:prstGeom prst="rect">
            <a:avLst/>
          </a:prstGeom>
          <a:noFill/>
          <a:ln>
            <a:noFill/>
          </a:ln>
        </p:spPr>
      </p:pic>
      <p:sp>
        <p:nvSpPr>
          <p:cNvPr id="518" name="Shape 518"/>
          <p:cNvSpPr txBox="1"/>
          <p:nvPr/>
        </p:nvSpPr>
        <p:spPr>
          <a:xfrm>
            <a:off x="3039666" y="3444479"/>
            <a:ext cx="1400175" cy="230981"/>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100" u="none" cap="none" strike="noStrike">
                <a:solidFill>
                  <a:schemeClr val="dk1"/>
                </a:solidFill>
                <a:latin typeface="Arial"/>
                <a:ea typeface="Arial"/>
                <a:cs typeface="Arial"/>
                <a:sym typeface="Arial"/>
              </a:rPr>
              <a:t>Core residues</a:t>
            </a:r>
          </a:p>
        </p:txBody>
      </p:sp>
      <p:sp>
        <p:nvSpPr>
          <p:cNvPr id="519" name="Shape 519"/>
          <p:cNvSpPr txBox="1"/>
          <p:nvPr/>
        </p:nvSpPr>
        <p:spPr>
          <a:xfrm>
            <a:off x="5575698" y="3444479"/>
            <a:ext cx="1835944" cy="230981"/>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100" u="none" cap="none" strike="noStrike">
                <a:solidFill>
                  <a:schemeClr val="dk1"/>
                </a:solidFill>
                <a:latin typeface="Arial"/>
                <a:ea typeface="Arial"/>
                <a:cs typeface="Arial"/>
                <a:sym typeface="Arial"/>
              </a:rPr>
              <a:t>Surface residues</a:t>
            </a:r>
          </a:p>
        </p:txBody>
      </p:sp>
      <p:cxnSp>
        <p:nvCxnSpPr>
          <p:cNvPr id="520" name="Shape 520"/>
          <p:cNvCxnSpPr/>
          <p:nvPr/>
        </p:nvCxnSpPr>
        <p:spPr>
          <a:xfrm>
            <a:off x="3094435" y="2182416"/>
            <a:ext cx="617934" cy="0"/>
          </a:xfrm>
          <a:prstGeom prst="straightConnector1">
            <a:avLst/>
          </a:prstGeom>
          <a:noFill/>
          <a:ln cap="flat" cmpd="sng" w="9525">
            <a:solidFill>
              <a:schemeClr val="dk1"/>
            </a:solidFill>
            <a:prstDash val="dot"/>
            <a:round/>
            <a:headEnd len="med" w="med" type="none"/>
            <a:tailEnd len="med" w="med" type="none"/>
          </a:ln>
        </p:spPr>
      </p:cxnSp>
      <p:cxnSp>
        <p:nvCxnSpPr>
          <p:cNvPr id="521" name="Shape 521"/>
          <p:cNvCxnSpPr/>
          <p:nvPr/>
        </p:nvCxnSpPr>
        <p:spPr>
          <a:xfrm>
            <a:off x="3712370" y="2208610"/>
            <a:ext cx="640556" cy="146446"/>
          </a:xfrm>
          <a:prstGeom prst="straightConnector1">
            <a:avLst/>
          </a:prstGeom>
          <a:noFill/>
          <a:ln cap="flat" cmpd="sng" w="12700">
            <a:solidFill>
              <a:srgbClr val="3366FF"/>
            </a:solidFill>
            <a:prstDash val="dash"/>
            <a:round/>
            <a:headEnd len="med" w="med" type="none"/>
            <a:tailEnd len="lg" w="lg" type="stealth"/>
          </a:ln>
        </p:spPr>
      </p:cxnSp>
      <p:cxnSp>
        <p:nvCxnSpPr>
          <p:cNvPr id="522" name="Shape 522"/>
          <p:cNvCxnSpPr/>
          <p:nvPr/>
        </p:nvCxnSpPr>
        <p:spPr>
          <a:xfrm>
            <a:off x="5632847" y="2283619"/>
            <a:ext cx="681037" cy="0"/>
          </a:xfrm>
          <a:prstGeom prst="straightConnector1">
            <a:avLst/>
          </a:prstGeom>
          <a:noFill/>
          <a:ln cap="flat" cmpd="sng" w="9525">
            <a:solidFill>
              <a:srgbClr val="FF0000"/>
            </a:solidFill>
            <a:prstDash val="dot"/>
            <a:round/>
            <a:headEnd len="med" w="med" type="none"/>
            <a:tailEnd len="med" w="med" type="none"/>
          </a:ln>
        </p:spPr>
      </p:cxnSp>
      <p:cxnSp>
        <p:nvCxnSpPr>
          <p:cNvPr id="523" name="Shape 523"/>
          <p:cNvCxnSpPr/>
          <p:nvPr/>
        </p:nvCxnSpPr>
        <p:spPr>
          <a:xfrm>
            <a:off x="6313885" y="2283619"/>
            <a:ext cx="641746" cy="71438"/>
          </a:xfrm>
          <a:prstGeom prst="straightConnector1">
            <a:avLst/>
          </a:prstGeom>
          <a:noFill/>
          <a:ln cap="flat" cmpd="sng" w="12700">
            <a:solidFill>
              <a:srgbClr val="0000FF"/>
            </a:solidFill>
            <a:prstDash val="dash"/>
            <a:round/>
            <a:headEnd len="med" w="med" type="none"/>
            <a:tailEnd len="lg" w="lg" type="stealth"/>
          </a:ln>
        </p:spPr>
      </p:cxnSp>
      <p:sp>
        <p:nvSpPr>
          <p:cNvPr id="524" name="Shape 524"/>
          <p:cNvSpPr txBox="1"/>
          <p:nvPr/>
        </p:nvSpPr>
        <p:spPr>
          <a:xfrm>
            <a:off x="1752600" y="3880247"/>
            <a:ext cx="5719762" cy="1176337"/>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0" lang="en" sz="1800" u="none" cap="none" strike="noStrike">
                <a:solidFill>
                  <a:schemeClr val="dk1"/>
                </a:solidFill>
                <a:latin typeface="Helvetica Neue"/>
                <a:ea typeface="Helvetica Neue"/>
                <a:cs typeface="Helvetica Neue"/>
                <a:sym typeface="Helvetica Neue"/>
              </a:rPr>
              <a:t>Normal mutations (1000G) tend to unfavorably frustrate (less frustrated) surface more than core, </a:t>
            </a:r>
            <a:br>
              <a:rPr i="0" lang="en" sz="1800" u="none" cap="none" strike="noStrike">
                <a:solidFill>
                  <a:schemeClr val="dk1"/>
                </a:solidFill>
                <a:latin typeface="Helvetica Neue"/>
                <a:ea typeface="Helvetica Neue"/>
                <a:cs typeface="Helvetica Neue"/>
                <a:sym typeface="Helvetica Neue"/>
              </a:rPr>
            </a:br>
            <a:r>
              <a:rPr i="0" lang="en" sz="1800" u="none" cap="none" strike="noStrike">
                <a:solidFill>
                  <a:schemeClr val="dk1"/>
                </a:solidFill>
                <a:latin typeface="Helvetica Neue"/>
                <a:ea typeface="Helvetica Neue"/>
                <a:cs typeface="Helvetica Neue"/>
                <a:sym typeface="Helvetica Neue"/>
              </a:rPr>
              <a:t>but for disease mutations (HGMD) </a:t>
            </a:r>
            <a:br>
              <a:rPr i="0" lang="en" sz="1800" u="none" cap="none" strike="noStrike">
                <a:solidFill>
                  <a:schemeClr val="dk1"/>
                </a:solidFill>
                <a:latin typeface="Helvetica Neue"/>
                <a:ea typeface="Helvetica Neue"/>
                <a:cs typeface="Helvetica Neue"/>
                <a:sym typeface="Helvetica Neue"/>
              </a:rPr>
            </a:br>
            <a:r>
              <a:rPr i="0" lang="en" sz="1800" u="none" cap="none" strike="noStrike">
                <a:solidFill>
                  <a:schemeClr val="dk1"/>
                </a:solidFill>
                <a:latin typeface="Helvetica Neue"/>
                <a:ea typeface="Helvetica Neue"/>
                <a:cs typeface="Helvetica Neue"/>
                <a:sym typeface="Helvetica Neue"/>
              </a:rPr>
              <a:t>no trend &amp; greater changes</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Shape 530"/>
          <p:cNvSpPr txBox="1"/>
          <p:nvPr>
            <p:ph type="title"/>
          </p:nvPr>
        </p:nvSpPr>
        <p:spPr>
          <a:xfrm>
            <a:off x="1643063" y="247650"/>
            <a:ext cx="5829300" cy="85725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b="1" i="0" lang="en" sz="2700" u="none" cap="none" strike="noStrike">
                <a:solidFill>
                  <a:srgbClr val="22228B"/>
                </a:solidFill>
                <a:latin typeface="Helvetica Neue"/>
                <a:ea typeface="Helvetica Neue"/>
                <a:cs typeface="Helvetica Neue"/>
                <a:sym typeface="Helvetica Neue"/>
              </a:rPr>
              <a:t>Comparison between ∆F distributions: TSGs v. oncogenes</a:t>
            </a:r>
          </a:p>
        </p:txBody>
      </p:sp>
      <p:sp>
        <p:nvSpPr>
          <p:cNvPr id="531" name="Shape 531"/>
          <p:cNvSpPr/>
          <p:nvPr/>
        </p:nvSpPr>
        <p:spPr>
          <a:xfrm>
            <a:off x="6130529" y="1439467"/>
            <a:ext cx="1777603" cy="250031"/>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pic>
        <p:nvPicPr>
          <p:cNvPr id="532" name="Shape 532"/>
          <p:cNvPicPr preferRelativeResize="0"/>
          <p:nvPr/>
        </p:nvPicPr>
        <p:blipFill rotWithShape="1">
          <a:blip r:embed="rId3">
            <a:alphaModFix/>
          </a:blip>
          <a:srcRect b="23747" l="10526" r="0" t="15592"/>
          <a:stretch/>
        </p:blipFill>
        <p:spPr>
          <a:xfrm>
            <a:off x="2196704" y="1206103"/>
            <a:ext cx="4708561" cy="3275404"/>
          </a:xfrm>
          <a:prstGeom prst="rect">
            <a:avLst/>
          </a:prstGeom>
          <a:noFill/>
          <a:ln>
            <a:noFill/>
          </a:ln>
        </p:spPr>
      </p:pic>
      <p:sp>
        <p:nvSpPr>
          <p:cNvPr id="533" name="Shape 533"/>
          <p:cNvSpPr/>
          <p:nvPr/>
        </p:nvSpPr>
        <p:spPr>
          <a:xfrm>
            <a:off x="1991917" y="1583531"/>
            <a:ext cx="120253" cy="114300"/>
          </a:xfrm>
          <a:prstGeom prst="smileyFace">
            <a:avLst>
              <a:gd fmla="val 4653" name="adj"/>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4" name="Shape 534"/>
          <p:cNvSpPr/>
          <p:nvPr/>
        </p:nvSpPr>
        <p:spPr>
          <a:xfrm>
            <a:off x="1993107" y="1726407"/>
            <a:ext cx="98822" cy="184547"/>
          </a:xfrm>
          <a:prstGeom prst="upArrow">
            <a:avLst>
              <a:gd fmla="val 50000" name="adj1"/>
              <a:gd fmla="val 50007" name="adj2"/>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5" name="Shape 535"/>
          <p:cNvSpPr/>
          <p:nvPr/>
        </p:nvSpPr>
        <p:spPr>
          <a:xfrm>
            <a:off x="2001442" y="2432447"/>
            <a:ext cx="120253" cy="114300"/>
          </a:xfrm>
          <a:prstGeom prst="smileyFace">
            <a:avLst>
              <a:gd fmla="val -4653" name="adj"/>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6" name="Shape 536"/>
          <p:cNvSpPr/>
          <p:nvPr/>
        </p:nvSpPr>
        <p:spPr>
          <a:xfrm rot="10800000">
            <a:off x="2001441" y="2216945"/>
            <a:ext cx="98821" cy="184547"/>
          </a:xfrm>
          <a:prstGeom prst="upArrow">
            <a:avLst>
              <a:gd fmla="val 50000" name="adj1"/>
              <a:gd fmla="val 50007" name="adj2"/>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7" name="Shape 537"/>
          <p:cNvSpPr txBox="1"/>
          <p:nvPr/>
        </p:nvSpPr>
        <p:spPr>
          <a:xfrm rot="-5400000">
            <a:off x="6390680" y="1784153"/>
            <a:ext cx="2967038" cy="253603"/>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200" u="none" cap="none" strike="noStrike">
                <a:solidFill>
                  <a:srgbClr val="7F7F7F"/>
                </a:solidFill>
                <a:latin typeface="Calibri"/>
                <a:ea typeface="Calibri"/>
                <a:cs typeface="Calibri"/>
                <a:sym typeface="Calibri"/>
              </a:rPr>
              <a:t>[Kumar et al. </a:t>
            </a:r>
            <a:r>
              <a:rPr b="1" i="1" lang="en" sz="1200" u="none" cap="none" strike="noStrike">
                <a:solidFill>
                  <a:srgbClr val="7F7F7F"/>
                </a:solidFill>
                <a:latin typeface="Calibri"/>
                <a:ea typeface="Calibri"/>
                <a:cs typeface="Calibri"/>
                <a:sym typeface="Calibri"/>
              </a:rPr>
              <a:t>NAR</a:t>
            </a:r>
            <a:r>
              <a:rPr b="1" i="0" lang="en" sz="1200" u="none" cap="none" strike="noStrike">
                <a:solidFill>
                  <a:srgbClr val="7F7F7F"/>
                </a:solidFill>
                <a:latin typeface="Calibri"/>
                <a:ea typeface="Calibri"/>
                <a:cs typeface="Calibri"/>
                <a:sym typeface="Calibri"/>
              </a:rPr>
              <a:t> (in press); </a:t>
            </a:r>
            <a:r>
              <a:rPr b="1" i="1" lang="en" sz="1200" u="none" cap="none" strike="noStrike">
                <a:solidFill>
                  <a:srgbClr val="7F7F7F"/>
                </a:solidFill>
                <a:latin typeface="Calibri"/>
                <a:ea typeface="Calibri"/>
                <a:cs typeface="Calibri"/>
                <a:sym typeface="Calibri"/>
              </a:rPr>
              <a:t>biorxiv</a:t>
            </a:r>
            <a:r>
              <a:rPr b="1" i="0" lang="en" sz="1200" u="none" cap="none" strike="noStrike">
                <a:solidFill>
                  <a:srgbClr val="7F7F7F"/>
                </a:solidFill>
                <a:latin typeface="Calibri"/>
                <a:ea typeface="Calibri"/>
                <a:cs typeface="Calibri"/>
                <a:sym typeface="Calibri"/>
              </a:rPr>
              <a:t> 052027]</a:t>
            </a:r>
          </a:p>
        </p:txBody>
      </p:sp>
      <p:sp>
        <p:nvSpPr>
          <p:cNvPr id="538" name="Shape 538"/>
          <p:cNvSpPr txBox="1"/>
          <p:nvPr/>
        </p:nvSpPr>
        <p:spPr>
          <a:xfrm>
            <a:off x="1333506" y="4582691"/>
            <a:ext cx="6629400" cy="4383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0" lang="en" sz="1200" u="none" cap="none" strike="noStrik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42" name="Shape 542"/>
        <p:cNvGrpSpPr/>
        <p:nvPr/>
      </p:nvGrpSpPr>
      <p:grpSpPr>
        <a:xfrm>
          <a:off x="0" y="0"/>
          <a:ext cx="0" cy="0"/>
          <a:chOff x="0" y="0"/>
          <a:chExt cx="0" cy="0"/>
        </a:xfrm>
      </p:grpSpPr>
      <p:sp>
        <p:nvSpPr>
          <p:cNvPr id="543" name="Shape 543"/>
          <p:cNvSpPr txBox="1"/>
          <p:nvPr>
            <p:ph type="title"/>
          </p:nvPr>
        </p:nvSpPr>
        <p:spPr>
          <a:xfrm>
            <a:off x="0" y="108347"/>
            <a:ext cx="9144000" cy="615600"/>
          </a:xfrm>
          <a:prstGeom prst="rect">
            <a:avLst/>
          </a:prstGeom>
          <a:noFill/>
          <a:ln>
            <a:noFill/>
          </a:ln>
        </p:spPr>
        <p:txBody>
          <a:bodyPr anchorCtr="0" anchor="ctr" bIns="46025" lIns="92050" rIns="92050" wrap="square" tIns="46025">
            <a:noAutofit/>
          </a:bodyPr>
          <a:lstStyle/>
          <a:p>
            <a:pPr indent="0" lvl="0" marL="0" marR="0" rtl="0">
              <a:lnSpc>
                <a:spcPct val="100000"/>
              </a:lnSpc>
              <a:spcBef>
                <a:spcPts val="0"/>
              </a:spcBef>
              <a:spcAft>
                <a:spcPts val="0"/>
              </a:spcAft>
              <a:buClr>
                <a:srgbClr val="7F7F7F"/>
              </a:buClr>
              <a:buSzPct val="25000"/>
              <a:buFont typeface="Helvetica Neue"/>
              <a:buNone/>
            </a:pPr>
            <a:r>
              <a:rPr lang="en" sz="1800">
                <a:solidFill>
                  <a:srgbClr val="7F7F7F"/>
                </a:solidFill>
                <a:latin typeface="Helvetica Neue"/>
                <a:ea typeface="Helvetica Neue"/>
                <a:cs typeface="Helvetica Neue"/>
                <a:sym typeface="Helvetica Neue"/>
              </a:rPr>
              <a:t>Prioritizing somatic variants: approaches for identifying key variants through recurrence, coding &amp; noncoding functional impact</a:t>
            </a:r>
          </a:p>
        </p:txBody>
      </p:sp>
      <p:sp>
        <p:nvSpPr>
          <p:cNvPr id="544" name="Shape 544"/>
          <p:cNvSpPr txBox="1"/>
          <p:nvPr>
            <p:ph idx="1" type="body"/>
          </p:nvPr>
        </p:nvSpPr>
        <p:spPr>
          <a:xfrm>
            <a:off x="50800" y="854875"/>
            <a:ext cx="4538700" cy="45918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The need to identify key variants for </a:t>
            </a:r>
            <a:r>
              <a:rPr lang="en" sz="1300">
                <a:solidFill>
                  <a:srgbClr val="FFFF00"/>
                </a:solidFill>
                <a:latin typeface="Helvetica Neue"/>
                <a:ea typeface="Helvetica Neue"/>
                <a:cs typeface="Helvetica Neue"/>
                <a:sym typeface="Helvetica Neue"/>
              </a:rPr>
              <a:t>precision </a:t>
            </a:r>
            <a:r>
              <a:rPr lang="en" sz="1300">
                <a:solidFill>
                  <a:srgbClr val="7F7F7F"/>
                </a:solidFill>
                <a:latin typeface="Helvetica Neue"/>
                <a:ea typeface="Helvetica Neue"/>
                <a:cs typeface="Helvetica Neue"/>
                <a:sym typeface="Helvetica Neue"/>
              </a:rPr>
              <a:t>and</a:t>
            </a:r>
            <a:r>
              <a:rPr lang="en" sz="1300">
                <a:solidFill>
                  <a:srgbClr val="FFFF00"/>
                </a:solidFill>
                <a:latin typeface="Helvetica Neue"/>
                <a:ea typeface="Helvetica Neue"/>
                <a:cs typeface="Helvetica Neue"/>
                <a:sym typeface="Helvetica Neue"/>
              </a:rPr>
              <a:t> personalized  medicine</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Growth in </a:t>
            </a:r>
            <a:r>
              <a:rPr lang="en" sz="1300">
                <a:solidFill>
                  <a:srgbClr val="FFFF00"/>
                </a:solidFill>
                <a:latin typeface="Helvetica Neue"/>
                <a:ea typeface="Helvetica Neue"/>
                <a:cs typeface="Helvetica Neue"/>
                <a:sym typeface="Helvetica Neue"/>
              </a:rPr>
              <a:t>cancer genome variant data</a:t>
            </a:r>
          </a:p>
          <a:p>
            <a:pPr indent="374650" lvl="1" rtl="0">
              <a:lnSpc>
                <a:spcPct val="100000"/>
              </a:lnSpc>
              <a:spcBef>
                <a:spcPts val="36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Mining data to prioritize variants in the search for </a:t>
            </a:r>
            <a:r>
              <a:rPr lang="en" sz="1300">
                <a:solidFill>
                  <a:srgbClr val="FFFF00"/>
                </a:solidFill>
                <a:latin typeface="Helvetica Neue"/>
                <a:ea typeface="Helvetica Neue"/>
                <a:cs typeface="Helvetica Neue"/>
                <a:sym typeface="Helvetica Neue"/>
              </a:rPr>
              <a:t>cancer drivers</a:t>
            </a:r>
          </a:p>
          <a:p>
            <a:pPr indent="0" lvl="0" marL="0" rtl="0">
              <a:lnSpc>
                <a:spcPct val="100000"/>
              </a:lnSpc>
              <a:spcBef>
                <a:spcPts val="360"/>
              </a:spcBef>
              <a:buNone/>
            </a:pPr>
            <a:r>
              <a:t/>
            </a:r>
            <a:endParaRPr sz="600">
              <a:solidFill>
                <a:srgbClr val="FFFF00"/>
              </a:solidFill>
              <a:latin typeface="Helvetica Neue"/>
              <a:ea typeface="Helvetica Neue"/>
              <a:cs typeface="Helvetica Neue"/>
              <a:sym typeface="Helvetica Neue"/>
            </a:endParaRPr>
          </a:p>
          <a:p>
            <a:pPr indent="-209550" lvl="0" marL="228600" marR="0" rtl="0" algn="l">
              <a:lnSpc>
                <a:spcPct val="100000"/>
              </a:lnSpc>
              <a:spcBef>
                <a:spcPts val="400"/>
              </a:spcBef>
              <a:spcAft>
                <a:spcPts val="0"/>
              </a:spcAft>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coding regions</a:t>
            </a:r>
          </a:p>
          <a:p>
            <a:pPr indent="457200" lvl="0" marL="0" marR="0" rtl="0" algn="l">
              <a:lnSpc>
                <a:spcPct val="100000"/>
              </a:lnSpc>
              <a:spcBef>
                <a:spcPts val="400"/>
              </a:spcBef>
              <a:spcAft>
                <a:spcPts val="0"/>
              </a:spcAft>
              <a:buNone/>
            </a:pPr>
            <a:r>
              <a:rPr lang="en" sz="1300">
                <a:solidFill>
                  <a:srgbClr val="7F7F7F"/>
                </a:solidFill>
                <a:latin typeface="Helvetica Neue"/>
                <a:ea typeface="Helvetica Neue"/>
                <a:cs typeface="Helvetica Neue"/>
                <a:sym typeface="Helvetica Neue"/>
              </a:rPr>
              <a:t>- Annotation of Loss-of-Function Transcripts (ALoFT)</a:t>
            </a:r>
          </a:p>
          <a:p>
            <a:pPr indent="457200" lvl="0" marL="0" rtl="0">
              <a:spcBef>
                <a:spcPts val="400"/>
              </a:spcBef>
              <a:buNone/>
            </a:pPr>
            <a:r>
              <a:rPr lang="en" sz="1100">
                <a:solidFill>
                  <a:srgbClr val="7F7F7F"/>
                </a:solidFill>
                <a:latin typeface="Helvetica Neue"/>
                <a:ea typeface="Helvetica Neue"/>
                <a:cs typeface="Helvetica Neue"/>
                <a:sym typeface="Helvetica Neue"/>
              </a:rPr>
              <a:t>	- </a:t>
            </a:r>
            <a:r>
              <a:rPr lang="en" sz="1100">
                <a:solidFill>
                  <a:srgbClr val="FFFF00"/>
                </a:solidFill>
                <a:latin typeface="Helvetica Neue"/>
                <a:ea typeface="Helvetica Neue"/>
                <a:cs typeface="Helvetica Neue"/>
                <a:sym typeface="Helvetica Neue"/>
              </a:rPr>
              <a:t>LOF annotation </a:t>
            </a:r>
            <a:r>
              <a:rPr lang="en" sz="1100">
                <a:solidFill>
                  <a:srgbClr val="7F7F7F"/>
                </a:solidFill>
                <a:latin typeface="Helvetica Neue"/>
                <a:ea typeface="Helvetica Neue"/>
                <a:cs typeface="Helvetica Neue"/>
                <a:sym typeface="Helvetica Neue"/>
              </a:rPr>
              <a:t>as a complex problem</a:t>
            </a:r>
          </a:p>
          <a:p>
            <a:pPr indent="457200" lvl="0" marL="0" rtl="0">
              <a:spcBef>
                <a:spcPts val="400"/>
              </a:spcBef>
              <a:buNone/>
            </a:pPr>
            <a:r>
              <a:rPr lang="en" sz="1100">
                <a:solidFill>
                  <a:srgbClr val="7F7F7F"/>
                </a:solidFill>
                <a:latin typeface="Helvetica Neue"/>
                <a:ea typeface="Helvetica Neue"/>
                <a:cs typeface="Helvetica Neue"/>
                <a:sym typeface="Helvetica Neue"/>
              </a:rPr>
              <a:t>	- Identifying </a:t>
            </a:r>
            <a:r>
              <a:rPr lang="en" sz="1100">
                <a:solidFill>
                  <a:srgbClr val="FFFF00"/>
                </a:solidFill>
                <a:latin typeface="Helvetica Neue"/>
                <a:ea typeface="Helvetica Neue"/>
                <a:cs typeface="Helvetica Neue"/>
                <a:sym typeface="Helvetica Neue"/>
              </a:rPr>
              <a:t>deleterious somatic LoF </a:t>
            </a:r>
            <a:r>
              <a:rPr lang="en" sz="1100">
                <a:solidFill>
                  <a:srgbClr val="7F7F7F"/>
                </a:solidFill>
                <a:latin typeface="Helvetica Neue"/>
                <a:ea typeface="Helvetica Neue"/>
                <a:cs typeface="Helvetica Neue"/>
                <a:sym typeface="Helvetica Neue"/>
              </a:rPr>
              <a:t>variants</a:t>
            </a:r>
          </a:p>
          <a:p>
            <a:pPr indent="457200" lvl="0" marL="0" rtl="0">
              <a:lnSpc>
                <a:spcPct val="100000"/>
              </a:lnSpc>
              <a:spcBef>
                <a:spcPts val="400"/>
              </a:spcBef>
              <a:buNone/>
            </a:pPr>
            <a:r>
              <a:rPr lang="en" sz="1300">
                <a:solidFill>
                  <a:srgbClr val="7F7F7F"/>
                </a:solidFill>
                <a:latin typeface="Helvetica Neue"/>
                <a:ea typeface="Helvetica Neue"/>
                <a:cs typeface="Helvetica Neue"/>
                <a:sym typeface="Helvetica Neue"/>
              </a:rPr>
              <a:t>- Biomolecular </a:t>
            </a:r>
            <a:r>
              <a:rPr lang="en" sz="1300">
                <a:solidFill>
                  <a:srgbClr val="FFFF00"/>
                </a:solidFill>
                <a:latin typeface="Helvetica Neue"/>
                <a:ea typeface="Helvetica Neue"/>
                <a:cs typeface="Helvetica Neue"/>
                <a:sym typeface="Helvetica Neue"/>
              </a:rPr>
              <a:t>frustration</a:t>
            </a:r>
            <a:r>
              <a:rPr lang="en" sz="1300">
                <a:solidFill>
                  <a:srgbClr val="7F7F7F"/>
                </a:solidFill>
                <a:latin typeface="Helvetica Neue"/>
                <a:ea typeface="Helvetica Neue"/>
                <a:cs typeface="Helvetica Neue"/>
                <a:sym typeface="Helvetica Neue"/>
              </a:rPr>
              <a:t> as a localized metric</a:t>
            </a:r>
          </a:p>
          <a:p>
            <a:pPr indent="457200" lvl="0" marL="0" rtl="0">
              <a:spcBef>
                <a:spcPts val="400"/>
              </a:spcBef>
              <a:buNone/>
            </a:pPr>
            <a:r>
              <a:rPr lang="en" sz="1100">
                <a:solidFill>
                  <a:srgbClr val="7F7F7F"/>
                </a:solidFill>
                <a:latin typeface="Helvetica Neue"/>
                <a:ea typeface="Helvetica Neue"/>
                <a:cs typeface="Helvetica Neue"/>
                <a:sym typeface="Helvetica Neue"/>
              </a:rPr>
              <a:t>	- Evaluating localized frustration </a:t>
            </a:r>
            <a:r>
              <a:rPr lang="en" sz="1100">
                <a:solidFill>
                  <a:srgbClr val="FFFF00"/>
                </a:solidFill>
                <a:latin typeface="Helvetica Neue"/>
                <a:ea typeface="Helvetica Neue"/>
                <a:cs typeface="Helvetica Neue"/>
                <a:sym typeface="Helvetica Neue"/>
              </a:rPr>
              <a:t>changes</a:t>
            </a:r>
            <a:r>
              <a:rPr lang="en" sz="1100">
                <a:solidFill>
                  <a:srgbClr val="7F7F7F"/>
                </a:solidFill>
                <a:latin typeface="Helvetica Neue"/>
                <a:ea typeface="Helvetica Neue"/>
                <a:cs typeface="Helvetica Neue"/>
                <a:sym typeface="Helvetica Neue"/>
              </a:rPr>
              <a:t> (∆F)</a:t>
            </a:r>
          </a:p>
          <a:p>
            <a:pPr indent="457200" lvl="0" marL="0" rtl="0">
              <a:spcBef>
                <a:spcPts val="400"/>
              </a:spcBef>
              <a:buNone/>
            </a:pPr>
            <a:r>
              <a:rPr lang="en" sz="1100">
                <a:solidFill>
                  <a:srgbClr val="7F7F7F"/>
                </a:solidFill>
                <a:latin typeface="Helvetica Neue"/>
                <a:ea typeface="Helvetica Neue"/>
                <a:cs typeface="Helvetica Neue"/>
                <a:sym typeface="Helvetica Neue"/>
              </a:rPr>
              <a:t>	- Differential ∆F profiles in </a:t>
            </a:r>
            <a:r>
              <a:rPr lang="en" sz="1100">
                <a:solidFill>
                  <a:srgbClr val="FFFF00"/>
                </a:solidFill>
                <a:latin typeface="Helvetica Neue"/>
                <a:ea typeface="Helvetica Neue"/>
                <a:cs typeface="Helvetica Neue"/>
                <a:sym typeface="Helvetica Neue"/>
              </a:rPr>
              <a:t>oncogenes vs. TSGs</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non-coding regions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FunSeq</a:t>
            </a:r>
            <a:r>
              <a:rPr lang="en" sz="1300">
                <a:solidFill>
                  <a:srgbClr val="7F7F7F"/>
                </a:solidFill>
                <a:latin typeface="Helvetica Neue"/>
                <a:ea typeface="Helvetica Neue"/>
                <a:cs typeface="Helvetica Neue"/>
                <a:sym typeface="Helvetica Neue"/>
              </a:rPr>
              <a:t> integrates evidence on variants</a:t>
            </a:r>
          </a:p>
        </p:txBody>
      </p:sp>
      <p:sp>
        <p:nvSpPr>
          <p:cNvPr id="545" name="Shape 545"/>
          <p:cNvSpPr txBox="1"/>
          <p:nvPr>
            <p:ph idx="1" type="body"/>
          </p:nvPr>
        </p:nvSpPr>
        <p:spPr>
          <a:xfrm>
            <a:off x="4546600" y="854875"/>
            <a:ext cx="4538700" cy="4591800"/>
          </a:xfrm>
          <a:prstGeom prst="rect">
            <a:avLst/>
          </a:prstGeom>
          <a:noFill/>
          <a:ln>
            <a:noFill/>
          </a:ln>
        </p:spPr>
        <p:txBody>
          <a:bodyPr anchorCtr="0" anchor="t" bIns="46025" lIns="92050" rIns="92050" wrap="square" tIns="46025">
            <a:noAutofit/>
          </a:bodyPr>
          <a:lstStyle/>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Recurrence-based driver identification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Replication timing</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LARVA</a:t>
            </a:r>
            <a:r>
              <a:rPr lang="en" sz="1300">
                <a:solidFill>
                  <a:srgbClr val="7F7F7F"/>
                </a:solidFill>
                <a:latin typeface="Helvetica Neue"/>
                <a:ea typeface="Helvetica Neue"/>
                <a:cs typeface="Helvetica Neue"/>
                <a:sym typeface="Helvetica Neue"/>
              </a:rPr>
              <a:t>: burden testing on non-coding annotations </a:t>
            </a:r>
          </a:p>
          <a:p>
            <a:pPr indent="457200" lvl="0" marL="0" rtl="0">
              <a:spcBef>
                <a:spcPts val="400"/>
              </a:spcBef>
              <a:buNone/>
            </a:pPr>
            <a:r>
              <a:rPr lang="en" sz="1100">
                <a:solidFill>
                  <a:srgbClr val="7F7F7F"/>
                </a:solidFill>
                <a:latin typeface="Helvetica Neue"/>
                <a:ea typeface="Helvetica Neue"/>
                <a:cs typeface="Helvetica Neue"/>
                <a:sym typeface="Helvetica Neue"/>
              </a:rPr>
              <a:t>	- Correcting for </a:t>
            </a:r>
            <a:r>
              <a:rPr lang="en" sz="1100">
                <a:solidFill>
                  <a:srgbClr val="FFFF00"/>
                </a:solidFill>
                <a:latin typeface="Helvetica Neue"/>
                <a:ea typeface="Helvetica Neue"/>
                <a:cs typeface="Helvetica Neue"/>
                <a:sym typeface="Helvetica Neue"/>
              </a:rPr>
              <a:t>over-dispersion</a:t>
            </a:r>
            <a:r>
              <a:rPr lang="en" sz="1100">
                <a:solidFill>
                  <a:srgbClr val="7F7F7F"/>
                </a:solidFill>
                <a:latin typeface="Helvetica Neue"/>
                <a:ea typeface="Helvetica Neue"/>
                <a:cs typeface="Helvetica Neue"/>
                <a:sym typeface="Helvetica Neue"/>
              </a:rPr>
              <a:t> in mutation counts</a:t>
            </a:r>
          </a:p>
          <a:p>
            <a:pPr indent="457200" lvl="0" marL="0" rtl="0">
              <a:spcBef>
                <a:spcPts val="400"/>
              </a:spcBef>
              <a:buNone/>
            </a:pPr>
            <a:r>
              <a:rPr lang="en" sz="1100">
                <a:solidFill>
                  <a:srgbClr val="7F7F7F"/>
                </a:solidFill>
                <a:latin typeface="Helvetica Neue"/>
                <a:ea typeface="Helvetica Neue"/>
                <a:cs typeface="Helvetica Neue"/>
                <a:sym typeface="Helvetica Neue"/>
              </a:rPr>
              <a:t>	- Applications to different cancer types</a:t>
            </a:r>
          </a:p>
          <a:p>
            <a:pPr indent="374650" lvl="1" rtl="0">
              <a:spcBef>
                <a:spcPts val="400"/>
              </a:spcBef>
              <a:buClr>
                <a:srgbClr val="7F7F7F"/>
              </a:buClr>
              <a:buSzPct val="100000"/>
              <a:buFont typeface="Helvetica Neue"/>
              <a:buChar char="-"/>
            </a:pPr>
            <a:r>
              <a:rPr lang="en" sz="1300">
                <a:solidFill>
                  <a:srgbClr val="7F7F7F"/>
                </a:solidFill>
                <a:latin typeface="Helvetica Neue"/>
                <a:ea typeface="Helvetica Neue"/>
                <a:cs typeface="Helvetica Neue"/>
                <a:sym typeface="Helvetica Neue"/>
              </a:rPr>
              <a:t>Topologically associating domains (</a:t>
            </a:r>
            <a:r>
              <a:rPr lang="en" sz="1300">
                <a:solidFill>
                  <a:srgbClr val="FFFF00"/>
                </a:solidFill>
                <a:latin typeface="Helvetica Neue"/>
                <a:ea typeface="Helvetica Neue"/>
                <a:cs typeface="Helvetica Neue"/>
                <a:sym typeface="Helvetica Neue"/>
              </a:rPr>
              <a:t>TADs</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Identifying TADs at </a:t>
            </a:r>
            <a:r>
              <a:rPr lang="en" sz="1100">
                <a:solidFill>
                  <a:srgbClr val="FFFF00"/>
                </a:solidFill>
                <a:latin typeface="Helvetica Neue"/>
                <a:ea typeface="Helvetica Neue"/>
                <a:cs typeface="Helvetica Neue"/>
                <a:sym typeface="Helvetica Neue"/>
              </a:rPr>
              <a:t>multiple resolutions</a:t>
            </a:r>
            <a:r>
              <a:rPr lang="en" sz="11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TAD boundaries as demarcators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MOAT</a:t>
            </a:r>
            <a:r>
              <a:rPr lang="en" sz="1300">
                <a:solidFill>
                  <a:srgbClr val="7F7F7F"/>
                </a:solidFill>
                <a:latin typeface="Helvetica Neue"/>
                <a:ea typeface="Helvetica Neue"/>
                <a:cs typeface="Helvetica Neue"/>
                <a:sym typeface="Helvetica Neue"/>
              </a:rPr>
              <a:t> for somatic mutation modeling</a:t>
            </a:r>
          </a:p>
          <a:p>
            <a:pPr indent="457200" lvl="0" marL="457200" rtl="0">
              <a:spcBef>
                <a:spcPts val="400"/>
              </a:spcBef>
              <a:buNone/>
            </a:pPr>
            <a:r>
              <a:rPr lang="en" sz="1100">
                <a:solidFill>
                  <a:srgbClr val="7F7F7F"/>
                </a:solidFill>
                <a:latin typeface="Helvetica Neue"/>
                <a:ea typeface="Helvetica Neue"/>
                <a:cs typeface="Helvetica Neue"/>
                <a:sym typeface="Helvetica Neue"/>
              </a:rPr>
              <a:t>- Basics of MOAT formalism</a:t>
            </a:r>
          </a:p>
          <a:p>
            <a:pPr indent="457200" lvl="0" marL="457200" rtl="0">
              <a:spcBef>
                <a:spcPts val="400"/>
              </a:spcBef>
              <a:buNone/>
            </a:pPr>
            <a:r>
              <a:rPr lang="en" sz="1100">
                <a:solidFill>
                  <a:srgbClr val="7F7F7F"/>
                </a:solidFill>
                <a:latin typeface="Helvetica Neue"/>
                <a:ea typeface="Helvetica Neue"/>
                <a:cs typeface="Helvetica Neue"/>
                <a:sym typeface="Helvetica Neue"/>
              </a:rPr>
              <a:t>- </a:t>
            </a:r>
            <a:r>
              <a:rPr lang="en" sz="1100">
                <a:solidFill>
                  <a:srgbClr val="FFFF00"/>
                </a:solidFill>
                <a:latin typeface="Helvetica Neue"/>
                <a:ea typeface="Helvetica Neue"/>
                <a:cs typeface="Helvetica Neue"/>
                <a:sym typeface="Helvetica Neue"/>
              </a:rPr>
              <a:t>FunSeq integration</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Dealing with lower power</a:t>
            </a:r>
          </a:p>
          <a:p>
            <a:pPr indent="374650" lvl="1" rtl="0">
              <a:spcBef>
                <a:spcPts val="40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Realistic application to papillary Renal Cell Carcinoma (</a:t>
            </a:r>
            <a:r>
              <a:rPr lang="en" sz="1300">
                <a:solidFill>
                  <a:srgbClr val="FFFF00"/>
                </a:solidFill>
                <a:latin typeface="Helvetica Neue"/>
                <a:ea typeface="Helvetica Neue"/>
                <a:cs typeface="Helvetica Neue"/>
                <a:sym typeface="Helvetica Neue"/>
              </a:rPr>
              <a:t>pRCC</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Achieving statistical power</a:t>
            </a:r>
          </a:p>
          <a:p>
            <a:pPr indent="457200" lvl="0" marL="457200" rtl="0">
              <a:spcBef>
                <a:spcPts val="400"/>
              </a:spcBef>
              <a:buNone/>
            </a:pPr>
            <a:r>
              <a:rPr lang="en" sz="1100">
                <a:solidFill>
                  <a:srgbClr val="7F7F7F"/>
                </a:solidFill>
                <a:latin typeface="Helvetica Neue"/>
                <a:ea typeface="Helvetica Neue"/>
                <a:cs typeface="Helvetica Neue"/>
                <a:sym typeface="Helvetica Neue"/>
              </a:rPr>
              <a:t>- Variants in </a:t>
            </a:r>
            <a:r>
              <a:rPr lang="en" sz="1100">
                <a:solidFill>
                  <a:srgbClr val="FFFF00"/>
                </a:solidFill>
                <a:latin typeface="Helvetica Neue"/>
                <a:ea typeface="Helvetica Neue"/>
                <a:cs typeface="Helvetica Neue"/>
                <a:sym typeface="Helvetica Neue"/>
              </a:rPr>
              <a:t>MET</a:t>
            </a:r>
            <a:r>
              <a:rPr lang="en" sz="1100">
                <a:solidFill>
                  <a:srgbClr val="7F7F7F"/>
                </a:solidFill>
                <a:latin typeface="Helvetica Neue"/>
                <a:ea typeface="Helvetica Neue"/>
                <a:cs typeface="Helvetica Neue"/>
                <a:sym typeface="Helvetica Neue"/>
              </a:rPr>
              <a:t> &amp; noncoding </a:t>
            </a:r>
            <a:r>
              <a:rPr lang="en" sz="1100">
                <a:solidFill>
                  <a:srgbClr val="FFFF00"/>
                </a:solidFill>
                <a:latin typeface="Helvetica Neue"/>
                <a:ea typeface="Helvetica Neue"/>
                <a:cs typeface="Helvetica Neue"/>
                <a:sym typeface="Helvetica Neue"/>
              </a:rPr>
              <a:t>hotspots</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pic>
        <p:nvPicPr>
          <p:cNvPr id="550" name="Shape 550"/>
          <p:cNvPicPr preferRelativeResize="0"/>
          <p:nvPr/>
        </p:nvPicPr>
        <p:blipFill rotWithShape="1">
          <a:blip r:embed="rId4">
            <a:alphaModFix/>
          </a:blip>
          <a:srcRect b="19768" l="15832" r="0" t="0"/>
          <a:stretch/>
        </p:blipFill>
        <p:spPr>
          <a:xfrm>
            <a:off x="2464225" y="791050"/>
            <a:ext cx="5473873" cy="4070600"/>
          </a:xfrm>
          <a:prstGeom prst="rect">
            <a:avLst/>
          </a:prstGeom>
          <a:noFill/>
          <a:ln>
            <a:noFill/>
          </a:ln>
        </p:spPr>
      </p:pic>
      <p:sp>
        <p:nvSpPr>
          <p:cNvPr id="551" name="Shape 551"/>
          <p:cNvSpPr txBox="1"/>
          <p:nvPr/>
        </p:nvSpPr>
        <p:spPr>
          <a:xfrm>
            <a:off x="503100" y="0"/>
            <a:ext cx="8137800" cy="847500"/>
          </a:xfrm>
          <a:prstGeom prst="rect">
            <a:avLst/>
          </a:prstGeom>
          <a:noFill/>
          <a:ln>
            <a:noFill/>
          </a:ln>
        </p:spPr>
        <p:txBody>
          <a:bodyPr anchorCtr="0" anchor="ctr" bIns="91425" lIns="91425" rIns="91425" wrap="square" tIns="91425">
            <a:noAutofit/>
          </a:bodyPr>
          <a:lstStyle/>
          <a:p>
            <a:pPr lvl="0" rtl="0">
              <a:spcBef>
                <a:spcPts val="0"/>
              </a:spcBef>
              <a:buNone/>
            </a:pPr>
            <a:r>
              <a:rPr lang="en" sz="2400">
                <a:solidFill>
                  <a:srgbClr val="22228B"/>
                </a:solidFill>
                <a:highlight>
                  <a:srgbClr val="FFFFFF"/>
                </a:highlight>
              </a:rPr>
              <a:t>Funseq: a f</a:t>
            </a:r>
            <a:r>
              <a:rPr lang="en" sz="2400">
                <a:solidFill>
                  <a:srgbClr val="22228B"/>
                </a:solidFill>
                <a:highlight>
                  <a:srgbClr val="FFFFFF"/>
                </a:highlight>
              </a:rPr>
              <a:t>lexible framework to prioritize </a:t>
            </a:r>
            <a:r>
              <a:rPr b="1" lang="en" sz="2400">
                <a:solidFill>
                  <a:srgbClr val="22228B"/>
                </a:solidFill>
                <a:highlight>
                  <a:srgbClr val="FFFFFF"/>
                </a:highlight>
              </a:rPr>
              <a:t>non-coding</a:t>
            </a:r>
            <a:r>
              <a:rPr lang="en" sz="2400">
                <a:solidFill>
                  <a:srgbClr val="22228B"/>
                </a:solidFill>
                <a:highlight>
                  <a:srgbClr val="FFFFFF"/>
                </a:highlight>
              </a:rPr>
              <a:t> variants </a:t>
            </a:r>
            <a:r>
              <a:rPr b="1" lang="en" sz="2400">
                <a:solidFill>
                  <a:srgbClr val="22228B"/>
                </a:solidFill>
                <a:highlight>
                  <a:srgbClr val="FFFFFF"/>
                </a:highlight>
              </a:rPr>
              <a:t>integrating</a:t>
            </a:r>
            <a:r>
              <a:rPr lang="en" sz="2400">
                <a:solidFill>
                  <a:srgbClr val="22228B"/>
                </a:solidFill>
                <a:highlight>
                  <a:srgbClr val="FFFFFF"/>
                </a:highlight>
              </a:rPr>
              <a:t> various resources.</a:t>
            </a:r>
            <a:r>
              <a:rPr lang="en" sz="1800">
                <a:solidFill>
                  <a:srgbClr val="22228B"/>
                </a:solidFill>
                <a:highlight>
                  <a:srgbClr val="FFFFFF"/>
                </a:highlight>
              </a:rPr>
              <a:t>	</a:t>
            </a:r>
          </a:p>
        </p:txBody>
      </p:sp>
      <p:sp>
        <p:nvSpPr>
          <p:cNvPr id="552" name="Shape 552"/>
          <p:cNvSpPr txBox="1"/>
          <p:nvPr/>
        </p:nvSpPr>
        <p:spPr>
          <a:xfrm>
            <a:off x="503100" y="1908425"/>
            <a:ext cx="1739100" cy="3105600"/>
          </a:xfrm>
          <a:prstGeom prst="rect">
            <a:avLst/>
          </a:prstGeom>
          <a:noFill/>
          <a:ln>
            <a:noFill/>
          </a:ln>
        </p:spPr>
        <p:txBody>
          <a:bodyPr anchorCtr="0" anchor="ctr" bIns="91425" lIns="91425" rIns="91425" wrap="square" tIns="91425">
            <a:noAutofit/>
          </a:bodyPr>
          <a:lstStyle/>
          <a:p>
            <a:pPr lvl="0">
              <a:spcBef>
                <a:spcPts val="0"/>
              </a:spcBef>
              <a:buNone/>
            </a:pPr>
            <a:r>
              <a:rPr b="1" lang="en" sz="1200">
                <a:solidFill>
                  <a:srgbClr val="000090"/>
                </a:solidFill>
              </a:rPr>
              <a:t>Annotation (TF binding sites open chromatin, ncRNAs)</a:t>
            </a:r>
          </a:p>
          <a:p>
            <a:pPr lvl="0">
              <a:spcBef>
                <a:spcPts val="0"/>
              </a:spcBef>
              <a:buNone/>
            </a:pPr>
            <a:r>
              <a:t/>
            </a:r>
            <a:endParaRPr b="1" sz="1200">
              <a:solidFill>
                <a:srgbClr val="000090"/>
              </a:solidFill>
            </a:endParaRPr>
          </a:p>
          <a:p>
            <a:pPr lvl="0">
              <a:spcBef>
                <a:spcPts val="0"/>
              </a:spcBef>
              <a:buNone/>
            </a:pPr>
            <a:r>
              <a:rPr b="1" lang="en" sz="1200">
                <a:solidFill>
                  <a:srgbClr val="000090"/>
                </a:solidFill>
              </a:rPr>
              <a:t>Conservation</a:t>
            </a:r>
          </a:p>
          <a:p>
            <a:pPr lvl="0">
              <a:spcBef>
                <a:spcPts val="0"/>
              </a:spcBef>
              <a:buNone/>
            </a:pPr>
            <a:r>
              <a:rPr b="1" lang="en" sz="1200">
                <a:solidFill>
                  <a:srgbClr val="000090"/>
                </a:solidFill>
              </a:rPr>
              <a:t>(GERP)</a:t>
            </a:r>
          </a:p>
          <a:p>
            <a:pPr lvl="0">
              <a:spcBef>
                <a:spcPts val="0"/>
              </a:spcBef>
              <a:buNone/>
            </a:pPr>
            <a:r>
              <a:t/>
            </a:r>
            <a:endParaRPr b="1" sz="1200">
              <a:solidFill>
                <a:srgbClr val="000090"/>
              </a:solidFill>
            </a:endParaRPr>
          </a:p>
          <a:p>
            <a:pPr lvl="0" rtl="0">
              <a:spcBef>
                <a:spcPts val="0"/>
              </a:spcBef>
              <a:buNone/>
            </a:pPr>
            <a:r>
              <a:t/>
            </a:r>
            <a:endParaRPr b="1" sz="1200">
              <a:solidFill>
                <a:srgbClr val="000090"/>
              </a:solidFill>
            </a:endParaRPr>
          </a:p>
          <a:p>
            <a:pPr lvl="0">
              <a:spcBef>
                <a:spcPts val="0"/>
              </a:spcBef>
              <a:buNone/>
            </a:pPr>
            <a:r>
              <a:rPr b="1" lang="en" sz="1200">
                <a:solidFill>
                  <a:srgbClr val="000090"/>
                </a:solidFill>
              </a:rPr>
              <a:t>Mutational</a:t>
            </a:r>
            <a:r>
              <a:rPr b="1" lang="en" sz="1200">
                <a:solidFill>
                  <a:srgbClr val="000090"/>
                </a:solidFill>
              </a:rPr>
              <a:t> impact (motif breaking, Lof) </a:t>
            </a:r>
          </a:p>
          <a:p>
            <a:pPr lvl="0">
              <a:spcBef>
                <a:spcPts val="0"/>
              </a:spcBef>
              <a:buNone/>
            </a:pPr>
            <a:r>
              <a:t/>
            </a:r>
            <a:endParaRPr b="1" sz="1200">
              <a:solidFill>
                <a:srgbClr val="000090"/>
              </a:solidFill>
            </a:endParaRPr>
          </a:p>
          <a:p>
            <a:pPr lvl="0" rtl="0">
              <a:spcBef>
                <a:spcPts val="0"/>
              </a:spcBef>
              <a:buNone/>
            </a:pPr>
            <a:r>
              <a:t/>
            </a:r>
            <a:endParaRPr b="1" sz="1200">
              <a:solidFill>
                <a:srgbClr val="000090"/>
              </a:solidFill>
            </a:endParaRPr>
          </a:p>
          <a:p>
            <a:pPr lvl="0">
              <a:spcBef>
                <a:spcPts val="0"/>
              </a:spcBef>
              <a:buNone/>
            </a:pPr>
            <a:r>
              <a:rPr b="1" lang="en" sz="1200">
                <a:solidFill>
                  <a:srgbClr val="000090"/>
                </a:solidFill>
              </a:rPr>
              <a:t>Network (centrality </a:t>
            </a:r>
            <a:r>
              <a:rPr b="1" lang="en" sz="1200">
                <a:solidFill>
                  <a:srgbClr val="000090"/>
                </a:solidFill>
              </a:rPr>
              <a:t>position</a:t>
            </a:r>
            <a:r>
              <a:rPr b="1" lang="en" sz="1200">
                <a:solidFill>
                  <a:srgbClr val="000090"/>
                </a:solidFill>
              </a:rPr>
              <a:t>)</a:t>
            </a:r>
          </a:p>
          <a:p>
            <a:pPr lvl="0" rtl="0">
              <a:spcBef>
                <a:spcPts val="0"/>
              </a:spcBef>
              <a:buNone/>
            </a:pPr>
            <a:r>
              <a:rPr b="1" lang="en" sz="1200">
                <a:solidFill>
                  <a:srgbClr val="000090"/>
                </a:solidFill>
              </a:rPr>
              <a:t>Chromatin dynamics</a:t>
            </a:r>
            <a:r>
              <a:rPr lang="en" sz="1200">
                <a:solidFill>
                  <a:srgbClr val="000090"/>
                </a:solidFill>
              </a:rPr>
              <a:t> </a:t>
            </a:r>
          </a:p>
        </p:txBody>
      </p:sp>
      <p:sp>
        <p:nvSpPr>
          <p:cNvPr id="553" name="Shape 553"/>
          <p:cNvSpPr txBox="1"/>
          <p:nvPr/>
        </p:nvSpPr>
        <p:spPr>
          <a:xfrm>
            <a:off x="2077450" y="4615025"/>
            <a:ext cx="3000000" cy="3000000"/>
          </a:xfrm>
          <a:prstGeom prst="rect">
            <a:avLst/>
          </a:prstGeom>
          <a:noFill/>
          <a:ln>
            <a:noFill/>
          </a:ln>
        </p:spPr>
        <p:txBody>
          <a:bodyPr anchorCtr="0" anchor="ctr" bIns="91425" lIns="91425" rIns="91425" wrap="square" tIns="91425">
            <a:noAutofit/>
          </a:bodyPr>
          <a:lstStyle/>
          <a:p>
            <a:pPr lvl="0" rtl="0">
              <a:spcBef>
                <a:spcPts val="0"/>
              </a:spcBef>
              <a:buNone/>
            </a:pPr>
            <a:r>
              <a:rPr lang="en" sz="1100">
                <a:solidFill>
                  <a:schemeClr val="dk1"/>
                </a:solidFill>
              </a:rPr>
              <a:t>[Khurana et al., </a:t>
            </a:r>
            <a:r>
              <a:rPr i="1" lang="en" sz="1100">
                <a:solidFill>
                  <a:schemeClr val="dk1"/>
                </a:solidFill>
              </a:rPr>
              <a:t>Science</a:t>
            </a:r>
            <a:r>
              <a:rPr lang="en" sz="1100">
                <a:solidFill>
                  <a:schemeClr val="dk1"/>
                </a:solidFill>
              </a:rPr>
              <a:t> (‘13)]</a:t>
            </a:r>
          </a:p>
        </p:txBody>
      </p:sp>
      <p:sp>
        <p:nvSpPr>
          <p:cNvPr id="554" name="Shape 554"/>
          <p:cNvSpPr txBox="1"/>
          <p:nvPr/>
        </p:nvSpPr>
        <p:spPr>
          <a:xfrm>
            <a:off x="7002075" y="4767600"/>
            <a:ext cx="2076300" cy="3759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000" u="none">
                <a:solidFill>
                  <a:srgbClr val="7F7F7F"/>
                </a:solidFill>
              </a:rPr>
              <a:t>[Fu et al., GenomeBiology ('14)</a:t>
            </a:r>
            <a:r>
              <a:rPr lang="en" sz="1000">
                <a:solidFill>
                  <a:srgbClr val="7F7F7F"/>
                </a:solidFill>
              </a:rPr>
              <a:t>,</a:t>
            </a:r>
          </a:p>
          <a:p>
            <a:pPr indent="0" lvl="0" marL="0" marR="0" rtl="0" algn="l">
              <a:lnSpc>
                <a:spcPct val="100000"/>
              </a:lnSpc>
              <a:spcBef>
                <a:spcPts val="0"/>
              </a:spcBef>
              <a:spcAft>
                <a:spcPts val="0"/>
              </a:spcAft>
              <a:buClr>
                <a:srgbClr val="7F7F7F"/>
              </a:buClr>
              <a:buSzPct val="25000"/>
              <a:buFont typeface="Calibri"/>
              <a:buNone/>
            </a:pPr>
            <a:r>
              <a:rPr lang="en" sz="1000">
                <a:solidFill>
                  <a:srgbClr val="7F7F7F"/>
                </a:solidFill>
              </a:rPr>
              <a:t>Khurana et al., Science ('13)]</a:t>
            </a:r>
          </a:p>
          <a:p>
            <a:pPr indent="0" lvl="0" marL="0" marR="0" rtl="0" algn="l">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pic>
        <p:nvPicPr>
          <p:cNvPr id="559" name="Shape 559"/>
          <p:cNvPicPr preferRelativeResize="0"/>
          <p:nvPr/>
        </p:nvPicPr>
        <p:blipFill rotWithShape="1">
          <a:blip r:embed="rId3">
            <a:alphaModFix/>
          </a:blip>
          <a:srcRect b="49836" l="0" r="0" t="0"/>
          <a:stretch/>
        </p:blipFill>
        <p:spPr>
          <a:xfrm>
            <a:off x="5228063" y="1784269"/>
            <a:ext cx="2355425" cy="332925"/>
          </a:xfrm>
          <a:prstGeom prst="rect">
            <a:avLst/>
          </a:prstGeom>
          <a:noFill/>
          <a:ln>
            <a:noFill/>
          </a:ln>
        </p:spPr>
      </p:pic>
      <p:sp>
        <p:nvSpPr>
          <p:cNvPr id="560" name="Shape 560"/>
          <p:cNvSpPr txBox="1"/>
          <p:nvPr>
            <p:ph idx="1" type="body"/>
          </p:nvPr>
        </p:nvSpPr>
        <p:spPr>
          <a:xfrm>
            <a:off x="4684075" y="2218675"/>
            <a:ext cx="4230000" cy="2652000"/>
          </a:xfrm>
          <a:prstGeom prst="rect">
            <a:avLst/>
          </a:prstGeom>
          <a:noFill/>
          <a:ln>
            <a:noFill/>
          </a:ln>
        </p:spPr>
        <p:txBody>
          <a:bodyPr anchorCtr="0" anchor="t" bIns="45950" lIns="91925" rIns="91925" wrap="square" tIns="45950">
            <a:noAutofit/>
          </a:bodyPr>
          <a:lstStyle/>
          <a:p>
            <a:pPr indent="-209550" lvl="0" marL="222250" marR="0" rtl="0" algn="l">
              <a:lnSpc>
                <a:spcPct val="100000"/>
              </a:lnSpc>
              <a:spcBef>
                <a:spcPts val="0"/>
              </a:spcBef>
              <a:spcAft>
                <a:spcPts val="0"/>
              </a:spcAft>
              <a:buClr>
                <a:srgbClr val="595959"/>
              </a:buClr>
              <a:buSzPct val="100000"/>
              <a:buFont typeface="Arial"/>
            </a:pPr>
            <a:r>
              <a:rPr lang="en" sz="1800">
                <a:solidFill>
                  <a:srgbClr val="595959"/>
                </a:solidFill>
                <a:highlight>
                  <a:srgbClr val="FFFFFF"/>
                </a:highlight>
              </a:rPr>
              <a:t>Practical web server </a:t>
            </a:r>
          </a:p>
          <a:p>
            <a:pPr indent="-209550" lvl="0" marL="222250" marR="0" rtl="0" algn="l">
              <a:lnSpc>
                <a:spcPct val="100000"/>
              </a:lnSpc>
              <a:spcBef>
                <a:spcPts val="0"/>
              </a:spcBef>
              <a:spcAft>
                <a:spcPts val="0"/>
              </a:spcAft>
              <a:buClr>
                <a:srgbClr val="595959"/>
              </a:buClr>
              <a:buSzPct val="100000"/>
              <a:buFont typeface="Arial"/>
            </a:pPr>
            <a:r>
              <a:rPr lang="en" sz="1800">
                <a:solidFill>
                  <a:srgbClr val="595959"/>
                </a:solidFill>
                <a:highlight>
                  <a:srgbClr val="FFFFFF"/>
                </a:highlight>
              </a:rPr>
              <a:t>Submission of variants &amp; pre-computed large Data context from uniformly processing large-scale datasets</a:t>
            </a:r>
          </a:p>
          <a:p>
            <a:pPr indent="-209550" lvl="0" marL="222250" marR="0" rtl="0" algn="l">
              <a:lnSpc>
                <a:spcPct val="100000"/>
              </a:lnSpc>
              <a:spcBef>
                <a:spcPts val="0"/>
              </a:spcBef>
              <a:spcAft>
                <a:spcPts val="0"/>
              </a:spcAft>
              <a:buClr>
                <a:srgbClr val="595959"/>
              </a:buClr>
              <a:buSzPct val="100000"/>
              <a:buFont typeface="Arial"/>
            </a:pPr>
            <a:r>
              <a:rPr lang="en" sz="1800">
                <a:solidFill>
                  <a:srgbClr val="595959"/>
                </a:solidFill>
              </a:rPr>
              <a:t>Entropy based method for weighting consistently many genomic features </a:t>
            </a: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pic>
        <p:nvPicPr>
          <p:cNvPr id="561" name="Shape 561"/>
          <p:cNvPicPr preferRelativeResize="0"/>
          <p:nvPr/>
        </p:nvPicPr>
        <p:blipFill>
          <a:blip r:embed="rId4">
            <a:alphaModFix/>
          </a:blip>
          <a:stretch>
            <a:fillRect/>
          </a:stretch>
        </p:blipFill>
        <p:spPr>
          <a:xfrm>
            <a:off x="582875" y="201275"/>
            <a:ext cx="3371850" cy="4600575"/>
          </a:xfrm>
          <a:prstGeom prst="rect">
            <a:avLst/>
          </a:prstGeom>
          <a:noFill/>
          <a:ln>
            <a:noFill/>
          </a:ln>
        </p:spPr>
      </p:pic>
      <p:sp>
        <p:nvSpPr>
          <p:cNvPr id="562" name="Shape 562"/>
          <p:cNvSpPr txBox="1"/>
          <p:nvPr/>
        </p:nvSpPr>
        <p:spPr>
          <a:xfrm>
            <a:off x="5179724" y="4165750"/>
            <a:ext cx="3706800" cy="8574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90"/>
              </a:buClr>
              <a:buSzPct val="25000"/>
              <a:buFont typeface="Calibri"/>
              <a:buNone/>
            </a:pPr>
            <a:r>
              <a:rPr b="1" i="0" lang="en" sz="4000" u="none">
                <a:solidFill>
                  <a:srgbClr val="000090"/>
                </a:solidFill>
                <a:latin typeface="Calibri"/>
                <a:ea typeface="Calibri"/>
                <a:cs typeface="Calibri"/>
                <a:sym typeface="Calibri"/>
              </a:rPr>
              <a:t>FunSeq</a:t>
            </a:r>
            <a:r>
              <a:rPr b="1" i="0" lang="en" sz="2000" u="none">
                <a:solidFill>
                  <a:srgbClr val="000090"/>
                </a:solidFill>
                <a:latin typeface="Calibri"/>
                <a:ea typeface="Calibri"/>
                <a:cs typeface="Calibri"/>
                <a:sym typeface="Calibri"/>
              </a:rPr>
              <a:t>.gersteinlab.org</a:t>
            </a:r>
          </a:p>
        </p:txBody>
      </p:sp>
      <p:grpSp>
        <p:nvGrpSpPr>
          <p:cNvPr id="563" name="Shape 563"/>
          <p:cNvGrpSpPr/>
          <p:nvPr/>
        </p:nvGrpSpPr>
        <p:grpSpPr>
          <a:xfrm>
            <a:off x="7278918" y="134666"/>
            <a:ext cx="1464315" cy="664249"/>
            <a:chOff x="0" y="0"/>
            <a:chExt cx="2147483647" cy="2147483647"/>
          </a:xfrm>
        </p:grpSpPr>
        <p:sp>
          <p:nvSpPr>
            <p:cNvPr id="564" name="Shape 564"/>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565" name="Shape 565"/>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000" u="none">
                  <a:solidFill>
                    <a:srgbClr val="000000"/>
                  </a:solidFill>
                  <a:latin typeface="Calibri"/>
                  <a:ea typeface="Calibri"/>
                  <a:cs typeface="Calibri"/>
                  <a:sym typeface="Calibri"/>
                </a:rPr>
                <a:t>HOT region</a:t>
              </a:r>
            </a:p>
          </p:txBody>
        </p:sp>
        <p:sp>
          <p:nvSpPr>
            <p:cNvPr id="566" name="Shape 566"/>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000" u="none">
                  <a:solidFill>
                    <a:srgbClr val="000000"/>
                  </a:solidFill>
                  <a:latin typeface="Calibri"/>
                  <a:ea typeface="Calibri"/>
                  <a:cs typeface="Calibri"/>
                  <a:sym typeface="Calibri"/>
                </a:rPr>
                <a:t>Sensitive region</a:t>
              </a:r>
            </a:p>
          </p:txBody>
        </p:sp>
        <p:sp>
          <p:nvSpPr>
            <p:cNvPr id="567" name="Shape 567"/>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568" name="Shape 568"/>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569" name="Shape 569"/>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000" u="none">
                  <a:solidFill>
                    <a:srgbClr val="000000"/>
                  </a:solidFill>
                  <a:latin typeface="Calibri"/>
                  <a:ea typeface="Calibri"/>
                  <a:cs typeface="Calibri"/>
                  <a:sym typeface="Calibri"/>
                </a:rPr>
                <a:t>Polymorphisms</a:t>
              </a:r>
            </a:p>
          </p:txBody>
        </p:sp>
        <p:cxnSp>
          <p:nvCxnSpPr>
            <p:cNvPr id="570" name="Shape 570"/>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
        <p:nvSpPr>
          <p:cNvPr id="571" name="Shape 571"/>
          <p:cNvSpPr txBox="1"/>
          <p:nvPr/>
        </p:nvSpPr>
        <p:spPr>
          <a:xfrm>
            <a:off x="4732762" y="1268058"/>
            <a:ext cx="3936000" cy="975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572" name="Shape 572"/>
          <p:cNvCxnSpPr/>
          <p:nvPr/>
        </p:nvCxnSpPr>
        <p:spPr>
          <a:xfrm>
            <a:off x="5060774"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73" name="Shape 573"/>
          <p:cNvCxnSpPr/>
          <p:nvPr/>
        </p:nvCxnSpPr>
        <p:spPr>
          <a:xfrm>
            <a:off x="5142777"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74" name="Shape 574"/>
          <p:cNvCxnSpPr/>
          <p:nvPr/>
        </p:nvCxnSpPr>
        <p:spPr>
          <a:xfrm>
            <a:off x="5288844"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75" name="Shape 575"/>
          <p:cNvCxnSpPr/>
          <p:nvPr/>
        </p:nvCxnSpPr>
        <p:spPr>
          <a:xfrm>
            <a:off x="8167491"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76" name="Shape 576"/>
          <p:cNvCxnSpPr/>
          <p:nvPr/>
        </p:nvCxnSpPr>
        <p:spPr>
          <a:xfrm>
            <a:off x="8196534"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77" name="Shape 577"/>
          <p:cNvCxnSpPr/>
          <p:nvPr/>
        </p:nvCxnSpPr>
        <p:spPr>
          <a:xfrm>
            <a:off x="6372822"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78" name="Shape 578"/>
          <p:cNvCxnSpPr/>
          <p:nvPr/>
        </p:nvCxnSpPr>
        <p:spPr>
          <a:xfrm>
            <a:off x="6144751"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79" name="Shape 579"/>
          <p:cNvCxnSpPr/>
          <p:nvPr/>
        </p:nvCxnSpPr>
        <p:spPr>
          <a:xfrm>
            <a:off x="5853469"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80" name="Shape 580"/>
          <p:cNvCxnSpPr/>
          <p:nvPr/>
        </p:nvCxnSpPr>
        <p:spPr>
          <a:xfrm>
            <a:off x="7584928"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81" name="Shape 581"/>
          <p:cNvCxnSpPr/>
          <p:nvPr/>
        </p:nvCxnSpPr>
        <p:spPr>
          <a:xfrm>
            <a:off x="7994943"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82" name="Shape 582"/>
          <p:cNvCxnSpPr/>
          <p:nvPr/>
        </p:nvCxnSpPr>
        <p:spPr>
          <a:xfrm>
            <a:off x="8231556" y="1268893"/>
            <a:ext cx="0" cy="97500"/>
          </a:xfrm>
          <a:prstGeom prst="straightConnector1">
            <a:avLst/>
          </a:prstGeom>
          <a:noFill/>
          <a:ln cap="flat" cmpd="sng" w="25400">
            <a:solidFill>
              <a:srgbClr val="FFFF00"/>
            </a:solidFill>
            <a:prstDash val="solid"/>
            <a:miter lim="800000"/>
            <a:headEnd len="med" w="med" type="none"/>
            <a:tailEnd len="med" w="med" type="none"/>
          </a:ln>
        </p:spPr>
      </p:cxnSp>
      <p:sp>
        <p:nvSpPr>
          <p:cNvPr id="583" name="Shape 583"/>
          <p:cNvSpPr txBox="1"/>
          <p:nvPr/>
        </p:nvSpPr>
        <p:spPr>
          <a:xfrm>
            <a:off x="3954722" y="1152425"/>
            <a:ext cx="707100" cy="1704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000" u="none">
                <a:solidFill>
                  <a:srgbClr val="000000"/>
                </a:solidFill>
                <a:latin typeface="Calibri"/>
                <a:ea typeface="Calibri"/>
                <a:cs typeface="Calibri"/>
                <a:sym typeface="Calibri"/>
              </a:rPr>
              <a:t>Genome</a:t>
            </a:r>
          </a:p>
        </p:txBody>
      </p:sp>
      <p:sp>
        <p:nvSpPr>
          <p:cNvPr id="584" name="Shape 584"/>
          <p:cNvSpPr txBox="1"/>
          <p:nvPr/>
        </p:nvSpPr>
        <p:spPr>
          <a:xfrm>
            <a:off x="4978775" y="1059472"/>
            <a:ext cx="310200" cy="63900"/>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highlight>
                <a:srgbClr val="4C9900"/>
              </a:highlight>
              <a:latin typeface="Calibri"/>
              <a:ea typeface="Calibri"/>
              <a:cs typeface="Calibri"/>
              <a:sym typeface="Calibri"/>
            </a:endParaRPr>
          </a:p>
        </p:txBody>
      </p:sp>
      <p:sp>
        <p:nvSpPr>
          <p:cNvPr id="585" name="Shape 585"/>
          <p:cNvSpPr txBox="1"/>
          <p:nvPr/>
        </p:nvSpPr>
        <p:spPr>
          <a:xfrm>
            <a:off x="6283975" y="1059471"/>
            <a:ext cx="243600" cy="63900"/>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highlight>
                <a:srgbClr val="4C9900"/>
              </a:highlight>
              <a:latin typeface="Calibri"/>
              <a:ea typeface="Calibri"/>
              <a:cs typeface="Calibri"/>
              <a:sym typeface="Calibri"/>
            </a:endParaRPr>
          </a:p>
        </p:txBody>
      </p:sp>
      <p:cxnSp>
        <p:nvCxnSpPr>
          <p:cNvPr id="586" name="Shape 586"/>
          <p:cNvCxnSpPr/>
          <p:nvPr/>
        </p:nvCxnSpPr>
        <p:spPr>
          <a:xfrm>
            <a:off x="6449700" y="1268893"/>
            <a:ext cx="0" cy="97500"/>
          </a:xfrm>
          <a:prstGeom prst="straightConnector1">
            <a:avLst/>
          </a:prstGeom>
          <a:noFill/>
          <a:ln cap="flat" cmpd="sng" w="25400">
            <a:solidFill>
              <a:srgbClr val="FFFF00"/>
            </a:solidFill>
            <a:prstDash val="solid"/>
            <a:miter lim="800000"/>
            <a:headEnd len="med" w="med" type="none"/>
            <a:tailEnd len="med" w="med" type="none"/>
          </a:ln>
        </p:spPr>
      </p:cxnSp>
      <p:sp>
        <p:nvSpPr>
          <p:cNvPr id="587" name="Shape 587"/>
          <p:cNvSpPr txBox="1"/>
          <p:nvPr/>
        </p:nvSpPr>
        <p:spPr>
          <a:xfrm>
            <a:off x="7657525" y="1059656"/>
            <a:ext cx="707100" cy="639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588" name="Shape 588"/>
          <p:cNvGrpSpPr/>
          <p:nvPr/>
        </p:nvGrpSpPr>
        <p:grpSpPr>
          <a:xfrm>
            <a:off x="5279074" y="1163772"/>
            <a:ext cx="1731348" cy="63871"/>
            <a:chOff x="0" y="0"/>
            <a:chExt cx="2147483647" cy="2147483646"/>
          </a:xfrm>
        </p:grpSpPr>
        <p:sp>
          <p:nvSpPr>
            <p:cNvPr id="589" name="Shape 589"/>
            <p:cNvSpPr txBox="1"/>
            <p:nvPr/>
          </p:nvSpPr>
          <p:spPr>
            <a:xfrm>
              <a:off x="1386955527" y="0"/>
              <a:ext cx="760528119" cy="2130445217"/>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590" name="Shape 590"/>
            <p:cNvSpPr txBox="1"/>
            <p:nvPr/>
          </p:nvSpPr>
          <p:spPr>
            <a:xfrm>
              <a:off x="0" y="0"/>
              <a:ext cx="398550079" cy="2130445217"/>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591" name="Shape 591"/>
            <p:cNvSpPr txBox="1"/>
            <p:nvPr/>
          </p:nvSpPr>
          <p:spPr>
            <a:xfrm>
              <a:off x="682693235" y="0"/>
              <a:ext cx="101278647" cy="2147483646"/>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592" name="Shape 592"/>
          <p:cNvCxnSpPr/>
          <p:nvPr/>
        </p:nvCxnSpPr>
        <p:spPr>
          <a:xfrm>
            <a:off x="7490112"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93" name="Shape 593"/>
          <p:cNvCxnSpPr/>
          <p:nvPr/>
        </p:nvCxnSpPr>
        <p:spPr>
          <a:xfrm>
            <a:off x="8549318"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94" name="Shape 594"/>
          <p:cNvCxnSpPr/>
          <p:nvPr/>
        </p:nvCxnSpPr>
        <p:spPr>
          <a:xfrm>
            <a:off x="4854912"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95" name="Shape 595"/>
          <p:cNvCxnSpPr/>
          <p:nvPr/>
        </p:nvCxnSpPr>
        <p:spPr>
          <a:xfrm>
            <a:off x="8592028"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96" name="Shape 596"/>
          <p:cNvCxnSpPr/>
          <p:nvPr/>
        </p:nvCxnSpPr>
        <p:spPr>
          <a:xfrm>
            <a:off x="6128563" y="3447618"/>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97" name="Shape 597"/>
          <p:cNvCxnSpPr/>
          <p:nvPr/>
        </p:nvCxnSpPr>
        <p:spPr>
          <a:xfrm>
            <a:off x="6864840" y="1268893"/>
            <a:ext cx="0" cy="97500"/>
          </a:xfrm>
          <a:prstGeom prst="straightConnector1">
            <a:avLst/>
          </a:prstGeom>
          <a:noFill/>
          <a:ln cap="flat" cmpd="sng" w="25400">
            <a:solidFill>
              <a:srgbClr val="FFFF00"/>
            </a:solidFill>
            <a:prstDash val="solid"/>
            <a:miter lim="800000"/>
            <a:headEnd len="med" w="med" type="none"/>
            <a:tailEnd len="med" w="med" type="none"/>
          </a:ln>
        </p:spPr>
      </p:cxnSp>
      <p:cxnSp>
        <p:nvCxnSpPr>
          <p:cNvPr id="598" name="Shape 598"/>
          <p:cNvCxnSpPr/>
          <p:nvPr/>
        </p:nvCxnSpPr>
        <p:spPr>
          <a:xfrm>
            <a:off x="5678359" y="1268058"/>
            <a:ext cx="0" cy="98400"/>
          </a:xfrm>
          <a:prstGeom prst="straightConnector1">
            <a:avLst/>
          </a:prstGeom>
          <a:noFill/>
          <a:ln cap="flat" cmpd="sng" w="25400">
            <a:solidFill>
              <a:srgbClr val="FFFF00"/>
            </a:solidFill>
            <a:prstDash val="solid"/>
            <a:miter lim="800000"/>
            <a:headEnd len="med" w="med" type="none"/>
            <a:tailEnd len="med" w="med" type="none"/>
          </a:ln>
        </p:spPr>
      </p:cxnSp>
      <p:cxnSp>
        <p:nvCxnSpPr>
          <p:cNvPr id="599" name="Shape 599"/>
          <p:cNvCxnSpPr/>
          <p:nvPr/>
        </p:nvCxnSpPr>
        <p:spPr>
          <a:xfrm>
            <a:off x="6799066" y="1268893"/>
            <a:ext cx="0" cy="97500"/>
          </a:xfrm>
          <a:prstGeom prst="straightConnector1">
            <a:avLst/>
          </a:prstGeom>
          <a:noFill/>
          <a:ln cap="flat" cmpd="sng" w="25400">
            <a:solidFill>
              <a:srgbClr val="FFFF00"/>
            </a:solidFill>
            <a:prstDash val="solid"/>
            <a:miter lim="800000"/>
            <a:headEnd len="med" w="med" type="none"/>
            <a:tailEnd len="med" w="med" type="none"/>
          </a:ln>
        </p:spPr>
      </p:cxnSp>
      <p:pic>
        <p:nvPicPr>
          <p:cNvPr id="600" name="Shape 600"/>
          <p:cNvPicPr preferRelativeResize="0"/>
          <p:nvPr/>
        </p:nvPicPr>
        <p:blipFill>
          <a:blip r:embed="rId5">
            <a:alphaModFix/>
          </a:blip>
          <a:stretch>
            <a:fillRect/>
          </a:stretch>
        </p:blipFill>
        <p:spPr>
          <a:xfrm>
            <a:off x="1879789" y="3447625"/>
            <a:ext cx="2068750" cy="1575450"/>
          </a:xfrm>
          <a:prstGeom prst="rect">
            <a:avLst/>
          </a:prstGeom>
          <a:noFill/>
          <a:ln cap="flat" cmpd="sng" w="9525">
            <a:solidFill>
              <a:schemeClr val="dk1"/>
            </a:solidFill>
            <a:prstDash val="solid"/>
            <a:round/>
            <a:headEnd len="med" w="med" type="none"/>
            <a:tailEnd len="med" w="med"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04" name="Shape 604"/>
        <p:cNvGrpSpPr/>
        <p:nvPr/>
      </p:nvGrpSpPr>
      <p:grpSpPr>
        <a:xfrm>
          <a:off x="0" y="0"/>
          <a:ext cx="0" cy="0"/>
          <a:chOff x="0" y="0"/>
          <a:chExt cx="0" cy="0"/>
        </a:xfrm>
      </p:grpSpPr>
      <p:sp>
        <p:nvSpPr>
          <p:cNvPr id="605" name="Shape 605"/>
          <p:cNvSpPr txBox="1"/>
          <p:nvPr>
            <p:ph type="title"/>
          </p:nvPr>
        </p:nvSpPr>
        <p:spPr>
          <a:xfrm>
            <a:off x="0" y="108347"/>
            <a:ext cx="9144000" cy="615600"/>
          </a:xfrm>
          <a:prstGeom prst="rect">
            <a:avLst/>
          </a:prstGeom>
          <a:noFill/>
          <a:ln>
            <a:noFill/>
          </a:ln>
        </p:spPr>
        <p:txBody>
          <a:bodyPr anchorCtr="0" anchor="ctr" bIns="46025" lIns="92050" rIns="92050" wrap="square" tIns="46025">
            <a:noAutofit/>
          </a:bodyPr>
          <a:lstStyle/>
          <a:p>
            <a:pPr indent="0" lvl="0" marL="0" marR="0" rtl="0">
              <a:lnSpc>
                <a:spcPct val="100000"/>
              </a:lnSpc>
              <a:spcBef>
                <a:spcPts val="0"/>
              </a:spcBef>
              <a:spcAft>
                <a:spcPts val="0"/>
              </a:spcAft>
              <a:buClr>
                <a:srgbClr val="7F7F7F"/>
              </a:buClr>
              <a:buSzPct val="25000"/>
              <a:buFont typeface="Helvetica Neue"/>
              <a:buNone/>
            </a:pPr>
            <a:r>
              <a:rPr lang="en" sz="1800">
                <a:solidFill>
                  <a:srgbClr val="7F7F7F"/>
                </a:solidFill>
                <a:latin typeface="Helvetica Neue"/>
                <a:ea typeface="Helvetica Neue"/>
                <a:cs typeface="Helvetica Neue"/>
                <a:sym typeface="Helvetica Neue"/>
              </a:rPr>
              <a:t>Prioritizing somatic variants: approaches for identifying key variants through recurrence, coding &amp; noncoding functional impact</a:t>
            </a:r>
          </a:p>
        </p:txBody>
      </p:sp>
      <p:sp>
        <p:nvSpPr>
          <p:cNvPr id="606" name="Shape 606"/>
          <p:cNvSpPr txBox="1"/>
          <p:nvPr>
            <p:ph idx="1" type="body"/>
          </p:nvPr>
        </p:nvSpPr>
        <p:spPr>
          <a:xfrm>
            <a:off x="50800" y="854875"/>
            <a:ext cx="4538700" cy="45918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The need to identify key variants for </a:t>
            </a:r>
            <a:r>
              <a:rPr lang="en" sz="1300">
                <a:solidFill>
                  <a:srgbClr val="FFFF00"/>
                </a:solidFill>
                <a:latin typeface="Helvetica Neue"/>
                <a:ea typeface="Helvetica Neue"/>
                <a:cs typeface="Helvetica Neue"/>
                <a:sym typeface="Helvetica Neue"/>
              </a:rPr>
              <a:t>precision </a:t>
            </a:r>
            <a:r>
              <a:rPr lang="en" sz="1300">
                <a:solidFill>
                  <a:srgbClr val="7F7F7F"/>
                </a:solidFill>
                <a:latin typeface="Helvetica Neue"/>
                <a:ea typeface="Helvetica Neue"/>
                <a:cs typeface="Helvetica Neue"/>
                <a:sym typeface="Helvetica Neue"/>
              </a:rPr>
              <a:t>and</a:t>
            </a:r>
            <a:r>
              <a:rPr lang="en" sz="1300">
                <a:solidFill>
                  <a:srgbClr val="FFFF00"/>
                </a:solidFill>
                <a:latin typeface="Helvetica Neue"/>
                <a:ea typeface="Helvetica Neue"/>
                <a:cs typeface="Helvetica Neue"/>
                <a:sym typeface="Helvetica Neue"/>
              </a:rPr>
              <a:t> personalized  medicine</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Growth in </a:t>
            </a:r>
            <a:r>
              <a:rPr lang="en" sz="1300">
                <a:solidFill>
                  <a:srgbClr val="FFFF00"/>
                </a:solidFill>
                <a:latin typeface="Helvetica Neue"/>
                <a:ea typeface="Helvetica Neue"/>
                <a:cs typeface="Helvetica Neue"/>
                <a:sym typeface="Helvetica Neue"/>
              </a:rPr>
              <a:t>cancer genome variant data</a:t>
            </a:r>
          </a:p>
          <a:p>
            <a:pPr indent="374650" lvl="1" rtl="0">
              <a:lnSpc>
                <a:spcPct val="100000"/>
              </a:lnSpc>
              <a:spcBef>
                <a:spcPts val="36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Mining data to prioritize variants in the search for </a:t>
            </a:r>
            <a:r>
              <a:rPr lang="en" sz="1300">
                <a:solidFill>
                  <a:srgbClr val="FFFF00"/>
                </a:solidFill>
                <a:latin typeface="Helvetica Neue"/>
                <a:ea typeface="Helvetica Neue"/>
                <a:cs typeface="Helvetica Neue"/>
                <a:sym typeface="Helvetica Neue"/>
              </a:rPr>
              <a:t>cancer drivers</a:t>
            </a:r>
          </a:p>
          <a:p>
            <a:pPr indent="0" lvl="0" marL="0" rtl="0">
              <a:lnSpc>
                <a:spcPct val="100000"/>
              </a:lnSpc>
              <a:spcBef>
                <a:spcPts val="360"/>
              </a:spcBef>
              <a:buNone/>
            </a:pPr>
            <a:r>
              <a:t/>
            </a:r>
            <a:endParaRPr sz="600">
              <a:solidFill>
                <a:srgbClr val="FFFF00"/>
              </a:solidFill>
              <a:latin typeface="Helvetica Neue"/>
              <a:ea typeface="Helvetica Neue"/>
              <a:cs typeface="Helvetica Neue"/>
              <a:sym typeface="Helvetica Neue"/>
            </a:endParaRPr>
          </a:p>
          <a:p>
            <a:pPr indent="-209550" lvl="0" marL="228600" marR="0" rtl="0" algn="l">
              <a:lnSpc>
                <a:spcPct val="100000"/>
              </a:lnSpc>
              <a:spcBef>
                <a:spcPts val="400"/>
              </a:spcBef>
              <a:spcAft>
                <a:spcPts val="0"/>
              </a:spcAft>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coding regions</a:t>
            </a:r>
          </a:p>
          <a:p>
            <a:pPr indent="457200" lvl="0" marL="0" marR="0" rtl="0" algn="l">
              <a:lnSpc>
                <a:spcPct val="100000"/>
              </a:lnSpc>
              <a:spcBef>
                <a:spcPts val="400"/>
              </a:spcBef>
              <a:spcAft>
                <a:spcPts val="0"/>
              </a:spcAft>
              <a:buNone/>
            </a:pPr>
            <a:r>
              <a:rPr lang="en" sz="1300">
                <a:solidFill>
                  <a:srgbClr val="7F7F7F"/>
                </a:solidFill>
                <a:latin typeface="Helvetica Neue"/>
                <a:ea typeface="Helvetica Neue"/>
                <a:cs typeface="Helvetica Neue"/>
                <a:sym typeface="Helvetica Neue"/>
              </a:rPr>
              <a:t>- Annotation of Loss-of-Function Transcripts (ALoFT)</a:t>
            </a:r>
          </a:p>
          <a:p>
            <a:pPr indent="457200" lvl="0" marL="0" rtl="0">
              <a:spcBef>
                <a:spcPts val="400"/>
              </a:spcBef>
              <a:buNone/>
            </a:pPr>
            <a:r>
              <a:rPr lang="en" sz="1100">
                <a:solidFill>
                  <a:srgbClr val="7F7F7F"/>
                </a:solidFill>
                <a:latin typeface="Helvetica Neue"/>
                <a:ea typeface="Helvetica Neue"/>
                <a:cs typeface="Helvetica Neue"/>
                <a:sym typeface="Helvetica Neue"/>
              </a:rPr>
              <a:t>	- </a:t>
            </a:r>
            <a:r>
              <a:rPr lang="en" sz="1100">
                <a:solidFill>
                  <a:srgbClr val="FFFF00"/>
                </a:solidFill>
                <a:latin typeface="Helvetica Neue"/>
                <a:ea typeface="Helvetica Neue"/>
                <a:cs typeface="Helvetica Neue"/>
                <a:sym typeface="Helvetica Neue"/>
              </a:rPr>
              <a:t>LOF annotation </a:t>
            </a:r>
            <a:r>
              <a:rPr lang="en" sz="1100">
                <a:solidFill>
                  <a:srgbClr val="7F7F7F"/>
                </a:solidFill>
                <a:latin typeface="Helvetica Neue"/>
                <a:ea typeface="Helvetica Neue"/>
                <a:cs typeface="Helvetica Neue"/>
                <a:sym typeface="Helvetica Neue"/>
              </a:rPr>
              <a:t>as a complex problem</a:t>
            </a:r>
          </a:p>
          <a:p>
            <a:pPr indent="457200" lvl="0" marL="0" rtl="0">
              <a:spcBef>
                <a:spcPts val="400"/>
              </a:spcBef>
              <a:buNone/>
            </a:pPr>
            <a:r>
              <a:rPr lang="en" sz="1100">
                <a:solidFill>
                  <a:srgbClr val="7F7F7F"/>
                </a:solidFill>
                <a:latin typeface="Helvetica Neue"/>
                <a:ea typeface="Helvetica Neue"/>
                <a:cs typeface="Helvetica Neue"/>
                <a:sym typeface="Helvetica Neue"/>
              </a:rPr>
              <a:t>	- Identifying </a:t>
            </a:r>
            <a:r>
              <a:rPr lang="en" sz="1100">
                <a:solidFill>
                  <a:srgbClr val="FFFF00"/>
                </a:solidFill>
                <a:latin typeface="Helvetica Neue"/>
                <a:ea typeface="Helvetica Neue"/>
                <a:cs typeface="Helvetica Neue"/>
                <a:sym typeface="Helvetica Neue"/>
              </a:rPr>
              <a:t>deleterious somatic LoF </a:t>
            </a:r>
            <a:r>
              <a:rPr lang="en" sz="1100">
                <a:solidFill>
                  <a:srgbClr val="7F7F7F"/>
                </a:solidFill>
                <a:latin typeface="Helvetica Neue"/>
                <a:ea typeface="Helvetica Neue"/>
                <a:cs typeface="Helvetica Neue"/>
                <a:sym typeface="Helvetica Neue"/>
              </a:rPr>
              <a:t>variants</a:t>
            </a:r>
          </a:p>
          <a:p>
            <a:pPr indent="457200" lvl="0" marL="0" rtl="0">
              <a:lnSpc>
                <a:spcPct val="100000"/>
              </a:lnSpc>
              <a:spcBef>
                <a:spcPts val="400"/>
              </a:spcBef>
              <a:buNone/>
            </a:pPr>
            <a:r>
              <a:rPr lang="en" sz="1300">
                <a:solidFill>
                  <a:srgbClr val="7F7F7F"/>
                </a:solidFill>
                <a:latin typeface="Helvetica Neue"/>
                <a:ea typeface="Helvetica Neue"/>
                <a:cs typeface="Helvetica Neue"/>
                <a:sym typeface="Helvetica Neue"/>
              </a:rPr>
              <a:t>- Biomolecular </a:t>
            </a:r>
            <a:r>
              <a:rPr lang="en" sz="1300">
                <a:solidFill>
                  <a:srgbClr val="FFFF00"/>
                </a:solidFill>
                <a:latin typeface="Helvetica Neue"/>
                <a:ea typeface="Helvetica Neue"/>
                <a:cs typeface="Helvetica Neue"/>
                <a:sym typeface="Helvetica Neue"/>
              </a:rPr>
              <a:t>frustration</a:t>
            </a:r>
            <a:r>
              <a:rPr lang="en" sz="1300">
                <a:solidFill>
                  <a:srgbClr val="7F7F7F"/>
                </a:solidFill>
                <a:latin typeface="Helvetica Neue"/>
                <a:ea typeface="Helvetica Neue"/>
                <a:cs typeface="Helvetica Neue"/>
                <a:sym typeface="Helvetica Neue"/>
              </a:rPr>
              <a:t> as a localized metric</a:t>
            </a:r>
          </a:p>
          <a:p>
            <a:pPr indent="457200" lvl="0" marL="0" rtl="0">
              <a:spcBef>
                <a:spcPts val="400"/>
              </a:spcBef>
              <a:buNone/>
            </a:pPr>
            <a:r>
              <a:rPr lang="en" sz="1100">
                <a:solidFill>
                  <a:srgbClr val="7F7F7F"/>
                </a:solidFill>
                <a:latin typeface="Helvetica Neue"/>
                <a:ea typeface="Helvetica Neue"/>
                <a:cs typeface="Helvetica Neue"/>
                <a:sym typeface="Helvetica Neue"/>
              </a:rPr>
              <a:t>	- Evaluating localized frustration </a:t>
            </a:r>
            <a:r>
              <a:rPr lang="en" sz="1100">
                <a:solidFill>
                  <a:srgbClr val="FFFF00"/>
                </a:solidFill>
                <a:latin typeface="Helvetica Neue"/>
                <a:ea typeface="Helvetica Neue"/>
                <a:cs typeface="Helvetica Neue"/>
                <a:sym typeface="Helvetica Neue"/>
              </a:rPr>
              <a:t>changes</a:t>
            </a:r>
            <a:r>
              <a:rPr lang="en" sz="1100">
                <a:solidFill>
                  <a:srgbClr val="7F7F7F"/>
                </a:solidFill>
                <a:latin typeface="Helvetica Neue"/>
                <a:ea typeface="Helvetica Neue"/>
                <a:cs typeface="Helvetica Neue"/>
                <a:sym typeface="Helvetica Neue"/>
              </a:rPr>
              <a:t> (∆F)</a:t>
            </a:r>
          </a:p>
          <a:p>
            <a:pPr indent="457200" lvl="0" marL="0" rtl="0">
              <a:spcBef>
                <a:spcPts val="400"/>
              </a:spcBef>
              <a:buNone/>
            </a:pPr>
            <a:r>
              <a:rPr lang="en" sz="1100">
                <a:solidFill>
                  <a:srgbClr val="7F7F7F"/>
                </a:solidFill>
                <a:latin typeface="Helvetica Neue"/>
                <a:ea typeface="Helvetica Neue"/>
                <a:cs typeface="Helvetica Neue"/>
                <a:sym typeface="Helvetica Neue"/>
              </a:rPr>
              <a:t>	- Differential ∆F profiles in </a:t>
            </a:r>
            <a:r>
              <a:rPr lang="en" sz="1100">
                <a:solidFill>
                  <a:srgbClr val="FFFF00"/>
                </a:solidFill>
                <a:latin typeface="Helvetica Neue"/>
                <a:ea typeface="Helvetica Neue"/>
                <a:cs typeface="Helvetica Neue"/>
                <a:sym typeface="Helvetica Neue"/>
              </a:rPr>
              <a:t>oncogenes vs. TSGs</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non-coding regions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FunSeq</a:t>
            </a:r>
            <a:r>
              <a:rPr lang="en" sz="1300">
                <a:solidFill>
                  <a:srgbClr val="7F7F7F"/>
                </a:solidFill>
                <a:latin typeface="Helvetica Neue"/>
                <a:ea typeface="Helvetica Neue"/>
                <a:cs typeface="Helvetica Neue"/>
                <a:sym typeface="Helvetica Neue"/>
              </a:rPr>
              <a:t> integrates evidence on variants</a:t>
            </a:r>
          </a:p>
        </p:txBody>
      </p:sp>
      <p:sp>
        <p:nvSpPr>
          <p:cNvPr id="607" name="Shape 607"/>
          <p:cNvSpPr txBox="1"/>
          <p:nvPr>
            <p:ph idx="1" type="body"/>
          </p:nvPr>
        </p:nvSpPr>
        <p:spPr>
          <a:xfrm>
            <a:off x="4546600" y="854875"/>
            <a:ext cx="4538700" cy="4591800"/>
          </a:xfrm>
          <a:prstGeom prst="rect">
            <a:avLst/>
          </a:prstGeom>
          <a:noFill/>
          <a:ln>
            <a:noFill/>
          </a:ln>
        </p:spPr>
        <p:txBody>
          <a:bodyPr anchorCtr="0" anchor="t" bIns="46025" lIns="92050" rIns="92050" wrap="square" tIns="46025">
            <a:noAutofit/>
          </a:bodyPr>
          <a:lstStyle/>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Recurrence-based driver identification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Replication timing</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LARVA</a:t>
            </a:r>
            <a:r>
              <a:rPr lang="en" sz="1300">
                <a:solidFill>
                  <a:srgbClr val="7F7F7F"/>
                </a:solidFill>
                <a:latin typeface="Helvetica Neue"/>
                <a:ea typeface="Helvetica Neue"/>
                <a:cs typeface="Helvetica Neue"/>
                <a:sym typeface="Helvetica Neue"/>
              </a:rPr>
              <a:t>: burden testing on non-coding annotations </a:t>
            </a:r>
          </a:p>
          <a:p>
            <a:pPr indent="457200" lvl="0" marL="0" rtl="0">
              <a:spcBef>
                <a:spcPts val="400"/>
              </a:spcBef>
              <a:buNone/>
            </a:pPr>
            <a:r>
              <a:rPr lang="en" sz="1100">
                <a:solidFill>
                  <a:srgbClr val="7F7F7F"/>
                </a:solidFill>
                <a:latin typeface="Helvetica Neue"/>
                <a:ea typeface="Helvetica Neue"/>
                <a:cs typeface="Helvetica Neue"/>
                <a:sym typeface="Helvetica Neue"/>
              </a:rPr>
              <a:t>	- Correcting for </a:t>
            </a:r>
            <a:r>
              <a:rPr lang="en" sz="1100">
                <a:solidFill>
                  <a:srgbClr val="FFFF00"/>
                </a:solidFill>
                <a:latin typeface="Helvetica Neue"/>
                <a:ea typeface="Helvetica Neue"/>
                <a:cs typeface="Helvetica Neue"/>
                <a:sym typeface="Helvetica Neue"/>
              </a:rPr>
              <a:t>over-dispersion</a:t>
            </a:r>
            <a:r>
              <a:rPr lang="en" sz="1100">
                <a:solidFill>
                  <a:srgbClr val="7F7F7F"/>
                </a:solidFill>
                <a:latin typeface="Helvetica Neue"/>
                <a:ea typeface="Helvetica Neue"/>
                <a:cs typeface="Helvetica Neue"/>
                <a:sym typeface="Helvetica Neue"/>
              </a:rPr>
              <a:t> in mutation counts</a:t>
            </a:r>
          </a:p>
          <a:p>
            <a:pPr indent="457200" lvl="0" marL="0" rtl="0">
              <a:spcBef>
                <a:spcPts val="400"/>
              </a:spcBef>
              <a:buNone/>
            </a:pPr>
            <a:r>
              <a:rPr lang="en" sz="1100">
                <a:solidFill>
                  <a:srgbClr val="7F7F7F"/>
                </a:solidFill>
                <a:latin typeface="Helvetica Neue"/>
                <a:ea typeface="Helvetica Neue"/>
                <a:cs typeface="Helvetica Neue"/>
                <a:sym typeface="Helvetica Neue"/>
              </a:rPr>
              <a:t>	- Applications to different cancer types</a:t>
            </a:r>
          </a:p>
          <a:p>
            <a:pPr indent="374650" lvl="1" rtl="0">
              <a:spcBef>
                <a:spcPts val="400"/>
              </a:spcBef>
              <a:buClr>
                <a:srgbClr val="7F7F7F"/>
              </a:buClr>
              <a:buSzPct val="100000"/>
              <a:buFont typeface="Helvetica Neue"/>
              <a:buChar char="-"/>
            </a:pPr>
            <a:r>
              <a:rPr lang="en" sz="1300">
                <a:solidFill>
                  <a:srgbClr val="7F7F7F"/>
                </a:solidFill>
                <a:latin typeface="Helvetica Neue"/>
                <a:ea typeface="Helvetica Neue"/>
                <a:cs typeface="Helvetica Neue"/>
                <a:sym typeface="Helvetica Neue"/>
              </a:rPr>
              <a:t>Topologically associating domains (</a:t>
            </a:r>
            <a:r>
              <a:rPr lang="en" sz="1300">
                <a:solidFill>
                  <a:srgbClr val="FFFF00"/>
                </a:solidFill>
                <a:latin typeface="Helvetica Neue"/>
                <a:ea typeface="Helvetica Neue"/>
                <a:cs typeface="Helvetica Neue"/>
                <a:sym typeface="Helvetica Neue"/>
              </a:rPr>
              <a:t>TADs</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Identifying TADs at </a:t>
            </a:r>
            <a:r>
              <a:rPr lang="en" sz="1100">
                <a:solidFill>
                  <a:srgbClr val="FFFF00"/>
                </a:solidFill>
                <a:latin typeface="Helvetica Neue"/>
                <a:ea typeface="Helvetica Neue"/>
                <a:cs typeface="Helvetica Neue"/>
                <a:sym typeface="Helvetica Neue"/>
              </a:rPr>
              <a:t>multiple resolutions</a:t>
            </a:r>
            <a:r>
              <a:rPr lang="en" sz="11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TAD boundaries as demarcators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MOAT</a:t>
            </a:r>
            <a:r>
              <a:rPr lang="en" sz="1300">
                <a:solidFill>
                  <a:srgbClr val="7F7F7F"/>
                </a:solidFill>
                <a:latin typeface="Helvetica Neue"/>
                <a:ea typeface="Helvetica Neue"/>
                <a:cs typeface="Helvetica Neue"/>
                <a:sym typeface="Helvetica Neue"/>
              </a:rPr>
              <a:t> for somatic mutation modeling</a:t>
            </a:r>
          </a:p>
          <a:p>
            <a:pPr indent="457200" lvl="0" marL="457200" rtl="0">
              <a:spcBef>
                <a:spcPts val="400"/>
              </a:spcBef>
              <a:buNone/>
            </a:pPr>
            <a:r>
              <a:rPr lang="en" sz="1100">
                <a:solidFill>
                  <a:srgbClr val="7F7F7F"/>
                </a:solidFill>
                <a:latin typeface="Helvetica Neue"/>
                <a:ea typeface="Helvetica Neue"/>
                <a:cs typeface="Helvetica Neue"/>
                <a:sym typeface="Helvetica Neue"/>
              </a:rPr>
              <a:t>- Basics of MOAT formalism</a:t>
            </a:r>
          </a:p>
          <a:p>
            <a:pPr indent="457200" lvl="0" marL="457200" rtl="0">
              <a:spcBef>
                <a:spcPts val="400"/>
              </a:spcBef>
              <a:buNone/>
            </a:pPr>
            <a:r>
              <a:rPr lang="en" sz="1100">
                <a:solidFill>
                  <a:srgbClr val="7F7F7F"/>
                </a:solidFill>
                <a:latin typeface="Helvetica Neue"/>
                <a:ea typeface="Helvetica Neue"/>
                <a:cs typeface="Helvetica Neue"/>
                <a:sym typeface="Helvetica Neue"/>
              </a:rPr>
              <a:t>- </a:t>
            </a:r>
            <a:r>
              <a:rPr lang="en" sz="1100">
                <a:solidFill>
                  <a:srgbClr val="FFFF00"/>
                </a:solidFill>
                <a:latin typeface="Helvetica Neue"/>
                <a:ea typeface="Helvetica Neue"/>
                <a:cs typeface="Helvetica Neue"/>
                <a:sym typeface="Helvetica Neue"/>
              </a:rPr>
              <a:t>FunSeq integration</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Dealing with lower power</a:t>
            </a:r>
          </a:p>
          <a:p>
            <a:pPr indent="374650" lvl="1" rtl="0">
              <a:spcBef>
                <a:spcPts val="40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Realistic application to papillary Renal Cell Carcinoma (</a:t>
            </a:r>
            <a:r>
              <a:rPr lang="en" sz="1300">
                <a:solidFill>
                  <a:srgbClr val="FFFF00"/>
                </a:solidFill>
                <a:latin typeface="Helvetica Neue"/>
                <a:ea typeface="Helvetica Neue"/>
                <a:cs typeface="Helvetica Neue"/>
                <a:sym typeface="Helvetica Neue"/>
              </a:rPr>
              <a:t>pRCC</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Achieving statistical power</a:t>
            </a:r>
          </a:p>
          <a:p>
            <a:pPr indent="457200" lvl="0" marL="457200" rtl="0">
              <a:spcBef>
                <a:spcPts val="400"/>
              </a:spcBef>
              <a:buNone/>
            </a:pPr>
            <a:r>
              <a:rPr lang="en" sz="1100">
                <a:solidFill>
                  <a:srgbClr val="7F7F7F"/>
                </a:solidFill>
                <a:latin typeface="Helvetica Neue"/>
                <a:ea typeface="Helvetica Neue"/>
                <a:cs typeface="Helvetica Neue"/>
                <a:sym typeface="Helvetica Neue"/>
              </a:rPr>
              <a:t>- Variants in </a:t>
            </a:r>
            <a:r>
              <a:rPr lang="en" sz="1100">
                <a:solidFill>
                  <a:srgbClr val="FFFF00"/>
                </a:solidFill>
                <a:latin typeface="Helvetica Neue"/>
                <a:ea typeface="Helvetica Neue"/>
                <a:cs typeface="Helvetica Neue"/>
                <a:sym typeface="Helvetica Neue"/>
              </a:rPr>
              <a:t>MET</a:t>
            </a:r>
            <a:r>
              <a:rPr lang="en" sz="1100">
                <a:solidFill>
                  <a:srgbClr val="7F7F7F"/>
                </a:solidFill>
                <a:latin typeface="Helvetica Neue"/>
                <a:ea typeface="Helvetica Neue"/>
                <a:cs typeface="Helvetica Neue"/>
                <a:sym typeface="Helvetica Neue"/>
              </a:rPr>
              <a:t> &amp; noncoding </a:t>
            </a:r>
            <a:r>
              <a:rPr lang="en" sz="1100">
                <a:solidFill>
                  <a:srgbClr val="FFFF00"/>
                </a:solidFill>
                <a:latin typeface="Helvetica Neue"/>
                <a:ea typeface="Helvetica Neue"/>
                <a:cs typeface="Helvetica Neue"/>
                <a:sym typeface="Helvetica Neue"/>
              </a:rPr>
              <a:t>hotspots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grpSp>
        <p:nvGrpSpPr>
          <p:cNvPr id="213" name="Shape 213"/>
          <p:cNvGrpSpPr/>
          <p:nvPr/>
        </p:nvGrpSpPr>
        <p:grpSpPr>
          <a:xfrm>
            <a:off x="4400501" y="2971536"/>
            <a:ext cx="628734" cy="1877520"/>
            <a:chOff x="4343400" y="3962400"/>
            <a:chExt cx="838200" cy="2503026"/>
          </a:xfrm>
        </p:grpSpPr>
        <p:pic>
          <p:nvPicPr>
            <p:cNvPr descr="C:\Users\JM\Desktop\Untitled-2.png" id="214" name="Shape 214"/>
            <p:cNvPicPr preferRelativeResize="0"/>
            <p:nvPr/>
          </p:nvPicPr>
          <p:blipFill rotWithShape="1">
            <a:blip r:embed="rId3">
              <a:alphaModFix/>
            </a:blip>
            <a:srcRect b="-33333" l="0" r="-8178" t="0"/>
            <a:stretch/>
          </p:blipFill>
          <p:spPr>
            <a:xfrm>
              <a:off x="4343400" y="5486400"/>
              <a:ext cx="825906" cy="897369"/>
            </a:xfrm>
            <a:prstGeom prst="rect">
              <a:avLst/>
            </a:prstGeom>
            <a:noFill/>
            <a:ln cap="flat" cmpd="sng" w="9525">
              <a:solidFill>
                <a:schemeClr val="dk1"/>
              </a:solidFill>
              <a:prstDash val="solid"/>
              <a:miter lim="800000"/>
              <a:headEnd len="med" w="med" type="none"/>
              <a:tailEnd len="med" w="med" type="none"/>
            </a:ln>
          </p:spPr>
        </p:pic>
        <p:pic>
          <p:nvPicPr>
            <p:cNvPr descr="C:\Users\JM\Desktop\Untitled-3.png" id="215" name="Shape 215"/>
            <p:cNvPicPr preferRelativeResize="0"/>
            <p:nvPr/>
          </p:nvPicPr>
          <p:blipFill rotWithShape="1">
            <a:blip r:embed="rId4">
              <a:alphaModFix/>
            </a:blip>
            <a:srcRect b="-57157" l="-9841" r="-8305" t="-14280"/>
            <a:stretch/>
          </p:blipFill>
          <p:spPr>
            <a:xfrm>
              <a:off x="4343400" y="3962400"/>
              <a:ext cx="829187" cy="900714"/>
            </a:xfrm>
            <a:prstGeom prst="rect">
              <a:avLst/>
            </a:prstGeom>
            <a:noFill/>
            <a:ln cap="flat" cmpd="sng" w="9525">
              <a:solidFill>
                <a:schemeClr val="dk1"/>
              </a:solidFill>
              <a:prstDash val="solid"/>
              <a:miter lim="800000"/>
              <a:headEnd len="med" w="med" type="none"/>
              <a:tailEnd len="med" w="med" type="none"/>
            </a:ln>
          </p:spPr>
        </p:pic>
        <p:sp>
          <p:nvSpPr>
            <p:cNvPr id="216" name="Shape 216"/>
            <p:cNvSpPr txBox="1"/>
            <p:nvPr/>
          </p:nvSpPr>
          <p:spPr>
            <a:xfrm>
              <a:off x="4343400" y="6095526"/>
              <a:ext cx="838200" cy="3699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400" u="none" cap="none" strike="noStrike">
                  <a:solidFill>
                    <a:srgbClr val="000000"/>
                  </a:solidFill>
                  <a:latin typeface="Arial"/>
                  <a:ea typeface="Arial"/>
                  <a:cs typeface="Arial"/>
                  <a:sym typeface="Arial"/>
                </a:rPr>
                <a:t>tumor</a:t>
              </a:r>
            </a:p>
          </p:txBody>
        </p:sp>
        <p:sp>
          <p:nvSpPr>
            <p:cNvPr id="217" name="Shape 217"/>
            <p:cNvSpPr txBox="1"/>
            <p:nvPr/>
          </p:nvSpPr>
          <p:spPr>
            <a:xfrm>
              <a:off x="4343400" y="4571865"/>
              <a:ext cx="838200" cy="3381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200" u="none" cap="none" strike="noStrike">
                  <a:solidFill>
                    <a:srgbClr val="000000"/>
                  </a:solidFill>
                  <a:latin typeface="Arial"/>
                  <a:ea typeface="Arial"/>
                  <a:cs typeface="Arial"/>
                  <a:sym typeface="Arial"/>
                </a:rPr>
                <a:t>normal</a:t>
              </a:r>
            </a:p>
          </p:txBody>
        </p:sp>
      </p:grpSp>
      <p:pic>
        <p:nvPicPr>
          <p:cNvPr descr="C:\Users\JM\Desktop\adult-male-body-no-descriptors-hi.png" id="218" name="Shape 218"/>
          <p:cNvPicPr preferRelativeResize="0"/>
          <p:nvPr/>
        </p:nvPicPr>
        <p:blipFill rotWithShape="1">
          <a:blip r:embed="rId5">
            <a:alphaModFix/>
          </a:blip>
          <a:srcRect b="17566" l="0" r="0" t="0"/>
          <a:stretch/>
        </p:blipFill>
        <p:spPr>
          <a:xfrm>
            <a:off x="1371600" y="1657350"/>
            <a:ext cx="2992874" cy="3474065"/>
          </a:xfrm>
          <a:prstGeom prst="rect">
            <a:avLst/>
          </a:prstGeom>
          <a:noFill/>
          <a:ln>
            <a:noFill/>
          </a:ln>
        </p:spPr>
      </p:pic>
      <p:grpSp>
        <p:nvGrpSpPr>
          <p:cNvPr id="219" name="Shape 219"/>
          <p:cNvGrpSpPr/>
          <p:nvPr/>
        </p:nvGrpSpPr>
        <p:grpSpPr>
          <a:xfrm>
            <a:off x="4743450" y="2171700"/>
            <a:ext cx="971550" cy="2800350"/>
            <a:chOff x="4800600" y="2895600"/>
            <a:chExt cx="1295400" cy="3733800"/>
          </a:xfrm>
        </p:grpSpPr>
        <p:cxnSp>
          <p:nvCxnSpPr>
            <p:cNvPr id="220" name="Shape 220"/>
            <p:cNvCxnSpPr/>
            <p:nvPr/>
          </p:nvCxnSpPr>
          <p:spPr>
            <a:xfrm flipH="1" rot="10800000">
              <a:off x="4800600" y="4800600"/>
              <a:ext cx="1295400" cy="838200"/>
            </a:xfrm>
            <a:prstGeom prst="straightConnector1">
              <a:avLst/>
            </a:prstGeom>
            <a:noFill/>
            <a:ln cap="flat" cmpd="sng" w="9525">
              <a:solidFill>
                <a:schemeClr val="dk1"/>
              </a:solidFill>
              <a:prstDash val="solid"/>
              <a:miter lim="800000"/>
              <a:headEnd len="med" w="med" type="none"/>
              <a:tailEnd len="med" w="med" type="none"/>
            </a:ln>
          </p:spPr>
        </p:cxnSp>
        <p:cxnSp>
          <p:nvCxnSpPr>
            <p:cNvPr id="221" name="Shape 221"/>
            <p:cNvCxnSpPr/>
            <p:nvPr/>
          </p:nvCxnSpPr>
          <p:spPr>
            <a:xfrm>
              <a:off x="4800600" y="5638800"/>
              <a:ext cx="1295400" cy="990600"/>
            </a:xfrm>
            <a:prstGeom prst="straightConnector1">
              <a:avLst/>
            </a:prstGeom>
            <a:noFill/>
            <a:ln cap="flat" cmpd="sng" w="9525">
              <a:solidFill>
                <a:schemeClr val="dk1"/>
              </a:solidFill>
              <a:prstDash val="solid"/>
              <a:miter lim="800000"/>
              <a:headEnd len="med" w="med" type="none"/>
              <a:tailEnd len="med" w="med" type="none"/>
            </a:ln>
          </p:spPr>
        </p:cxnSp>
        <p:cxnSp>
          <p:nvCxnSpPr>
            <p:cNvPr id="222" name="Shape 222"/>
            <p:cNvCxnSpPr/>
            <p:nvPr/>
          </p:nvCxnSpPr>
          <p:spPr>
            <a:xfrm flipH="1" rot="10800000">
              <a:off x="4876800" y="2895600"/>
              <a:ext cx="1219200" cy="1295400"/>
            </a:xfrm>
            <a:prstGeom prst="straightConnector1">
              <a:avLst/>
            </a:prstGeom>
            <a:noFill/>
            <a:ln cap="flat" cmpd="sng" w="9525">
              <a:solidFill>
                <a:schemeClr val="dk1"/>
              </a:solidFill>
              <a:prstDash val="solid"/>
              <a:miter lim="800000"/>
              <a:headEnd len="med" w="med" type="none"/>
              <a:tailEnd len="med" w="med" type="none"/>
            </a:ln>
          </p:spPr>
        </p:cxnSp>
        <p:cxnSp>
          <p:nvCxnSpPr>
            <p:cNvPr id="223" name="Shape 223"/>
            <p:cNvCxnSpPr/>
            <p:nvPr/>
          </p:nvCxnSpPr>
          <p:spPr>
            <a:xfrm>
              <a:off x="4876800" y="4191000"/>
              <a:ext cx="1219200" cy="533400"/>
            </a:xfrm>
            <a:prstGeom prst="straightConnector1">
              <a:avLst/>
            </a:prstGeom>
            <a:noFill/>
            <a:ln cap="flat" cmpd="sng" w="9525">
              <a:solidFill>
                <a:schemeClr val="dk1"/>
              </a:solidFill>
              <a:prstDash val="solid"/>
              <a:miter lim="800000"/>
              <a:headEnd len="med" w="med" type="none"/>
              <a:tailEnd len="med" w="med" type="none"/>
            </a:ln>
          </p:spPr>
        </p:cxnSp>
      </p:grpSp>
      <p:grpSp>
        <p:nvGrpSpPr>
          <p:cNvPr id="224" name="Shape 224"/>
          <p:cNvGrpSpPr/>
          <p:nvPr/>
        </p:nvGrpSpPr>
        <p:grpSpPr>
          <a:xfrm>
            <a:off x="3028950" y="2971800"/>
            <a:ext cx="1371600" cy="2057400"/>
            <a:chOff x="2514600" y="3962400"/>
            <a:chExt cx="1828800" cy="2743200"/>
          </a:xfrm>
        </p:grpSpPr>
        <p:cxnSp>
          <p:nvCxnSpPr>
            <p:cNvPr id="225" name="Shape 225"/>
            <p:cNvCxnSpPr/>
            <p:nvPr/>
          </p:nvCxnSpPr>
          <p:spPr>
            <a:xfrm flipH="1" rot="10800000">
              <a:off x="2514600" y="5486400"/>
              <a:ext cx="1828800" cy="1219200"/>
            </a:xfrm>
            <a:prstGeom prst="straightConnector1">
              <a:avLst/>
            </a:prstGeom>
            <a:noFill/>
            <a:ln cap="flat" cmpd="sng" w="9525">
              <a:solidFill>
                <a:schemeClr val="dk1"/>
              </a:solidFill>
              <a:prstDash val="solid"/>
              <a:miter lim="800000"/>
              <a:headEnd len="med" w="med" type="none"/>
              <a:tailEnd len="med" w="med" type="none"/>
            </a:ln>
          </p:spPr>
        </p:cxnSp>
        <p:cxnSp>
          <p:nvCxnSpPr>
            <p:cNvPr id="226" name="Shape 226"/>
            <p:cNvCxnSpPr/>
            <p:nvPr/>
          </p:nvCxnSpPr>
          <p:spPr>
            <a:xfrm flipH="1" rot="10800000">
              <a:off x="2514600" y="6400800"/>
              <a:ext cx="1828800" cy="304800"/>
            </a:xfrm>
            <a:prstGeom prst="straightConnector1">
              <a:avLst/>
            </a:prstGeom>
            <a:noFill/>
            <a:ln cap="flat" cmpd="sng" w="9525">
              <a:solidFill>
                <a:schemeClr val="dk1"/>
              </a:solidFill>
              <a:prstDash val="solid"/>
              <a:miter lim="800000"/>
              <a:headEnd len="med" w="med" type="none"/>
              <a:tailEnd len="med" w="med" type="none"/>
            </a:ln>
          </p:spPr>
        </p:cxnSp>
        <p:cxnSp>
          <p:nvCxnSpPr>
            <p:cNvPr id="227" name="Shape 227"/>
            <p:cNvCxnSpPr/>
            <p:nvPr/>
          </p:nvCxnSpPr>
          <p:spPr>
            <a:xfrm flipH="1" rot="10800000">
              <a:off x="2514600" y="3962400"/>
              <a:ext cx="1828800" cy="2743200"/>
            </a:xfrm>
            <a:prstGeom prst="straightConnector1">
              <a:avLst/>
            </a:prstGeom>
            <a:noFill/>
            <a:ln cap="flat" cmpd="sng" w="9525">
              <a:solidFill>
                <a:schemeClr val="dk1"/>
              </a:solidFill>
              <a:prstDash val="solid"/>
              <a:miter lim="800000"/>
              <a:headEnd len="med" w="med" type="none"/>
              <a:tailEnd len="med" w="med" type="none"/>
            </a:ln>
          </p:spPr>
        </p:cxnSp>
        <p:cxnSp>
          <p:nvCxnSpPr>
            <p:cNvPr id="228" name="Shape 228"/>
            <p:cNvCxnSpPr/>
            <p:nvPr/>
          </p:nvCxnSpPr>
          <p:spPr>
            <a:xfrm flipH="1" rot="10800000">
              <a:off x="2514600" y="4876800"/>
              <a:ext cx="1828800" cy="1828800"/>
            </a:xfrm>
            <a:prstGeom prst="straightConnector1">
              <a:avLst/>
            </a:prstGeom>
            <a:noFill/>
            <a:ln cap="flat" cmpd="sng" w="9525">
              <a:solidFill>
                <a:schemeClr val="dk1"/>
              </a:solidFill>
              <a:prstDash val="solid"/>
              <a:miter lim="800000"/>
              <a:headEnd len="med" w="med" type="none"/>
              <a:tailEnd len="med" w="med" type="none"/>
            </a:ln>
          </p:spPr>
        </p:cxnSp>
      </p:grpSp>
      <p:grpSp>
        <p:nvGrpSpPr>
          <p:cNvPr id="229" name="Shape 229"/>
          <p:cNvGrpSpPr/>
          <p:nvPr/>
        </p:nvGrpSpPr>
        <p:grpSpPr>
          <a:xfrm>
            <a:off x="5715000" y="2171700"/>
            <a:ext cx="1599267" cy="2825658"/>
            <a:chOff x="6096000" y="2895600"/>
            <a:chExt cx="2132355" cy="3767544"/>
          </a:xfrm>
        </p:grpSpPr>
        <p:pic>
          <p:nvPicPr>
            <p:cNvPr descr="C:\Users\JM\Desktop\karyograms670.jpg" id="230" name="Shape 230"/>
            <p:cNvPicPr preferRelativeResize="0"/>
            <p:nvPr/>
          </p:nvPicPr>
          <p:blipFill rotWithShape="1">
            <a:blip r:embed="rId6">
              <a:alphaModFix/>
            </a:blip>
            <a:srcRect b="2438" l="2388" r="51043" t="17071"/>
            <a:stretch/>
          </p:blipFill>
          <p:spPr>
            <a:xfrm>
              <a:off x="6096000" y="2895600"/>
              <a:ext cx="2129309" cy="1861024"/>
            </a:xfrm>
            <a:prstGeom prst="rect">
              <a:avLst/>
            </a:prstGeom>
            <a:noFill/>
            <a:ln>
              <a:noFill/>
            </a:ln>
          </p:spPr>
        </p:pic>
        <p:pic>
          <p:nvPicPr>
            <p:cNvPr descr="C:\Users\JM\Desktop\karyograms670.jpg" id="231" name="Shape 231"/>
            <p:cNvPicPr preferRelativeResize="0"/>
            <p:nvPr/>
          </p:nvPicPr>
          <p:blipFill rotWithShape="1">
            <a:blip r:embed="rId6">
              <a:alphaModFix/>
            </a:blip>
            <a:srcRect b="4567" l="50893" r="1346" t="10064"/>
            <a:stretch/>
          </p:blipFill>
          <p:spPr>
            <a:xfrm>
              <a:off x="6096000" y="4800600"/>
              <a:ext cx="2132355" cy="1862544"/>
            </a:xfrm>
            <a:prstGeom prst="rect">
              <a:avLst/>
            </a:prstGeom>
            <a:noFill/>
            <a:ln>
              <a:noFill/>
            </a:ln>
          </p:spPr>
        </p:pic>
      </p:grpSp>
      <p:sp>
        <p:nvSpPr>
          <p:cNvPr id="232" name="Shape 232"/>
          <p:cNvSpPr txBox="1"/>
          <p:nvPr/>
        </p:nvSpPr>
        <p:spPr>
          <a:xfrm>
            <a:off x="919050" y="1151350"/>
            <a:ext cx="7305900" cy="6234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1200" u="none" cap="none" strike="noStrike">
                <a:solidFill>
                  <a:srgbClr val="000000"/>
                </a:solidFill>
                <a:latin typeface="Arial"/>
                <a:ea typeface="Arial"/>
                <a:cs typeface="Arial"/>
                <a:sym typeface="Arial"/>
              </a:rPr>
              <a:t>Personal genomes </a:t>
            </a:r>
            <a:r>
              <a:rPr lang="en" sz="1200">
                <a:solidFill>
                  <a:schemeClr val="dk1"/>
                </a:solidFill>
              </a:rPr>
              <a:t>will </a:t>
            </a:r>
            <a:r>
              <a:rPr b="0" i="0" lang="en" sz="1200" u="none" cap="none" strike="noStrike">
                <a:solidFill>
                  <a:srgbClr val="000000"/>
                </a:solidFill>
                <a:latin typeface="Arial"/>
                <a:ea typeface="Arial"/>
                <a:cs typeface="Arial"/>
                <a:sym typeface="Arial"/>
              </a:rPr>
              <a:t>soon become a commonplace </a:t>
            </a:r>
            <a:r>
              <a:rPr b="0" i="0" lang="en" sz="1200" u="none" cap="none" strike="noStrike">
                <a:solidFill>
                  <a:srgbClr val="000000"/>
                </a:solidFill>
                <a:latin typeface="Arial"/>
                <a:ea typeface="Arial"/>
                <a:cs typeface="Arial"/>
                <a:sym typeface="Arial"/>
              </a:rPr>
              <a:t>part</a:t>
            </a:r>
            <a:r>
              <a:rPr b="0" i="0" lang="en" sz="1200" u="none" cap="none" strike="noStrike">
                <a:solidFill>
                  <a:srgbClr val="000000"/>
                </a:solidFill>
                <a:latin typeface="Arial"/>
                <a:ea typeface="Arial"/>
                <a:cs typeface="Arial"/>
                <a:sym typeface="Arial"/>
              </a:rPr>
              <a:t> of medical research &amp; eventually treatment (esp. for cancer). They will provide a primary connection for biological science to the general public.</a:t>
            </a:r>
          </a:p>
        </p:txBody>
      </p:sp>
      <p:sp>
        <p:nvSpPr>
          <p:cNvPr id="233" name="Shape 233"/>
          <p:cNvSpPr txBox="1"/>
          <p:nvPr/>
        </p:nvSpPr>
        <p:spPr>
          <a:xfrm>
            <a:off x="1485900" y="205978"/>
            <a:ext cx="6172200" cy="765600"/>
          </a:xfrm>
          <a:prstGeom prst="rect">
            <a:avLst/>
          </a:prstGeom>
          <a:noFill/>
          <a:ln>
            <a:noFill/>
          </a:ln>
        </p:spPr>
        <p:txBody>
          <a:bodyPr anchorCtr="0" anchor="ctr" bIns="34275" lIns="68575" rIns="68575" wrap="square" tIns="34275">
            <a:noAutofit/>
          </a:bodyPr>
          <a:lstStyle/>
          <a:p>
            <a:pPr indent="0" lvl="0" marL="0" marR="0" rtl="0" algn="ctr">
              <a:lnSpc>
                <a:spcPct val="80000"/>
              </a:lnSpc>
              <a:spcBef>
                <a:spcPts val="0"/>
              </a:spcBef>
              <a:buClr>
                <a:srgbClr val="011893"/>
              </a:buClr>
              <a:buSzPct val="25000"/>
              <a:buFont typeface="Arial"/>
              <a:buNone/>
            </a:pPr>
            <a:r>
              <a:rPr b="1" i="0" lang="en" sz="2700" u="none" cap="none" strike="noStrike">
                <a:solidFill>
                  <a:srgbClr val="011893"/>
                </a:solidFill>
                <a:latin typeface="Arial"/>
                <a:ea typeface="Arial"/>
                <a:cs typeface="Arial"/>
                <a:sym typeface="Arial"/>
              </a:rPr>
              <a:t>Personal Genomics </a:t>
            </a:r>
            <a:br>
              <a:rPr b="1" i="0" lang="en" sz="2700" u="none" cap="none" strike="noStrike">
                <a:solidFill>
                  <a:srgbClr val="011893"/>
                </a:solidFill>
                <a:latin typeface="Arial"/>
                <a:ea typeface="Arial"/>
                <a:cs typeface="Arial"/>
                <a:sym typeface="Arial"/>
              </a:rPr>
            </a:br>
            <a:r>
              <a:rPr b="1" i="0" lang="en" sz="2700" u="none" cap="none" strike="noStrike">
                <a:solidFill>
                  <a:srgbClr val="011893"/>
                </a:solidFill>
                <a:latin typeface="Arial"/>
                <a:ea typeface="Arial"/>
                <a:cs typeface="Arial"/>
                <a:sym typeface="Arial"/>
              </a:rPr>
              <a:t>as a Gateway into Biology</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grpSp>
        <p:nvGrpSpPr>
          <p:cNvPr id="613" name="Shape 613"/>
          <p:cNvGrpSpPr/>
          <p:nvPr/>
        </p:nvGrpSpPr>
        <p:grpSpPr>
          <a:xfrm>
            <a:off x="1440675" y="522637"/>
            <a:ext cx="6203362" cy="4058454"/>
            <a:chOff x="396433" y="680758"/>
            <a:chExt cx="8271149" cy="5410551"/>
          </a:xfrm>
        </p:grpSpPr>
        <p:grpSp>
          <p:nvGrpSpPr>
            <p:cNvPr id="614" name="Shape 614"/>
            <p:cNvGrpSpPr/>
            <p:nvPr/>
          </p:nvGrpSpPr>
          <p:grpSpPr>
            <a:xfrm>
              <a:off x="396433" y="680758"/>
              <a:ext cx="8271149" cy="1586866"/>
              <a:chOff x="388783" y="680758"/>
              <a:chExt cx="8271149" cy="1586866"/>
            </a:xfrm>
          </p:grpSpPr>
          <p:grpSp>
            <p:nvGrpSpPr>
              <p:cNvPr id="615" name="Shape 615"/>
              <p:cNvGrpSpPr/>
              <p:nvPr/>
            </p:nvGrpSpPr>
            <p:grpSpPr>
              <a:xfrm>
                <a:off x="899692" y="680758"/>
                <a:ext cx="7760240" cy="1586866"/>
                <a:chOff x="899692" y="1047934"/>
                <a:chExt cx="7760240" cy="1586866"/>
              </a:xfrm>
            </p:grpSpPr>
            <p:grpSp>
              <p:nvGrpSpPr>
                <p:cNvPr id="616" name="Shape 616"/>
                <p:cNvGrpSpPr/>
                <p:nvPr/>
              </p:nvGrpSpPr>
              <p:grpSpPr>
                <a:xfrm>
                  <a:off x="899692" y="1047934"/>
                  <a:ext cx="7760240" cy="348237"/>
                  <a:chOff x="899997" y="1047934"/>
                  <a:chExt cx="7760240" cy="348237"/>
                </a:xfrm>
              </p:grpSpPr>
              <p:cxnSp>
                <p:nvCxnSpPr>
                  <p:cNvPr id="617" name="Shape 617"/>
                  <p:cNvCxnSpPr/>
                  <p:nvPr/>
                </p:nvCxnSpPr>
                <p:spPr>
                  <a:xfrm>
                    <a:off x="1093937" y="122251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618" name="Shape 61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19" name="Shape 619"/>
                <p:cNvGrpSpPr/>
                <p:nvPr/>
              </p:nvGrpSpPr>
              <p:grpSpPr>
                <a:xfrm>
                  <a:off x="899692" y="1399516"/>
                  <a:ext cx="7760240" cy="348237"/>
                  <a:chOff x="899997" y="1047934"/>
                  <a:chExt cx="7760240" cy="348237"/>
                </a:xfrm>
              </p:grpSpPr>
              <p:cxnSp>
                <p:nvCxnSpPr>
                  <p:cNvPr id="620" name="Shape 620"/>
                  <p:cNvCxnSpPr/>
                  <p:nvPr/>
                </p:nvCxnSpPr>
                <p:spPr>
                  <a:xfrm>
                    <a:off x="1093937" y="1223282"/>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621" name="Shape 62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22" name="Shape 622"/>
                <p:cNvGrpSpPr/>
                <p:nvPr/>
              </p:nvGrpSpPr>
              <p:grpSpPr>
                <a:xfrm>
                  <a:off x="899692" y="1751098"/>
                  <a:ext cx="7760240" cy="348237"/>
                  <a:chOff x="899997" y="1047934"/>
                  <a:chExt cx="7760240" cy="348237"/>
                </a:xfrm>
              </p:grpSpPr>
              <p:cxnSp>
                <p:nvCxnSpPr>
                  <p:cNvPr id="623" name="Shape 623"/>
                  <p:cNvCxnSpPr/>
                  <p:nvPr/>
                </p:nvCxnSpPr>
                <p:spPr>
                  <a:xfrm>
                    <a:off x="1093937" y="1222456"/>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624" name="Shape 62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25" name="Shape 625"/>
                <p:cNvGrpSpPr/>
                <p:nvPr/>
              </p:nvGrpSpPr>
              <p:grpSpPr>
                <a:xfrm>
                  <a:off x="899692" y="2286563"/>
                  <a:ext cx="7760240" cy="348237"/>
                  <a:chOff x="899997" y="1047934"/>
                  <a:chExt cx="7760240" cy="348237"/>
                </a:xfrm>
              </p:grpSpPr>
              <p:cxnSp>
                <p:nvCxnSpPr>
                  <p:cNvPr id="626" name="Shape 626"/>
                  <p:cNvCxnSpPr/>
                  <p:nvPr/>
                </p:nvCxnSpPr>
                <p:spPr>
                  <a:xfrm>
                    <a:off x="1093937" y="1223444"/>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627" name="Shape 62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628" name="Shape 628"/>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629" name="Shape 629"/>
              <p:cNvGrpSpPr/>
              <p:nvPr/>
            </p:nvGrpSpPr>
            <p:grpSpPr>
              <a:xfrm>
                <a:off x="388783" y="759499"/>
                <a:ext cx="798035" cy="1438507"/>
                <a:chOff x="459547" y="1775465"/>
                <a:chExt cx="1134540" cy="1932698"/>
              </a:xfrm>
            </p:grpSpPr>
            <p:pic>
              <p:nvPicPr>
                <p:cNvPr id="630" name="Shape 630"/>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631" name="Shape 631"/>
                <p:cNvSpPr txBox="1"/>
                <p:nvPr/>
              </p:nvSpPr>
              <p:spPr>
                <a:xfrm rot="-5400000">
                  <a:off x="-191453" y="2495962"/>
                  <a:ext cx="17397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a:t>
                  </a:r>
                  <a:r>
                    <a:rPr b="0" i="0" lang="en" sz="1100" u="none" cap="none" strike="noStrike">
                      <a:solidFill>
                        <a:srgbClr val="000000"/>
                      </a:solidFill>
                      <a:latin typeface="Calibri"/>
                      <a:ea typeface="Calibri"/>
                      <a:cs typeface="Calibri"/>
                      <a:sym typeface="Calibri"/>
                    </a:rPr>
                    <a:t>1</a:t>
                  </a:r>
                </a:p>
              </p:txBody>
            </p:sp>
          </p:grpSp>
        </p:grpSp>
        <p:grpSp>
          <p:nvGrpSpPr>
            <p:cNvPr id="632" name="Shape 632"/>
            <p:cNvGrpSpPr/>
            <p:nvPr/>
          </p:nvGrpSpPr>
          <p:grpSpPr>
            <a:xfrm>
              <a:off x="396433" y="2562001"/>
              <a:ext cx="8271149" cy="1586866"/>
              <a:chOff x="388783" y="680758"/>
              <a:chExt cx="8271149" cy="1586866"/>
            </a:xfrm>
          </p:grpSpPr>
          <p:grpSp>
            <p:nvGrpSpPr>
              <p:cNvPr id="633" name="Shape 633"/>
              <p:cNvGrpSpPr/>
              <p:nvPr/>
            </p:nvGrpSpPr>
            <p:grpSpPr>
              <a:xfrm>
                <a:off x="899692" y="680758"/>
                <a:ext cx="7760240" cy="1586866"/>
                <a:chOff x="899692" y="1047934"/>
                <a:chExt cx="7760240" cy="1586866"/>
              </a:xfrm>
            </p:grpSpPr>
            <p:grpSp>
              <p:nvGrpSpPr>
                <p:cNvPr id="634" name="Shape 634"/>
                <p:cNvGrpSpPr/>
                <p:nvPr/>
              </p:nvGrpSpPr>
              <p:grpSpPr>
                <a:xfrm>
                  <a:off x="899692" y="1047934"/>
                  <a:ext cx="7760240" cy="348237"/>
                  <a:chOff x="899997" y="1047934"/>
                  <a:chExt cx="7760240" cy="348237"/>
                </a:xfrm>
              </p:grpSpPr>
              <p:cxnSp>
                <p:nvCxnSpPr>
                  <p:cNvPr id="635" name="Shape 635"/>
                  <p:cNvCxnSpPr/>
                  <p:nvPr/>
                </p:nvCxnSpPr>
                <p:spPr>
                  <a:xfrm>
                    <a:off x="1093937" y="1210924"/>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636" name="Shape 63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37" name="Shape 637"/>
                <p:cNvGrpSpPr/>
                <p:nvPr/>
              </p:nvGrpSpPr>
              <p:grpSpPr>
                <a:xfrm>
                  <a:off x="899692" y="1399516"/>
                  <a:ext cx="7760240" cy="348237"/>
                  <a:chOff x="899997" y="1047934"/>
                  <a:chExt cx="7760240" cy="348237"/>
                </a:xfrm>
              </p:grpSpPr>
              <p:cxnSp>
                <p:nvCxnSpPr>
                  <p:cNvPr id="638" name="Shape 638"/>
                  <p:cNvCxnSpPr/>
                  <p:nvPr/>
                </p:nvCxnSpPr>
                <p:spPr>
                  <a:xfrm>
                    <a:off x="1093937" y="1222796"/>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639" name="Shape 63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40" name="Shape 640"/>
                <p:cNvGrpSpPr/>
                <p:nvPr/>
              </p:nvGrpSpPr>
              <p:grpSpPr>
                <a:xfrm>
                  <a:off x="899692" y="1751098"/>
                  <a:ext cx="7760240" cy="348237"/>
                  <a:chOff x="899997" y="1047934"/>
                  <a:chExt cx="7760240" cy="348237"/>
                </a:xfrm>
              </p:grpSpPr>
              <p:cxnSp>
                <p:nvCxnSpPr>
                  <p:cNvPr id="641" name="Shape 641"/>
                  <p:cNvCxnSpPr/>
                  <p:nvPr/>
                </p:nvCxnSpPr>
                <p:spPr>
                  <a:xfrm>
                    <a:off x="1093937" y="122197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642" name="Shape 64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43" name="Shape 643"/>
                <p:cNvGrpSpPr/>
                <p:nvPr/>
              </p:nvGrpSpPr>
              <p:grpSpPr>
                <a:xfrm>
                  <a:off x="899692" y="2286563"/>
                  <a:ext cx="7760240" cy="348237"/>
                  <a:chOff x="899997" y="1047934"/>
                  <a:chExt cx="7760240" cy="348237"/>
                </a:xfrm>
              </p:grpSpPr>
              <p:cxnSp>
                <p:nvCxnSpPr>
                  <p:cNvPr id="644" name="Shape 644"/>
                  <p:cNvCxnSpPr/>
                  <p:nvPr/>
                </p:nvCxnSpPr>
                <p:spPr>
                  <a:xfrm>
                    <a:off x="1093937" y="1222959"/>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645" name="Shape 645"/>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646" name="Shape 646"/>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647" name="Shape 647"/>
              <p:cNvGrpSpPr/>
              <p:nvPr/>
            </p:nvGrpSpPr>
            <p:grpSpPr>
              <a:xfrm>
                <a:off x="388783" y="759499"/>
                <a:ext cx="798035" cy="1438507"/>
                <a:chOff x="459547" y="1775465"/>
                <a:chExt cx="1134540" cy="1932698"/>
              </a:xfrm>
            </p:grpSpPr>
            <p:pic>
              <p:nvPicPr>
                <p:cNvPr id="648" name="Shape 648"/>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649" name="Shape 649"/>
                <p:cNvSpPr txBox="1"/>
                <p:nvPr/>
              </p:nvSpPr>
              <p:spPr>
                <a:xfrm rot="-5400000">
                  <a:off x="-216203" y="2468445"/>
                  <a:ext cx="17892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650" name="Shape 650"/>
            <p:cNvGrpSpPr/>
            <p:nvPr/>
          </p:nvGrpSpPr>
          <p:grpSpPr>
            <a:xfrm>
              <a:off x="396433" y="4504443"/>
              <a:ext cx="8271149" cy="1586866"/>
              <a:chOff x="388783" y="680758"/>
              <a:chExt cx="8271149" cy="1586866"/>
            </a:xfrm>
          </p:grpSpPr>
          <p:grpSp>
            <p:nvGrpSpPr>
              <p:cNvPr id="651" name="Shape 651"/>
              <p:cNvGrpSpPr/>
              <p:nvPr/>
            </p:nvGrpSpPr>
            <p:grpSpPr>
              <a:xfrm>
                <a:off x="899692" y="680758"/>
                <a:ext cx="7760240" cy="1586866"/>
                <a:chOff x="899692" y="1047934"/>
                <a:chExt cx="7760240" cy="1586866"/>
              </a:xfrm>
            </p:grpSpPr>
            <p:grpSp>
              <p:nvGrpSpPr>
                <p:cNvPr id="652" name="Shape 652"/>
                <p:cNvGrpSpPr/>
                <p:nvPr/>
              </p:nvGrpSpPr>
              <p:grpSpPr>
                <a:xfrm>
                  <a:off x="899692" y="1047934"/>
                  <a:ext cx="7760240" cy="348237"/>
                  <a:chOff x="899997" y="1047934"/>
                  <a:chExt cx="7760240" cy="348237"/>
                </a:xfrm>
              </p:grpSpPr>
              <p:cxnSp>
                <p:nvCxnSpPr>
                  <p:cNvPr id="653" name="Shape 653"/>
                  <p:cNvCxnSpPr/>
                  <p:nvPr/>
                </p:nvCxnSpPr>
                <p:spPr>
                  <a:xfrm>
                    <a:off x="1093937" y="1222247"/>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54" name="Shape 65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55" name="Shape 655"/>
                <p:cNvGrpSpPr/>
                <p:nvPr/>
              </p:nvGrpSpPr>
              <p:grpSpPr>
                <a:xfrm>
                  <a:off x="899692" y="1399516"/>
                  <a:ext cx="7760240" cy="348237"/>
                  <a:chOff x="899997" y="1047934"/>
                  <a:chExt cx="7760240" cy="348237"/>
                </a:xfrm>
              </p:grpSpPr>
              <p:cxnSp>
                <p:nvCxnSpPr>
                  <p:cNvPr id="656" name="Shape 656"/>
                  <p:cNvCxnSpPr/>
                  <p:nvPr/>
                </p:nvCxnSpPr>
                <p:spPr>
                  <a:xfrm>
                    <a:off x="1093937" y="1223010"/>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57" name="Shape 65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58" name="Shape 658"/>
                <p:cNvGrpSpPr/>
                <p:nvPr/>
              </p:nvGrpSpPr>
              <p:grpSpPr>
                <a:xfrm>
                  <a:off x="899692" y="1751098"/>
                  <a:ext cx="7760240" cy="348237"/>
                  <a:chOff x="899997" y="1047934"/>
                  <a:chExt cx="7760240" cy="348237"/>
                </a:xfrm>
              </p:grpSpPr>
              <p:cxnSp>
                <p:nvCxnSpPr>
                  <p:cNvPr id="659" name="Shape 659"/>
                  <p:cNvCxnSpPr/>
                  <p:nvPr/>
                </p:nvCxnSpPr>
                <p:spPr>
                  <a:xfrm>
                    <a:off x="1093937" y="1222185"/>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60" name="Shape 66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61" name="Shape 661"/>
                <p:cNvGrpSpPr/>
                <p:nvPr/>
              </p:nvGrpSpPr>
              <p:grpSpPr>
                <a:xfrm>
                  <a:off x="899692" y="2286563"/>
                  <a:ext cx="7760240" cy="348237"/>
                  <a:chOff x="899997" y="1047934"/>
                  <a:chExt cx="7760240" cy="348237"/>
                </a:xfrm>
              </p:grpSpPr>
              <p:cxnSp>
                <p:nvCxnSpPr>
                  <p:cNvPr id="662" name="Shape 662"/>
                  <p:cNvCxnSpPr/>
                  <p:nvPr/>
                </p:nvCxnSpPr>
                <p:spPr>
                  <a:xfrm>
                    <a:off x="1093937" y="1223173"/>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63" name="Shape 66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664" name="Shape 664"/>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665" name="Shape 665"/>
              <p:cNvGrpSpPr/>
              <p:nvPr/>
            </p:nvGrpSpPr>
            <p:grpSpPr>
              <a:xfrm>
                <a:off x="388783" y="759499"/>
                <a:ext cx="798035" cy="1438507"/>
                <a:chOff x="459547" y="1775465"/>
                <a:chExt cx="1134540" cy="1932698"/>
              </a:xfrm>
            </p:grpSpPr>
            <p:pic>
              <p:nvPicPr>
                <p:cNvPr id="666" name="Shape 666"/>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667" name="Shape 667"/>
                <p:cNvSpPr txBox="1"/>
                <p:nvPr/>
              </p:nvSpPr>
              <p:spPr>
                <a:xfrm rot="-5400000">
                  <a:off x="-174803" y="2512262"/>
                  <a:ext cx="17064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668" name="Shape 668"/>
            <p:cNvGrpSpPr/>
            <p:nvPr/>
          </p:nvGrpSpPr>
          <p:grpSpPr>
            <a:xfrm>
              <a:off x="1331474" y="736307"/>
              <a:ext cx="7067695" cy="269700"/>
              <a:chOff x="1331474" y="736307"/>
              <a:chExt cx="7067695" cy="269700"/>
            </a:xfrm>
          </p:grpSpPr>
          <p:cxnSp>
            <p:nvCxnSpPr>
              <p:cNvPr id="669" name="Shape 669"/>
              <p:cNvCxnSpPr/>
              <p:nvPr/>
            </p:nvCxnSpPr>
            <p:spPr>
              <a:xfrm>
                <a:off x="133147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0" name="Shape 670"/>
              <p:cNvCxnSpPr/>
              <p:nvPr/>
            </p:nvCxnSpPr>
            <p:spPr>
              <a:xfrm>
                <a:off x="247767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1" name="Shape 671"/>
              <p:cNvCxnSpPr/>
              <p:nvPr/>
            </p:nvCxnSpPr>
            <p:spPr>
              <a:xfrm>
                <a:off x="546223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2" name="Shape 672"/>
              <p:cNvCxnSpPr/>
              <p:nvPr/>
            </p:nvCxnSpPr>
            <p:spPr>
              <a:xfrm>
                <a:off x="324286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3" name="Shape 673"/>
              <p:cNvCxnSpPr/>
              <p:nvPr/>
            </p:nvCxnSpPr>
            <p:spPr>
              <a:xfrm>
                <a:off x="485262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4" name="Shape 674"/>
              <p:cNvCxnSpPr/>
              <p:nvPr/>
            </p:nvCxnSpPr>
            <p:spPr>
              <a:xfrm>
                <a:off x="83991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5" name="Shape 675"/>
              <p:cNvCxnSpPr/>
              <p:nvPr/>
            </p:nvCxnSpPr>
            <p:spPr>
              <a:xfrm>
                <a:off x="7389498"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6" name="Shape 676"/>
              <p:cNvCxnSpPr/>
              <p:nvPr/>
            </p:nvCxnSpPr>
            <p:spPr>
              <a:xfrm>
                <a:off x="721963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7" name="Shape 677"/>
              <p:cNvCxnSpPr/>
              <p:nvPr/>
            </p:nvCxnSpPr>
            <p:spPr>
              <a:xfrm>
                <a:off x="644015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8" name="Shape 678"/>
              <p:cNvCxnSpPr/>
              <p:nvPr/>
            </p:nvCxnSpPr>
            <p:spPr>
              <a:xfrm>
                <a:off x="59670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9" name="Shape 679"/>
              <p:cNvCxnSpPr/>
              <p:nvPr/>
            </p:nvCxnSpPr>
            <p:spPr>
              <a:xfrm>
                <a:off x="515583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0" name="Shape 680"/>
              <p:cNvCxnSpPr/>
              <p:nvPr/>
            </p:nvCxnSpPr>
            <p:spPr>
              <a:xfrm>
                <a:off x="654493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1" name="Shape 681"/>
              <p:cNvCxnSpPr/>
              <p:nvPr/>
            </p:nvCxnSpPr>
            <p:spPr>
              <a:xfrm>
                <a:off x="781178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682" name="Shape 682"/>
            <p:cNvCxnSpPr/>
            <p:nvPr/>
          </p:nvCxnSpPr>
          <p:spPr>
            <a:xfrm>
              <a:off x="145212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3" name="Shape 683"/>
            <p:cNvCxnSpPr/>
            <p:nvPr/>
          </p:nvCxnSpPr>
          <p:spPr>
            <a:xfrm>
              <a:off x="218556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4" name="Shape 684"/>
            <p:cNvCxnSpPr/>
            <p:nvPr/>
          </p:nvCxnSpPr>
          <p:spPr>
            <a:xfrm>
              <a:off x="558288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5" name="Shape 685"/>
            <p:cNvCxnSpPr/>
            <p:nvPr/>
          </p:nvCxnSpPr>
          <p:spPr>
            <a:xfrm>
              <a:off x="3363516"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6" name="Shape 686"/>
            <p:cNvCxnSpPr/>
            <p:nvPr/>
          </p:nvCxnSpPr>
          <p:spPr>
            <a:xfrm>
              <a:off x="497327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7" name="Shape 687"/>
            <p:cNvCxnSpPr/>
            <p:nvPr/>
          </p:nvCxnSpPr>
          <p:spPr>
            <a:xfrm>
              <a:off x="8229303"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8" name="Shape 688"/>
            <p:cNvCxnSpPr/>
            <p:nvPr/>
          </p:nvCxnSpPr>
          <p:spPr>
            <a:xfrm>
              <a:off x="656239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9" name="Shape 689"/>
            <p:cNvCxnSpPr/>
            <p:nvPr/>
          </p:nvCxnSpPr>
          <p:spPr>
            <a:xfrm>
              <a:off x="6087722"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0" name="Shape 690"/>
            <p:cNvCxnSpPr/>
            <p:nvPr/>
          </p:nvCxnSpPr>
          <p:spPr>
            <a:xfrm>
              <a:off x="540349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1" name="Shape 691"/>
            <p:cNvCxnSpPr/>
            <p:nvPr/>
          </p:nvCxnSpPr>
          <p:spPr>
            <a:xfrm>
              <a:off x="666717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2" name="Shape 692"/>
            <p:cNvCxnSpPr/>
            <p:nvPr/>
          </p:nvCxnSpPr>
          <p:spPr>
            <a:xfrm>
              <a:off x="699579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3" name="Shape 693"/>
            <p:cNvCxnSpPr/>
            <p:nvPr/>
          </p:nvCxnSpPr>
          <p:spPr>
            <a:xfrm>
              <a:off x="769430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4" name="Shape 694"/>
            <p:cNvCxnSpPr/>
            <p:nvPr/>
          </p:nvCxnSpPr>
          <p:spPr>
            <a:xfrm>
              <a:off x="134099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5" name="Shape 695"/>
            <p:cNvCxnSpPr/>
            <p:nvPr/>
          </p:nvCxnSpPr>
          <p:spPr>
            <a:xfrm>
              <a:off x="3153962"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6" name="Shape 696"/>
            <p:cNvCxnSpPr/>
            <p:nvPr/>
          </p:nvCxnSpPr>
          <p:spPr>
            <a:xfrm>
              <a:off x="547175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7" name="Shape 697"/>
            <p:cNvCxnSpPr/>
            <p:nvPr/>
          </p:nvCxnSpPr>
          <p:spPr>
            <a:xfrm>
              <a:off x="325238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8" name="Shape 698"/>
            <p:cNvCxnSpPr/>
            <p:nvPr/>
          </p:nvCxnSpPr>
          <p:spPr>
            <a:xfrm>
              <a:off x="4687518"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9" name="Shape 699"/>
            <p:cNvCxnSpPr/>
            <p:nvPr/>
          </p:nvCxnSpPr>
          <p:spPr>
            <a:xfrm>
              <a:off x="811817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0" name="Shape 700"/>
            <p:cNvCxnSpPr/>
            <p:nvPr/>
          </p:nvCxnSpPr>
          <p:spPr>
            <a:xfrm>
              <a:off x="7229157"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1" name="Shape 701"/>
            <p:cNvCxnSpPr/>
            <p:nvPr/>
          </p:nvCxnSpPr>
          <p:spPr>
            <a:xfrm>
              <a:off x="5976595"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2" name="Shape 702"/>
            <p:cNvCxnSpPr/>
            <p:nvPr/>
          </p:nvCxnSpPr>
          <p:spPr>
            <a:xfrm>
              <a:off x="6556044"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3" name="Shape 703"/>
            <p:cNvCxnSpPr/>
            <p:nvPr/>
          </p:nvCxnSpPr>
          <p:spPr>
            <a:xfrm>
              <a:off x="669574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4" name="Shape 704"/>
            <p:cNvCxnSpPr/>
            <p:nvPr/>
          </p:nvCxnSpPr>
          <p:spPr>
            <a:xfrm>
              <a:off x="188076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5" name="Shape 705"/>
            <p:cNvCxnSpPr/>
            <p:nvPr/>
          </p:nvCxnSpPr>
          <p:spPr>
            <a:xfrm>
              <a:off x="5598762"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6" name="Shape 706"/>
            <p:cNvCxnSpPr/>
            <p:nvPr/>
          </p:nvCxnSpPr>
          <p:spPr>
            <a:xfrm>
              <a:off x="337939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7" name="Shape 707"/>
            <p:cNvCxnSpPr/>
            <p:nvPr/>
          </p:nvCxnSpPr>
          <p:spPr>
            <a:xfrm>
              <a:off x="498914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8" name="Shape 708"/>
            <p:cNvCxnSpPr/>
            <p:nvPr/>
          </p:nvCxnSpPr>
          <p:spPr>
            <a:xfrm>
              <a:off x="845949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9" name="Shape 709"/>
            <p:cNvCxnSpPr/>
            <p:nvPr/>
          </p:nvCxnSpPr>
          <p:spPr>
            <a:xfrm>
              <a:off x="735616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0" name="Shape 710"/>
            <p:cNvCxnSpPr/>
            <p:nvPr/>
          </p:nvCxnSpPr>
          <p:spPr>
            <a:xfrm>
              <a:off x="657826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1" name="Shape 711"/>
            <p:cNvCxnSpPr/>
            <p:nvPr/>
          </p:nvCxnSpPr>
          <p:spPr>
            <a:xfrm>
              <a:off x="646873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2" name="Shape 712"/>
            <p:cNvCxnSpPr/>
            <p:nvPr/>
          </p:nvCxnSpPr>
          <p:spPr>
            <a:xfrm>
              <a:off x="668304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3" name="Shape 713"/>
            <p:cNvCxnSpPr/>
            <p:nvPr/>
          </p:nvCxnSpPr>
          <p:spPr>
            <a:xfrm>
              <a:off x="771018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4" name="Shape 714"/>
            <p:cNvCxnSpPr/>
            <p:nvPr/>
          </p:nvCxnSpPr>
          <p:spPr>
            <a:xfrm>
              <a:off x="2726915"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5" name="Shape 715"/>
            <p:cNvCxnSpPr/>
            <p:nvPr/>
          </p:nvCxnSpPr>
          <p:spPr>
            <a:xfrm>
              <a:off x="485579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6" name="Shape 716"/>
            <p:cNvCxnSpPr/>
            <p:nvPr/>
          </p:nvCxnSpPr>
          <p:spPr>
            <a:xfrm>
              <a:off x="811182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7" name="Shape 717"/>
            <p:cNvCxnSpPr/>
            <p:nvPr/>
          </p:nvCxnSpPr>
          <p:spPr>
            <a:xfrm>
              <a:off x="722280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8" name="Shape 718"/>
            <p:cNvCxnSpPr/>
            <p:nvPr/>
          </p:nvCxnSpPr>
          <p:spPr>
            <a:xfrm>
              <a:off x="644491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9" name="Shape 719"/>
            <p:cNvCxnSpPr/>
            <p:nvPr/>
          </p:nvCxnSpPr>
          <p:spPr>
            <a:xfrm>
              <a:off x="6549693"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0" name="Shape 720"/>
            <p:cNvCxnSpPr/>
            <p:nvPr/>
          </p:nvCxnSpPr>
          <p:spPr>
            <a:xfrm>
              <a:off x="1588655"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1" name="Shape 721"/>
            <p:cNvCxnSpPr/>
            <p:nvPr/>
          </p:nvCxnSpPr>
          <p:spPr>
            <a:xfrm>
              <a:off x="4697043"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2" name="Shape 722"/>
            <p:cNvCxnSpPr/>
            <p:nvPr/>
          </p:nvCxnSpPr>
          <p:spPr>
            <a:xfrm>
              <a:off x="8302329"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3" name="Shape 723"/>
            <p:cNvCxnSpPr/>
            <p:nvPr/>
          </p:nvCxnSpPr>
          <p:spPr>
            <a:xfrm>
              <a:off x="7064054"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4" name="Shape 724"/>
            <p:cNvCxnSpPr/>
            <p:nvPr/>
          </p:nvCxnSpPr>
          <p:spPr>
            <a:xfrm>
              <a:off x="6390940"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5" name="Shape 725"/>
            <p:cNvCxnSpPr/>
            <p:nvPr/>
          </p:nvCxnSpPr>
          <p:spPr>
            <a:xfrm>
              <a:off x="337304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6" name="Shape 726"/>
            <p:cNvCxnSpPr/>
            <p:nvPr/>
          </p:nvCxnSpPr>
          <p:spPr>
            <a:xfrm>
              <a:off x="839758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7" name="Shape 727"/>
            <p:cNvCxnSpPr/>
            <p:nvPr/>
          </p:nvCxnSpPr>
          <p:spPr>
            <a:xfrm>
              <a:off x="7508563"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8" name="Shape 728"/>
            <p:cNvCxnSpPr/>
            <p:nvPr/>
          </p:nvCxnSpPr>
          <p:spPr>
            <a:xfrm>
              <a:off x="6541756"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29" name="Shape 729"/>
            <p:cNvCxnSpPr/>
            <p:nvPr/>
          </p:nvCxnSpPr>
          <p:spPr>
            <a:xfrm>
              <a:off x="19061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0" name="Shape 730"/>
            <p:cNvCxnSpPr/>
            <p:nvPr/>
          </p:nvCxnSpPr>
          <p:spPr>
            <a:xfrm>
              <a:off x="5014550"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1" name="Shape 731"/>
            <p:cNvCxnSpPr/>
            <p:nvPr/>
          </p:nvCxnSpPr>
          <p:spPr>
            <a:xfrm>
              <a:off x="8270579"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2" name="Shape 732"/>
            <p:cNvCxnSpPr/>
            <p:nvPr/>
          </p:nvCxnSpPr>
          <p:spPr>
            <a:xfrm>
              <a:off x="73815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3" name="Shape 733"/>
            <p:cNvCxnSpPr/>
            <p:nvPr/>
          </p:nvCxnSpPr>
          <p:spPr>
            <a:xfrm>
              <a:off x="6540168"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4" name="Shape 734"/>
            <p:cNvCxnSpPr/>
            <p:nvPr/>
          </p:nvCxnSpPr>
          <p:spPr>
            <a:xfrm>
              <a:off x="8545222"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5" name="Shape 735"/>
            <p:cNvCxnSpPr/>
            <p:nvPr/>
          </p:nvCxnSpPr>
          <p:spPr>
            <a:xfrm>
              <a:off x="1626755"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6" name="Shape 736"/>
            <p:cNvCxnSpPr/>
            <p:nvPr/>
          </p:nvCxnSpPr>
          <p:spPr>
            <a:xfrm>
              <a:off x="266500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7" name="Shape 737"/>
            <p:cNvCxnSpPr/>
            <p:nvPr/>
          </p:nvCxnSpPr>
          <p:spPr>
            <a:xfrm>
              <a:off x="5147903"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8" name="Shape 738"/>
            <p:cNvCxnSpPr/>
            <p:nvPr/>
          </p:nvCxnSpPr>
          <p:spPr>
            <a:xfrm>
              <a:off x="673702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39" name="Shape 739"/>
            <p:cNvCxnSpPr/>
            <p:nvPr/>
          </p:nvCxnSpPr>
          <p:spPr>
            <a:xfrm>
              <a:off x="6262351"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0" name="Shape 740"/>
            <p:cNvCxnSpPr/>
            <p:nvPr/>
          </p:nvCxnSpPr>
          <p:spPr>
            <a:xfrm>
              <a:off x="7257733" y="49184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1" name="Shape 741"/>
            <p:cNvCxnSpPr/>
            <p:nvPr/>
          </p:nvCxnSpPr>
          <p:spPr>
            <a:xfrm>
              <a:off x="5363807"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2" name="Shape 742"/>
            <p:cNvCxnSpPr/>
            <p:nvPr/>
          </p:nvCxnSpPr>
          <p:spPr>
            <a:xfrm>
              <a:off x="6525881"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3" name="Shape 743"/>
            <p:cNvCxnSpPr/>
            <p:nvPr/>
          </p:nvCxnSpPr>
          <p:spPr>
            <a:xfrm>
              <a:off x="3317477" y="5246951"/>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4" name="Shape 744"/>
            <p:cNvCxnSpPr/>
            <p:nvPr/>
          </p:nvCxnSpPr>
          <p:spPr>
            <a:xfrm>
              <a:off x="5300306"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5" name="Shape 745"/>
            <p:cNvCxnSpPr/>
            <p:nvPr/>
          </p:nvCxnSpPr>
          <p:spPr>
            <a:xfrm>
              <a:off x="6557632"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6" name="Shape 746"/>
            <p:cNvCxnSpPr/>
            <p:nvPr/>
          </p:nvCxnSpPr>
          <p:spPr>
            <a:xfrm>
              <a:off x="8021337"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7" name="Shape 747"/>
            <p:cNvCxnSpPr/>
            <p:nvPr/>
          </p:nvCxnSpPr>
          <p:spPr>
            <a:xfrm>
              <a:off x="1477527"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8" name="Shape 748"/>
            <p:cNvCxnSpPr/>
            <p:nvPr/>
          </p:nvCxnSpPr>
          <p:spPr>
            <a:xfrm>
              <a:off x="4998675"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49" name="Shape 749"/>
            <p:cNvCxnSpPr/>
            <p:nvPr/>
          </p:nvCxnSpPr>
          <p:spPr>
            <a:xfrm>
              <a:off x="6587794"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50" name="Shape 750"/>
            <p:cNvCxnSpPr/>
            <p:nvPr/>
          </p:nvCxnSpPr>
          <p:spPr>
            <a:xfrm>
              <a:off x="5890868"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sp>
        <p:nvSpPr>
          <p:cNvPr id="751" name="Shape 751"/>
          <p:cNvSpPr txBox="1"/>
          <p:nvPr/>
        </p:nvSpPr>
        <p:spPr>
          <a:xfrm>
            <a:off x="1657350" y="-72628"/>
            <a:ext cx="5829300" cy="3834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000000"/>
              </a:buClr>
              <a:buSzPct val="25000"/>
              <a:buFont typeface="Arial"/>
              <a:buNone/>
            </a:pPr>
            <a:r>
              <a:rPr b="1" i="0" lang="en" sz="3000" u="none" cap="none" strike="noStrike">
                <a:solidFill>
                  <a:srgbClr val="22228B"/>
                </a:solidFill>
              </a:rPr>
              <a:t>Mutation recurrence</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grpSp>
        <p:nvGrpSpPr>
          <p:cNvPr id="756" name="Shape 756"/>
          <p:cNvGrpSpPr/>
          <p:nvPr/>
        </p:nvGrpSpPr>
        <p:grpSpPr>
          <a:xfrm>
            <a:off x="1440675" y="522637"/>
            <a:ext cx="6203362" cy="4058454"/>
            <a:chOff x="396433" y="680758"/>
            <a:chExt cx="8271149" cy="5410551"/>
          </a:xfrm>
        </p:grpSpPr>
        <p:grpSp>
          <p:nvGrpSpPr>
            <p:cNvPr id="757" name="Shape 757"/>
            <p:cNvGrpSpPr/>
            <p:nvPr/>
          </p:nvGrpSpPr>
          <p:grpSpPr>
            <a:xfrm>
              <a:off x="396433" y="680758"/>
              <a:ext cx="8271149" cy="1586866"/>
              <a:chOff x="388783" y="680758"/>
              <a:chExt cx="8271149" cy="1586866"/>
            </a:xfrm>
          </p:grpSpPr>
          <p:grpSp>
            <p:nvGrpSpPr>
              <p:cNvPr id="758" name="Shape 758"/>
              <p:cNvGrpSpPr/>
              <p:nvPr/>
            </p:nvGrpSpPr>
            <p:grpSpPr>
              <a:xfrm>
                <a:off x="899692" y="680758"/>
                <a:ext cx="7760240" cy="1586866"/>
                <a:chOff x="899692" y="1047934"/>
                <a:chExt cx="7760240" cy="1586866"/>
              </a:xfrm>
            </p:grpSpPr>
            <p:grpSp>
              <p:nvGrpSpPr>
                <p:cNvPr id="759" name="Shape 759"/>
                <p:cNvGrpSpPr/>
                <p:nvPr/>
              </p:nvGrpSpPr>
              <p:grpSpPr>
                <a:xfrm>
                  <a:off x="899692" y="1047934"/>
                  <a:ext cx="7760240" cy="348237"/>
                  <a:chOff x="899997" y="1047934"/>
                  <a:chExt cx="7760240" cy="348237"/>
                </a:xfrm>
              </p:grpSpPr>
              <p:cxnSp>
                <p:nvCxnSpPr>
                  <p:cNvPr id="760" name="Shape 760"/>
                  <p:cNvCxnSpPr/>
                  <p:nvPr/>
                </p:nvCxnSpPr>
                <p:spPr>
                  <a:xfrm>
                    <a:off x="1093937" y="122251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61" name="Shape 76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762" name="Shape 762"/>
                <p:cNvGrpSpPr/>
                <p:nvPr/>
              </p:nvGrpSpPr>
              <p:grpSpPr>
                <a:xfrm>
                  <a:off x="899692" y="1399516"/>
                  <a:ext cx="7760240" cy="348237"/>
                  <a:chOff x="899997" y="1047934"/>
                  <a:chExt cx="7760240" cy="348237"/>
                </a:xfrm>
              </p:grpSpPr>
              <p:cxnSp>
                <p:nvCxnSpPr>
                  <p:cNvPr id="763" name="Shape 763"/>
                  <p:cNvCxnSpPr/>
                  <p:nvPr/>
                </p:nvCxnSpPr>
                <p:spPr>
                  <a:xfrm>
                    <a:off x="1093937" y="1223282"/>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64" name="Shape 76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765" name="Shape 765"/>
                <p:cNvGrpSpPr/>
                <p:nvPr/>
              </p:nvGrpSpPr>
              <p:grpSpPr>
                <a:xfrm>
                  <a:off x="899692" y="1751098"/>
                  <a:ext cx="7760240" cy="348237"/>
                  <a:chOff x="899997" y="1047934"/>
                  <a:chExt cx="7760240" cy="348237"/>
                </a:xfrm>
              </p:grpSpPr>
              <p:cxnSp>
                <p:nvCxnSpPr>
                  <p:cNvPr id="766" name="Shape 766"/>
                  <p:cNvCxnSpPr/>
                  <p:nvPr/>
                </p:nvCxnSpPr>
                <p:spPr>
                  <a:xfrm>
                    <a:off x="1093937" y="1222456"/>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67" name="Shape 76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768" name="Shape 768"/>
                <p:cNvGrpSpPr/>
                <p:nvPr/>
              </p:nvGrpSpPr>
              <p:grpSpPr>
                <a:xfrm>
                  <a:off x="899692" y="2286563"/>
                  <a:ext cx="7760240" cy="348237"/>
                  <a:chOff x="899997" y="1047934"/>
                  <a:chExt cx="7760240" cy="348237"/>
                </a:xfrm>
              </p:grpSpPr>
              <p:cxnSp>
                <p:nvCxnSpPr>
                  <p:cNvPr id="769" name="Shape 769"/>
                  <p:cNvCxnSpPr/>
                  <p:nvPr/>
                </p:nvCxnSpPr>
                <p:spPr>
                  <a:xfrm>
                    <a:off x="1093937" y="1223444"/>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70" name="Shape 77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771" name="Shape 771"/>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772" name="Shape 772"/>
              <p:cNvGrpSpPr/>
              <p:nvPr/>
            </p:nvGrpSpPr>
            <p:grpSpPr>
              <a:xfrm>
                <a:off x="388783" y="759499"/>
                <a:ext cx="798035" cy="1438507"/>
                <a:chOff x="459547" y="1775465"/>
                <a:chExt cx="1134540" cy="1932698"/>
              </a:xfrm>
            </p:grpSpPr>
            <p:pic>
              <p:nvPicPr>
                <p:cNvPr id="773" name="Shape 773"/>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774" name="Shape 774"/>
                <p:cNvSpPr txBox="1"/>
                <p:nvPr/>
              </p:nvSpPr>
              <p:spPr>
                <a:xfrm rot="-5400000">
                  <a:off x="-226103" y="2461311"/>
                  <a:ext cx="18090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1</a:t>
                  </a:r>
                </a:p>
              </p:txBody>
            </p:sp>
          </p:grpSp>
        </p:grpSp>
        <p:grpSp>
          <p:nvGrpSpPr>
            <p:cNvPr id="775" name="Shape 775"/>
            <p:cNvGrpSpPr/>
            <p:nvPr/>
          </p:nvGrpSpPr>
          <p:grpSpPr>
            <a:xfrm>
              <a:off x="396433" y="2562001"/>
              <a:ext cx="8271149" cy="1586866"/>
              <a:chOff x="388783" y="680758"/>
              <a:chExt cx="8271149" cy="1586866"/>
            </a:xfrm>
          </p:grpSpPr>
          <p:grpSp>
            <p:nvGrpSpPr>
              <p:cNvPr id="776" name="Shape 776"/>
              <p:cNvGrpSpPr/>
              <p:nvPr/>
            </p:nvGrpSpPr>
            <p:grpSpPr>
              <a:xfrm>
                <a:off x="899692" y="680758"/>
                <a:ext cx="7760240" cy="1586866"/>
                <a:chOff x="899692" y="1047934"/>
                <a:chExt cx="7760240" cy="1586866"/>
              </a:xfrm>
            </p:grpSpPr>
            <p:grpSp>
              <p:nvGrpSpPr>
                <p:cNvPr id="777" name="Shape 777"/>
                <p:cNvGrpSpPr/>
                <p:nvPr/>
              </p:nvGrpSpPr>
              <p:grpSpPr>
                <a:xfrm>
                  <a:off x="899692" y="1047934"/>
                  <a:ext cx="7760240" cy="348237"/>
                  <a:chOff x="899997" y="1047934"/>
                  <a:chExt cx="7760240" cy="348237"/>
                </a:xfrm>
              </p:grpSpPr>
              <p:cxnSp>
                <p:nvCxnSpPr>
                  <p:cNvPr id="778" name="Shape 778"/>
                  <p:cNvCxnSpPr/>
                  <p:nvPr/>
                </p:nvCxnSpPr>
                <p:spPr>
                  <a:xfrm>
                    <a:off x="1093937" y="1210924"/>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779" name="Shape 77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780" name="Shape 780"/>
                <p:cNvGrpSpPr/>
                <p:nvPr/>
              </p:nvGrpSpPr>
              <p:grpSpPr>
                <a:xfrm>
                  <a:off x="899692" y="1399516"/>
                  <a:ext cx="7760240" cy="348237"/>
                  <a:chOff x="899997" y="1047934"/>
                  <a:chExt cx="7760240" cy="348237"/>
                </a:xfrm>
              </p:grpSpPr>
              <p:cxnSp>
                <p:nvCxnSpPr>
                  <p:cNvPr id="781" name="Shape 781"/>
                  <p:cNvCxnSpPr/>
                  <p:nvPr/>
                </p:nvCxnSpPr>
                <p:spPr>
                  <a:xfrm>
                    <a:off x="1093937" y="1222796"/>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782" name="Shape 78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783" name="Shape 783"/>
                <p:cNvGrpSpPr/>
                <p:nvPr/>
              </p:nvGrpSpPr>
              <p:grpSpPr>
                <a:xfrm>
                  <a:off x="899692" y="1751098"/>
                  <a:ext cx="7760240" cy="348237"/>
                  <a:chOff x="899997" y="1047934"/>
                  <a:chExt cx="7760240" cy="348237"/>
                </a:xfrm>
              </p:grpSpPr>
              <p:cxnSp>
                <p:nvCxnSpPr>
                  <p:cNvPr id="784" name="Shape 784"/>
                  <p:cNvCxnSpPr/>
                  <p:nvPr/>
                </p:nvCxnSpPr>
                <p:spPr>
                  <a:xfrm>
                    <a:off x="1093937" y="122197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785" name="Shape 785"/>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786" name="Shape 786"/>
                <p:cNvGrpSpPr/>
                <p:nvPr/>
              </p:nvGrpSpPr>
              <p:grpSpPr>
                <a:xfrm>
                  <a:off x="899692" y="2286563"/>
                  <a:ext cx="7760240" cy="348237"/>
                  <a:chOff x="899997" y="1047934"/>
                  <a:chExt cx="7760240" cy="348237"/>
                </a:xfrm>
              </p:grpSpPr>
              <p:cxnSp>
                <p:nvCxnSpPr>
                  <p:cNvPr id="787" name="Shape 787"/>
                  <p:cNvCxnSpPr/>
                  <p:nvPr/>
                </p:nvCxnSpPr>
                <p:spPr>
                  <a:xfrm>
                    <a:off x="1093937" y="1222959"/>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788" name="Shape 78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789" name="Shape 789"/>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790" name="Shape 790"/>
              <p:cNvGrpSpPr/>
              <p:nvPr/>
            </p:nvGrpSpPr>
            <p:grpSpPr>
              <a:xfrm>
                <a:off x="388783" y="757140"/>
                <a:ext cx="798035" cy="1440866"/>
                <a:chOff x="459547" y="1772295"/>
                <a:chExt cx="1134540" cy="1935868"/>
              </a:xfrm>
            </p:grpSpPr>
            <p:pic>
              <p:nvPicPr>
                <p:cNvPr id="791" name="Shape 791"/>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792" name="Shape 792"/>
                <p:cNvSpPr txBox="1"/>
                <p:nvPr/>
              </p:nvSpPr>
              <p:spPr>
                <a:xfrm rot="-5400000">
                  <a:off x="-226403" y="2458245"/>
                  <a:ext cx="1809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793" name="Shape 793"/>
            <p:cNvGrpSpPr/>
            <p:nvPr/>
          </p:nvGrpSpPr>
          <p:grpSpPr>
            <a:xfrm>
              <a:off x="396433" y="4504443"/>
              <a:ext cx="8271149" cy="1586866"/>
              <a:chOff x="388783" y="680758"/>
              <a:chExt cx="8271149" cy="1586866"/>
            </a:xfrm>
          </p:grpSpPr>
          <p:grpSp>
            <p:nvGrpSpPr>
              <p:cNvPr id="794" name="Shape 794"/>
              <p:cNvGrpSpPr/>
              <p:nvPr/>
            </p:nvGrpSpPr>
            <p:grpSpPr>
              <a:xfrm>
                <a:off x="899692" y="680758"/>
                <a:ext cx="7760240" cy="1586866"/>
                <a:chOff x="899692" y="1047934"/>
                <a:chExt cx="7760240" cy="1586866"/>
              </a:xfrm>
            </p:grpSpPr>
            <p:grpSp>
              <p:nvGrpSpPr>
                <p:cNvPr id="795" name="Shape 795"/>
                <p:cNvGrpSpPr/>
                <p:nvPr/>
              </p:nvGrpSpPr>
              <p:grpSpPr>
                <a:xfrm>
                  <a:off x="899692" y="1047934"/>
                  <a:ext cx="7760240" cy="348237"/>
                  <a:chOff x="899997" y="1047934"/>
                  <a:chExt cx="7760240" cy="348237"/>
                </a:xfrm>
              </p:grpSpPr>
              <p:cxnSp>
                <p:nvCxnSpPr>
                  <p:cNvPr id="796" name="Shape 796"/>
                  <p:cNvCxnSpPr/>
                  <p:nvPr/>
                </p:nvCxnSpPr>
                <p:spPr>
                  <a:xfrm>
                    <a:off x="1093937" y="1222247"/>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797" name="Shape 79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798" name="Shape 798"/>
                <p:cNvGrpSpPr/>
                <p:nvPr/>
              </p:nvGrpSpPr>
              <p:grpSpPr>
                <a:xfrm>
                  <a:off x="899692" y="1399516"/>
                  <a:ext cx="7760240" cy="348237"/>
                  <a:chOff x="899997" y="1047934"/>
                  <a:chExt cx="7760240" cy="348237"/>
                </a:xfrm>
              </p:grpSpPr>
              <p:cxnSp>
                <p:nvCxnSpPr>
                  <p:cNvPr id="799" name="Shape 799"/>
                  <p:cNvCxnSpPr/>
                  <p:nvPr/>
                </p:nvCxnSpPr>
                <p:spPr>
                  <a:xfrm>
                    <a:off x="1093937" y="1223010"/>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800" name="Shape 80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01" name="Shape 801"/>
                <p:cNvGrpSpPr/>
                <p:nvPr/>
              </p:nvGrpSpPr>
              <p:grpSpPr>
                <a:xfrm>
                  <a:off x="899692" y="1751098"/>
                  <a:ext cx="7760240" cy="348237"/>
                  <a:chOff x="899997" y="1047934"/>
                  <a:chExt cx="7760240" cy="348237"/>
                </a:xfrm>
              </p:grpSpPr>
              <p:cxnSp>
                <p:nvCxnSpPr>
                  <p:cNvPr id="802" name="Shape 802"/>
                  <p:cNvCxnSpPr/>
                  <p:nvPr/>
                </p:nvCxnSpPr>
                <p:spPr>
                  <a:xfrm>
                    <a:off x="1093937" y="1222185"/>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803" name="Shape 80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04" name="Shape 804"/>
                <p:cNvGrpSpPr/>
                <p:nvPr/>
              </p:nvGrpSpPr>
              <p:grpSpPr>
                <a:xfrm>
                  <a:off x="899692" y="2286563"/>
                  <a:ext cx="7760240" cy="348237"/>
                  <a:chOff x="899997" y="1047934"/>
                  <a:chExt cx="7760240" cy="348237"/>
                </a:xfrm>
              </p:grpSpPr>
              <p:cxnSp>
                <p:nvCxnSpPr>
                  <p:cNvPr id="805" name="Shape 805"/>
                  <p:cNvCxnSpPr/>
                  <p:nvPr/>
                </p:nvCxnSpPr>
                <p:spPr>
                  <a:xfrm>
                    <a:off x="1093937" y="1223173"/>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806" name="Shape 80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807" name="Shape 807"/>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808" name="Shape 808"/>
              <p:cNvGrpSpPr/>
              <p:nvPr/>
            </p:nvGrpSpPr>
            <p:grpSpPr>
              <a:xfrm>
                <a:off x="388783" y="757598"/>
                <a:ext cx="798035" cy="1440408"/>
                <a:chOff x="459547" y="1772911"/>
                <a:chExt cx="1134540" cy="1935251"/>
              </a:xfrm>
            </p:grpSpPr>
            <p:pic>
              <p:nvPicPr>
                <p:cNvPr id="809" name="Shape 809"/>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810" name="Shape 810"/>
                <p:cNvSpPr txBox="1"/>
                <p:nvPr/>
              </p:nvSpPr>
              <p:spPr>
                <a:xfrm rot="-5400000">
                  <a:off x="-227303" y="2459761"/>
                  <a:ext cx="18114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811" name="Shape 811"/>
            <p:cNvGrpSpPr/>
            <p:nvPr/>
          </p:nvGrpSpPr>
          <p:grpSpPr>
            <a:xfrm>
              <a:off x="1331474" y="736307"/>
              <a:ext cx="7067695" cy="269700"/>
              <a:chOff x="1331474" y="736307"/>
              <a:chExt cx="7067695" cy="269700"/>
            </a:xfrm>
          </p:grpSpPr>
          <p:cxnSp>
            <p:nvCxnSpPr>
              <p:cNvPr id="812" name="Shape 812"/>
              <p:cNvCxnSpPr/>
              <p:nvPr/>
            </p:nvCxnSpPr>
            <p:spPr>
              <a:xfrm>
                <a:off x="133147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3" name="Shape 813"/>
              <p:cNvCxnSpPr/>
              <p:nvPr/>
            </p:nvCxnSpPr>
            <p:spPr>
              <a:xfrm>
                <a:off x="247767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4" name="Shape 814"/>
              <p:cNvCxnSpPr/>
              <p:nvPr/>
            </p:nvCxnSpPr>
            <p:spPr>
              <a:xfrm>
                <a:off x="546223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5" name="Shape 815"/>
              <p:cNvCxnSpPr/>
              <p:nvPr/>
            </p:nvCxnSpPr>
            <p:spPr>
              <a:xfrm>
                <a:off x="324286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6" name="Shape 816"/>
              <p:cNvCxnSpPr/>
              <p:nvPr/>
            </p:nvCxnSpPr>
            <p:spPr>
              <a:xfrm>
                <a:off x="485262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7" name="Shape 817"/>
              <p:cNvCxnSpPr/>
              <p:nvPr/>
            </p:nvCxnSpPr>
            <p:spPr>
              <a:xfrm>
                <a:off x="83991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8" name="Shape 818"/>
              <p:cNvCxnSpPr/>
              <p:nvPr/>
            </p:nvCxnSpPr>
            <p:spPr>
              <a:xfrm>
                <a:off x="7389498"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9" name="Shape 819"/>
              <p:cNvCxnSpPr/>
              <p:nvPr/>
            </p:nvCxnSpPr>
            <p:spPr>
              <a:xfrm>
                <a:off x="721963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0" name="Shape 820"/>
              <p:cNvCxnSpPr/>
              <p:nvPr/>
            </p:nvCxnSpPr>
            <p:spPr>
              <a:xfrm>
                <a:off x="644015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1" name="Shape 821"/>
              <p:cNvCxnSpPr/>
              <p:nvPr/>
            </p:nvCxnSpPr>
            <p:spPr>
              <a:xfrm>
                <a:off x="59670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2" name="Shape 822"/>
              <p:cNvCxnSpPr/>
              <p:nvPr/>
            </p:nvCxnSpPr>
            <p:spPr>
              <a:xfrm>
                <a:off x="515583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3" name="Shape 823"/>
              <p:cNvCxnSpPr/>
              <p:nvPr/>
            </p:nvCxnSpPr>
            <p:spPr>
              <a:xfrm>
                <a:off x="654493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4" name="Shape 824"/>
              <p:cNvCxnSpPr/>
              <p:nvPr/>
            </p:nvCxnSpPr>
            <p:spPr>
              <a:xfrm>
                <a:off x="781178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825" name="Shape 825"/>
            <p:cNvCxnSpPr/>
            <p:nvPr/>
          </p:nvCxnSpPr>
          <p:spPr>
            <a:xfrm>
              <a:off x="145212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6" name="Shape 826"/>
            <p:cNvCxnSpPr/>
            <p:nvPr/>
          </p:nvCxnSpPr>
          <p:spPr>
            <a:xfrm>
              <a:off x="218556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7" name="Shape 827"/>
            <p:cNvCxnSpPr/>
            <p:nvPr/>
          </p:nvCxnSpPr>
          <p:spPr>
            <a:xfrm>
              <a:off x="558288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8" name="Shape 828"/>
            <p:cNvCxnSpPr/>
            <p:nvPr/>
          </p:nvCxnSpPr>
          <p:spPr>
            <a:xfrm>
              <a:off x="3363516"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9" name="Shape 829"/>
            <p:cNvCxnSpPr/>
            <p:nvPr/>
          </p:nvCxnSpPr>
          <p:spPr>
            <a:xfrm>
              <a:off x="497327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0" name="Shape 830"/>
            <p:cNvCxnSpPr/>
            <p:nvPr/>
          </p:nvCxnSpPr>
          <p:spPr>
            <a:xfrm>
              <a:off x="8229303"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1" name="Shape 831"/>
            <p:cNvCxnSpPr/>
            <p:nvPr/>
          </p:nvCxnSpPr>
          <p:spPr>
            <a:xfrm>
              <a:off x="656239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2" name="Shape 832"/>
            <p:cNvCxnSpPr/>
            <p:nvPr/>
          </p:nvCxnSpPr>
          <p:spPr>
            <a:xfrm>
              <a:off x="6087722"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3" name="Shape 833"/>
            <p:cNvCxnSpPr/>
            <p:nvPr/>
          </p:nvCxnSpPr>
          <p:spPr>
            <a:xfrm>
              <a:off x="540349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4" name="Shape 834"/>
            <p:cNvCxnSpPr/>
            <p:nvPr/>
          </p:nvCxnSpPr>
          <p:spPr>
            <a:xfrm>
              <a:off x="666717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5" name="Shape 835"/>
            <p:cNvCxnSpPr/>
            <p:nvPr/>
          </p:nvCxnSpPr>
          <p:spPr>
            <a:xfrm>
              <a:off x="699579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6" name="Shape 836"/>
            <p:cNvCxnSpPr/>
            <p:nvPr/>
          </p:nvCxnSpPr>
          <p:spPr>
            <a:xfrm>
              <a:off x="769430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7" name="Shape 837"/>
            <p:cNvCxnSpPr/>
            <p:nvPr/>
          </p:nvCxnSpPr>
          <p:spPr>
            <a:xfrm>
              <a:off x="134099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8" name="Shape 838"/>
            <p:cNvCxnSpPr/>
            <p:nvPr/>
          </p:nvCxnSpPr>
          <p:spPr>
            <a:xfrm>
              <a:off x="3153962"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9" name="Shape 839"/>
            <p:cNvCxnSpPr/>
            <p:nvPr/>
          </p:nvCxnSpPr>
          <p:spPr>
            <a:xfrm>
              <a:off x="547175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0" name="Shape 840"/>
            <p:cNvCxnSpPr/>
            <p:nvPr/>
          </p:nvCxnSpPr>
          <p:spPr>
            <a:xfrm>
              <a:off x="325238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1" name="Shape 841"/>
            <p:cNvCxnSpPr/>
            <p:nvPr/>
          </p:nvCxnSpPr>
          <p:spPr>
            <a:xfrm>
              <a:off x="4687518"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2" name="Shape 842"/>
            <p:cNvCxnSpPr/>
            <p:nvPr/>
          </p:nvCxnSpPr>
          <p:spPr>
            <a:xfrm>
              <a:off x="811817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3" name="Shape 843"/>
            <p:cNvCxnSpPr/>
            <p:nvPr/>
          </p:nvCxnSpPr>
          <p:spPr>
            <a:xfrm>
              <a:off x="7229157"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4" name="Shape 844"/>
            <p:cNvCxnSpPr/>
            <p:nvPr/>
          </p:nvCxnSpPr>
          <p:spPr>
            <a:xfrm>
              <a:off x="5976595"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5" name="Shape 845"/>
            <p:cNvCxnSpPr/>
            <p:nvPr/>
          </p:nvCxnSpPr>
          <p:spPr>
            <a:xfrm>
              <a:off x="6556044"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6" name="Shape 846"/>
            <p:cNvCxnSpPr/>
            <p:nvPr/>
          </p:nvCxnSpPr>
          <p:spPr>
            <a:xfrm>
              <a:off x="669574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7" name="Shape 847"/>
            <p:cNvCxnSpPr/>
            <p:nvPr/>
          </p:nvCxnSpPr>
          <p:spPr>
            <a:xfrm>
              <a:off x="188076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8" name="Shape 848"/>
            <p:cNvCxnSpPr/>
            <p:nvPr/>
          </p:nvCxnSpPr>
          <p:spPr>
            <a:xfrm>
              <a:off x="5598762"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9" name="Shape 849"/>
            <p:cNvCxnSpPr/>
            <p:nvPr/>
          </p:nvCxnSpPr>
          <p:spPr>
            <a:xfrm>
              <a:off x="337939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0" name="Shape 850"/>
            <p:cNvCxnSpPr/>
            <p:nvPr/>
          </p:nvCxnSpPr>
          <p:spPr>
            <a:xfrm>
              <a:off x="498914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1" name="Shape 851"/>
            <p:cNvCxnSpPr/>
            <p:nvPr/>
          </p:nvCxnSpPr>
          <p:spPr>
            <a:xfrm>
              <a:off x="845949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2" name="Shape 852"/>
            <p:cNvCxnSpPr/>
            <p:nvPr/>
          </p:nvCxnSpPr>
          <p:spPr>
            <a:xfrm>
              <a:off x="735616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3" name="Shape 853"/>
            <p:cNvCxnSpPr/>
            <p:nvPr/>
          </p:nvCxnSpPr>
          <p:spPr>
            <a:xfrm>
              <a:off x="657826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4" name="Shape 854"/>
            <p:cNvCxnSpPr/>
            <p:nvPr/>
          </p:nvCxnSpPr>
          <p:spPr>
            <a:xfrm>
              <a:off x="646873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5" name="Shape 855"/>
            <p:cNvCxnSpPr/>
            <p:nvPr/>
          </p:nvCxnSpPr>
          <p:spPr>
            <a:xfrm>
              <a:off x="668304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6" name="Shape 856"/>
            <p:cNvCxnSpPr/>
            <p:nvPr/>
          </p:nvCxnSpPr>
          <p:spPr>
            <a:xfrm>
              <a:off x="771018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7" name="Shape 857"/>
            <p:cNvCxnSpPr/>
            <p:nvPr/>
          </p:nvCxnSpPr>
          <p:spPr>
            <a:xfrm>
              <a:off x="2726915"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8" name="Shape 858"/>
            <p:cNvCxnSpPr/>
            <p:nvPr/>
          </p:nvCxnSpPr>
          <p:spPr>
            <a:xfrm>
              <a:off x="485579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9" name="Shape 859"/>
            <p:cNvCxnSpPr/>
            <p:nvPr/>
          </p:nvCxnSpPr>
          <p:spPr>
            <a:xfrm>
              <a:off x="811182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0" name="Shape 860"/>
            <p:cNvCxnSpPr/>
            <p:nvPr/>
          </p:nvCxnSpPr>
          <p:spPr>
            <a:xfrm>
              <a:off x="722280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1" name="Shape 861"/>
            <p:cNvCxnSpPr/>
            <p:nvPr/>
          </p:nvCxnSpPr>
          <p:spPr>
            <a:xfrm>
              <a:off x="644491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2" name="Shape 862"/>
            <p:cNvCxnSpPr/>
            <p:nvPr/>
          </p:nvCxnSpPr>
          <p:spPr>
            <a:xfrm>
              <a:off x="6549693"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3" name="Shape 863"/>
            <p:cNvCxnSpPr/>
            <p:nvPr/>
          </p:nvCxnSpPr>
          <p:spPr>
            <a:xfrm>
              <a:off x="1588655"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4" name="Shape 864"/>
            <p:cNvCxnSpPr/>
            <p:nvPr/>
          </p:nvCxnSpPr>
          <p:spPr>
            <a:xfrm>
              <a:off x="4697043"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5" name="Shape 865"/>
            <p:cNvCxnSpPr/>
            <p:nvPr/>
          </p:nvCxnSpPr>
          <p:spPr>
            <a:xfrm>
              <a:off x="8302329"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6" name="Shape 866"/>
            <p:cNvCxnSpPr/>
            <p:nvPr/>
          </p:nvCxnSpPr>
          <p:spPr>
            <a:xfrm>
              <a:off x="7064054"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7" name="Shape 867"/>
            <p:cNvCxnSpPr/>
            <p:nvPr/>
          </p:nvCxnSpPr>
          <p:spPr>
            <a:xfrm>
              <a:off x="6390940"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8" name="Shape 868"/>
            <p:cNvCxnSpPr/>
            <p:nvPr/>
          </p:nvCxnSpPr>
          <p:spPr>
            <a:xfrm>
              <a:off x="337304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69" name="Shape 869"/>
            <p:cNvCxnSpPr/>
            <p:nvPr/>
          </p:nvCxnSpPr>
          <p:spPr>
            <a:xfrm>
              <a:off x="839758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0" name="Shape 870"/>
            <p:cNvCxnSpPr/>
            <p:nvPr/>
          </p:nvCxnSpPr>
          <p:spPr>
            <a:xfrm>
              <a:off x="7508563"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1" name="Shape 871"/>
            <p:cNvCxnSpPr/>
            <p:nvPr/>
          </p:nvCxnSpPr>
          <p:spPr>
            <a:xfrm>
              <a:off x="6541756"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2" name="Shape 872"/>
            <p:cNvCxnSpPr/>
            <p:nvPr/>
          </p:nvCxnSpPr>
          <p:spPr>
            <a:xfrm>
              <a:off x="19061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3" name="Shape 873"/>
            <p:cNvCxnSpPr/>
            <p:nvPr/>
          </p:nvCxnSpPr>
          <p:spPr>
            <a:xfrm>
              <a:off x="5014550"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4" name="Shape 874"/>
            <p:cNvCxnSpPr/>
            <p:nvPr/>
          </p:nvCxnSpPr>
          <p:spPr>
            <a:xfrm>
              <a:off x="8270579"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5" name="Shape 875"/>
            <p:cNvCxnSpPr/>
            <p:nvPr/>
          </p:nvCxnSpPr>
          <p:spPr>
            <a:xfrm>
              <a:off x="73815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6" name="Shape 876"/>
            <p:cNvCxnSpPr/>
            <p:nvPr/>
          </p:nvCxnSpPr>
          <p:spPr>
            <a:xfrm>
              <a:off x="6540168"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7" name="Shape 877"/>
            <p:cNvCxnSpPr/>
            <p:nvPr/>
          </p:nvCxnSpPr>
          <p:spPr>
            <a:xfrm>
              <a:off x="8545222"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8" name="Shape 878"/>
            <p:cNvCxnSpPr/>
            <p:nvPr/>
          </p:nvCxnSpPr>
          <p:spPr>
            <a:xfrm>
              <a:off x="1626755"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79" name="Shape 879"/>
            <p:cNvCxnSpPr/>
            <p:nvPr/>
          </p:nvCxnSpPr>
          <p:spPr>
            <a:xfrm>
              <a:off x="266500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0" name="Shape 880"/>
            <p:cNvCxnSpPr/>
            <p:nvPr/>
          </p:nvCxnSpPr>
          <p:spPr>
            <a:xfrm>
              <a:off x="5147903"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1" name="Shape 881"/>
            <p:cNvCxnSpPr/>
            <p:nvPr/>
          </p:nvCxnSpPr>
          <p:spPr>
            <a:xfrm>
              <a:off x="673702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2" name="Shape 882"/>
            <p:cNvCxnSpPr/>
            <p:nvPr/>
          </p:nvCxnSpPr>
          <p:spPr>
            <a:xfrm>
              <a:off x="6262351"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3" name="Shape 883"/>
            <p:cNvCxnSpPr/>
            <p:nvPr/>
          </p:nvCxnSpPr>
          <p:spPr>
            <a:xfrm>
              <a:off x="7257733" y="49184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4" name="Shape 884"/>
            <p:cNvCxnSpPr/>
            <p:nvPr/>
          </p:nvCxnSpPr>
          <p:spPr>
            <a:xfrm>
              <a:off x="5363807"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5" name="Shape 885"/>
            <p:cNvCxnSpPr/>
            <p:nvPr/>
          </p:nvCxnSpPr>
          <p:spPr>
            <a:xfrm>
              <a:off x="6525881"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6" name="Shape 886"/>
            <p:cNvCxnSpPr/>
            <p:nvPr/>
          </p:nvCxnSpPr>
          <p:spPr>
            <a:xfrm>
              <a:off x="3317477" y="5246951"/>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7" name="Shape 887"/>
            <p:cNvCxnSpPr/>
            <p:nvPr/>
          </p:nvCxnSpPr>
          <p:spPr>
            <a:xfrm>
              <a:off x="5300306"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8" name="Shape 888"/>
            <p:cNvCxnSpPr/>
            <p:nvPr/>
          </p:nvCxnSpPr>
          <p:spPr>
            <a:xfrm>
              <a:off x="6557632"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89" name="Shape 889"/>
            <p:cNvCxnSpPr/>
            <p:nvPr/>
          </p:nvCxnSpPr>
          <p:spPr>
            <a:xfrm>
              <a:off x="8021337"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90" name="Shape 890"/>
            <p:cNvCxnSpPr/>
            <p:nvPr/>
          </p:nvCxnSpPr>
          <p:spPr>
            <a:xfrm>
              <a:off x="1477527"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91" name="Shape 891"/>
            <p:cNvCxnSpPr/>
            <p:nvPr/>
          </p:nvCxnSpPr>
          <p:spPr>
            <a:xfrm>
              <a:off x="4998675"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92" name="Shape 892"/>
            <p:cNvCxnSpPr/>
            <p:nvPr/>
          </p:nvCxnSpPr>
          <p:spPr>
            <a:xfrm>
              <a:off x="6587794"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93" name="Shape 893"/>
            <p:cNvCxnSpPr/>
            <p:nvPr/>
          </p:nvCxnSpPr>
          <p:spPr>
            <a:xfrm>
              <a:off x="5890868"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grpSp>
        <p:nvGrpSpPr>
          <p:cNvPr id="894" name="Shape 894"/>
          <p:cNvGrpSpPr/>
          <p:nvPr/>
        </p:nvGrpSpPr>
        <p:grpSpPr>
          <a:xfrm>
            <a:off x="1969294" y="416674"/>
            <a:ext cx="5674479" cy="4554824"/>
            <a:chOff x="1101445" y="535482"/>
            <a:chExt cx="7565972" cy="6072289"/>
          </a:xfrm>
        </p:grpSpPr>
        <p:cxnSp>
          <p:nvCxnSpPr>
            <p:cNvPr id="895" name="Shape 895"/>
            <p:cNvCxnSpPr/>
            <p:nvPr/>
          </p:nvCxnSpPr>
          <p:spPr>
            <a:xfrm flipH="1" rot="10800000">
              <a:off x="1101445" y="6237932"/>
              <a:ext cx="3025800" cy="159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896" name="Shape 896"/>
            <p:cNvCxnSpPr/>
            <p:nvPr/>
          </p:nvCxnSpPr>
          <p:spPr>
            <a:xfrm>
              <a:off x="4127217" y="6247484"/>
              <a:ext cx="4540200" cy="63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897" name="Shape 897"/>
            <p:cNvCxnSpPr/>
            <p:nvPr/>
          </p:nvCxnSpPr>
          <p:spPr>
            <a:xfrm>
              <a:off x="4073242" y="535482"/>
              <a:ext cx="63600" cy="6042000"/>
            </a:xfrm>
            <a:prstGeom prst="straightConnector1">
              <a:avLst/>
            </a:prstGeom>
            <a:noFill/>
            <a:ln cap="flat" cmpd="sng" w="25400">
              <a:solidFill>
                <a:srgbClr val="7F7F7F"/>
              </a:solidFill>
              <a:prstDash val="dash"/>
              <a:round/>
              <a:headEnd len="med" w="med" type="none"/>
              <a:tailEnd len="med" w="med" type="none"/>
            </a:ln>
            <a:effectLst>
              <a:outerShdw blurRad="40000" rotWithShape="0" dir="5400000" dist="20000">
                <a:srgbClr val="000000">
                  <a:alpha val="37650"/>
                </a:srgbClr>
              </a:outerShdw>
            </a:effectLst>
          </p:spPr>
        </p:cxnSp>
        <p:sp>
          <p:nvSpPr>
            <p:cNvPr id="898" name="Shape 898"/>
            <p:cNvSpPr txBox="1"/>
            <p:nvPr/>
          </p:nvSpPr>
          <p:spPr>
            <a:xfrm>
              <a:off x="1385608" y="6238471"/>
              <a:ext cx="2596800" cy="3693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300" u="none" cap="none" strike="noStrike">
                  <a:solidFill>
                    <a:srgbClr val="953735"/>
                  </a:solidFill>
                  <a:latin typeface="Arial"/>
                  <a:ea typeface="Arial"/>
                  <a:cs typeface="Arial"/>
                  <a:sym typeface="Arial"/>
                </a:rPr>
                <a:t>Early replicated</a:t>
              </a:r>
              <a:r>
                <a:rPr lang="en" sz="1300">
                  <a:solidFill>
                    <a:srgbClr val="953735"/>
                  </a:solidFill>
                </a:rPr>
                <a:t> </a:t>
              </a:r>
              <a:r>
                <a:rPr b="0" i="0" lang="en" sz="1300" u="none" cap="none" strike="noStrike">
                  <a:solidFill>
                    <a:srgbClr val="953735"/>
                  </a:solidFill>
                  <a:latin typeface="Arial"/>
                  <a:ea typeface="Arial"/>
                  <a:cs typeface="Arial"/>
                  <a:sym typeface="Arial"/>
                </a:rPr>
                <a:t>regions</a:t>
              </a:r>
            </a:p>
          </p:txBody>
        </p:sp>
        <p:sp>
          <p:nvSpPr>
            <p:cNvPr id="899" name="Shape 899"/>
            <p:cNvSpPr txBox="1"/>
            <p:nvPr/>
          </p:nvSpPr>
          <p:spPr>
            <a:xfrm>
              <a:off x="5130516" y="6238471"/>
              <a:ext cx="2520300" cy="3693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300" u="none" cap="none" strike="noStrike">
                  <a:solidFill>
                    <a:srgbClr val="953735"/>
                  </a:solidFill>
                  <a:latin typeface="Arial"/>
                  <a:ea typeface="Arial"/>
                  <a:cs typeface="Arial"/>
                  <a:sym typeface="Arial"/>
                </a:rPr>
                <a:t>Late replicated</a:t>
              </a:r>
              <a:r>
                <a:rPr lang="en" sz="1300">
                  <a:solidFill>
                    <a:srgbClr val="953735"/>
                  </a:solidFill>
                </a:rPr>
                <a:t> </a:t>
              </a:r>
              <a:r>
                <a:rPr b="0" i="0" lang="en" sz="1300" u="none" cap="none" strike="noStrike">
                  <a:solidFill>
                    <a:srgbClr val="953735"/>
                  </a:solidFill>
                  <a:latin typeface="Arial"/>
                  <a:ea typeface="Arial"/>
                  <a:cs typeface="Arial"/>
                  <a:sym typeface="Arial"/>
                </a:rPr>
                <a:t>regions</a:t>
              </a:r>
            </a:p>
          </p:txBody>
        </p:sp>
      </p:grpSp>
      <p:sp>
        <p:nvSpPr>
          <p:cNvPr id="900" name="Shape 900"/>
          <p:cNvSpPr txBox="1"/>
          <p:nvPr/>
        </p:nvSpPr>
        <p:spPr>
          <a:xfrm>
            <a:off x="1657350" y="-72628"/>
            <a:ext cx="5829300" cy="3834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000000"/>
              </a:buClr>
              <a:buSzPct val="25000"/>
              <a:buFont typeface="Arial"/>
              <a:buNone/>
            </a:pPr>
            <a:r>
              <a:rPr b="1" i="0" lang="en" sz="3000" u="none" cap="none" strike="noStrike">
                <a:solidFill>
                  <a:srgbClr val="22228B"/>
                </a:solidFill>
              </a:rPr>
              <a:t>Mutation recurrence</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4" name="Shape 904"/>
        <p:cNvGrpSpPr/>
        <p:nvPr/>
      </p:nvGrpSpPr>
      <p:grpSpPr>
        <a:xfrm>
          <a:off x="0" y="0"/>
          <a:ext cx="0" cy="0"/>
          <a:chOff x="0" y="0"/>
          <a:chExt cx="0" cy="0"/>
        </a:xfrm>
      </p:grpSpPr>
      <p:sp>
        <p:nvSpPr>
          <p:cNvPr id="905" name="Shape 905"/>
          <p:cNvSpPr txBox="1"/>
          <p:nvPr/>
        </p:nvSpPr>
        <p:spPr>
          <a:xfrm>
            <a:off x="4991100" y="4694625"/>
            <a:ext cx="20634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Late replicated regions</a:t>
            </a:r>
          </a:p>
        </p:txBody>
      </p:sp>
      <p:grpSp>
        <p:nvGrpSpPr>
          <p:cNvPr id="906" name="Shape 906"/>
          <p:cNvGrpSpPr/>
          <p:nvPr/>
        </p:nvGrpSpPr>
        <p:grpSpPr>
          <a:xfrm>
            <a:off x="1440675" y="525066"/>
            <a:ext cx="6203360" cy="1190626"/>
            <a:chOff x="388802" y="680758"/>
            <a:chExt cx="8271146" cy="1586866"/>
          </a:xfrm>
        </p:grpSpPr>
        <p:grpSp>
          <p:nvGrpSpPr>
            <p:cNvPr id="907" name="Shape 907"/>
            <p:cNvGrpSpPr/>
            <p:nvPr/>
          </p:nvGrpSpPr>
          <p:grpSpPr>
            <a:xfrm>
              <a:off x="899692" y="680758"/>
              <a:ext cx="7760256" cy="1586866"/>
              <a:chOff x="899692" y="1047934"/>
              <a:chExt cx="7760256" cy="1586866"/>
            </a:xfrm>
          </p:grpSpPr>
          <p:grpSp>
            <p:nvGrpSpPr>
              <p:cNvPr id="908" name="Shape 908"/>
              <p:cNvGrpSpPr/>
              <p:nvPr/>
            </p:nvGrpSpPr>
            <p:grpSpPr>
              <a:xfrm>
                <a:off x="899692" y="1047934"/>
                <a:ext cx="7760256" cy="348237"/>
                <a:chOff x="899997" y="1047934"/>
                <a:chExt cx="7760256" cy="348237"/>
              </a:xfrm>
            </p:grpSpPr>
            <p:cxnSp>
              <p:nvCxnSpPr>
                <p:cNvPr id="909" name="Shape 909"/>
                <p:cNvCxnSpPr/>
                <p:nvPr/>
              </p:nvCxnSpPr>
              <p:spPr>
                <a:xfrm>
                  <a:off x="1093953" y="122248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910" name="Shape 91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11" name="Shape 911"/>
              <p:cNvGrpSpPr/>
              <p:nvPr/>
            </p:nvGrpSpPr>
            <p:grpSpPr>
              <a:xfrm>
                <a:off x="899692" y="1399516"/>
                <a:ext cx="7760256" cy="348237"/>
                <a:chOff x="899997" y="1047934"/>
                <a:chExt cx="7760256" cy="348237"/>
              </a:xfrm>
            </p:grpSpPr>
            <p:cxnSp>
              <p:nvCxnSpPr>
                <p:cNvPr id="912" name="Shape 912"/>
                <p:cNvCxnSpPr/>
                <p:nvPr/>
              </p:nvCxnSpPr>
              <p:spPr>
                <a:xfrm>
                  <a:off x="1093953" y="1223191"/>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913" name="Shape 91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14" name="Shape 914"/>
              <p:cNvGrpSpPr/>
              <p:nvPr/>
            </p:nvGrpSpPr>
            <p:grpSpPr>
              <a:xfrm>
                <a:off x="899692" y="1751098"/>
                <a:ext cx="7760256" cy="348237"/>
                <a:chOff x="899997" y="1047934"/>
                <a:chExt cx="7760256" cy="348237"/>
              </a:xfrm>
            </p:grpSpPr>
            <p:cxnSp>
              <p:nvCxnSpPr>
                <p:cNvPr id="915" name="Shape 915"/>
                <p:cNvCxnSpPr/>
                <p:nvPr/>
              </p:nvCxnSpPr>
              <p:spPr>
                <a:xfrm>
                  <a:off x="1093953" y="1222306"/>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916" name="Shape 91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17" name="Shape 917"/>
              <p:cNvGrpSpPr/>
              <p:nvPr/>
            </p:nvGrpSpPr>
            <p:grpSpPr>
              <a:xfrm>
                <a:off x="899692" y="2286563"/>
                <a:ext cx="7760256" cy="348237"/>
                <a:chOff x="899997" y="1047934"/>
                <a:chExt cx="7760256" cy="348237"/>
              </a:xfrm>
            </p:grpSpPr>
            <p:cxnSp>
              <p:nvCxnSpPr>
                <p:cNvPr id="918" name="Shape 918"/>
                <p:cNvCxnSpPr/>
                <p:nvPr/>
              </p:nvCxnSpPr>
              <p:spPr>
                <a:xfrm>
                  <a:off x="1093953" y="1223201"/>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919" name="Shape 91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920" name="Shape 920"/>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921" name="Shape 921"/>
            <p:cNvGrpSpPr/>
            <p:nvPr/>
          </p:nvGrpSpPr>
          <p:grpSpPr>
            <a:xfrm>
              <a:off x="388802" y="759499"/>
              <a:ext cx="798032" cy="1438507"/>
              <a:chOff x="459552" y="1775465"/>
              <a:chExt cx="1134535" cy="1932698"/>
            </a:xfrm>
          </p:grpSpPr>
          <p:pic>
            <p:nvPicPr>
              <p:cNvPr id="922" name="Shape 922"/>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923" name="Shape 923"/>
              <p:cNvSpPr txBox="1"/>
              <p:nvPr/>
            </p:nvSpPr>
            <p:spPr>
              <a:xfrm rot="-5400000">
                <a:off x="-193398" y="2493721"/>
                <a:ext cx="1743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1</a:t>
                </a:r>
              </a:p>
            </p:txBody>
          </p:sp>
        </p:grpSp>
      </p:grpSp>
      <p:grpSp>
        <p:nvGrpSpPr>
          <p:cNvPr id="924" name="Shape 924"/>
          <p:cNvGrpSpPr/>
          <p:nvPr/>
        </p:nvGrpSpPr>
        <p:grpSpPr>
          <a:xfrm>
            <a:off x="1440675" y="1935956"/>
            <a:ext cx="6203360" cy="1190626"/>
            <a:chOff x="388802" y="680758"/>
            <a:chExt cx="8271146" cy="1586866"/>
          </a:xfrm>
        </p:grpSpPr>
        <p:grpSp>
          <p:nvGrpSpPr>
            <p:cNvPr id="925" name="Shape 925"/>
            <p:cNvGrpSpPr/>
            <p:nvPr/>
          </p:nvGrpSpPr>
          <p:grpSpPr>
            <a:xfrm>
              <a:off x="899692" y="680758"/>
              <a:ext cx="7760256" cy="1586866"/>
              <a:chOff x="899692" y="1047934"/>
              <a:chExt cx="7760256" cy="1586866"/>
            </a:xfrm>
          </p:grpSpPr>
          <p:grpSp>
            <p:nvGrpSpPr>
              <p:cNvPr id="926" name="Shape 926"/>
              <p:cNvGrpSpPr/>
              <p:nvPr/>
            </p:nvGrpSpPr>
            <p:grpSpPr>
              <a:xfrm>
                <a:off x="899692" y="1047934"/>
                <a:ext cx="7760256" cy="348237"/>
                <a:chOff x="899997" y="1047934"/>
                <a:chExt cx="7760256" cy="348237"/>
              </a:xfrm>
            </p:grpSpPr>
            <p:cxnSp>
              <p:nvCxnSpPr>
                <p:cNvPr id="927" name="Shape 927"/>
                <p:cNvCxnSpPr/>
                <p:nvPr/>
              </p:nvCxnSpPr>
              <p:spPr>
                <a:xfrm>
                  <a:off x="1093953" y="1222489"/>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928" name="Shape 92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29" name="Shape 929"/>
              <p:cNvGrpSpPr/>
              <p:nvPr/>
            </p:nvGrpSpPr>
            <p:grpSpPr>
              <a:xfrm>
                <a:off x="899692" y="1399516"/>
                <a:ext cx="7760256" cy="348237"/>
                <a:chOff x="899997" y="1047934"/>
                <a:chExt cx="7760256" cy="348237"/>
              </a:xfrm>
            </p:grpSpPr>
            <p:cxnSp>
              <p:nvCxnSpPr>
                <p:cNvPr id="930" name="Shape 930"/>
                <p:cNvCxnSpPr/>
                <p:nvPr/>
              </p:nvCxnSpPr>
              <p:spPr>
                <a:xfrm>
                  <a:off x="1093953" y="122319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931" name="Shape 93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32" name="Shape 932"/>
              <p:cNvGrpSpPr/>
              <p:nvPr/>
            </p:nvGrpSpPr>
            <p:grpSpPr>
              <a:xfrm>
                <a:off x="899692" y="1751098"/>
                <a:ext cx="7760256" cy="348237"/>
                <a:chOff x="899997" y="1047934"/>
                <a:chExt cx="7760256" cy="348237"/>
              </a:xfrm>
            </p:grpSpPr>
            <p:cxnSp>
              <p:nvCxnSpPr>
                <p:cNvPr id="933" name="Shape 933"/>
                <p:cNvCxnSpPr/>
                <p:nvPr/>
              </p:nvCxnSpPr>
              <p:spPr>
                <a:xfrm>
                  <a:off x="1093953" y="1222307"/>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934" name="Shape 93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35" name="Shape 935"/>
              <p:cNvGrpSpPr/>
              <p:nvPr/>
            </p:nvGrpSpPr>
            <p:grpSpPr>
              <a:xfrm>
                <a:off x="899692" y="2286563"/>
                <a:ext cx="7760256" cy="348237"/>
                <a:chOff x="899997" y="1047934"/>
                <a:chExt cx="7760256" cy="348237"/>
              </a:xfrm>
            </p:grpSpPr>
            <p:cxnSp>
              <p:nvCxnSpPr>
                <p:cNvPr id="936" name="Shape 936"/>
                <p:cNvCxnSpPr/>
                <p:nvPr/>
              </p:nvCxnSpPr>
              <p:spPr>
                <a:xfrm>
                  <a:off x="1093953" y="1223202"/>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937" name="Shape 93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938" name="Shape 938"/>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939" name="Shape 939"/>
            <p:cNvGrpSpPr/>
            <p:nvPr/>
          </p:nvGrpSpPr>
          <p:grpSpPr>
            <a:xfrm>
              <a:off x="388802" y="759499"/>
              <a:ext cx="798032" cy="1438507"/>
              <a:chOff x="459552" y="1775465"/>
              <a:chExt cx="1134535" cy="1932698"/>
            </a:xfrm>
          </p:grpSpPr>
          <p:pic>
            <p:nvPicPr>
              <p:cNvPr id="940" name="Shape 940"/>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941" name="Shape 941"/>
              <p:cNvSpPr txBox="1"/>
              <p:nvPr/>
            </p:nvSpPr>
            <p:spPr>
              <a:xfrm rot="-5400000">
                <a:off x="-220548" y="2466541"/>
                <a:ext cx="17979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942" name="Shape 942"/>
          <p:cNvGrpSpPr/>
          <p:nvPr/>
        </p:nvGrpSpPr>
        <p:grpSpPr>
          <a:xfrm>
            <a:off x="1440675" y="3393248"/>
            <a:ext cx="6203361" cy="1189356"/>
            <a:chOff x="388784" y="680758"/>
            <a:chExt cx="8271148" cy="1586866"/>
          </a:xfrm>
        </p:grpSpPr>
        <p:grpSp>
          <p:nvGrpSpPr>
            <p:cNvPr id="943" name="Shape 943"/>
            <p:cNvGrpSpPr/>
            <p:nvPr/>
          </p:nvGrpSpPr>
          <p:grpSpPr>
            <a:xfrm>
              <a:off x="899692" y="680758"/>
              <a:ext cx="7760240" cy="1586866"/>
              <a:chOff x="899692" y="1047934"/>
              <a:chExt cx="7760240" cy="1586866"/>
            </a:xfrm>
          </p:grpSpPr>
          <p:grpSp>
            <p:nvGrpSpPr>
              <p:cNvPr id="944" name="Shape 944"/>
              <p:cNvGrpSpPr/>
              <p:nvPr/>
            </p:nvGrpSpPr>
            <p:grpSpPr>
              <a:xfrm>
                <a:off x="899692" y="1047934"/>
                <a:ext cx="7760240" cy="348237"/>
                <a:chOff x="899997" y="1047934"/>
                <a:chExt cx="7760240" cy="348237"/>
              </a:xfrm>
            </p:grpSpPr>
            <p:cxnSp>
              <p:nvCxnSpPr>
                <p:cNvPr id="945" name="Shape 945"/>
                <p:cNvCxnSpPr/>
                <p:nvPr/>
              </p:nvCxnSpPr>
              <p:spPr>
                <a:xfrm>
                  <a:off x="1093937" y="1222664"/>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46" name="Shape 94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47" name="Shape 947"/>
              <p:cNvGrpSpPr/>
              <p:nvPr/>
            </p:nvGrpSpPr>
            <p:grpSpPr>
              <a:xfrm>
                <a:off x="899692" y="1399516"/>
                <a:ext cx="7760240" cy="348237"/>
                <a:chOff x="899997" y="1047934"/>
                <a:chExt cx="7760240" cy="348237"/>
              </a:xfrm>
            </p:grpSpPr>
            <p:cxnSp>
              <p:nvCxnSpPr>
                <p:cNvPr id="948" name="Shape 948"/>
                <p:cNvCxnSpPr/>
                <p:nvPr/>
              </p:nvCxnSpPr>
              <p:spPr>
                <a:xfrm>
                  <a:off x="1093937" y="1222131"/>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49" name="Shape 94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50" name="Shape 950"/>
              <p:cNvGrpSpPr/>
              <p:nvPr/>
            </p:nvGrpSpPr>
            <p:grpSpPr>
              <a:xfrm>
                <a:off x="899692" y="1751098"/>
                <a:ext cx="7760240" cy="348237"/>
                <a:chOff x="899997" y="1047934"/>
                <a:chExt cx="7760240" cy="348237"/>
              </a:xfrm>
            </p:grpSpPr>
            <p:cxnSp>
              <p:nvCxnSpPr>
                <p:cNvPr id="951" name="Shape 951"/>
                <p:cNvCxnSpPr/>
                <p:nvPr/>
              </p:nvCxnSpPr>
              <p:spPr>
                <a:xfrm>
                  <a:off x="1093937" y="1223185"/>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52" name="Shape 95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53" name="Shape 953"/>
              <p:cNvGrpSpPr/>
              <p:nvPr/>
            </p:nvGrpSpPr>
            <p:grpSpPr>
              <a:xfrm>
                <a:off x="899692" y="2286563"/>
                <a:ext cx="7760240" cy="348237"/>
                <a:chOff x="899997" y="1047934"/>
                <a:chExt cx="7760240" cy="348237"/>
              </a:xfrm>
            </p:grpSpPr>
            <p:cxnSp>
              <p:nvCxnSpPr>
                <p:cNvPr id="954" name="Shape 954"/>
                <p:cNvCxnSpPr/>
                <p:nvPr/>
              </p:nvCxnSpPr>
              <p:spPr>
                <a:xfrm>
                  <a:off x="1093937" y="1223028"/>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55" name="Shape 955"/>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956" name="Shape 956"/>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957" name="Shape 957"/>
            <p:cNvGrpSpPr/>
            <p:nvPr/>
          </p:nvGrpSpPr>
          <p:grpSpPr>
            <a:xfrm>
              <a:off x="388784" y="748913"/>
              <a:ext cx="798034" cy="1449093"/>
              <a:chOff x="459549" y="1761242"/>
              <a:chExt cx="1134538" cy="1946921"/>
            </a:xfrm>
          </p:grpSpPr>
          <p:pic>
            <p:nvPicPr>
              <p:cNvPr id="958" name="Shape 958"/>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959" name="Shape 959"/>
              <p:cNvSpPr txBox="1"/>
              <p:nvPr/>
            </p:nvSpPr>
            <p:spPr>
              <a:xfrm rot="-5400000">
                <a:off x="-234651" y="2455442"/>
                <a:ext cx="18261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960" name="Shape 960"/>
          <p:cNvGrpSpPr/>
          <p:nvPr/>
        </p:nvGrpSpPr>
        <p:grpSpPr>
          <a:xfrm>
            <a:off x="2141902" y="566718"/>
            <a:ext cx="5300491" cy="202346"/>
            <a:chOff x="1331150" y="736934"/>
            <a:chExt cx="7068264" cy="269400"/>
          </a:xfrm>
        </p:grpSpPr>
        <p:cxnSp>
          <p:nvCxnSpPr>
            <p:cNvPr id="961" name="Shape 961"/>
            <p:cNvCxnSpPr/>
            <p:nvPr/>
          </p:nvCxnSpPr>
          <p:spPr>
            <a:xfrm>
              <a:off x="133115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2" name="Shape 962"/>
            <p:cNvCxnSpPr/>
            <p:nvPr/>
          </p:nvCxnSpPr>
          <p:spPr>
            <a:xfrm>
              <a:off x="24774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3" name="Shape 963"/>
            <p:cNvCxnSpPr/>
            <p:nvPr/>
          </p:nvCxnSpPr>
          <p:spPr>
            <a:xfrm>
              <a:off x="546224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4" name="Shape 964"/>
            <p:cNvCxnSpPr/>
            <p:nvPr/>
          </p:nvCxnSpPr>
          <p:spPr>
            <a:xfrm>
              <a:off x="324269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5" name="Shape 965"/>
            <p:cNvCxnSpPr/>
            <p:nvPr/>
          </p:nvCxnSpPr>
          <p:spPr>
            <a:xfrm>
              <a:off x="485258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6" name="Shape 966"/>
            <p:cNvCxnSpPr/>
            <p:nvPr/>
          </p:nvCxnSpPr>
          <p:spPr>
            <a:xfrm>
              <a:off x="8399414"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7" name="Shape 967"/>
            <p:cNvCxnSpPr/>
            <p:nvPr/>
          </p:nvCxnSpPr>
          <p:spPr>
            <a:xfrm>
              <a:off x="738966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8" name="Shape 968"/>
            <p:cNvCxnSpPr/>
            <p:nvPr/>
          </p:nvCxnSpPr>
          <p:spPr>
            <a:xfrm>
              <a:off x="721978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9" name="Shape 969"/>
            <p:cNvCxnSpPr/>
            <p:nvPr/>
          </p:nvCxnSpPr>
          <p:spPr>
            <a:xfrm>
              <a:off x="64402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0" name="Shape 970"/>
            <p:cNvCxnSpPr/>
            <p:nvPr/>
          </p:nvCxnSpPr>
          <p:spPr>
            <a:xfrm>
              <a:off x="5967118"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1" name="Shape 971"/>
            <p:cNvCxnSpPr/>
            <p:nvPr/>
          </p:nvCxnSpPr>
          <p:spPr>
            <a:xfrm>
              <a:off x="515582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2" name="Shape 972"/>
            <p:cNvCxnSpPr/>
            <p:nvPr/>
          </p:nvCxnSpPr>
          <p:spPr>
            <a:xfrm>
              <a:off x="6545027"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3" name="Shape 973"/>
            <p:cNvCxnSpPr/>
            <p:nvPr/>
          </p:nvCxnSpPr>
          <p:spPr>
            <a:xfrm>
              <a:off x="781198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974" name="Shape 974"/>
          <p:cNvCxnSpPr/>
          <p:nvPr/>
        </p:nvCxnSpPr>
        <p:spPr>
          <a:xfrm>
            <a:off x="2232422"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5" name="Shape 975"/>
          <p:cNvCxnSpPr/>
          <p:nvPr/>
        </p:nvCxnSpPr>
        <p:spPr>
          <a:xfrm>
            <a:off x="2782491"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6" name="Shape 976"/>
          <p:cNvCxnSpPr/>
          <p:nvPr/>
        </p:nvCxnSpPr>
        <p:spPr>
          <a:xfrm>
            <a:off x="5329238"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7" name="Shape 977"/>
          <p:cNvCxnSpPr/>
          <p:nvPr/>
        </p:nvCxnSpPr>
        <p:spPr>
          <a:xfrm>
            <a:off x="3665935"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8" name="Shape 978"/>
          <p:cNvCxnSpPr/>
          <p:nvPr/>
        </p:nvCxnSpPr>
        <p:spPr>
          <a:xfrm>
            <a:off x="4873228"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9" name="Shape 979"/>
          <p:cNvCxnSpPr/>
          <p:nvPr/>
        </p:nvCxnSpPr>
        <p:spPr>
          <a:xfrm>
            <a:off x="7315200"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0" name="Shape 980"/>
          <p:cNvCxnSpPr/>
          <p:nvPr/>
        </p:nvCxnSpPr>
        <p:spPr>
          <a:xfrm>
            <a:off x="6065044"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1" name="Shape 981"/>
          <p:cNvCxnSpPr/>
          <p:nvPr/>
        </p:nvCxnSpPr>
        <p:spPr>
          <a:xfrm>
            <a:off x="5707856"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2" name="Shape 982"/>
          <p:cNvCxnSpPr/>
          <p:nvPr/>
        </p:nvCxnSpPr>
        <p:spPr>
          <a:xfrm>
            <a:off x="5195888"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3" name="Shape 983"/>
          <p:cNvCxnSpPr/>
          <p:nvPr/>
        </p:nvCxnSpPr>
        <p:spPr>
          <a:xfrm>
            <a:off x="6142435"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4" name="Shape 984"/>
          <p:cNvCxnSpPr/>
          <p:nvPr/>
        </p:nvCxnSpPr>
        <p:spPr>
          <a:xfrm>
            <a:off x="6390085"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5" name="Shape 985"/>
          <p:cNvCxnSpPr/>
          <p:nvPr/>
        </p:nvCxnSpPr>
        <p:spPr>
          <a:xfrm>
            <a:off x="6913960"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6" name="Shape 986"/>
          <p:cNvCxnSpPr/>
          <p:nvPr/>
        </p:nvCxnSpPr>
        <p:spPr>
          <a:xfrm>
            <a:off x="2149079"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7" name="Shape 987"/>
          <p:cNvCxnSpPr/>
          <p:nvPr/>
        </p:nvCxnSpPr>
        <p:spPr>
          <a:xfrm>
            <a:off x="3508772"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8" name="Shape 988"/>
          <p:cNvCxnSpPr/>
          <p:nvPr/>
        </p:nvCxnSpPr>
        <p:spPr>
          <a:xfrm>
            <a:off x="5245894"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9" name="Shape 989"/>
          <p:cNvCxnSpPr/>
          <p:nvPr/>
        </p:nvCxnSpPr>
        <p:spPr>
          <a:xfrm>
            <a:off x="3582591"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0" name="Shape 990"/>
          <p:cNvCxnSpPr/>
          <p:nvPr/>
        </p:nvCxnSpPr>
        <p:spPr>
          <a:xfrm>
            <a:off x="465891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1" name="Shape 991"/>
          <p:cNvCxnSpPr/>
          <p:nvPr/>
        </p:nvCxnSpPr>
        <p:spPr>
          <a:xfrm>
            <a:off x="723185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2" name="Shape 992"/>
          <p:cNvCxnSpPr/>
          <p:nvPr/>
        </p:nvCxnSpPr>
        <p:spPr>
          <a:xfrm>
            <a:off x="656510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3" name="Shape 993"/>
          <p:cNvCxnSpPr/>
          <p:nvPr/>
        </p:nvCxnSpPr>
        <p:spPr>
          <a:xfrm>
            <a:off x="5624513"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4" name="Shape 994"/>
          <p:cNvCxnSpPr/>
          <p:nvPr/>
        </p:nvCxnSpPr>
        <p:spPr>
          <a:xfrm>
            <a:off x="6059091"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5" name="Shape 995"/>
          <p:cNvCxnSpPr/>
          <p:nvPr/>
        </p:nvCxnSpPr>
        <p:spPr>
          <a:xfrm>
            <a:off x="616505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6" name="Shape 996"/>
          <p:cNvCxnSpPr/>
          <p:nvPr/>
        </p:nvCxnSpPr>
        <p:spPr>
          <a:xfrm>
            <a:off x="255389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7" name="Shape 997"/>
          <p:cNvCxnSpPr/>
          <p:nvPr/>
        </p:nvCxnSpPr>
        <p:spPr>
          <a:xfrm>
            <a:off x="5341144"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8" name="Shape 998"/>
          <p:cNvCxnSpPr/>
          <p:nvPr/>
        </p:nvCxnSpPr>
        <p:spPr>
          <a:xfrm>
            <a:off x="367784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9" name="Shape 999"/>
          <p:cNvCxnSpPr/>
          <p:nvPr/>
        </p:nvCxnSpPr>
        <p:spPr>
          <a:xfrm>
            <a:off x="4885135"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0" name="Shape 1000"/>
          <p:cNvCxnSpPr/>
          <p:nvPr/>
        </p:nvCxnSpPr>
        <p:spPr>
          <a:xfrm>
            <a:off x="748784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1" name="Shape 1001"/>
          <p:cNvCxnSpPr/>
          <p:nvPr/>
        </p:nvCxnSpPr>
        <p:spPr>
          <a:xfrm>
            <a:off x="6660356"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2" name="Shape 1002"/>
          <p:cNvCxnSpPr/>
          <p:nvPr/>
        </p:nvCxnSpPr>
        <p:spPr>
          <a:xfrm>
            <a:off x="6075760"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3" name="Shape 1003"/>
          <p:cNvCxnSpPr/>
          <p:nvPr/>
        </p:nvCxnSpPr>
        <p:spPr>
          <a:xfrm>
            <a:off x="5993606"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4" name="Shape 1004"/>
          <p:cNvCxnSpPr/>
          <p:nvPr/>
        </p:nvCxnSpPr>
        <p:spPr>
          <a:xfrm>
            <a:off x="615434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5" name="Shape 1005"/>
          <p:cNvCxnSpPr/>
          <p:nvPr/>
        </p:nvCxnSpPr>
        <p:spPr>
          <a:xfrm>
            <a:off x="6925866"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6" name="Shape 1006"/>
          <p:cNvCxnSpPr/>
          <p:nvPr/>
        </p:nvCxnSpPr>
        <p:spPr>
          <a:xfrm>
            <a:off x="3187303"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7" name="Shape 1007"/>
          <p:cNvCxnSpPr/>
          <p:nvPr/>
        </p:nvCxnSpPr>
        <p:spPr>
          <a:xfrm>
            <a:off x="4785122"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8" name="Shape 1008"/>
          <p:cNvCxnSpPr/>
          <p:nvPr/>
        </p:nvCxnSpPr>
        <p:spPr>
          <a:xfrm>
            <a:off x="7227094"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9" name="Shape 1009"/>
          <p:cNvCxnSpPr/>
          <p:nvPr/>
        </p:nvCxnSpPr>
        <p:spPr>
          <a:xfrm>
            <a:off x="6560344"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0" name="Shape 1010"/>
          <p:cNvCxnSpPr/>
          <p:nvPr/>
        </p:nvCxnSpPr>
        <p:spPr>
          <a:xfrm>
            <a:off x="5975747"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1" name="Shape 1011"/>
          <p:cNvCxnSpPr/>
          <p:nvPr/>
        </p:nvCxnSpPr>
        <p:spPr>
          <a:xfrm>
            <a:off x="6054329"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2" name="Shape 1012"/>
          <p:cNvCxnSpPr/>
          <p:nvPr/>
        </p:nvCxnSpPr>
        <p:spPr>
          <a:xfrm>
            <a:off x="2334816"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3" name="Shape 1013"/>
          <p:cNvCxnSpPr/>
          <p:nvPr/>
        </p:nvCxnSpPr>
        <p:spPr>
          <a:xfrm>
            <a:off x="4666060"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4" name="Shape 1014"/>
          <p:cNvCxnSpPr/>
          <p:nvPr/>
        </p:nvCxnSpPr>
        <p:spPr>
          <a:xfrm>
            <a:off x="7369969"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5" name="Shape 1015"/>
          <p:cNvCxnSpPr/>
          <p:nvPr/>
        </p:nvCxnSpPr>
        <p:spPr>
          <a:xfrm>
            <a:off x="6441281"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6" name="Shape 1016"/>
          <p:cNvCxnSpPr/>
          <p:nvPr/>
        </p:nvCxnSpPr>
        <p:spPr>
          <a:xfrm>
            <a:off x="5935266"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7" name="Shape 1017"/>
          <p:cNvCxnSpPr/>
          <p:nvPr/>
        </p:nvCxnSpPr>
        <p:spPr>
          <a:xfrm>
            <a:off x="3673078"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8" name="Shape 1018"/>
          <p:cNvCxnSpPr/>
          <p:nvPr/>
        </p:nvCxnSpPr>
        <p:spPr>
          <a:xfrm>
            <a:off x="7441406"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19" name="Shape 1019"/>
          <p:cNvCxnSpPr/>
          <p:nvPr/>
        </p:nvCxnSpPr>
        <p:spPr>
          <a:xfrm>
            <a:off x="6774656"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0" name="Shape 1020"/>
          <p:cNvCxnSpPr/>
          <p:nvPr/>
        </p:nvCxnSpPr>
        <p:spPr>
          <a:xfrm>
            <a:off x="6048375"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1" name="Shape 1021"/>
          <p:cNvCxnSpPr/>
          <p:nvPr/>
        </p:nvCxnSpPr>
        <p:spPr>
          <a:xfrm>
            <a:off x="2572941"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2" name="Shape 1022"/>
          <p:cNvCxnSpPr/>
          <p:nvPr/>
        </p:nvCxnSpPr>
        <p:spPr>
          <a:xfrm>
            <a:off x="4904185"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3" name="Shape 1023"/>
          <p:cNvCxnSpPr/>
          <p:nvPr/>
        </p:nvCxnSpPr>
        <p:spPr>
          <a:xfrm>
            <a:off x="7346156"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4" name="Shape 1024"/>
          <p:cNvCxnSpPr/>
          <p:nvPr/>
        </p:nvCxnSpPr>
        <p:spPr>
          <a:xfrm>
            <a:off x="6679406"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5" name="Shape 1025"/>
          <p:cNvCxnSpPr/>
          <p:nvPr/>
        </p:nvCxnSpPr>
        <p:spPr>
          <a:xfrm>
            <a:off x="6047185"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6" name="Shape 1026"/>
          <p:cNvCxnSpPr/>
          <p:nvPr/>
        </p:nvCxnSpPr>
        <p:spPr>
          <a:xfrm>
            <a:off x="7552135"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7" name="Shape 1027"/>
          <p:cNvCxnSpPr/>
          <p:nvPr/>
        </p:nvCxnSpPr>
        <p:spPr>
          <a:xfrm>
            <a:off x="2363391"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8" name="Shape 1028"/>
          <p:cNvCxnSpPr/>
          <p:nvPr/>
        </p:nvCxnSpPr>
        <p:spPr>
          <a:xfrm>
            <a:off x="3142060"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29" name="Shape 1029"/>
          <p:cNvCxnSpPr/>
          <p:nvPr/>
        </p:nvCxnSpPr>
        <p:spPr>
          <a:xfrm>
            <a:off x="5004197"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0" name="Shape 1030"/>
          <p:cNvCxnSpPr/>
          <p:nvPr/>
        </p:nvCxnSpPr>
        <p:spPr>
          <a:xfrm>
            <a:off x="6194822"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1" name="Shape 1031"/>
          <p:cNvCxnSpPr/>
          <p:nvPr/>
        </p:nvCxnSpPr>
        <p:spPr>
          <a:xfrm>
            <a:off x="5838825"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2" name="Shape 1032"/>
          <p:cNvCxnSpPr/>
          <p:nvPr/>
        </p:nvCxnSpPr>
        <p:spPr>
          <a:xfrm>
            <a:off x="6585347" y="3704036"/>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3" name="Shape 1033"/>
          <p:cNvCxnSpPr/>
          <p:nvPr/>
        </p:nvCxnSpPr>
        <p:spPr>
          <a:xfrm>
            <a:off x="5166122" y="369808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4" name="Shape 1034"/>
          <p:cNvCxnSpPr/>
          <p:nvPr/>
        </p:nvCxnSpPr>
        <p:spPr>
          <a:xfrm>
            <a:off x="6036469" y="369808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5" name="Shape 1035"/>
          <p:cNvCxnSpPr/>
          <p:nvPr/>
        </p:nvCxnSpPr>
        <p:spPr>
          <a:xfrm>
            <a:off x="3631406" y="39493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6" name="Shape 1036"/>
          <p:cNvCxnSpPr/>
          <p:nvPr/>
        </p:nvCxnSpPr>
        <p:spPr>
          <a:xfrm>
            <a:off x="5118497" y="3971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7" name="Shape 1037"/>
          <p:cNvCxnSpPr/>
          <p:nvPr/>
        </p:nvCxnSpPr>
        <p:spPr>
          <a:xfrm>
            <a:off x="6060281" y="3971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8" name="Shape 1038"/>
          <p:cNvCxnSpPr/>
          <p:nvPr/>
        </p:nvCxnSpPr>
        <p:spPr>
          <a:xfrm>
            <a:off x="7159229" y="3971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39" name="Shape 1039"/>
          <p:cNvCxnSpPr/>
          <p:nvPr/>
        </p:nvCxnSpPr>
        <p:spPr>
          <a:xfrm>
            <a:off x="2251472"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40" name="Shape 1040"/>
          <p:cNvCxnSpPr/>
          <p:nvPr/>
        </p:nvCxnSpPr>
        <p:spPr>
          <a:xfrm>
            <a:off x="4892278"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41" name="Shape 1041"/>
          <p:cNvCxnSpPr/>
          <p:nvPr/>
        </p:nvCxnSpPr>
        <p:spPr>
          <a:xfrm>
            <a:off x="6082904"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42" name="Shape 1042"/>
          <p:cNvCxnSpPr/>
          <p:nvPr/>
        </p:nvCxnSpPr>
        <p:spPr>
          <a:xfrm>
            <a:off x="5560219"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43" name="Shape 1043"/>
          <p:cNvCxnSpPr/>
          <p:nvPr/>
        </p:nvCxnSpPr>
        <p:spPr>
          <a:xfrm flipH="1" rot="10800000">
            <a:off x="1969294" y="4693351"/>
            <a:ext cx="2269200" cy="120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044" name="Shape 1044"/>
          <p:cNvCxnSpPr/>
          <p:nvPr/>
        </p:nvCxnSpPr>
        <p:spPr>
          <a:xfrm>
            <a:off x="4238625" y="4700588"/>
            <a:ext cx="3405300" cy="48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045" name="Shape 1045"/>
          <p:cNvCxnSpPr/>
          <p:nvPr/>
        </p:nvCxnSpPr>
        <p:spPr>
          <a:xfrm>
            <a:off x="4198144" y="415528"/>
            <a:ext cx="47700" cy="4532700"/>
          </a:xfrm>
          <a:prstGeom prst="straightConnector1">
            <a:avLst/>
          </a:prstGeom>
          <a:noFill/>
          <a:ln cap="flat" cmpd="sng" w="25400">
            <a:solidFill>
              <a:srgbClr val="7F7F7F"/>
            </a:solidFill>
            <a:prstDash val="dash"/>
            <a:round/>
            <a:headEnd len="med" w="med" type="none"/>
            <a:tailEnd len="med" w="med" type="none"/>
          </a:ln>
          <a:effectLst>
            <a:outerShdw blurRad="40000" rotWithShape="0" dir="5400000" dist="20000">
              <a:srgbClr val="000000">
                <a:alpha val="37650"/>
              </a:srgbClr>
            </a:outerShdw>
          </a:effectLst>
        </p:spPr>
      </p:cxnSp>
      <p:sp>
        <p:nvSpPr>
          <p:cNvPr id="1046" name="Shape 1046"/>
          <p:cNvSpPr txBox="1"/>
          <p:nvPr/>
        </p:nvSpPr>
        <p:spPr>
          <a:xfrm>
            <a:off x="2182426" y="4694625"/>
            <a:ext cx="20634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Early replicated regions</a:t>
            </a:r>
          </a:p>
        </p:txBody>
      </p:sp>
      <p:grpSp>
        <p:nvGrpSpPr>
          <p:cNvPr id="1047" name="Shape 1047"/>
          <p:cNvGrpSpPr/>
          <p:nvPr/>
        </p:nvGrpSpPr>
        <p:grpSpPr>
          <a:xfrm>
            <a:off x="5838843" y="266713"/>
            <a:ext cx="470299" cy="4334151"/>
            <a:chOff x="6261890" y="336589"/>
            <a:chExt cx="626731" cy="5778098"/>
          </a:xfrm>
        </p:grpSpPr>
        <p:sp>
          <p:nvSpPr>
            <p:cNvPr id="1048" name="Shape 1048"/>
            <p:cNvSpPr/>
            <p:nvPr/>
          </p:nvSpPr>
          <p:spPr>
            <a:xfrm>
              <a:off x="6261890" y="336589"/>
              <a:ext cx="6237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49" name="Shape 1049"/>
            <p:cNvCxnSpPr/>
            <p:nvPr/>
          </p:nvCxnSpPr>
          <p:spPr>
            <a:xfrm>
              <a:off x="6261890" y="512787"/>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50" name="Shape 1050"/>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051" name="Shape 1051"/>
          <p:cNvGrpSpPr/>
          <p:nvPr/>
        </p:nvGrpSpPr>
        <p:grpSpPr>
          <a:xfrm>
            <a:off x="6719905" y="265524"/>
            <a:ext cx="470299" cy="4333032"/>
            <a:chOff x="6261890" y="336589"/>
            <a:chExt cx="626731" cy="5778146"/>
          </a:xfrm>
        </p:grpSpPr>
        <p:sp>
          <p:nvSpPr>
            <p:cNvPr id="1052" name="Shape 1052"/>
            <p:cNvSpPr/>
            <p:nvPr/>
          </p:nvSpPr>
          <p:spPr>
            <a:xfrm>
              <a:off x="6261890" y="336589"/>
              <a:ext cx="623700" cy="1986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53" name="Shape 1053"/>
            <p:cNvCxnSpPr/>
            <p:nvPr/>
          </p:nvCxnSpPr>
          <p:spPr>
            <a:xfrm>
              <a:off x="6261890" y="512835"/>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54" name="Shape 1054"/>
            <p:cNvCxnSpPr/>
            <p:nvPr/>
          </p:nvCxnSpPr>
          <p:spPr>
            <a:xfrm>
              <a:off x="6888621" y="511247"/>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055" name="Shape 1055"/>
          <p:cNvGrpSpPr/>
          <p:nvPr/>
        </p:nvGrpSpPr>
        <p:grpSpPr>
          <a:xfrm>
            <a:off x="3396873" y="263141"/>
            <a:ext cx="469108" cy="4334151"/>
            <a:chOff x="6261890" y="336589"/>
            <a:chExt cx="626731" cy="5778097"/>
          </a:xfrm>
        </p:grpSpPr>
        <p:sp>
          <p:nvSpPr>
            <p:cNvPr id="1056" name="Shape 1056"/>
            <p:cNvSpPr/>
            <p:nvPr/>
          </p:nvSpPr>
          <p:spPr>
            <a:xfrm>
              <a:off x="6261890" y="336589"/>
              <a:ext cx="6234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57" name="Shape 1057"/>
            <p:cNvCxnSpPr/>
            <p:nvPr/>
          </p:nvCxnSpPr>
          <p:spPr>
            <a:xfrm>
              <a:off x="6261890" y="512786"/>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58" name="Shape 1058"/>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059" name="Shape 1059"/>
          <p:cNvGrpSpPr/>
          <p:nvPr/>
        </p:nvGrpSpPr>
        <p:grpSpPr>
          <a:xfrm>
            <a:off x="2465804" y="272666"/>
            <a:ext cx="469108" cy="4334151"/>
            <a:chOff x="6261890" y="336589"/>
            <a:chExt cx="626731" cy="5778097"/>
          </a:xfrm>
        </p:grpSpPr>
        <p:sp>
          <p:nvSpPr>
            <p:cNvPr id="1060" name="Shape 1060"/>
            <p:cNvSpPr/>
            <p:nvPr/>
          </p:nvSpPr>
          <p:spPr>
            <a:xfrm>
              <a:off x="6261890" y="336589"/>
              <a:ext cx="6234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61" name="Shape 1061"/>
            <p:cNvCxnSpPr/>
            <p:nvPr/>
          </p:nvCxnSpPr>
          <p:spPr>
            <a:xfrm>
              <a:off x="6261890" y="512786"/>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62" name="Shape 1062"/>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sp>
        <p:nvSpPr>
          <p:cNvPr id="1063" name="Shape 1063"/>
          <p:cNvSpPr txBox="1"/>
          <p:nvPr/>
        </p:nvSpPr>
        <p:spPr>
          <a:xfrm>
            <a:off x="1200151" y="67867"/>
            <a:ext cx="1321500" cy="5310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FF0000"/>
              </a:buClr>
              <a:buSzPct val="25000"/>
              <a:buFont typeface="Arial"/>
              <a:buNone/>
            </a:pPr>
            <a:r>
              <a:rPr b="1" i="0" lang="en" sz="1500" u="none" cap="none" strike="noStrike">
                <a:solidFill>
                  <a:srgbClr val="FF0000"/>
                </a:solidFill>
                <a:latin typeface="Arial"/>
                <a:ea typeface="Arial"/>
                <a:cs typeface="Arial"/>
                <a:sym typeface="Arial"/>
              </a:rPr>
              <a:t>Noncoding annotations</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7" name="Shape 1067"/>
        <p:cNvGrpSpPr/>
        <p:nvPr/>
      </p:nvGrpSpPr>
      <p:grpSpPr>
        <a:xfrm>
          <a:off x="0" y="0"/>
          <a:ext cx="0" cy="0"/>
          <a:chOff x="0" y="0"/>
          <a:chExt cx="0" cy="0"/>
        </a:xfrm>
      </p:grpSpPr>
      <p:sp>
        <p:nvSpPr>
          <p:cNvPr id="1068" name="Shape 1068"/>
          <p:cNvSpPr txBox="1"/>
          <p:nvPr/>
        </p:nvSpPr>
        <p:spPr>
          <a:xfrm>
            <a:off x="4991100" y="4693450"/>
            <a:ext cx="20634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Late replicated regions</a:t>
            </a:r>
          </a:p>
        </p:txBody>
      </p:sp>
      <p:grpSp>
        <p:nvGrpSpPr>
          <p:cNvPr id="1069" name="Shape 1069"/>
          <p:cNvGrpSpPr/>
          <p:nvPr/>
        </p:nvGrpSpPr>
        <p:grpSpPr>
          <a:xfrm>
            <a:off x="1440675" y="523875"/>
            <a:ext cx="6203360" cy="1190626"/>
            <a:chOff x="388802" y="680758"/>
            <a:chExt cx="8271146" cy="1586866"/>
          </a:xfrm>
        </p:grpSpPr>
        <p:grpSp>
          <p:nvGrpSpPr>
            <p:cNvPr id="1070" name="Shape 1070"/>
            <p:cNvGrpSpPr/>
            <p:nvPr/>
          </p:nvGrpSpPr>
          <p:grpSpPr>
            <a:xfrm>
              <a:off x="899692" y="680758"/>
              <a:ext cx="7760256" cy="1586866"/>
              <a:chOff x="899692" y="1047934"/>
              <a:chExt cx="7760256" cy="1586866"/>
            </a:xfrm>
          </p:grpSpPr>
          <p:grpSp>
            <p:nvGrpSpPr>
              <p:cNvPr id="1071" name="Shape 1071"/>
              <p:cNvGrpSpPr/>
              <p:nvPr/>
            </p:nvGrpSpPr>
            <p:grpSpPr>
              <a:xfrm>
                <a:off x="899692" y="1047934"/>
                <a:ext cx="7760256" cy="348237"/>
                <a:chOff x="899997" y="1047934"/>
                <a:chExt cx="7760256" cy="348237"/>
              </a:xfrm>
            </p:grpSpPr>
            <p:cxnSp>
              <p:nvCxnSpPr>
                <p:cNvPr id="1072" name="Shape 1072"/>
                <p:cNvCxnSpPr/>
                <p:nvPr/>
              </p:nvCxnSpPr>
              <p:spPr>
                <a:xfrm>
                  <a:off x="1093953" y="122248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73" name="Shape 107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74" name="Shape 1074"/>
              <p:cNvGrpSpPr/>
              <p:nvPr/>
            </p:nvGrpSpPr>
            <p:grpSpPr>
              <a:xfrm>
                <a:off x="899692" y="1399516"/>
                <a:ext cx="7760256" cy="348237"/>
                <a:chOff x="899997" y="1047934"/>
                <a:chExt cx="7760256" cy="348237"/>
              </a:xfrm>
            </p:grpSpPr>
            <p:cxnSp>
              <p:nvCxnSpPr>
                <p:cNvPr id="1075" name="Shape 1075"/>
                <p:cNvCxnSpPr/>
                <p:nvPr/>
              </p:nvCxnSpPr>
              <p:spPr>
                <a:xfrm>
                  <a:off x="1093953" y="1223191"/>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76" name="Shape 107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77" name="Shape 1077"/>
              <p:cNvGrpSpPr/>
              <p:nvPr/>
            </p:nvGrpSpPr>
            <p:grpSpPr>
              <a:xfrm>
                <a:off x="899692" y="1751098"/>
                <a:ext cx="7760256" cy="348237"/>
                <a:chOff x="899997" y="1047934"/>
                <a:chExt cx="7760256" cy="348237"/>
              </a:xfrm>
            </p:grpSpPr>
            <p:cxnSp>
              <p:nvCxnSpPr>
                <p:cNvPr id="1078" name="Shape 1078"/>
                <p:cNvCxnSpPr/>
                <p:nvPr/>
              </p:nvCxnSpPr>
              <p:spPr>
                <a:xfrm>
                  <a:off x="1093953" y="1222307"/>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79" name="Shape 107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80" name="Shape 1080"/>
              <p:cNvGrpSpPr/>
              <p:nvPr/>
            </p:nvGrpSpPr>
            <p:grpSpPr>
              <a:xfrm>
                <a:off x="899692" y="2286563"/>
                <a:ext cx="7760256" cy="348237"/>
                <a:chOff x="899997" y="1047934"/>
                <a:chExt cx="7760256" cy="348237"/>
              </a:xfrm>
            </p:grpSpPr>
            <p:cxnSp>
              <p:nvCxnSpPr>
                <p:cNvPr id="1081" name="Shape 1081"/>
                <p:cNvCxnSpPr/>
                <p:nvPr/>
              </p:nvCxnSpPr>
              <p:spPr>
                <a:xfrm>
                  <a:off x="1093953" y="1223202"/>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82" name="Shape 108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1083" name="Shape 1083"/>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1084" name="Shape 1084"/>
            <p:cNvGrpSpPr/>
            <p:nvPr/>
          </p:nvGrpSpPr>
          <p:grpSpPr>
            <a:xfrm>
              <a:off x="388802" y="736640"/>
              <a:ext cx="798032" cy="1461366"/>
              <a:chOff x="459552" y="1744753"/>
              <a:chExt cx="1134535" cy="1963410"/>
            </a:xfrm>
          </p:grpSpPr>
          <p:pic>
            <p:nvPicPr>
              <p:cNvPr id="1085" name="Shape 1085"/>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1086" name="Shape 1086"/>
              <p:cNvSpPr txBox="1"/>
              <p:nvPr/>
            </p:nvSpPr>
            <p:spPr>
              <a:xfrm rot="-5400000">
                <a:off x="-241398" y="2445703"/>
                <a:ext cx="1839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1</a:t>
                </a:r>
              </a:p>
            </p:txBody>
          </p:sp>
        </p:grpSp>
      </p:grpSp>
      <p:grpSp>
        <p:nvGrpSpPr>
          <p:cNvPr id="1087" name="Shape 1087"/>
          <p:cNvGrpSpPr/>
          <p:nvPr/>
        </p:nvGrpSpPr>
        <p:grpSpPr>
          <a:xfrm>
            <a:off x="1440675" y="1934766"/>
            <a:ext cx="6203360" cy="1190626"/>
            <a:chOff x="388802" y="680758"/>
            <a:chExt cx="8271146" cy="1586866"/>
          </a:xfrm>
        </p:grpSpPr>
        <p:grpSp>
          <p:nvGrpSpPr>
            <p:cNvPr id="1088" name="Shape 1088"/>
            <p:cNvGrpSpPr/>
            <p:nvPr/>
          </p:nvGrpSpPr>
          <p:grpSpPr>
            <a:xfrm>
              <a:off x="899692" y="680758"/>
              <a:ext cx="7760256" cy="1586866"/>
              <a:chOff x="899692" y="1047934"/>
              <a:chExt cx="7760256" cy="1586866"/>
            </a:xfrm>
          </p:grpSpPr>
          <p:grpSp>
            <p:nvGrpSpPr>
              <p:cNvPr id="1089" name="Shape 1089"/>
              <p:cNvGrpSpPr/>
              <p:nvPr/>
            </p:nvGrpSpPr>
            <p:grpSpPr>
              <a:xfrm>
                <a:off x="899692" y="1047934"/>
                <a:ext cx="7760256" cy="348237"/>
                <a:chOff x="899997" y="1047934"/>
                <a:chExt cx="7760256" cy="348237"/>
              </a:xfrm>
            </p:grpSpPr>
            <p:cxnSp>
              <p:nvCxnSpPr>
                <p:cNvPr id="1090" name="Shape 1090"/>
                <p:cNvCxnSpPr/>
                <p:nvPr/>
              </p:nvCxnSpPr>
              <p:spPr>
                <a:xfrm>
                  <a:off x="1093953" y="1222489"/>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1091" name="Shape 109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92" name="Shape 1092"/>
              <p:cNvGrpSpPr/>
              <p:nvPr/>
            </p:nvGrpSpPr>
            <p:grpSpPr>
              <a:xfrm>
                <a:off x="899692" y="1399516"/>
                <a:ext cx="7760256" cy="348237"/>
                <a:chOff x="899997" y="1047934"/>
                <a:chExt cx="7760256" cy="348237"/>
              </a:xfrm>
            </p:grpSpPr>
            <p:cxnSp>
              <p:nvCxnSpPr>
                <p:cNvPr id="1093" name="Shape 1093"/>
                <p:cNvCxnSpPr/>
                <p:nvPr/>
              </p:nvCxnSpPr>
              <p:spPr>
                <a:xfrm>
                  <a:off x="1093953" y="122319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1094" name="Shape 109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95" name="Shape 1095"/>
              <p:cNvGrpSpPr/>
              <p:nvPr/>
            </p:nvGrpSpPr>
            <p:grpSpPr>
              <a:xfrm>
                <a:off x="899692" y="1751098"/>
                <a:ext cx="7760256" cy="348237"/>
                <a:chOff x="899997" y="1047934"/>
                <a:chExt cx="7760256" cy="348237"/>
              </a:xfrm>
            </p:grpSpPr>
            <p:cxnSp>
              <p:nvCxnSpPr>
                <p:cNvPr id="1096" name="Shape 1096"/>
                <p:cNvCxnSpPr/>
                <p:nvPr/>
              </p:nvCxnSpPr>
              <p:spPr>
                <a:xfrm>
                  <a:off x="1093953" y="1222306"/>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1097" name="Shape 109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98" name="Shape 1098"/>
              <p:cNvGrpSpPr/>
              <p:nvPr/>
            </p:nvGrpSpPr>
            <p:grpSpPr>
              <a:xfrm>
                <a:off x="899692" y="2286563"/>
                <a:ext cx="7760256" cy="348237"/>
                <a:chOff x="899997" y="1047934"/>
                <a:chExt cx="7760256" cy="348237"/>
              </a:xfrm>
            </p:grpSpPr>
            <p:cxnSp>
              <p:nvCxnSpPr>
                <p:cNvPr id="1099" name="Shape 1099"/>
                <p:cNvCxnSpPr/>
                <p:nvPr/>
              </p:nvCxnSpPr>
              <p:spPr>
                <a:xfrm>
                  <a:off x="1093953" y="122320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1100" name="Shape 110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1101" name="Shape 1101"/>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1102" name="Shape 1102"/>
            <p:cNvGrpSpPr/>
            <p:nvPr/>
          </p:nvGrpSpPr>
          <p:grpSpPr>
            <a:xfrm>
              <a:off x="388802" y="734421"/>
              <a:ext cx="798032" cy="1463585"/>
              <a:chOff x="459552" y="1741771"/>
              <a:chExt cx="1134535" cy="1966391"/>
            </a:xfrm>
          </p:grpSpPr>
          <p:pic>
            <p:nvPicPr>
              <p:cNvPr id="1103" name="Shape 1103"/>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1104" name="Shape 1104"/>
              <p:cNvSpPr txBox="1"/>
              <p:nvPr/>
            </p:nvSpPr>
            <p:spPr>
              <a:xfrm rot="-5400000">
                <a:off x="-242898" y="2444221"/>
                <a:ext cx="1842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1105" name="Shape 1105"/>
          <p:cNvGrpSpPr/>
          <p:nvPr/>
        </p:nvGrpSpPr>
        <p:grpSpPr>
          <a:xfrm>
            <a:off x="1440675" y="3392091"/>
            <a:ext cx="6203360" cy="1190626"/>
            <a:chOff x="388802" y="680758"/>
            <a:chExt cx="8271146" cy="1586866"/>
          </a:xfrm>
        </p:grpSpPr>
        <p:grpSp>
          <p:nvGrpSpPr>
            <p:cNvPr id="1106" name="Shape 1106"/>
            <p:cNvGrpSpPr/>
            <p:nvPr/>
          </p:nvGrpSpPr>
          <p:grpSpPr>
            <a:xfrm>
              <a:off x="899692" y="680758"/>
              <a:ext cx="7760256" cy="1586866"/>
              <a:chOff x="899692" y="1047934"/>
              <a:chExt cx="7760256" cy="1586866"/>
            </a:xfrm>
          </p:grpSpPr>
          <p:grpSp>
            <p:nvGrpSpPr>
              <p:cNvPr id="1107" name="Shape 1107"/>
              <p:cNvGrpSpPr/>
              <p:nvPr/>
            </p:nvGrpSpPr>
            <p:grpSpPr>
              <a:xfrm>
                <a:off x="899692" y="1047934"/>
                <a:ext cx="7760256" cy="348237"/>
                <a:chOff x="899997" y="1047934"/>
                <a:chExt cx="7760256" cy="348237"/>
              </a:xfrm>
            </p:grpSpPr>
            <p:cxnSp>
              <p:nvCxnSpPr>
                <p:cNvPr id="1108" name="Shape 1108"/>
                <p:cNvCxnSpPr/>
                <p:nvPr/>
              </p:nvCxnSpPr>
              <p:spPr>
                <a:xfrm>
                  <a:off x="1093953" y="1222489"/>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109" name="Shape 110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110" name="Shape 1110"/>
              <p:cNvGrpSpPr/>
              <p:nvPr/>
            </p:nvGrpSpPr>
            <p:grpSpPr>
              <a:xfrm>
                <a:off x="899692" y="1399516"/>
                <a:ext cx="7760256" cy="348237"/>
                <a:chOff x="899997" y="1047934"/>
                <a:chExt cx="7760256" cy="348237"/>
              </a:xfrm>
            </p:grpSpPr>
            <p:cxnSp>
              <p:nvCxnSpPr>
                <p:cNvPr id="1111" name="Shape 1111"/>
                <p:cNvCxnSpPr/>
                <p:nvPr/>
              </p:nvCxnSpPr>
              <p:spPr>
                <a:xfrm>
                  <a:off x="1093953" y="1223191"/>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112" name="Shape 111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113" name="Shape 1113"/>
              <p:cNvGrpSpPr/>
              <p:nvPr/>
            </p:nvGrpSpPr>
            <p:grpSpPr>
              <a:xfrm>
                <a:off x="899692" y="1751098"/>
                <a:ext cx="7760256" cy="348237"/>
                <a:chOff x="899997" y="1047934"/>
                <a:chExt cx="7760256" cy="348237"/>
              </a:xfrm>
            </p:grpSpPr>
            <p:cxnSp>
              <p:nvCxnSpPr>
                <p:cNvPr id="1114" name="Shape 1114"/>
                <p:cNvCxnSpPr/>
                <p:nvPr/>
              </p:nvCxnSpPr>
              <p:spPr>
                <a:xfrm>
                  <a:off x="1093953" y="1222306"/>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115" name="Shape 1115"/>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116" name="Shape 1116"/>
              <p:cNvGrpSpPr/>
              <p:nvPr/>
            </p:nvGrpSpPr>
            <p:grpSpPr>
              <a:xfrm>
                <a:off x="899692" y="2286563"/>
                <a:ext cx="7760256" cy="348237"/>
                <a:chOff x="899997" y="1047934"/>
                <a:chExt cx="7760256" cy="348237"/>
              </a:xfrm>
            </p:grpSpPr>
            <p:cxnSp>
              <p:nvCxnSpPr>
                <p:cNvPr id="1117" name="Shape 1117"/>
                <p:cNvCxnSpPr/>
                <p:nvPr/>
              </p:nvCxnSpPr>
              <p:spPr>
                <a:xfrm>
                  <a:off x="1093953" y="1223201"/>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118" name="Shape 111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1119" name="Shape 1119"/>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1120" name="Shape 1120"/>
            <p:cNvGrpSpPr/>
            <p:nvPr/>
          </p:nvGrpSpPr>
          <p:grpSpPr>
            <a:xfrm>
              <a:off x="388802" y="712985"/>
              <a:ext cx="798032" cy="1485021"/>
              <a:chOff x="459552" y="1712972"/>
              <a:chExt cx="1134535" cy="1995191"/>
            </a:xfrm>
          </p:grpSpPr>
          <p:pic>
            <p:nvPicPr>
              <p:cNvPr id="1121" name="Shape 1121"/>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1122" name="Shape 1122"/>
              <p:cNvSpPr txBox="1"/>
              <p:nvPr/>
            </p:nvSpPr>
            <p:spPr>
              <a:xfrm rot="-5400000">
                <a:off x="-257298" y="2429822"/>
                <a:ext cx="18714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1123" name="Shape 1123"/>
          <p:cNvGrpSpPr/>
          <p:nvPr/>
        </p:nvGrpSpPr>
        <p:grpSpPr>
          <a:xfrm>
            <a:off x="2141902" y="566730"/>
            <a:ext cx="5300491" cy="201161"/>
            <a:chOff x="1331150" y="736934"/>
            <a:chExt cx="7068264" cy="269400"/>
          </a:xfrm>
        </p:grpSpPr>
        <p:cxnSp>
          <p:nvCxnSpPr>
            <p:cNvPr id="1124" name="Shape 1124"/>
            <p:cNvCxnSpPr/>
            <p:nvPr/>
          </p:nvCxnSpPr>
          <p:spPr>
            <a:xfrm>
              <a:off x="133115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5" name="Shape 1125"/>
            <p:cNvCxnSpPr/>
            <p:nvPr/>
          </p:nvCxnSpPr>
          <p:spPr>
            <a:xfrm>
              <a:off x="24774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6" name="Shape 1126"/>
            <p:cNvCxnSpPr/>
            <p:nvPr/>
          </p:nvCxnSpPr>
          <p:spPr>
            <a:xfrm>
              <a:off x="546224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7" name="Shape 1127"/>
            <p:cNvCxnSpPr/>
            <p:nvPr/>
          </p:nvCxnSpPr>
          <p:spPr>
            <a:xfrm>
              <a:off x="324269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8" name="Shape 1128"/>
            <p:cNvCxnSpPr/>
            <p:nvPr/>
          </p:nvCxnSpPr>
          <p:spPr>
            <a:xfrm>
              <a:off x="485258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9" name="Shape 1129"/>
            <p:cNvCxnSpPr/>
            <p:nvPr/>
          </p:nvCxnSpPr>
          <p:spPr>
            <a:xfrm>
              <a:off x="8399414"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0" name="Shape 1130"/>
            <p:cNvCxnSpPr/>
            <p:nvPr/>
          </p:nvCxnSpPr>
          <p:spPr>
            <a:xfrm>
              <a:off x="738966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1" name="Shape 1131"/>
            <p:cNvCxnSpPr/>
            <p:nvPr/>
          </p:nvCxnSpPr>
          <p:spPr>
            <a:xfrm>
              <a:off x="721978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2" name="Shape 1132"/>
            <p:cNvCxnSpPr/>
            <p:nvPr/>
          </p:nvCxnSpPr>
          <p:spPr>
            <a:xfrm>
              <a:off x="64402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3" name="Shape 1133"/>
            <p:cNvCxnSpPr/>
            <p:nvPr/>
          </p:nvCxnSpPr>
          <p:spPr>
            <a:xfrm>
              <a:off x="5967118"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4" name="Shape 1134"/>
            <p:cNvCxnSpPr/>
            <p:nvPr/>
          </p:nvCxnSpPr>
          <p:spPr>
            <a:xfrm>
              <a:off x="515582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5" name="Shape 1135"/>
            <p:cNvCxnSpPr/>
            <p:nvPr/>
          </p:nvCxnSpPr>
          <p:spPr>
            <a:xfrm>
              <a:off x="6545027"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6" name="Shape 1136"/>
            <p:cNvCxnSpPr/>
            <p:nvPr/>
          </p:nvCxnSpPr>
          <p:spPr>
            <a:xfrm>
              <a:off x="781198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1137" name="Shape 1137"/>
          <p:cNvCxnSpPr/>
          <p:nvPr/>
        </p:nvCxnSpPr>
        <p:spPr>
          <a:xfrm>
            <a:off x="2232422"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8" name="Shape 1138"/>
          <p:cNvCxnSpPr/>
          <p:nvPr/>
        </p:nvCxnSpPr>
        <p:spPr>
          <a:xfrm>
            <a:off x="2782491"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9" name="Shape 1139"/>
          <p:cNvCxnSpPr/>
          <p:nvPr/>
        </p:nvCxnSpPr>
        <p:spPr>
          <a:xfrm>
            <a:off x="5329238"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0" name="Shape 1140"/>
          <p:cNvCxnSpPr/>
          <p:nvPr/>
        </p:nvCxnSpPr>
        <p:spPr>
          <a:xfrm>
            <a:off x="3665935"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1" name="Shape 1141"/>
          <p:cNvCxnSpPr/>
          <p:nvPr/>
        </p:nvCxnSpPr>
        <p:spPr>
          <a:xfrm>
            <a:off x="4873228"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2" name="Shape 1142"/>
          <p:cNvCxnSpPr/>
          <p:nvPr/>
        </p:nvCxnSpPr>
        <p:spPr>
          <a:xfrm>
            <a:off x="7315200"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3" name="Shape 1143"/>
          <p:cNvCxnSpPr/>
          <p:nvPr/>
        </p:nvCxnSpPr>
        <p:spPr>
          <a:xfrm>
            <a:off x="6065044"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4" name="Shape 1144"/>
          <p:cNvCxnSpPr/>
          <p:nvPr/>
        </p:nvCxnSpPr>
        <p:spPr>
          <a:xfrm>
            <a:off x="5707856"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5" name="Shape 1145"/>
          <p:cNvCxnSpPr/>
          <p:nvPr/>
        </p:nvCxnSpPr>
        <p:spPr>
          <a:xfrm>
            <a:off x="5195888"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6" name="Shape 1146"/>
          <p:cNvCxnSpPr/>
          <p:nvPr/>
        </p:nvCxnSpPr>
        <p:spPr>
          <a:xfrm>
            <a:off x="6142435"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7" name="Shape 1147"/>
          <p:cNvCxnSpPr/>
          <p:nvPr/>
        </p:nvCxnSpPr>
        <p:spPr>
          <a:xfrm>
            <a:off x="6390085"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8" name="Shape 1148"/>
          <p:cNvCxnSpPr/>
          <p:nvPr/>
        </p:nvCxnSpPr>
        <p:spPr>
          <a:xfrm>
            <a:off x="6913960"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9" name="Shape 1149"/>
          <p:cNvCxnSpPr/>
          <p:nvPr/>
        </p:nvCxnSpPr>
        <p:spPr>
          <a:xfrm>
            <a:off x="2149079"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0" name="Shape 1150"/>
          <p:cNvCxnSpPr/>
          <p:nvPr/>
        </p:nvCxnSpPr>
        <p:spPr>
          <a:xfrm>
            <a:off x="3508772"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1" name="Shape 1151"/>
          <p:cNvCxnSpPr/>
          <p:nvPr/>
        </p:nvCxnSpPr>
        <p:spPr>
          <a:xfrm>
            <a:off x="5245894"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2" name="Shape 1152"/>
          <p:cNvCxnSpPr/>
          <p:nvPr/>
        </p:nvCxnSpPr>
        <p:spPr>
          <a:xfrm>
            <a:off x="3582591"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3" name="Shape 1153"/>
          <p:cNvCxnSpPr/>
          <p:nvPr/>
        </p:nvCxnSpPr>
        <p:spPr>
          <a:xfrm>
            <a:off x="465891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4" name="Shape 1154"/>
          <p:cNvCxnSpPr/>
          <p:nvPr/>
        </p:nvCxnSpPr>
        <p:spPr>
          <a:xfrm>
            <a:off x="723185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5" name="Shape 1155"/>
          <p:cNvCxnSpPr/>
          <p:nvPr/>
        </p:nvCxnSpPr>
        <p:spPr>
          <a:xfrm>
            <a:off x="656510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6" name="Shape 1156"/>
          <p:cNvCxnSpPr/>
          <p:nvPr/>
        </p:nvCxnSpPr>
        <p:spPr>
          <a:xfrm>
            <a:off x="5624513"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7" name="Shape 1157"/>
          <p:cNvCxnSpPr/>
          <p:nvPr/>
        </p:nvCxnSpPr>
        <p:spPr>
          <a:xfrm>
            <a:off x="6059091"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8" name="Shape 1158"/>
          <p:cNvCxnSpPr/>
          <p:nvPr/>
        </p:nvCxnSpPr>
        <p:spPr>
          <a:xfrm>
            <a:off x="616505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9" name="Shape 1159"/>
          <p:cNvCxnSpPr/>
          <p:nvPr/>
        </p:nvCxnSpPr>
        <p:spPr>
          <a:xfrm>
            <a:off x="255389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0" name="Shape 1160"/>
          <p:cNvCxnSpPr/>
          <p:nvPr/>
        </p:nvCxnSpPr>
        <p:spPr>
          <a:xfrm>
            <a:off x="5341144"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1" name="Shape 1161"/>
          <p:cNvCxnSpPr/>
          <p:nvPr/>
        </p:nvCxnSpPr>
        <p:spPr>
          <a:xfrm>
            <a:off x="367784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2" name="Shape 1162"/>
          <p:cNvCxnSpPr/>
          <p:nvPr/>
        </p:nvCxnSpPr>
        <p:spPr>
          <a:xfrm>
            <a:off x="4885135"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3" name="Shape 1163"/>
          <p:cNvCxnSpPr/>
          <p:nvPr/>
        </p:nvCxnSpPr>
        <p:spPr>
          <a:xfrm>
            <a:off x="748784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4" name="Shape 1164"/>
          <p:cNvCxnSpPr/>
          <p:nvPr/>
        </p:nvCxnSpPr>
        <p:spPr>
          <a:xfrm>
            <a:off x="6660356"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5" name="Shape 1165"/>
          <p:cNvCxnSpPr/>
          <p:nvPr/>
        </p:nvCxnSpPr>
        <p:spPr>
          <a:xfrm>
            <a:off x="6075760"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6" name="Shape 1166"/>
          <p:cNvCxnSpPr/>
          <p:nvPr/>
        </p:nvCxnSpPr>
        <p:spPr>
          <a:xfrm>
            <a:off x="5993606"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7" name="Shape 1167"/>
          <p:cNvCxnSpPr/>
          <p:nvPr/>
        </p:nvCxnSpPr>
        <p:spPr>
          <a:xfrm>
            <a:off x="615434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8" name="Shape 1168"/>
          <p:cNvCxnSpPr/>
          <p:nvPr/>
        </p:nvCxnSpPr>
        <p:spPr>
          <a:xfrm>
            <a:off x="6925866"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9" name="Shape 1169"/>
          <p:cNvCxnSpPr/>
          <p:nvPr/>
        </p:nvCxnSpPr>
        <p:spPr>
          <a:xfrm>
            <a:off x="3187303"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0" name="Shape 1170"/>
          <p:cNvCxnSpPr/>
          <p:nvPr/>
        </p:nvCxnSpPr>
        <p:spPr>
          <a:xfrm>
            <a:off x="4785122"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1" name="Shape 1171"/>
          <p:cNvCxnSpPr/>
          <p:nvPr/>
        </p:nvCxnSpPr>
        <p:spPr>
          <a:xfrm>
            <a:off x="7227094"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2" name="Shape 1172"/>
          <p:cNvCxnSpPr/>
          <p:nvPr/>
        </p:nvCxnSpPr>
        <p:spPr>
          <a:xfrm>
            <a:off x="6560344"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3" name="Shape 1173"/>
          <p:cNvCxnSpPr/>
          <p:nvPr/>
        </p:nvCxnSpPr>
        <p:spPr>
          <a:xfrm>
            <a:off x="5975747"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4" name="Shape 1174"/>
          <p:cNvCxnSpPr/>
          <p:nvPr/>
        </p:nvCxnSpPr>
        <p:spPr>
          <a:xfrm>
            <a:off x="6054329"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5" name="Shape 1175"/>
          <p:cNvCxnSpPr/>
          <p:nvPr/>
        </p:nvCxnSpPr>
        <p:spPr>
          <a:xfrm>
            <a:off x="2334816"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6" name="Shape 1176"/>
          <p:cNvCxnSpPr/>
          <p:nvPr/>
        </p:nvCxnSpPr>
        <p:spPr>
          <a:xfrm>
            <a:off x="4666060"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7" name="Shape 1177"/>
          <p:cNvCxnSpPr/>
          <p:nvPr/>
        </p:nvCxnSpPr>
        <p:spPr>
          <a:xfrm>
            <a:off x="7369969"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8" name="Shape 1178"/>
          <p:cNvCxnSpPr/>
          <p:nvPr/>
        </p:nvCxnSpPr>
        <p:spPr>
          <a:xfrm>
            <a:off x="6441281"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9" name="Shape 1179"/>
          <p:cNvCxnSpPr/>
          <p:nvPr/>
        </p:nvCxnSpPr>
        <p:spPr>
          <a:xfrm>
            <a:off x="5935266"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0" name="Shape 1180"/>
          <p:cNvCxnSpPr/>
          <p:nvPr/>
        </p:nvCxnSpPr>
        <p:spPr>
          <a:xfrm>
            <a:off x="3673078"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1" name="Shape 1181"/>
          <p:cNvCxnSpPr/>
          <p:nvPr/>
        </p:nvCxnSpPr>
        <p:spPr>
          <a:xfrm>
            <a:off x="7441406"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2" name="Shape 1182"/>
          <p:cNvCxnSpPr/>
          <p:nvPr/>
        </p:nvCxnSpPr>
        <p:spPr>
          <a:xfrm>
            <a:off x="6774656"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3" name="Shape 1183"/>
          <p:cNvCxnSpPr/>
          <p:nvPr/>
        </p:nvCxnSpPr>
        <p:spPr>
          <a:xfrm>
            <a:off x="6048375"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4" name="Shape 1184"/>
          <p:cNvCxnSpPr/>
          <p:nvPr/>
        </p:nvCxnSpPr>
        <p:spPr>
          <a:xfrm>
            <a:off x="2572941"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5" name="Shape 1185"/>
          <p:cNvCxnSpPr/>
          <p:nvPr/>
        </p:nvCxnSpPr>
        <p:spPr>
          <a:xfrm>
            <a:off x="4904185"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6" name="Shape 1186"/>
          <p:cNvCxnSpPr/>
          <p:nvPr/>
        </p:nvCxnSpPr>
        <p:spPr>
          <a:xfrm>
            <a:off x="7346156"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7" name="Shape 1187"/>
          <p:cNvCxnSpPr/>
          <p:nvPr/>
        </p:nvCxnSpPr>
        <p:spPr>
          <a:xfrm>
            <a:off x="6679406"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8" name="Shape 1188"/>
          <p:cNvCxnSpPr/>
          <p:nvPr/>
        </p:nvCxnSpPr>
        <p:spPr>
          <a:xfrm>
            <a:off x="6047185"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89" name="Shape 1189"/>
          <p:cNvCxnSpPr/>
          <p:nvPr/>
        </p:nvCxnSpPr>
        <p:spPr>
          <a:xfrm>
            <a:off x="7552135"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0" name="Shape 1190"/>
          <p:cNvCxnSpPr/>
          <p:nvPr/>
        </p:nvCxnSpPr>
        <p:spPr>
          <a:xfrm>
            <a:off x="2363391"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1" name="Shape 1191"/>
          <p:cNvCxnSpPr/>
          <p:nvPr/>
        </p:nvCxnSpPr>
        <p:spPr>
          <a:xfrm>
            <a:off x="3142060"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2" name="Shape 1192"/>
          <p:cNvCxnSpPr/>
          <p:nvPr/>
        </p:nvCxnSpPr>
        <p:spPr>
          <a:xfrm>
            <a:off x="5004197"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3" name="Shape 1193"/>
          <p:cNvCxnSpPr/>
          <p:nvPr/>
        </p:nvCxnSpPr>
        <p:spPr>
          <a:xfrm>
            <a:off x="6194822"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4" name="Shape 1194"/>
          <p:cNvCxnSpPr/>
          <p:nvPr/>
        </p:nvCxnSpPr>
        <p:spPr>
          <a:xfrm>
            <a:off x="5838825"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5" name="Shape 1195"/>
          <p:cNvCxnSpPr/>
          <p:nvPr/>
        </p:nvCxnSpPr>
        <p:spPr>
          <a:xfrm>
            <a:off x="6585347" y="370284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6" name="Shape 1196"/>
          <p:cNvCxnSpPr/>
          <p:nvPr/>
        </p:nvCxnSpPr>
        <p:spPr>
          <a:xfrm>
            <a:off x="5166122" y="369689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7" name="Shape 1197"/>
          <p:cNvCxnSpPr/>
          <p:nvPr/>
        </p:nvCxnSpPr>
        <p:spPr>
          <a:xfrm>
            <a:off x="6036469" y="369689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8" name="Shape 1198"/>
          <p:cNvCxnSpPr/>
          <p:nvPr/>
        </p:nvCxnSpPr>
        <p:spPr>
          <a:xfrm>
            <a:off x="3631406" y="394930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99" name="Shape 1199"/>
          <p:cNvCxnSpPr/>
          <p:nvPr/>
        </p:nvCxnSpPr>
        <p:spPr>
          <a:xfrm>
            <a:off x="5118497" y="3970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200" name="Shape 1200"/>
          <p:cNvCxnSpPr/>
          <p:nvPr/>
        </p:nvCxnSpPr>
        <p:spPr>
          <a:xfrm>
            <a:off x="6060281" y="3970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201" name="Shape 1201"/>
          <p:cNvCxnSpPr/>
          <p:nvPr/>
        </p:nvCxnSpPr>
        <p:spPr>
          <a:xfrm>
            <a:off x="7159229" y="3970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202" name="Shape 1202"/>
          <p:cNvCxnSpPr/>
          <p:nvPr/>
        </p:nvCxnSpPr>
        <p:spPr>
          <a:xfrm>
            <a:off x="2251472"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203" name="Shape 1203"/>
          <p:cNvCxnSpPr/>
          <p:nvPr/>
        </p:nvCxnSpPr>
        <p:spPr>
          <a:xfrm>
            <a:off x="4892278"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204" name="Shape 1204"/>
          <p:cNvCxnSpPr/>
          <p:nvPr/>
        </p:nvCxnSpPr>
        <p:spPr>
          <a:xfrm>
            <a:off x="6082904"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205" name="Shape 1205"/>
          <p:cNvCxnSpPr/>
          <p:nvPr/>
        </p:nvCxnSpPr>
        <p:spPr>
          <a:xfrm>
            <a:off x="5560219"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206" name="Shape 1206"/>
          <p:cNvCxnSpPr/>
          <p:nvPr/>
        </p:nvCxnSpPr>
        <p:spPr>
          <a:xfrm flipH="1" rot="10800000">
            <a:off x="1969294" y="4693351"/>
            <a:ext cx="2269200" cy="120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207" name="Shape 1207"/>
          <p:cNvCxnSpPr/>
          <p:nvPr/>
        </p:nvCxnSpPr>
        <p:spPr>
          <a:xfrm>
            <a:off x="4238625" y="4700588"/>
            <a:ext cx="3405300" cy="48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208" name="Shape 1208"/>
          <p:cNvCxnSpPr/>
          <p:nvPr/>
        </p:nvCxnSpPr>
        <p:spPr>
          <a:xfrm>
            <a:off x="4198144" y="415528"/>
            <a:ext cx="47700" cy="4532700"/>
          </a:xfrm>
          <a:prstGeom prst="straightConnector1">
            <a:avLst/>
          </a:prstGeom>
          <a:noFill/>
          <a:ln cap="flat" cmpd="sng" w="25400">
            <a:solidFill>
              <a:srgbClr val="7F7F7F"/>
            </a:solidFill>
            <a:prstDash val="dash"/>
            <a:round/>
            <a:headEnd len="med" w="med" type="none"/>
            <a:tailEnd len="med" w="med" type="none"/>
          </a:ln>
          <a:effectLst>
            <a:outerShdw blurRad="40000" rotWithShape="0" dir="5400000" dist="20000">
              <a:srgbClr val="000000">
                <a:alpha val="37650"/>
              </a:srgbClr>
            </a:outerShdw>
          </a:effectLst>
        </p:spPr>
      </p:cxnSp>
      <p:sp>
        <p:nvSpPr>
          <p:cNvPr id="1209" name="Shape 1209"/>
          <p:cNvSpPr txBox="1"/>
          <p:nvPr/>
        </p:nvSpPr>
        <p:spPr>
          <a:xfrm>
            <a:off x="2182426" y="4693450"/>
            <a:ext cx="20634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Early replicated regions</a:t>
            </a:r>
          </a:p>
        </p:txBody>
      </p:sp>
      <p:grpSp>
        <p:nvGrpSpPr>
          <p:cNvPr id="1210" name="Shape 1210"/>
          <p:cNvGrpSpPr/>
          <p:nvPr/>
        </p:nvGrpSpPr>
        <p:grpSpPr>
          <a:xfrm>
            <a:off x="5838843" y="266715"/>
            <a:ext cx="470299" cy="4333032"/>
            <a:chOff x="6261890" y="336589"/>
            <a:chExt cx="626731" cy="5778147"/>
          </a:xfrm>
        </p:grpSpPr>
        <p:sp>
          <p:nvSpPr>
            <p:cNvPr id="1211" name="Shape 1211"/>
            <p:cNvSpPr/>
            <p:nvPr/>
          </p:nvSpPr>
          <p:spPr>
            <a:xfrm>
              <a:off x="6261890" y="336589"/>
              <a:ext cx="623700" cy="1986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212" name="Shape 1212"/>
            <p:cNvCxnSpPr/>
            <p:nvPr/>
          </p:nvCxnSpPr>
          <p:spPr>
            <a:xfrm>
              <a:off x="6261890" y="512836"/>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213" name="Shape 1213"/>
            <p:cNvCxnSpPr/>
            <p:nvPr/>
          </p:nvCxnSpPr>
          <p:spPr>
            <a:xfrm>
              <a:off x="6888621" y="511247"/>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214" name="Shape 1214"/>
          <p:cNvGrpSpPr/>
          <p:nvPr/>
        </p:nvGrpSpPr>
        <p:grpSpPr>
          <a:xfrm>
            <a:off x="6719905" y="264331"/>
            <a:ext cx="470299" cy="4334151"/>
            <a:chOff x="6261890" y="336589"/>
            <a:chExt cx="626731" cy="5778098"/>
          </a:xfrm>
        </p:grpSpPr>
        <p:sp>
          <p:nvSpPr>
            <p:cNvPr id="1215" name="Shape 1215"/>
            <p:cNvSpPr/>
            <p:nvPr/>
          </p:nvSpPr>
          <p:spPr>
            <a:xfrm>
              <a:off x="6261890" y="336589"/>
              <a:ext cx="6237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216" name="Shape 1216"/>
            <p:cNvCxnSpPr/>
            <p:nvPr/>
          </p:nvCxnSpPr>
          <p:spPr>
            <a:xfrm>
              <a:off x="6261890" y="512787"/>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217" name="Shape 1217"/>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218" name="Shape 1218"/>
          <p:cNvGrpSpPr/>
          <p:nvPr/>
        </p:nvGrpSpPr>
        <p:grpSpPr>
          <a:xfrm>
            <a:off x="3396873" y="261950"/>
            <a:ext cx="469108" cy="4334151"/>
            <a:chOff x="6261890" y="336589"/>
            <a:chExt cx="626731" cy="5778098"/>
          </a:xfrm>
        </p:grpSpPr>
        <p:sp>
          <p:nvSpPr>
            <p:cNvPr id="1219" name="Shape 1219"/>
            <p:cNvSpPr/>
            <p:nvPr/>
          </p:nvSpPr>
          <p:spPr>
            <a:xfrm>
              <a:off x="6261890" y="336589"/>
              <a:ext cx="6234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220" name="Shape 1220"/>
            <p:cNvCxnSpPr/>
            <p:nvPr/>
          </p:nvCxnSpPr>
          <p:spPr>
            <a:xfrm>
              <a:off x="6261890" y="512787"/>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221" name="Shape 1221"/>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222" name="Shape 1222"/>
          <p:cNvGrpSpPr/>
          <p:nvPr/>
        </p:nvGrpSpPr>
        <p:grpSpPr>
          <a:xfrm>
            <a:off x="2465804" y="272668"/>
            <a:ext cx="469108" cy="4333032"/>
            <a:chOff x="6261890" y="336589"/>
            <a:chExt cx="626731" cy="5778146"/>
          </a:xfrm>
        </p:grpSpPr>
        <p:sp>
          <p:nvSpPr>
            <p:cNvPr id="1223" name="Shape 1223"/>
            <p:cNvSpPr/>
            <p:nvPr/>
          </p:nvSpPr>
          <p:spPr>
            <a:xfrm>
              <a:off x="6261890" y="336589"/>
              <a:ext cx="623400" cy="1986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224" name="Shape 1224"/>
            <p:cNvCxnSpPr/>
            <p:nvPr/>
          </p:nvCxnSpPr>
          <p:spPr>
            <a:xfrm>
              <a:off x="6261890" y="512835"/>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225" name="Shape 1225"/>
            <p:cNvCxnSpPr/>
            <p:nvPr/>
          </p:nvCxnSpPr>
          <p:spPr>
            <a:xfrm>
              <a:off x="6888621" y="511247"/>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sp>
        <p:nvSpPr>
          <p:cNvPr id="1226" name="Shape 1226"/>
          <p:cNvSpPr/>
          <p:nvPr/>
        </p:nvSpPr>
        <p:spPr>
          <a:xfrm>
            <a:off x="3396853" y="257175"/>
            <a:ext cx="466500" cy="4325700"/>
          </a:xfrm>
          <a:prstGeom prst="rect">
            <a:avLst/>
          </a:prstGeom>
          <a:solidFill>
            <a:srgbClr val="55CD17">
              <a:alpha val="29800"/>
            </a:srgbClr>
          </a:solidFill>
          <a:ln cap="flat" cmpd="sng" w="9525">
            <a:solidFill>
              <a:srgbClr val="00CC98"/>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sp>
        <p:nvSpPr>
          <p:cNvPr id="1227" name="Shape 1227"/>
          <p:cNvSpPr/>
          <p:nvPr/>
        </p:nvSpPr>
        <p:spPr>
          <a:xfrm>
            <a:off x="5843588" y="263128"/>
            <a:ext cx="468000" cy="4324200"/>
          </a:xfrm>
          <a:prstGeom prst="rect">
            <a:avLst/>
          </a:prstGeom>
          <a:solidFill>
            <a:srgbClr val="7878DE">
              <a:alpha val="29800"/>
            </a:srgbClr>
          </a:solidFill>
          <a:ln cap="flat" cmpd="sng" w="9525">
            <a:solidFill>
              <a:srgbClr val="00CC98"/>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sp>
        <p:nvSpPr>
          <p:cNvPr id="1228" name="Shape 1228"/>
          <p:cNvSpPr txBox="1"/>
          <p:nvPr/>
        </p:nvSpPr>
        <p:spPr>
          <a:xfrm>
            <a:off x="1200151" y="67867"/>
            <a:ext cx="1321500" cy="5310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FF0000"/>
              </a:buClr>
              <a:buSzPct val="25000"/>
              <a:buFont typeface="Arial"/>
              <a:buNone/>
            </a:pPr>
            <a:r>
              <a:rPr b="1" i="0" lang="en" sz="1500" u="none" cap="none" strike="noStrike">
                <a:solidFill>
                  <a:srgbClr val="FF0000"/>
                </a:solidFill>
                <a:latin typeface="Arial"/>
                <a:ea typeface="Arial"/>
                <a:cs typeface="Arial"/>
                <a:sym typeface="Arial"/>
              </a:rPr>
              <a:t>Noncoding annotations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3" name="Shape 1233"/>
        <p:cNvGrpSpPr/>
        <p:nvPr/>
      </p:nvGrpSpPr>
      <p:grpSpPr>
        <a:xfrm>
          <a:off x="0" y="0"/>
          <a:ext cx="0" cy="0"/>
          <a:chOff x="0" y="0"/>
          <a:chExt cx="0" cy="0"/>
        </a:xfrm>
      </p:grpSpPr>
      <p:sp>
        <p:nvSpPr>
          <p:cNvPr id="1234" name="Shape 1234"/>
          <p:cNvSpPr txBox="1"/>
          <p:nvPr>
            <p:ph type="title"/>
          </p:nvPr>
        </p:nvSpPr>
        <p:spPr>
          <a:xfrm>
            <a:off x="1253729" y="453629"/>
            <a:ext cx="1500300" cy="12549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1500" u="none" cap="none" strike="noStrike">
                <a:solidFill>
                  <a:srgbClr val="22228B"/>
                </a:solidFill>
                <a:latin typeface="Arial"/>
                <a:ea typeface="Arial"/>
                <a:cs typeface="Arial"/>
                <a:sym typeface="Arial"/>
              </a:rPr>
              <a:t>Cancer Somatic Mutational Heterogeneity, across cancer types, samples &amp; regions</a:t>
            </a:r>
          </a:p>
        </p:txBody>
      </p:sp>
      <p:sp>
        <p:nvSpPr>
          <p:cNvPr id="1235" name="Shape 1235"/>
          <p:cNvSpPr/>
          <p:nvPr/>
        </p:nvSpPr>
        <p:spPr>
          <a:xfrm>
            <a:off x="200027" y="4904184"/>
            <a:ext cx="1450200" cy="196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b="0" i="0" lang="en" sz="800" u="none" cap="none" strike="noStrike">
                <a:solidFill>
                  <a:srgbClr val="7F7F7F"/>
                </a:solidFill>
                <a:latin typeface="Arial"/>
                <a:ea typeface="Arial"/>
                <a:cs typeface="Arial"/>
                <a:sym typeface="Arial"/>
              </a:rPr>
              <a:t>[Lochovsky et al. </a:t>
            </a:r>
            <a:r>
              <a:rPr b="0" i="1" lang="en" sz="800" u="none" cap="none" strike="noStrike">
                <a:solidFill>
                  <a:srgbClr val="7F7F7F"/>
                </a:solidFill>
                <a:latin typeface="Arial"/>
                <a:ea typeface="Arial"/>
                <a:cs typeface="Arial"/>
                <a:sym typeface="Arial"/>
              </a:rPr>
              <a:t>NAR</a:t>
            </a:r>
            <a:r>
              <a:rPr b="0" i="0" lang="en" sz="800" u="none" cap="none" strike="noStrike">
                <a:solidFill>
                  <a:srgbClr val="7F7F7F"/>
                </a:solidFill>
                <a:latin typeface="Arial"/>
                <a:ea typeface="Arial"/>
                <a:cs typeface="Arial"/>
                <a:sym typeface="Arial"/>
              </a:rPr>
              <a:t> (’15)]</a:t>
            </a:r>
          </a:p>
        </p:txBody>
      </p:sp>
      <p:pic>
        <p:nvPicPr>
          <p:cNvPr descr="cancer_fnc_heterogeneity_cropped.jpg" id="1236" name="Shape 1236"/>
          <p:cNvPicPr preferRelativeResize="0"/>
          <p:nvPr/>
        </p:nvPicPr>
        <p:blipFill>
          <a:blip r:embed="rId3">
            <a:alphaModFix/>
          </a:blip>
          <a:stretch>
            <a:fillRect/>
          </a:stretch>
        </p:blipFill>
        <p:spPr>
          <a:xfrm>
            <a:off x="2753925" y="-514331"/>
            <a:ext cx="4769399" cy="61721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900FF"/>
        </a:solidFill>
      </p:bgPr>
    </p:bg>
    <p:spTree>
      <p:nvGrpSpPr>
        <p:cNvPr id="1240" name="Shape 1240"/>
        <p:cNvGrpSpPr/>
        <p:nvPr/>
      </p:nvGrpSpPr>
      <p:grpSpPr>
        <a:xfrm>
          <a:off x="0" y="0"/>
          <a:ext cx="0" cy="0"/>
          <a:chOff x="0" y="0"/>
          <a:chExt cx="0" cy="0"/>
        </a:xfrm>
      </p:grpSpPr>
      <p:pic>
        <p:nvPicPr>
          <p:cNvPr descr="pasted-image.png" id="1241" name="Shape 1241"/>
          <p:cNvPicPr preferRelativeResize="0"/>
          <p:nvPr/>
        </p:nvPicPr>
        <p:blipFill rotWithShape="1">
          <a:blip r:embed="rId4">
            <a:alphaModFix/>
          </a:blip>
          <a:srcRect b="0" l="0" r="0" t="0"/>
          <a:stretch/>
        </p:blipFill>
        <p:spPr>
          <a:xfrm>
            <a:off x="744600" y="957850"/>
            <a:ext cx="2985749" cy="2740200"/>
          </a:xfrm>
          <a:prstGeom prst="rect">
            <a:avLst/>
          </a:prstGeom>
          <a:noFill/>
          <a:ln>
            <a:noFill/>
          </a:ln>
        </p:spPr>
      </p:pic>
      <p:sp>
        <p:nvSpPr>
          <p:cNvPr id="1242" name="Shape 1242"/>
          <p:cNvSpPr txBox="1"/>
          <p:nvPr/>
        </p:nvSpPr>
        <p:spPr>
          <a:xfrm>
            <a:off x="5950950" y="0"/>
            <a:ext cx="31932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000" u="none">
                <a:solidFill>
                  <a:srgbClr val="7F7F7F"/>
                </a:solidFill>
              </a:rPr>
              <a:t>[Yan et al., </a:t>
            </a:r>
            <a:r>
              <a:rPr i="1" lang="en" sz="1000" u="none">
                <a:solidFill>
                  <a:srgbClr val="7F7F7F"/>
                </a:solidFill>
              </a:rPr>
              <a:t>PLOS Comp. Bio. 2017</a:t>
            </a:r>
            <a:r>
              <a:rPr i="0" lang="en" sz="1000" u="none">
                <a:solidFill>
                  <a:srgbClr val="7F7F7F"/>
                </a:solidFill>
              </a:rPr>
              <a:t>; bioRxiv 097345]</a:t>
            </a:r>
          </a:p>
        </p:txBody>
      </p:sp>
      <p:pic>
        <p:nvPicPr>
          <p:cNvPr descr="pcbi.1005647.g007.jpg" id="1243" name="Shape 1243"/>
          <p:cNvPicPr preferRelativeResize="0"/>
          <p:nvPr/>
        </p:nvPicPr>
        <p:blipFill>
          <a:blip r:embed="rId5">
            <a:alphaModFix/>
          </a:blip>
          <a:stretch>
            <a:fillRect/>
          </a:stretch>
        </p:blipFill>
        <p:spPr>
          <a:xfrm>
            <a:off x="4906175" y="1009800"/>
            <a:ext cx="3787801" cy="3467451"/>
          </a:xfrm>
          <a:prstGeom prst="rect">
            <a:avLst/>
          </a:prstGeom>
          <a:noFill/>
          <a:ln>
            <a:noFill/>
          </a:ln>
        </p:spPr>
      </p:pic>
      <p:sp>
        <p:nvSpPr>
          <p:cNvPr id="1244" name="Shape 1244"/>
          <p:cNvSpPr txBox="1"/>
          <p:nvPr/>
        </p:nvSpPr>
        <p:spPr>
          <a:xfrm>
            <a:off x="4199950" y="4477250"/>
            <a:ext cx="4856700" cy="643500"/>
          </a:xfrm>
          <a:prstGeom prst="rect">
            <a:avLst/>
          </a:prstGeom>
          <a:noFill/>
          <a:ln>
            <a:noFill/>
          </a:ln>
        </p:spPr>
        <p:txBody>
          <a:bodyPr anchorCtr="0" anchor="t" bIns="91425" lIns="91425" rIns="91425" wrap="square" tIns="91425">
            <a:noAutofit/>
          </a:bodyPr>
          <a:lstStyle/>
          <a:p>
            <a:pPr lvl="0">
              <a:spcBef>
                <a:spcPts val="0"/>
              </a:spcBef>
              <a:buNone/>
            </a:pPr>
            <a:r>
              <a:rPr b="1" lang="en" sz="1200"/>
              <a:t>Mutation burden and DNA replication timing </a:t>
            </a:r>
          </a:p>
        </p:txBody>
      </p:sp>
      <p:pic>
        <p:nvPicPr>
          <p:cNvPr descr="pasted-image.tiff" id="1245" name="Shape 1245"/>
          <p:cNvPicPr preferRelativeResize="0"/>
          <p:nvPr/>
        </p:nvPicPr>
        <p:blipFill rotWithShape="1">
          <a:blip r:embed="rId6">
            <a:alphaModFix/>
          </a:blip>
          <a:srcRect b="0" l="0" r="0" t="0"/>
          <a:stretch/>
        </p:blipFill>
        <p:spPr>
          <a:xfrm>
            <a:off x="744589" y="3751480"/>
            <a:ext cx="2629253" cy="1198317"/>
          </a:xfrm>
          <a:prstGeom prst="rect">
            <a:avLst/>
          </a:prstGeom>
          <a:noFill/>
          <a:ln>
            <a:noFill/>
          </a:ln>
        </p:spPr>
      </p:pic>
      <p:sp>
        <p:nvSpPr>
          <p:cNvPr id="1246" name="Shape 1246"/>
          <p:cNvSpPr txBox="1"/>
          <p:nvPr>
            <p:ph type="title"/>
          </p:nvPr>
        </p:nvSpPr>
        <p:spPr>
          <a:xfrm>
            <a:off x="512025" y="79675"/>
            <a:ext cx="81819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lang="en"/>
              <a:t>mrTADFinder: </a:t>
            </a:r>
            <a:r>
              <a:rPr b="1" i="0" lang="en" sz="2400" u="none" cap="none" strike="noStrike">
                <a:solidFill>
                  <a:srgbClr val="22228B"/>
                </a:solidFill>
                <a:latin typeface="Arial"/>
                <a:ea typeface="Arial"/>
                <a:cs typeface="Arial"/>
                <a:sym typeface="Arial"/>
              </a:rPr>
              <a:t>Identifying TADs in multiple resolutions</a:t>
            </a:r>
          </a:p>
        </p:txBody>
      </p:sp>
      <p:sp>
        <p:nvSpPr>
          <p:cNvPr id="1247" name="Shape 1247"/>
          <p:cNvSpPr txBox="1"/>
          <p:nvPr/>
        </p:nvSpPr>
        <p:spPr>
          <a:xfrm>
            <a:off x="5425100" y="4326800"/>
            <a:ext cx="3000000" cy="363900"/>
          </a:xfrm>
          <a:prstGeom prst="rect">
            <a:avLst/>
          </a:prstGeom>
          <a:noFill/>
          <a:ln>
            <a:noFill/>
          </a:ln>
        </p:spPr>
        <p:txBody>
          <a:bodyPr anchorCtr="0" anchor="ctr" bIns="91425" lIns="91425" rIns="91425" wrap="square" tIns="91425">
            <a:noAutofit/>
          </a:bodyPr>
          <a:lstStyle/>
          <a:p>
            <a:pPr lvl="0" rtl="0">
              <a:spcBef>
                <a:spcPts val="0"/>
              </a:spcBef>
              <a:buNone/>
            </a:pPr>
            <a:r>
              <a:rPr lang="en" sz="1000">
                <a:solidFill>
                  <a:srgbClr val="333333"/>
                </a:solidFill>
                <a:highlight>
                  <a:srgbClr val="FFFFFF"/>
                </a:highlight>
              </a:rPr>
              <a:t>genomic distance </a:t>
            </a:r>
            <a:r>
              <a:rPr b="1" lang="en" sz="1000">
                <a:solidFill>
                  <a:srgbClr val="333333"/>
                </a:solidFill>
                <a:highlight>
                  <a:srgbClr val="FFFFFF"/>
                </a:highlight>
              </a:rPr>
              <a:t>from the TAD boundary</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251" name="Shape 1251"/>
        <p:cNvGrpSpPr/>
        <p:nvPr/>
      </p:nvGrpSpPr>
      <p:grpSpPr>
        <a:xfrm>
          <a:off x="0" y="0"/>
          <a:ext cx="0" cy="0"/>
          <a:chOff x="0" y="0"/>
          <a:chExt cx="0" cy="0"/>
        </a:xfrm>
      </p:grpSpPr>
      <p:sp>
        <p:nvSpPr>
          <p:cNvPr id="1252" name="Shape 1252"/>
          <p:cNvSpPr txBox="1"/>
          <p:nvPr>
            <p:ph type="title"/>
          </p:nvPr>
        </p:nvSpPr>
        <p:spPr>
          <a:xfrm>
            <a:off x="685800" y="152400"/>
            <a:ext cx="82032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lang="en"/>
              <a:t>mrTADFinder: </a:t>
            </a:r>
            <a:r>
              <a:rPr b="1" i="0" lang="en" sz="2400" u="none" cap="none" strike="noStrike">
                <a:solidFill>
                  <a:srgbClr val="22228B"/>
                </a:solidFill>
                <a:latin typeface="Arial"/>
                <a:ea typeface="Arial"/>
                <a:cs typeface="Arial"/>
                <a:sym typeface="Arial"/>
              </a:rPr>
              <a:t>Identifying TADs in multiple resolutions</a:t>
            </a:r>
          </a:p>
        </p:txBody>
      </p:sp>
      <p:pic>
        <p:nvPicPr>
          <p:cNvPr descr="pasted-image.png" id="1253" name="Shape 1253"/>
          <p:cNvPicPr preferRelativeResize="0"/>
          <p:nvPr/>
        </p:nvPicPr>
        <p:blipFill rotWithShape="1">
          <a:blip r:embed="rId4">
            <a:alphaModFix/>
          </a:blip>
          <a:srcRect b="0" l="0" r="0" t="0"/>
          <a:stretch/>
        </p:blipFill>
        <p:spPr>
          <a:xfrm>
            <a:off x="838200" y="884700"/>
            <a:ext cx="3152876" cy="2893574"/>
          </a:xfrm>
          <a:prstGeom prst="rect">
            <a:avLst/>
          </a:prstGeom>
          <a:noFill/>
          <a:ln>
            <a:noFill/>
          </a:ln>
        </p:spPr>
      </p:pic>
      <p:sp>
        <p:nvSpPr>
          <p:cNvPr id="1254" name="Shape 1254"/>
          <p:cNvSpPr txBox="1"/>
          <p:nvPr/>
        </p:nvSpPr>
        <p:spPr>
          <a:xfrm>
            <a:off x="2932575" y="54775"/>
            <a:ext cx="62115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2017</a:t>
            </a:r>
            <a:r>
              <a:rPr i="0" lang="en" sz="1600" u="none">
                <a:solidFill>
                  <a:srgbClr val="7F7F7F"/>
                </a:solidFill>
              </a:rPr>
              <a:t>; bioRxiv 097345]</a:t>
            </a:r>
          </a:p>
        </p:txBody>
      </p:sp>
      <p:pic>
        <p:nvPicPr>
          <p:cNvPr descr="pasted-image.tiff" id="1255" name="Shape 1255"/>
          <p:cNvPicPr preferRelativeResize="0"/>
          <p:nvPr/>
        </p:nvPicPr>
        <p:blipFill rotWithShape="1">
          <a:blip r:embed="rId5">
            <a:alphaModFix/>
          </a:blip>
          <a:srcRect b="0" l="0" r="0" t="0"/>
          <a:stretch/>
        </p:blipFill>
        <p:spPr>
          <a:xfrm>
            <a:off x="838201" y="3830575"/>
            <a:ext cx="2541076" cy="1158150"/>
          </a:xfrm>
          <a:prstGeom prst="rect">
            <a:avLst/>
          </a:prstGeom>
          <a:noFill/>
          <a:ln>
            <a:noFill/>
          </a:ln>
        </p:spPr>
      </p:pic>
      <p:pic>
        <p:nvPicPr>
          <p:cNvPr descr="pasted-image.tiff" id="1256" name="Shape 1256"/>
          <p:cNvPicPr preferRelativeResize="0"/>
          <p:nvPr/>
        </p:nvPicPr>
        <p:blipFill rotWithShape="1">
          <a:blip r:embed="rId6">
            <a:alphaModFix/>
          </a:blip>
          <a:srcRect b="0" l="0" r="0" t="0"/>
          <a:stretch/>
        </p:blipFill>
        <p:spPr>
          <a:xfrm>
            <a:off x="4477975" y="1033125"/>
            <a:ext cx="4215301" cy="3190559"/>
          </a:xfrm>
          <a:prstGeom prst="rect">
            <a:avLst/>
          </a:prstGeom>
          <a:noFill/>
          <a:ln>
            <a:noFill/>
          </a:ln>
        </p:spPr>
      </p:pic>
      <p:sp>
        <p:nvSpPr>
          <p:cNvPr id="1257" name="Shape 1257"/>
          <p:cNvSpPr txBox="1"/>
          <p:nvPr/>
        </p:nvSpPr>
        <p:spPr>
          <a:xfrm>
            <a:off x="0" y="1138975"/>
            <a:ext cx="3000000" cy="1860900"/>
          </a:xfrm>
          <a:prstGeom prst="rect">
            <a:avLst/>
          </a:prstGeom>
          <a:noFill/>
          <a:ln>
            <a:noFill/>
          </a:ln>
        </p:spPr>
        <p:txBody>
          <a:bodyPr anchorCtr="0" anchor="ctr" bIns="91425" lIns="91425" rIns="91425" wrap="square" tIns="91425">
            <a:noAutofit/>
          </a:bodyPr>
          <a:lstStyle/>
          <a:p>
            <a:pPr lvl="0" rtl="0" algn="ctr">
              <a:spcBef>
                <a:spcPts val="0"/>
              </a:spcBef>
              <a:buNone/>
            </a:pPr>
            <a:r>
              <a:t/>
            </a:r>
            <a:endParaRPr>
              <a:solidFill>
                <a:schemeClr val="dk1"/>
              </a:solidFill>
            </a:endParaRPr>
          </a:p>
        </p:txBody>
      </p:sp>
      <p:sp>
        <p:nvSpPr>
          <p:cNvPr id="1258" name="Shape 1258"/>
          <p:cNvSpPr txBox="1"/>
          <p:nvPr/>
        </p:nvSpPr>
        <p:spPr>
          <a:xfrm>
            <a:off x="4673550" y="4247000"/>
            <a:ext cx="4215300" cy="714600"/>
          </a:xfrm>
          <a:prstGeom prst="rect">
            <a:avLst/>
          </a:prstGeom>
          <a:noFill/>
          <a:ln>
            <a:noFill/>
          </a:ln>
        </p:spPr>
        <p:txBody>
          <a:bodyPr anchorCtr="0" anchor="t" bIns="91425" lIns="91425" rIns="91425" wrap="square" tIns="91425">
            <a:noAutofit/>
          </a:bodyPr>
          <a:lstStyle/>
          <a:p>
            <a:pPr lvl="0" rtl="0" algn="ctr">
              <a:spcBef>
                <a:spcPts val="0"/>
              </a:spcBef>
              <a:buNone/>
            </a:pPr>
            <a:r>
              <a:rPr b="1" lang="en">
                <a:solidFill>
                  <a:srgbClr val="2F5897"/>
                </a:solidFill>
              </a:rPr>
              <a:t>Enrichment of histone features at different resolution</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262" name="Shape 1262"/>
        <p:cNvGrpSpPr/>
        <p:nvPr/>
      </p:nvGrpSpPr>
      <p:grpSpPr>
        <a:xfrm>
          <a:off x="0" y="0"/>
          <a:ext cx="0" cy="0"/>
          <a:chOff x="0" y="0"/>
          <a:chExt cx="0" cy="0"/>
        </a:xfrm>
      </p:grpSpPr>
      <p:sp>
        <p:nvSpPr>
          <p:cNvPr id="1263" name="Shape 1263"/>
          <p:cNvSpPr txBox="1"/>
          <p:nvPr/>
        </p:nvSpPr>
        <p:spPr>
          <a:xfrm>
            <a:off x="2595825" y="4774625"/>
            <a:ext cx="5587200" cy="258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000" u="none">
                <a:solidFill>
                  <a:srgbClr val="888888"/>
                </a:solidFill>
              </a:rPr>
              <a:t>[Yan et al., </a:t>
            </a:r>
            <a:r>
              <a:rPr i="1" lang="en" sz="1000" u="none">
                <a:solidFill>
                  <a:srgbClr val="888888"/>
                </a:solidFill>
              </a:rPr>
              <a:t>PLOS Comp. Bio. </a:t>
            </a:r>
            <a:r>
              <a:rPr i="1" lang="en" sz="1000">
                <a:solidFill>
                  <a:srgbClr val="888888"/>
                </a:solidFill>
              </a:rPr>
              <a:t>(‘</a:t>
            </a:r>
            <a:r>
              <a:rPr i="1" lang="en" sz="1000" u="none">
                <a:solidFill>
                  <a:srgbClr val="888888"/>
                </a:solidFill>
              </a:rPr>
              <a:t>17)</a:t>
            </a:r>
            <a:r>
              <a:rPr i="0" lang="en" sz="1000" u="none">
                <a:solidFill>
                  <a:srgbClr val="888888"/>
                </a:solidFill>
              </a:rPr>
              <a:t>; </a:t>
            </a:r>
            <a:r>
              <a:rPr lang="en" sz="1000">
                <a:solidFill>
                  <a:srgbClr val="666666"/>
                </a:solidFill>
                <a:latin typeface="Helvetica Neue"/>
                <a:ea typeface="Helvetica Neue"/>
                <a:cs typeface="Helvetica Neue"/>
                <a:sym typeface="Helvetica Neue"/>
              </a:rPr>
              <a:t> S. Li et al., PLOS Genetics (‘17)] </a:t>
            </a:r>
            <a:r>
              <a:rPr i="0" lang="en" sz="1000" u="none">
                <a:solidFill>
                  <a:srgbClr val="888888"/>
                </a:solidFill>
              </a:rPr>
              <a:t>]</a:t>
            </a:r>
          </a:p>
        </p:txBody>
      </p:sp>
      <p:pic>
        <p:nvPicPr>
          <p:cNvPr descr="repliseq.pdf" id="1264" name="Shape 1264"/>
          <p:cNvPicPr preferRelativeResize="0"/>
          <p:nvPr/>
        </p:nvPicPr>
        <p:blipFill rotWithShape="1">
          <a:blip r:embed="rId3">
            <a:alphaModFix/>
          </a:blip>
          <a:srcRect b="0" l="0" r="0" t="0"/>
          <a:stretch/>
        </p:blipFill>
        <p:spPr>
          <a:xfrm>
            <a:off x="5104075" y="290225"/>
            <a:ext cx="3218700" cy="3218700"/>
          </a:xfrm>
          <a:prstGeom prst="rect">
            <a:avLst/>
          </a:prstGeom>
          <a:noFill/>
          <a:ln>
            <a:noFill/>
          </a:ln>
        </p:spPr>
      </p:pic>
      <p:sp>
        <p:nvSpPr>
          <p:cNvPr id="1265" name="Shape 1265"/>
          <p:cNvSpPr txBox="1"/>
          <p:nvPr/>
        </p:nvSpPr>
        <p:spPr>
          <a:xfrm>
            <a:off x="5181350" y="3356525"/>
            <a:ext cx="3798600" cy="1157700"/>
          </a:xfrm>
          <a:prstGeom prst="rect">
            <a:avLst/>
          </a:prstGeom>
          <a:noFill/>
          <a:ln>
            <a:noFill/>
          </a:ln>
        </p:spPr>
        <p:txBody>
          <a:bodyPr anchorCtr="0" anchor="t" bIns="91425" lIns="91425" rIns="91425" wrap="square" tIns="91425">
            <a:noAutofit/>
          </a:bodyPr>
          <a:lstStyle/>
          <a:p>
            <a:pPr lvl="0">
              <a:spcBef>
                <a:spcPts val="0"/>
              </a:spcBef>
              <a:buNone/>
            </a:pPr>
            <a:r>
              <a:t/>
            </a:r>
            <a:endParaRPr b="1" sz="600">
              <a:solidFill>
                <a:srgbClr val="22228B"/>
              </a:solidFill>
            </a:endParaRPr>
          </a:p>
          <a:p>
            <a:pPr lvl="0" rtl="0">
              <a:spcBef>
                <a:spcPts val="0"/>
              </a:spcBef>
              <a:buNone/>
            </a:pPr>
            <a:r>
              <a:rPr b="1" lang="en" sz="1600">
                <a:solidFill>
                  <a:srgbClr val="22228B"/>
                </a:solidFill>
              </a:rPr>
              <a:t>Chromatin remodeling failure leads to more mutations in early-replicating regions</a:t>
            </a:r>
            <a:r>
              <a:rPr b="1" lang="en">
                <a:solidFill>
                  <a:srgbClr val="22228B"/>
                </a:solidFill>
              </a:rPr>
              <a:t> </a:t>
            </a:r>
          </a:p>
        </p:txBody>
      </p:sp>
      <p:grpSp>
        <p:nvGrpSpPr>
          <p:cNvPr id="1266" name="Shape 1266"/>
          <p:cNvGrpSpPr/>
          <p:nvPr/>
        </p:nvGrpSpPr>
        <p:grpSpPr>
          <a:xfrm>
            <a:off x="132125" y="179550"/>
            <a:ext cx="4559475" cy="4334676"/>
            <a:chOff x="132125" y="179550"/>
            <a:chExt cx="4559475" cy="4334676"/>
          </a:xfrm>
        </p:grpSpPr>
        <p:pic>
          <p:nvPicPr>
            <p:cNvPr descr="pcbi.1005647.g007.jpg" id="1267" name="Shape 1267"/>
            <p:cNvPicPr preferRelativeResize="0"/>
            <p:nvPr/>
          </p:nvPicPr>
          <p:blipFill>
            <a:blip r:embed="rId4">
              <a:alphaModFix/>
            </a:blip>
            <a:stretch>
              <a:fillRect/>
            </a:stretch>
          </p:blipFill>
          <p:spPr>
            <a:xfrm>
              <a:off x="132125" y="340375"/>
              <a:ext cx="4559475" cy="4173851"/>
            </a:xfrm>
            <a:prstGeom prst="rect">
              <a:avLst/>
            </a:prstGeom>
            <a:noFill/>
            <a:ln>
              <a:noFill/>
            </a:ln>
          </p:spPr>
        </p:pic>
        <p:sp>
          <p:nvSpPr>
            <p:cNvPr id="1268" name="Shape 1268"/>
            <p:cNvSpPr txBox="1"/>
            <p:nvPr/>
          </p:nvSpPr>
          <p:spPr>
            <a:xfrm>
              <a:off x="1058075" y="4307741"/>
              <a:ext cx="3277200" cy="200400"/>
            </a:xfrm>
            <a:prstGeom prst="rect">
              <a:avLst/>
            </a:prstGeom>
            <a:noFill/>
            <a:ln>
              <a:noFill/>
            </a:ln>
          </p:spPr>
          <p:txBody>
            <a:bodyPr anchorCtr="0" anchor="ctr" bIns="91425" lIns="91425" rIns="91425" wrap="square" tIns="91425">
              <a:noAutofit/>
            </a:bodyPr>
            <a:lstStyle/>
            <a:p>
              <a:pPr lvl="0" rtl="0">
                <a:spcBef>
                  <a:spcPts val="0"/>
                </a:spcBef>
                <a:buNone/>
              </a:pPr>
              <a:r>
                <a:rPr lang="en" sz="1200">
                  <a:solidFill>
                    <a:srgbClr val="333333"/>
                  </a:solidFill>
                  <a:highlight>
                    <a:srgbClr val="FFFFFF"/>
                  </a:highlight>
                </a:rPr>
                <a:t>genomic distance </a:t>
              </a:r>
              <a:r>
                <a:rPr b="1" lang="en" sz="1200">
                  <a:solidFill>
                    <a:srgbClr val="333333"/>
                  </a:solidFill>
                  <a:highlight>
                    <a:srgbClr val="FFFFFF"/>
                  </a:highlight>
                </a:rPr>
                <a:t>from the TAD boundary</a:t>
              </a:r>
            </a:p>
          </p:txBody>
        </p:sp>
        <p:sp>
          <p:nvSpPr>
            <p:cNvPr id="1269" name="Shape 1269"/>
            <p:cNvSpPr txBox="1"/>
            <p:nvPr/>
          </p:nvSpPr>
          <p:spPr>
            <a:xfrm>
              <a:off x="1996784" y="1601839"/>
              <a:ext cx="1879500" cy="200400"/>
            </a:xfrm>
            <a:prstGeom prst="rect">
              <a:avLst/>
            </a:prstGeom>
            <a:noFill/>
            <a:ln>
              <a:noFill/>
            </a:ln>
          </p:spPr>
          <p:txBody>
            <a:bodyPr anchorCtr="0" anchor="ctr" bIns="91425" lIns="91425" rIns="91425" wrap="square" tIns="91425">
              <a:noAutofit/>
            </a:bodyPr>
            <a:lstStyle/>
            <a:p>
              <a:pPr lvl="0" rtl="0" algn="ctr">
                <a:spcBef>
                  <a:spcPts val="0"/>
                </a:spcBef>
                <a:buNone/>
              </a:pPr>
              <a:r>
                <a:rPr lang="en" sz="800">
                  <a:solidFill>
                    <a:srgbClr val="333333"/>
                  </a:solidFill>
                  <a:highlight>
                    <a:srgbClr val="FFFFFF"/>
                  </a:highlight>
                </a:rPr>
                <a:t>genomic distance </a:t>
              </a:r>
              <a:r>
                <a:rPr b="1" lang="en" sz="800">
                  <a:solidFill>
                    <a:srgbClr val="333333"/>
                  </a:solidFill>
                  <a:highlight>
                    <a:srgbClr val="FFFFFF"/>
                  </a:highlight>
                </a:rPr>
                <a:t>f</a:t>
              </a:r>
              <a:r>
                <a:rPr b="1" lang="en" sz="800">
                  <a:solidFill>
                    <a:srgbClr val="333333"/>
                  </a:solidFill>
                </a:rPr>
                <a:t>ro</a:t>
              </a:r>
              <a:r>
                <a:rPr b="1" lang="en" sz="800">
                  <a:solidFill>
                    <a:srgbClr val="333333"/>
                  </a:solidFill>
                  <a:highlight>
                    <a:srgbClr val="FFFFFF"/>
                  </a:highlight>
                </a:rPr>
                <a:t>m</a:t>
              </a:r>
              <a:r>
                <a:rPr b="1" lang="en" sz="800">
                  <a:solidFill>
                    <a:srgbClr val="333333"/>
                  </a:solidFill>
                </a:rPr>
                <a:t> the TAD boundary</a:t>
              </a:r>
            </a:p>
          </p:txBody>
        </p:sp>
        <p:sp>
          <p:nvSpPr>
            <p:cNvPr id="1270" name="Shape 1270"/>
            <p:cNvSpPr txBox="1"/>
            <p:nvPr/>
          </p:nvSpPr>
          <p:spPr>
            <a:xfrm rot="-5400000">
              <a:off x="1334375" y="790500"/>
              <a:ext cx="1422300" cy="200400"/>
            </a:xfrm>
            <a:prstGeom prst="rect">
              <a:avLst/>
            </a:prstGeom>
            <a:noFill/>
            <a:ln>
              <a:noFill/>
            </a:ln>
          </p:spPr>
          <p:txBody>
            <a:bodyPr anchorCtr="0" anchor="ctr" bIns="91425" lIns="91425" rIns="91425" wrap="square" tIns="91425">
              <a:noAutofit/>
            </a:bodyPr>
            <a:lstStyle/>
            <a:p>
              <a:pPr lvl="0" rtl="0" algn="ctr">
                <a:spcBef>
                  <a:spcPts val="0"/>
                </a:spcBef>
                <a:buNone/>
              </a:pPr>
              <a:r>
                <a:rPr lang="en" sz="800">
                  <a:solidFill>
                    <a:srgbClr val="333333"/>
                  </a:solidFill>
                  <a:highlight>
                    <a:srgbClr val="FFFFFF"/>
                  </a:highlight>
                </a:rPr>
                <a:t>Repli-seq signal(S1 pha</a:t>
              </a:r>
              <a:r>
                <a:rPr lang="en" sz="800">
                  <a:solidFill>
                    <a:srgbClr val="333333"/>
                  </a:solidFill>
                </a:rPr>
                <a:t>se)</a:t>
              </a: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5" name="Shape 1275"/>
        <p:cNvGrpSpPr/>
        <p:nvPr/>
      </p:nvGrpSpPr>
      <p:grpSpPr>
        <a:xfrm>
          <a:off x="0" y="0"/>
          <a:ext cx="0" cy="0"/>
          <a:chOff x="0" y="0"/>
          <a:chExt cx="0" cy="0"/>
        </a:xfrm>
      </p:grpSpPr>
      <p:sp>
        <p:nvSpPr>
          <p:cNvPr id="1276" name="Shape 1276"/>
          <p:cNvSpPr txBox="1"/>
          <p:nvPr>
            <p:ph type="title"/>
          </p:nvPr>
        </p:nvSpPr>
        <p:spPr>
          <a:xfrm>
            <a:off x="1485900" y="54769"/>
            <a:ext cx="6172200" cy="6096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2700" u="none" cap="none" strike="noStrike">
                <a:solidFill>
                  <a:srgbClr val="22228B"/>
                </a:solidFill>
                <a:latin typeface="Arial"/>
                <a:ea typeface="Arial"/>
                <a:cs typeface="Arial"/>
                <a:sym typeface="Arial"/>
              </a:rPr>
              <a:t>Cancer Somatic Mutation Modeling</a:t>
            </a:r>
          </a:p>
        </p:txBody>
      </p:sp>
      <p:sp>
        <p:nvSpPr>
          <p:cNvPr id="1277" name="Shape 1277"/>
          <p:cNvSpPr txBox="1"/>
          <p:nvPr>
            <p:ph idx="1" type="body"/>
          </p:nvPr>
        </p:nvSpPr>
        <p:spPr>
          <a:xfrm>
            <a:off x="3006406" y="680073"/>
            <a:ext cx="3251400" cy="4478100"/>
          </a:xfrm>
          <a:prstGeom prst="rect">
            <a:avLst/>
          </a:prstGeom>
          <a:noFill/>
          <a:ln>
            <a:noFill/>
          </a:ln>
        </p:spPr>
        <p:txBody>
          <a:bodyPr anchorCtr="0" anchor="t" bIns="34275" lIns="68575" rIns="68575" wrap="square" tIns="34275">
            <a:noAutofit/>
          </a:bodyPr>
          <a:lstStyle/>
          <a:p>
            <a:pPr indent="-158750" lvl="0" marL="177800" marR="0" rtl="0" algn="l">
              <a:lnSpc>
                <a:spcPct val="100000"/>
              </a:lnSpc>
              <a:spcBef>
                <a:spcPts val="800"/>
              </a:spcBef>
              <a:spcAft>
                <a:spcPts val="0"/>
              </a:spcAft>
              <a:buClr>
                <a:schemeClr val="dk1"/>
              </a:buClr>
              <a:buSzPct val="100000"/>
              <a:buFont typeface="Arial"/>
              <a:buChar char="•"/>
            </a:pPr>
            <a:r>
              <a:rPr b="0" i="0" lang="en" sz="1500" u="none" cap="none" strike="noStrike">
                <a:solidFill>
                  <a:schemeClr val="dk1"/>
                </a:solidFill>
                <a:latin typeface="Arial"/>
                <a:ea typeface="Arial"/>
                <a:cs typeface="Arial"/>
                <a:sym typeface="Arial"/>
              </a:rPr>
              <a:t>Suppose there are </a:t>
            </a:r>
            <a:r>
              <a:rPr b="0" i="1" lang="en" sz="1500" u="none" cap="none" strike="noStrike">
                <a:solidFill>
                  <a:schemeClr val="dk1"/>
                </a:solidFill>
                <a:latin typeface="Arial"/>
                <a:ea typeface="Arial"/>
                <a:cs typeface="Arial"/>
                <a:sym typeface="Arial"/>
              </a:rPr>
              <a:t>k</a:t>
            </a:r>
            <a:r>
              <a:rPr b="0" i="0" lang="en" sz="1500" u="none" cap="none" strike="noStrike">
                <a:solidFill>
                  <a:schemeClr val="dk1"/>
                </a:solidFill>
                <a:latin typeface="Arial"/>
                <a:ea typeface="Arial"/>
                <a:cs typeface="Arial"/>
                <a:sym typeface="Arial"/>
              </a:rPr>
              <a:t> genome elements. For element </a:t>
            </a:r>
            <a:r>
              <a:rPr b="0" i="1" lang="en" sz="1500" u="none" cap="none" strike="noStrike">
                <a:solidFill>
                  <a:schemeClr val="dk1"/>
                </a:solidFill>
                <a:latin typeface="Arial"/>
                <a:ea typeface="Arial"/>
                <a:cs typeface="Arial"/>
                <a:sym typeface="Arial"/>
              </a:rPr>
              <a:t>i</a:t>
            </a:r>
            <a:r>
              <a:rPr b="0" i="0" lang="en" sz="1500" u="none" cap="none" strike="noStrike">
                <a:solidFill>
                  <a:schemeClr val="dk1"/>
                </a:solidFill>
                <a:latin typeface="Arial"/>
                <a:ea typeface="Arial"/>
                <a:cs typeface="Arial"/>
                <a:sym typeface="Arial"/>
              </a:rPr>
              <a:t>, define:</a:t>
            </a:r>
          </a:p>
          <a:p>
            <a:pPr indent="-152400" lvl="1" marL="520700" marR="0" rtl="0" algn="l">
              <a:lnSpc>
                <a:spcPct val="100000"/>
              </a:lnSpc>
              <a:spcBef>
                <a:spcPts val="400"/>
              </a:spcBef>
              <a:spcAft>
                <a:spcPts val="0"/>
              </a:spcAft>
              <a:buClr>
                <a:srgbClr val="FF0000"/>
              </a:buClr>
              <a:buSzPct val="100000"/>
              <a:buFont typeface="Arial"/>
              <a:buChar char="–"/>
            </a:pPr>
            <a:r>
              <a:rPr b="0" i="1" lang="en" sz="1200" u="none" cap="none" strike="noStrike">
                <a:solidFill>
                  <a:srgbClr val="FF0000"/>
                </a:solidFill>
                <a:latin typeface="Arial"/>
                <a:ea typeface="Arial"/>
                <a:cs typeface="Arial"/>
                <a:sym typeface="Arial"/>
              </a:rPr>
              <a:t>n</a:t>
            </a:r>
            <a:r>
              <a:rPr b="0" baseline="-25000" i="1" lang="en" sz="1200" u="none" cap="none" strike="noStrike">
                <a:solidFill>
                  <a:srgbClr val="FF0000"/>
                </a:solidFill>
                <a:latin typeface="Arial"/>
                <a:ea typeface="Arial"/>
                <a:cs typeface="Arial"/>
                <a:sym typeface="Arial"/>
              </a:rPr>
              <a:t>i</a:t>
            </a:r>
            <a:r>
              <a:rPr b="0" i="0" lang="en" sz="1200" u="none" cap="none" strike="noStrike">
                <a:solidFill>
                  <a:srgbClr val="0000FF"/>
                </a:solidFill>
                <a:latin typeface="Arial"/>
                <a:ea typeface="Arial"/>
                <a:cs typeface="Arial"/>
                <a:sym typeface="Arial"/>
              </a:rPr>
              <a:t>: total number of nucleotides</a:t>
            </a:r>
          </a:p>
          <a:p>
            <a:pPr indent="-152400" lvl="1" marL="520700" marR="0" rtl="0" algn="l">
              <a:lnSpc>
                <a:spcPct val="100000"/>
              </a:lnSpc>
              <a:spcBef>
                <a:spcPts val="400"/>
              </a:spcBef>
              <a:spcAft>
                <a:spcPts val="0"/>
              </a:spcAft>
              <a:buClr>
                <a:srgbClr val="4C9900"/>
              </a:buClr>
              <a:buSzPct val="100000"/>
              <a:buFont typeface="Arial"/>
              <a:buChar char="–"/>
            </a:pPr>
            <a:r>
              <a:rPr b="0" i="1" lang="en" sz="1200" u="none" cap="none" strike="noStrike">
                <a:solidFill>
                  <a:srgbClr val="4C9900"/>
                </a:solidFill>
                <a:latin typeface="Arial"/>
                <a:ea typeface="Arial"/>
                <a:cs typeface="Arial"/>
                <a:sym typeface="Arial"/>
              </a:rPr>
              <a:t>x</a:t>
            </a:r>
            <a:r>
              <a:rPr b="0" baseline="-25000" i="1" lang="en" sz="1200" u="none" cap="none" strike="noStrike">
                <a:solidFill>
                  <a:srgbClr val="008000"/>
                </a:solidFill>
                <a:latin typeface="Arial"/>
                <a:ea typeface="Arial"/>
                <a:cs typeface="Arial"/>
                <a:sym typeface="Arial"/>
              </a:rPr>
              <a:t>i</a:t>
            </a:r>
            <a:r>
              <a:rPr b="0" i="0" lang="en" sz="1200" u="none" cap="none" strike="noStrike">
                <a:solidFill>
                  <a:srgbClr val="0000FF"/>
                </a:solidFill>
                <a:latin typeface="Arial"/>
                <a:ea typeface="Arial"/>
                <a:cs typeface="Arial"/>
                <a:sym typeface="Arial"/>
              </a:rPr>
              <a:t>: the number of mutations within the element</a:t>
            </a:r>
          </a:p>
          <a:p>
            <a:pPr indent="-152400" lvl="1" marL="520700" marR="0" rtl="0" algn="l">
              <a:lnSpc>
                <a:spcPct val="100000"/>
              </a:lnSpc>
              <a:spcBef>
                <a:spcPts val="400"/>
              </a:spcBef>
              <a:spcAft>
                <a:spcPts val="0"/>
              </a:spcAft>
              <a:buClr>
                <a:srgbClr val="996633"/>
              </a:buClr>
              <a:buSzPct val="100000"/>
              <a:buFont typeface="Arial"/>
              <a:buChar char="–"/>
            </a:pPr>
            <a:r>
              <a:rPr b="0" i="1" lang="en" sz="1200" u="none" cap="none" strike="noStrike">
                <a:solidFill>
                  <a:srgbClr val="996633"/>
                </a:solidFill>
                <a:latin typeface="Arial"/>
                <a:ea typeface="Arial"/>
                <a:cs typeface="Arial"/>
                <a:sym typeface="Arial"/>
              </a:rPr>
              <a:t>p</a:t>
            </a:r>
            <a:r>
              <a:rPr b="0" i="0" lang="en" sz="1200" u="none" cap="none" strike="noStrike">
                <a:solidFill>
                  <a:srgbClr val="0000FF"/>
                </a:solidFill>
                <a:latin typeface="Arial"/>
                <a:ea typeface="Arial"/>
                <a:cs typeface="Arial"/>
                <a:sym typeface="Arial"/>
              </a:rPr>
              <a:t>: the mutation rate</a:t>
            </a:r>
          </a:p>
          <a:p>
            <a:pPr indent="-152400" lvl="1" marL="520700" marR="0" rtl="0" algn="l">
              <a:lnSpc>
                <a:spcPct val="100000"/>
              </a:lnSpc>
              <a:spcBef>
                <a:spcPts val="400"/>
              </a:spcBef>
              <a:spcAft>
                <a:spcPts val="0"/>
              </a:spcAft>
              <a:buClr>
                <a:srgbClr val="660066"/>
              </a:buClr>
              <a:buSzPct val="100000"/>
              <a:buFont typeface="Arial"/>
              <a:buChar char="–"/>
            </a:pPr>
            <a:r>
              <a:rPr b="0" i="1" lang="en" sz="1200" u="none" cap="none" strike="noStrike">
                <a:solidFill>
                  <a:srgbClr val="660066"/>
                </a:solidFill>
                <a:latin typeface="Arial"/>
                <a:ea typeface="Arial"/>
                <a:cs typeface="Arial"/>
                <a:sym typeface="Arial"/>
              </a:rPr>
              <a:t>R</a:t>
            </a:r>
            <a:r>
              <a:rPr b="0" baseline="-25000" i="1" lang="en" sz="1200" u="none" cap="none" strike="noStrike">
                <a:solidFill>
                  <a:srgbClr val="660066"/>
                </a:solidFill>
                <a:latin typeface="Arial"/>
                <a:ea typeface="Arial"/>
                <a:cs typeface="Arial"/>
                <a:sym typeface="Arial"/>
              </a:rPr>
              <a:t>i</a:t>
            </a:r>
            <a:r>
              <a:rPr b="0" i="0" lang="en" sz="1200" u="none" cap="none" strike="noStrike">
                <a:solidFill>
                  <a:srgbClr val="0000FF"/>
                </a:solidFill>
                <a:latin typeface="Arial"/>
                <a:ea typeface="Arial"/>
                <a:cs typeface="Arial"/>
                <a:sym typeface="Arial"/>
              </a:rPr>
              <a:t>: the covariate rank of the element</a:t>
            </a:r>
          </a:p>
          <a:p>
            <a:pPr indent="-158750" lvl="0" marL="177800" marR="0" rtl="0" algn="l">
              <a:lnSpc>
                <a:spcPct val="100000"/>
              </a:lnSpc>
              <a:spcBef>
                <a:spcPts val="800"/>
              </a:spcBef>
              <a:spcAft>
                <a:spcPts val="0"/>
              </a:spcAft>
              <a:buClr>
                <a:schemeClr val="dk1"/>
              </a:buClr>
              <a:buSzPct val="100000"/>
              <a:buFont typeface="Arial"/>
              <a:buChar char="•"/>
            </a:pPr>
            <a:r>
              <a:rPr b="0" i="0" lang="en" sz="1500" u="none" cap="none" strike="noStrike">
                <a:solidFill>
                  <a:schemeClr val="dk1"/>
                </a:solidFill>
                <a:latin typeface="Arial"/>
                <a:ea typeface="Arial"/>
                <a:cs typeface="Arial"/>
                <a:sym typeface="Arial"/>
              </a:rPr>
              <a:t>Non-parametric model is useful when covariate data is missing for the studied annotations</a:t>
            </a:r>
          </a:p>
          <a:p>
            <a:pPr indent="-152400" lvl="1" marL="520700" marR="0" rtl="0" algn="l">
              <a:lnSpc>
                <a:spcPct val="100000"/>
              </a:lnSpc>
              <a:spcBef>
                <a:spcPts val="400"/>
              </a:spcBef>
              <a:buClr>
                <a:schemeClr val="dk1"/>
              </a:buClr>
              <a:buSzPct val="100000"/>
              <a:buFont typeface="Arial"/>
              <a:buChar char="•"/>
            </a:pPr>
            <a:r>
              <a:rPr b="0" i="0" lang="en" sz="1200" u="none" cap="none" strike="noStrike">
                <a:solidFill>
                  <a:schemeClr val="dk1"/>
                </a:solidFill>
                <a:latin typeface="Arial"/>
                <a:ea typeface="Arial"/>
                <a:cs typeface="Arial"/>
                <a:sym typeface="Arial"/>
              </a:rPr>
              <a:t>Also sidesteps issue of properly identifying and modeling every relevant covariate (possibly hundreds)</a:t>
            </a:r>
          </a:p>
        </p:txBody>
      </p:sp>
      <p:sp>
        <p:nvSpPr>
          <p:cNvPr id="1278" name="Shape 1278"/>
          <p:cNvSpPr txBox="1"/>
          <p:nvPr/>
        </p:nvSpPr>
        <p:spPr>
          <a:xfrm>
            <a:off x="147422" y="916255"/>
            <a:ext cx="3029100" cy="813300"/>
          </a:xfrm>
          <a:prstGeom prst="rect">
            <a:avLst/>
          </a:prstGeom>
          <a:noFill/>
          <a:ln>
            <a:noFill/>
          </a:ln>
        </p:spPr>
        <p:txBody>
          <a:bodyPr anchorCtr="0" anchor="t" bIns="34275" lIns="68575" rIns="68575" wrap="square" tIns="34275">
            <a:noAutofit/>
          </a:bodyPr>
          <a:lstStyle/>
          <a:p>
            <a:pPr indent="0" lvl="0" marL="0" marR="0" rtl="0" algn="l">
              <a:spcBef>
                <a:spcPts val="0"/>
              </a:spcBef>
              <a:spcAft>
                <a:spcPts val="0"/>
              </a:spcAft>
              <a:buClr>
                <a:schemeClr val="dk1"/>
              </a:buClr>
              <a:buSzPct val="25000"/>
              <a:buFont typeface="Arial"/>
              <a:buNone/>
            </a:pPr>
            <a:r>
              <a:rPr b="1" i="0" lang="en" sz="1400" u="none" cap="none" strike="noStrike">
                <a:solidFill>
                  <a:schemeClr val="dk1"/>
                </a:solidFill>
                <a:latin typeface="Arial"/>
                <a:ea typeface="Arial"/>
                <a:cs typeface="Arial"/>
                <a:sym typeface="Arial"/>
              </a:rPr>
              <a:t>Model 1: Constant Background Mutation Rate (Model from Previous Work)</a:t>
            </a:r>
          </a:p>
          <a:p>
            <a:pPr indent="0" lvl="0" marL="0" marR="0" rtl="0" algn="l">
              <a:spcBef>
                <a:spcPts val="300"/>
              </a:spcBef>
              <a:spcAft>
                <a:spcPts val="0"/>
              </a:spcAft>
              <a:buClr>
                <a:schemeClr val="dk1"/>
              </a:buClr>
              <a:buFont typeface="Arial"/>
              <a:buNone/>
            </a:pPr>
            <a:r>
              <a:t/>
            </a:r>
            <a:endParaRPr b="0" i="0" sz="1400" u="none" cap="none" strike="noStrike">
              <a:solidFill>
                <a:schemeClr val="dk1"/>
              </a:solidFill>
              <a:latin typeface="Arial"/>
              <a:ea typeface="Arial"/>
              <a:cs typeface="Arial"/>
              <a:sym typeface="Arial"/>
            </a:endParaRPr>
          </a:p>
          <a:p>
            <a:pPr indent="0" lvl="0" marL="0" marR="0" rtl="0" algn="l">
              <a:spcBef>
                <a:spcPts val="300"/>
              </a:spcBef>
              <a:buClr>
                <a:schemeClr val="dk1"/>
              </a:buClr>
              <a:buFont typeface="Arial"/>
              <a:buNone/>
            </a:pPr>
            <a:r>
              <a:t/>
            </a:r>
            <a:endParaRPr b="0" i="0" sz="1400" u="none" cap="none" strike="noStrike">
              <a:solidFill>
                <a:schemeClr val="dk1"/>
              </a:solidFill>
              <a:latin typeface="Arial"/>
              <a:ea typeface="Arial"/>
              <a:cs typeface="Arial"/>
              <a:sym typeface="Arial"/>
            </a:endParaRPr>
          </a:p>
        </p:txBody>
      </p:sp>
      <p:cxnSp>
        <p:nvCxnSpPr>
          <p:cNvPr id="1279" name="Shape 1279"/>
          <p:cNvCxnSpPr/>
          <p:nvPr/>
        </p:nvCxnSpPr>
        <p:spPr>
          <a:xfrm flipH="1">
            <a:off x="131879" y="916256"/>
            <a:ext cx="8400" cy="3837900"/>
          </a:xfrm>
          <a:prstGeom prst="straightConnector1">
            <a:avLst/>
          </a:prstGeom>
          <a:noFill/>
          <a:ln cap="flat" cmpd="sng" w="12700">
            <a:solidFill>
              <a:srgbClr val="2F5496"/>
            </a:solidFill>
            <a:prstDash val="solid"/>
            <a:miter lim="800000"/>
            <a:headEnd len="med" w="med" type="none"/>
            <a:tailEnd len="med" w="med" type="none"/>
          </a:ln>
        </p:spPr>
      </p:cxnSp>
      <p:cxnSp>
        <p:nvCxnSpPr>
          <p:cNvPr id="1280" name="Shape 1280"/>
          <p:cNvCxnSpPr/>
          <p:nvPr/>
        </p:nvCxnSpPr>
        <p:spPr>
          <a:xfrm>
            <a:off x="120416" y="4756847"/>
            <a:ext cx="2954400" cy="4800"/>
          </a:xfrm>
          <a:prstGeom prst="straightConnector1">
            <a:avLst/>
          </a:prstGeom>
          <a:noFill/>
          <a:ln cap="flat" cmpd="sng" w="12700">
            <a:solidFill>
              <a:srgbClr val="2F5496"/>
            </a:solidFill>
            <a:prstDash val="solid"/>
            <a:miter lim="800000"/>
            <a:headEnd len="med" w="med" type="none"/>
            <a:tailEnd len="med" w="med" type="none"/>
          </a:ln>
        </p:spPr>
      </p:cxnSp>
      <p:cxnSp>
        <p:nvCxnSpPr>
          <p:cNvPr id="1281" name="Shape 1281"/>
          <p:cNvCxnSpPr/>
          <p:nvPr/>
        </p:nvCxnSpPr>
        <p:spPr>
          <a:xfrm>
            <a:off x="140278" y="916256"/>
            <a:ext cx="2934300" cy="18000"/>
          </a:xfrm>
          <a:prstGeom prst="straightConnector1">
            <a:avLst/>
          </a:prstGeom>
          <a:noFill/>
          <a:ln cap="flat" cmpd="sng" w="12700">
            <a:solidFill>
              <a:srgbClr val="2F5496"/>
            </a:solidFill>
            <a:prstDash val="solid"/>
            <a:miter lim="800000"/>
            <a:headEnd len="med" w="med" type="none"/>
            <a:tailEnd len="med" w="med" type="none"/>
          </a:ln>
        </p:spPr>
      </p:cxnSp>
      <p:cxnSp>
        <p:nvCxnSpPr>
          <p:cNvPr id="1282" name="Shape 1282"/>
          <p:cNvCxnSpPr/>
          <p:nvPr/>
        </p:nvCxnSpPr>
        <p:spPr>
          <a:xfrm>
            <a:off x="140278" y="1872328"/>
            <a:ext cx="2934300" cy="6600"/>
          </a:xfrm>
          <a:prstGeom prst="straightConnector1">
            <a:avLst/>
          </a:prstGeom>
          <a:noFill/>
          <a:ln cap="flat" cmpd="sng" w="12700">
            <a:solidFill>
              <a:srgbClr val="2F5496"/>
            </a:solidFill>
            <a:prstDash val="solid"/>
            <a:miter lim="800000"/>
            <a:headEnd len="med" w="med" type="none"/>
            <a:tailEnd len="med" w="med" type="none"/>
          </a:ln>
        </p:spPr>
      </p:cxnSp>
      <p:cxnSp>
        <p:nvCxnSpPr>
          <p:cNvPr id="1283" name="Shape 1283"/>
          <p:cNvCxnSpPr/>
          <p:nvPr/>
        </p:nvCxnSpPr>
        <p:spPr>
          <a:xfrm>
            <a:off x="131943" y="3343259"/>
            <a:ext cx="2942700" cy="9000"/>
          </a:xfrm>
          <a:prstGeom prst="straightConnector1">
            <a:avLst/>
          </a:prstGeom>
          <a:noFill/>
          <a:ln cap="flat" cmpd="sng" w="12700">
            <a:solidFill>
              <a:srgbClr val="2F5496"/>
            </a:solidFill>
            <a:prstDash val="solid"/>
            <a:miter lim="800000"/>
            <a:headEnd len="med" w="med" type="none"/>
            <a:tailEnd len="med" w="med" type="none"/>
          </a:ln>
        </p:spPr>
      </p:cxnSp>
      <p:sp>
        <p:nvSpPr>
          <p:cNvPr id="1284" name="Shape 1284"/>
          <p:cNvSpPr/>
          <p:nvPr/>
        </p:nvSpPr>
        <p:spPr>
          <a:xfrm>
            <a:off x="120416" y="4791572"/>
            <a:ext cx="1450200" cy="196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b="0" i="0" lang="en" sz="800" u="none" cap="none" strike="noStrike">
                <a:solidFill>
                  <a:srgbClr val="7F7F7F"/>
                </a:solidFill>
                <a:latin typeface="Arial"/>
                <a:ea typeface="Arial"/>
                <a:cs typeface="Arial"/>
                <a:sym typeface="Arial"/>
              </a:rPr>
              <a:t>[Lochovsky et al. </a:t>
            </a:r>
            <a:r>
              <a:rPr b="0" i="1" lang="en" sz="800" u="none" cap="none" strike="noStrike">
                <a:solidFill>
                  <a:srgbClr val="7F7F7F"/>
                </a:solidFill>
                <a:latin typeface="Arial"/>
                <a:ea typeface="Arial"/>
                <a:cs typeface="Arial"/>
                <a:sym typeface="Arial"/>
              </a:rPr>
              <a:t>NAR</a:t>
            </a:r>
            <a:r>
              <a:rPr b="0" i="0" lang="en" sz="800" u="none" cap="none" strike="noStrike">
                <a:solidFill>
                  <a:srgbClr val="7F7F7F"/>
                </a:solidFill>
                <a:latin typeface="Arial"/>
                <a:ea typeface="Arial"/>
                <a:cs typeface="Arial"/>
                <a:sym typeface="Arial"/>
              </a:rPr>
              <a:t> (’15)]</a:t>
            </a:r>
          </a:p>
        </p:txBody>
      </p:sp>
      <p:cxnSp>
        <p:nvCxnSpPr>
          <p:cNvPr id="1285" name="Shape 1285"/>
          <p:cNvCxnSpPr/>
          <p:nvPr/>
        </p:nvCxnSpPr>
        <p:spPr>
          <a:xfrm>
            <a:off x="3066063" y="931413"/>
            <a:ext cx="600" cy="3822600"/>
          </a:xfrm>
          <a:prstGeom prst="straightConnector1">
            <a:avLst/>
          </a:prstGeom>
          <a:noFill/>
          <a:ln cap="flat" cmpd="sng" w="12700">
            <a:solidFill>
              <a:srgbClr val="2F5496"/>
            </a:solidFill>
            <a:prstDash val="solid"/>
            <a:miter lim="800000"/>
            <a:headEnd len="med" w="med" type="none"/>
            <a:tailEnd len="med" w="med" type="none"/>
          </a:ln>
        </p:spPr>
      </p:cxnSp>
      <p:sp>
        <p:nvSpPr>
          <p:cNvPr id="1286" name="Shape 1286"/>
          <p:cNvSpPr txBox="1"/>
          <p:nvPr/>
        </p:nvSpPr>
        <p:spPr>
          <a:xfrm>
            <a:off x="442316" y="648628"/>
            <a:ext cx="2321700" cy="3003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500" u="none" cap="none" strike="noStrike">
                <a:solidFill>
                  <a:srgbClr val="4C9900"/>
                </a:solidFill>
                <a:latin typeface="Merriweather Sans"/>
                <a:ea typeface="Merriweather Sans"/>
                <a:cs typeface="Merriweather Sans"/>
                <a:sym typeface="Merriweather Sans"/>
              </a:rPr>
              <a:t>PARAMETRIC MODELS</a:t>
            </a:r>
          </a:p>
        </p:txBody>
      </p:sp>
      <p:sp>
        <p:nvSpPr>
          <p:cNvPr id="1287" name="Shape 1287"/>
          <p:cNvSpPr txBox="1"/>
          <p:nvPr/>
        </p:nvSpPr>
        <p:spPr>
          <a:xfrm>
            <a:off x="6237630" y="1342477"/>
            <a:ext cx="2718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3a: Random Permutation of Input Annotations</a:t>
            </a:r>
          </a:p>
        </p:txBody>
      </p:sp>
      <p:sp>
        <p:nvSpPr>
          <p:cNvPr id="1288" name="Shape 1288"/>
          <p:cNvSpPr txBox="1"/>
          <p:nvPr/>
        </p:nvSpPr>
        <p:spPr>
          <a:xfrm>
            <a:off x="6226712" y="1946510"/>
            <a:ext cx="2739900" cy="1107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289" name="Shape 1289"/>
          <p:cNvSpPr txBox="1"/>
          <p:nvPr/>
        </p:nvSpPr>
        <p:spPr>
          <a:xfrm>
            <a:off x="133010" y="1875636"/>
            <a:ext cx="3315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2a: Varying Mutation Rate</a:t>
            </a:r>
          </a:p>
          <a:p>
            <a:pPr indent="0" lvl="0" marL="0" marR="0" rtl="0" algn="l">
              <a:spcBef>
                <a:spcPts val="0"/>
              </a:spcBef>
              <a:buSzPct val="25000"/>
              <a:buNone/>
            </a:pPr>
            <a:r>
              <a:rPr b="1" lang="en" sz="1400">
                <a:solidFill>
                  <a:schemeClr val="dk1"/>
                </a:solidFill>
                <a:latin typeface="Arial"/>
                <a:ea typeface="Arial"/>
                <a:cs typeface="Arial"/>
                <a:sym typeface="Arial"/>
              </a:rPr>
              <a:t>with Single Covariate Correction</a:t>
            </a:r>
          </a:p>
        </p:txBody>
      </p:sp>
      <p:sp>
        <p:nvSpPr>
          <p:cNvPr id="1290" name="Shape 1290"/>
          <p:cNvSpPr txBox="1"/>
          <p:nvPr/>
        </p:nvSpPr>
        <p:spPr>
          <a:xfrm>
            <a:off x="157606" y="2323861"/>
            <a:ext cx="1703700" cy="276900"/>
          </a:xfrm>
          <a:prstGeom prst="rect">
            <a:avLst/>
          </a:prstGeom>
          <a:blipFill rotWithShape="1">
            <a:blip r:embed="rId4">
              <a:alphaModFix/>
            </a:blip>
            <a:stretch>
              <a:fillRect b="-4919" l="0" r="0" t="0"/>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91" name="Shape 1291"/>
          <p:cNvSpPr txBox="1"/>
          <p:nvPr/>
        </p:nvSpPr>
        <p:spPr>
          <a:xfrm>
            <a:off x="148612" y="1559774"/>
            <a:ext cx="1655400" cy="276900"/>
          </a:xfrm>
          <a:prstGeom prst="rect">
            <a:avLst/>
          </a:prstGeom>
          <a:blipFill rotWithShape="1">
            <a:blip r:embed="rId5">
              <a:alphaModFix/>
            </a:blip>
            <a:stretch>
              <a:fillRect b="-4919" l="0" r="0" t="0"/>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92" name="Shape 1292"/>
          <p:cNvSpPr txBox="1"/>
          <p:nvPr/>
        </p:nvSpPr>
        <p:spPr>
          <a:xfrm>
            <a:off x="226399" y="2600195"/>
            <a:ext cx="1566000" cy="234300"/>
          </a:xfrm>
          <a:prstGeom prst="rect">
            <a:avLst/>
          </a:prstGeom>
          <a:blipFill rotWithShape="1">
            <a:blip r:embed="rId6">
              <a:alphaModFix/>
            </a:blip>
            <a:stretch>
              <a:fillRect b="-315648" l="-2339" r="-9938" t="-21762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93" name="Shape 1293"/>
          <p:cNvSpPr txBox="1"/>
          <p:nvPr/>
        </p:nvSpPr>
        <p:spPr>
          <a:xfrm>
            <a:off x="252383" y="2873773"/>
            <a:ext cx="2612400" cy="442200"/>
          </a:xfrm>
          <a:prstGeom prst="rect">
            <a:avLst/>
          </a:prstGeom>
          <a:blipFill rotWithShape="1">
            <a:blip r:embed="rId7">
              <a:alphaModFix/>
            </a:blip>
            <a:stretch>
              <a:fillRect b="-120825" l="-12238" r="-3318" t="-11561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94" name="Shape 1294"/>
          <p:cNvSpPr txBox="1"/>
          <p:nvPr/>
        </p:nvSpPr>
        <p:spPr>
          <a:xfrm>
            <a:off x="123608" y="3330999"/>
            <a:ext cx="3315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2b: Varying Mutation Rate</a:t>
            </a:r>
          </a:p>
          <a:p>
            <a:pPr indent="0" lvl="0" marL="0" marR="0" rtl="0" algn="l">
              <a:spcBef>
                <a:spcPts val="0"/>
              </a:spcBef>
              <a:buSzPct val="25000"/>
              <a:buNone/>
            </a:pPr>
            <a:r>
              <a:rPr b="1" lang="en" sz="1400">
                <a:solidFill>
                  <a:schemeClr val="dk1"/>
                </a:solidFill>
                <a:latin typeface="Arial"/>
                <a:ea typeface="Arial"/>
                <a:cs typeface="Arial"/>
                <a:sym typeface="Arial"/>
              </a:rPr>
              <a:t>with Multiple Covariate Correction</a:t>
            </a:r>
          </a:p>
        </p:txBody>
      </p:sp>
      <p:sp>
        <p:nvSpPr>
          <p:cNvPr id="1295" name="Shape 1295"/>
          <p:cNvSpPr txBox="1"/>
          <p:nvPr/>
        </p:nvSpPr>
        <p:spPr>
          <a:xfrm>
            <a:off x="120416" y="3746388"/>
            <a:ext cx="1703700" cy="276900"/>
          </a:xfrm>
          <a:prstGeom prst="rect">
            <a:avLst/>
          </a:prstGeom>
          <a:blipFill rotWithShape="1">
            <a:blip r:embed="rId8">
              <a:alphaModFix/>
            </a:blip>
            <a:stretch>
              <a:fillRect b="-4919" l="0" r="0" t="0"/>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96" name="Shape 1296"/>
          <p:cNvSpPr txBox="1"/>
          <p:nvPr/>
        </p:nvSpPr>
        <p:spPr>
          <a:xfrm>
            <a:off x="189209" y="4022722"/>
            <a:ext cx="1587300" cy="234300"/>
          </a:xfrm>
          <a:prstGeom prst="rect">
            <a:avLst/>
          </a:prstGeom>
          <a:blipFill rotWithShape="1">
            <a:blip r:embed="rId9">
              <a:alphaModFix/>
            </a:blip>
            <a:stretch>
              <a:fillRect b="-315648" l="-2009" r="-9199" t="-21762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97" name="Shape 1297"/>
          <p:cNvSpPr txBox="1"/>
          <p:nvPr/>
        </p:nvSpPr>
        <p:spPr>
          <a:xfrm>
            <a:off x="215192" y="4296300"/>
            <a:ext cx="2634000" cy="442200"/>
          </a:xfrm>
          <a:prstGeom prst="rect">
            <a:avLst/>
          </a:prstGeom>
          <a:blipFill rotWithShape="1">
            <a:blip r:embed="rId10">
              <a:alphaModFix/>
            </a:blip>
            <a:stretch>
              <a:fillRect b="-120825" l="-12149" r="-3469" t="-11561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98" name="Shape 1298"/>
          <p:cNvSpPr/>
          <p:nvPr/>
        </p:nvSpPr>
        <p:spPr>
          <a:xfrm>
            <a:off x="6211225" y="1342474"/>
            <a:ext cx="2749800" cy="1251900"/>
          </a:xfrm>
          <a:prstGeom prst="rect">
            <a:avLst/>
          </a:prstGeom>
          <a:no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299" name="Shape 1299"/>
          <p:cNvSpPr/>
          <p:nvPr/>
        </p:nvSpPr>
        <p:spPr>
          <a:xfrm>
            <a:off x="7364106" y="3803203"/>
            <a:ext cx="1588500" cy="1962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b="0" lang="en" sz="800" u="none">
                <a:solidFill>
                  <a:srgbClr val="7F7F7F"/>
                </a:solidFill>
                <a:latin typeface="Arial"/>
                <a:ea typeface="Arial"/>
                <a:cs typeface="Arial"/>
                <a:sym typeface="Arial"/>
              </a:rPr>
              <a:t>[Lochovsky et al. under review]</a:t>
            </a:r>
          </a:p>
        </p:txBody>
      </p:sp>
      <p:sp>
        <p:nvSpPr>
          <p:cNvPr id="1300" name="Shape 1300"/>
          <p:cNvSpPr txBox="1"/>
          <p:nvPr/>
        </p:nvSpPr>
        <p:spPr>
          <a:xfrm>
            <a:off x="6136672" y="656151"/>
            <a:ext cx="2890200" cy="3003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500" cap="none">
                <a:solidFill>
                  <a:srgbClr val="E69138"/>
                </a:solidFill>
                <a:latin typeface="Merriweather Sans"/>
                <a:ea typeface="Merriweather Sans"/>
                <a:cs typeface="Merriweather Sans"/>
                <a:sym typeface="Merriweather Sans"/>
              </a:rPr>
              <a:t>NON-PARAMETRIC MODELS</a:t>
            </a:r>
          </a:p>
        </p:txBody>
      </p:sp>
      <p:sp>
        <p:nvSpPr>
          <p:cNvPr id="1301" name="Shape 1301"/>
          <p:cNvSpPr txBox="1"/>
          <p:nvPr/>
        </p:nvSpPr>
        <p:spPr>
          <a:xfrm>
            <a:off x="6208689" y="2600474"/>
            <a:ext cx="2718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3b: Random Permutation of Input Variants</a:t>
            </a:r>
          </a:p>
        </p:txBody>
      </p:sp>
      <p:sp>
        <p:nvSpPr>
          <p:cNvPr id="1302" name="Shape 1302"/>
          <p:cNvSpPr txBox="1"/>
          <p:nvPr/>
        </p:nvSpPr>
        <p:spPr>
          <a:xfrm>
            <a:off x="6226712" y="3053016"/>
            <a:ext cx="2739900" cy="1107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303" name="Shape 1303"/>
          <p:cNvSpPr/>
          <p:nvPr/>
        </p:nvSpPr>
        <p:spPr>
          <a:xfrm>
            <a:off x="6209025" y="2594306"/>
            <a:ext cx="2749800" cy="1126800"/>
          </a:xfrm>
          <a:prstGeom prst="rect">
            <a:avLst/>
          </a:prstGeom>
          <a:no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304" name="Shape 1304"/>
          <p:cNvSpPr txBox="1"/>
          <p:nvPr/>
        </p:nvSpPr>
        <p:spPr>
          <a:xfrm>
            <a:off x="6450366" y="832388"/>
            <a:ext cx="2749800" cy="857100"/>
          </a:xfrm>
          <a:prstGeom prst="rect">
            <a:avLst/>
          </a:prstGeom>
          <a:noFill/>
          <a:ln>
            <a:noFill/>
          </a:ln>
        </p:spPr>
        <p:txBody>
          <a:bodyPr anchorCtr="0" anchor="t" bIns="68575" lIns="68575" rIns="68575" wrap="square" tIns="68575">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9" name="Shape 1309"/>
        <p:cNvGrpSpPr/>
        <p:nvPr/>
      </p:nvGrpSpPr>
      <p:grpSpPr>
        <a:xfrm>
          <a:off x="0" y="0"/>
          <a:ext cx="0" cy="0"/>
          <a:chOff x="0" y="0"/>
          <a:chExt cx="0" cy="0"/>
        </a:xfrm>
      </p:grpSpPr>
      <p:pic>
        <p:nvPicPr>
          <p:cNvPr descr="MOAT-a_only.jpg" id="1310" name="Shape 1310"/>
          <p:cNvPicPr preferRelativeResize="0"/>
          <p:nvPr/>
        </p:nvPicPr>
        <p:blipFill>
          <a:blip r:embed="rId3">
            <a:alphaModFix/>
          </a:blip>
          <a:stretch>
            <a:fillRect/>
          </a:stretch>
        </p:blipFill>
        <p:spPr>
          <a:xfrm>
            <a:off x="400050" y="1028681"/>
            <a:ext cx="8515349" cy="4008019"/>
          </a:xfrm>
          <a:prstGeom prst="rect">
            <a:avLst/>
          </a:prstGeom>
          <a:noFill/>
          <a:ln>
            <a:noFill/>
          </a:ln>
        </p:spPr>
      </p:pic>
      <p:sp>
        <p:nvSpPr>
          <p:cNvPr id="1311" name="Shape 1311"/>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MOAT-a: Annotation-based permutation</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descr="C:\Users\JM\Desktop\adult-male-body-no-descriptors-hi.png" id="238" name="Shape 238"/>
          <p:cNvPicPr preferRelativeResize="0"/>
          <p:nvPr/>
        </p:nvPicPr>
        <p:blipFill rotWithShape="1">
          <a:blip r:embed="rId3">
            <a:alphaModFix/>
          </a:blip>
          <a:srcRect b="17566" l="0" r="0" t="0"/>
          <a:stretch/>
        </p:blipFill>
        <p:spPr>
          <a:xfrm>
            <a:off x="1371600" y="1657350"/>
            <a:ext cx="2992874" cy="3474065"/>
          </a:xfrm>
          <a:prstGeom prst="rect">
            <a:avLst/>
          </a:prstGeom>
          <a:noFill/>
          <a:ln>
            <a:noFill/>
          </a:ln>
        </p:spPr>
      </p:pic>
      <p:grpSp>
        <p:nvGrpSpPr>
          <p:cNvPr id="239" name="Shape 239"/>
          <p:cNvGrpSpPr/>
          <p:nvPr/>
        </p:nvGrpSpPr>
        <p:grpSpPr>
          <a:xfrm>
            <a:off x="3829050" y="2009775"/>
            <a:ext cx="1599267" cy="2825658"/>
            <a:chOff x="6096000" y="2895600"/>
            <a:chExt cx="2132355" cy="3767544"/>
          </a:xfrm>
        </p:grpSpPr>
        <p:pic>
          <p:nvPicPr>
            <p:cNvPr descr="C:\Users\JM\Desktop\karyograms670.jpg" id="240" name="Shape 240"/>
            <p:cNvPicPr preferRelativeResize="0"/>
            <p:nvPr/>
          </p:nvPicPr>
          <p:blipFill rotWithShape="1">
            <a:blip r:embed="rId4">
              <a:alphaModFix/>
            </a:blip>
            <a:srcRect b="2438" l="2388" r="51043" t="17071"/>
            <a:stretch/>
          </p:blipFill>
          <p:spPr>
            <a:xfrm>
              <a:off x="6096000" y="2895600"/>
              <a:ext cx="2129309" cy="1861024"/>
            </a:xfrm>
            <a:prstGeom prst="rect">
              <a:avLst/>
            </a:prstGeom>
            <a:noFill/>
            <a:ln>
              <a:noFill/>
            </a:ln>
          </p:spPr>
        </p:pic>
        <p:pic>
          <p:nvPicPr>
            <p:cNvPr descr="C:\Users\JM\Desktop\karyograms670.jpg" id="241" name="Shape 241"/>
            <p:cNvPicPr preferRelativeResize="0"/>
            <p:nvPr/>
          </p:nvPicPr>
          <p:blipFill rotWithShape="1">
            <a:blip r:embed="rId4">
              <a:alphaModFix/>
            </a:blip>
            <a:srcRect b="4567" l="50893" r="1346" t="10064"/>
            <a:stretch/>
          </p:blipFill>
          <p:spPr>
            <a:xfrm>
              <a:off x="6096000" y="4800600"/>
              <a:ext cx="2132355" cy="1862544"/>
            </a:xfrm>
            <a:prstGeom prst="rect">
              <a:avLst/>
            </a:prstGeom>
            <a:noFill/>
            <a:ln>
              <a:noFill/>
            </a:ln>
          </p:spPr>
        </p:pic>
      </p:grpSp>
      <p:sp>
        <p:nvSpPr>
          <p:cNvPr id="242" name="Shape 242"/>
          <p:cNvSpPr txBox="1"/>
          <p:nvPr/>
        </p:nvSpPr>
        <p:spPr>
          <a:xfrm>
            <a:off x="1485900" y="205978"/>
            <a:ext cx="6172200" cy="765600"/>
          </a:xfrm>
          <a:prstGeom prst="rect">
            <a:avLst/>
          </a:prstGeom>
          <a:noFill/>
          <a:ln>
            <a:noFill/>
          </a:ln>
        </p:spPr>
        <p:txBody>
          <a:bodyPr anchorCtr="0" anchor="ctr" bIns="34275" lIns="68575" rIns="68575" wrap="square" tIns="34275">
            <a:noAutofit/>
          </a:bodyPr>
          <a:lstStyle/>
          <a:p>
            <a:pPr indent="0" lvl="0" marL="0" marR="0" rtl="0" algn="ctr">
              <a:lnSpc>
                <a:spcPct val="80000"/>
              </a:lnSpc>
              <a:spcBef>
                <a:spcPts val="0"/>
              </a:spcBef>
              <a:buClr>
                <a:srgbClr val="011893"/>
              </a:buClr>
              <a:buSzPct val="25000"/>
              <a:buFont typeface="Arial"/>
              <a:buNone/>
            </a:pPr>
            <a:r>
              <a:rPr b="1" i="0" lang="en" sz="2700" u="none" cap="none" strike="noStrike">
                <a:solidFill>
                  <a:srgbClr val="011893"/>
                </a:solidFill>
                <a:latin typeface="Arial"/>
                <a:ea typeface="Arial"/>
                <a:cs typeface="Arial"/>
                <a:sym typeface="Arial"/>
              </a:rPr>
              <a:t>Personal Genomics </a:t>
            </a:r>
            <a:br>
              <a:rPr b="1" i="0" lang="en" sz="2700" u="none" cap="none" strike="noStrike">
                <a:solidFill>
                  <a:srgbClr val="011893"/>
                </a:solidFill>
                <a:latin typeface="Arial"/>
                <a:ea typeface="Arial"/>
                <a:cs typeface="Arial"/>
                <a:sym typeface="Arial"/>
              </a:rPr>
            </a:br>
            <a:r>
              <a:rPr b="1" i="0" lang="en" sz="2700" u="none" cap="none" strike="noStrike">
                <a:solidFill>
                  <a:srgbClr val="011893"/>
                </a:solidFill>
                <a:latin typeface="Arial"/>
                <a:ea typeface="Arial"/>
                <a:cs typeface="Arial"/>
                <a:sym typeface="Arial"/>
              </a:rPr>
              <a:t>as a Gateway into Biology</a:t>
            </a:r>
          </a:p>
        </p:txBody>
      </p:sp>
      <p:sp>
        <p:nvSpPr>
          <p:cNvPr id="243" name="Shape 243"/>
          <p:cNvSpPr txBox="1"/>
          <p:nvPr/>
        </p:nvSpPr>
        <p:spPr>
          <a:xfrm>
            <a:off x="919050" y="1151350"/>
            <a:ext cx="7305900" cy="6234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1200" u="none" cap="none" strike="noStrike">
                <a:solidFill>
                  <a:srgbClr val="000000"/>
                </a:solidFill>
                <a:latin typeface="Arial"/>
                <a:ea typeface="Arial"/>
                <a:cs typeface="Arial"/>
                <a:sym typeface="Arial"/>
              </a:rPr>
              <a:t>Personal genomes </a:t>
            </a:r>
            <a:r>
              <a:rPr lang="en" sz="1200">
                <a:solidFill>
                  <a:schemeClr val="dk1"/>
                </a:solidFill>
              </a:rPr>
              <a:t>will </a:t>
            </a:r>
            <a:r>
              <a:rPr b="0" i="0" lang="en" sz="1200" u="none" cap="none" strike="noStrik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6" name="Shape 1316"/>
        <p:cNvGrpSpPr/>
        <p:nvPr/>
      </p:nvGrpSpPr>
      <p:grpSpPr>
        <a:xfrm>
          <a:off x="0" y="0"/>
          <a:ext cx="0" cy="0"/>
          <a:chOff x="0" y="0"/>
          <a:chExt cx="0" cy="0"/>
        </a:xfrm>
      </p:grpSpPr>
      <p:pic>
        <p:nvPicPr>
          <p:cNvPr descr="MOAT-v_only.jpg" id="1317" name="Shape 1317"/>
          <p:cNvPicPr preferRelativeResize="0"/>
          <p:nvPr/>
        </p:nvPicPr>
        <p:blipFill rotWithShape="1">
          <a:blip r:embed="rId3">
            <a:alphaModFix/>
          </a:blip>
          <a:srcRect b="0" l="1847" r="933" t="0"/>
          <a:stretch/>
        </p:blipFill>
        <p:spPr>
          <a:xfrm>
            <a:off x="16500" y="1644000"/>
            <a:ext cx="8889799" cy="3465351"/>
          </a:xfrm>
          <a:prstGeom prst="rect">
            <a:avLst/>
          </a:prstGeom>
          <a:noFill/>
          <a:ln>
            <a:noFill/>
          </a:ln>
        </p:spPr>
      </p:pic>
      <p:sp>
        <p:nvSpPr>
          <p:cNvPr id="1318" name="Shape 1318"/>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MOAT-v: Variant-based Permutation</a:t>
            </a:r>
          </a:p>
        </p:txBody>
      </p:sp>
      <p:pic>
        <p:nvPicPr>
          <p:cNvPr descr="annotation_legend.jpg" id="1319" name="Shape 1319"/>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descr="original_variants_legend.jpg" id="1320" name="Shape 1320"/>
          <p:cNvPicPr preferRelativeResize="0"/>
          <p:nvPr/>
        </p:nvPicPr>
        <p:blipFill>
          <a:blip r:embed="rId5">
            <a:alphaModFix/>
          </a:blip>
          <a:stretch>
            <a:fillRect/>
          </a:stretch>
        </p:blipFill>
        <p:spPr>
          <a:xfrm>
            <a:off x="6415425" y="1505281"/>
            <a:ext cx="2220306" cy="27384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5" name="Shape 1325"/>
        <p:cNvGrpSpPr/>
        <p:nvPr/>
      </p:nvGrpSpPr>
      <p:grpSpPr>
        <a:xfrm>
          <a:off x="0" y="0"/>
          <a:ext cx="0" cy="0"/>
          <a:chOff x="0" y="0"/>
          <a:chExt cx="0" cy="0"/>
        </a:xfrm>
      </p:grpSpPr>
      <p:sp>
        <p:nvSpPr>
          <p:cNvPr id="1326" name="Shape 1326"/>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MOAT-v: Variant-based Permutation</a:t>
            </a:r>
          </a:p>
        </p:txBody>
      </p:sp>
      <p:sp>
        <p:nvSpPr>
          <p:cNvPr id="1327" name="Shape 1327"/>
          <p:cNvSpPr txBox="1"/>
          <p:nvPr>
            <p:ph idx="1" type="body"/>
          </p:nvPr>
        </p:nvSpPr>
        <p:spPr>
          <a:xfrm>
            <a:off x="685800" y="1485900"/>
            <a:ext cx="7772400" cy="3479100"/>
          </a:xfrm>
          <a:prstGeom prst="rect">
            <a:avLst/>
          </a:prstGeom>
          <a:noFill/>
          <a:ln>
            <a:noFill/>
          </a:ln>
        </p:spPr>
        <p:txBody>
          <a:bodyPr anchorCtr="0" anchor="t" bIns="34275" lIns="68575" rIns="68575" wrap="square" tIns="34275">
            <a:noAutofit/>
          </a:bodyPr>
          <a:lstStyle/>
          <a:p>
            <a:pPr indent="-177800" lvl="0" marL="177800" marR="0" rtl="0" algn="l">
              <a:lnSpc>
                <a:spcPct val="90000"/>
              </a:lnSpc>
              <a:spcBef>
                <a:spcPts val="0"/>
              </a:spcBef>
              <a:spcAft>
                <a:spcPts val="0"/>
              </a:spcAft>
              <a:buClr>
                <a:schemeClr val="dk1"/>
              </a:buClr>
              <a:buSzPct val="100000"/>
              <a:buFont typeface="Arial"/>
              <a:buChar char="•"/>
            </a:pPr>
            <a:r>
              <a:rPr i="0" lang="en" sz="2400" u="none" cap="none" strike="noStrike">
                <a:solidFill>
                  <a:schemeClr val="dk1"/>
                </a:solidFill>
              </a:rPr>
              <a:t>For each bin, repeat </a:t>
            </a:r>
            <a:r>
              <a:rPr i="1" lang="en" sz="2400" u="none" cap="none" strike="noStrike">
                <a:solidFill>
                  <a:schemeClr val="dk1"/>
                </a:solidFill>
              </a:rPr>
              <a:t>n</a:t>
            </a:r>
            <a:r>
              <a:rPr i="0" lang="en" sz="2400" u="none" cap="none" strike="noStrike">
                <a:solidFill>
                  <a:schemeClr val="dk1"/>
                </a:solidFill>
              </a:rPr>
              <a:t> times:</a:t>
            </a:r>
          </a:p>
          <a:p>
            <a:pPr indent="-171450" lvl="1" marL="520700" marR="0" rtl="0" algn="l">
              <a:lnSpc>
                <a:spcPct val="90000"/>
              </a:lnSpc>
              <a:spcBef>
                <a:spcPts val="400"/>
              </a:spcBef>
              <a:spcAft>
                <a:spcPts val="0"/>
              </a:spcAft>
              <a:buClr>
                <a:schemeClr val="dk1"/>
              </a:buClr>
              <a:buSzPct val="100000"/>
              <a:buFont typeface="Arial"/>
              <a:buChar char="•"/>
            </a:pPr>
            <a:r>
              <a:rPr i="0" lang="en" sz="2100" u="none" cap="none" strike="noStrike">
                <a:solidFill>
                  <a:schemeClr val="dk1"/>
                </a:solidFill>
              </a:rPr>
              <a:t>Iterate through intersecting variants: pick a new location in the bin that has the same trinucleotide context in the reference genome as the original variant location</a:t>
            </a:r>
          </a:p>
          <a:p>
            <a:pPr indent="-177800" lvl="2" marL="863600" marR="0" rtl="0" algn="l">
              <a:lnSpc>
                <a:spcPct val="90000"/>
              </a:lnSpc>
              <a:spcBef>
                <a:spcPts val="400"/>
              </a:spcBef>
              <a:buClr>
                <a:schemeClr val="dk1"/>
              </a:buClr>
              <a:buSzPct val="100000"/>
              <a:buFont typeface="Arial"/>
              <a:buChar char="•"/>
            </a:pPr>
            <a:r>
              <a:rPr i="0" lang="en" sz="1800" u="none" cap="none" strike="noStrike">
                <a:solidFill>
                  <a:schemeClr val="dk1"/>
                </a:solidFill>
              </a:rPr>
              <a:t>Pick with uniform probability, excluding the original variant location as a possible new location</a:t>
            </a:r>
          </a:p>
        </p:txBody>
      </p:sp>
      <p:cxnSp>
        <p:nvCxnSpPr>
          <p:cNvPr id="1328" name="Shape 1328"/>
          <p:cNvCxnSpPr/>
          <p:nvPr/>
        </p:nvCxnSpPr>
        <p:spPr>
          <a:xfrm>
            <a:off x="1662456" y="4176837"/>
            <a:ext cx="6172200" cy="13800"/>
          </a:xfrm>
          <a:prstGeom prst="straightConnector1">
            <a:avLst/>
          </a:prstGeom>
          <a:noFill/>
          <a:ln cap="flat" cmpd="sng" w="12700">
            <a:solidFill>
              <a:srgbClr val="000000"/>
            </a:solidFill>
            <a:prstDash val="solid"/>
            <a:miter lim="800000"/>
            <a:headEnd len="med" w="med" type="none"/>
            <a:tailEnd len="med" w="med" type="none"/>
          </a:ln>
        </p:spPr>
      </p:cxnSp>
      <p:sp>
        <p:nvSpPr>
          <p:cNvPr id="1329" name="Shape 1329"/>
          <p:cNvSpPr txBox="1"/>
          <p:nvPr/>
        </p:nvSpPr>
        <p:spPr>
          <a:xfrm>
            <a:off x="1614488" y="4286474"/>
            <a:ext cx="63180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CTTCAAGTTCTCAACTCCTGTCAATATCCCTTCCCCTCAACTTGACAATC</a:t>
            </a:r>
          </a:p>
        </p:txBody>
      </p:sp>
      <p:sp>
        <p:nvSpPr>
          <p:cNvPr id="1330" name="Shape 1330"/>
          <p:cNvSpPr txBox="1"/>
          <p:nvPr/>
        </p:nvSpPr>
        <p:spPr>
          <a:xfrm>
            <a:off x="1321974" y="4183700"/>
            <a:ext cx="4365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rPr>
              <a:t>ref</a:t>
            </a:r>
          </a:p>
        </p:txBody>
      </p:sp>
      <p:sp>
        <p:nvSpPr>
          <p:cNvPr id="1331" name="Shape 1331"/>
          <p:cNvSpPr txBox="1"/>
          <p:nvPr/>
        </p:nvSpPr>
        <p:spPr>
          <a:xfrm>
            <a:off x="1329104" y="3729250"/>
            <a:ext cx="4365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rPr>
              <a:t>alt</a:t>
            </a:r>
          </a:p>
        </p:txBody>
      </p:sp>
      <p:sp>
        <p:nvSpPr>
          <p:cNvPr id="1332" name="Shape 1332"/>
          <p:cNvSpPr txBox="1"/>
          <p:nvPr/>
        </p:nvSpPr>
        <p:spPr>
          <a:xfrm>
            <a:off x="4291241" y="3763511"/>
            <a:ext cx="2541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T</a:t>
            </a:r>
          </a:p>
        </p:txBody>
      </p:sp>
      <p:sp>
        <p:nvSpPr>
          <p:cNvPr id="1333" name="Shape 1333"/>
          <p:cNvSpPr/>
          <p:nvPr/>
        </p:nvSpPr>
        <p:spPr>
          <a:xfrm>
            <a:off x="4346064" y="3813665"/>
            <a:ext cx="137100" cy="819000"/>
          </a:xfrm>
          <a:prstGeom prst="rect">
            <a:avLst/>
          </a:prstGeom>
          <a:noFill/>
          <a:ln cap="flat" cmpd="sng" w="25400">
            <a:solidFill>
              <a:srgbClr val="FF0000"/>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334" name="Shape 1334"/>
          <p:cNvSpPr txBox="1"/>
          <p:nvPr/>
        </p:nvSpPr>
        <p:spPr>
          <a:xfrm>
            <a:off x="2101021" y="4492043"/>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35" name="Shape 1335"/>
          <p:cNvSpPr txBox="1"/>
          <p:nvPr/>
        </p:nvSpPr>
        <p:spPr>
          <a:xfrm>
            <a:off x="3072705" y="4568478"/>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36" name="Shape 1336"/>
          <p:cNvSpPr txBox="1"/>
          <p:nvPr/>
        </p:nvSpPr>
        <p:spPr>
          <a:xfrm>
            <a:off x="6154550" y="4482678"/>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37" name="Shape 1337"/>
          <p:cNvSpPr txBox="1"/>
          <p:nvPr/>
        </p:nvSpPr>
        <p:spPr>
          <a:xfrm>
            <a:off x="7156751" y="4486637"/>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38" name="Shape 1338"/>
          <p:cNvSpPr/>
          <p:nvPr/>
        </p:nvSpPr>
        <p:spPr>
          <a:xfrm>
            <a:off x="3125328" y="3806069"/>
            <a:ext cx="137100" cy="819000"/>
          </a:xfrm>
          <a:prstGeom prst="rect">
            <a:avLst/>
          </a:prstGeom>
          <a:noFill/>
          <a:ln cap="flat" cmpd="sng" w="25400">
            <a:solidFill>
              <a:srgbClr val="008000"/>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339" name="Shape 1339"/>
          <p:cNvSpPr txBox="1"/>
          <p:nvPr/>
        </p:nvSpPr>
        <p:spPr>
          <a:xfrm>
            <a:off x="3072253" y="3763511"/>
            <a:ext cx="2541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T</a:t>
            </a:r>
          </a:p>
        </p:txBody>
      </p:sp>
      <p:sp>
        <p:nvSpPr>
          <p:cNvPr id="1340" name="Shape 1340"/>
          <p:cNvSpPr txBox="1"/>
          <p:nvPr/>
        </p:nvSpPr>
        <p:spPr>
          <a:xfrm>
            <a:off x="3816373" y="3573025"/>
            <a:ext cx="14040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rgbClr val="FF0000"/>
                </a:solidFill>
              </a:rPr>
              <a:t>original variant</a:t>
            </a:r>
          </a:p>
        </p:txBody>
      </p:sp>
      <p:sp>
        <p:nvSpPr>
          <p:cNvPr id="1341" name="Shape 1341"/>
          <p:cNvSpPr txBox="1"/>
          <p:nvPr/>
        </p:nvSpPr>
        <p:spPr>
          <a:xfrm>
            <a:off x="2740575" y="3562875"/>
            <a:ext cx="11439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rgbClr val="385623"/>
                </a:solidFill>
              </a:rPr>
              <a:t>new variant</a:t>
            </a:r>
          </a:p>
        </p:txBody>
      </p:sp>
      <p:sp>
        <p:nvSpPr>
          <p:cNvPr id="1342" name="Shape 1342"/>
          <p:cNvSpPr txBox="1"/>
          <p:nvPr/>
        </p:nvSpPr>
        <p:spPr>
          <a:xfrm>
            <a:off x="1143000" y="4866500"/>
            <a:ext cx="37395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latin typeface="Calibri"/>
                <a:ea typeface="Calibri"/>
                <a:cs typeface="Calibri"/>
                <a:sym typeface="Calibri"/>
              </a:rPr>
              <a:t>* </a:t>
            </a:r>
            <a:r>
              <a:rPr lang="en" sz="1400">
                <a:solidFill>
                  <a:schemeClr val="dk1"/>
                </a:solidFill>
              </a:rPr>
              <a:t>= candidates for variant’s new location</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6" name="Shape 1346"/>
        <p:cNvGrpSpPr/>
        <p:nvPr/>
      </p:nvGrpSpPr>
      <p:grpSpPr>
        <a:xfrm>
          <a:off x="0" y="0"/>
          <a:ext cx="0" cy="0"/>
          <a:chOff x="0" y="0"/>
          <a:chExt cx="0" cy="0"/>
        </a:xfrm>
      </p:grpSpPr>
      <p:pic>
        <p:nvPicPr>
          <p:cNvPr descr="MOAT-s_only.jpg" id="1347" name="Shape 1347"/>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48" name="Shape 1348"/>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MOAT-s</a:t>
            </a:r>
          </a:p>
        </p:txBody>
      </p:sp>
      <p:sp>
        <p:nvSpPr>
          <p:cNvPr id="1349" name="Shape 1349"/>
          <p:cNvSpPr txBox="1"/>
          <p:nvPr>
            <p:ph idx="1" type="body"/>
          </p:nvPr>
        </p:nvSpPr>
        <p:spPr>
          <a:xfrm>
            <a:off x="628650" y="1268016"/>
            <a:ext cx="7886700" cy="920100"/>
          </a:xfrm>
          <a:prstGeom prst="rect">
            <a:avLst/>
          </a:prstGeom>
          <a:noFill/>
          <a:ln>
            <a:noFill/>
          </a:ln>
        </p:spPr>
        <p:txBody>
          <a:bodyPr anchorCtr="0" anchor="t" bIns="34275" lIns="68575" rIns="68575" wrap="square" tIns="34275">
            <a:noAutofit/>
          </a:bodyPr>
          <a:lstStyle/>
          <a:p>
            <a:pPr indent="-171450" lvl="0" marL="177800" marR="0" rtl="0" algn="l">
              <a:lnSpc>
                <a:spcPct val="70000"/>
              </a:lnSpc>
              <a:spcBef>
                <a:spcPts val="0"/>
              </a:spcBef>
              <a:spcAft>
                <a:spcPts val="0"/>
              </a:spcAft>
              <a:buClr>
                <a:schemeClr val="dk1"/>
              </a:buClr>
              <a:buSzPct val="100000"/>
              <a:buFont typeface="Arial"/>
              <a:buChar char="•"/>
            </a:pPr>
            <a:r>
              <a:rPr i="0" lang="en" sz="1700" u="none" cap="none" strike="noStrike">
                <a:solidFill>
                  <a:schemeClr val="dk1"/>
                </a:solidFill>
                <a:latin typeface="Arial"/>
                <a:ea typeface="Arial"/>
                <a:cs typeface="Arial"/>
                <a:sym typeface="Arial"/>
              </a:rPr>
              <a:t>A somatic variant simulator</a:t>
            </a:r>
          </a:p>
          <a:p>
            <a:pPr indent="-171450" lvl="1" marL="520700" marR="0" rtl="0" algn="l">
              <a:lnSpc>
                <a:spcPct val="70000"/>
              </a:lnSpc>
              <a:spcBef>
                <a:spcPts val="400"/>
              </a:spcBef>
              <a:spcAft>
                <a:spcPts val="0"/>
              </a:spcAft>
              <a:buClr>
                <a:schemeClr val="dk1"/>
              </a:buClr>
              <a:buSzPct val="100000"/>
              <a:buFont typeface="Arial"/>
              <a:buChar char="•"/>
            </a:pPr>
            <a:r>
              <a:rPr i="0" lang="en" sz="1500" u="none" cap="none" strike="noStrike">
                <a:solidFill>
                  <a:schemeClr val="dk1"/>
                </a:solidFill>
                <a:latin typeface="Arial"/>
                <a:ea typeface="Arial"/>
                <a:cs typeface="Arial"/>
                <a:sym typeface="Arial"/>
              </a:rPr>
              <a:t>Given a set of input variants, shuffle to new locations, taking genome structure into account</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4" name="Shape 1354"/>
        <p:cNvGrpSpPr/>
        <p:nvPr/>
      </p:nvGrpSpPr>
      <p:grpSpPr>
        <a:xfrm>
          <a:off x="0" y="0"/>
          <a:ext cx="0" cy="0"/>
          <a:chOff x="0" y="0"/>
          <a:chExt cx="0" cy="0"/>
        </a:xfrm>
      </p:grpSpPr>
      <p:sp>
        <p:nvSpPr>
          <p:cNvPr id="1355" name="Shape 1355"/>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Funseq2 Integration</a:t>
            </a:r>
          </a:p>
        </p:txBody>
      </p:sp>
      <p:sp>
        <p:nvSpPr>
          <p:cNvPr id="1356" name="Shape 1356"/>
          <p:cNvSpPr txBox="1"/>
          <p:nvPr>
            <p:ph idx="1" type="body"/>
          </p:nvPr>
        </p:nvSpPr>
        <p:spPr>
          <a:xfrm>
            <a:off x="685800" y="1485900"/>
            <a:ext cx="7772400" cy="3479100"/>
          </a:xfrm>
          <a:prstGeom prst="rect">
            <a:avLst/>
          </a:prstGeom>
          <a:noFill/>
          <a:ln>
            <a:noFill/>
          </a:ln>
        </p:spPr>
        <p:txBody>
          <a:bodyPr anchorCtr="0" anchor="t" bIns="34275" lIns="68575" rIns="68575" wrap="square" tIns="34275">
            <a:noAutofit/>
          </a:bodyPr>
          <a:lstStyle/>
          <a:p>
            <a:pPr indent="-171450" lvl="0" marL="177800" marR="0" rtl="0" algn="l">
              <a:lnSpc>
                <a:spcPct val="90000"/>
              </a:lnSpc>
              <a:spcBef>
                <a:spcPts val="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Funseq2</a:t>
            </a:r>
            <a:r>
              <a:rPr baseline="30000" i="0" lang="en" sz="2100" u="none" cap="none" strike="noStrike">
                <a:solidFill>
                  <a:schemeClr val="dk1"/>
                </a:solidFill>
                <a:latin typeface="Arial"/>
                <a:ea typeface="Arial"/>
                <a:cs typeface="Arial"/>
                <a:sym typeface="Arial"/>
              </a:rPr>
              <a:t>1</a:t>
            </a:r>
            <a:r>
              <a:rPr i="0" lang="en" sz="2100" u="none" cap="none" strike="noStrike">
                <a:solidFill>
                  <a:schemeClr val="dk1"/>
                </a:solidFill>
                <a:latin typeface="Arial"/>
                <a:ea typeface="Arial"/>
                <a:cs typeface="Arial"/>
                <a:sym typeface="Arial"/>
              </a:rPr>
              <a:t> integration with MOAT</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Computational method developed in the Gerstein lab</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Assesses the </a:t>
            </a:r>
            <a:r>
              <a:rPr i="0" lang="en" sz="1800" u="sng" cap="none" strike="noStrike">
                <a:solidFill>
                  <a:schemeClr val="dk1"/>
                </a:solidFill>
                <a:latin typeface="Arial"/>
                <a:ea typeface="Arial"/>
                <a:cs typeface="Arial"/>
                <a:sym typeface="Arial"/>
              </a:rPr>
              <a:t>fun</a:t>
            </a:r>
            <a:r>
              <a:rPr i="0" lang="en" sz="1800" u="none" cap="none" strike="noStrike">
                <a:solidFill>
                  <a:schemeClr val="dk1"/>
                </a:solidFill>
                <a:latin typeface="Arial"/>
                <a:ea typeface="Arial"/>
                <a:cs typeface="Arial"/>
                <a:sym typeface="Arial"/>
              </a:rPr>
              <a:t>ctional impact of whole genome </a:t>
            </a:r>
            <a:r>
              <a:rPr i="0" lang="en" sz="1800" u="sng" cap="none" strike="noStrike">
                <a:solidFill>
                  <a:schemeClr val="dk1"/>
                </a:solidFill>
                <a:latin typeface="Arial"/>
                <a:ea typeface="Arial"/>
                <a:cs typeface="Arial"/>
                <a:sym typeface="Arial"/>
              </a:rPr>
              <a:t>seq</a:t>
            </a:r>
            <a:r>
              <a:rPr i="0" lang="en" sz="1800" u="none" cap="none" strike="noStrike">
                <a:solidFill>
                  <a:schemeClr val="dk1"/>
                </a:solidFill>
                <a:latin typeface="Arial"/>
                <a:ea typeface="Arial"/>
                <a:cs typeface="Arial"/>
                <a:sym typeface="Arial"/>
              </a:rPr>
              <a:t>uence variants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Uses a vast range of coding and noncoding annotations to prioritize variants most likely to be associated with cancer</a:t>
            </a:r>
          </a:p>
          <a:p>
            <a:pPr indent="-171450" lvl="0" marL="177800" marR="0" rtl="0" algn="l">
              <a:lnSpc>
                <a:spcPct val="90000"/>
              </a:lnSpc>
              <a:spcBef>
                <a:spcPts val="80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MOAT identifies input variants with significantly elevated Funseq scores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Computations performed alongside mutation burden analysis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Works with MOAT-a and MOAT-v</a:t>
            </a:r>
          </a:p>
          <a:p>
            <a:pPr indent="-177800" lvl="1" marL="520700" marR="0" rtl="0" algn="l">
              <a:lnSpc>
                <a:spcPct val="90000"/>
              </a:lnSpc>
              <a:spcBef>
                <a:spcPts val="400"/>
              </a:spcBef>
              <a:buClr>
                <a:schemeClr val="dk1"/>
              </a:buClr>
              <a:buSzPct val="100000"/>
              <a:buFont typeface="Arial"/>
              <a:buNone/>
            </a:pPr>
            <a:r>
              <a:t/>
            </a:r>
            <a:endParaRPr i="0" sz="1800" u="none" cap="none" strike="noStrike">
              <a:solidFill>
                <a:schemeClr val="dk1"/>
              </a:solidFill>
              <a:latin typeface="Arial"/>
              <a:ea typeface="Arial"/>
              <a:cs typeface="Arial"/>
              <a:sym typeface="Arial"/>
            </a:endParaRPr>
          </a:p>
        </p:txBody>
      </p:sp>
      <p:sp>
        <p:nvSpPr>
          <p:cNvPr id="1357" name="Shape 1357"/>
          <p:cNvSpPr txBox="1"/>
          <p:nvPr/>
        </p:nvSpPr>
        <p:spPr>
          <a:xfrm>
            <a:off x="628650" y="4684919"/>
            <a:ext cx="6043500" cy="3924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100">
                <a:solidFill>
                  <a:schemeClr val="dk1"/>
                </a:solidFill>
                <a:latin typeface="Calibri"/>
                <a:ea typeface="Calibri"/>
                <a:cs typeface="Calibri"/>
                <a:sym typeface="Calibri"/>
              </a:rPr>
              <a:t>1. Fu, Y. et al. FunSeq2: a framework for prioritizing noncoding regulatory variants in cancer. Genome biology 15, 480 (2014).</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1" name="Shape 1361"/>
        <p:cNvGrpSpPr/>
        <p:nvPr/>
      </p:nvGrpSpPr>
      <p:grpSpPr>
        <a:xfrm>
          <a:off x="0" y="0"/>
          <a:ext cx="0" cy="0"/>
          <a:chOff x="0" y="0"/>
          <a:chExt cx="0" cy="0"/>
        </a:xfrm>
      </p:grpSpPr>
      <p:sp>
        <p:nvSpPr>
          <p:cNvPr id="1362" name="Shape 1362"/>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Funseq2 Integration</a:t>
            </a:r>
          </a:p>
        </p:txBody>
      </p:sp>
      <p:sp>
        <p:nvSpPr>
          <p:cNvPr id="1363" name="Shape 1363"/>
          <p:cNvSpPr txBox="1"/>
          <p:nvPr>
            <p:ph idx="1" type="body"/>
          </p:nvPr>
        </p:nvSpPr>
        <p:spPr>
          <a:xfrm>
            <a:off x="1614488" y="1592944"/>
            <a:ext cx="6522900" cy="2973000"/>
          </a:xfrm>
          <a:prstGeom prst="rect">
            <a:avLst/>
          </a:prstGeom>
          <a:noFill/>
          <a:ln>
            <a:noFill/>
          </a:ln>
        </p:spPr>
        <p:txBody>
          <a:bodyPr anchorCtr="0" anchor="t" bIns="34275" lIns="68575" rIns="68575" wrap="square" tIns="34275">
            <a:noAutofit/>
          </a:bodyPr>
          <a:lstStyle/>
          <a:p>
            <a:pPr indent="-177800" lvl="0" marL="177800" marR="0" rtl="0" algn="l">
              <a:lnSpc>
                <a:spcPct val="100000"/>
              </a:lnSpc>
              <a:spcBef>
                <a:spcPts val="0"/>
              </a:spcBef>
              <a:spcAft>
                <a:spcPts val="0"/>
              </a:spcAft>
              <a:buClr>
                <a:schemeClr val="dk1"/>
              </a:buClr>
              <a:buSzPct val="100000"/>
              <a:buFont typeface="Arial"/>
              <a:buChar char="•"/>
            </a:pPr>
            <a:r>
              <a:rPr i="0" lang="en" sz="1600" u="none" cap="none" strike="noStrike">
                <a:solidFill>
                  <a:schemeClr val="dk1"/>
                </a:solidFill>
                <a:latin typeface="Arial"/>
                <a:ea typeface="Arial"/>
                <a:cs typeface="Arial"/>
                <a:sym typeface="Arial"/>
              </a:rPr>
              <a:t>Run Funseq2 over the whole genome</a:t>
            </a:r>
          </a:p>
          <a:p>
            <a:pPr indent="-177800" lvl="1" marL="520700" marR="0" rtl="0" algn="l">
              <a:lnSpc>
                <a:spcPct val="100000"/>
              </a:lnSpc>
              <a:spcBef>
                <a:spcPts val="400"/>
              </a:spcBef>
              <a:spcAft>
                <a:spcPts val="0"/>
              </a:spcAft>
              <a:buClr>
                <a:schemeClr val="dk1"/>
              </a:buClr>
              <a:buSzPct val="100000"/>
              <a:buFont typeface="Arial"/>
              <a:buChar char="•"/>
            </a:pPr>
            <a:r>
              <a:rPr i="0" lang="en" sz="1400" u="none" cap="none" strike="noStrike">
                <a:solidFill>
                  <a:schemeClr val="dk1"/>
                </a:solidFill>
                <a:latin typeface="Arial"/>
                <a:ea typeface="Arial"/>
                <a:cs typeface="Arial"/>
                <a:sym typeface="Arial"/>
              </a:rPr>
              <a:t>Produce signal track that is the maximum score at each position</a:t>
            </a: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88900" lvl="1" marL="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spcAft>
                <a:spcPts val="0"/>
              </a:spcAft>
              <a:buClr>
                <a:schemeClr val="dk1"/>
              </a:buClr>
              <a:buSzPct val="100000"/>
              <a:buFont typeface="Arial"/>
              <a:buChar char="•"/>
            </a:pPr>
            <a:r>
              <a:rPr i="0" lang="en" sz="1400" u="none" cap="none" strike="noStrike">
                <a:solidFill>
                  <a:schemeClr val="dk1"/>
                </a:solidFill>
                <a:latin typeface="Arial"/>
                <a:ea typeface="Arial"/>
                <a:cs typeface="Arial"/>
                <a:sym typeface="Arial"/>
              </a:rPr>
              <a:t>Calculate an annotation signal by summing the intersecting variants’ scores</a:t>
            </a: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spcAft>
                <a:spcPts val="0"/>
              </a:spcAft>
              <a:buClr>
                <a:schemeClr val="dk1"/>
              </a:buClr>
              <a:buSzPct val="100000"/>
              <a:buFont typeface="Arial"/>
              <a:buChar char="•"/>
            </a:pPr>
            <a:r>
              <a:rPr i="0" lang="en" sz="1400" u="none" cap="none" strike="noStrike">
                <a:solidFill>
                  <a:schemeClr val="dk1"/>
                </a:solidFill>
                <a:latin typeface="Arial"/>
                <a:ea typeface="Arial"/>
                <a:cs typeface="Arial"/>
                <a:sym typeface="Arial"/>
              </a:rPr>
              <a:t>Use the same procedure on permuted data</a:t>
            </a: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buClr>
                <a:schemeClr val="dk1"/>
              </a:buClr>
              <a:buSzPct val="100000"/>
              <a:buFont typeface="Arial"/>
              <a:buChar char="•"/>
            </a:pPr>
            <a:r>
              <a:rPr i="0" lang="en" sz="1400" u="none" cap="none" strike="noStrike">
                <a:solidFill>
                  <a:schemeClr val="dk1"/>
                </a:solidFill>
                <a:latin typeface="Arial"/>
                <a:ea typeface="Arial"/>
                <a:cs typeface="Arial"/>
                <a:sym typeface="Arial"/>
              </a:rPr>
              <a:t>These are background scores to determine if the observed score is significantly elevated</a:t>
            </a:r>
          </a:p>
        </p:txBody>
      </p:sp>
      <p:cxnSp>
        <p:nvCxnSpPr>
          <p:cNvPr id="1364" name="Shape 1364"/>
          <p:cNvCxnSpPr/>
          <p:nvPr/>
        </p:nvCxnSpPr>
        <p:spPr>
          <a:xfrm>
            <a:off x="1530276" y="2609570"/>
            <a:ext cx="6075600" cy="0"/>
          </a:xfrm>
          <a:prstGeom prst="straightConnector1">
            <a:avLst/>
          </a:prstGeom>
          <a:noFill/>
          <a:ln cap="flat" cmpd="sng" w="19050">
            <a:solidFill>
              <a:schemeClr val="dk1"/>
            </a:solidFill>
            <a:prstDash val="solid"/>
            <a:miter lim="800000"/>
            <a:headEnd len="med" w="med" type="none"/>
            <a:tailEnd len="med" w="med" type="none"/>
          </a:ln>
        </p:spPr>
      </p:cxnSp>
      <p:sp>
        <p:nvSpPr>
          <p:cNvPr id="1365" name="Shape 1365"/>
          <p:cNvSpPr/>
          <p:nvPr/>
        </p:nvSpPr>
        <p:spPr>
          <a:xfrm>
            <a:off x="1614488" y="2434087"/>
            <a:ext cx="91200" cy="1755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6" name="Shape 1366"/>
          <p:cNvSpPr/>
          <p:nvPr/>
        </p:nvSpPr>
        <p:spPr>
          <a:xfrm>
            <a:off x="1705760" y="2358185"/>
            <a:ext cx="84300" cy="251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7" name="Shape 1367"/>
          <p:cNvSpPr/>
          <p:nvPr/>
        </p:nvSpPr>
        <p:spPr>
          <a:xfrm>
            <a:off x="1791485" y="2358185"/>
            <a:ext cx="84300" cy="251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8" name="Shape 1368"/>
          <p:cNvSpPr/>
          <p:nvPr/>
        </p:nvSpPr>
        <p:spPr>
          <a:xfrm>
            <a:off x="1877715" y="2300961"/>
            <a:ext cx="75900" cy="308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9" name="Shape 1369"/>
          <p:cNvSpPr/>
          <p:nvPr/>
        </p:nvSpPr>
        <p:spPr>
          <a:xfrm>
            <a:off x="1951336" y="2252551"/>
            <a:ext cx="86700" cy="3579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0" name="Shape 1370"/>
          <p:cNvSpPr/>
          <p:nvPr/>
        </p:nvSpPr>
        <p:spPr>
          <a:xfrm>
            <a:off x="2035550" y="2176649"/>
            <a:ext cx="75900" cy="43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1" name="Shape 1371"/>
          <p:cNvSpPr/>
          <p:nvPr/>
        </p:nvSpPr>
        <p:spPr>
          <a:xfrm>
            <a:off x="2109172" y="2177656"/>
            <a:ext cx="75900" cy="43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2" name="Shape 1372"/>
          <p:cNvSpPr/>
          <p:nvPr/>
        </p:nvSpPr>
        <p:spPr>
          <a:xfrm>
            <a:off x="2182794" y="2178662"/>
            <a:ext cx="75900" cy="43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3" name="Shape 1373"/>
          <p:cNvSpPr/>
          <p:nvPr/>
        </p:nvSpPr>
        <p:spPr>
          <a:xfrm>
            <a:off x="2256417" y="2252550"/>
            <a:ext cx="73500" cy="359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4" name="Shape 1374"/>
          <p:cNvSpPr/>
          <p:nvPr/>
        </p:nvSpPr>
        <p:spPr>
          <a:xfrm>
            <a:off x="2330038" y="2300961"/>
            <a:ext cx="71100" cy="311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5" name="Shape 1375"/>
          <p:cNvSpPr/>
          <p:nvPr/>
        </p:nvSpPr>
        <p:spPr>
          <a:xfrm>
            <a:off x="2403661" y="2358184"/>
            <a:ext cx="68700" cy="249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6" name="Shape 1376"/>
          <p:cNvSpPr/>
          <p:nvPr/>
        </p:nvSpPr>
        <p:spPr>
          <a:xfrm>
            <a:off x="2477283" y="2434087"/>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7" name="Shape 1377"/>
          <p:cNvSpPr/>
          <p:nvPr/>
        </p:nvSpPr>
        <p:spPr>
          <a:xfrm>
            <a:off x="2544853" y="2435093"/>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8" name="Shape 1378"/>
          <p:cNvSpPr/>
          <p:nvPr/>
        </p:nvSpPr>
        <p:spPr>
          <a:xfrm>
            <a:off x="2612425" y="2436100"/>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9" name="Shape 1379"/>
          <p:cNvSpPr/>
          <p:nvPr/>
        </p:nvSpPr>
        <p:spPr>
          <a:xfrm>
            <a:off x="2678989" y="2436098"/>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0" name="Shape 1380"/>
          <p:cNvSpPr/>
          <p:nvPr/>
        </p:nvSpPr>
        <p:spPr>
          <a:xfrm>
            <a:off x="2745551" y="2482496"/>
            <a:ext cx="75600" cy="128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1" name="Shape 1381"/>
          <p:cNvSpPr/>
          <p:nvPr/>
        </p:nvSpPr>
        <p:spPr>
          <a:xfrm>
            <a:off x="2819174" y="2483501"/>
            <a:ext cx="75600" cy="128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2" name="Shape 1382"/>
          <p:cNvSpPr/>
          <p:nvPr/>
        </p:nvSpPr>
        <p:spPr>
          <a:xfrm>
            <a:off x="2891788" y="2483503"/>
            <a:ext cx="75600" cy="128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3" name="Shape 1383"/>
          <p:cNvSpPr/>
          <p:nvPr/>
        </p:nvSpPr>
        <p:spPr>
          <a:xfrm>
            <a:off x="2965411" y="2530904"/>
            <a:ext cx="80100" cy="81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4" name="Shape 1384"/>
          <p:cNvSpPr/>
          <p:nvPr/>
        </p:nvSpPr>
        <p:spPr>
          <a:xfrm>
            <a:off x="3045085" y="2525859"/>
            <a:ext cx="80100" cy="81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5" name="Shape 1385"/>
          <p:cNvSpPr/>
          <p:nvPr/>
        </p:nvSpPr>
        <p:spPr>
          <a:xfrm>
            <a:off x="3129802" y="2581821"/>
            <a:ext cx="79800" cy="258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6" name="Shape 1386"/>
          <p:cNvSpPr/>
          <p:nvPr/>
        </p:nvSpPr>
        <p:spPr>
          <a:xfrm>
            <a:off x="3209476" y="2582828"/>
            <a:ext cx="79800" cy="258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7" name="Shape 1387"/>
          <p:cNvSpPr/>
          <p:nvPr/>
        </p:nvSpPr>
        <p:spPr>
          <a:xfrm>
            <a:off x="3294193" y="2582827"/>
            <a:ext cx="79800" cy="258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grpSp>
        <p:nvGrpSpPr>
          <p:cNvPr id="1388" name="Shape 1388"/>
          <p:cNvGrpSpPr/>
          <p:nvPr/>
        </p:nvGrpSpPr>
        <p:grpSpPr>
          <a:xfrm flipH="1">
            <a:off x="4553365" y="2178653"/>
            <a:ext cx="1759355" cy="435993"/>
            <a:chOff x="6062830" y="2730158"/>
            <a:chExt cx="3127742" cy="775098"/>
          </a:xfrm>
        </p:grpSpPr>
        <p:sp>
          <p:nvSpPr>
            <p:cNvPr id="1389" name="Shape 1389"/>
            <p:cNvSpPr/>
            <p:nvPr/>
          </p:nvSpPr>
          <p:spPr>
            <a:xfrm>
              <a:off x="6062830" y="3187825"/>
              <a:ext cx="162300" cy="31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0" name="Shape 1390"/>
            <p:cNvSpPr/>
            <p:nvPr/>
          </p:nvSpPr>
          <p:spPr>
            <a:xfrm>
              <a:off x="6225091" y="3052888"/>
              <a:ext cx="149700" cy="447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1" name="Shape 1391"/>
            <p:cNvSpPr/>
            <p:nvPr/>
          </p:nvSpPr>
          <p:spPr>
            <a:xfrm>
              <a:off x="6377491" y="3052888"/>
              <a:ext cx="149700" cy="447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2" name="Shape 1392"/>
            <p:cNvSpPr/>
            <p:nvPr/>
          </p:nvSpPr>
          <p:spPr>
            <a:xfrm>
              <a:off x="6530788" y="2951157"/>
              <a:ext cx="135300" cy="548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3" name="Shape 1393"/>
            <p:cNvSpPr/>
            <p:nvPr/>
          </p:nvSpPr>
          <p:spPr>
            <a:xfrm>
              <a:off x="6661672" y="2865095"/>
              <a:ext cx="154200" cy="636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4" name="Shape 1394"/>
            <p:cNvSpPr/>
            <p:nvPr/>
          </p:nvSpPr>
          <p:spPr>
            <a:xfrm>
              <a:off x="6811383" y="2730158"/>
              <a:ext cx="135300" cy="768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5" name="Shape 1395"/>
            <p:cNvSpPr/>
            <p:nvPr/>
          </p:nvSpPr>
          <p:spPr>
            <a:xfrm>
              <a:off x="6942267" y="2731949"/>
              <a:ext cx="135300" cy="768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6" name="Shape 1396"/>
            <p:cNvSpPr/>
            <p:nvPr/>
          </p:nvSpPr>
          <p:spPr>
            <a:xfrm>
              <a:off x="7073151" y="2733737"/>
              <a:ext cx="135300" cy="768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7" name="Shape 1397"/>
            <p:cNvSpPr/>
            <p:nvPr/>
          </p:nvSpPr>
          <p:spPr>
            <a:xfrm>
              <a:off x="7204036" y="2865095"/>
              <a:ext cx="130800" cy="638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8" name="Shape 1398"/>
            <p:cNvSpPr/>
            <p:nvPr/>
          </p:nvSpPr>
          <p:spPr>
            <a:xfrm>
              <a:off x="7334920" y="2951156"/>
              <a:ext cx="126300" cy="554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9" name="Shape 1399"/>
            <p:cNvSpPr/>
            <p:nvPr/>
          </p:nvSpPr>
          <p:spPr>
            <a:xfrm>
              <a:off x="7465804" y="3052888"/>
              <a:ext cx="121800" cy="443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0" name="Shape 1400"/>
            <p:cNvSpPr/>
            <p:nvPr/>
          </p:nvSpPr>
          <p:spPr>
            <a:xfrm>
              <a:off x="7596688" y="3187825"/>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1" name="Shape 1401"/>
            <p:cNvSpPr/>
            <p:nvPr/>
          </p:nvSpPr>
          <p:spPr>
            <a:xfrm>
              <a:off x="7716814" y="3189613"/>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2" name="Shape 1402"/>
            <p:cNvSpPr/>
            <p:nvPr/>
          </p:nvSpPr>
          <p:spPr>
            <a:xfrm>
              <a:off x="7836940" y="3191403"/>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3" name="Shape 1403"/>
            <p:cNvSpPr/>
            <p:nvPr/>
          </p:nvSpPr>
          <p:spPr>
            <a:xfrm>
              <a:off x="7955278" y="3191401"/>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4" name="Shape 1404"/>
            <p:cNvSpPr/>
            <p:nvPr/>
          </p:nvSpPr>
          <p:spPr>
            <a:xfrm>
              <a:off x="8073610" y="3273886"/>
              <a:ext cx="134400" cy="227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5" name="Shape 1405"/>
            <p:cNvSpPr/>
            <p:nvPr/>
          </p:nvSpPr>
          <p:spPr>
            <a:xfrm>
              <a:off x="8204494" y="3275674"/>
              <a:ext cx="134400" cy="227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6" name="Shape 1406"/>
            <p:cNvSpPr/>
            <p:nvPr/>
          </p:nvSpPr>
          <p:spPr>
            <a:xfrm>
              <a:off x="8333588" y="3275677"/>
              <a:ext cx="134400" cy="227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7" name="Shape 1407"/>
            <p:cNvSpPr/>
            <p:nvPr/>
          </p:nvSpPr>
          <p:spPr>
            <a:xfrm>
              <a:off x="8464472" y="3359947"/>
              <a:ext cx="142500" cy="145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8" name="Shape 1408"/>
            <p:cNvSpPr/>
            <p:nvPr/>
          </p:nvSpPr>
          <p:spPr>
            <a:xfrm>
              <a:off x="8606114" y="3350977"/>
              <a:ext cx="142500" cy="145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09" name="Shape 1409"/>
            <p:cNvSpPr/>
            <p:nvPr/>
          </p:nvSpPr>
          <p:spPr>
            <a:xfrm>
              <a:off x="8756722" y="3450463"/>
              <a:ext cx="141600" cy="45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10" name="Shape 1410"/>
            <p:cNvSpPr/>
            <p:nvPr/>
          </p:nvSpPr>
          <p:spPr>
            <a:xfrm>
              <a:off x="8898364" y="3452254"/>
              <a:ext cx="141600" cy="45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411" name="Shape 1411"/>
            <p:cNvSpPr/>
            <p:nvPr/>
          </p:nvSpPr>
          <p:spPr>
            <a:xfrm>
              <a:off x="9048972" y="3452251"/>
              <a:ext cx="141600" cy="45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grpSp>
      <p:sp>
        <p:nvSpPr>
          <p:cNvPr id="1412" name="Shape 1412"/>
          <p:cNvSpPr txBox="1"/>
          <p:nvPr/>
        </p:nvSpPr>
        <p:spPr>
          <a:xfrm>
            <a:off x="2214950" y="2082900"/>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80</a:t>
            </a:r>
          </a:p>
        </p:txBody>
      </p:sp>
      <p:sp>
        <p:nvSpPr>
          <p:cNvPr id="1413" name="Shape 1413"/>
          <p:cNvSpPr txBox="1"/>
          <p:nvPr/>
        </p:nvSpPr>
        <p:spPr>
          <a:xfrm>
            <a:off x="5477794" y="2088952"/>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80</a:t>
            </a:r>
          </a:p>
        </p:txBody>
      </p:sp>
      <p:sp>
        <p:nvSpPr>
          <p:cNvPr id="1414" name="Shape 1414"/>
          <p:cNvSpPr txBox="1"/>
          <p:nvPr/>
        </p:nvSpPr>
        <p:spPr>
          <a:xfrm>
            <a:off x="6180741" y="2271496"/>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50</a:t>
            </a:r>
          </a:p>
        </p:txBody>
      </p:sp>
      <p:sp>
        <p:nvSpPr>
          <p:cNvPr id="1415" name="Shape 1415"/>
          <p:cNvSpPr txBox="1"/>
          <p:nvPr/>
        </p:nvSpPr>
        <p:spPr>
          <a:xfrm>
            <a:off x="1515087" y="2270703"/>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50</a:t>
            </a:r>
          </a:p>
        </p:txBody>
      </p:sp>
      <p:sp>
        <p:nvSpPr>
          <p:cNvPr id="1416" name="Shape 1416"/>
          <p:cNvSpPr txBox="1"/>
          <p:nvPr/>
        </p:nvSpPr>
        <p:spPr>
          <a:xfrm>
            <a:off x="4725867" y="2362350"/>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20</a:t>
            </a:r>
          </a:p>
        </p:txBody>
      </p:sp>
      <p:sp>
        <p:nvSpPr>
          <p:cNvPr id="1417" name="Shape 1417"/>
          <p:cNvSpPr txBox="1"/>
          <p:nvPr/>
        </p:nvSpPr>
        <p:spPr>
          <a:xfrm>
            <a:off x="2972228" y="2359124"/>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20</a:t>
            </a:r>
          </a:p>
        </p:txBody>
      </p:sp>
      <p:cxnSp>
        <p:nvCxnSpPr>
          <p:cNvPr id="1418" name="Shape 1418"/>
          <p:cNvCxnSpPr/>
          <p:nvPr/>
        </p:nvCxnSpPr>
        <p:spPr>
          <a:xfrm>
            <a:off x="1530276" y="3185439"/>
            <a:ext cx="6075600" cy="0"/>
          </a:xfrm>
          <a:prstGeom prst="straightConnector1">
            <a:avLst/>
          </a:prstGeom>
          <a:noFill/>
          <a:ln cap="flat" cmpd="sng" w="19050">
            <a:solidFill>
              <a:schemeClr val="dk1"/>
            </a:solidFill>
            <a:prstDash val="solid"/>
            <a:miter lim="800000"/>
            <a:headEnd len="med" w="med" type="none"/>
            <a:tailEnd len="med" w="med" type="none"/>
          </a:ln>
        </p:spPr>
      </p:cxnSp>
      <p:sp>
        <p:nvSpPr>
          <p:cNvPr id="1419" name="Shape 1419"/>
          <p:cNvSpPr/>
          <p:nvPr/>
        </p:nvSpPr>
        <p:spPr>
          <a:xfrm>
            <a:off x="2678990" y="3129971"/>
            <a:ext cx="366000" cy="114900"/>
          </a:xfrm>
          <a:prstGeom prst="rect">
            <a:avLst/>
          </a:prstGeom>
          <a:solidFill>
            <a:schemeClr val="dk1"/>
          </a:solid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cxnSp>
        <p:nvCxnSpPr>
          <p:cNvPr id="1420" name="Shape 1420"/>
          <p:cNvCxnSpPr/>
          <p:nvPr/>
        </p:nvCxnSpPr>
        <p:spPr>
          <a:xfrm>
            <a:off x="1614488"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21" name="Shape 1421"/>
          <p:cNvCxnSpPr/>
          <p:nvPr/>
        </p:nvCxnSpPr>
        <p:spPr>
          <a:xfrm>
            <a:off x="2035549"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22" name="Shape 1422"/>
          <p:cNvCxnSpPr/>
          <p:nvPr/>
        </p:nvCxnSpPr>
        <p:spPr>
          <a:xfrm>
            <a:off x="2807575"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23" name="Shape 1423"/>
          <p:cNvCxnSpPr/>
          <p:nvPr/>
        </p:nvCxnSpPr>
        <p:spPr>
          <a:xfrm>
            <a:off x="3002989"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24" name="Shape 1424"/>
          <p:cNvCxnSpPr/>
          <p:nvPr/>
        </p:nvCxnSpPr>
        <p:spPr>
          <a:xfrm>
            <a:off x="3739459"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25" name="Shape 1425"/>
          <p:cNvCxnSpPr/>
          <p:nvPr/>
        </p:nvCxnSpPr>
        <p:spPr>
          <a:xfrm>
            <a:off x="4259861"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26" name="Shape 1426"/>
          <p:cNvCxnSpPr/>
          <p:nvPr/>
        </p:nvCxnSpPr>
        <p:spPr>
          <a:xfrm>
            <a:off x="4960286"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27" name="Shape 1427"/>
          <p:cNvCxnSpPr/>
          <p:nvPr/>
        </p:nvCxnSpPr>
        <p:spPr>
          <a:xfrm>
            <a:off x="6186793"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28" name="Shape 1428"/>
          <p:cNvCxnSpPr/>
          <p:nvPr/>
        </p:nvCxnSpPr>
        <p:spPr>
          <a:xfrm>
            <a:off x="6313224"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29" name="Shape 1429"/>
          <p:cNvCxnSpPr/>
          <p:nvPr/>
        </p:nvCxnSpPr>
        <p:spPr>
          <a:xfrm>
            <a:off x="6480642"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30" name="Shape 1430"/>
          <p:cNvCxnSpPr/>
          <p:nvPr/>
        </p:nvCxnSpPr>
        <p:spPr>
          <a:xfrm>
            <a:off x="7345961" y="3129971"/>
            <a:ext cx="0" cy="114900"/>
          </a:xfrm>
          <a:prstGeom prst="straightConnector1">
            <a:avLst/>
          </a:prstGeom>
          <a:noFill/>
          <a:ln cap="flat" cmpd="sng" w="19050">
            <a:solidFill>
              <a:srgbClr val="C00000"/>
            </a:solidFill>
            <a:prstDash val="solid"/>
            <a:miter lim="800000"/>
            <a:headEnd len="med" w="med" type="none"/>
            <a:tailEnd len="med" w="med" type="none"/>
          </a:ln>
        </p:spPr>
      </p:cxnSp>
      <p:sp>
        <p:nvSpPr>
          <p:cNvPr id="1431" name="Shape 1431"/>
          <p:cNvSpPr txBox="1"/>
          <p:nvPr/>
        </p:nvSpPr>
        <p:spPr>
          <a:xfrm>
            <a:off x="2906869" y="2965867"/>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20</a:t>
            </a:r>
          </a:p>
        </p:txBody>
      </p:sp>
      <p:sp>
        <p:nvSpPr>
          <p:cNvPr id="1432" name="Shape 1432"/>
          <p:cNvSpPr txBox="1"/>
          <p:nvPr/>
        </p:nvSpPr>
        <p:spPr>
          <a:xfrm>
            <a:off x="2696474" y="2962559"/>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30</a:t>
            </a:r>
          </a:p>
        </p:txBody>
      </p:sp>
      <p:sp>
        <p:nvSpPr>
          <p:cNvPr id="1433" name="Shape 1433"/>
          <p:cNvSpPr txBox="1"/>
          <p:nvPr/>
        </p:nvSpPr>
        <p:spPr>
          <a:xfrm>
            <a:off x="2837829" y="2960531"/>
            <a:ext cx="2034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a:t>
            </a:r>
          </a:p>
        </p:txBody>
      </p:sp>
      <p:sp>
        <p:nvSpPr>
          <p:cNvPr id="1434" name="Shape 1434"/>
          <p:cNvSpPr txBox="1"/>
          <p:nvPr/>
        </p:nvSpPr>
        <p:spPr>
          <a:xfrm>
            <a:off x="3071260" y="2966873"/>
            <a:ext cx="3645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 50</a:t>
            </a:r>
          </a:p>
        </p:txBody>
      </p:sp>
      <p:cxnSp>
        <p:nvCxnSpPr>
          <p:cNvPr id="1435" name="Shape 1435"/>
          <p:cNvCxnSpPr/>
          <p:nvPr/>
        </p:nvCxnSpPr>
        <p:spPr>
          <a:xfrm>
            <a:off x="1530276" y="3870233"/>
            <a:ext cx="6075600" cy="0"/>
          </a:xfrm>
          <a:prstGeom prst="straightConnector1">
            <a:avLst/>
          </a:prstGeom>
          <a:noFill/>
          <a:ln cap="flat" cmpd="sng" w="19050">
            <a:solidFill>
              <a:schemeClr val="dk1"/>
            </a:solidFill>
            <a:prstDash val="solid"/>
            <a:miter lim="800000"/>
            <a:headEnd len="med" w="med" type="none"/>
            <a:tailEnd len="med" w="med" type="none"/>
          </a:ln>
        </p:spPr>
      </p:cxnSp>
      <p:cxnSp>
        <p:nvCxnSpPr>
          <p:cNvPr id="1436" name="Shape 1436"/>
          <p:cNvCxnSpPr/>
          <p:nvPr/>
        </p:nvCxnSpPr>
        <p:spPr>
          <a:xfrm>
            <a:off x="1530276" y="4063871"/>
            <a:ext cx="6075600" cy="0"/>
          </a:xfrm>
          <a:prstGeom prst="straightConnector1">
            <a:avLst/>
          </a:prstGeom>
          <a:noFill/>
          <a:ln cap="flat" cmpd="sng" w="19050">
            <a:solidFill>
              <a:schemeClr val="dk1"/>
            </a:solidFill>
            <a:prstDash val="solid"/>
            <a:miter lim="800000"/>
            <a:headEnd len="med" w="med" type="none"/>
            <a:tailEnd len="med" w="med" type="none"/>
          </a:ln>
        </p:spPr>
      </p:cxnSp>
      <p:sp>
        <p:nvSpPr>
          <p:cNvPr id="1437" name="Shape 1437"/>
          <p:cNvSpPr/>
          <p:nvPr/>
        </p:nvSpPr>
        <p:spPr>
          <a:xfrm>
            <a:off x="3556412" y="3810153"/>
            <a:ext cx="366000" cy="114900"/>
          </a:xfrm>
          <a:prstGeom prst="rect">
            <a:avLst/>
          </a:prstGeom>
          <a:solidFill>
            <a:schemeClr val="accent1"/>
          </a:solid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cxnSp>
        <p:nvCxnSpPr>
          <p:cNvPr id="1438" name="Shape 1438"/>
          <p:cNvCxnSpPr/>
          <p:nvPr/>
        </p:nvCxnSpPr>
        <p:spPr>
          <a:xfrm>
            <a:off x="1733999"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39" name="Shape 1439"/>
          <p:cNvCxnSpPr/>
          <p:nvPr/>
        </p:nvCxnSpPr>
        <p:spPr>
          <a:xfrm>
            <a:off x="2506025"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40" name="Shape 1440"/>
          <p:cNvCxnSpPr/>
          <p:nvPr/>
        </p:nvCxnSpPr>
        <p:spPr>
          <a:xfrm>
            <a:off x="2701439"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41" name="Shape 1441"/>
          <p:cNvCxnSpPr/>
          <p:nvPr/>
        </p:nvCxnSpPr>
        <p:spPr>
          <a:xfrm>
            <a:off x="3437909"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42" name="Shape 1442"/>
          <p:cNvCxnSpPr/>
          <p:nvPr/>
        </p:nvCxnSpPr>
        <p:spPr>
          <a:xfrm>
            <a:off x="3958310"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43" name="Shape 1443"/>
          <p:cNvCxnSpPr/>
          <p:nvPr/>
        </p:nvCxnSpPr>
        <p:spPr>
          <a:xfrm>
            <a:off x="4658735"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44" name="Shape 1444"/>
          <p:cNvCxnSpPr/>
          <p:nvPr/>
        </p:nvCxnSpPr>
        <p:spPr>
          <a:xfrm>
            <a:off x="5885242"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45" name="Shape 1445"/>
          <p:cNvCxnSpPr/>
          <p:nvPr/>
        </p:nvCxnSpPr>
        <p:spPr>
          <a:xfrm>
            <a:off x="6011674"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46" name="Shape 1446"/>
          <p:cNvCxnSpPr/>
          <p:nvPr/>
        </p:nvCxnSpPr>
        <p:spPr>
          <a:xfrm>
            <a:off x="6179092"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47" name="Shape 1447"/>
          <p:cNvCxnSpPr/>
          <p:nvPr/>
        </p:nvCxnSpPr>
        <p:spPr>
          <a:xfrm>
            <a:off x="7044410" y="4010419"/>
            <a:ext cx="0" cy="114900"/>
          </a:xfrm>
          <a:prstGeom prst="straightConnector1">
            <a:avLst/>
          </a:prstGeom>
          <a:noFill/>
          <a:ln cap="flat" cmpd="sng" w="19050">
            <a:solidFill>
              <a:schemeClr val="accent1"/>
            </a:solidFill>
            <a:prstDash val="solid"/>
            <a:miter lim="800000"/>
            <a:headEnd len="med" w="med" type="none"/>
            <a:tailEnd len="med" w="med" type="none"/>
          </a:ln>
        </p:spPr>
      </p:cxnSp>
      <p:sp>
        <p:nvSpPr>
          <p:cNvPr id="1448" name="Shape 1448"/>
          <p:cNvSpPr txBox="1"/>
          <p:nvPr/>
        </p:nvSpPr>
        <p:spPr>
          <a:xfrm>
            <a:off x="3657021" y="3630881"/>
            <a:ext cx="204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0</a:t>
            </a:r>
          </a:p>
        </p:txBody>
      </p:sp>
      <p:sp>
        <p:nvSpPr>
          <p:cNvPr id="1449" name="Shape 1449"/>
          <p:cNvSpPr txBox="1"/>
          <p:nvPr/>
        </p:nvSpPr>
        <p:spPr>
          <a:xfrm>
            <a:off x="2586968" y="3843681"/>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40</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4" name="Shape 1454"/>
        <p:cNvGrpSpPr/>
        <p:nvPr/>
      </p:nvGrpSpPr>
      <p:grpSpPr>
        <a:xfrm>
          <a:off x="0" y="0"/>
          <a:ext cx="0" cy="0"/>
          <a:chOff x="0" y="0"/>
          <a:chExt cx="0" cy="0"/>
        </a:xfrm>
      </p:grpSpPr>
      <p:sp>
        <p:nvSpPr>
          <p:cNvPr id="1455" name="Shape 1455"/>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Funseq2 Integration</a:t>
            </a:r>
          </a:p>
        </p:txBody>
      </p:sp>
      <p:sp>
        <p:nvSpPr>
          <p:cNvPr id="1456" name="Shape 1456"/>
          <p:cNvSpPr txBox="1"/>
          <p:nvPr>
            <p:ph idx="1" type="body"/>
          </p:nvPr>
        </p:nvSpPr>
        <p:spPr>
          <a:xfrm>
            <a:off x="685800" y="1485900"/>
            <a:ext cx="7772400" cy="3479100"/>
          </a:xfrm>
          <a:prstGeom prst="rect">
            <a:avLst/>
          </a:prstGeom>
          <a:noFill/>
          <a:ln>
            <a:noFill/>
          </a:ln>
        </p:spPr>
        <p:txBody>
          <a:bodyPr anchorCtr="0" anchor="t" bIns="34275" lIns="68575" rIns="68575" wrap="square" tIns="34275">
            <a:noAutofit/>
          </a:bodyPr>
          <a:lstStyle/>
          <a:p>
            <a:pPr indent="-171450" lvl="0" marL="177800" marR="0" rtl="0" algn="l">
              <a:lnSpc>
                <a:spcPct val="90000"/>
              </a:lnSpc>
              <a:spcBef>
                <a:spcPts val="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Compiled list of annotations with significantly elevated Funseq2 scores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TSSes, promoters, enhancers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Results comparable to the elevated mutation burden analysis</a:t>
            </a:r>
          </a:p>
          <a:p>
            <a:pPr indent="-171450" lvl="0" marL="177800" marR="0" rtl="0" algn="l">
              <a:lnSpc>
                <a:spcPct val="90000"/>
              </a:lnSpc>
              <a:spcBef>
                <a:spcPts val="80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MOAT implementation is generalizable to any whole genome signal track</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e.g. can plug in a GERP score or K27 acetylation file</a:t>
            </a:r>
          </a:p>
          <a:p>
            <a:pPr indent="-171450" lvl="0" marL="177800" marR="0" rtl="0" algn="l">
              <a:lnSpc>
                <a:spcPct val="90000"/>
              </a:lnSpc>
              <a:spcBef>
                <a:spcPts val="80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Negligible effect on runtime</a:t>
            </a:r>
          </a:p>
          <a:p>
            <a:pPr indent="-177800" lvl="1" marL="520700" marR="0" rtl="0" algn="l">
              <a:lnSpc>
                <a:spcPct val="90000"/>
              </a:lnSpc>
              <a:spcBef>
                <a:spcPts val="400"/>
              </a:spcBef>
              <a:buClr>
                <a:schemeClr val="dk1"/>
              </a:buClr>
              <a:buSzPct val="100000"/>
              <a:buFont typeface="Arial"/>
              <a:buChar char="•"/>
            </a:pPr>
            <a:r>
              <a:rPr i="0" lang="en" sz="1800" u="none" cap="none" strike="noStrike">
                <a:solidFill>
                  <a:schemeClr val="dk1"/>
                </a:solidFill>
                <a:latin typeface="Arial"/>
                <a:ea typeface="Arial"/>
                <a:cs typeface="Arial"/>
                <a:sym typeface="Arial"/>
              </a:rPr>
              <a:t>Parallelization scalability preserved</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1" name="Shape 1461"/>
        <p:cNvGrpSpPr/>
        <p:nvPr/>
      </p:nvGrpSpPr>
      <p:grpSpPr>
        <a:xfrm>
          <a:off x="0" y="0"/>
          <a:ext cx="0" cy="0"/>
          <a:chOff x="0" y="0"/>
          <a:chExt cx="0" cy="0"/>
        </a:xfrm>
      </p:grpSpPr>
      <p:sp>
        <p:nvSpPr>
          <p:cNvPr id="1462" name="Shape 1462"/>
          <p:cNvSpPr txBox="1"/>
          <p:nvPr>
            <p:ph type="title"/>
          </p:nvPr>
        </p:nvSpPr>
        <p:spPr>
          <a:xfrm>
            <a:off x="1657350" y="-98822"/>
            <a:ext cx="5829300" cy="8574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3300" u="none" cap="none" strike="noStrike">
                <a:solidFill>
                  <a:srgbClr val="22228B"/>
                </a:solidFill>
                <a:latin typeface="Arial"/>
                <a:ea typeface="Arial"/>
                <a:cs typeface="Arial"/>
                <a:sym typeface="Arial"/>
              </a:rPr>
              <a:t>LARVA Model Comparison</a:t>
            </a:r>
          </a:p>
        </p:txBody>
      </p:sp>
      <p:sp>
        <p:nvSpPr>
          <p:cNvPr id="1463" name="Shape 1463"/>
          <p:cNvSpPr txBox="1"/>
          <p:nvPr>
            <p:ph idx="1" type="body"/>
          </p:nvPr>
        </p:nvSpPr>
        <p:spPr>
          <a:xfrm>
            <a:off x="641267" y="604838"/>
            <a:ext cx="7874100" cy="1334700"/>
          </a:xfrm>
          <a:prstGeom prst="rect">
            <a:avLst/>
          </a:prstGeom>
          <a:noFill/>
          <a:ln>
            <a:noFill/>
          </a:ln>
        </p:spPr>
        <p:txBody>
          <a:bodyPr anchorCtr="0" anchor="t" bIns="34275" lIns="68575" rIns="68575" wrap="square" tIns="34275">
            <a:noAutofit/>
          </a:bodyPr>
          <a:lstStyle/>
          <a:p>
            <a:pPr indent="-171450" lvl="0" marL="177800" marR="0" rtl="0" algn="l">
              <a:lnSpc>
                <a:spcPct val="90000"/>
              </a:lnSpc>
              <a:spcBef>
                <a:spcPts val="0"/>
              </a:spcBef>
              <a:spcAft>
                <a:spcPts val="0"/>
              </a:spcAft>
              <a:buClr>
                <a:schemeClr val="dk1"/>
              </a:buClr>
              <a:buSzPct val="100000"/>
              <a:buFont typeface="Arial"/>
              <a:buChar char="•"/>
            </a:pPr>
            <a:r>
              <a:rPr b="0" i="0" lang="en" sz="1500" u="none" cap="none" strike="noStrik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indent="-171450" lvl="0" marL="177800" marR="0" rtl="0" algn="l">
              <a:lnSpc>
                <a:spcPct val="90000"/>
              </a:lnSpc>
              <a:spcBef>
                <a:spcPts val="800"/>
              </a:spcBef>
              <a:buClr>
                <a:schemeClr val="dk1"/>
              </a:buClr>
              <a:buSzPct val="100000"/>
              <a:buFont typeface="Arial"/>
              <a:buChar char="•"/>
            </a:pPr>
            <a:r>
              <a:rPr b="0" i="0" lang="en" sz="1500" u="none" cap="none" strike="noStrik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464" name="Shape 1464"/>
          <p:cNvSpPr/>
          <p:nvPr/>
        </p:nvSpPr>
        <p:spPr>
          <a:xfrm>
            <a:off x="35719" y="4844653"/>
            <a:ext cx="1450200" cy="196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i="1" lang="en" sz="800">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465" name="Shape 1465"/>
          <p:cNvSpPr/>
          <p:nvPr/>
        </p:nvSpPr>
        <p:spPr>
          <a:xfrm>
            <a:off x="2416969" y="2076450"/>
            <a:ext cx="315300" cy="191700"/>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sz="1400">
              <a:solidFill>
                <a:srgbClr val="FFFFFF"/>
              </a:solidFill>
              <a:latin typeface="Calibri"/>
              <a:ea typeface="Calibri"/>
              <a:cs typeface="Calibri"/>
              <a:sym typeface="Calibri"/>
            </a:endParaRPr>
          </a:p>
        </p:txBody>
      </p:sp>
      <p:sp>
        <p:nvSpPr>
          <p:cNvPr id="1466" name="Shape 1466"/>
          <p:cNvSpPr/>
          <p:nvPr/>
        </p:nvSpPr>
        <p:spPr>
          <a:xfrm>
            <a:off x="6516292" y="2068117"/>
            <a:ext cx="315300" cy="191700"/>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sz="1400">
              <a:solidFill>
                <a:srgbClr val="FFFFFF"/>
              </a:solidFill>
              <a:latin typeface="Calibri"/>
              <a:ea typeface="Calibri"/>
              <a:cs typeface="Calibri"/>
              <a:sym typeface="Calibri"/>
            </a:endParaRPr>
          </a:p>
        </p:txBody>
      </p:sp>
      <p:pic>
        <p:nvPicPr>
          <p:cNvPr descr="larva_fig_1.jpg" id="1467" name="Shape 1467"/>
          <p:cNvPicPr preferRelativeResize="0"/>
          <p:nvPr/>
        </p:nvPicPr>
        <p:blipFill>
          <a:blip r:embed="rId3">
            <a:alphaModFix/>
          </a:blip>
          <a:stretch>
            <a:fillRect/>
          </a:stretch>
        </p:blipFill>
        <p:spPr>
          <a:xfrm>
            <a:off x="2732484" y="1828753"/>
            <a:ext cx="3991855" cy="293850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2" name="Shape 1472"/>
        <p:cNvGrpSpPr/>
        <p:nvPr/>
      </p:nvGrpSpPr>
      <p:grpSpPr>
        <a:xfrm>
          <a:off x="0" y="0"/>
          <a:ext cx="0" cy="0"/>
          <a:chOff x="0" y="0"/>
          <a:chExt cx="0" cy="0"/>
        </a:xfrm>
      </p:grpSpPr>
      <p:pic>
        <p:nvPicPr>
          <p:cNvPr descr="specific_larva_results_slides_1.jpg" id="1473" name="Shape 1473"/>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7" name="Shape 1477"/>
        <p:cNvGrpSpPr/>
        <p:nvPr/>
      </p:nvGrpSpPr>
      <p:grpSpPr>
        <a:xfrm>
          <a:off x="0" y="0"/>
          <a:ext cx="0" cy="0"/>
          <a:chOff x="0" y="0"/>
          <a:chExt cx="0" cy="0"/>
        </a:xfrm>
      </p:grpSpPr>
      <p:pic>
        <p:nvPicPr>
          <p:cNvPr descr="specific_larva_results_slides_2.jpg" id="1478" name="Shape 1478"/>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2" name="Shape 1482"/>
        <p:cNvGrpSpPr/>
        <p:nvPr/>
      </p:nvGrpSpPr>
      <p:grpSpPr>
        <a:xfrm>
          <a:off x="0" y="0"/>
          <a:ext cx="0" cy="0"/>
          <a:chOff x="0" y="0"/>
          <a:chExt cx="0" cy="0"/>
        </a:xfrm>
      </p:grpSpPr>
      <p:sp>
        <p:nvSpPr>
          <p:cNvPr id="1483" name="Shape 1483"/>
          <p:cNvSpPr txBox="1"/>
          <p:nvPr>
            <p:ph type="title"/>
          </p:nvPr>
        </p:nvSpPr>
        <p:spPr>
          <a:xfrm>
            <a:off x="244225" y="273850"/>
            <a:ext cx="8647500" cy="9942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011893"/>
              </a:buClr>
              <a:buSzPct val="25000"/>
              <a:buFont typeface="Arial"/>
              <a:buNone/>
            </a:pPr>
            <a:r>
              <a:rPr b="1" i="0" lang="en" sz="3300" u="none" cap="none" strike="noStrike">
                <a:solidFill>
                  <a:srgbClr val="011893"/>
                </a:solidFill>
                <a:latin typeface="Arial"/>
                <a:ea typeface="Arial"/>
                <a:cs typeface="Arial"/>
                <a:sym typeface="Arial"/>
              </a:rPr>
              <a:t>MOAT Results: </a:t>
            </a:r>
            <a:r>
              <a:rPr b="1" lang="en">
                <a:solidFill>
                  <a:srgbClr val="011893"/>
                </a:solidFill>
                <a:latin typeface="Arial"/>
                <a:ea typeface="Arial"/>
                <a:cs typeface="Arial"/>
                <a:sym typeface="Arial"/>
              </a:rPr>
              <a:t>r</a:t>
            </a:r>
            <a:r>
              <a:rPr b="1" i="0" lang="en" sz="3300" u="none" cap="none" strike="noStrike">
                <a:solidFill>
                  <a:srgbClr val="011893"/>
                </a:solidFill>
                <a:latin typeface="Arial"/>
                <a:ea typeface="Arial"/>
                <a:cs typeface="Arial"/>
                <a:sym typeface="Arial"/>
              </a:rPr>
              <a:t>ec</a:t>
            </a:r>
            <a:r>
              <a:rPr b="1" lang="en">
                <a:solidFill>
                  <a:srgbClr val="011893"/>
                </a:solidFill>
                <a:latin typeface="Arial"/>
                <a:ea typeface="Arial"/>
                <a:cs typeface="Arial"/>
                <a:sym typeface="Arial"/>
              </a:rPr>
              <a:t>apitulates LARVA with excellent GPU-driven runtime scalability</a:t>
            </a:r>
          </a:p>
        </p:txBody>
      </p:sp>
      <p:sp>
        <p:nvSpPr>
          <p:cNvPr id="1484" name="Shape 1484"/>
          <p:cNvSpPr txBox="1"/>
          <p:nvPr>
            <p:ph idx="1" type="body"/>
          </p:nvPr>
        </p:nvSpPr>
        <p:spPr>
          <a:xfrm>
            <a:off x="5045625" y="1524175"/>
            <a:ext cx="4179600" cy="1307100"/>
          </a:xfrm>
          <a:prstGeom prst="rect">
            <a:avLst/>
          </a:prstGeom>
          <a:noFill/>
          <a:ln>
            <a:noFill/>
          </a:ln>
        </p:spPr>
        <p:txBody>
          <a:bodyPr anchorCtr="0" anchor="t" bIns="34275" lIns="68575" rIns="68575" wrap="square" tIns="34275">
            <a:noAutofit/>
          </a:bodyPr>
          <a:lstStyle/>
          <a:p>
            <a:pPr indent="0" lvl="0" marL="0" marR="0" rtl="0">
              <a:lnSpc>
                <a:spcPct val="70000"/>
              </a:lnSpc>
              <a:spcBef>
                <a:spcPts val="0"/>
              </a:spcBef>
              <a:buClr>
                <a:schemeClr val="dk1"/>
              </a:buClr>
              <a:buSzPct val="25000"/>
              <a:buFont typeface="Arial"/>
              <a:buNone/>
            </a:pPr>
            <a:r>
              <a:rPr b="0" i="0" lang="en" sz="1800" u="none" cap="none" strike="noStrike">
                <a:solidFill>
                  <a:schemeClr val="dk1"/>
                </a:solidFill>
                <a:latin typeface="Arial"/>
                <a:ea typeface="Arial"/>
                <a:cs typeface="Arial"/>
                <a:sym typeface="Arial"/>
              </a:rPr>
              <a:t>We demonstrate computational efficiency of MOAT’s </a:t>
            </a:r>
            <a:r>
              <a:rPr lang="en" sz="1800">
                <a:latin typeface="Arial"/>
                <a:ea typeface="Arial"/>
                <a:cs typeface="Arial"/>
                <a:sym typeface="Arial"/>
              </a:rPr>
              <a:t>NVIDIA™ CUDA™</a:t>
            </a:r>
            <a:r>
              <a:rPr b="0" i="0" lang="en" sz="1800" u="none" cap="none" strike="noStrike">
                <a:solidFill>
                  <a:schemeClr val="dk1"/>
                </a:solidFill>
                <a:latin typeface="Arial"/>
                <a:ea typeface="Arial"/>
                <a:cs typeface="Arial"/>
                <a:sym typeface="Arial"/>
              </a:rPr>
              <a:t> version, with respect to the number of permutations, is dramatically enhanced compared to the CPU version.</a:t>
            </a:r>
          </a:p>
        </p:txBody>
      </p:sp>
      <p:sp>
        <p:nvSpPr>
          <p:cNvPr id="1485" name="Shape 1485"/>
          <p:cNvSpPr txBox="1"/>
          <p:nvPr/>
        </p:nvSpPr>
        <p:spPr>
          <a:xfrm>
            <a:off x="324225" y="3880625"/>
            <a:ext cx="4721400" cy="1135800"/>
          </a:xfrm>
          <a:prstGeom prst="rect">
            <a:avLst/>
          </a:prstGeom>
          <a:noFill/>
          <a:ln>
            <a:noFill/>
          </a:ln>
        </p:spPr>
        <p:txBody>
          <a:bodyPr anchorCtr="0" anchor="t" bIns="34275" lIns="68575" rIns="68575" wrap="square" tIns="34275">
            <a:noAutofit/>
          </a:bodyPr>
          <a:lstStyle/>
          <a:p>
            <a:pPr indent="0" lvl="0" marL="0" marR="0" rtl="0">
              <a:lnSpc>
                <a:spcPct val="80000"/>
              </a:lnSpc>
              <a:spcBef>
                <a:spcPts val="0"/>
              </a:spcBef>
              <a:buClr>
                <a:schemeClr val="dk1"/>
              </a:buClr>
              <a:buSzPct val="25000"/>
              <a:buFont typeface="Arial"/>
              <a:buNone/>
            </a:pPr>
            <a:r>
              <a:rPr b="0" i="0" lang="en" sz="1800" u="none" cap="none" strike="noStrike">
                <a:solidFill>
                  <a:schemeClr val="dk1"/>
                </a:solidFill>
                <a:latin typeface="Arial"/>
                <a:ea typeface="Arial"/>
                <a:cs typeface="Arial"/>
                <a:sym typeface="Arial"/>
              </a:rPr>
              <a:t>MOAT’s high mutation burden elements recapitulates LARVA’s results and published noncoding cancer-associated elements.</a:t>
            </a:r>
          </a:p>
        </p:txBody>
      </p:sp>
      <p:pic>
        <p:nvPicPr>
          <p:cNvPr id="1486" name="Shape 1486"/>
          <p:cNvPicPr preferRelativeResize="0"/>
          <p:nvPr/>
        </p:nvPicPr>
        <p:blipFill rotWithShape="1">
          <a:blip r:embed="rId4">
            <a:alphaModFix/>
          </a:blip>
          <a:srcRect b="42412" l="5410" r="0" t="0"/>
          <a:stretch/>
        </p:blipFill>
        <p:spPr>
          <a:xfrm>
            <a:off x="100100" y="1604250"/>
            <a:ext cx="4721301" cy="1844100"/>
          </a:xfrm>
          <a:prstGeom prst="rect">
            <a:avLst/>
          </a:prstGeom>
          <a:noFill/>
          <a:ln>
            <a:noFill/>
          </a:ln>
        </p:spPr>
      </p:pic>
      <p:graphicFrame>
        <p:nvGraphicFramePr>
          <p:cNvPr id="1487" name="Shape 1487"/>
          <p:cNvGraphicFramePr/>
          <p:nvPr/>
        </p:nvGraphicFramePr>
        <p:xfrm>
          <a:off x="5121826" y="3247550"/>
          <a:ext cx="3000000" cy="3000000"/>
        </p:xfrm>
        <a:graphic>
          <a:graphicData uri="http://schemas.openxmlformats.org/drawingml/2006/table">
            <a:tbl>
              <a:tblPr bandRow="1" firstRow="1">
                <a:noFill/>
                <a:tableStyleId>{F9872CF4-982B-4747-85AE-D5D663E5ACE2}</a:tableStyleId>
              </a:tblPr>
              <a:tblGrid>
                <a:gridCol w="1866125"/>
                <a:gridCol w="1866125"/>
              </a:tblGrid>
              <a:tr h="509675">
                <a:tc>
                  <a:txBody>
                    <a:bodyPr>
                      <a:noAutofit/>
                    </a:bodyPr>
                    <a:lstStyle/>
                    <a:p>
                      <a:pPr indent="0" lvl="0" marL="0" marR="0" rtl="0" algn="l">
                        <a:spcBef>
                          <a:spcPts val="0"/>
                        </a:spcBef>
                        <a:buSzPct val="25000"/>
                        <a:buNone/>
                      </a:pPr>
                      <a:r>
                        <a:rPr b="1" i="0" lang="en" sz="1700" u="none" cap="none" strike="noStrike">
                          <a:solidFill>
                            <a:schemeClr val="lt1"/>
                          </a:solidFill>
                          <a:latin typeface="Calibri"/>
                          <a:ea typeface="Calibri"/>
                          <a:cs typeface="Calibri"/>
                          <a:sym typeface="Calibri"/>
                        </a:rPr>
                        <a:t>Number of permutations</a:t>
                      </a:r>
                    </a:p>
                  </a:txBody>
                  <a:tcPr marT="5825" marB="0" marR="5825" marL="5825" anchor="b"/>
                </a:tc>
                <a:tc>
                  <a:txBody>
                    <a:bodyPr>
                      <a:noAutofit/>
                    </a:bodyPr>
                    <a:lstStyle/>
                    <a:p>
                      <a:pPr indent="0" lvl="0" marL="0" marR="0" rtl="0" algn="l">
                        <a:spcBef>
                          <a:spcPts val="0"/>
                        </a:spcBef>
                        <a:buSzPct val="25000"/>
                        <a:buNone/>
                      </a:pPr>
                      <a:r>
                        <a:rPr b="1" i="0" lang="en" sz="1700" u="none" cap="none" strike="noStrike">
                          <a:solidFill>
                            <a:schemeClr val="lt1"/>
                          </a:solidFill>
                          <a:latin typeface="Calibri"/>
                          <a:ea typeface="Calibri"/>
                          <a:cs typeface="Calibri"/>
                          <a:sym typeface="Calibri"/>
                        </a:rPr>
                        <a:t>Fold speedup of </a:t>
                      </a:r>
                      <a:r>
                        <a:rPr lang="en" sz="1700"/>
                        <a:t>CUDA</a:t>
                      </a:r>
                      <a:r>
                        <a:rPr b="1" i="0" lang="en" sz="1700" u="none" cap="none" strike="noStrike">
                          <a:solidFill>
                            <a:schemeClr val="lt1"/>
                          </a:solidFill>
                          <a:latin typeface="Calibri"/>
                          <a:ea typeface="Calibri"/>
                          <a:cs typeface="Calibri"/>
                          <a:sym typeface="Calibri"/>
                        </a:rPr>
                        <a:t> version</a:t>
                      </a:r>
                    </a:p>
                  </a:txBody>
                  <a:tcPr marT="5825" marB="0" marR="5825" marL="5825" anchor="b"/>
                </a:tc>
              </a:tr>
              <a:tr h="340575">
                <a:tc>
                  <a:txBody>
                    <a:bodyPr>
                      <a:noAutofit/>
                    </a:bodyPr>
                    <a:lstStyle/>
                    <a:p>
                      <a:pPr indent="0" lvl="0" marL="0" marR="0" rtl="0" algn="l">
                        <a:spcBef>
                          <a:spcPts val="0"/>
                        </a:spcBef>
                        <a:buSzPct val="25000"/>
                        <a:buNone/>
                      </a:pPr>
                      <a:r>
                        <a:rPr b="0" i="0" lang="en" sz="1700" u="none" cap="none" strike="noStrike">
                          <a:solidFill>
                            <a:srgbClr val="000000"/>
                          </a:solidFill>
                          <a:latin typeface="Calibri"/>
                          <a:ea typeface="Calibri"/>
                          <a:cs typeface="Calibri"/>
                          <a:sym typeface="Calibri"/>
                        </a:rPr>
                        <a:t>1</a:t>
                      </a:r>
                      <a:r>
                        <a:rPr lang="en" sz="1700">
                          <a:solidFill>
                            <a:srgbClr val="000000"/>
                          </a:solidFill>
                        </a:rPr>
                        <a:t>k</a:t>
                      </a:r>
                    </a:p>
                  </a:txBody>
                  <a:tcPr marT="5825" marB="0" marR="5825" marL="5825" anchor="b"/>
                </a:tc>
                <a:tc>
                  <a:txBody>
                    <a:bodyPr>
                      <a:noAutofit/>
                    </a:bodyPr>
                    <a:lstStyle/>
                    <a:p>
                      <a:pPr indent="0" lvl="0" marL="0" marR="0" rtl="0" algn="l">
                        <a:spcBef>
                          <a:spcPts val="0"/>
                        </a:spcBef>
                        <a:buSzPct val="25000"/>
                        <a:buNone/>
                      </a:pPr>
                      <a:r>
                        <a:rPr b="0" i="0" lang="en" sz="1700" u="none" cap="none" strike="noStrike">
                          <a:solidFill>
                            <a:srgbClr val="000000"/>
                          </a:solidFill>
                          <a:latin typeface="Calibri"/>
                          <a:ea typeface="Calibri"/>
                          <a:cs typeface="Calibri"/>
                          <a:sym typeface="Calibri"/>
                        </a:rPr>
                        <a:t>14x</a:t>
                      </a:r>
                    </a:p>
                  </a:txBody>
                  <a:tcPr marT="5825" marB="0" marR="5825" marL="5825" anchor="b"/>
                </a:tc>
              </a:tr>
              <a:tr h="340575">
                <a:tc>
                  <a:txBody>
                    <a:bodyPr>
                      <a:noAutofit/>
                    </a:bodyPr>
                    <a:lstStyle/>
                    <a:p>
                      <a:pPr indent="0" lvl="0" marL="0" marR="0" rtl="0" algn="l">
                        <a:spcBef>
                          <a:spcPts val="0"/>
                        </a:spcBef>
                        <a:buSzPct val="25000"/>
                        <a:buNone/>
                      </a:pPr>
                      <a:r>
                        <a:rPr b="0" i="0" lang="en" sz="1700" u="none" cap="none" strike="noStrike">
                          <a:solidFill>
                            <a:srgbClr val="000000"/>
                          </a:solidFill>
                          <a:latin typeface="Calibri"/>
                          <a:ea typeface="Calibri"/>
                          <a:cs typeface="Calibri"/>
                          <a:sym typeface="Calibri"/>
                        </a:rPr>
                        <a:t>10</a:t>
                      </a:r>
                      <a:r>
                        <a:rPr lang="en" sz="1700">
                          <a:solidFill>
                            <a:srgbClr val="000000"/>
                          </a:solidFill>
                        </a:rPr>
                        <a:t>k</a:t>
                      </a:r>
                    </a:p>
                  </a:txBody>
                  <a:tcPr marT="5825" marB="0" marR="5825" marL="5825" anchor="b"/>
                </a:tc>
                <a:tc>
                  <a:txBody>
                    <a:bodyPr>
                      <a:noAutofit/>
                    </a:bodyPr>
                    <a:lstStyle/>
                    <a:p>
                      <a:pPr indent="0" lvl="0" marL="0" marR="0" rtl="0" algn="l">
                        <a:spcBef>
                          <a:spcPts val="0"/>
                        </a:spcBef>
                        <a:buSzPct val="25000"/>
                        <a:buNone/>
                      </a:pPr>
                      <a:r>
                        <a:rPr b="0" i="0" lang="en" sz="1700" u="none" cap="none" strike="noStrike">
                          <a:solidFill>
                            <a:srgbClr val="000000"/>
                          </a:solidFill>
                          <a:latin typeface="Calibri"/>
                          <a:ea typeface="Calibri"/>
                          <a:cs typeface="Calibri"/>
                          <a:sym typeface="Calibri"/>
                        </a:rPr>
                        <a:t>100x</a:t>
                      </a:r>
                    </a:p>
                  </a:txBody>
                  <a:tcPr marT="5825" marB="0" marR="5825" marL="5825" anchor="b"/>
                </a:tc>
              </a:tr>
              <a:tr h="340575">
                <a:tc>
                  <a:txBody>
                    <a:bodyPr>
                      <a:noAutofit/>
                    </a:bodyPr>
                    <a:lstStyle/>
                    <a:p>
                      <a:pPr indent="0" lvl="0" marL="0" marR="0" rtl="0" algn="l">
                        <a:spcBef>
                          <a:spcPts val="0"/>
                        </a:spcBef>
                        <a:buSzPct val="25000"/>
                        <a:buNone/>
                      </a:pPr>
                      <a:r>
                        <a:rPr b="0" i="0" lang="en" sz="1700" u="none" cap="none" strike="noStrike">
                          <a:solidFill>
                            <a:srgbClr val="000000"/>
                          </a:solidFill>
                          <a:latin typeface="Calibri"/>
                          <a:ea typeface="Calibri"/>
                          <a:cs typeface="Calibri"/>
                          <a:sym typeface="Calibri"/>
                        </a:rPr>
                        <a:t>100</a:t>
                      </a:r>
                      <a:r>
                        <a:rPr lang="en" sz="1700">
                          <a:solidFill>
                            <a:srgbClr val="000000"/>
                          </a:solidFill>
                        </a:rPr>
                        <a:t>k</a:t>
                      </a:r>
                    </a:p>
                  </a:txBody>
                  <a:tcPr marT="5825" marB="0" marR="5825" marL="5825" anchor="b"/>
                </a:tc>
                <a:tc>
                  <a:txBody>
                    <a:bodyPr>
                      <a:noAutofit/>
                    </a:bodyPr>
                    <a:lstStyle/>
                    <a:p>
                      <a:pPr indent="0" lvl="0" marL="0" marR="0" rtl="0" algn="l">
                        <a:spcBef>
                          <a:spcPts val="0"/>
                        </a:spcBef>
                        <a:buSzPct val="25000"/>
                        <a:buNone/>
                      </a:pPr>
                      <a:r>
                        <a:rPr b="0" i="0" lang="en" sz="1700" u="none" cap="none" strike="noStrike">
                          <a:solidFill>
                            <a:srgbClr val="000000"/>
                          </a:solidFill>
                          <a:latin typeface="Calibri"/>
                          <a:ea typeface="Calibri"/>
                          <a:cs typeface="Calibri"/>
                          <a:sym typeface="Calibri"/>
                        </a:rPr>
                        <a:t>256x</a:t>
                      </a:r>
                    </a:p>
                  </a:txBody>
                  <a:tcPr marT="5825" marB="0" marR="5825" marL="5825" anchor="b"/>
                </a:tc>
              </a:tr>
            </a:tbl>
          </a:graphicData>
        </a:graphic>
      </p:graphicFrame>
      <p:grpSp>
        <p:nvGrpSpPr>
          <p:cNvPr id="1488" name="Shape 1488"/>
          <p:cNvGrpSpPr/>
          <p:nvPr/>
        </p:nvGrpSpPr>
        <p:grpSpPr>
          <a:xfrm>
            <a:off x="2372625" y="3224150"/>
            <a:ext cx="624600" cy="1166525"/>
            <a:chOff x="176150" y="437725"/>
            <a:chExt cx="624600" cy="1166525"/>
          </a:xfrm>
        </p:grpSpPr>
        <p:sp>
          <p:nvSpPr>
            <p:cNvPr id="1489" name="Shape 1489"/>
            <p:cNvSpPr txBox="1"/>
            <p:nvPr/>
          </p:nvSpPr>
          <p:spPr>
            <a:xfrm>
              <a:off x="176150" y="437725"/>
              <a:ext cx="624600" cy="856500"/>
            </a:xfrm>
            <a:prstGeom prst="rect">
              <a:avLst/>
            </a:prstGeom>
            <a:noFill/>
            <a:ln>
              <a:noFill/>
            </a:ln>
          </p:spPr>
          <p:txBody>
            <a:bodyPr anchorCtr="0" anchor="t" bIns="91425" lIns="91425" rIns="91425" wrap="square" tIns="91425">
              <a:noAutofit/>
            </a:bodyPr>
            <a:lstStyle/>
            <a:p>
              <a:pPr lvl="0">
                <a:spcBef>
                  <a:spcPts val="0"/>
                </a:spcBef>
                <a:buNone/>
              </a:pPr>
              <a:r>
                <a:rPr lang="en" sz="1800"/>
                <a:t>.</a:t>
              </a:r>
            </a:p>
          </p:txBody>
        </p:sp>
        <p:sp>
          <p:nvSpPr>
            <p:cNvPr id="1490" name="Shape 1490"/>
            <p:cNvSpPr txBox="1"/>
            <p:nvPr/>
          </p:nvSpPr>
          <p:spPr>
            <a:xfrm>
              <a:off x="176150" y="590125"/>
              <a:ext cx="624600" cy="856500"/>
            </a:xfrm>
            <a:prstGeom prst="rect">
              <a:avLst/>
            </a:prstGeom>
            <a:noFill/>
            <a:ln>
              <a:noFill/>
            </a:ln>
          </p:spPr>
          <p:txBody>
            <a:bodyPr anchorCtr="0" anchor="t" bIns="91425" lIns="91425" rIns="91425" wrap="square" tIns="91425">
              <a:noAutofit/>
            </a:bodyPr>
            <a:lstStyle/>
            <a:p>
              <a:pPr lvl="0" rtl="0">
                <a:spcBef>
                  <a:spcPts val="0"/>
                </a:spcBef>
                <a:buNone/>
              </a:pPr>
              <a:r>
                <a:rPr lang="en" sz="1800"/>
                <a:t>.</a:t>
              </a:r>
            </a:p>
          </p:txBody>
        </p:sp>
        <p:sp>
          <p:nvSpPr>
            <p:cNvPr id="1491" name="Shape 1491"/>
            <p:cNvSpPr txBox="1"/>
            <p:nvPr/>
          </p:nvSpPr>
          <p:spPr>
            <a:xfrm>
              <a:off x="176150" y="747750"/>
              <a:ext cx="624600" cy="856500"/>
            </a:xfrm>
            <a:prstGeom prst="rect">
              <a:avLst/>
            </a:prstGeom>
            <a:noFill/>
            <a:ln>
              <a:noFill/>
            </a:ln>
          </p:spPr>
          <p:txBody>
            <a:bodyPr anchorCtr="0" anchor="t" bIns="91425" lIns="91425" rIns="91425" wrap="square" tIns="91425">
              <a:noAutofit/>
            </a:bodyPr>
            <a:lstStyle/>
            <a:p>
              <a:pPr lvl="0" rtl="0">
                <a:spcBef>
                  <a:spcPts val="0"/>
                </a:spcBef>
                <a:buNone/>
              </a:pPr>
              <a:r>
                <a:rPr lang="en" sz="1800"/>
                <a:t>.</a:t>
              </a: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descr="C:\Users\JM\Desktop\Untitled-4.png" id="248" name="Shape 248"/>
          <p:cNvPicPr preferRelativeResize="0"/>
          <p:nvPr/>
        </p:nvPicPr>
        <p:blipFill rotWithShape="1">
          <a:blip r:embed="rId3">
            <a:alphaModFix/>
          </a:blip>
          <a:srcRect b="35102" l="0" r="0" t="0"/>
          <a:stretch/>
        </p:blipFill>
        <p:spPr>
          <a:xfrm>
            <a:off x="1314450" y="114300"/>
            <a:ext cx="6355917" cy="2155467"/>
          </a:xfrm>
          <a:prstGeom prst="rect">
            <a:avLst/>
          </a:prstGeom>
          <a:noFill/>
          <a:ln>
            <a:noFill/>
          </a:ln>
        </p:spPr>
      </p:pic>
      <p:pic>
        <p:nvPicPr>
          <p:cNvPr descr="C:\Users\JM\Desktop\adult-male-body-no-descriptors-hi.png" id="249" name="Shape 249"/>
          <p:cNvPicPr preferRelativeResize="0"/>
          <p:nvPr/>
        </p:nvPicPr>
        <p:blipFill rotWithShape="1">
          <a:blip r:embed="rId4">
            <a:alphaModFix/>
          </a:blip>
          <a:srcRect b="17566" l="0" r="0" t="0"/>
          <a:stretch/>
        </p:blipFill>
        <p:spPr>
          <a:xfrm>
            <a:off x="1371600" y="1657350"/>
            <a:ext cx="2992874" cy="3474065"/>
          </a:xfrm>
          <a:prstGeom prst="rect">
            <a:avLst/>
          </a:prstGeom>
          <a:noFill/>
          <a:ln>
            <a:noFill/>
          </a:ln>
        </p:spPr>
      </p:pic>
      <p:grpSp>
        <p:nvGrpSpPr>
          <p:cNvPr id="250" name="Shape 250"/>
          <p:cNvGrpSpPr/>
          <p:nvPr/>
        </p:nvGrpSpPr>
        <p:grpSpPr>
          <a:xfrm>
            <a:off x="5314835" y="171453"/>
            <a:ext cx="292715" cy="541104"/>
            <a:chOff x="5562600" y="267946"/>
            <a:chExt cx="390235" cy="721857"/>
          </a:xfrm>
        </p:grpSpPr>
        <p:pic>
          <p:nvPicPr>
            <p:cNvPr descr="C:\Users\JM\Desktop\karyograms670.jpg" id="251" name="Shape 251"/>
            <p:cNvPicPr preferRelativeResize="0"/>
            <p:nvPr/>
          </p:nvPicPr>
          <p:blipFill rotWithShape="1">
            <a:blip r:embed="rId5">
              <a:alphaModFix/>
            </a:blip>
            <a:srcRect b="2438" l="2388" r="51043" t="17071"/>
            <a:stretch/>
          </p:blipFill>
          <p:spPr>
            <a:xfrm>
              <a:off x="5562600" y="267946"/>
              <a:ext cx="389677" cy="340579"/>
            </a:xfrm>
            <a:prstGeom prst="rect">
              <a:avLst/>
            </a:prstGeom>
            <a:noFill/>
            <a:ln>
              <a:noFill/>
            </a:ln>
          </p:spPr>
        </p:pic>
        <p:pic>
          <p:nvPicPr>
            <p:cNvPr descr="C:\Users\JM\Desktop\karyograms670.jpg" id="252" name="Shape 252"/>
            <p:cNvPicPr preferRelativeResize="0"/>
            <p:nvPr/>
          </p:nvPicPr>
          <p:blipFill rotWithShape="1">
            <a:blip r:embed="rId5">
              <a:alphaModFix/>
            </a:blip>
            <a:srcRect b="4567" l="50893" r="1346" t="10064"/>
            <a:stretch/>
          </p:blipFill>
          <p:spPr>
            <a:xfrm>
              <a:off x="5562600" y="648946"/>
              <a:ext cx="390235" cy="340857"/>
            </a:xfrm>
            <a:prstGeom prst="rect">
              <a:avLst/>
            </a:prstGeom>
            <a:noFill/>
            <a:ln>
              <a:noFill/>
            </a:ln>
          </p:spPr>
        </p:pic>
      </p:grpSp>
      <p:grpSp>
        <p:nvGrpSpPr>
          <p:cNvPr id="253" name="Shape 253"/>
          <p:cNvGrpSpPr/>
          <p:nvPr/>
        </p:nvGrpSpPr>
        <p:grpSpPr>
          <a:xfrm>
            <a:off x="1543041" y="171455"/>
            <a:ext cx="292715" cy="541104"/>
            <a:chOff x="533400" y="228600"/>
            <a:chExt cx="390235" cy="721857"/>
          </a:xfrm>
        </p:grpSpPr>
        <p:pic>
          <p:nvPicPr>
            <p:cNvPr descr="C:\Users\JM\Desktop\karyograms670.jpg" id="254" name="Shape 254"/>
            <p:cNvPicPr preferRelativeResize="0"/>
            <p:nvPr/>
          </p:nvPicPr>
          <p:blipFill rotWithShape="1">
            <a:blip r:embed="rId5">
              <a:alphaModFix/>
            </a:blip>
            <a:srcRect b="2438" l="2388" r="51043" t="17071"/>
            <a:stretch/>
          </p:blipFill>
          <p:spPr>
            <a:xfrm>
              <a:off x="533400" y="228600"/>
              <a:ext cx="389677" cy="340579"/>
            </a:xfrm>
            <a:prstGeom prst="rect">
              <a:avLst/>
            </a:prstGeom>
            <a:noFill/>
            <a:ln>
              <a:noFill/>
            </a:ln>
          </p:spPr>
        </p:pic>
        <p:pic>
          <p:nvPicPr>
            <p:cNvPr descr="C:\Users\JM\Desktop\karyograms670.jpg" id="255" name="Shape 255"/>
            <p:cNvPicPr preferRelativeResize="0"/>
            <p:nvPr/>
          </p:nvPicPr>
          <p:blipFill rotWithShape="1">
            <a:blip r:embed="rId5">
              <a:alphaModFix/>
            </a:blip>
            <a:srcRect b="4567" l="50893" r="1346" t="10064"/>
            <a:stretch/>
          </p:blipFill>
          <p:spPr>
            <a:xfrm>
              <a:off x="533400" y="609600"/>
              <a:ext cx="390235" cy="340857"/>
            </a:xfrm>
            <a:prstGeom prst="rect">
              <a:avLst/>
            </a:prstGeom>
            <a:noFill/>
            <a:ln>
              <a:noFill/>
            </a:ln>
          </p:spPr>
        </p:pic>
      </p:grpSp>
      <p:grpSp>
        <p:nvGrpSpPr>
          <p:cNvPr id="256" name="Shape 256"/>
          <p:cNvGrpSpPr/>
          <p:nvPr/>
        </p:nvGrpSpPr>
        <p:grpSpPr>
          <a:xfrm>
            <a:off x="7086436" y="171453"/>
            <a:ext cx="292715" cy="541104"/>
            <a:chOff x="7924800" y="267946"/>
            <a:chExt cx="390235" cy="721857"/>
          </a:xfrm>
        </p:grpSpPr>
        <p:pic>
          <p:nvPicPr>
            <p:cNvPr descr="C:\Users\JM\Desktop\karyograms670.jpg" id="257" name="Shape 257"/>
            <p:cNvPicPr preferRelativeResize="0"/>
            <p:nvPr/>
          </p:nvPicPr>
          <p:blipFill rotWithShape="1">
            <a:blip r:embed="rId5">
              <a:alphaModFix/>
            </a:blip>
            <a:srcRect b="2438" l="2388" r="51043" t="17071"/>
            <a:stretch/>
          </p:blipFill>
          <p:spPr>
            <a:xfrm>
              <a:off x="7924800" y="267946"/>
              <a:ext cx="389677" cy="340579"/>
            </a:xfrm>
            <a:prstGeom prst="rect">
              <a:avLst/>
            </a:prstGeom>
            <a:noFill/>
            <a:ln>
              <a:noFill/>
            </a:ln>
          </p:spPr>
        </p:pic>
        <p:pic>
          <p:nvPicPr>
            <p:cNvPr descr="C:\Users\JM\Desktop\karyograms670.jpg" id="258" name="Shape 258"/>
            <p:cNvPicPr preferRelativeResize="0"/>
            <p:nvPr/>
          </p:nvPicPr>
          <p:blipFill rotWithShape="1">
            <a:blip r:embed="rId5">
              <a:alphaModFix/>
            </a:blip>
            <a:srcRect b="4567" l="50893" r="1346" t="10064"/>
            <a:stretch/>
          </p:blipFill>
          <p:spPr>
            <a:xfrm>
              <a:off x="7924800" y="648946"/>
              <a:ext cx="390235" cy="340857"/>
            </a:xfrm>
            <a:prstGeom prst="rect">
              <a:avLst/>
            </a:prstGeom>
            <a:noFill/>
            <a:ln>
              <a:noFill/>
            </a:ln>
          </p:spPr>
        </p:pic>
      </p:grpSp>
      <p:grpSp>
        <p:nvGrpSpPr>
          <p:cNvPr id="259" name="Shape 259"/>
          <p:cNvGrpSpPr/>
          <p:nvPr/>
        </p:nvGrpSpPr>
        <p:grpSpPr>
          <a:xfrm>
            <a:off x="6514952" y="1371530"/>
            <a:ext cx="292715" cy="541104"/>
            <a:chOff x="7162800" y="1868146"/>
            <a:chExt cx="390235" cy="721857"/>
          </a:xfrm>
        </p:grpSpPr>
        <p:pic>
          <p:nvPicPr>
            <p:cNvPr descr="C:\Users\JM\Desktop\karyograms670.jpg" id="260" name="Shape 260"/>
            <p:cNvPicPr preferRelativeResize="0"/>
            <p:nvPr/>
          </p:nvPicPr>
          <p:blipFill rotWithShape="1">
            <a:blip r:embed="rId5">
              <a:alphaModFix/>
            </a:blip>
            <a:srcRect b="2438" l="2388" r="51043" t="17071"/>
            <a:stretch/>
          </p:blipFill>
          <p:spPr>
            <a:xfrm>
              <a:off x="7162800" y="1868146"/>
              <a:ext cx="389677" cy="340579"/>
            </a:xfrm>
            <a:prstGeom prst="rect">
              <a:avLst/>
            </a:prstGeom>
            <a:noFill/>
            <a:ln>
              <a:noFill/>
            </a:ln>
          </p:spPr>
        </p:pic>
        <p:pic>
          <p:nvPicPr>
            <p:cNvPr descr="C:\Users\JM\Desktop\karyograms670.jpg" id="261" name="Shape 261"/>
            <p:cNvPicPr preferRelativeResize="0"/>
            <p:nvPr/>
          </p:nvPicPr>
          <p:blipFill rotWithShape="1">
            <a:blip r:embed="rId5">
              <a:alphaModFix/>
            </a:blip>
            <a:srcRect b="4567" l="50893" r="1346" t="10064"/>
            <a:stretch/>
          </p:blipFill>
          <p:spPr>
            <a:xfrm>
              <a:off x="7162800" y="2249146"/>
              <a:ext cx="390235" cy="340857"/>
            </a:xfrm>
            <a:prstGeom prst="rect">
              <a:avLst/>
            </a:prstGeom>
            <a:noFill/>
            <a:ln>
              <a:noFill/>
            </a:ln>
          </p:spPr>
        </p:pic>
      </p:grpSp>
      <p:grpSp>
        <p:nvGrpSpPr>
          <p:cNvPr id="262" name="Shape 262"/>
          <p:cNvGrpSpPr/>
          <p:nvPr/>
        </p:nvGrpSpPr>
        <p:grpSpPr>
          <a:xfrm>
            <a:off x="7143584" y="1371530"/>
            <a:ext cx="292715" cy="541104"/>
            <a:chOff x="8001000" y="1868146"/>
            <a:chExt cx="390235" cy="721857"/>
          </a:xfrm>
        </p:grpSpPr>
        <p:pic>
          <p:nvPicPr>
            <p:cNvPr descr="C:\Users\JM\Desktop\karyograms670.jpg" id="263" name="Shape 263"/>
            <p:cNvPicPr preferRelativeResize="0"/>
            <p:nvPr/>
          </p:nvPicPr>
          <p:blipFill rotWithShape="1">
            <a:blip r:embed="rId5">
              <a:alphaModFix/>
            </a:blip>
            <a:srcRect b="2438" l="2388" r="51043" t="17071"/>
            <a:stretch/>
          </p:blipFill>
          <p:spPr>
            <a:xfrm>
              <a:off x="8001000" y="1868146"/>
              <a:ext cx="389677" cy="340579"/>
            </a:xfrm>
            <a:prstGeom prst="rect">
              <a:avLst/>
            </a:prstGeom>
            <a:noFill/>
            <a:ln>
              <a:noFill/>
            </a:ln>
          </p:spPr>
        </p:pic>
        <p:pic>
          <p:nvPicPr>
            <p:cNvPr descr="C:\Users\JM\Desktop\karyograms670.jpg" id="264" name="Shape 264"/>
            <p:cNvPicPr preferRelativeResize="0"/>
            <p:nvPr/>
          </p:nvPicPr>
          <p:blipFill rotWithShape="1">
            <a:blip r:embed="rId5">
              <a:alphaModFix/>
            </a:blip>
            <a:srcRect b="4567" l="50893" r="1346" t="10064"/>
            <a:stretch/>
          </p:blipFill>
          <p:spPr>
            <a:xfrm>
              <a:off x="8001000" y="2249146"/>
              <a:ext cx="390235" cy="340857"/>
            </a:xfrm>
            <a:prstGeom prst="rect">
              <a:avLst/>
            </a:prstGeom>
            <a:noFill/>
            <a:ln>
              <a:noFill/>
            </a:ln>
          </p:spPr>
        </p:pic>
      </p:grpSp>
      <p:grpSp>
        <p:nvGrpSpPr>
          <p:cNvPr id="265" name="Shape 265"/>
          <p:cNvGrpSpPr/>
          <p:nvPr/>
        </p:nvGrpSpPr>
        <p:grpSpPr>
          <a:xfrm>
            <a:off x="3829050" y="2009775"/>
            <a:ext cx="1599267" cy="2825658"/>
            <a:chOff x="6096000" y="2895600"/>
            <a:chExt cx="2132355" cy="3767544"/>
          </a:xfrm>
        </p:grpSpPr>
        <p:pic>
          <p:nvPicPr>
            <p:cNvPr descr="C:\Users\JM\Desktop\karyograms670.jpg" id="266" name="Shape 266"/>
            <p:cNvPicPr preferRelativeResize="0"/>
            <p:nvPr/>
          </p:nvPicPr>
          <p:blipFill rotWithShape="1">
            <a:blip r:embed="rId5">
              <a:alphaModFix/>
            </a:blip>
            <a:srcRect b="2438" l="2388" r="51043" t="17071"/>
            <a:stretch/>
          </p:blipFill>
          <p:spPr>
            <a:xfrm>
              <a:off x="6096000" y="2895600"/>
              <a:ext cx="2129309" cy="1861024"/>
            </a:xfrm>
            <a:prstGeom prst="rect">
              <a:avLst/>
            </a:prstGeom>
            <a:noFill/>
            <a:ln>
              <a:noFill/>
            </a:ln>
          </p:spPr>
        </p:pic>
        <p:pic>
          <p:nvPicPr>
            <p:cNvPr descr="C:\Users\JM\Desktop\karyograms670.jpg" id="267" name="Shape 267"/>
            <p:cNvPicPr preferRelativeResize="0"/>
            <p:nvPr/>
          </p:nvPicPr>
          <p:blipFill rotWithShape="1">
            <a:blip r:embed="rId5">
              <a:alphaModFix/>
            </a:blip>
            <a:srcRect b="4567" l="50893" r="1346" t="10064"/>
            <a:stretch/>
          </p:blipFill>
          <p:spPr>
            <a:xfrm>
              <a:off x="6096000" y="4800600"/>
              <a:ext cx="2132355" cy="1862544"/>
            </a:xfrm>
            <a:prstGeom prst="rect">
              <a:avLst/>
            </a:prstGeom>
            <a:noFill/>
            <a:ln>
              <a:noFill/>
            </a:ln>
          </p:spPr>
        </p:pic>
      </p:grpSp>
      <p:pic>
        <p:nvPicPr>
          <p:cNvPr descr="C:\Users\JM\Desktop\karyograms670.jpg" id="268" name="Shape 268"/>
          <p:cNvPicPr preferRelativeResize="0"/>
          <p:nvPr/>
        </p:nvPicPr>
        <p:blipFill rotWithShape="1">
          <a:blip r:embed="rId5">
            <a:alphaModFix/>
          </a:blip>
          <a:srcRect b="2438" l="2388" r="51043" t="17071"/>
          <a:stretch/>
        </p:blipFill>
        <p:spPr>
          <a:xfrm>
            <a:off x="2050258" y="171466"/>
            <a:ext cx="292723" cy="255387"/>
          </a:xfrm>
          <a:prstGeom prst="rect">
            <a:avLst/>
          </a:prstGeom>
          <a:noFill/>
          <a:ln>
            <a:noFill/>
          </a:ln>
        </p:spPr>
      </p:pic>
      <p:pic>
        <p:nvPicPr>
          <p:cNvPr descr="C:\Users\JM\Desktop\karyograms670.jpg" id="269" name="Shape 269"/>
          <p:cNvPicPr preferRelativeResize="0"/>
          <p:nvPr/>
        </p:nvPicPr>
        <p:blipFill rotWithShape="1">
          <a:blip r:embed="rId5">
            <a:alphaModFix/>
          </a:blip>
          <a:srcRect b="2438" l="2388" r="51043" t="17071"/>
          <a:stretch/>
        </p:blipFill>
        <p:spPr>
          <a:xfrm>
            <a:off x="2621759" y="171466"/>
            <a:ext cx="292723" cy="255387"/>
          </a:xfrm>
          <a:prstGeom prst="rect">
            <a:avLst/>
          </a:prstGeom>
          <a:noFill/>
          <a:ln>
            <a:noFill/>
          </a:ln>
        </p:spPr>
      </p:pic>
      <p:pic>
        <p:nvPicPr>
          <p:cNvPr descr="C:\Users\JM\Desktop\karyograms670.jpg" id="270" name="Shape 270"/>
          <p:cNvPicPr preferRelativeResize="0"/>
          <p:nvPr/>
        </p:nvPicPr>
        <p:blipFill rotWithShape="1">
          <a:blip r:embed="rId5">
            <a:alphaModFix/>
          </a:blip>
          <a:srcRect b="2438" l="2388" r="51043" t="17071"/>
          <a:stretch/>
        </p:blipFill>
        <p:spPr>
          <a:xfrm>
            <a:off x="3136109" y="171466"/>
            <a:ext cx="292723" cy="255387"/>
          </a:xfrm>
          <a:prstGeom prst="rect">
            <a:avLst/>
          </a:prstGeom>
          <a:noFill/>
          <a:ln>
            <a:noFill/>
          </a:ln>
        </p:spPr>
      </p:pic>
      <p:pic>
        <p:nvPicPr>
          <p:cNvPr descr="C:\Users\JM\Desktop\karyograms670.jpg" id="271" name="Shape 271"/>
          <p:cNvPicPr preferRelativeResize="0"/>
          <p:nvPr/>
        </p:nvPicPr>
        <p:blipFill rotWithShape="1">
          <a:blip r:embed="rId5">
            <a:alphaModFix/>
          </a:blip>
          <a:srcRect b="2438" l="2388" r="51043" t="17071"/>
          <a:stretch/>
        </p:blipFill>
        <p:spPr>
          <a:xfrm>
            <a:off x="3650459" y="171466"/>
            <a:ext cx="292723" cy="255387"/>
          </a:xfrm>
          <a:prstGeom prst="rect">
            <a:avLst/>
          </a:prstGeom>
          <a:noFill/>
          <a:ln>
            <a:noFill/>
          </a:ln>
        </p:spPr>
      </p:pic>
      <p:pic>
        <p:nvPicPr>
          <p:cNvPr descr="C:\Users\JM\Desktop\karyograms670.jpg" id="272" name="Shape 272"/>
          <p:cNvPicPr preferRelativeResize="0"/>
          <p:nvPr/>
        </p:nvPicPr>
        <p:blipFill rotWithShape="1">
          <a:blip r:embed="rId5">
            <a:alphaModFix/>
          </a:blip>
          <a:srcRect b="2438" l="2388" r="51043" t="17071"/>
          <a:stretch/>
        </p:blipFill>
        <p:spPr>
          <a:xfrm>
            <a:off x="4164809" y="171466"/>
            <a:ext cx="292723" cy="255387"/>
          </a:xfrm>
          <a:prstGeom prst="rect">
            <a:avLst/>
          </a:prstGeom>
          <a:noFill/>
          <a:ln>
            <a:noFill/>
          </a:ln>
        </p:spPr>
      </p:pic>
      <p:pic>
        <p:nvPicPr>
          <p:cNvPr descr="C:\Users\JM\Desktop\karyograms670.jpg" id="273" name="Shape 273"/>
          <p:cNvPicPr preferRelativeResize="0"/>
          <p:nvPr/>
        </p:nvPicPr>
        <p:blipFill rotWithShape="1">
          <a:blip r:embed="rId5">
            <a:alphaModFix/>
          </a:blip>
          <a:srcRect b="2438" l="2388" r="51043" t="17071"/>
          <a:stretch/>
        </p:blipFill>
        <p:spPr>
          <a:xfrm>
            <a:off x="4686302" y="171466"/>
            <a:ext cx="292723" cy="255387"/>
          </a:xfrm>
          <a:prstGeom prst="rect">
            <a:avLst/>
          </a:prstGeom>
          <a:noFill/>
          <a:ln>
            <a:noFill/>
          </a:ln>
        </p:spPr>
      </p:pic>
      <p:pic>
        <p:nvPicPr>
          <p:cNvPr descr="C:\Users\JM\Desktop\karyograms670.jpg" id="274" name="Shape 274"/>
          <p:cNvPicPr preferRelativeResize="0"/>
          <p:nvPr/>
        </p:nvPicPr>
        <p:blipFill rotWithShape="1">
          <a:blip r:embed="rId5">
            <a:alphaModFix/>
          </a:blip>
          <a:srcRect b="2438" l="2388" r="51043" t="17071"/>
          <a:stretch/>
        </p:blipFill>
        <p:spPr>
          <a:xfrm>
            <a:off x="5829302" y="171466"/>
            <a:ext cx="292723" cy="255387"/>
          </a:xfrm>
          <a:prstGeom prst="rect">
            <a:avLst/>
          </a:prstGeom>
          <a:noFill/>
          <a:ln>
            <a:noFill/>
          </a:ln>
        </p:spPr>
      </p:pic>
      <p:pic>
        <p:nvPicPr>
          <p:cNvPr descr="C:\Users\JM\Desktop\karyograms670.jpg" id="275" name="Shape 275"/>
          <p:cNvPicPr preferRelativeResize="0"/>
          <p:nvPr/>
        </p:nvPicPr>
        <p:blipFill rotWithShape="1">
          <a:blip r:embed="rId5">
            <a:alphaModFix/>
          </a:blip>
          <a:srcRect b="2438" l="2388" r="51043" t="17071"/>
          <a:stretch/>
        </p:blipFill>
        <p:spPr>
          <a:xfrm>
            <a:off x="6450809" y="171466"/>
            <a:ext cx="292723" cy="255387"/>
          </a:xfrm>
          <a:prstGeom prst="rect">
            <a:avLst/>
          </a:prstGeom>
          <a:noFill/>
          <a:ln>
            <a:noFill/>
          </a:ln>
        </p:spPr>
      </p:pic>
      <p:pic>
        <p:nvPicPr>
          <p:cNvPr descr="C:\Users\JM\Desktop\karyograms670.jpg" id="276" name="Shape 276"/>
          <p:cNvPicPr preferRelativeResize="0"/>
          <p:nvPr/>
        </p:nvPicPr>
        <p:blipFill rotWithShape="1">
          <a:blip r:embed="rId5">
            <a:alphaModFix/>
          </a:blip>
          <a:srcRect b="2438" l="2388" r="51043" t="17071"/>
          <a:stretch/>
        </p:blipFill>
        <p:spPr>
          <a:xfrm>
            <a:off x="7658102" y="171466"/>
            <a:ext cx="292723" cy="255387"/>
          </a:xfrm>
          <a:prstGeom prst="rect">
            <a:avLst/>
          </a:prstGeom>
          <a:noFill/>
          <a:ln>
            <a:noFill/>
          </a:ln>
        </p:spPr>
      </p:pic>
      <p:pic>
        <p:nvPicPr>
          <p:cNvPr descr="C:\Users\JM\Desktop\karyograms670.jpg" id="277" name="Shape 277"/>
          <p:cNvPicPr preferRelativeResize="0"/>
          <p:nvPr/>
        </p:nvPicPr>
        <p:blipFill rotWithShape="1">
          <a:blip r:embed="rId5">
            <a:alphaModFix/>
          </a:blip>
          <a:srcRect b="2438" l="2388" r="51043" t="17071"/>
          <a:stretch/>
        </p:blipFill>
        <p:spPr>
          <a:xfrm>
            <a:off x="7650959" y="1371601"/>
            <a:ext cx="292723" cy="255387"/>
          </a:xfrm>
          <a:prstGeom prst="rect">
            <a:avLst/>
          </a:prstGeom>
          <a:noFill/>
          <a:ln>
            <a:noFill/>
          </a:ln>
        </p:spPr>
      </p:pic>
      <p:pic>
        <p:nvPicPr>
          <p:cNvPr descr="C:\Users\JM\Desktop\karyograms670.jpg" id="278" name="Shape 278"/>
          <p:cNvPicPr preferRelativeResize="0"/>
          <p:nvPr/>
        </p:nvPicPr>
        <p:blipFill rotWithShape="1">
          <a:blip r:embed="rId5">
            <a:alphaModFix/>
          </a:blip>
          <a:srcRect b="2438" l="2388" r="51043" t="17071"/>
          <a:stretch/>
        </p:blipFill>
        <p:spPr>
          <a:xfrm>
            <a:off x="5829302" y="1371601"/>
            <a:ext cx="292723" cy="255387"/>
          </a:xfrm>
          <a:prstGeom prst="rect">
            <a:avLst/>
          </a:prstGeom>
          <a:noFill/>
          <a:ln>
            <a:noFill/>
          </a:ln>
        </p:spPr>
      </p:pic>
      <p:pic>
        <p:nvPicPr>
          <p:cNvPr descr="C:\Users\JM\Desktop\karyograms670.jpg" id="279" name="Shape 279"/>
          <p:cNvPicPr preferRelativeResize="0"/>
          <p:nvPr/>
        </p:nvPicPr>
        <p:blipFill rotWithShape="1">
          <a:blip r:embed="rId5">
            <a:alphaModFix/>
          </a:blip>
          <a:srcRect b="2438" l="2388" r="51043" t="17071"/>
          <a:stretch/>
        </p:blipFill>
        <p:spPr>
          <a:xfrm>
            <a:off x="5250658" y="1371601"/>
            <a:ext cx="292723" cy="255387"/>
          </a:xfrm>
          <a:prstGeom prst="rect">
            <a:avLst/>
          </a:prstGeom>
          <a:noFill/>
          <a:ln>
            <a:noFill/>
          </a:ln>
        </p:spPr>
      </p:pic>
      <p:pic>
        <p:nvPicPr>
          <p:cNvPr descr="C:\Users\JM\Desktop\karyograms670.jpg" id="280" name="Shape 280"/>
          <p:cNvPicPr preferRelativeResize="0"/>
          <p:nvPr/>
        </p:nvPicPr>
        <p:blipFill rotWithShape="1">
          <a:blip r:embed="rId5">
            <a:alphaModFix/>
          </a:blip>
          <a:srcRect b="2438" l="2388" r="51043" t="17071"/>
          <a:stretch/>
        </p:blipFill>
        <p:spPr>
          <a:xfrm>
            <a:off x="4686302" y="1371601"/>
            <a:ext cx="292723" cy="255387"/>
          </a:xfrm>
          <a:prstGeom prst="rect">
            <a:avLst/>
          </a:prstGeom>
          <a:noFill/>
          <a:ln>
            <a:noFill/>
          </a:ln>
        </p:spPr>
      </p:pic>
      <p:pic>
        <p:nvPicPr>
          <p:cNvPr descr="C:\Users\JM\Desktop\karyograms670.jpg" id="281" name="Shape 281"/>
          <p:cNvPicPr preferRelativeResize="0"/>
          <p:nvPr/>
        </p:nvPicPr>
        <p:blipFill rotWithShape="1">
          <a:blip r:embed="rId5">
            <a:alphaModFix/>
          </a:blip>
          <a:srcRect b="2438" l="2388" r="51043" t="17071"/>
          <a:stretch/>
        </p:blipFill>
        <p:spPr>
          <a:xfrm>
            <a:off x="4164809" y="1371601"/>
            <a:ext cx="292723" cy="255387"/>
          </a:xfrm>
          <a:prstGeom prst="rect">
            <a:avLst/>
          </a:prstGeom>
          <a:noFill/>
          <a:ln>
            <a:noFill/>
          </a:ln>
        </p:spPr>
      </p:pic>
      <p:pic>
        <p:nvPicPr>
          <p:cNvPr descr="C:\Users\JM\Desktop\karyograms670.jpg" id="282" name="Shape 282"/>
          <p:cNvPicPr preferRelativeResize="0"/>
          <p:nvPr/>
        </p:nvPicPr>
        <p:blipFill rotWithShape="1">
          <a:blip r:embed="rId5">
            <a:alphaModFix/>
          </a:blip>
          <a:srcRect b="2438" l="2388" r="51043" t="17071"/>
          <a:stretch/>
        </p:blipFill>
        <p:spPr>
          <a:xfrm>
            <a:off x="2964659" y="1371601"/>
            <a:ext cx="292723" cy="255387"/>
          </a:xfrm>
          <a:prstGeom prst="rect">
            <a:avLst/>
          </a:prstGeom>
          <a:noFill/>
          <a:ln>
            <a:noFill/>
          </a:ln>
        </p:spPr>
      </p:pic>
      <p:pic>
        <p:nvPicPr>
          <p:cNvPr descr="C:\Users\JM\Desktop\karyograms670.jpg" id="283" name="Shape 283"/>
          <p:cNvPicPr preferRelativeResize="0"/>
          <p:nvPr/>
        </p:nvPicPr>
        <p:blipFill rotWithShape="1">
          <a:blip r:embed="rId5">
            <a:alphaModFix/>
          </a:blip>
          <a:srcRect b="2438" l="2388" r="51043" t="17071"/>
          <a:stretch/>
        </p:blipFill>
        <p:spPr>
          <a:xfrm>
            <a:off x="2343152" y="1371601"/>
            <a:ext cx="292723" cy="255387"/>
          </a:xfrm>
          <a:prstGeom prst="rect">
            <a:avLst/>
          </a:prstGeom>
          <a:noFill/>
          <a:ln>
            <a:noFill/>
          </a:ln>
        </p:spPr>
      </p:pic>
      <p:pic>
        <p:nvPicPr>
          <p:cNvPr descr="C:\Users\JM\Desktop\karyograms670.jpg" id="284" name="Shape 284"/>
          <p:cNvPicPr preferRelativeResize="0"/>
          <p:nvPr/>
        </p:nvPicPr>
        <p:blipFill rotWithShape="1">
          <a:blip r:embed="rId5">
            <a:alphaModFix/>
          </a:blip>
          <a:srcRect b="2438" l="2388" r="51043" t="17071"/>
          <a:stretch/>
        </p:blipFill>
        <p:spPr>
          <a:xfrm>
            <a:off x="1771652" y="1371601"/>
            <a:ext cx="292723" cy="255387"/>
          </a:xfrm>
          <a:prstGeom prst="rect">
            <a:avLst/>
          </a:prstGeom>
          <a:noFill/>
          <a:ln>
            <a:noFill/>
          </a:ln>
        </p:spPr>
      </p:pic>
      <p:pic>
        <p:nvPicPr>
          <p:cNvPr descr="C:\Users\JM\Desktop\karyograms670.jpg" id="285" name="Shape 285"/>
          <p:cNvPicPr preferRelativeResize="0"/>
          <p:nvPr/>
        </p:nvPicPr>
        <p:blipFill rotWithShape="1">
          <a:blip r:embed="rId5">
            <a:alphaModFix/>
          </a:blip>
          <a:srcRect b="2438" l="2388" r="51043" t="17071"/>
          <a:stretch/>
        </p:blipFill>
        <p:spPr>
          <a:xfrm>
            <a:off x="1200152" y="1600216"/>
            <a:ext cx="292723" cy="255387"/>
          </a:xfrm>
          <a:prstGeom prst="rect">
            <a:avLst/>
          </a:prstGeom>
          <a:noFill/>
          <a:ln>
            <a:noFill/>
          </a:ln>
        </p:spPr>
      </p:pic>
      <p:grpSp>
        <p:nvGrpSpPr>
          <p:cNvPr id="286" name="Shape 286"/>
          <p:cNvGrpSpPr/>
          <p:nvPr/>
        </p:nvGrpSpPr>
        <p:grpSpPr>
          <a:xfrm>
            <a:off x="3593157" y="1371530"/>
            <a:ext cx="292715" cy="541104"/>
            <a:chOff x="7162800" y="1868146"/>
            <a:chExt cx="390235" cy="721857"/>
          </a:xfrm>
        </p:grpSpPr>
        <p:pic>
          <p:nvPicPr>
            <p:cNvPr descr="C:\Users\JM\Desktop\karyograms670.jpg" id="287" name="Shape 287"/>
            <p:cNvPicPr preferRelativeResize="0"/>
            <p:nvPr/>
          </p:nvPicPr>
          <p:blipFill rotWithShape="1">
            <a:blip r:embed="rId5">
              <a:alphaModFix/>
            </a:blip>
            <a:srcRect b="2438" l="2388" r="51043" t="17071"/>
            <a:stretch/>
          </p:blipFill>
          <p:spPr>
            <a:xfrm>
              <a:off x="7162800" y="1868146"/>
              <a:ext cx="389677" cy="340579"/>
            </a:xfrm>
            <a:prstGeom prst="rect">
              <a:avLst/>
            </a:prstGeom>
            <a:noFill/>
            <a:ln>
              <a:noFill/>
            </a:ln>
          </p:spPr>
        </p:pic>
        <p:pic>
          <p:nvPicPr>
            <p:cNvPr descr="C:\Users\JM\Desktop\karyograms670.jpg" id="288" name="Shape 288"/>
            <p:cNvPicPr preferRelativeResize="0"/>
            <p:nvPr/>
          </p:nvPicPr>
          <p:blipFill rotWithShape="1">
            <a:blip r:embed="rId5">
              <a:alphaModFix/>
            </a:blip>
            <a:srcRect b="4567" l="50893" r="1346" t="10064"/>
            <a:stretch/>
          </p:blipFill>
          <p:spPr>
            <a:xfrm>
              <a:off x="7162800" y="2249146"/>
              <a:ext cx="390235" cy="340857"/>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95" name="Shape 1495"/>
        <p:cNvGrpSpPr/>
        <p:nvPr/>
      </p:nvGrpSpPr>
      <p:grpSpPr>
        <a:xfrm>
          <a:off x="0" y="0"/>
          <a:ext cx="0" cy="0"/>
          <a:chOff x="0" y="0"/>
          <a:chExt cx="0" cy="0"/>
        </a:xfrm>
      </p:grpSpPr>
      <p:sp>
        <p:nvSpPr>
          <p:cNvPr id="1496" name="Shape 1496"/>
          <p:cNvSpPr txBox="1"/>
          <p:nvPr>
            <p:ph type="title"/>
          </p:nvPr>
        </p:nvSpPr>
        <p:spPr>
          <a:xfrm>
            <a:off x="0" y="108347"/>
            <a:ext cx="9144000" cy="615600"/>
          </a:xfrm>
          <a:prstGeom prst="rect">
            <a:avLst/>
          </a:prstGeom>
          <a:noFill/>
          <a:ln>
            <a:noFill/>
          </a:ln>
        </p:spPr>
        <p:txBody>
          <a:bodyPr anchorCtr="0" anchor="ctr" bIns="46025" lIns="92050" rIns="92050" wrap="square" tIns="46025">
            <a:noAutofit/>
          </a:bodyPr>
          <a:lstStyle/>
          <a:p>
            <a:pPr indent="0" lvl="0" marL="0" marR="0" rtl="0">
              <a:lnSpc>
                <a:spcPct val="100000"/>
              </a:lnSpc>
              <a:spcBef>
                <a:spcPts val="0"/>
              </a:spcBef>
              <a:spcAft>
                <a:spcPts val="0"/>
              </a:spcAft>
              <a:buClr>
                <a:srgbClr val="7F7F7F"/>
              </a:buClr>
              <a:buSzPct val="25000"/>
              <a:buFont typeface="Helvetica Neue"/>
              <a:buNone/>
            </a:pPr>
            <a:r>
              <a:rPr lang="en" sz="1800">
                <a:solidFill>
                  <a:srgbClr val="7F7F7F"/>
                </a:solidFill>
                <a:latin typeface="Helvetica Neue"/>
                <a:ea typeface="Helvetica Neue"/>
                <a:cs typeface="Helvetica Neue"/>
                <a:sym typeface="Helvetica Neue"/>
              </a:rPr>
              <a:t>Prioritizing somatic variants: approaches for identifying key variants through recurrence, coding &amp; noncoding functional impact</a:t>
            </a:r>
          </a:p>
        </p:txBody>
      </p:sp>
      <p:sp>
        <p:nvSpPr>
          <p:cNvPr id="1497" name="Shape 1497"/>
          <p:cNvSpPr txBox="1"/>
          <p:nvPr>
            <p:ph idx="1" type="body"/>
          </p:nvPr>
        </p:nvSpPr>
        <p:spPr>
          <a:xfrm>
            <a:off x="50800" y="854875"/>
            <a:ext cx="4538700" cy="45918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The need to identify key variants for </a:t>
            </a:r>
            <a:r>
              <a:rPr lang="en" sz="1300">
                <a:solidFill>
                  <a:srgbClr val="FFFF00"/>
                </a:solidFill>
                <a:latin typeface="Helvetica Neue"/>
                <a:ea typeface="Helvetica Neue"/>
                <a:cs typeface="Helvetica Neue"/>
                <a:sym typeface="Helvetica Neue"/>
              </a:rPr>
              <a:t>precision </a:t>
            </a:r>
            <a:r>
              <a:rPr lang="en" sz="1300">
                <a:solidFill>
                  <a:srgbClr val="7F7F7F"/>
                </a:solidFill>
                <a:latin typeface="Helvetica Neue"/>
                <a:ea typeface="Helvetica Neue"/>
                <a:cs typeface="Helvetica Neue"/>
                <a:sym typeface="Helvetica Neue"/>
              </a:rPr>
              <a:t>and</a:t>
            </a:r>
            <a:r>
              <a:rPr lang="en" sz="1300">
                <a:solidFill>
                  <a:srgbClr val="FFFF00"/>
                </a:solidFill>
                <a:latin typeface="Helvetica Neue"/>
                <a:ea typeface="Helvetica Neue"/>
                <a:cs typeface="Helvetica Neue"/>
                <a:sym typeface="Helvetica Neue"/>
              </a:rPr>
              <a:t> personalized  medicine</a:t>
            </a:r>
          </a:p>
          <a:p>
            <a:pPr indent="-196850" lvl="1" marL="571500" marR="0" rtl="0" algn="l">
              <a:lnSpc>
                <a:spcPct val="100000"/>
              </a:lnSpc>
              <a:spcBef>
                <a:spcPts val="360"/>
              </a:spcBef>
              <a:spcAft>
                <a:spcPts val="0"/>
              </a:spcAft>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Growth in </a:t>
            </a:r>
            <a:r>
              <a:rPr lang="en" sz="1300">
                <a:solidFill>
                  <a:srgbClr val="FFFF00"/>
                </a:solidFill>
                <a:latin typeface="Helvetica Neue"/>
                <a:ea typeface="Helvetica Neue"/>
                <a:cs typeface="Helvetica Neue"/>
                <a:sym typeface="Helvetica Neue"/>
              </a:rPr>
              <a:t>cancer genome variant data</a:t>
            </a:r>
          </a:p>
          <a:p>
            <a:pPr indent="374650" lvl="1" rtl="0">
              <a:lnSpc>
                <a:spcPct val="100000"/>
              </a:lnSpc>
              <a:spcBef>
                <a:spcPts val="36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Mining data to prioritize variants in the search for </a:t>
            </a:r>
            <a:r>
              <a:rPr lang="en" sz="1300">
                <a:solidFill>
                  <a:srgbClr val="FFFF00"/>
                </a:solidFill>
                <a:latin typeface="Helvetica Neue"/>
                <a:ea typeface="Helvetica Neue"/>
                <a:cs typeface="Helvetica Neue"/>
                <a:sym typeface="Helvetica Neue"/>
              </a:rPr>
              <a:t>cancer drivers</a:t>
            </a:r>
          </a:p>
          <a:p>
            <a:pPr indent="0" lvl="0" marL="0" rtl="0">
              <a:lnSpc>
                <a:spcPct val="100000"/>
              </a:lnSpc>
              <a:spcBef>
                <a:spcPts val="360"/>
              </a:spcBef>
              <a:buNone/>
            </a:pPr>
            <a:r>
              <a:t/>
            </a:r>
            <a:endParaRPr sz="600">
              <a:solidFill>
                <a:srgbClr val="FFFF00"/>
              </a:solidFill>
              <a:latin typeface="Helvetica Neue"/>
              <a:ea typeface="Helvetica Neue"/>
              <a:cs typeface="Helvetica Neue"/>
              <a:sym typeface="Helvetica Neue"/>
            </a:endParaRPr>
          </a:p>
          <a:p>
            <a:pPr indent="-209550" lvl="0" marL="228600" marR="0" rtl="0" algn="l">
              <a:lnSpc>
                <a:spcPct val="100000"/>
              </a:lnSpc>
              <a:spcBef>
                <a:spcPts val="400"/>
              </a:spcBef>
              <a:spcAft>
                <a:spcPts val="0"/>
              </a:spcAft>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coding regions</a:t>
            </a:r>
          </a:p>
          <a:p>
            <a:pPr indent="457200" lvl="0" marL="0" marR="0" rtl="0" algn="l">
              <a:lnSpc>
                <a:spcPct val="100000"/>
              </a:lnSpc>
              <a:spcBef>
                <a:spcPts val="400"/>
              </a:spcBef>
              <a:spcAft>
                <a:spcPts val="0"/>
              </a:spcAft>
              <a:buNone/>
            </a:pPr>
            <a:r>
              <a:rPr lang="en" sz="1300">
                <a:solidFill>
                  <a:srgbClr val="7F7F7F"/>
                </a:solidFill>
                <a:latin typeface="Helvetica Neue"/>
                <a:ea typeface="Helvetica Neue"/>
                <a:cs typeface="Helvetica Neue"/>
                <a:sym typeface="Helvetica Neue"/>
              </a:rPr>
              <a:t>- Annotation of Loss-of-Function Transcripts (ALoFT)</a:t>
            </a:r>
          </a:p>
          <a:p>
            <a:pPr indent="457200" lvl="0" marL="0" rtl="0">
              <a:spcBef>
                <a:spcPts val="400"/>
              </a:spcBef>
              <a:buNone/>
            </a:pPr>
            <a:r>
              <a:rPr lang="en" sz="1100">
                <a:solidFill>
                  <a:srgbClr val="7F7F7F"/>
                </a:solidFill>
                <a:latin typeface="Helvetica Neue"/>
                <a:ea typeface="Helvetica Neue"/>
                <a:cs typeface="Helvetica Neue"/>
                <a:sym typeface="Helvetica Neue"/>
              </a:rPr>
              <a:t>	- </a:t>
            </a:r>
            <a:r>
              <a:rPr lang="en" sz="1100">
                <a:solidFill>
                  <a:srgbClr val="FFFF00"/>
                </a:solidFill>
                <a:latin typeface="Helvetica Neue"/>
                <a:ea typeface="Helvetica Neue"/>
                <a:cs typeface="Helvetica Neue"/>
                <a:sym typeface="Helvetica Neue"/>
              </a:rPr>
              <a:t>LOF annotation </a:t>
            </a:r>
            <a:r>
              <a:rPr lang="en" sz="1100">
                <a:solidFill>
                  <a:srgbClr val="7F7F7F"/>
                </a:solidFill>
                <a:latin typeface="Helvetica Neue"/>
                <a:ea typeface="Helvetica Neue"/>
                <a:cs typeface="Helvetica Neue"/>
                <a:sym typeface="Helvetica Neue"/>
              </a:rPr>
              <a:t>as a complex problem</a:t>
            </a:r>
          </a:p>
          <a:p>
            <a:pPr indent="457200" lvl="0" marL="0" rtl="0">
              <a:spcBef>
                <a:spcPts val="400"/>
              </a:spcBef>
              <a:buNone/>
            </a:pPr>
            <a:r>
              <a:rPr lang="en" sz="1100">
                <a:solidFill>
                  <a:srgbClr val="7F7F7F"/>
                </a:solidFill>
                <a:latin typeface="Helvetica Neue"/>
                <a:ea typeface="Helvetica Neue"/>
                <a:cs typeface="Helvetica Neue"/>
                <a:sym typeface="Helvetica Neue"/>
              </a:rPr>
              <a:t>	- Identifying </a:t>
            </a:r>
            <a:r>
              <a:rPr lang="en" sz="1100">
                <a:solidFill>
                  <a:srgbClr val="FFFF00"/>
                </a:solidFill>
                <a:latin typeface="Helvetica Neue"/>
                <a:ea typeface="Helvetica Neue"/>
                <a:cs typeface="Helvetica Neue"/>
                <a:sym typeface="Helvetica Neue"/>
              </a:rPr>
              <a:t>deleterious somatic LoF </a:t>
            </a:r>
            <a:r>
              <a:rPr lang="en" sz="1100">
                <a:solidFill>
                  <a:srgbClr val="7F7F7F"/>
                </a:solidFill>
                <a:latin typeface="Helvetica Neue"/>
                <a:ea typeface="Helvetica Neue"/>
                <a:cs typeface="Helvetica Neue"/>
                <a:sym typeface="Helvetica Neue"/>
              </a:rPr>
              <a:t>variants</a:t>
            </a:r>
          </a:p>
          <a:p>
            <a:pPr indent="457200" lvl="0" marL="0" rtl="0">
              <a:lnSpc>
                <a:spcPct val="100000"/>
              </a:lnSpc>
              <a:spcBef>
                <a:spcPts val="400"/>
              </a:spcBef>
              <a:buNone/>
            </a:pPr>
            <a:r>
              <a:rPr lang="en" sz="1300">
                <a:solidFill>
                  <a:srgbClr val="7F7F7F"/>
                </a:solidFill>
                <a:latin typeface="Helvetica Neue"/>
                <a:ea typeface="Helvetica Neue"/>
                <a:cs typeface="Helvetica Neue"/>
                <a:sym typeface="Helvetica Neue"/>
              </a:rPr>
              <a:t>- Biomolecular </a:t>
            </a:r>
            <a:r>
              <a:rPr lang="en" sz="1300">
                <a:solidFill>
                  <a:srgbClr val="FFFF00"/>
                </a:solidFill>
                <a:latin typeface="Helvetica Neue"/>
                <a:ea typeface="Helvetica Neue"/>
                <a:cs typeface="Helvetica Neue"/>
                <a:sym typeface="Helvetica Neue"/>
              </a:rPr>
              <a:t>frustration</a:t>
            </a:r>
            <a:r>
              <a:rPr lang="en" sz="1300">
                <a:solidFill>
                  <a:srgbClr val="7F7F7F"/>
                </a:solidFill>
                <a:latin typeface="Helvetica Neue"/>
                <a:ea typeface="Helvetica Neue"/>
                <a:cs typeface="Helvetica Neue"/>
                <a:sym typeface="Helvetica Neue"/>
              </a:rPr>
              <a:t> as a localized metric</a:t>
            </a:r>
          </a:p>
          <a:p>
            <a:pPr indent="457200" lvl="0" marL="0" rtl="0">
              <a:spcBef>
                <a:spcPts val="400"/>
              </a:spcBef>
              <a:buNone/>
            </a:pPr>
            <a:r>
              <a:rPr lang="en" sz="1100">
                <a:solidFill>
                  <a:srgbClr val="7F7F7F"/>
                </a:solidFill>
                <a:latin typeface="Helvetica Neue"/>
                <a:ea typeface="Helvetica Neue"/>
                <a:cs typeface="Helvetica Neue"/>
                <a:sym typeface="Helvetica Neue"/>
              </a:rPr>
              <a:t>	- Evaluating localized frustration </a:t>
            </a:r>
            <a:r>
              <a:rPr lang="en" sz="1100">
                <a:solidFill>
                  <a:srgbClr val="FFFF00"/>
                </a:solidFill>
                <a:latin typeface="Helvetica Neue"/>
                <a:ea typeface="Helvetica Neue"/>
                <a:cs typeface="Helvetica Neue"/>
                <a:sym typeface="Helvetica Neue"/>
              </a:rPr>
              <a:t>changes</a:t>
            </a:r>
            <a:r>
              <a:rPr lang="en" sz="1100">
                <a:solidFill>
                  <a:srgbClr val="7F7F7F"/>
                </a:solidFill>
                <a:latin typeface="Helvetica Neue"/>
                <a:ea typeface="Helvetica Neue"/>
                <a:cs typeface="Helvetica Neue"/>
                <a:sym typeface="Helvetica Neue"/>
              </a:rPr>
              <a:t> (∆F)</a:t>
            </a:r>
          </a:p>
          <a:p>
            <a:pPr indent="457200" lvl="0" marL="0" rtl="0">
              <a:spcBef>
                <a:spcPts val="400"/>
              </a:spcBef>
              <a:buNone/>
            </a:pPr>
            <a:r>
              <a:rPr lang="en" sz="1100">
                <a:solidFill>
                  <a:srgbClr val="7F7F7F"/>
                </a:solidFill>
                <a:latin typeface="Helvetica Neue"/>
                <a:ea typeface="Helvetica Neue"/>
                <a:cs typeface="Helvetica Neue"/>
                <a:sym typeface="Helvetica Neue"/>
              </a:rPr>
              <a:t>	- Differential ∆F profiles in </a:t>
            </a:r>
            <a:r>
              <a:rPr lang="en" sz="1100">
                <a:solidFill>
                  <a:srgbClr val="FFFF00"/>
                </a:solidFill>
                <a:latin typeface="Helvetica Neue"/>
                <a:ea typeface="Helvetica Neue"/>
                <a:cs typeface="Helvetica Neue"/>
                <a:sym typeface="Helvetica Neue"/>
              </a:rPr>
              <a:t>oncogenes vs. TSGs</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Functional impact in non-coding regions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FunSeq</a:t>
            </a:r>
            <a:r>
              <a:rPr lang="en" sz="1300">
                <a:solidFill>
                  <a:srgbClr val="7F7F7F"/>
                </a:solidFill>
                <a:latin typeface="Helvetica Neue"/>
                <a:ea typeface="Helvetica Neue"/>
                <a:cs typeface="Helvetica Neue"/>
                <a:sym typeface="Helvetica Neue"/>
              </a:rPr>
              <a:t> integrates evidence on variants</a:t>
            </a:r>
          </a:p>
        </p:txBody>
      </p:sp>
      <p:sp>
        <p:nvSpPr>
          <p:cNvPr id="1498" name="Shape 1498"/>
          <p:cNvSpPr txBox="1"/>
          <p:nvPr>
            <p:ph idx="1" type="body"/>
          </p:nvPr>
        </p:nvSpPr>
        <p:spPr>
          <a:xfrm>
            <a:off x="4546600" y="854875"/>
            <a:ext cx="4538700" cy="4591800"/>
          </a:xfrm>
          <a:prstGeom prst="rect">
            <a:avLst/>
          </a:prstGeom>
          <a:noFill/>
          <a:ln>
            <a:noFill/>
          </a:ln>
        </p:spPr>
        <p:txBody>
          <a:bodyPr anchorCtr="0" anchor="t" bIns="46025" lIns="92050" rIns="92050" wrap="square" tIns="46025">
            <a:noAutofit/>
          </a:bodyPr>
          <a:lstStyle/>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Recurrence-based driver identification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Replication timing</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LARVA</a:t>
            </a:r>
            <a:r>
              <a:rPr lang="en" sz="1300">
                <a:solidFill>
                  <a:srgbClr val="7F7F7F"/>
                </a:solidFill>
                <a:latin typeface="Helvetica Neue"/>
                <a:ea typeface="Helvetica Neue"/>
                <a:cs typeface="Helvetica Neue"/>
                <a:sym typeface="Helvetica Neue"/>
              </a:rPr>
              <a:t>: burden testing on non-coding annotations </a:t>
            </a:r>
          </a:p>
          <a:p>
            <a:pPr indent="457200" lvl="0" marL="0" rtl="0">
              <a:spcBef>
                <a:spcPts val="400"/>
              </a:spcBef>
              <a:buNone/>
            </a:pPr>
            <a:r>
              <a:rPr lang="en" sz="1100">
                <a:solidFill>
                  <a:srgbClr val="7F7F7F"/>
                </a:solidFill>
                <a:latin typeface="Helvetica Neue"/>
                <a:ea typeface="Helvetica Neue"/>
                <a:cs typeface="Helvetica Neue"/>
                <a:sym typeface="Helvetica Neue"/>
              </a:rPr>
              <a:t>	- Correcting for </a:t>
            </a:r>
            <a:r>
              <a:rPr lang="en" sz="1100">
                <a:solidFill>
                  <a:srgbClr val="FFFF00"/>
                </a:solidFill>
                <a:latin typeface="Helvetica Neue"/>
                <a:ea typeface="Helvetica Neue"/>
                <a:cs typeface="Helvetica Neue"/>
                <a:sym typeface="Helvetica Neue"/>
              </a:rPr>
              <a:t>over-dispersion</a:t>
            </a:r>
            <a:r>
              <a:rPr lang="en" sz="1100">
                <a:solidFill>
                  <a:srgbClr val="7F7F7F"/>
                </a:solidFill>
                <a:latin typeface="Helvetica Neue"/>
                <a:ea typeface="Helvetica Neue"/>
                <a:cs typeface="Helvetica Neue"/>
                <a:sym typeface="Helvetica Neue"/>
              </a:rPr>
              <a:t> in mutation counts</a:t>
            </a:r>
          </a:p>
          <a:p>
            <a:pPr indent="457200" lvl="0" marL="0" rtl="0">
              <a:spcBef>
                <a:spcPts val="400"/>
              </a:spcBef>
              <a:buNone/>
            </a:pPr>
            <a:r>
              <a:rPr lang="en" sz="1100">
                <a:solidFill>
                  <a:srgbClr val="7F7F7F"/>
                </a:solidFill>
                <a:latin typeface="Helvetica Neue"/>
                <a:ea typeface="Helvetica Neue"/>
                <a:cs typeface="Helvetica Neue"/>
                <a:sym typeface="Helvetica Neue"/>
              </a:rPr>
              <a:t>	- Applications to different cancer types</a:t>
            </a:r>
          </a:p>
          <a:p>
            <a:pPr indent="374650" lvl="1" rtl="0">
              <a:spcBef>
                <a:spcPts val="400"/>
              </a:spcBef>
              <a:buClr>
                <a:srgbClr val="7F7F7F"/>
              </a:buClr>
              <a:buSzPct val="100000"/>
              <a:buFont typeface="Helvetica Neue"/>
              <a:buChar char="-"/>
            </a:pPr>
            <a:r>
              <a:rPr lang="en" sz="1300">
                <a:solidFill>
                  <a:srgbClr val="7F7F7F"/>
                </a:solidFill>
                <a:latin typeface="Helvetica Neue"/>
                <a:ea typeface="Helvetica Neue"/>
                <a:cs typeface="Helvetica Neue"/>
                <a:sym typeface="Helvetica Neue"/>
              </a:rPr>
              <a:t>Topologically associating domains (</a:t>
            </a:r>
            <a:r>
              <a:rPr lang="en" sz="1300">
                <a:solidFill>
                  <a:srgbClr val="FFFF00"/>
                </a:solidFill>
                <a:latin typeface="Helvetica Neue"/>
                <a:ea typeface="Helvetica Neue"/>
                <a:cs typeface="Helvetica Neue"/>
                <a:sym typeface="Helvetica Neue"/>
              </a:rPr>
              <a:t>TADs</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Identifying TADs at </a:t>
            </a:r>
            <a:r>
              <a:rPr lang="en" sz="1100">
                <a:solidFill>
                  <a:srgbClr val="FFFF00"/>
                </a:solidFill>
                <a:latin typeface="Helvetica Neue"/>
                <a:ea typeface="Helvetica Neue"/>
                <a:cs typeface="Helvetica Neue"/>
                <a:sym typeface="Helvetica Neue"/>
              </a:rPr>
              <a:t>multiple resolutions</a:t>
            </a:r>
            <a:r>
              <a:rPr lang="en" sz="11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TAD boundaries as demarcators </a:t>
            </a:r>
          </a:p>
          <a:p>
            <a:pPr indent="374650" lvl="1" rtl="0">
              <a:spcBef>
                <a:spcPts val="400"/>
              </a:spcBef>
              <a:buClr>
                <a:srgbClr val="7F7F7F"/>
              </a:buClr>
              <a:buSzPct val="100000"/>
              <a:buFont typeface="Helvetica Neue"/>
              <a:buChar char="-"/>
            </a:pPr>
            <a:r>
              <a:rPr lang="en" sz="1300">
                <a:solidFill>
                  <a:srgbClr val="FFFF00"/>
                </a:solidFill>
                <a:latin typeface="Helvetica Neue"/>
                <a:ea typeface="Helvetica Neue"/>
                <a:cs typeface="Helvetica Neue"/>
                <a:sym typeface="Helvetica Neue"/>
              </a:rPr>
              <a:t>MOAT</a:t>
            </a:r>
            <a:r>
              <a:rPr lang="en" sz="1300">
                <a:solidFill>
                  <a:srgbClr val="7F7F7F"/>
                </a:solidFill>
                <a:latin typeface="Helvetica Neue"/>
                <a:ea typeface="Helvetica Neue"/>
                <a:cs typeface="Helvetica Neue"/>
                <a:sym typeface="Helvetica Neue"/>
              </a:rPr>
              <a:t> for somatic mutation modeling</a:t>
            </a:r>
          </a:p>
          <a:p>
            <a:pPr indent="457200" lvl="0" marL="457200" rtl="0">
              <a:spcBef>
                <a:spcPts val="400"/>
              </a:spcBef>
              <a:buNone/>
            </a:pPr>
            <a:r>
              <a:rPr lang="en" sz="1100">
                <a:solidFill>
                  <a:srgbClr val="7F7F7F"/>
                </a:solidFill>
                <a:latin typeface="Helvetica Neue"/>
                <a:ea typeface="Helvetica Neue"/>
                <a:cs typeface="Helvetica Neue"/>
                <a:sym typeface="Helvetica Neue"/>
              </a:rPr>
              <a:t>- Basics of MOAT formalism</a:t>
            </a:r>
          </a:p>
          <a:p>
            <a:pPr indent="457200" lvl="0" marL="457200" rtl="0">
              <a:spcBef>
                <a:spcPts val="400"/>
              </a:spcBef>
              <a:buNone/>
            </a:pPr>
            <a:r>
              <a:rPr lang="en" sz="1100">
                <a:solidFill>
                  <a:srgbClr val="7F7F7F"/>
                </a:solidFill>
                <a:latin typeface="Helvetica Neue"/>
                <a:ea typeface="Helvetica Neue"/>
                <a:cs typeface="Helvetica Neue"/>
                <a:sym typeface="Helvetica Neue"/>
              </a:rPr>
              <a:t>- </a:t>
            </a:r>
            <a:r>
              <a:rPr lang="en" sz="1100">
                <a:solidFill>
                  <a:srgbClr val="FFFF00"/>
                </a:solidFill>
                <a:latin typeface="Helvetica Neue"/>
                <a:ea typeface="Helvetica Neue"/>
                <a:cs typeface="Helvetica Neue"/>
                <a:sym typeface="Helvetica Neue"/>
              </a:rPr>
              <a:t>FunSeq integration</a:t>
            </a:r>
          </a:p>
          <a:p>
            <a:pPr indent="0" lvl="0" marL="0" rtl="0">
              <a:spcBef>
                <a:spcPts val="400"/>
              </a:spcBef>
              <a:buNone/>
            </a:pPr>
            <a:r>
              <a:t/>
            </a:r>
            <a:endParaRPr sz="600">
              <a:solidFill>
                <a:srgbClr val="FFFF00"/>
              </a:solidFill>
              <a:latin typeface="Helvetica Neue"/>
              <a:ea typeface="Helvetica Neue"/>
              <a:cs typeface="Helvetica Neue"/>
              <a:sym typeface="Helvetica Neue"/>
            </a:endParaRPr>
          </a:p>
          <a:p>
            <a:pPr indent="19050" lvl="0" rtl="0">
              <a:lnSpc>
                <a:spcPct val="100000"/>
              </a:lnSpc>
              <a:spcBef>
                <a:spcPts val="0"/>
              </a:spcBef>
              <a:buClr>
                <a:srgbClr val="7F7F7F"/>
              </a:buClr>
              <a:buSzPct val="100000"/>
              <a:buFont typeface="Helvetica Neue"/>
              <a:buChar char="•"/>
            </a:pPr>
            <a:r>
              <a:rPr lang="en" sz="1700">
                <a:solidFill>
                  <a:srgbClr val="7F7F7F"/>
                </a:solidFill>
                <a:latin typeface="Helvetica Neue"/>
                <a:ea typeface="Helvetica Neue"/>
                <a:cs typeface="Helvetica Neue"/>
                <a:sym typeface="Helvetica Neue"/>
              </a:rPr>
              <a:t>Dealing with lower power</a:t>
            </a:r>
          </a:p>
          <a:p>
            <a:pPr indent="374650" lvl="1" rtl="0">
              <a:spcBef>
                <a:spcPts val="400"/>
              </a:spcBef>
              <a:buClr>
                <a:srgbClr val="7F7F7F"/>
              </a:buClr>
              <a:buSzPct val="100000"/>
              <a:buFont typeface="Merriweather Sans"/>
              <a:buChar char="-"/>
            </a:pPr>
            <a:r>
              <a:rPr lang="en" sz="1300">
                <a:solidFill>
                  <a:srgbClr val="7F7F7F"/>
                </a:solidFill>
                <a:latin typeface="Helvetica Neue"/>
                <a:ea typeface="Helvetica Neue"/>
                <a:cs typeface="Helvetica Neue"/>
                <a:sym typeface="Helvetica Neue"/>
              </a:rPr>
              <a:t>Realistic application to papillary Renal Cell Carcinoma (</a:t>
            </a:r>
            <a:r>
              <a:rPr lang="en" sz="1300">
                <a:solidFill>
                  <a:srgbClr val="FFFF00"/>
                </a:solidFill>
                <a:latin typeface="Helvetica Neue"/>
                <a:ea typeface="Helvetica Neue"/>
                <a:cs typeface="Helvetica Neue"/>
                <a:sym typeface="Helvetica Neue"/>
              </a:rPr>
              <a:t>pRCC</a:t>
            </a:r>
            <a:r>
              <a:rPr lang="en" sz="1300">
                <a:solidFill>
                  <a:srgbClr val="7F7F7F"/>
                </a:solidFill>
                <a:latin typeface="Helvetica Neue"/>
                <a:ea typeface="Helvetica Neue"/>
                <a:cs typeface="Helvetica Neue"/>
                <a:sym typeface="Helvetica Neue"/>
              </a:rPr>
              <a:t>) </a:t>
            </a:r>
          </a:p>
          <a:p>
            <a:pPr indent="457200" lvl="0" marL="457200" rtl="0">
              <a:spcBef>
                <a:spcPts val="400"/>
              </a:spcBef>
              <a:buNone/>
            </a:pPr>
            <a:r>
              <a:rPr lang="en" sz="1100">
                <a:solidFill>
                  <a:srgbClr val="7F7F7F"/>
                </a:solidFill>
                <a:latin typeface="Helvetica Neue"/>
                <a:ea typeface="Helvetica Neue"/>
                <a:cs typeface="Helvetica Neue"/>
                <a:sym typeface="Helvetica Neue"/>
              </a:rPr>
              <a:t>- Achieving statistical power</a:t>
            </a:r>
          </a:p>
          <a:p>
            <a:pPr indent="457200" lvl="0" marL="457200" rtl="0">
              <a:spcBef>
                <a:spcPts val="400"/>
              </a:spcBef>
              <a:buNone/>
            </a:pPr>
            <a:r>
              <a:rPr lang="en" sz="1100">
                <a:solidFill>
                  <a:srgbClr val="7F7F7F"/>
                </a:solidFill>
                <a:latin typeface="Helvetica Neue"/>
                <a:ea typeface="Helvetica Neue"/>
                <a:cs typeface="Helvetica Neue"/>
                <a:sym typeface="Helvetica Neue"/>
              </a:rPr>
              <a:t>- Variants in </a:t>
            </a:r>
            <a:r>
              <a:rPr lang="en" sz="1100">
                <a:solidFill>
                  <a:srgbClr val="FFFF00"/>
                </a:solidFill>
                <a:latin typeface="Helvetica Neue"/>
                <a:ea typeface="Helvetica Neue"/>
                <a:cs typeface="Helvetica Neue"/>
                <a:sym typeface="Helvetica Neue"/>
              </a:rPr>
              <a:t>MET</a:t>
            </a:r>
            <a:r>
              <a:rPr lang="en" sz="1100">
                <a:solidFill>
                  <a:srgbClr val="7F7F7F"/>
                </a:solidFill>
                <a:latin typeface="Helvetica Neue"/>
                <a:ea typeface="Helvetica Neue"/>
                <a:cs typeface="Helvetica Neue"/>
                <a:sym typeface="Helvetica Neue"/>
              </a:rPr>
              <a:t> &amp; noncoding </a:t>
            </a:r>
            <a:r>
              <a:rPr lang="en" sz="1100">
                <a:solidFill>
                  <a:srgbClr val="FFFF00"/>
                </a:solidFill>
                <a:latin typeface="Helvetica Neue"/>
                <a:ea typeface="Helvetica Neue"/>
                <a:cs typeface="Helvetica Neue"/>
                <a:sym typeface="Helvetica Neue"/>
              </a:rPr>
              <a:t>hotspots</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2" name="Shape 1502"/>
        <p:cNvGrpSpPr/>
        <p:nvPr/>
      </p:nvGrpSpPr>
      <p:grpSpPr>
        <a:xfrm>
          <a:off x="0" y="0"/>
          <a:ext cx="0" cy="0"/>
          <a:chOff x="0" y="0"/>
          <a:chExt cx="0" cy="0"/>
        </a:xfrm>
      </p:grpSpPr>
      <p:pic>
        <p:nvPicPr>
          <p:cNvPr id="1503" name="Shape 1503"/>
          <p:cNvPicPr preferRelativeResize="0"/>
          <p:nvPr/>
        </p:nvPicPr>
        <p:blipFill rotWithShape="1">
          <a:blip r:embed="rId4">
            <a:alphaModFix/>
          </a:blip>
          <a:srcRect b="9771" l="14888" r="14450" t="18698"/>
          <a:stretch/>
        </p:blipFill>
        <p:spPr>
          <a:xfrm>
            <a:off x="283275" y="1017150"/>
            <a:ext cx="6452774" cy="3674225"/>
          </a:xfrm>
          <a:prstGeom prst="rect">
            <a:avLst/>
          </a:prstGeom>
          <a:noFill/>
          <a:ln>
            <a:noFill/>
          </a:ln>
        </p:spPr>
      </p:pic>
      <p:sp>
        <p:nvSpPr>
          <p:cNvPr id="1504" name="Shape 1504"/>
          <p:cNvSpPr txBox="1"/>
          <p:nvPr>
            <p:ph type="title"/>
          </p:nvPr>
        </p:nvSpPr>
        <p:spPr>
          <a:xfrm>
            <a:off x="628650" y="118144"/>
            <a:ext cx="7886700" cy="9942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011893"/>
              </a:buClr>
              <a:buSzPct val="25000"/>
              <a:buFont typeface="Arial"/>
              <a:buNone/>
            </a:pPr>
            <a:r>
              <a:rPr lang="en" sz="3300">
                <a:solidFill>
                  <a:srgbClr val="011893"/>
                </a:solidFill>
              </a:rPr>
              <a:t>Power a big hurdle in driver discovery </a:t>
            </a:r>
          </a:p>
        </p:txBody>
      </p:sp>
      <p:sp>
        <p:nvSpPr>
          <p:cNvPr id="1505" name="Shape 1505"/>
          <p:cNvSpPr txBox="1"/>
          <p:nvPr>
            <p:ph idx="1" type="body"/>
          </p:nvPr>
        </p:nvSpPr>
        <p:spPr>
          <a:xfrm>
            <a:off x="6855100" y="1657350"/>
            <a:ext cx="2122800" cy="1113900"/>
          </a:xfrm>
          <a:prstGeom prst="rect">
            <a:avLst/>
          </a:prstGeom>
          <a:noFill/>
          <a:ln>
            <a:noFill/>
          </a:ln>
        </p:spPr>
        <p:txBody>
          <a:bodyPr anchorCtr="0" anchor="t" bIns="34275" lIns="68575" rIns="68575" wrap="square" tIns="34275">
            <a:noAutofit/>
          </a:bodyPr>
          <a:lstStyle/>
          <a:p>
            <a:pPr indent="0" lvl="0" marL="0" marR="0" rtl="0" algn="l">
              <a:lnSpc>
                <a:spcPct val="70000"/>
              </a:lnSpc>
              <a:spcBef>
                <a:spcPts val="0"/>
              </a:spcBef>
              <a:buClr>
                <a:schemeClr val="dk1"/>
              </a:buClr>
              <a:buSzPct val="25000"/>
              <a:buFont typeface="Arial"/>
              <a:buNone/>
            </a:pPr>
            <a:r>
              <a:rPr lang="en" sz="1800"/>
              <a:t>Better annotation or large number of samples could help.</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0" name="Shape 1510"/>
        <p:cNvGrpSpPr/>
        <p:nvPr/>
      </p:nvGrpSpPr>
      <p:grpSpPr>
        <a:xfrm>
          <a:off x="0" y="0"/>
          <a:ext cx="0" cy="0"/>
          <a:chOff x="0" y="0"/>
          <a:chExt cx="0" cy="0"/>
        </a:xfrm>
      </p:grpSpPr>
      <p:sp>
        <p:nvSpPr>
          <p:cNvPr id="1511" name="Shape 1511"/>
          <p:cNvSpPr txBox="1"/>
          <p:nvPr>
            <p:ph type="title"/>
          </p:nvPr>
        </p:nvSpPr>
        <p:spPr>
          <a:xfrm>
            <a:off x="185850" y="205975"/>
            <a:ext cx="85011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lang="en"/>
              <a:t>An Underpowered Real Case Study: </a:t>
            </a:r>
            <a:r>
              <a:rPr b="1" i="0" lang="en" sz="3200" u="none" cap="none" strike="noStrike">
                <a:solidFill>
                  <a:srgbClr val="366092"/>
                </a:solidFill>
                <a:latin typeface="Helvetica Neue"/>
                <a:ea typeface="Helvetica Neue"/>
                <a:cs typeface="Helvetica Neue"/>
                <a:sym typeface="Helvetica Neue"/>
              </a:rPr>
              <a:t>pRCC</a:t>
            </a:r>
          </a:p>
        </p:txBody>
      </p:sp>
      <p:sp>
        <p:nvSpPr>
          <p:cNvPr id="1512" name="Shape 1512"/>
          <p:cNvSpPr txBox="1"/>
          <p:nvPr>
            <p:ph idx="1" type="body"/>
          </p:nvPr>
        </p:nvSpPr>
        <p:spPr>
          <a:xfrm>
            <a:off x="457200" y="1200150"/>
            <a:ext cx="5151300" cy="33945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rgbClr val="366092"/>
              </a:buClr>
              <a:buSzPct val="100000"/>
              <a:buFont typeface="Arial"/>
              <a:buChar char="•"/>
            </a:pPr>
            <a:r>
              <a:rPr b="0" i="0" lang="en" sz="2400" u="none" cap="none" strike="noStrike">
                <a:solidFill>
                  <a:srgbClr val="366092"/>
                </a:solidFill>
                <a:latin typeface="Helvetica Neue"/>
                <a:ea typeface="Helvetica Neue"/>
                <a:cs typeface="Helvetica Neue"/>
                <a:sym typeface="Helvetica Neue"/>
              </a:rPr>
              <a:t>Kidney cancer life time risk: 1.6%</a:t>
            </a:r>
            <a:r>
              <a:rPr lang="en"/>
              <a:t> </a:t>
            </a:r>
            <a:r>
              <a:rPr lang="en"/>
              <a:t>the p</a:t>
            </a:r>
            <a:r>
              <a:rPr b="0" i="0" lang="en" sz="2400" u="none" cap="none" strike="noStrike">
                <a:solidFill>
                  <a:srgbClr val="366092"/>
                </a:solidFill>
                <a:latin typeface="Helvetica Neue"/>
                <a:ea typeface="Helvetica Neue"/>
                <a:cs typeface="Helvetica Neue"/>
                <a:sym typeface="Helvetica Neue"/>
              </a:rPr>
              <a:t>apillary type (pRCC) counts for about 10% of all cases</a:t>
            </a:r>
          </a:p>
          <a:p>
            <a:pPr indent="-342900" lvl="0" marL="342900" marR="0" rtl="0" algn="l">
              <a:spcBef>
                <a:spcPts val="480"/>
              </a:spcBef>
              <a:spcAft>
                <a:spcPts val="0"/>
              </a:spcAft>
              <a:buClr>
                <a:srgbClr val="366092"/>
              </a:buClr>
              <a:buSzPct val="100000"/>
              <a:buFont typeface="Arial"/>
              <a:buChar char="•"/>
            </a:pPr>
            <a:r>
              <a:rPr b="0" i="0" lang="en" sz="2400" u="none" cap="none" strike="noStrike">
                <a:solidFill>
                  <a:srgbClr val="366092"/>
                </a:solidFill>
                <a:latin typeface="Helvetica Neue"/>
                <a:ea typeface="Helvetica Neue"/>
                <a:cs typeface="Helvetica Neue"/>
                <a:sym typeface="Helvetica Neue"/>
              </a:rPr>
              <a:t>TCGA project sequenced </a:t>
            </a:r>
            <a:r>
              <a:rPr lang="en"/>
              <a:t>161</a:t>
            </a:r>
            <a:r>
              <a:rPr b="0" i="0" lang="en" sz="2400" u="none" cap="none" strike="noStrike">
                <a:solidFill>
                  <a:srgbClr val="366092"/>
                </a:solidFill>
                <a:latin typeface="Helvetica Neue"/>
                <a:ea typeface="Helvetica Neue"/>
                <a:cs typeface="Helvetica Neue"/>
                <a:sym typeface="Helvetica Neue"/>
              </a:rPr>
              <a:t> </a:t>
            </a:r>
            <a:r>
              <a:rPr lang="en"/>
              <a:t>whole exome </a:t>
            </a:r>
            <a:r>
              <a:rPr b="0" i="0" lang="en" sz="2400" u="none" cap="none" strike="noStrike">
                <a:solidFill>
                  <a:srgbClr val="366092"/>
                </a:solidFill>
                <a:latin typeface="Helvetica Neue"/>
                <a:ea typeface="Helvetica Neue"/>
                <a:cs typeface="Helvetica Neue"/>
                <a:sym typeface="Helvetica Neue"/>
              </a:rPr>
              <a:t>of pRCC and </a:t>
            </a:r>
            <a:r>
              <a:rPr lang="en"/>
              <a:t>conducted </a:t>
            </a:r>
            <a:r>
              <a:rPr b="0" i="0" lang="en" sz="2400" u="none" cap="none" strike="noStrike">
                <a:solidFill>
                  <a:srgbClr val="366092"/>
                </a:solidFill>
                <a:latin typeface="Helvetica Neue"/>
                <a:ea typeface="Helvetica Neue"/>
                <a:cs typeface="Helvetica Neue"/>
                <a:sym typeface="Helvetica Neue"/>
              </a:rPr>
              <a:t>molecular sub</a:t>
            </a:r>
            <a:r>
              <a:rPr lang="en"/>
              <a:t>type</a:t>
            </a:r>
          </a:p>
          <a:p>
            <a:pPr indent="-285750" lvl="1" marL="742950" marR="0" rtl="0" algn="l">
              <a:spcBef>
                <a:spcPts val="400"/>
              </a:spcBef>
              <a:spcAft>
                <a:spcPts val="0"/>
              </a:spcAft>
              <a:buClr>
                <a:srgbClr val="366092"/>
              </a:buClr>
              <a:buSzPct val="83333"/>
              <a:buFont typeface="Arial"/>
              <a:buChar char="–"/>
            </a:pPr>
            <a:r>
              <a:rPr lang="en"/>
              <a:t>Yet r</a:t>
            </a:r>
            <a:r>
              <a:rPr b="0" i="0" lang="en" sz="2000" u="none" cap="none" strike="noStrike">
                <a:solidFill>
                  <a:srgbClr val="366092"/>
                </a:solidFill>
                <a:latin typeface="Helvetica Neue"/>
                <a:ea typeface="Helvetica Neue"/>
                <a:cs typeface="Helvetica Neue"/>
                <a:sym typeface="Helvetica Neue"/>
              </a:rPr>
              <a:t>esearchers cannot pin down the cause for a significant portion of cases</a:t>
            </a:r>
          </a:p>
          <a:p>
            <a:pPr indent="0" lvl="0" marL="0" marR="0" rtl="0" algn="l">
              <a:spcBef>
                <a:spcPts val="400"/>
              </a:spcBef>
              <a:buNone/>
            </a:pPr>
            <a:r>
              <a:t/>
            </a:r>
            <a:endParaRPr b="0" i="0" sz="2000" u="none" cap="none" strike="noStrike">
              <a:solidFill>
                <a:srgbClr val="366092"/>
              </a:solidFill>
              <a:latin typeface="Helvetica Neue"/>
              <a:ea typeface="Helvetica Neue"/>
              <a:cs typeface="Helvetica Neue"/>
              <a:sym typeface="Helvetica Neue"/>
            </a:endParaRPr>
          </a:p>
        </p:txBody>
      </p:sp>
      <p:sp>
        <p:nvSpPr>
          <p:cNvPr id="1513" name="Shape 1513"/>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Helvetica Neue"/>
                <a:ea typeface="Helvetica Neue"/>
                <a:cs typeface="Helvetica Neue"/>
                <a:sym typeface="Helvetica Neue"/>
              </a:rPr>
              <a:t>‹#›</a:t>
            </a:fld>
          </a:p>
        </p:txBody>
      </p:sp>
      <p:pic>
        <p:nvPicPr>
          <p:cNvPr descr="nejmoa1505917 copy.pdf" id="1514" name="Shape 1514"/>
          <p:cNvPicPr preferRelativeResize="0"/>
          <p:nvPr/>
        </p:nvPicPr>
        <p:blipFill rotWithShape="1">
          <a:blip r:embed="rId3">
            <a:alphaModFix/>
          </a:blip>
          <a:srcRect b="0" l="0" r="0" t="3855"/>
          <a:stretch/>
        </p:blipFill>
        <p:spPr>
          <a:xfrm>
            <a:off x="5473800" y="755875"/>
            <a:ext cx="3213000" cy="3724200"/>
          </a:xfrm>
          <a:prstGeom prst="rect">
            <a:avLst/>
          </a:prstGeom>
          <a:noFill/>
          <a:ln>
            <a:noFill/>
          </a:ln>
        </p:spPr>
      </p:pic>
      <p:sp>
        <p:nvSpPr>
          <p:cNvPr id="1515" name="Shape 1515"/>
          <p:cNvSpPr txBox="1"/>
          <p:nvPr/>
        </p:nvSpPr>
        <p:spPr>
          <a:xfrm>
            <a:off x="5106525" y="4515975"/>
            <a:ext cx="40404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1000">
                <a:solidFill>
                  <a:srgbClr val="434343"/>
                </a:solidFill>
                <a:latin typeface="Helvetica Neue"/>
                <a:ea typeface="Helvetica Neue"/>
                <a:cs typeface="Helvetica Neue"/>
                <a:sym typeface="Helvetica Neue"/>
              </a:rPr>
              <a:t>[</a:t>
            </a:r>
            <a:r>
              <a:rPr b="0" i="0" lang="en" sz="1000" u="none" cap="none" strike="noStrike">
                <a:solidFill>
                  <a:srgbClr val="434343"/>
                </a:solidFill>
                <a:latin typeface="Helvetica Neue"/>
                <a:ea typeface="Helvetica Neue"/>
                <a:cs typeface="Helvetica Neue"/>
                <a:sym typeface="Helvetica Neue"/>
              </a:rPr>
              <a:t>Cancer Genome Atlas Research Network N Engl J Med. (</a:t>
            </a:r>
            <a:r>
              <a:rPr lang="en" sz="1000">
                <a:solidFill>
                  <a:srgbClr val="434343"/>
                </a:solidFill>
                <a:latin typeface="Helvetica Neue"/>
                <a:ea typeface="Helvetica Neue"/>
                <a:cs typeface="Helvetica Neue"/>
                <a:sym typeface="Helvetica Neue"/>
              </a:rPr>
              <a:t>‘</a:t>
            </a:r>
            <a:r>
              <a:rPr b="0" i="0" lang="en" sz="1000" u="none" cap="none" strike="noStrike">
                <a:solidFill>
                  <a:srgbClr val="434343"/>
                </a:solidFill>
                <a:latin typeface="Helvetica Neue"/>
                <a:ea typeface="Helvetica Neue"/>
                <a:cs typeface="Helvetica Neue"/>
                <a:sym typeface="Helvetica Neue"/>
              </a:rPr>
              <a:t>16) ]</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9" name="Shape 1519"/>
        <p:cNvGrpSpPr/>
        <p:nvPr/>
      </p:nvGrpSpPr>
      <p:grpSpPr>
        <a:xfrm>
          <a:off x="0" y="0"/>
          <a:ext cx="0" cy="0"/>
          <a:chOff x="0" y="0"/>
          <a:chExt cx="0" cy="0"/>
        </a:xfrm>
      </p:grpSpPr>
      <p:pic>
        <p:nvPicPr>
          <p:cNvPr descr="Met_Structure.jpg" id="1520" name="Shape 1520"/>
          <p:cNvPicPr preferRelativeResize="0"/>
          <p:nvPr/>
        </p:nvPicPr>
        <p:blipFill>
          <a:blip r:embed="rId4">
            <a:alphaModFix/>
          </a:blip>
          <a:stretch>
            <a:fillRect/>
          </a:stretch>
        </p:blipFill>
        <p:spPr>
          <a:xfrm>
            <a:off x="6946913" y="1500750"/>
            <a:ext cx="1419225" cy="2724150"/>
          </a:xfrm>
          <a:prstGeom prst="rect">
            <a:avLst/>
          </a:prstGeom>
          <a:noFill/>
          <a:ln>
            <a:noFill/>
          </a:ln>
        </p:spPr>
      </p:pic>
      <p:pic>
        <p:nvPicPr>
          <p:cNvPr descr="Fig1_final.tif" id="1521" name="Shape 1521"/>
          <p:cNvPicPr preferRelativeResize="0"/>
          <p:nvPr/>
        </p:nvPicPr>
        <p:blipFill rotWithShape="1">
          <a:blip r:embed="rId5">
            <a:alphaModFix/>
          </a:blip>
          <a:srcRect b="0" l="0" r="0" t="0"/>
          <a:stretch/>
        </p:blipFill>
        <p:spPr>
          <a:xfrm>
            <a:off x="738973" y="2644650"/>
            <a:ext cx="5112600" cy="2156400"/>
          </a:xfrm>
          <a:prstGeom prst="rect">
            <a:avLst/>
          </a:prstGeom>
          <a:noFill/>
          <a:ln>
            <a:noFill/>
          </a:ln>
        </p:spPr>
      </p:pic>
      <p:sp>
        <p:nvSpPr>
          <p:cNvPr id="1522" name="Shape 1522"/>
          <p:cNvSpPr txBox="1"/>
          <p:nvPr>
            <p:ph type="title"/>
          </p:nvPr>
        </p:nvSpPr>
        <p:spPr>
          <a:xfrm>
            <a:off x="685800" y="457200"/>
            <a:ext cx="7772400" cy="857400"/>
          </a:xfrm>
          <a:prstGeom prst="rect">
            <a:avLst/>
          </a:prstGeom>
        </p:spPr>
        <p:txBody>
          <a:bodyPr anchorCtr="0" anchor="ctr" bIns="91425" lIns="91425" rIns="91425" wrap="square" tIns="91425">
            <a:noAutofit/>
          </a:bodyPr>
          <a:lstStyle/>
          <a:p>
            <a:pPr lvl="0" rtl="0">
              <a:spcBef>
                <a:spcPts val="0"/>
              </a:spcBef>
              <a:buNone/>
            </a:pPr>
            <a:r>
              <a:rPr lang="en"/>
              <a:t>Our Findings on t</a:t>
            </a:r>
            <a:r>
              <a:rPr lang="en"/>
              <a:t>he Tyrosine Kinase MET</a:t>
            </a:r>
          </a:p>
        </p:txBody>
      </p:sp>
      <p:sp>
        <p:nvSpPr>
          <p:cNvPr id="1523" name="Shape 1523"/>
          <p:cNvSpPr txBox="1"/>
          <p:nvPr>
            <p:ph idx="1" type="body"/>
          </p:nvPr>
        </p:nvSpPr>
        <p:spPr>
          <a:xfrm>
            <a:off x="563750" y="1200150"/>
            <a:ext cx="7456800" cy="2724300"/>
          </a:xfrm>
          <a:prstGeom prst="rect">
            <a:avLst/>
          </a:prstGeom>
          <a:noFill/>
          <a:ln>
            <a:noFill/>
          </a:ln>
        </p:spPr>
        <p:txBody>
          <a:bodyPr anchorCtr="0" anchor="t" bIns="45700" lIns="91425" rIns="91425" wrap="square" tIns="45700">
            <a:noAutofit/>
          </a:bodyPr>
          <a:lstStyle/>
          <a:p>
            <a:pPr indent="-304800" lvl="0" marL="342900" marR="0" rtl="0" algn="l">
              <a:lnSpc>
                <a:spcPct val="100000"/>
              </a:lnSpc>
              <a:spcBef>
                <a:spcPts val="0"/>
              </a:spcBef>
              <a:spcAft>
                <a:spcPts val="0"/>
              </a:spcAft>
              <a:buClr>
                <a:srgbClr val="366092"/>
              </a:buClr>
              <a:buSzPct val="100000"/>
              <a:buFont typeface="Arial"/>
              <a:buChar char="•"/>
            </a:pPr>
            <a:r>
              <a:rPr lang="en" sz="1800"/>
              <a:t>MET is the long known driver in pRCC, we</a:t>
            </a:r>
          </a:p>
          <a:p>
            <a:pPr lvl="1" rtl="0">
              <a:lnSpc>
                <a:spcPct val="100000"/>
              </a:lnSpc>
              <a:spcBef>
                <a:spcPts val="0"/>
              </a:spcBef>
              <a:buClr>
                <a:srgbClr val="366092"/>
              </a:buClr>
              <a:buSzPct val="100000"/>
              <a:buFont typeface="Arial"/>
              <a:buChar char="–"/>
            </a:pPr>
            <a:r>
              <a:rPr lang="en" sz="1400"/>
              <a:t>Found rs11762213 predicts survival in type 2 patients </a:t>
            </a:r>
          </a:p>
          <a:p>
            <a:pPr lvl="1" rtl="0">
              <a:lnSpc>
                <a:spcPct val="100000"/>
              </a:lnSpc>
              <a:spcBef>
                <a:spcPts val="0"/>
              </a:spcBef>
              <a:buClr>
                <a:srgbClr val="366092"/>
              </a:buClr>
              <a:buSzPct val="100000"/>
              <a:buFont typeface="Arial"/>
              <a:buChar char="–"/>
            </a:pPr>
            <a:r>
              <a:rPr lang="en" sz="1400"/>
              <a:t>Illustrated the mechanism of an alternative splicing event </a:t>
            </a:r>
          </a:p>
          <a:p>
            <a:pPr lvl="1" rtl="0">
              <a:lnSpc>
                <a:spcPct val="100000"/>
              </a:lnSpc>
              <a:spcBef>
                <a:spcPts val="0"/>
              </a:spcBef>
              <a:buClr>
                <a:srgbClr val="366092"/>
              </a:buClr>
              <a:buSzPct val="100000"/>
              <a:buFont typeface="Arial"/>
              <a:buChar char="–"/>
            </a:pPr>
            <a:r>
              <a:rPr lang="en" sz="1400"/>
              <a:t>A noncoding hotspot in </a:t>
            </a:r>
            <a:r>
              <a:rPr i="1" lang="en" sz="1400"/>
              <a:t>MET</a:t>
            </a:r>
          </a:p>
          <a:p>
            <a:pPr lvl="1" rtl="0">
              <a:lnSpc>
                <a:spcPct val="100000"/>
              </a:lnSpc>
              <a:spcBef>
                <a:spcPts val="0"/>
              </a:spcBef>
              <a:buClr>
                <a:srgbClr val="366092"/>
              </a:buClr>
              <a:buSzPct val="100000"/>
              <a:buFont typeface="Helvetica Neue"/>
              <a:buChar char="–"/>
            </a:pPr>
            <a:r>
              <a:rPr lang="en" sz="1400"/>
              <a:t>Lack of SV and breakpoint disrupting </a:t>
            </a:r>
            <a:r>
              <a:rPr i="1" lang="en" sz="1400"/>
              <a:t>MET</a:t>
            </a:r>
          </a:p>
          <a:p>
            <a:pPr indent="0" lvl="0" marL="0" marR="0" rtl="0" algn="l">
              <a:lnSpc>
                <a:spcPct val="90000"/>
              </a:lnSpc>
              <a:spcBef>
                <a:spcPts val="0"/>
              </a:spcBef>
              <a:spcAft>
                <a:spcPts val="0"/>
              </a:spcAft>
              <a:buNone/>
            </a:pPr>
            <a:r>
              <a:t/>
            </a:r>
            <a:endParaRPr/>
          </a:p>
        </p:txBody>
      </p:sp>
      <p:sp>
        <p:nvSpPr>
          <p:cNvPr id="1524" name="Shape 1524"/>
          <p:cNvSpPr txBox="1"/>
          <p:nvPr/>
        </p:nvSpPr>
        <p:spPr>
          <a:xfrm>
            <a:off x="8718850" y="3944850"/>
            <a:ext cx="7338900" cy="856200"/>
          </a:xfrm>
          <a:prstGeom prst="rect">
            <a:avLst/>
          </a:prstGeom>
          <a:noFill/>
          <a:ln>
            <a:noFill/>
          </a:ln>
        </p:spPr>
        <p:txBody>
          <a:bodyPr anchorCtr="0" anchor="t" bIns="91425" lIns="91425" rIns="91425" wrap="square" tIns="91425">
            <a:noAutofit/>
          </a:bodyPr>
          <a:lstStyle/>
          <a:p>
            <a:pPr lvl="0">
              <a:spcBef>
                <a:spcPts val="0"/>
              </a:spcBef>
              <a:buNone/>
            </a:pPr>
            <a:r>
              <a:t/>
            </a:r>
            <a:endParaRPr/>
          </a:p>
        </p:txBody>
      </p:sp>
      <p:sp>
        <p:nvSpPr>
          <p:cNvPr id="1525" name="Shape 1525"/>
          <p:cNvSpPr txBox="1"/>
          <p:nvPr/>
        </p:nvSpPr>
        <p:spPr>
          <a:xfrm>
            <a:off x="5669726" y="4224900"/>
            <a:ext cx="3711600" cy="727500"/>
          </a:xfrm>
          <a:prstGeom prst="rect">
            <a:avLst/>
          </a:prstGeom>
          <a:noFill/>
          <a:ln>
            <a:noFill/>
          </a:ln>
        </p:spPr>
        <p:txBody>
          <a:bodyPr anchorCtr="0" anchor="t" bIns="45700" lIns="91425" rIns="91425" wrap="square" tIns="45700">
            <a:noAutofit/>
          </a:bodyPr>
          <a:lstStyle/>
          <a:p>
            <a:pPr lvl="0" marR="0" rtl="0" algn="l">
              <a:spcBef>
                <a:spcPts val="0"/>
              </a:spcBef>
              <a:buNone/>
            </a:pPr>
            <a:r>
              <a:rPr lang="en" sz="1000">
                <a:solidFill>
                  <a:srgbClr val="434343"/>
                </a:solidFill>
                <a:highlight>
                  <a:srgbClr val="F8F9FA"/>
                </a:highlight>
                <a:latin typeface="Helvetica Neue"/>
                <a:ea typeface="Helvetica Neue"/>
                <a:cs typeface="Helvetica Neue"/>
                <a:sym typeface="Helvetica Neue"/>
              </a:rPr>
              <a:t>[</a:t>
            </a:r>
            <a:r>
              <a:rPr lang="en" sz="1000">
                <a:solidFill>
                  <a:srgbClr val="434343"/>
                </a:solidFill>
                <a:highlight>
                  <a:srgbClr val="F8F9FA"/>
                </a:highlight>
                <a:latin typeface="Helvetica Neue"/>
                <a:ea typeface="Helvetica Neue"/>
                <a:cs typeface="Helvetica Neue"/>
                <a:sym typeface="Helvetica Neue"/>
              </a:rPr>
              <a:t>A. Gentile, L. Trusolino and PM. Comoglio, Cancer and Metastasis Reviews (‘08)</a:t>
            </a:r>
          </a:p>
          <a:p>
            <a:pPr lvl="0" rtl="0">
              <a:spcBef>
                <a:spcPts val="0"/>
              </a:spcBef>
              <a:buClr>
                <a:schemeClr val="dk1"/>
              </a:buClr>
              <a:buSzPct val="25000"/>
              <a:buFont typeface="Arial"/>
              <a:buNone/>
            </a:pPr>
            <a:r>
              <a:rPr lang="en" sz="1000">
                <a:solidFill>
                  <a:srgbClr val="434343"/>
                </a:solidFill>
                <a:latin typeface="Helvetica Neue"/>
                <a:ea typeface="Helvetica Neue"/>
                <a:cs typeface="Helvetica Neue"/>
                <a:sym typeface="Helvetica Neue"/>
              </a:rPr>
              <a:t>S. Li, B. Shuch and M. Gerstein PLOS Genetics (‘17)] </a:t>
            </a:r>
          </a:p>
          <a:p>
            <a:pPr lvl="0" rtl="0">
              <a:spcBef>
                <a:spcPts val="0"/>
              </a:spcBef>
              <a:buClr>
                <a:srgbClr val="7F7F7F"/>
              </a:buClr>
              <a:buSzPct val="25000"/>
              <a:buFont typeface="Calibri"/>
              <a:buNone/>
            </a:pPr>
            <a:r>
              <a:rPr lang="en" sz="1000">
                <a:solidFill>
                  <a:srgbClr val="434343"/>
                </a:solidFill>
              </a:rPr>
              <a:t> </a:t>
            </a:r>
          </a:p>
          <a:p>
            <a:pPr lvl="0" rtl="0">
              <a:spcBef>
                <a:spcPts val="0"/>
              </a:spcBef>
              <a:buClr>
                <a:schemeClr val="dk1"/>
              </a:buClr>
              <a:buFont typeface="Arial"/>
              <a:buNone/>
            </a:pPr>
            <a:r>
              <a:t/>
            </a:r>
            <a:endParaRPr sz="1000">
              <a:solidFill>
                <a:srgbClr val="434343"/>
              </a:solidFill>
              <a:latin typeface="Helvetica Neue"/>
              <a:ea typeface="Helvetica Neue"/>
              <a:cs typeface="Helvetica Neue"/>
              <a:sym typeface="Helvetica Neue"/>
            </a:endParaRPr>
          </a:p>
          <a:p>
            <a:pPr lvl="0" marR="0" rtl="0" algn="l">
              <a:spcBef>
                <a:spcPts val="0"/>
              </a:spcBef>
              <a:buNone/>
            </a:pPr>
            <a:r>
              <a:t/>
            </a:r>
            <a:endParaRPr sz="1000">
              <a:solidFill>
                <a:srgbClr val="434343"/>
              </a:solidFill>
              <a:highlight>
                <a:srgbClr val="F8F9FA"/>
              </a:highlight>
              <a:latin typeface="Helvetica Neue"/>
              <a:ea typeface="Helvetica Neue"/>
              <a:cs typeface="Helvetica Neue"/>
              <a:sym typeface="Helvetica Neu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9" name="Shape 1529"/>
        <p:cNvGrpSpPr/>
        <p:nvPr/>
      </p:nvGrpSpPr>
      <p:grpSpPr>
        <a:xfrm>
          <a:off x="0" y="0"/>
          <a:ext cx="0" cy="0"/>
          <a:chOff x="0" y="0"/>
          <a:chExt cx="0" cy="0"/>
        </a:xfrm>
      </p:grpSpPr>
      <p:pic>
        <p:nvPicPr>
          <p:cNvPr descr="Fig2.tif" id="1530" name="Shape 1530"/>
          <p:cNvPicPr preferRelativeResize="0"/>
          <p:nvPr/>
        </p:nvPicPr>
        <p:blipFill rotWithShape="1">
          <a:blip r:embed="rId3">
            <a:alphaModFix/>
          </a:blip>
          <a:srcRect b="0" l="0" r="0" t="0"/>
          <a:stretch/>
        </p:blipFill>
        <p:spPr>
          <a:xfrm>
            <a:off x="1547664" y="915566"/>
            <a:ext cx="5742300" cy="3744000"/>
          </a:xfrm>
          <a:prstGeom prst="rect">
            <a:avLst/>
          </a:prstGeom>
          <a:noFill/>
          <a:ln>
            <a:noFill/>
          </a:ln>
        </p:spPr>
      </p:pic>
      <p:sp>
        <p:nvSpPr>
          <p:cNvPr id="1531" name="Shape 1531"/>
          <p:cNvSpPr txBox="1"/>
          <p:nvPr>
            <p:ph type="title"/>
          </p:nvPr>
        </p:nvSpPr>
        <p:spPr>
          <a:xfrm>
            <a:off x="685800" y="457200"/>
            <a:ext cx="77724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22228B"/>
                </a:solidFill>
                <a:latin typeface="Helvetica Neue"/>
                <a:ea typeface="Helvetica Neue"/>
                <a:cs typeface="Helvetica Neue"/>
                <a:sym typeface="Helvetica Neue"/>
              </a:rPr>
              <a:t>Beyond </a:t>
            </a:r>
            <a:r>
              <a:rPr b="1" i="1" lang="en" sz="3200" u="none" cap="none" strike="noStrike">
                <a:solidFill>
                  <a:srgbClr val="22228B"/>
                </a:solidFill>
                <a:latin typeface="Helvetica Neue"/>
                <a:ea typeface="Helvetica Neue"/>
                <a:cs typeface="Helvetica Neue"/>
                <a:sym typeface="Helvetica Neue"/>
              </a:rPr>
              <a:t>MET</a:t>
            </a:r>
            <a:r>
              <a:rPr b="1" i="0" lang="en" sz="3200" u="none" cap="none" strike="noStrike">
                <a:solidFill>
                  <a:srgbClr val="22228B"/>
                </a:solidFill>
                <a:latin typeface="Helvetica Neue"/>
                <a:ea typeface="Helvetica Neue"/>
                <a:cs typeface="Helvetica Neue"/>
                <a:sym typeface="Helvetica Neue"/>
              </a:rPr>
              <a:t>: Two Noncoding Hotspots</a:t>
            </a:r>
          </a:p>
        </p:txBody>
      </p:sp>
      <p:sp>
        <p:nvSpPr>
          <p:cNvPr id="1532" name="Shape 1532"/>
          <p:cNvSpPr txBox="1"/>
          <p:nvPr/>
        </p:nvSpPr>
        <p:spPr>
          <a:xfrm>
            <a:off x="5191025" y="4703827"/>
            <a:ext cx="3607200" cy="400800"/>
          </a:xfrm>
          <a:prstGeom prst="rect">
            <a:avLst/>
          </a:prstGeom>
          <a:noFill/>
          <a:ln>
            <a:noFill/>
          </a:ln>
        </p:spPr>
        <p:txBody>
          <a:bodyPr anchorCtr="0" anchor="t" bIns="45700" lIns="91425" rIns="91425" wrap="square" tIns="4570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6" name="Shape 1536"/>
        <p:cNvGrpSpPr/>
        <p:nvPr/>
      </p:nvGrpSpPr>
      <p:grpSpPr>
        <a:xfrm>
          <a:off x="0" y="0"/>
          <a:ext cx="0" cy="0"/>
          <a:chOff x="0" y="0"/>
          <a:chExt cx="0" cy="0"/>
        </a:xfrm>
      </p:grpSpPr>
      <p:sp>
        <p:nvSpPr>
          <p:cNvPr id="1537" name="Shape 1537"/>
          <p:cNvSpPr/>
          <p:nvPr/>
        </p:nvSpPr>
        <p:spPr>
          <a:xfrm>
            <a:off x="1510525" y="4817425"/>
            <a:ext cx="1644600" cy="2307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1" lang="en" sz="1100">
                <a:solidFill>
                  <a:schemeClr val="dk1"/>
                </a:solidFill>
                <a:latin typeface="Calibri"/>
                <a:ea typeface="Calibri"/>
                <a:cs typeface="Calibri"/>
                <a:sym typeface="Calibri"/>
              </a:rPr>
              <a:t>Yates et al, NRG (2012)</a:t>
            </a:r>
          </a:p>
        </p:txBody>
      </p:sp>
      <p:sp>
        <p:nvSpPr>
          <p:cNvPr id="1538" name="Shape 1538"/>
          <p:cNvSpPr/>
          <p:nvPr/>
        </p:nvSpPr>
        <p:spPr>
          <a:xfrm>
            <a:off x="0" y="-32159"/>
            <a:ext cx="9144000" cy="323165"/>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1" lang="en" sz="1700">
                <a:solidFill>
                  <a:schemeClr val="dk1"/>
                </a:solidFill>
                <a:latin typeface="Calibri"/>
                <a:ea typeface="Calibri"/>
                <a:cs typeface="Calibri"/>
                <a:sym typeface="Calibri"/>
              </a:rPr>
              <a:t>Cancer drivers: Significance &amp; identification</a:t>
            </a:r>
          </a:p>
        </p:txBody>
      </p:sp>
      <p:pic>
        <p:nvPicPr>
          <p:cNvPr id="1539" name="Shape 1539"/>
          <p:cNvPicPr preferRelativeResize="0"/>
          <p:nvPr/>
        </p:nvPicPr>
        <p:blipFill rotWithShape="1">
          <a:blip r:embed="rId3">
            <a:alphaModFix/>
          </a:blip>
          <a:srcRect b="4441" l="8783" r="13426" t="10679"/>
          <a:stretch/>
        </p:blipFill>
        <p:spPr>
          <a:xfrm>
            <a:off x="1510522" y="533308"/>
            <a:ext cx="6024989" cy="413381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4" name="Shape 1544"/>
        <p:cNvGrpSpPr/>
        <p:nvPr/>
      </p:nvGrpSpPr>
      <p:grpSpPr>
        <a:xfrm>
          <a:off x="0" y="0"/>
          <a:ext cx="0" cy="0"/>
          <a:chOff x="0" y="0"/>
          <a:chExt cx="0" cy="0"/>
        </a:xfrm>
      </p:grpSpPr>
      <p:sp>
        <p:nvSpPr>
          <p:cNvPr id="1545" name="Shape 1545"/>
          <p:cNvSpPr txBox="1"/>
          <p:nvPr>
            <p:ph type="title"/>
          </p:nvPr>
        </p:nvSpPr>
        <p:spPr>
          <a:xfrm>
            <a:off x="685800" y="457200"/>
            <a:ext cx="77724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366092"/>
                </a:solidFill>
                <a:latin typeface="Helvetica Neue"/>
                <a:ea typeface="Helvetica Neue"/>
                <a:cs typeface="Helvetica Neue"/>
                <a:sym typeface="Helvetica Neue"/>
              </a:rPr>
              <a:t>Construct Evolutionary Trees in pRCC</a:t>
            </a:r>
          </a:p>
        </p:txBody>
      </p:sp>
      <p:sp>
        <p:nvSpPr>
          <p:cNvPr id="1546" name="Shape 1546"/>
          <p:cNvSpPr txBox="1"/>
          <p:nvPr>
            <p:ph idx="1" type="body"/>
          </p:nvPr>
        </p:nvSpPr>
        <p:spPr>
          <a:xfrm>
            <a:off x="685800" y="1485900"/>
            <a:ext cx="7772400" cy="3479100"/>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rgbClr val="366092"/>
              </a:buClr>
              <a:buSzPct val="100000"/>
              <a:buFont typeface="Arial"/>
              <a:buChar char="•"/>
            </a:pPr>
            <a:r>
              <a:rPr b="0" i="0" lang="en" sz="2400" u="none" cap="none" strike="noStrike">
                <a:solidFill>
                  <a:srgbClr val="366092"/>
                </a:solidFill>
                <a:latin typeface="Helvetica Neue"/>
                <a:ea typeface="Helvetica Neue"/>
                <a:cs typeface="Helvetica Neue"/>
                <a:sym typeface="Helvetica Neue"/>
              </a:rPr>
              <a:t>Infer mutation order and tree structure based on mutation abundance  </a:t>
            </a:r>
            <a:r>
              <a:rPr b="0" i="0" lang="en" sz="1600" u="none" cap="none" strike="noStrike">
                <a:solidFill>
                  <a:srgbClr val="366092"/>
                </a:solidFill>
                <a:latin typeface="Helvetica Neue"/>
                <a:ea typeface="Helvetica Neue"/>
                <a:cs typeface="Helvetica Neue"/>
                <a:sym typeface="Helvetica Neue"/>
              </a:rPr>
              <a:t>(PhyloWGS, Deshwar et al., 2015)</a:t>
            </a:r>
          </a:p>
        </p:txBody>
      </p:sp>
      <p:sp>
        <p:nvSpPr>
          <p:cNvPr id="1547" name="Shape 1547"/>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sp>
        <p:nvSpPr>
          <p:cNvPr id="1548" name="Shape 1548"/>
          <p:cNvSpPr txBox="1"/>
          <p:nvPr/>
        </p:nvSpPr>
        <p:spPr>
          <a:xfrm>
            <a:off x="6109225" y="4515975"/>
            <a:ext cx="2888400" cy="2154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800">
              <a:solidFill>
                <a:srgbClr val="666666"/>
              </a:solidFill>
              <a:latin typeface="Helvetica Neue"/>
              <a:ea typeface="Helvetica Neue"/>
              <a:cs typeface="Helvetica Neue"/>
              <a:sym typeface="Helvetica Neue"/>
            </a:endParaRPr>
          </a:p>
        </p:txBody>
      </p:sp>
      <p:grpSp>
        <p:nvGrpSpPr>
          <p:cNvPr id="1549" name="Shape 1549"/>
          <p:cNvGrpSpPr/>
          <p:nvPr/>
        </p:nvGrpSpPr>
        <p:grpSpPr>
          <a:xfrm>
            <a:off x="1403640" y="2499738"/>
            <a:ext cx="2060347" cy="1460537"/>
            <a:chOff x="2029540" y="937599"/>
            <a:chExt cx="2179570" cy="1545051"/>
          </a:xfrm>
        </p:grpSpPr>
        <p:grpSp>
          <p:nvGrpSpPr>
            <p:cNvPr id="1550" name="Shape 1550"/>
            <p:cNvGrpSpPr/>
            <p:nvPr/>
          </p:nvGrpSpPr>
          <p:grpSpPr>
            <a:xfrm>
              <a:off x="2029540" y="937599"/>
              <a:ext cx="2172600" cy="1545051"/>
              <a:chOff x="2029540" y="937599"/>
              <a:chExt cx="2172600" cy="1545051"/>
            </a:xfrm>
          </p:grpSpPr>
          <p:pic>
            <p:nvPicPr>
              <p:cNvPr descr="Presentation1.pdf" id="1551" name="Shape 1551"/>
              <p:cNvPicPr preferRelativeResize="0"/>
              <p:nvPr/>
            </p:nvPicPr>
            <p:blipFill rotWithShape="1">
              <a:blip r:embed="rId3">
                <a:alphaModFix/>
              </a:blip>
              <a:srcRect b="19555" l="0" r="52972" t="50765"/>
              <a:stretch/>
            </p:blipFill>
            <p:spPr>
              <a:xfrm>
                <a:off x="2029540" y="1795950"/>
                <a:ext cx="2172600" cy="686700"/>
              </a:xfrm>
              <a:prstGeom prst="rect">
                <a:avLst/>
              </a:prstGeom>
              <a:noFill/>
              <a:ln>
                <a:noFill/>
              </a:ln>
            </p:spPr>
          </p:pic>
          <p:sp>
            <p:nvSpPr>
              <p:cNvPr id="1552" name="Shape 1552"/>
              <p:cNvSpPr/>
              <p:nvPr/>
            </p:nvSpPr>
            <p:spPr>
              <a:xfrm>
                <a:off x="2960496" y="937599"/>
                <a:ext cx="1187700" cy="8583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sp>
          <p:nvSpPr>
            <p:cNvPr id="1553" name="Shape 1553"/>
            <p:cNvSpPr txBox="1"/>
            <p:nvPr/>
          </p:nvSpPr>
          <p:spPr>
            <a:xfrm>
              <a:off x="2385710" y="1227343"/>
              <a:ext cx="1823400" cy="6105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DNMT3A</a:t>
              </a:r>
              <a:r>
                <a:rPr lang="en" sz="1050">
                  <a:solidFill>
                    <a:srgbClr val="CC1A1D"/>
                  </a:solidFill>
                  <a:latin typeface="Helvetica Neue"/>
                  <a:ea typeface="Helvetica Neue"/>
                  <a:cs typeface="Helvetica Neue"/>
                  <a:sym typeface="Helvetica Neue"/>
                </a:rPr>
                <a:t>: premature stop</a:t>
              </a:r>
            </a:p>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NEAT1</a:t>
              </a:r>
              <a:r>
                <a:rPr lang="en" sz="1050">
                  <a:solidFill>
                    <a:srgbClr val="CC1A1D"/>
                  </a:solidFill>
                  <a:latin typeface="Helvetica Neue"/>
                  <a:ea typeface="Helvetica Neue"/>
                  <a:cs typeface="Helvetica Neue"/>
                  <a:sym typeface="Helvetica Neue"/>
                </a:rPr>
                <a:t>: noncoding</a:t>
              </a:r>
            </a:p>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SMARCA4</a:t>
              </a:r>
              <a:r>
                <a:rPr lang="en" sz="1050">
                  <a:solidFill>
                    <a:srgbClr val="CC1A1D"/>
                  </a:solidFill>
                  <a:latin typeface="Helvetica Neue"/>
                  <a:ea typeface="Helvetica Neue"/>
                  <a:cs typeface="Helvetica Neue"/>
                  <a:sym typeface="Helvetica Neue"/>
                </a:rPr>
                <a:t>: missense</a:t>
              </a:r>
            </a:p>
          </p:txBody>
        </p:sp>
      </p:grpSp>
      <p:grpSp>
        <p:nvGrpSpPr>
          <p:cNvPr id="1554" name="Shape 1554"/>
          <p:cNvGrpSpPr/>
          <p:nvPr/>
        </p:nvGrpSpPr>
        <p:grpSpPr>
          <a:xfrm>
            <a:off x="3995924" y="2139808"/>
            <a:ext cx="2734433" cy="2019587"/>
            <a:chOff x="126062" y="3379637"/>
            <a:chExt cx="3041977" cy="2246732"/>
          </a:xfrm>
        </p:grpSpPr>
        <p:grpSp>
          <p:nvGrpSpPr>
            <p:cNvPr id="1555" name="Shape 1555"/>
            <p:cNvGrpSpPr/>
            <p:nvPr/>
          </p:nvGrpSpPr>
          <p:grpSpPr>
            <a:xfrm>
              <a:off x="126062" y="3424292"/>
              <a:ext cx="3041977" cy="2202076"/>
              <a:chOff x="4758088" y="729750"/>
              <a:chExt cx="3218002" cy="2329500"/>
            </a:xfrm>
          </p:grpSpPr>
          <p:pic>
            <p:nvPicPr>
              <p:cNvPr descr="Presentation1.pdf" id="1556" name="Shape 1556"/>
              <p:cNvPicPr preferRelativeResize="0"/>
              <p:nvPr/>
            </p:nvPicPr>
            <p:blipFill rotWithShape="1">
              <a:blip r:embed="rId4">
                <a:alphaModFix/>
              </a:blip>
              <a:srcRect b="0" l="50352" r="0" t="9214"/>
              <a:stretch/>
            </p:blipFill>
            <p:spPr>
              <a:xfrm>
                <a:off x="4855952" y="729750"/>
                <a:ext cx="2543100" cy="2329500"/>
              </a:xfrm>
              <a:prstGeom prst="rect">
                <a:avLst/>
              </a:prstGeom>
              <a:noFill/>
              <a:ln>
                <a:noFill/>
              </a:ln>
            </p:spPr>
          </p:pic>
          <p:sp>
            <p:nvSpPr>
              <p:cNvPr id="1557" name="Shape 1557"/>
              <p:cNvSpPr/>
              <p:nvPr/>
            </p:nvSpPr>
            <p:spPr>
              <a:xfrm>
                <a:off x="4855952" y="1123413"/>
                <a:ext cx="976500" cy="8583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58" name="Shape 1558"/>
              <p:cNvSpPr/>
              <p:nvPr/>
            </p:nvSpPr>
            <p:spPr>
              <a:xfrm>
                <a:off x="6619319" y="1265204"/>
                <a:ext cx="976500" cy="5190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59" name="Shape 1559"/>
              <p:cNvSpPr txBox="1"/>
              <p:nvPr/>
            </p:nvSpPr>
            <p:spPr>
              <a:xfrm>
                <a:off x="6375890" y="1174121"/>
                <a:ext cx="1600200" cy="4890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i="1" lang="en" sz="1050">
                    <a:solidFill>
                      <a:srgbClr val="FC9E4F"/>
                    </a:solidFill>
                    <a:latin typeface="Helvetica Neue"/>
                    <a:ea typeface="Helvetica Neue"/>
                    <a:cs typeface="Helvetica Neue"/>
                    <a:sym typeface="Helvetica Neue"/>
                  </a:rPr>
                  <a:t>MET</a:t>
                </a:r>
                <a:r>
                  <a:rPr lang="en" sz="1050">
                    <a:solidFill>
                      <a:srgbClr val="FC9E4F"/>
                    </a:solidFill>
                    <a:latin typeface="Helvetica Neue"/>
                    <a:ea typeface="Helvetica Neue"/>
                    <a:cs typeface="Helvetica Neue"/>
                    <a:sym typeface="Helvetica Neue"/>
                  </a:rPr>
                  <a:t>: noncoding</a:t>
                </a:r>
              </a:p>
              <a:p>
                <a:pPr indent="0" lvl="0" marL="0" marR="0" rtl="0" algn="l">
                  <a:spcBef>
                    <a:spcPts val="0"/>
                  </a:spcBef>
                  <a:buSzPct val="25000"/>
                  <a:buNone/>
                </a:pPr>
                <a:r>
                  <a:rPr i="1" lang="en" sz="1050">
                    <a:solidFill>
                      <a:srgbClr val="FC9E4F"/>
                    </a:solidFill>
                    <a:latin typeface="Helvetica Neue"/>
                    <a:ea typeface="Helvetica Neue"/>
                    <a:cs typeface="Helvetica Neue"/>
                    <a:sym typeface="Helvetica Neue"/>
                  </a:rPr>
                  <a:t>ERRFI1</a:t>
                </a:r>
                <a:r>
                  <a:rPr lang="en" sz="1050">
                    <a:solidFill>
                      <a:srgbClr val="FC9E4F"/>
                    </a:solidFill>
                    <a:latin typeface="Helvetica Neue"/>
                    <a:ea typeface="Helvetica Neue"/>
                    <a:cs typeface="Helvetica Neue"/>
                    <a:sym typeface="Helvetica Neue"/>
                  </a:rPr>
                  <a:t>: noncoding</a:t>
                </a:r>
              </a:p>
            </p:txBody>
          </p:sp>
          <p:sp>
            <p:nvSpPr>
              <p:cNvPr id="1560" name="Shape 1560"/>
              <p:cNvSpPr txBox="1"/>
              <p:nvPr/>
            </p:nvSpPr>
            <p:spPr>
              <a:xfrm>
                <a:off x="4758088" y="1422609"/>
                <a:ext cx="1520700" cy="298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KDM6A</a:t>
                </a:r>
                <a:r>
                  <a:rPr lang="en" sz="1050">
                    <a:solidFill>
                      <a:srgbClr val="CC1A1D"/>
                    </a:solidFill>
                    <a:latin typeface="Helvetica Neue"/>
                    <a:ea typeface="Helvetica Neue"/>
                    <a:cs typeface="Helvetica Neue"/>
                    <a:sym typeface="Helvetica Neue"/>
                  </a:rPr>
                  <a:t>: missense</a:t>
                </a:r>
              </a:p>
            </p:txBody>
          </p:sp>
        </p:grpSp>
        <p:sp>
          <p:nvSpPr>
            <p:cNvPr id="1561" name="Shape 1561"/>
            <p:cNvSpPr/>
            <p:nvPr/>
          </p:nvSpPr>
          <p:spPr>
            <a:xfrm>
              <a:off x="1705726" y="3379637"/>
              <a:ext cx="923100" cy="696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pic>
        <p:nvPicPr>
          <p:cNvPr descr="journal.pgen.1006685.g004.PNG" id="1562" name="Shape 1562"/>
          <p:cNvPicPr preferRelativeResize="0"/>
          <p:nvPr/>
        </p:nvPicPr>
        <p:blipFill rotWithShape="1">
          <a:blip r:embed="rId5">
            <a:alphaModFix/>
          </a:blip>
          <a:srcRect b="-99" l="12997" r="73396" t="69127"/>
          <a:stretch/>
        </p:blipFill>
        <p:spPr>
          <a:xfrm>
            <a:off x="5216275" y="3016975"/>
            <a:ext cx="1511799" cy="1460526"/>
          </a:xfrm>
          <a:prstGeom prst="rect">
            <a:avLst/>
          </a:prstGeom>
          <a:noFill/>
          <a:ln>
            <a:noFill/>
          </a:ln>
        </p:spPr>
      </p:pic>
      <p:sp>
        <p:nvSpPr>
          <p:cNvPr id="1563" name="Shape 1563"/>
          <p:cNvSpPr txBox="1"/>
          <p:nvPr/>
        </p:nvSpPr>
        <p:spPr>
          <a:xfrm>
            <a:off x="5191025" y="4703827"/>
            <a:ext cx="3607200" cy="400800"/>
          </a:xfrm>
          <a:prstGeom prst="rect">
            <a:avLst/>
          </a:prstGeom>
          <a:noFill/>
          <a:ln>
            <a:noFill/>
          </a:ln>
        </p:spPr>
        <p:txBody>
          <a:bodyPr anchorCtr="0" anchor="t" bIns="45700" lIns="91425" rIns="91425" wrap="square" tIns="4570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indent="0" lvl="0" marL="0" marR="0" rtl="0" algn="l">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8" name="Shape 1568"/>
        <p:cNvGrpSpPr/>
        <p:nvPr/>
      </p:nvGrpSpPr>
      <p:grpSpPr>
        <a:xfrm>
          <a:off x="0" y="0"/>
          <a:ext cx="0" cy="0"/>
          <a:chOff x="0" y="0"/>
          <a:chExt cx="0" cy="0"/>
        </a:xfrm>
      </p:grpSpPr>
      <p:sp>
        <p:nvSpPr>
          <p:cNvPr id="1569" name="Shape 1569"/>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grpSp>
        <p:nvGrpSpPr>
          <p:cNvPr id="1570" name="Shape 1570"/>
          <p:cNvGrpSpPr/>
          <p:nvPr/>
        </p:nvGrpSpPr>
        <p:grpSpPr>
          <a:xfrm>
            <a:off x="539552" y="135043"/>
            <a:ext cx="6235221" cy="4770619"/>
            <a:chOff x="8149" y="46384"/>
            <a:chExt cx="9297973" cy="7113956"/>
          </a:xfrm>
        </p:grpSpPr>
        <p:pic>
          <p:nvPicPr>
            <p:cNvPr id="1571" name="Shape 1571"/>
            <p:cNvPicPr preferRelativeResize="0"/>
            <p:nvPr/>
          </p:nvPicPr>
          <p:blipFill rotWithShape="1">
            <a:blip r:embed="rId3">
              <a:alphaModFix/>
            </a:blip>
            <a:srcRect b="3809" l="0" r="6129" t="0"/>
            <a:stretch/>
          </p:blipFill>
          <p:spPr>
            <a:xfrm>
              <a:off x="8149" y="46384"/>
              <a:ext cx="9144000" cy="6646800"/>
            </a:xfrm>
            <a:prstGeom prst="rect">
              <a:avLst/>
            </a:prstGeom>
            <a:noFill/>
            <a:ln>
              <a:noFill/>
            </a:ln>
          </p:spPr>
        </p:pic>
        <p:sp>
          <p:nvSpPr>
            <p:cNvPr id="1572" name="Shape 1572"/>
            <p:cNvSpPr txBox="1"/>
            <p:nvPr/>
          </p:nvSpPr>
          <p:spPr>
            <a:xfrm>
              <a:off x="8095361" y="6791040"/>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573" name="Shape 1573"/>
            <p:cNvSpPr txBox="1"/>
            <p:nvPr/>
          </p:nvSpPr>
          <p:spPr>
            <a:xfrm>
              <a:off x="7874597" y="6038229"/>
              <a:ext cx="728100" cy="4203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Mutation</a:t>
              </a:r>
            </a:p>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574" name="Shape 1574"/>
            <p:cNvGrpSpPr/>
            <p:nvPr/>
          </p:nvGrpSpPr>
          <p:grpSpPr>
            <a:xfrm>
              <a:off x="7874597" y="6316289"/>
              <a:ext cx="770269" cy="548422"/>
              <a:chOff x="287329" y="5564447"/>
              <a:chExt cx="770269" cy="548422"/>
            </a:xfrm>
          </p:grpSpPr>
          <p:sp>
            <p:nvSpPr>
              <p:cNvPr id="1575" name="Shape 1575"/>
              <p:cNvSpPr txBox="1"/>
              <p:nvPr/>
            </p:nvSpPr>
            <p:spPr>
              <a:xfrm>
                <a:off x="287329" y="5832669"/>
                <a:ext cx="7539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576" name="Shape 1576"/>
              <p:cNvSpPr txBox="1"/>
              <p:nvPr/>
            </p:nvSpPr>
            <p:spPr>
              <a:xfrm>
                <a:off x="615098" y="5564447"/>
                <a:ext cx="4425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577" name="Shape 1577"/>
            <p:cNvSpPr txBox="1"/>
            <p:nvPr/>
          </p:nvSpPr>
          <p:spPr>
            <a:xfrm>
              <a:off x="8415722" y="6042159"/>
              <a:ext cx="890400" cy="4203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Populations</a:t>
              </a:r>
            </a:p>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578" name="Shape 1578"/>
          <p:cNvSpPr txBox="1"/>
          <p:nvPr/>
        </p:nvSpPr>
        <p:spPr>
          <a:xfrm>
            <a:off x="5191025" y="4703827"/>
            <a:ext cx="3607200" cy="400800"/>
          </a:xfrm>
          <a:prstGeom prst="rect">
            <a:avLst/>
          </a:prstGeom>
          <a:noFill/>
          <a:ln>
            <a:noFill/>
          </a:ln>
        </p:spPr>
        <p:txBody>
          <a:bodyPr anchorCtr="0" anchor="t" bIns="45700" lIns="91425" rIns="91425" wrap="square" tIns="4570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indent="0" lvl="0" marL="0" marR="0" rtl="0" algn="l">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3" name="Shape 1583"/>
        <p:cNvGrpSpPr/>
        <p:nvPr/>
      </p:nvGrpSpPr>
      <p:grpSpPr>
        <a:xfrm>
          <a:off x="0" y="0"/>
          <a:ext cx="0" cy="0"/>
          <a:chOff x="0" y="0"/>
          <a:chExt cx="0" cy="0"/>
        </a:xfrm>
      </p:grpSpPr>
      <p:sp>
        <p:nvSpPr>
          <p:cNvPr id="1584" name="Shape 1584"/>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grpSp>
        <p:nvGrpSpPr>
          <p:cNvPr id="1585" name="Shape 1585"/>
          <p:cNvGrpSpPr/>
          <p:nvPr/>
        </p:nvGrpSpPr>
        <p:grpSpPr>
          <a:xfrm>
            <a:off x="539552" y="123478"/>
            <a:ext cx="6235221" cy="4782185"/>
            <a:chOff x="8149" y="29137"/>
            <a:chExt cx="9297973" cy="7131203"/>
          </a:xfrm>
        </p:grpSpPr>
        <p:pic>
          <p:nvPicPr>
            <p:cNvPr id="1586" name="Shape 1586"/>
            <p:cNvPicPr preferRelativeResize="0"/>
            <p:nvPr/>
          </p:nvPicPr>
          <p:blipFill rotWithShape="1">
            <a:blip r:embed="rId3">
              <a:alphaModFix/>
            </a:blip>
            <a:srcRect b="3809" l="0" r="6129" t="0"/>
            <a:stretch/>
          </p:blipFill>
          <p:spPr>
            <a:xfrm>
              <a:off x="8149" y="46384"/>
              <a:ext cx="9144000" cy="6646800"/>
            </a:xfrm>
            <a:prstGeom prst="rect">
              <a:avLst/>
            </a:prstGeom>
            <a:noFill/>
            <a:ln>
              <a:noFill/>
            </a:ln>
          </p:spPr>
        </p:pic>
        <p:sp>
          <p:nvSpPr>
            <p:cNvPr id="1587" name="Shape 1587"/>
            <p:cNvSpPr/>
            <p:nvPr/>
          </p:nvSpPr>
          <p:spPr>
            <a:xfrm>
              <a:off x="115525" y="29137"/>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88" name="Shape 1588"/>
            <p:cNvSpPr/>
            <p:nvPr/>
          </p:nvSpPr>
          <p:spPr>
            <a:xfrm>
              <a:off x="8025315" y="4612526"/>
              <a:ext cx="1097400" cy="11187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89" name="Shape 1589"/>
            <p:cNvSpPr/>
            <p:nvPr/>
          </p:nvSpPr>
          <p:spPr>
            <a:xfrm>
              <a:off x="1657124" y="1154613"/>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90" name="Shape 1590"/>
            <p:cNvSpPr/>
            <p:nvPr/>
          </p:nvSpPr>
          <p:spPr>
            <a:xfrm>
              <a:off x="4843566" y="2312377"/>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91" name="Shape 1591"/>
            <p:cNvSpPr/>
            <p:nvPr/>
          </p:nvSpPr>
          <p:spPr>
            <a:xfrm>
              <a:off x="8025315" y="3419134"/>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92" name="Shape 1592"/>
            <p:cNvSpPr/>
            <p:nvPr/>
          </p:nvSpPr>
          <p:spPr>
            <a:xfrm>
              <a:off x="8025315" y="2271302"/>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3" name="Shape 1593"/>
            <p:cNvSpPr/>
            <p:nvPr/>
          </p:nvSpPr>
          <p:spPr>
            <a:xfrm>
              <a:off x="3336808" y="29137"/>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4" name="Shape 1594"/>
            <p:cNvSpPr/>
            <p:nvPr/>
          </p:nvSpPr>
          <p:spPr>
            <a:xfrm>
              <a:off x="4842388" y="1169377"/>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5" name="Shape 1595"/>
            <p:cNvSpPr/>
            <p:nvPr/>
          </p:nvSpPr>
          <p:spPr>
            <a:xfrm>
              <a:off x="6577279" y="2271302"/>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6" name="Shape 1596"/>
            <p:cNvSpPr/>
            <p:nvPr/>
          </p:nvSpPr>
          <p:spPr>
            <a:xfrm>
              <a:off x="3362670" y="2342751"/>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7" name="Shape 1597"/>
            <p:cNvSpPr/>
            <p:nvPr/>
          </p:nvSpPr>
          <p:spPr>
            <a:xfrm>
              <a:off x="3362670" y="1194105"/>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8" name="Shape 1598"/>
            <p:cNvSpPr/>
            <p:nvPr/>
          </p:nvSpPr>
          <p:spPr>
            <a:xfrm>
              <a:off x="6584291" y="3422558"/>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9" name="Shape 1599"/>
            <p:cNvSpPr/>
            <p:nvPr/>
          </p:nvSpPr>
          <p:spPr>
            <a:xfrm>
              <a:off x="6587743" y="4612526"/>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0" name="Shape 1600"/>
            <p:cNvSpPr/>
            <p:nvPr/>
          </p:nvSpPr>
          <p:spPr>
            <a:xfrm>
              <a:off x="6587743" y="5773617"/>
              <a:ext cx="1097400" cy="9456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1" name="Shape 1601"/>
            <p:cNvSpPr/>
            <p:nvPr/>
          </p:nvSpPr>
          <p:spPr>
            <a:xfrm>
              <a:off x="1660979" y="3440031"/>
              <a:ext cx="1097400" cy="10668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2" name="Shape 1602"/>
            <p:cNvSpPr/>
            <p:nvPr/>
          </p:nvSpPr>
          <p:spPr>
            <a:xfrm>
              <a:off x="115525" y="4646309"/>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3" name="Shape 1603"/>
            <p:cNvSpPr/>
            <p:nvPr/>
          </p:nvSpPr>
          <p:spPr>
            <a:xfrm>
              <a:off x="1650564" y="4634050"/>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4" name="Shape 1604"/>
            <p:cNvSpPr/>
            <p:nvPr/>
          </p:nvSpPr>
          <p:spPr>
            <a:xfrm>
              <a:off x="3362670" y="3482399"/>
              <a:ext cx="11520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5" name="Shape 1605"/>
            <p:cNvSpPr/>
            <p:nvPr/>
          </p:nvSpPr>
          <p:spPr>
            <a:xfrm>
              <a:off x="1650564" y="2291385"/>
              <a:ext cx="10974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6" name="Shape 1606"/>
            <p:cNvSpPr/>
            <p:nvPr/>
          </p:nvSpPr>
          <p:spPr>
            <a:xfrm>
              <a:off x="115525" y="2284035"/>
              <a:ext cx="10974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7" name="Shape 1607"/>
            <p:cNvSpPr/>
            <p:nvPr/>
          </p:nvSpPr>
          <p:spPr>
            <a:xfrm>
              <a:off x="115525" y="3357796"/>
              <a:ext cx="10974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8" name="Shape 1608"/>
            <p:cNvSpPr/>
            <p:nvPr/>
          </p:nvSpPr>
          <p:spPr>
            <a:xfrm>
              <a:off x="115525" y="5827446"/>
              <a:ext cx="1124700" cy="9507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9" name="Shape 1609"/>
            <p:cNvSpPr txBox="1"/>
            <p:nvPr/>
          </p:nvSpPr>
          <p:spPr>
            <a:xfrm>
              <a:off x="8095361" y="6791040"/>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610" name="Shape 1610"/>
            <p:cNvSpPr txBox="1"/>
            <p:nvPr/>
          </p:nvSpPr>
          <p:spPr>
            <a:xfrm>
              <a:off x="7874597" y="6038229"/>
              <a:ext cx="728100" cy="4203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Mutation</a:t>
              </a:r>
            </a:p>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611" name="Shape 1611"/>
            <p:cNvGrpSpPr/>
            <p:nvPr/>
          </p:nvGrpSpPr>
          <p:grpSpPr>
            <a:xfrm>
              <a:off x="7874597" y="6316289"/>
              <a:ext cx="770269" cy="548422"/>
              <a:chOff x="287329" y="5564447"/>
              <a:chExt cx="770269" cy="548422"/>
            </a:xfrm>
          </p:grpSpPr>
          <p:sp>
            <p:nvSpPr>
              <p:cNvPr id="1612" name="Shape 1612"/>
              <p:cNvSpPr txBox="1"/>
              <p:nvPr/>
            </p:nvSpPr>
            <p:spPr>
              <a:xfrm>
                <a:off x="287329" y="5832669"/>
                <a:ext cx="7539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613" name="Shape 1613"/>
              <p:cNvSpPr txBox="1"/>
              <p:nvPr/>
            </p:nvSpPr>
            <p:spPr>
              <a:xfrm>
                <a:off x="615098" y="5564447"/>
                <a:ext cx="4425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614" name="Shape 1614"/>
            <p:cNvSpPr txBox="1"/>
            <p:nvPr/>
          </p:nvSpPr>
          <p:spPr>
            <a:xfrm>
              <a:off x="8415722" y="6042159"/>
              <a:ext cx="890400" cy="4203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Populations</a:t>
              </a:r>
            </a:p>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615" name="Shape 1615"/>
          <p:cNvSpPr/>
          <p:nvPr/>
        </p:nvSpPr>
        <p:spPr>
          <a:xfrm>
            <a:off x="4932040" y="84355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16" name="Shape 1616"/>
          <p:cNvSpPr/>
          <p:nvPr/>
        </p:nvSpPr>
        <p:spPr>
          <a:xfrm>
            <a:off x="1619672" y="393990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17" name="Shape 1617"/>
          <p:cNvSpPr/>
          <p:nvPr/>
        </p:nvSpPr>
        <p:spPr>
          <a:xfrm>
            <a:off x="1619672"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18" name="Shape 1618"/>
          <p:cNvSpPr/>
          <p:nvPr/>
        </p:nvSpPr>
        <p:spPr>
          <a:xfrm>
            <a:off x="3779912"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19" name="Shape 1619"/>
          <p:cNvSpPr/>
          <p:nvPr/>
        </p:nvSpPr>
        <p:spPr>
          <a:xfrm>
            <a:off x="4932040"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20" name="Shape 1620"/>
          <p:cNvSpPr/>
          <p:nvPr/>
        </p:nvSpPr>
        <p:spPr>
          <a:xfrm>
            <a:off x="5940152"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21" name="Shape 1621"/>
          <p:cNvSpPr/>
          <p:nvPr/>
        </p:nvSpPr>
        <p:spPr>
          <a:xfrm>
            <a:off x="5940152" y="84355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22" name="Shape 1622"/>
          <p:cNvSpPr/>
          <p:nvPr/>
        </p:nvSpPr>
        <p:spPr>
          <a:xfrm>
            <a:off x="3779912" y="2427734"/>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23" name="Shape 1623"/>
          <p:cNvSpPr/>
          <p:nvPr/>
        </p:nvSpPr>
        <p:spPr>
          <a:xfrm>
            <a:off x="2771800" y="321982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24" name="Shape 1624"/>
          <p:cNvSpPr/>
          <p:nvPr/>
        </p:nvSpPr>
        <p:spPr>
          <a:xfrm>
            <a:off x="2771800" y="393990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25" name="Shape 1625"/>
          <p:cNvSpPr/>
          <p:nvPr/>
        </p:nvSpPr>
        <p:spPr>
          <a:xfrm>
            <a:off x="3779912" y="321982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26" name="Shape 1626"/>
          <p:cNvSpPr/>
          <p:nvPr/>
        </p:nvSpPr>
        <p:spPr>
          <a:xfrm>
            <a:off x="3779912" y="393990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27" name="Shape 1627"/>
          <p:cNvSpPr/>
          <p:nvPr/>
        </p:nvSpPr>
        <p:spPr>
          <a:xfrm>
            <a:off x="595788" y="84355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28" name="Shape 1628"/>
          <p:cNvSpPr txBox="1"/>
          <p:nvPr/>
        </p:nvSpPr>
        <p:spPr>
          <a:xfrm>
            <a:off x="5191025" y="4703827"/>
            <a:ext cx="3607200" cy="400800"/>
          </a:xfrm>
          <a:prstGeom prst="rect">
            <a:avLst/>
          </a:prstGeom>
          <a:noFill/>
          <a:ln>
            <a:noFill/>
          </a:ln>
        </p:spPr>
        <p:txBody>
          <a:bodyPr anchorCtr="0" anchor="t" bIns="45700" lIns="91425" rIns="91425" wrap="square" tIns="4570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indent="0" lvl="0" marL="0" marR="0" rtl="0" algn="l">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3" name="Shape 1633"/>
        <p:cNvGrpSpPr/>
        <p:nvPr/>
      </p:nvGrpSpPr>
      <p:grpSpPr>
        <a:xfrm>
          <a:off x="0" y="0"/>
          <a:ext cx="0" cy="0"/>
          <a:chOff x="0" y="0"/>
          <a:chExt cx="0" cy="0"/>
        </a:xfrm>
      </p:grpSpPr>
      <p:sp>
        <p:nvSpPr>
          <p:cNvPr id="1634" name="Shape 1634"/>
          <p:cNvSpPr txBox="1"/>
          <p:nvPr>
            <p:ph type="title"/>
          </p:nvPr>
        </p:nvSpPr>
        <p:spPr>
          <a:xfrm>
            <a:off x="685800" y="457200"/>
            <a:ext cx="77724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2880" u="none" cap="none" strike="noStrike">
                <a:solidFill>
                  <a:srgbClr val="366092"/>
                </a:solidFill>
                <a:latin typeface="Helvetica Neue"/>
                <a:ea typeface="Helvetica Neue"/>
                <a:cs typeface="Helvetica Neue"/>
                <a:sym typeface="Helvetica Neue"/>
              </a:rPr>
              <a:t>Tree Topology Correlates with Molecular Subtypes</a:t>
            </a:r>
          </a:p>
        </p:txBody>
      </p:sp>
      <p:sp>
        <p:nvSpPr>
          <p:cNvPr id="1635" name="Shape 1635"/>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pic>
        <p:nvPicPr>
          <p:cNvPr descr="temp.pdf" id="1636" name="Shape 1636"/>
          <p:cNvPicPr preferRelativeResize="0"/>
          <p:nvPr/>
        </p:nvPicPr>
        <p:blipFill rotWithShape="1">
          <a:blip r:embed="rId3">
            <a:alphaModFix/>
          </a:blip>
          <a:srcRect b="20172" l="8303" r="7571" t="11975"/>
          <a:stretch/>
        </p:blipFill>
        <p:spPr>
          <a:xfrm>
            <a:off x="2267744" y="1059582"/>
            <a:ext cx="5714100" cy="3456300"/>
          </a:xfrm>
          <a:prstGeom prst="rect">
            <a:avLst/>
          </a:prstGeom>
          <a:noFill/>
          <a:ln>
            <a:noFill/>
          </a:ln>
        </p:spPr>
      </p:pic>
      <p:sp>
        <p:nvSpPr>
          <p:cNvPr id="1637" name="Shape 1637"/>
          <p:cNvSpPr txBox="1"/>
          <p:nvPr/>
        </p:nvSpPr>
        <p:spPr>
          <a:xfrm>
            <a:off x="5191025" y="4703827"/>
            <a:ext cx="3607200" cy="400800"/>
          </a:xfrm>
          <a:prstGeom prst="rect">
            <a:avLst/>
          </a:prstGeom>
          <a:noFill/>
          <a:ln>
            <a:noFill/>
          </a:ln>
        </p:spPr>
        <p:txBody>
          <a:bodyPr anchorCtr="0" anchor="t" bIns="45700" lIns="91425" rIns="91425" wrap="square" tIns="4570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indent="0" lvl="0" marL="0" marR="0" rtl="0" algn="l">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id="293" name="Shape 293"/>
          <p:cNvPicPr preferRelativeResize="0"/>
          <p:nvPr/>
        </p:nvPicPr>
        <p:blipFill rotWithShape="1">
          <a:blip r:embed="rId3">
            <a:alphaModFix/>
          </a:blip>
          <a:srcRect b="0" l="0" r="0" t="0"/>
          <a:stretch/>
        </p:blipFill>
        <p:spPr>
          <a:xfrm>
            <a:off x="-121023" y="540684"/>
            <a:ext cx="9343886" cy="3916037"/>
          </a:xfrm>
          <a:prstGeom prst="rect">
            <a:avLst/>
          </a:prstGeom>
          <a:noFill/>
          <a:ln>
            <a:noFill/>
          </a:ln>
        </p:spPr>
      </p:pic>
      <p:sp>
        <p:nvSpPr>
          <p:cNvPr id="294" name="Shape 294"/>
          <p:cNvSpPr txBox="1"/>
          <p:nvPr/>
        </p:nvSpPr>
        <p:spPr>
          <a:xfrm>
            <a:off x="45200" y="4915983"/>
            <a:ext cx="2574000" cy="2307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1" lang="en" sz="1000">
                <a:solidFill>
                  <a:schemeClr val="dk1"/>
                </a:solidFill>
                <a:latin typeface="Calibri"/>
                <a:ea typeface="Calibri"/>
                <a:cs typeface="Calibri"/>
                <a:sym typeface="Calibri"/>
              </a:rPr>
              <a:t>Modified from A. Zehir et al, Nat. Med (2017)</a:t>
            </a:r>
          </a:p>
        </p:txBody>
      </p:sp>
      <p:sp>
        <p:nvSpPr>
          <p:cNvPr id="295" name="Shape 295"/>
          <p:cNvSpPr/>
          <p:nvPr/>
        </p:nvSpPr>
        <p:spPr>
          <a:xfrm>
            <a:off x="82587" y="138184"/>
            <a:ext cx="8963922" cy="323165"/>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1" lang="en" sz="2000">
                <a:solidFill>
                  <a:srgbClr val="FF0000"/>
                </a:solidFill>
                <a:latin typeface="Calibri"/>
                <a:ea typeface="Calibri"/>
                <a:cs typeface="Calibri"/>
                <a:sym typeface="Calibri"/>
              </a:rPr>
              <a:t>Key variants</a:t>
            </a:r>
            <a:r>
              <a:rPr b="1" lang="en" sz="2000">
                <a:solidFill>
                  <a:schemeClr val="dk1"/>
                </a:solidFill>
                <a:latin typeface="Calibri"/>
                <a:ea typeface="Calibri"/>
                <a:cs typeface="Calibri"/>
                <a:sym typeface="Calibri"/>
              </a:rPr>
              <a:t> will increasingly play essential roles in precision medicine</a:t>
            </a:r>
          </a:p>
        </p:txBody>
      </p:sp>
      <p:sp>
        <p:nvSpPr>
          <p:cNvPr id="296" name="Shape 296"/>
          <p:cNvSpPr/>
          <p:nvPr/>
        </p:nvSpPr>
        <p:spPr>
          <a:xfrm>
            <a:off x="440000" y="2101000"/>
            <a:ext cx="4978200" cy="1818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297" name="Shape 297"/>
          <p:cNvSpPr txBox="1"/>
          <p:nvPr/>
        </p:nvSpPr>
        <p:spPr>
          <a:xfrm>
            <a:off x="-168925" y="1990025"/>
            <a:ext cx="2382300" cy="323100"/>
          </a:xfrm>
          <a:prstGeom prst="rect">
            <a:avLst/>
          </a:prstGeom>
          <a:noFill/>
          <a:ln>
            <a:noFill/>
          </a:ln>
        </p:spPr>
        <p:txBody>
          <a:bodyPr anchorCtr="0" anchor="t" bIns="91425" lIns="91425" rIns="91425" wrap="square" tIns="91425">
            <a:noAutofit/>
          </a:bodyPr>
          <a:lstStyle/>
          <a:p>
            <a:pPr indent="457200" lvl="0" rtl="0" algn="l">
              <a:spcBef>
                <a:spcPts val="0"/>
              </a:spcBef>
              <a:buNone/>
            </a:pPr>
            <a:r>
              <a:rPr b="1" lang="en" sz="1600">
                <a:solidFill>
                  <a:srgbClr val="1155CC"/>
                </a:solidFill>
              </a:rPr>
              <a:t>1. General </a:t>
            </a:r>
          </a:p>
          <a:p>
            <a:pPr lvl="0" rtl="0" algn="ctr">
              <a:spcBef>
                <a:spcPts val="0"/>
              </a:spcBef>
              <a:buNone/>
            </a:pPr>
            <a:r>
              <a:rPr b="1" lang="en" sz="1600">
                <a:solidFill>
                  <a:srgbClr val="1155CC"/>
                </a:solidFill>
              </a:rPr>
              <a:t>diagnosis</a:t>
            </a:r>
          </a:p>
        </p:txBody>
      </p:sp>
      <p:sp>
        <p:nvSpPr>
          <p:cNvPr id="298" name="Shape 298"/>
          <p:cNvSpPr txBox="1"/>
          <p:nvPr/>
        </p:nvSpPr>
        <p:spPr>
          <a:xfrm>
            <a:off x="2022100" y="1990025"/>
            <a:ext cx="1671300" cy="323100"/>
          </a:xfrm>
          <a:prstGeom prst="rect">
            <a:avLst/>
          </a:prstGeom>
          <a:noFill/>
          <a:ln>
            <a:noFill/>
          </a:ln>
        </p:spPr>
        <p:txBody>
          <a:bodyPr anchorCtr="0" anchor="t" bIns="91425" lIns="91425" rIns="91425" wrap="square" tIns="91425">
            <a:noAutofit/>
          </a:bodyPr>
          <a:lstStyle/>
          <a:p>
            <a:pPr lvl="0" rtl="0" algn="ctr">
              <a:spcBef>
                <a:spcPts val="0"/>
              </a:spcBef>
              <a:buNone/>
            </a:pPr>
            <a:r>
              <a:rPr lang="en" sz="1200"/>
              <a:t>2. </a:t>
            </a:r>
            <a:r>
              <a:rPr lang="en" sz="1200"/>
              <a:t>Sample extraction</a:t>
            </a:r>
          </a:p>
        </p:txBody>
      </p:sp>
      <p:sp>
        <p:nvSpPr>
          <p:cNvPr id="299" name="Shape 299"/>
          <p:cNvSpPr txBox="1"/>
          <p:nvPr/>
        </p:nvSpPr>
        <p:spPr>
          <a:xfrm>
            <a:off x="3809225" y="1990025"/>
            <a:ext cx="1847700" cy="323100"/>
          </a:xfrm>
          <a:prstGeom prst="rect">
            <a:avLst/>
          </a:prstGeom>
          <a:noFill/>
          <a:ln>
            <a:noFill/>
          </a:ln>
        </p:spPr>
        <p:txBody>
          <a:bodyPr anchorCtr="0" anchor="t" bIns="91425" lIns="91425" rIns="91425" wrap="square" tIns="91425">
            <a:noAutofit/>
          </a:bodyPr>
          <a:lstStyle/>
          <a:p>
            <a:pPr lvl="0" rtl="0" algn="ctr">
              <a:spcBef>
                <a:spcPts val="0"/>
              </a:spcBef>
              <a:buNone/>
            </a:pPr>
            <a:r>
              <a:rPr lang="en" sz="1200"/>
              <a:t>3. </a:t>
            </a:r>
            <a:r>
              <a:rPr lang="en" sz="1200"/>
              <a:t>Sample preparation</a:t>
            </a:r>
          </a:p>
        </p:txBody>
      </p:sp>
      <p:sp>
        <p:nvSpPr>
          <p:cNvPr id="300" name="Shape 300"/>
          <p:cNvSpPr/>
          <p:nvPr/>
        </p:nvSpPr>
        <p:spPr>
          <a:xfrm>
            <a:off x="363800" y="4082200"/>
            <a:ext cx="4978200" cy="3231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301" name="Shape 301"/>
          <p:cNvSpPr txBox="1"/>
          <p:nvPr/>
        </p:nvSpPr>
        <p:spPr>
          <a:xfrm>
            <a:off x="103825" y="3998660"/>
            <a:ext cx="1671300" cy="323100"/>
          </a:xfrm>
          <a:prstGeom prst="rect">
            <a:avLst/>
          </a:prstGeom>
          <a:noFill/>
          <a:ln>
            <a:noFill/>
          </a:ln>
        </p:spPr>
        <p:txBody>
          <a:bodyPr anchorCtr="0" anchor="t" bIns="91425" lIns="91425" rIns="91425" wrap="square" tIns="91425">
            <a:noAutofit/>
          </a:bodyPr>
          <a:lstStyle/>
          <a:p>
            <a:pPr lvl="0" rtl="0" algn="ctr">
              <a:spcBef>
                <a:spcPts val="0"/>
              </a:spcBef>
              <a:buNone/>
            </a:pPr>
            <a:r>
              <a:rPr lang="en" sz="1200"/>
              <a:t>4. </a:t>
            </a:r>
            <a:r>
              <a:rPr lang="en" sz="1200"/>
              <a:t>Sequencing</a:t>
            </a:r>
          </a:p>
        </p:txBody>
      </p:sp>
      <p:sp>
        <p:nvSpPr>
          <p:cNvPr id="302" name="Shape 302"/>
          <p:cNvSpPr txBox="1"/>
          <p:nvPr/>
        </p:nvSpPr>
        <p:spPr>
          <a:xfrm>
            <a:off x="1967150" y="3998660"/>
            <a:ext cx="1671300" cy="323100"/>
          </a:xfrm>
          <a:prstGeom prst="rect">
            <a:avLst/>
          </a:prstGeom>
          <a:noFill/>
          <a:ln>
            <a:noFill/>
          </a:ln>
        </p:spPr>
        <p:txBody>
          <a:bodyPr anchorCtr="0" anchor="t" bIns="91425" lIns="91425" rIns="91425" wrap="square" tIns="91425">
            <a:noAutofit/>
          </a:bodyPr>
          <a:lstStyle/>
          <a:p>
            <a:pPr lvl="0" rtl="0" algn="ctr">
              <a:spcBef>
                <a:spcPts val="0"/>
              </a:spcBef>
              <a:buNone/>
            </a:pPr>
            <a:r>
              <a:rPr lang="en" sz="1200"/>
              <a:t>5. </a:t>
            </a:r>
            <a:r>
              <a:rPr lang="en" sz="1200"/>
              <a:t>Analysis</a:t>
            </a:r>
          </a:p>
        </p:txBody>
      </p:sp>
      <p:sp>
        <p:nvSpPr>
          <p:cNvPr id="303" name="Shape 303"/>
          <p:cNvSpPr txBox="1"/>
          <p:nvPr/>
        </p:nvSpPr>
        <p:spPr>
          <a:xfrm>
            <a:off x="3754275" y="3998660"/>
            <a:ext cx="1847700" cy="323100"/>
          </a:xfrm>
          <a:prstGeom prst="rect">
            <a:avLst/>
          </a:prstGeom>
          <a:noFill/>
          <a:ln>
            <a:noFill/>
          </a:ln>
        </p:spPr>
        <p:txBody>
          <a:bodyPr anchorCtr="0" anchor="t" bIns="91425" lIns="91425" rIns="91425" wrap="square" tIns="91425">
            <a:noAutofit/>
          </a:bodyPr>
          <a:lstStyle/>
          <a:p>
            <a:pPr lvl="0" rtl="0" algn="ctr">
              <a:spcBef>
                <a:spcPts val="0"/>
              </a:spcBef>
              <a:buNone/>
            </a:pPr>
            <a:r>
              <a:rPr lang="en" sz="1200"/>
              <a:t>6. </a:t>
            </a:r>
            <a:r>
              <a:rPr lang="en" sz="1200"/>
              <a:t>Review</a:t>
            </a:r>
          </a:p>
        </p:txBody>
      </p:sp>
      <p:sp>
        <p:nvSpPr>
          <p:cNvPr id="304" name="Shape 304"/>
          <p:cNvSpPr/>
          <p:nvPr/>
        </p:nvSpPr>
        <p:spPr>
          <a:xfrm>
            <a:off x="8031600" y="3094275"/>
            <a:ext cx="852900" cy="4182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305" name="Shape 305"/>
          <p:cNvSpPr/>
          <p:nvPr/>
        </p:nvSpPr>
        <p:spPr>
          <a:xfrm>
            <a:off x="7857900" y="2587625"/>
            <a:ext cx="1188600" cy="2307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306" name="Shape 306"/>
          <p:cNvSpPr txBox="1"/>
          <p:nvPr/>
        </p:nvSpPr>
        <p:spPr>
          <a:xfrm>
            <a:off x="7628175" y="2465235"/>
            <a:ext cx="1671300" cy="323100"/>
          </a:xfrm>
          <a:prstGeom prst="rect">
            <a:avLst/>
          </a:prstGeom>
          <a:noFill/>
          <a:ln>
            <a:noFill/>
          </a:ln>
        </p:spPr>
        <p:txBody>
          <a:bodyPr anchorCtr="0" anchor="t" bIns="91425" lIns="91425" rIns="91425" wrap="square" tIns="91425">
            <a:noAutofit/>
          </a:bodyPr>
          <a:lstStyle/>
          <a:p>
            <a:pPr lvl="0" rtl="0" algn="ctr">
              <a:spcBef>
                <a:spcPts val="0"/>
              </a:spcBef>
              <a:buNone/>
            </a:pPr>
            <a:r>
              <a:rPr lang="en" sz="1200"/>
              <a:t> Clinical report</a:t>
            </a:r>
          </a:p>
        </p:txBody>
      </p:sp>
      <p:sp>
        <p:nvSpPr>
          <p:cNvPr id="307" name="Shape 307"/>
          <p:cNvSpPr txBox="1"/>
          <p:nvPr/>
        </p:nvSpPr>
        <p:spPr>
          <a:xfrm>
            <a:off x="7651550" y="2941869"/>
            <a:ext cx="1671300" cy="541800"/>
          </a:xfrm>
          <a:prstGeom prst="rect">
            <a:avLst/>
          </a:prstGeom>
          <a:noFill/>
          <a:ln>
            <a:noFill/>
          </a:ln>
        </p:spPr>
        <p:txBody>
          <a:bodyPr anchorCtr="0" anchor="t" bIns="91425" lIns="91425" rIns="91425" wrap="square" tIns="91425">
            <a:noAutofit/>
          </a:bodyPr>
          <a:lstStyle/>
          <a:p>
            <a:pPr lvl="0" rtl="0" algn="ctr">
              <a:spcBef>
                <a:spcPts val="0"/>
              </a:spcBef>
              <a:buNone/>
            </a:pPr>
            <a:r>
              <a:rPr lang="en" sz="1200"/>
              <a:t>Trial</a:t>
            </a:r>
          </a:p>
          <a:p>
            <a:pPr lvl="0" rtl="0" algn="ctr">
              <a:spcBef>
                <a:spcPts val="0"/>
              </a:spcBef>
              <a:buNone/>
            </a:pPr>
            <a:r>
              <a:rPr lang="en" sz="1200"/>
              <a:t>matching</a:t>
            </a:r>
          </a:p>
        </p:txBody>
      </p:sp>
      <p:sp>
        <p:nvSpPr>
          <p:cNvPr id="308" name="Shape 308"/>
          <p:cNvSpPr/>
          <p:nvPr/>
        </p:nvSpPr>
        <p:spPr>
          <a:xfrm>
            <a:off x="8025750" y="3712225"/>
            <a:ext cx="852900" cy="4182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309" name="Shape 309"/>
          <p:cNvSpPr txBox="1"/>
          <p:nvPr/>
        </p:nvSpPr>
        <p:spPr>
          <a:xfrm>
            <a:off x="7410425" y="3559825"/>
            <a:ext cx="2178000" cy="1251900"/>
          </a:xfrm>
          <a:prstGeom prst="rect">
            <a:avLst/>
          </a:prstGeom>
          <a:noFill/>
          <a:ln>
            <a:noFill/>
          </a:ln>
        </p:spPr>
        <p:txBody>
          <a:bodyPr anchorCtr="0" anchor="t" bIns="91425" lIns="91425" rIns="91425" wrap="square" tIns="91425">
            <a:noAutofit/>
          </a:bodyPr>
          <a:lstStyle/>
          <a:p>
            <a:pPr lvl="0" rtl="0" algn="ctr">
              <a:spcBef>
                <a:spcPts val="0"/>
              </a:spcBef>
              <a:buNone/>
            </a:pPr>
            <a:r>
              <a:rPr b="1" lang="en" sz="1600">
                <a:solidFill>
                  <a:srgbClr val="1155CC"/>
                </a:solidFill>
              </a:rPr>
              <a:t>Refined </a:t>
            </a:r>
          </a:p>
          <a:p>
            <a:pPr lvl="0" rtl="0" algn="ctr">
              <a:spcBef>
                <a:spcPts val="0"/>
              </a:spcBef>
              <a:buNone/>
            </a:pPr>
            <a:r>
              <a:rPr b="1" lang="en" sz="1600">
                <a:solidFill>
                  <a:srgbClr val="1155CC"/>
                </a:solidFill>
              </a:rPr>
              <a:t>diagnosis </a:t>
            </a:r>
          </a:p>
          <a:p>
            <a:pPr lvl="0" rtl="0" algn="ctr">
              <a:spcBef>
                <a:spcPts val="0"/>
              </a:spcBef>
              <a:buNone/>
            </a:pPr>
            <a:r>
              <a:rPr b="1" lang="en" sz="1600">
                <a:solidFill>
                  <a:srgbClr val="1155CC"/>
                </a:solidFill>
              </a:rPr>
              <a:t>(ex: sub-</a:t>
            </a:r>
          </a:p>
          <a:p>
            <a:pPr lvl="0" rtl="0" algn="ctr">
              <a:spcBef>
                <a:spcPts val="0"/>
              </a:spcBef>
              <a:buNone/>
            </a:pPr>
            <a:r>
              <a:rPr b="1" lang="en" sz="1600">
                <a:solidFill>
                  <a:srgbClr val="1155CC"/>
                </a:solidFill>
              </a:rPr>
              <a:t>cancer type)</a:t>
            </a:r>
          </a:p>
        </p:txBody>
      </p:sp>
      <p:sp>
        <p:nvSpPr>
          <p:cNvPr id="310" name="Shape 310"/>
          <p:cNvSpPr/>
          <p:nvPr/>
        </p:nvSpPr>
        <p:spPr>
          <a:xfrm>
            <a:off x="6198425" y="1144925"/>
            <a:ext cx="983400" cy="4182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311" name="Shape 311"/>
          <p:cNvSpPr txBox="1"/>
          <p:nvPr/>
        </p:nvSpPr>
        <p:spPr>
          <a:xfrm>
            <a:off x="5854475" y="1240035"/>
            <a:ext cx="1671300" cy="323100"/>
          </a:xfrm>
          <a:prstGeom prst="rect">
            <a:avLst/>
          </a:prstGeom>
          <a:noFill/>
          <a:ln>
            <a:noFill/>
          </a:ln>
        </p:spPr>
        <p:txBody>
          <a:bodyPr anchorCtr="0" anchor="t" bIns="91425" lIns="91425" rIns="91425" wrap="square" tIns="91425">
            <a:noAutofit/>
          </a:bodyPr>
          <a:lstStyle/>
          <a:p>
            <a:pPr lvl="0" rtl="0" algn="ctr">
              <a:spcBef>
                <a:spcPts val="0"/>
              </a:spcBef>
              <a:buNone/>
            </a:pPr>
            <a:r>
              <a:rPr lang="en" sz="1200"/>
              <a:t>Database of variants</a:t>
            </a:r>
          </a:p>
        </p:txBody>
      </p:sp>
      <p:sp>
        <p:nvSpPr>
          <p:cNvPr id="312" name="Shape 312"/>
          <p:cNvSpPr/>
          <p:nvPr/>
        </p:nvSpPr>
        <p:spPr>
          <a:xfrm>
            <a:off x="2843200" y="2730650"/>
            <a:ext cx="198600" cy="220800"/>
          </a:xfrm>
          <a:prstGeom prst="star5">
            <a:avLst>
              <a:gd fmla="val 19098" name="adj"/>
              <a:gd fmla="val 105146" name="hf"/>
              <a:gd fmla="val 110557" name="vf"/>
            </a:avLst>
          </a:prstGeom>
          <a:solidFill>
            <a:srgbClr val="FF0000"/>
          </a:solidFill>
          <a:ln>
            <a:noFill/>
          </a:ln>
        </p:spPr>
        <p:txBody>
          <a:bodyPr anchorCtr="0" anchor="ctr" bIns="91425" lIns="91425" rIns="91425" wrap="square" tIns="91425">
            <a:noAutofit/>
          </a:bodyPr>
          <a:lstStyle/>
          <a:p>
            <a:pPr lvl="0">
              <a:spcBef>
                <a:spcPts val="0"/>
              </a:spcBef>
              <a:buNone/>
            </a:pPr>
            <a:r>
              <a:t/>
            </a:r>
            <a:endParaRPr/>
          </a:p>
        </p:txBody>
      </p:sp>
      <p:sp>
        <p:nvSpPr>
          <p:cNvPr id="313" name="Shape 313"/>
          <p:cNvSpPr/>
          <p:nvPr/>
        </p:nvSpPr>
        <p:spPr>
          <a:xfrm>
            <a:off x="2788975" y="3343870"/>
            <a:ext cx="341100" cy="76200"/>
          </a:xfrm>
          <a:prstGeom prst="rect">
            <a:avLst/>
          </a:prstGeom>
          <a:solidFill>
            <a:srgbClr val="FF0000"/>
          </a:solidFill>
          <a:ln>
            <a:noFill/>
          </a:ln>
        </p:spPr>
        <p:txBody>
          <a:bodyPr anchorCtr="0" anchor="ctr" bIns="91425" lIns="91425" rIns="91425" wrap="square" tIns="91425">
            <a:noAutofit/>
          </a:bodyPr>
          <a:lstStyle/>
          <a:p>
            <a:pPr lvl="0">
              <a:spcBef>
                <a:spcPts val="0"/>
              </a:spcBef>
              <a:buNone/>
            </a:pPr>
            <a:r>
              <a:t/>
            </a:r>
            <a:endParaRPr/>
          </a:p>
        </p:txBody>
      </p:sp>
      <p:cxnSp>
        <p:nvCxnSpPr>
          <p:cNvPr id="314" name="Shape 314"/>
          <p:cNvCxnSpPr/>
          <p:nvPr/>
        </p:nvCxnSpPr>
        <p:spPr>
          <a:xfrm>
            <a:off x="5646850" y="3379100"/>
            <a:ext cx="2315700" cy="522000"/>
          </a:xfrm>
          <a:prstGeom prst="straightConnector1">
            <a:avLst/>
          </a:prstGeom>
          <a:noFill/>
          <a:ln cap="flat" cmpd="sng" w="19050">
            <a:solidFill>
              <a:schemeClr val="dk1"/>
            </a:solidFill>
            <a:prstDash val="solid"/>
            <a:round/>
            <a:headEnd len="lg" w="lg" type="none"/>
            <a:tailEnd len="lg" w="lg" type="triangl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1" name="Shape 1641"/>
        <p:cNvGrpSpPr/>
        <p:nvPr/>
      </p:nvGrpSpPr>
      <p:grpSpPr>
        <a:xfrm>
          <a:off x="0" y="0"/>
          <a:ext cx="0" cy="0"/>
          <a:chOff x="0" y="0"/>
          <a:chExt cx="0" cy="0"/>
        </a:xfrm>
      </p:grpSpPr>
      <p:sp>
        <p:nvSpPr>
          <p:cNvPr id="1642" name="Shape 1642"/>
          <p:cNvSpPr/>
          <p:nvPr/>
        </p:nvSpPr>
        <p:spPr>
          <a:xfrm>
            <a:off x="677207" y="868636"/>
            <a:ext cx="3715800" cy="4039500"/>
          </a:xfrm>
          <a:prstGeom prst="rect">
            <a:avLst/>
          </a:prstGeom>
          <a:noFill/>
          <a:ln>
            <a:noFill/>
          </a:ln>
        </p:spPr>
        <p:txBody>
          <a:bodyPr anchorCtr="0" anchor="t" bIns="34275" lIns="68575" rIns="68575" wrap="square" tIns="34275">
            <a:noAutofit/>
          </a:bodyPr>
          <a:lstStyle/>
          <a:p>
            <a:pPr indent="0" lvl="0" marL="0" marR="0" rtl="0" algn="l">
              <a:spcBef>
                <a:spcPts val="0"/>
              </a:spcBef>
              <a:spcAft>
                <a:spcPts val="0"/>
              </a:spcAft>
              <a:buSzPct val="25000"/>
              <a:buNone/>
            </a:pPr>
            <a:r>
              <a:rPr b="1" i="0" lang="en" sz="1800" u="none" cap="none" strike="noStrike">
                <a:solidFill>
                  <a:srgbClr val="FF0000"/>
                </a:solidFill>
                <a:latin typeface="Arial"/>
                <a:ea typeface="Arial"/>
                <a:cs typeface="Arial"/>
                <a:sym typeface="Arial"/>
              </a:rPr>
              <a:t>VAT</a:t>
            </a:r>
            <a:r>
              <a:rPr b="0" i="0" lang="en" sz="1200" u="none" cap="none" strike="noStrike">
                <a:solidFill>
                  <a:srgbClr val="000000"/>
                </a:solidFill>
                <a:latin typeface="Arial"/>
                <a:ea typeface="Arial"/>
                <a:cs typeface="Arial"/>
                <a:sym typeface="Arial"/>
              </a:rPr>
              <a:t>.gersteinlab.org</a:t>
            </a:r>
          </a:p>
          <a:p>
            <a:pPr indent="0" lvl="0" marL="0" marR="0" rtl="0" algn="l">
              <a:spcBef>
                <a:spcPts val="0"/>
              </a:spcBef>
              <a:spcAft>
                <a:spcPts val="0"/>
              </a:spcAft>
              <a:buSzPct val="25000"/>
              <a:buNone/>
            </a:pPr>
            <a:r>
              <a:rPr b="0" i="0" lang="en" sz="1200" u="none" cap="none" strike="noStrike">
                <a:solidFill>
                  <a:srgbClr val="000000"/>
                </a:solidFill>
                <a:latin typeface="Arial"/>
                <a:ea typeface="Arial"/>
                <a:cs typeface="Arial"/>
                <a:sym typeface="Arial"/>
              </a:rPr>
              <a:t>L </a:t>
            </a:r>
            <a:r>
              <a:rPr b="1" i="0" lang="en" sz="1800" u="none" cap="none" strike="noStrike">
                <a:solidFill>
                  <a:schemeClr val="accent5"/>
                </a:solidFill>
                <a:latin typeface="Arial"/>
                <a:ea typeface="Arial"/>
                <a:cs typeface="Arial"/>
                <a:sym typeface="Arial"/>
              </a:rPr>
              <a:t>Habegger</a:t>
            </a:r>
            <a:r>
              <a:rPr b="0" i="0" lang="en" sz="1200" u="none" cap="none" strike="noStrike">
                <a:solidFill>
                  <a:srgbClr val="000000"/>
                </a:solidFill>
                <a:latin typeface="Arial"/>
                <a:ea typeface="Arial"/>
                <a:cs typeface="Arial"/>
                <a:sym typeface="Arial"/>
              </a:rPr>
              <a:t>, S </a:t>
            </a:r>
            <a:r>
              <a:rPr b="1" i="0" lang="en" sz="1800" u="none" cap="none" strike="noStrike">
                <a:solidFill>
                  <a:schemeClr val="accent5"/>
                </a:solidFill>
              </a:rPr>
              <a:t>Balasubramanian</a:t>
            </a:r>
            <a:r>
              <a:rPr b="0" i="0" lang="en" sz="1200" u="none" cap="none" strike="noStrike">
                <a:solidFill>
                  <a:srgbClr val="000000"/>
                </a:solidFill>
                <a:latin typeface="Arial"/>
                <a:ea typeface="Arial"/>
                <a:cs typeface="Arial"/>
                <a:sym typeface="Arial"/>
              </a:rPr>
              <a:t>, DZ </a:t>
            </a:r>
            <a:r>
              <a:rPr b="1" i="0" lang="en" sz="1800" u="none" cap="none" strike="noStrike">
                <a:solidFill>
                  <a:schemeClr val="accent5"/>
                </a:solidFill>
              </a:rPr>
              <a:t>Chen</a:t>
            </a:r>
            <a:r>
              <a:rPr b="0" i="0" lang="en" sz="1200" u="none" cap="none" strike="noStrike">
                <a:solidFill>
                  <a:srgbClr val="000000"/>
                </a:solidFill>
                <a:latin typeface="Arial"/>
                <a:ea typeface="Arial"/>
                <a:cs typeface="Arial"/>
                <a:sym typeface="Arial"/>
              </a:rPr>
              <a:t>, E Khurana, A Sboner, A Harmanci, J Rozowsky, D Clarke, M Snyder</a:t>
            </a:r>
          </a:p>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spcBef>
                <a:spcPts val="0"/>
              </a:spcBef>
              <a:spcAft>
                <a:spcPts val="0"/>
              </a:spcAft>
              <a:buSzPct val="25000"/>
              <a:buNone/>
            </a:pPr>
            <a:r>
              <a:rPr b="0" i="0" lang="en" sz="1200" u="none" cap="none" strike="noStrike">
                <a:solidFill>
                  <a:srgbClr val="000000"/>
                </a:solidFill>
                <a:latin typeface="Arial"/>
                <a:ea typeface="Arial"/>
                <a:cs typeface="Arial"/>
                <a:sym typeface="Arial"/>
              </a:rPr>
              <a:t>github.com/gersteinlab/</a:t>
            </a:r>
            <a:r>
              <a:rPr b="1" lang="en" sz="1800">
                <a:solidFill>
                  <a:srgbClr val="FF0000"/>
                </a:solidFill>
              </a:rPr>
              <a:t>F</a:t>
            </a:r>
            <a:r>
              <a:rPr b="1" i="0" lang="en" sz="1800" u="none" cap="none" strike="noStrike">
                <a:solidFill>
                  <a:srgbClr val="FF0000"/>
                </a:solidFill>
                <a:latin typeface="Arial"/>
                <a:ea typeface="Arial"/>
                <a:cs typeface="Arial"/>
                <a:sym typeface="Arial"/>
              </a:rPr>
              <a:t>rustration</a:t>
            </a:r>
          </a:p>
          <a:p>
            <a:pPr indent="0" lvl="0" marL="0" marR="0" rtl="0" algn="l">
              <a:spcBef>
                <a:spcPts val="0"/>
              </a:spcBef>
              <a:spcAft>
                <a:spcPts val="0"/>
              </a:spcAft>
              <a:buSzPct val="25000"/>
              <a:buNone/>
            </a:pPr>
            <a:r>
              <a:rPr b="0" i="0" lang="en" sz="1200" u="none" cap="none" strike="noStrike">
                <a:solidFill>
                  <a:schemeClr val="dk1"/>
                </a:solidFill>
                <a:latin typeface="Arial"/>
                <a:ea typeface="Arial"/>
                <a:cs typeface="Arial"/>
                <a:sym typeface="Arial"/>
              </a:rPr>
              <a:t>S </a:t>
            </a:r>
            <a:r>
              <a:rPr b="1" i="0" lang="en" sz="1800" u="none" cap="none" strike="noStrike">
                <a:solidFill>
                  <a:schemeClr val="accent5"/>
                </a:solidFill>
                <a:latin typeface="Arial"/>
                <a:ea typeface="Arial"/>
                <a:cs typeface="Arial"/>
                <a:sym typeface="Arial"/>
              </a:rPr>
              <a:t>Kumar</a:t>
            </a:r>
            <a:r>
              <a:rPr b="0" i="0" lang="en" sz="1200" u="none" cap="none" strike="noStrike">
                <a:solidFill>
                  <a:schemeClr val="dk1"/>
                </a:solidFill>
                <a:latin typeface="Arial"/>
                <a:ea typeface="Arial"/>
                <a:cs typeface="Arial"/>
                <a:sym typeface="Arial"/>
              </a:rPr>
              <a:t>, D Clarke</a:t>
            </a:r>
          </a:p>
          <a:p>
            <a:pPr indent="0" lvl="0" marL="0" marR="0" rtl="0" algn="l">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spcBef>
                <a:spcPts val="0"/>
              </a:spcBef>
              <a:spcAft>
                <a:spcPts val="0"/>
              </a:spcAft>
              <a:buSzPct val="25000"/>
              <a:buNone/>
            </a:pPr>
            <a:r>
              <a:rPr b="0" i="0" lang="en" sz="1200" u="none" cap="none" strike="noStrike">
                <a:solidFill>
                  <a:schemeClr val="dk1"/>
                </a:solidFill>
                <a:latin typeface="Arial"/>
                <a:ea typeface="Arial"/>
                <a:cs typeface="Arial"/>
                <a:sym typeface="Arial"/>
              </a:rPr>
              <a:t>github.com/gersteinlab/</a:t>
            </a:r>
            <a:r>
              <a:rPr b="1" lang="en" sz="1800">
                <a:solidFill>
                  <a:srgbClr val="FF0000"/>
                </a:solidFill>
              </a:rPr>
              <a:t>ALoFT</a:t>
            </a:r>
          </a:p>
          <a:p>
            <a:pPr indent="0" lvl="0" marL="0" marR="0" rtl="0" algn="l">
              <a:spcBef>
                <a:spcPts val="0"/>
              </a:spcBef>
              <a:spcAft>
                <a:spcPts val="0"/>
              </a:spcAft>
              <a:buSzPct val="25000"/>
              <a:buNone/>
            </a:pPr>
            <a:r>
              <a:rPr b="0" i="0" lang="en" sz="1400" u="none" cap="none" strike="noStrike">
                <a:solidFill>
                  <a:schemeClr val="dk1"/>
                </a:solidFill>
                <a:latin typeface="Arial"/>
                <a:ea typeface="Arial"/>
                <a:cs typeface="Arial"/>
                <a:sym typeface="Arial"/>
              </a:rPr>
              <a:t>S </a:t>
            </a:r>
            <a:r>
              <a:rPr b="1" i="0" lang="en" sz="1800" u="none" cap="none" strike="noStrike">
                <a:solidFill>
                  <a:schemeClr val="accent5"/>
                </a:solidFill>
                <a:latin typeface="Arial"/>
                <a:ea typeface="Arial"/>
                <a:cs typeface="Arial"/>
                <a:sym typeface="Arial"/>
              </a:rPr>
              <a:t>Balasubramanian</a:t>
            </a:r>
            <a:r>
              <a:rPr b="0" i="0" lang="en" sz="1200" u="none" cap="none" strike="noStrike">
                <a:solidFill>
                  <a:schemeClr val="dk1"/>
                </a:solidFill>
                <a:latin typeface="Arial"/>
                <a:ea typeface="Arial"/>
                <a:cs typeface="Arial"/>
                <a:sym typeface="Arial"/>
              </a:rPr>
              <a:t>, Y Fu, M Pawashe, P McGillivray, M Jin, J Liu, KJ Karczewski, DG MacArthur</a:t>
            </a:r>
          </a:p>
          <a:p>
            <a:pPr indent="0" lvl="0" marL="0" marR="0" rtl="0" algn="l">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spcBef>
                <a:spcPts val="0"/>
              </a:spcBef>
              <a:spcAft>
                <a:spcPts val="0"/>
              </a:spcAft>
              <a:buSzPct val="25000"/>
              <a:buNone/>
            </a:pPr>
            <a:r>
              <a:rPr b="1" lang="en" sz="1800">
                <a:solidFill>
                  <a:srgbClr val="FF0000"/>
                </a:solidFill>
              </a:rPr>
              <a:t>F</a:t>
            </a:r>
            <a:r>
              <a:rPr b="1" i="0" lang="en" sz="1800" u="none" cap="none" strike="noStrike">
                <a:solidFill>
                  <a:srgbClr val="FF0000"/>
                </a:solidFill>
                <a:latin typeface="Arial"/>
                <a:ea typeface="Arial"/>
                <a:cs typeface="Arial"/>
                <a:sym typeface="Arial"/>
              </a:rPr>
              <a:t>un</a:t>
            </a:r>
            <a:r>
              <a:rPr b="1" lang="en" sz="1800">
                <a:solidFill>
                  <a:srgbClr val="FF0000"/>
                </a:solidFill>
              </a:rPr>
              <a:t>S</a:t>
            </a:r>
            <a:r>
              <a:rPr b="1" i="0" lang="en" sz="1800" u="none" cap="none" strike="noStrike">
                <a:solidFill>
                  <a:srgbClr val="FF0000"/>
                </a:solidFill>
                <a:latin typeface="Arial"/>
                <a:ea typeface="Arial"/>
                <a:cs typeface="Arial"/>
                <a:sym typeface="Arial"/>
              </a:rPr>
              <a:t>eq2</a:t>
            </a:r>
            <a:r>
              <a:rPr b="0" i="0" lang="en" sz="1200" u="none" cap="none" strike="noStrike">
                <a:solidFill>
                  <a:schemeClr val="dk1"/>
                </a:solidFill>
                <a:latin typeface="Arial"/>
                <a:ea typeface="Arial"/>
                <a:cs typeface="Arial"/>
                <a:sym typeface="Arial"/>
              </a:rPr>
              <a:t>.gersteinlab.org</a:t>
            </a:r>
          </a:p>
          <a:p>
            <a:pPr indent="0" lvl="0" marL="0" marR="0" rtl="0" algn="l">
              <a:spcBef>
                <a:spcPts val="0"/>
              </a:spcBef>
              <a:spcAft>
                <a:spcPts val="0"/>
              </a:spcAft>
              <a:buSzPct val="25000"/>
              <a:buNone/>
            </a:pPr>
            <a:r>
              <a:rPr b="0" i="0" lang="en" sz="1200" u="none" cap="none" strike="noStrike">
                <a:solidFill>
                  <a:schemeClr val="dk1"/>
                </a:solidFill>
                <a:latin typeface="Arial"/>
                <a:ea typeface="Arial"/>
                <a:cs typeface="Arial"/>
                <a:sym typeface="Arial"/>
              </a:rPr>
              <a:t>Y </a:t>
            </a:r>
            <a:r>
              <a:rPr b="1" i="0" lang="en" sz="1800" u="none" cap="none" strike="noStrike">
                <a:solidFill>
                  <a:schemeClr val="accent5"/>
                </a:solidFill>
                <a:latin typeface="Arial"/>
                <a:ea typeface="Arial"/>
                <a:cs typeface="Arial"/>
                <a:sym typeface="Arial"/>
              </a:rPr>
              <a:t>Fu</a:t>
            </a:r>
            <a:r>
              <a:rPr b="0" i="0" lang="en" sz="1200" u="none" cap="none" strike="noStrike">
                <a:solidFill>
                  <a:schemeClr val="dk1"/>
                </a:solidFill>
                <a:latin typeface="Arial"/>
                <a:ea typeface="Arial"/>
                <a:cs typeface="Arial"/>
                <a:sym typeface="Arial"/>
              </a:rPr>
              <a:t>, Z Liu, S Lou, J Bedford, XJ Mu, KY Yip, E Khurana</a:t>
            </a:r>
          </a:p>
          <a:p>
            <a:pPr indent="0" lvl="0" marL="0" marR="0" rtl="0" algn="l">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643" name="Shape 1643"/>
          <p:cNvSpPr/>
          <p:nvPr/>
        </p:nvSpPr>
        <p:spPr>
          <a:xfrm>
            <a:off x="4850295" y="868635"/>
            <a:ext cx="3715800" cy="3462600"/>
          </a:xfrm>
          <a:prstGeom prst="rect">
            <a:avLst/>
          </a:prstGeom>
          <a:noFill/>
          <a:ln>
            <a:noFill/>
          </a:ln>
        </p:spPr>
        <p:txBody>
          <a:bodyPr anchorCtr="0" anchor="t" bIns="34275" lIns="68575" rIns="68575" wrap="square" tIns="34275">
            <a:noAutofit/>
          </a:bodyPr>
          <a:lstStyle/>
          <a:p>
            <a:pPr indent="0" lvl="0" marL="0" marR="0" rtl="0" algn="l">
              <a:spcBef>
                <a:spcPts val="0"/>
              </a:spcBef>
              <a:spcAft>
                <a:spcPts val="0"/>
              </a:spcAft>
              <a:buSzPct val="25000"/>
              <a:buNone/>
            </a:pPr>
            <a:r>
              <a:rPr b="1" lang="en" sz="1800">
                <a:solidFill>
                  <a:srgbClr val="FF0000"/>
                </a:solidFill>
              </a:rPr>
              <a:t>LARVA</a:t>
            </a:r>
            <a:r>
              <a:rPr b="0" i="0" lang="en" sz="1200" u="none" cap="none" strike="noStrike">
                <a:solidFill>
                  <a:schemeClr val="dk1"/>
                </a:solidFill>
                <a:latin typeface="Arial"/>
                <a:ea typeface="Arial"/>
                <a:cs typeface="Arial"/>
                <a:sym typeface="Arial"/>
              </a:rPr>
              <a:t>.gersteinlab.org</a:t>
            </a:r>
          </a:p>
          <a:p>
            <a:pPr indent="0" lvl="0" marL="0" marR="0" rtl="0" algn="l">
              <a:spcBef>
                <a:spcPts val="0"/>
              </a:spcBef>
              <a:spcAft>
                <a:spcPts val="0"/>
              </a:spcAft>
              <a:buSzPct val="25000"/>
              <a:buNone/>
            </a:pPr>
            <a:r>
              <a:rPr b="0" i="0" lang="en" sz="1200" u="none" cap="none" strike="noStrike">
                <a:solidFill>
                  <a:srgbClr val="000000"/>
                </a:solidFill>
                <a:latin typeface="Arial"/>
                <a:ea typeface="Arial"/>
                <a:cs typeface="Arial"/>
                <a:sym typeface="Arial"/>
              </a:rPr>
              <a:t>L </a:t>
            </a:r>
            <a:r>
              <a:rPr b="1" i="0" lang="en" sz="1800" u="none" cap="none" strike="noStrike">
                <a:solidFill>
                  <a:schemeClr val="accent5"/>
                </a:solidFill>
                <a:latin typeface="Arial"/>
                <a:ea typeface="Arial"/>
                <a:cs typeface="Arial"/>
                <a:sym typeface="Arial"/>
              </a:rPr>
              <a:t>Lochovsky</a:t>
            </a:r>
            <a:r>
              <a:rPr b="0" i="0" lang="en" sz="1200" u="none" cap="none" strike="noStrike">
                <a:solidFill>
                  <a:srgbClr val="000000"/>
                </a:solidFill>
                <a:latin typeface="Arial"/>
                <a:ea typeface="Arial"/>
                <a:cs typeface="Arial"/>
                <a:sym typeface="Arial"/>
              </a:rPr>
              <a:t>, J </a:t>
            </a:r>
            <a:r>
              <a:rPr b="1" i="0" lang="en" sz="1800" u="none" cap="none" strike="noStrike">
                <a:solidFill>
                  <a:schemeClr val="accent5"/>
                </a:solidFill>
                <a:latin typeface="Arial"/>
                <a:ea typeface="Arial"/>
                <a:cs typeface="Arial"/>
                <a:sym typeface="Arial"/>
              </a:rPr>
              <a:t>Zhang</a:t>
            </a:r>
            <a:r>
              <a:rPr b="0" i="0" lang="en" sz="1200" u="none" cap="none" strike="noStrike">
                <a:solidFill>
                  <a:srgbClr val="000000"/>
                </a:solidFill>
                <a:latin typeface="Arial"/>
                <a:ea typeface="Arial"/>
                <a:cs typeface="Arial"/>
                <a:sym typeface="Arial"/>
              </a:rPr>
              <a:t>, Y Fu, E Khurana</a:t>
            </a:r>
          </a:p>
          <a:p>
            <a:pPr indent="0" lvl="0" marL="0" marR="0" rtl="0" algn="l">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spcBef>
                <a:spcPts val="0"/>
              </a:spcBef>
              <a:spcAft>
                <a:spcPts val="0"/>
              </a:spcAft>
              <a:buSzPct val="25000"/>
              <a:buNone/>
            </a:pPr>
            <a:r>
              <a:rPr b="1" lang="en" sz="1800">
                <a:solidFill>
                  <a:srgbClr val="FF0000"/>
                </a:solidFill>
              </a:rPr>
              <a:t>MOAT</a:t>
            </a:r>
            <a:r>
              <a:rPr b="0" i="0" lang="en" sz="1200" u="none" cap="none" strike="noStrike">
                <a:solidFill>
                  <a:srgbClr val="000000"/>
                </a:solidFill>
                <a:latin typeface="Arial"/>
                <a:ea typeface="Arial"/>
                <a:cs typeface="Arial"/>
                <a:sym typeface="Arial"/>
              </a:rPr>
              <a:t>.gersteinlab.org</a:t>
            </a:r>
          </a:p>
          <a:p>
            <a:pPr indent="0" lvl="0" marL="0" marR="0" rtl="0" algn="l">
              <a:spcBef>
                <a:spcPts val="0"/>
              </a:spcBef>
              <a:spcAft>
                <a:spcPts val="0"/>
              </a:spcAft>
              <a:buSzPct val="25000"/>
              <a:buNone/>
            </a:pPr>
            <a:r>
              <a:rPr b="0" i="0" lang="en" sz="1400" u="none" cap="none" strike="noStrike">
                <a:solidFill>
                  <a:srgbClr val="000000"/>
                </a:solidFill>
                <a:latin typeface="Arial"/>
                <a:ea typeface="Arial"/>
                <a:cs typeface="Arial"/>
                <a:sym typeface="Arial"/>
              </a:rPr>
              <a:t>L </a:t>
            </a:r>
            <a:r>
              <a:rPr b="1" i="0" lang="en" sz="1800" u="none" cap="none" strike="noStrike">
                <a:solidFill>
                  <a:schemeClr val="accent5"/>
                </a:solidFill>
                <a:latin typeface="Arial"/>
                <a:ea typeface="Arial"/>
                <a:cs typeface="Arial"/>
                <a:sym typeface="Arial"/>
              </a:rPr>
              <a:t>Lochovsky</a:t>
            </a:r>
            <a:r>
              <a:rPr b="0" i="0" lang="en" sz="1400" u="none" cap="none" strike="noStrike">
                <a:solidFill>
                  <a:srgbClr val="000000"/>
                </a:solidFill>
                <a:latin typeface="Arial"/>
                <a:ea typeface="Arial"/>
                <a:cs typeface="Arial"/>
                <a:sym typeface="Arial"/>
              </a:rPr>
              <a:t>, J </a:t>
            </a:r>
            <a:r>
              <a:rPr b="1" i="0" lang="en" sz="1800" u="none" cap="none" strike="noStrike">
                <a:solidFill>
                  <a:schemeClr val="accent5"/>
                </a:solidFill>
                <a:latin typeface="Arial"/>
                <a:ea typeface="Arial"/>
                <a:cs typeface="Arial"/>
                <a:sym typeface="Arial"/>
              </a:rPr>
              <a:t>Zhang</a:t>
            </a:r>
          </a:p>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spcBef>
                <a:spcPts val="0"/>
              </a:spcBef>
              <a:spcAft>
                <a:spcPts val="0"/>
              </a:spcAft>
              <a:buSzPct val="25000"/>
              <a:buNone/>
            </a:pPr>
            <a:r>
              <a:rPr b="0" i="0" lang="en" sz="1200" u="none" cap="none" strike="noStrike">
                <a:solidFill>
                  <a:srgbClr val="000000"/>
                </a:solidFill>
                <a:latin typeface="Arial"/>
                <a:ea typeface="Arial"/>
                <a:cs typeface="Arial"/>
                <a:sym typeface="Arial"/>
              </a:rPr>
              <a:t>github.com/gersteinlab/</a:t>
            </a:r>
            <a:r>
              <a:rPr b="1" i="0" lang="en" sz="1800" u="none" cap="none" strike="noStrike">
                <a:solidFill>
                  <a:srgbClr val="FF0000"/>
                </a:solidFill>
                <a:latin typeface="Arial"/>
                <a:ea typeface="Arial"/>
                <a:cs typeface="Arial"/>
                <a:sym typeface="Arial"/>
              </a:rPr>
              <a:t>MrTADfinder</a:t>
            </a:r>
          </a:p>
          <a:p>
            <a:pPr indent="0" lvl="0" marL="0" marR="0" rtl="0" algn="l">
              <a:spcBef>
                <a:spcPts val="0"/>
              </a:spcBef>
              <a:spcAft>
                <a:spcPts val="0"/>
              </a:spcAft>
              <a:buSzPct val="25000"/>
              <a:buNone/>
            </a:pPr>
            <a:r>
              <a:rPr b="0" i="0" lang="en" sz="1200" u="none" cap="none" strike="noStrike">
                <a:solidFill>
                  <a:srgbClr val="000000"/>
                </a:solidFill>
                <a:latin typeface="Arial"/>
                <a:ea typeface="Arial"/>
                <a:cs typeface="Arial"/>
                <a:sym typeface="Arial"/>
              </a:rPr>
              <a:t>KK </a:t>
            </a:r>
            <a:r>
              <a:rPr b="1" i="0" lang="en" sz="1800" u="none" cap="none" strike="noStrike">
                <a:solidFill>
                  <a:schemeClr val="accent5"/>
                </a:solidFill>
                <a:latin typeface="Arial"/>
                <a:ea typeface="Arial"/>
                <a:cs typeface="Arial"/>
                <a:sym typeface="Arial"/>
              </a:rPr>
              <a:t>Yan</a:t>
            </a:r>
            <a:r>
              <a:rPr b="0" i="0" lang="en" sz="1200" u="none" cap="none" strike="noStrike">
                <a:solidFill>
                  <a:srgbClr val="000000"/>
                </a:solidFill>
                <a:latin typeface="Arial"/>
                <a:ea typeface="Arial"/>
                <a:cs typeface="Arial"/>
                <a:sym typeface="Arial"/>
              </a:rPr>
              <a:t>, S Lou</a:t>
            </a:r>
          </a:p>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spcBef>
                <a:spcPts val="0"/>
              </a:spcBef>
              <a:spcAft>
                <a:spcPts val="0"/>
              </a:spcAft>
              <a:buSzPct val="25000"/>
              <a:buNone/>
            </a:pPr>
            <a:r>
              <a:rPr b="1" i="1" lang="en" sz="3000" u="none" cap="none" strike="noStrike">
                <a:solidFill>
                  <a:srgbClr val="FF9900"/>
                </a:solidFill>
                <a:latin typeface="Arial"/>
                <a:ea typeface="Arial"/>
                <a:cs typeface="Arial"/>
                <a:sym typeface="Arial"/>
              </a:rPr>
              <a:t>[[URL for p</a:t>
            </a:r>
            <a:r>
              <a:rPr b="1" i="1" lang="en" sz="3000">
                <a:solidFill>
                  <a:srgbClr val="FF9900"/>
                </a:solidFill>
              </a:rPr>
              <a:t>RCC</a:t>
            </a:r>
            <a:r>
              <a:rPr b="1" i="1" lang="en" sz="3000" u="none" cap="none" strike="noStrike">
                <a:solidFill>
                  <a:srgbClr val="FF9900"/>
                </a:solidFill>
                <a:latin typeface="Arial"/>
                <a:ea typeface="Arial"/>
                <a:cs typeface="Arial"/>
                <a:sym typeface="Arial"/>
              </a:rPr>
              <a:t>?]]</a:t>
            </a:r>
          </a:p>
          <a:p>
            <a:pPr indent="0" lvl="0" marL="0" marR="0" rtl="0" algn="l">
              <a:spcBef>
                <a:spcPts val="0"/>
              </a:spcBef>
              <a:spcAft>
                <a:spcPts val="0"/>
              </a:spcAft>
              <a:buSzPct val="25000"/>
              <a:buNone/>
            </a:pPr>
            <a:r>
              <a:rPr b="1" i="0" lang="en" sz="1800" u="none" cap="none" strike="noStrike">
                <a:solidFill>
                  <a:srgbClr val="FF0000"/>
                </a:solidFill>
                <a:latin typeface="Arial"/>
                <a:ea typeface="Arial"/>
                <a:cs typeface="Arial"/>
                <a:sym typeface="Arial"/>
              </a:rPr>
              <a:t>?????</a:t>
            </a:r>
            <a:r>
              <a:rPr b="0" i="0" lang="en" sz="1400" u="none" cap="none" strike="noStrike">
                <a:solidFill>
                  <a:srgbClr val="000000"/>
                </a:solidFill>
                <a:latin typeface="Arial"/>
                <a:ea typeface="Arial"/>
                <a:cs typeface="Arial"/>
                <a:sym typeface="Arial"/>
              </a:rPr>
              <a:t>.gersteinlab.org</a:t>
            </a:r>
          </a:p>
          <a:p>
            <a:pPr indent="0" lvl="0" marL="0" marR="0" rtl="0" algn="l">
              <a:spcBef>
                <a:spcPts val="0"/>
              </a:spcBef>
              <a:spcAft>
                <a:spcPts val="0"/>
              </a:spcAft>
              <a:buSzPct val="25000"/>
              <a:buNone/>
            </a:pPr>
            <a:r>
              <a:rPr b="0" i="0" lang="en" sz="1400" u="none" cap="none" strike="noStrike">
                <a:solidFill>
                  <a:srgbClr val="000000"/>
                </a:solidFill>
                <a:latin typeface="Arial"/>
                <a:ea typeface="Arial"/>
                <a:cs typeface="Arial"/>
                <a:sym typeface="Arial"/>
              </a:rPr>
              <a:t>S </a:t>
            </a:r>
            <a:r>
              <a:rPr b="1" i="0" lang="en" sz="1800" u="none" cap="none" strike="noStrike">
                <a:solidFill>
                  <a:schemeClr val="accent5"/>
                </a:solidFill>
                <a:latin typeface="Arial"/>
                <a:ea typeface="Arial"/>
                <a:cs typeface="Arial"/>
                <a:sym typeface="Arial"/>
              </a:rPr>
              <a:t>Li</a:t>
            </a:r>
            <a:r>
              <a:rPr b="0" i="0" lang="en" sz="1200" u="none" cap="none" strike="noStrike">
                <a:solidFill>
                  <a:srgbClr val="000000"/>
                </a:solidFill>
                <a:latin typeface="Arial"/>
                <a:ea typeface="Arial"/>
                <a:cs typeface="Arial"/>
                <a:sym typeface="Arial"/>
              </a:rPr>
              <a:t>, BM Shuch</a:t>
            </a:r>
          </a:p>
          <a:p>
            <a:pPr indent="0" lvl="0" marL="0" marR="0" rtl="0" algn="l">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644" name="Shape 1644"/>
          <p:cNvSpPr txBox="1"/>
          <p:nvPr>
            <p:ph idx="4294967295" type="title"/>
          </p:nvPr>
        </p:nvSpPr>
        <p:spPr>
          <a:xfrm>
            <a:off x="611875" y="98350"/>
            <a:ext cx="7772400" cy="461400"/>
          </a:xfrm>
          <a:prstGeom prst="rect">
            <a:avLst/>
          </a:prstGeom>
        </p:spPr>
        <p:txBody>
          <a:bodyPr anchorCtr="0" anchor="ctr" bIns="68575" lIns="68575" rIns="68575" wrap="square" tIns="68575">
            <a:noAutofit/>
          </a:bodyPr>
          <a:lstStyle/>
          <a:p>
            <a:pPr lvl="0" rtl="0" algn="ctr">
              <a:spcBef>
                <a:spcPts val="0"/>
              </a:spcBef>
              <a:buNone/>
            </a:pPr>
            <a:r>
              <a:rPr b="1" lang="en" sz="2700">
                <a:solidFill>
                  <a:srgbClr val="011893"/>
                </a:solidFill>
              </a:rPr>
              <a:t>Acknowledgments</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648" name="Shape 1648"/>
        <p:cNvGrpSpPr/>
        <p:nvPr/>
      </p:nvGrpSpPr>
      <p:grpSpPr>
        <a:xfrm>
          <a:off x="0" y="0"/>
          <a:ext cx="0" cy="0"/>
          <a:chOff x="0" y="0"/>
          <a:chExt cx="0" cy="0"/>
        </a:xfrm>
      </p:grpSpPr>
      <p:sp>
        <p:nvSpPr>
          <p:cNvPr id="1649" name="Shape 1649"/>
          <p:cNvSpPr txBox="1"/>
          <p:nvPr/>
        </p:nvSpPr>
        <p:spPr>
          <a:xfrm>
            <a:off x="0" y="1136975"/>
            <a:ext cx="9144000" cy="2106900"/>
          </a:xfrm>
          <a:prstGeom prst="rect">
            <a:avLst/>
          </a:prstGeom>
          <a:noFill/>
          <a:ln>
            <a:noFill/>
          </a:ln>
        </p:spPr>
        <p:txBody>
          <a:bodyPr anchorCtr="0" anchor="ctr" bIns="91425" lIns="91425" rIns="91425" wrap="square" tIns="91425">
            <a:noAutofit/>
          </a:bodyPr>
          <a:lstStyle/>
          <a:p>
            <a:pPr indent="-101600" lvl="0" marL="228600" rtl="0" algn="ctr">
              <a:lnSpc>
                <a:spcPct val="115000"/>
              </a:lnSpc>
              <a:spcBef>
                <a:spcPts val="400"/>
              </a:spcBef>
              <a:buNone/>
            </a:pPr>
            <a:r>
              <a:rPr b="1" lang="en" sz="4800">
                <a:solidFill>
                  <a:srgbClr val="FF0000"/>
                </a:solidFill>
                <a:latin typeface="Helvetica Neue"/>
                <a:ea typeface="Helvetica Neue"/>
                <a:cs typeface="Helvetica Neue"/>
                <a:sym typeface="Helvetica Neue"/>
              </a:rPr>
              <a:t>Extra slides</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3" name="Shape 1653"/>
        <p:cNvGrpSpPr/>
        <p:nvPr/>
      </p:nvGrpSpPr>
      <p:grpSpPr>
        <a:xfrm>
          <a:off x="0" y="0"/>
          <a:ext cx="0" cy="0"/>
          <a:chOff x="0" y="0"/>
          <a:chExt cx="0" cy="0"/>
        </a:xfrm>
      </p:grpSpPr>
      <p:sp>
        <p:nvSpPr>
          <p:cNvPr id="1654" name="Shape 1654"/>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4000" u="none" cap="none" strike="noStrike">
                <a:solidFill>
                  <a:srgbClr val="2F5897"/>
                </a:solidFill>
                <a:latin typeface="Arial"/>
                <a:ea typeface="Arial"/>
                <a:cs typeface="Arial"/>
                <a:sym typeface="Arial"/>
              </a:rPr>
              <a:t>Local TAD boundary disruption activates oncogene</a:t>
            </a:r>
          </a:p>
        </p:txBody>
      </p:sp>
      <p:sp>
        <p:nvSpPr>
          <p:cNvPr id="1655" name="Shape 1655"/>
          <p:cNvSpPr txBox="1"/>
          <p:nvPr/>
        </p:nvSpPr>
        <p:spPr>
          <a:xfrm>
            <a:off x="4314825" y="4341019"/>
            <a:ext cx="4387800" cy="1989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Valton and Dekker Curr. Opin. Genetics and Development 2016</a:t>
            </a:r>
          </a:p>
        </p:txBody>
      </p:sp>
      <p:grpSp>
        <p:nvGrpSpPr>
          <p:cNvPr id="1656" name="Shape 1656"/>
          <p:cNvGrpSpPr/>
          <p:nvPr/>
        </p:nvGrpSpPr>
        <p:grpSpPr>
          <a:xfrm>
            <a:off x="887412" y="1459706"/>
            <a:ext cx="6707638" cy="2921956"/>
            <a:chOff x="0" y="0"/>
            <a:chExt cx="2147483647" cy="2147483647"/>
          </a:xfrm>
        </p:grpSpPr>
        <p:pic>
          <p:nvPicPr>
            <p:cNvPr descr="pasted-image.png" id="1657" name="Shape 1657"/>
            <p:cNvPicPr preferRelativeResize="0"/>
            <p:nvPr/>
          </p:nvPicPr>
          <p:blipFill rotWithShape="1">
            <a:blip r:embed="rId3">
              <a:alphaModFix/>
            </a:blip>
            <a:srcRect b="0" l="0" r="0" t="0"/>
            <a:stretch/>
          </p:blipFill>
          <p:spPr>
            <a:xfrm>
              <a:off x="0" y="0"/>
              <a:ext cx="2147483168" cy="2147483647"/>
            </a:xfrm>
            <a:prstGeom prst="rect">
              <a:avLst/>
            </a:prstGeom>
            <a:noFill/>
            <a:ln>
              <a:noFill/>
            </a:ln>
          </p:spPr>
        </p:pic>
        <p:sp>
          <p:nvSpPr>
            <p:cNvPr id="1658" name="Shape 1658"/>
            <p:cNvSpPr txBox="1"/>
            <p:nvPr/>
          </p:nvSpPr>
          <p:spPr>
            <a:xfrm>
              <a:off x="675458981" y="421919409"/>
              <a:ext cx="716642907" cy="257874636"/>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Example: T-ALL</a:t>
              </a:r>
              <a:r>
                <a:rPr lang="en"/>
                <a:t> </a:t>
              </a:r>
              <a:r>
                <a:rPr i="0" lang="en" sz="1200" u="none">
                  <a:solidFill>
                    <a:schemeClr val="dk1"/>
                  </a:solidFill>
                </a:rPr>
                <a:t>Hnisz</a:t>
              </a:r>
            </a:p>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et al. Young Nature 2016</a:t>
              </a:r>
            </a:p>
          </p:txBody>
        </p:sp>
        <p:cxnSp>
          <p:nvCxnSpPr>
            <p:cNvPr id="1659" name="Shape 1659"/>
            <p:cNvCxnSpPr/>
            <p:nvPr/>
          </p:nvCxnSpPr>
          <p:spPr>
            <a:xfrm rot="10800000">
              <a:off x="788136231" y="729659295"/>
              <a:ext cx="62450546" cy="463908265"/>
            </a:xfrm>
            <a:prstGeom prst="straightConnector1">
              <a:avLst/>
            </a:prstGeom>
            <a:noFill/>
            <a:ln cap="flat" cmpd="sng" w="25400">
              <a:solidFill>
                <a:schemeClr val="accent1"/>
              </a:solidFill>
              <a:prstDash val="solid"/>
              <a:bevel/>
              <a:headEnd len="med" w="med" type="none"/>
              <a:tailEnd len="lg" w="lg" type="triangle"/>
            </a:ln>
          </p:spPr>
        </p:cxnSp>
        <p:sp>
          <p:nvSpPr>
            <p:cNvPr id="1660" name="Shape 1660"/>
            <p:cNvSpPr txBox="1"/>
            <p:nvPr/>
          </p:nvSpPr>
          <p:spPr>
            <a:xfrm>
              <a:off x="1264920396" y="306835864"/>
              <a:ext cx="882563250" cy="257892936"/>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Example: IDH mutant gliomas</a:t>
              </a:r>
            </a:p>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Flavahan et al. Bernstein Nature 2016</a:t>
              </a:r>
            </a:p>
          </p:txBody>
        </p:sp>
        <p:cxnSp>
          <p:nvCxnSpPr>
            <p:cNvPr id="1661" name="Shape 1661"/>
            <p:cNvCxnSpPr/>
            <p:nvPr/>
          </p:nvCxnSpPr>
          <p:spPr>
            <a:xfrm flipH="1" rot="10800000">
              <a:off x="1296454978" y="632433460"/>
              <a:ext cx="167987109" cy="656507684"/>
            </a:xfrm>
            <a:prstGeom prst="straightConnector1">
              <a:avLst/>
            </a:prstGeom>
            <a:noFill/>
            <a:ln cap="flat" cmpd="sng" w="25400">
              <a:solidFill>
                <a:schemeClr val="accent1"/>
              </a:solidFill>
              <a:prstDash val="solid"/>
              <a:bevel/>
              <a:headEnd len="med" w="med" type="none"/>
              <a:tailEnd len="lg" w="lg" type="triangle"/>
            </a:ln>
          </p:spPr>
        </p:cxn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5" name="Shape 1665"/>
        <p:cNvGrpSpPr/>
        <p:nvPr/>
      </p:nvGrpSpPr>
      <p:grpSpPr>
        <a:xfrm>
          <a:off x="0" y="0"/>
          <a:ext cx="0" cy="0"/>
          <a:chOff x="0" y="0"/>
          <a:chExt cx="0" cy="0"/>
        </a:xfrm>
      </p:grpSpPr>
      <p:sp>
        <p:nvSpPr>
          <p:cNvPr id="1666" name="Shape 1666"/>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Network modularity</a:t>
            </a:r>
          </a:p>
        </p:txBody>
      </p:sp>
      <p:pic>
        <p:nvPicPr>
          <p:cNvPr descr="pasted-image.pdf" id="1667" name="Shape 1667"/>
          <p:cNvPicPr preferRelativeResize="0"/>
          <p:nvPr/>
        </p:nvPicPr>
        <p:blipFill rotWithShape="1">
          <a:blip r:embed="rId3">
            <a:alphaModFix/>
          </a:blip>
          <a:srcRect b="0" l="0" r="0" t="0"/>
          <a:stretch/>
        </p:blipFill>
        <p:spPr>
          <a:xfrm>
            <a:off x="1503362" y="3586163"/>
            <a:ext cx="4169995" cy="839306"/>
          </a:xfrm>
          <a:prstGeom prst="rect">
            <a:avLst/>
          </a:prstGeom>
          <a:noFill/>
          <a:ln>
            <a:noFill/>
          </a:ln>
        </p:spPr>
      </p:pic>
      <p:sp>
        <p:nvSpPr>
          <p:cNvPr id="1668" name="Shape 1668"/>
          <p:cNvSpPr txBox="1"/>
          <p:nvPr/>
        </p:nvSpPr>
        <p:spPr>
          <a:xfrm>
            <a:off x="1255712" y="4679156"/>
            <a:ext cx="18210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number of edges</a:t>
            </a:r>
          </a:p>
        </p:txBody>
      </p:sp>
      <p:cxnSp>
        <p:nvCxnSpPr>
          <p:cNvPr id="1669" name="Shape 1669"/>
          <p:cNvCxnSpPr/>
          <p:nvPr/>
        </p:nvCxnSpPr>
        <p:spPr>
          <a:xfrm flipH="1" rot="10800000">
            <a:off x="2097087" y="4324388"/>
            <a:ext cx="552300" cy="4143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70" name="Shape 1670"/>
          <p:cNvSpPr txBox="1"/>
          <p:nvPr/>
        </p:nvSpPr>
        <p:spPr>
          <a:xfrm>
            <a:off x="4601575" y="2971234"/>
            <a:ext cx="1184400" cy="2619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degree of i</a:t>
            </a:r>
          </a:p>
        </p:txBody>
      </p:sp>
      <p:cxnSp>
        <p:nvCxnSpPr>
          <p:cNvPr id="1671" name="Shape 1671"/>
          <p:cNvCxnSpPr/>
          <p:nvPr/>
        </p:nvCxnSpPr>
        <p:spPr>
          <a:xfrm>
            <a:off x="5411787" y="3309938"/>
            <a:ext cx="0" cy="2631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cxnSp>
        <p:nvCxnSpPr>
          <p:cNvPr id="1672" name="Shape 1672"/>
          <p:cNvCxnSpPr/>
          <p:nvPr/>
        </p:nvCxnSpPr>
        <p:spPr>
          <a:xfrm rot="10800000">
            <a:off x="5537200" y="4324331"/>
            <a:ext cx="0" cy="4215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73" name="Shape 1673"/>
          <p:cNvSpPr txBox="1"/>
          <p:nvPr/>
        </p:nvSpPr>
        <p:spPr>
          <a:xfrm>
            <a:off x="7145337" y="3774281"/>
            <a:ext cx="1628700" cy="662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whether or not</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i, j are in the </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same module</a:t>
            </a:r>
          </a:p>
        </p:txBody>
      </p:sp>
      <p:sp>
        <p:nvSpPr>
          <p:cNvPr id="1674" name="Shape 1674"/>
          <p:cNvSpPr txBox="1"/>
          <p:nvPr/>
        </p:nvSpPr>
        <p:spPr>
          <a:xfrm>
            <a:off x="2561474" y="3119440"/>
            <a:ext cx="1819200" cy="263100"/>
          </a:xfrm>
          <a:prstGeom prst="rect">
            <a:avLst/>
          </a:prstGeom>
          <a:noFill/>
          <a:ln>
            <a:noFill/>
          </a:ln>
        </p:spPr>
        <p:txBody>
          <a:bodyPr anchorCtr="0" anchor="t" bIns="45700" lIns="45700" rIns="45700" wrap="square" tIns="45700">
            <a:noAutofit/>
          </a:bodyPr>
          <a:lstStyle/>
          <a:p>
            <a:pPr indent="0" lvl="0" marL="0" marR="0" rtl="0" algn="ctr">
              <a:lnSpc>
                <a:spcPct val="100000"/>
              </a:lnSpc>
              <a:spcBef>
                <a:spcPts val="0"/>
              </a:spcBef>
              <a:spcAft>
                <a:spcPts val="0"/>
              </a:spcAft>
              <a:buClr>
                <a:schemeClr val="dk1"/>
              </a:buClr>
              <a:buSzPct val="25000"/>
              <a:buFont typeface="Calibri"/>
              <a:buNone/>
            </a:pPr>
            <a:r>
              <a:rPr i="0" lang="en" sz="1800" u="none">
                <a:solidFill>
                  <a:schemeClr val="dk1"/>
                </a:solidFill>
              </a:rPr>
              <a:t>adjacency matrix</a:t>
            </a:r>
          </a:p>
        </p:txBody>
      </p:sp>
      <p:cxnSp>
        <p:nvCxnSpPr>
          <p:cNvPr id="1675" name="Shape 1675"/>
          <p:cNvCxnSpPr/>
          <p:nvPr/>
        </p:nvCxnSpPr>
        <p:spPr>
          <a:xfrm>
            <a:off x="3954462" y="3477815"/>
            <a:ext cx="322200" cy="2418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cxnSp>
        <p:nvCxnSpPr>
          <p:cNvPr id="1676" name="Shape 1676"/>
          <p:cNvCxnSpPr/>
          <p:nvPr/>
        </p:nvCxnSpPr>
        <p:spPr>
          <a:xfrm flipH="1" rot="10800000">
            <a:off x="2524125"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77" name="Shape 1677"/>
          <p:cNvCxnSpPr/>
          <p:nvPr/>
        </p:nvCxnSpPr>
        <p:spPr>
          <a:xfrm>
            <a:off x="3582987"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78" name="Shape 1678"/>
          <p:cNvCxnSpPr/>
          <p:nvPr/>
        </p:nvCxnSpPr>
        <p:spPr>
          <a:xfrm>
            <a:off x="2841625" y="1345406"/>
            <a:ext cx="552300" cy="200100"/>
          </a:xfrm>
          <a:prstGeom prst="straightConnector1">
            <a:avLst/>
          </a:prstGeom>
          <a:noFill/>
          <a:ln cap="flat" cmpd="sng" w="25400">
            <a:solidFill>
              <a:srgbClr val="E5E5E5"/>
            </a:solidFill>
            <a:prstDash val="solid"/>
            <a:bevel/>
            <a:headEnd len="med" w="med" type="none"/>
            <a:tailEnd len="med" w="med" type="none"/>
          </a:ln>
        </p:spPr>
      </p:cxnSp>
      <p:cxnSp>
        <p:nvCxnSpPr>
          <p:cNvPr id="1679" name="Shape 1679"/>
          <p:cNvCxnSpPr/>
          <p:nvPr/>
        </p:nvCxnSpPr>
        <p:spPr>
          <a:xfrm rot="10800000">
            <a:off x="2440074"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80" name="Shape 1680"/>
          <p:cNvCxnSpPr/>
          <p:nvPr/>
        </p:nvCxnSpPr>
        <p:spPr>
          <a:xfrm rot="10800000">
            <a:off x="2500249"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81" name="Shape 1681"/>
          <p:cNvCxnSpPr/>
          <p:nvPr/>
        </p:nvCxnSpPr>
        <p:spPr>
          <a:xfrm flipH="1" rot="10800000">
            <a:off x="2447925" y="1350188"/>
            <a:ext cx="200100" cy="302400"/>
          </a:xfrm>
          <a:prstGeom prst="straightConnector1">
            <a:avLst/>
          </a:prstGeom>
          <a:noFill/>
          <a:ln cap="flat" cmpd="sng" w="25400">
            <a:solidFill>
              <a:srgbClr val="E5E5E5"/>
            </a:solidFill>
            <a:prstDash val="solid"/>
            <a:bevel/>
            <a:headEnd len="med" w="med" type="none"/>
            <a:tailEnd len="med" w="med" type="none"/>
          </a:ln>
        </p:spPr>
      </p:cxnSp>
      <p:cxnSp>
        <p:nvCxnSpPr>
          <p:cNvPr id="1682" name="Shape 1682"/>
          <p:cNvCxnSpPr/>
          <p:nvPr/>
        </p:nvCxnSpPr>
        <p:spPr>
          <a:xfrm flipH="1" rot="10800000">
            <a:off x="2867025"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83" name="Shape 1683"/>
          <p:cNvCxnSpPr/>
          <p:nvPr/>
        </p:nvCxnSpPr>
        <p:spPr>
          <a:xfrm flipH="1" rot="10800000">
            <a:off x="5087937"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84" name="Shape 1684"/>
          <p:cNvCxnSpPr/>
          <p:nvPr/>
        </p:nvCxnSpPr>
        <p:spPr>
          <a:xfrm>
            <a:off x="6146800"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85" name="Shape 1685"/>
          <p:cNvCxnSpPr/>
          <p:nvPr/>
        </p:nvCxnSpPr>
        <p:spPr>
          <a:xfrm rot="10800000">
            <a:off x="5003887"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86" name="Shape 1686"/>
          <p:cNvCxnSpPr/>
          <p:nvPr/>
        </p:nvCxnSpPr>
        <p:spPr>
          <a:xfrm rot="10800000">
            <a:off x="5064062"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87" name="Shape 1687"/>
          <p:cNvCxnSpPr/>
          <p:nvPr/>
        </p:nvCxnSpPr>
        <p:spPr>
          <a:xfrm flipH="1">
            <a:off x="5481674" y="2140744"/>
            <a:ext cx="985800" cy="119100"/>
          </a:xfrm>
          <a:prstGeom prst="straightConnector1">
            <a:avLst/>
          </a:prstGeom>
          <a:noFill/>
          <a:ln cap="flat" cmpd="sng" w="25400">
            <a:solidFill>
              <a:srgbClr val="E5E5E5"/>
            </a:solidFill>
            <a:prstDash val="solid"/>
            <a:bevel/>
            <a:headEnd len="med" w="med" type="none"/>
            <a:tailEnd len="med" w="med" type="none"/>
          </a:ln>
        </p:spPr>
      </p:cxnSp>
      <p:cxnSp>
        <p:nvCxnSpPr>
          <p:cNvPr id="1688" name="Shape 1688"/>
          <p:cNvCxnSpPr/>
          <p:nvPr/>
        </p:nvCxnSpPr>
        <p:spPr>
          <a:xfrm flipH="1" rot="10800000">
            <a:off x="5430837"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89" name="Shape 1689"/>
          <p:cNvCxnSpPr/>
          <p:nvPr/>
        </p:nvCxnSpPr>
        <p:spPr>
          <a:xfrm flipH="1">
            <a:off x="4187975" y="1838325"/>
            <a:ext cx="628500" cy="222600"/>
          </a:xfrm>
          <a:prstGeom prst="straightConnector1">
            <a:avLst/>
          </a:prstGeom>
          <a:noFill/>
          <a:ln cap="flat" cmpd="sng" w="25400">
            <a:solidFill>
              <a:srgbClr val="E5E5E5"/>
            </a:solidFill>
            <a:prstDash val="solid"/>
            <a:bevel/>
            <a:headEnd len="med" w="med" type="none"/>
            <a:tailEnd len="med" w="med" type="none"/>
          </a:ln>
        </p:spPr>
      </p:cxnSp>
      <p:pic>
        <p:nvPicPr>
          <p:cNvPr descr="pasted-image.pdf" id="1690" name="Shape 1690"/>
          <p:cNvPicPr preferRelativeResize="0"/>
          <p:nvPr/>
        </p:nvPicPr>
        <p:blipFill rotWithShape="1">
          <a:blip r:embed="rId4">
            <a:alphaModFix/>
          </a:blip>
          <a:srcRect b="0" l="0" r="0" t="0"/>
          <a:stretch/>
        </p:blipFill>
        <p:spPr>
          <a:xfrm>
            <a:off x="7215187" y="1789509"/>
            <a:ext cx="876066" cy="314294"/>
          </a:xfrm>
          <a:prstGeom prst="rect">
            <a:avLst/>
          </a:prstGeom>
          <a:noFill/>
          <a:ln>
            <a:noFill/>
          </a:ln>
        </p:spPr>
      </p:pic>
      <p:sp>
        <p:nvSpPr>
          <p:cNvPr id="1691" name="Shape 1691"/>
          <p:cNvSpPr/>
          <p:nvPr/>
        </p:nvSpPr>
        <p:spPr>
          <a:xfrm>
            <a:off x="2243137" y="1654969"/>
            <a:ext cx="3048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92" name="Shape 1692"/>
          <p:cNvSpPr/>
          <p:nvPr/>
        </p:nvSpPr>
        <p:spPr>
          <a:xfrm>
            <a:off x="3319462" y="1521619"/>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93" name="Shape 1693"/>
          <p:cNvSpPr/>
          <p:nvPr/>
        </p:nvSpPr>
        <p:spPr>
          <a:xfrm>
            <a:off x="5151437" y="2147888"/>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94" name="Shape 1694"/>
          <p:cNvSpPr/>
          <p:nvPr/>
        </p:nvSpPr>
        <p:spPr>
          <a:xfrm>
            <a:off x="5868987" y="1547813"/>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95" name="Shape 1695"/>
          <p:cNvSpPr/>
          <p:nvPr/>
        </p:nvSpPr>
        <p:spPr>
          <a:xfrm>
            <a:off x="3871912" y="1951434"/>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96" name="Shape 1696"/>
          <p:cNvSpPr/>
          <p:nvPr/>
        </p:nvSpPr>
        <p:spPr>
          <a:xfrm>
            <a:off x="6340475" y="1952625"/>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97" name="Shape 1697"/>
          <p:cNvSpPr/>
          <p:nvPr/>
        </p:nvSpPr>
        <p:spPr>
          <a:xfrm>
            <a:off x="4776787" y="1664494"/>
            <a:ext cx="3048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98" name="Shape 1698"/>
          <p:cNvSpPr/>
          <p:nvPr/>
        </p:nvSpPr>
        <p:spPr>
          <a:xfrm>
            <a:off x="2578100" y="1177528"/>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99" name="Shape 1699"/>
          <p:cNvSpPr/>
          <p:nvPr/>
        </p:nvSpPr>
        <p:spPr>
          <a:xfrm>
            <a:off x="2603500" y="2125265"/>
            <a:ext cx="303300" cy="2166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0" name="Shape 1700"/>
          <p:cNvSpPr txBox="1"/>
          <p:nvPr/>
        </p:nvSpPr>
        <p:spPr>
          <a:xfrm>
            <a:off x="4242975" y="4683850"/>
            <a:ext cx="4583700" cy="4632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expected number of edges between i</a:t>
            </a:r>
            <a:r>
              <a:rPr lang="en" sz="1800">
                <a:solidFill>
                  <a:schemeClr val="dk1"/>
                </a:solidFill>
              </a:rPr>
              <a:t> </a:t>
            </a:r>
            <a:r>
              <a:rPr i="0" lang="en" sz="1800" u="none">
                <a:solidFill>
                  <a:schemeClr val="dk1"/>
                </a:solidFill>
              </a:rPr>
              <a:t>and j</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4" name="Shape 1704"/>
        <p:cNvGrpSpPr/>
        <p:nvPr/>
      </p:nvGrpSpPr>
      <p:grpSpPr>
        <a:xfrm>
          <a:off x="0" y="0"/>
          <a:ext cx="0" cy="0"/>
          <a:chOff x="0" y="0"/>
          <a:chExt cx="0" cy="0"/>
        </a:xfrm>
      </p:grpSpPr>
      <p:sp>
        <p:nvSpPr>
          <p:cNvPr id="1705" name="Shape 1705"/>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Network modularity</a:t>
            </a:r>
          </a:p>
        </p:txBody>
      </p:sp>
      <p:cxnSp>
        <p:nvCxnSpPr>
          <p:cNvPr id="1706" name="Shape 1706"/>
          <p:cNvCxnSpPr/>
          <p:nvPr/>
        </p:nvCxnSpPr>
        <p:spPr>
          <a:xfrm flipH="1" rot="10800000">
            <a:off x="2524125"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707" name="Shape 1707"/>
          <p:cNvCxnSpPr/>
          <p:nvPr/>
        </p:nvCxnSpPr>
        <p:spPr>
          <a:xfrm>
            <a:off x="3582987"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708" name="Shape 1708"/>
          <p:cNvCxnSpPr/>
          <p:nvPr/>
        </p:nvCxnSpPr>
        <p:spPr>
          <a:xfrm>
            <a:off x="2841625" y="1345406"/>
            <a:ext cx="552300" cy="200100"/>
          </a:xfrm>
          <a:prstGeom prst="straightConnector1">
            <a:avLst/>
          </a:prstGeom>
          <a:noFill/>
          <a:ln cap="flat" cmpd="sng" w="25400">
            <a:solidFill>
              <a:srgbClr val="E5E5E5"/>
            </a:solidFill>
            <a:prstDash val="solid"/>
            <a:bevel/>
            <a:headEnd len="med" w="med" type="none"/>
            <a:tailEnd len="med" w="med" type="none"/>
          </a:ln>
        </p:spPr>
      </p:cxnSp>
      <p:cxnSp>
        <p:nvCxnSpPr>
          <p:cNvPr id="1709" name="Shape 1709"/>
          <p:cNvCxnSpPr/>
          <p:nvPr/>
        </p:nvCxnSpPr>
        <p:spPr>
          <a:xfrm rot="10800000">
            <a:off x="2440074"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710" name="Shape 1710"/>
          <p:cNvCxnSpPr/>
          <p:nvPr/>
        </p:nvCxnSpPr>
        <p:spPr>
          <a:xfrm rot="10800000">
            <a:off x="2500249"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711" name="Shape 1711"/>
          <p:cNvCxnSpPr/>
          <p:nvPr/>
        </p:nvCxnSpPr>
        <p:spPr>
          <a:xfrm flipH="1" rot="10800000">
            <a:off x="2447925" y="1350188"/>
            <a:ext cx="200100" cy="302400"/>
          </a:xfrm>
          <a:prstGeom prst="straightConnector1">
            <a:avLst/>
          </a:prstGeom>
          <a:noFill/>
          <a:ln cap="flat" cmpd="sng" w="25400">
            <a:solidFill>
              <a:srgbClr val="E5E5E5"/>
            </a:solidFill>
            <a:prstDash val="solid"/>
            <a:bevel/>
            <a:headEnd len="med" w="med" type="none"/>
            <a:tailEnd len="med" w="med" type="none"/>
          </a:ln>
        </p:spPr>
      </p:cxnSp>
      <p:cxnSp>
        <p:nvCxnSpPr>
          <p:cNvPr id="1712" name="Shape 1712"/>
          <p:cNvCxnSpPr/>
          <p:nvPr/>
        </p:nvCxnSpPr>
        <p:spPr>
          <a:xfrm flipH="1" rot="10800000">
            <a:off x="2867025"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713" name="Shape 1713"/>
          <p:cNvCxnSpPr/>
          <p:nvPr/>
        </p:nvCxnSpPr>
        <p:spPr>
          <a:xfrm flipH="1" rot="10800000">
            <a:off x="5087937"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714" name="Shape 1714"/>
          <p:cNvCxnSpPr/>
          <p:nvPr/>
        </p:nvCxnSpPr>
        <p:spPr>
          <a:xfrm>
            <a:off x="6146800"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715" name="Shape 1715"/>
          <p:cNvCxnSpPr/>
          <p:nvPr/>
        </p:nvCxnSpPr>
        <p:spPr>
          <a:xfrm rot="10800000">
            <a:off x="5003887"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716" name="Shape 1716"/>
          <p:cNvCxnSpPr/>
          <p:nvPr/>
        </p:nvCxnSpPr>
        <p:spPr>
          <a:xfrm rot="10800000">
            <a:off x="5064062"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717" name="Shape 1717"/>
          <p:cNvCxnSpPr/>
          <p:nvPr/>
        </p:nvCxnSpPr>
        <p:spPr>
          <a:xfrm flipH="1">
            <a:off x="5481674" y="2140744"/>
            <a:ext cx="985800" cy="119100"/>
          </a:xfrm>
          <a:prstGeom prst="straightConnector1">
            <a:avLst/>
          </a:prstGeom>
          <a:noFill/>
          <a:ln cap="flat" cmpd="sng" w="25400">
            <a:solidFill>
              <a:srgbClr val="E5E5E5"/>
            </a:solidFill>
            <a:prstDash val="solid"/>
            <a:bevel/>
            <a:headEnd len="med" w="med" type="none"/>
            <a:tailEnd len="med" w="med" type="none"/>
          </a:ln>
        </p:spPr>
      </p:cxnSp>
      <p:cxnSp>
        <p:nvCxnSpPr>
          <p:cNvPr id="1718" name="Shape 1718"/>
          <p:cNvCxnSpPr/>
          <p:nvPr/>
        </p:nvCxnSpPr>
        <p:spPr>
          <a:xfrm flipH="1" rot="10800000">
            <a:off x="5430837"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719" name="Shape 1719"/>
          <p:cNvCxnSpPr/>
          <p:nvPr/>
        </p:nvCxnSpPr>
        <p:spPr>
          <a:xfrm flipH="1">
            <a:off x="4187975" y="1838325"/>
            <a:ext cx="628500" cy="222600"/>
          </a:xfrm>
          <a:prstGeom prst="straightConnector1">
            <a:avLst/>
          </a:prstGeom>
          <a:noFill/>
          <a:ln cap="flat" cmpd="sng" w="25400">
            <a:solidFill>
              <a:srgbClr val="E5E5E5"/>
            </a:solidFill>
            <a:prstDash val="solid"/>
            <a:bevel/>
            <a:headEnd len="med" w="med" type="none"/>
            <a:tailEnd len="med" w="med" type="none"/>
          </a:ln>
        </p:spPr>
      </p:cxnSp>
      <p:pic>
        <p:nvPicPr>
          <p:cNvPr descr="pasted-image.pdf" id="1720" name="Shape 1720"/>
          <p:cNvPicPr preferRelativeResize="0"/>
          <p:nvPr/>
        </p:nvPicPr>
        <p:blipFill rotWithShape="1">
          <a:blip r:embed="rId3">
            <a:alphaModFix/>
          </a:blip>
          <a:srcRect b="0" l="0" r="0" t="0"/>
          <a:stretch/>
        </p:blipFill>
        <p:spPr>
          <a:xfrm>
            <a:off x="6988175" y="1806178"/>
            <a:ext cx="1513036" cy="314294"/>
          </a:xfrm>
          <a:prstGeom prst="rect">
            <a:avLst/>
          </a:prstGeom>
          <a:noFill/>
          <a:ln>
            <a:noFill/>
          </a:ln>
        </p:spPr>
      </p:pic>
      <p:sp>
        <p:nvSpPr>
          <p:cNvPr id="1721" name="Shape 1721"/>
          <p:cNvSpPr txBox="1"/>
          <p:nvPr/>
        </p:nvSpPr>
        <p:spPr>
          <a:xfrm>
            <a:off x="5748337" y="2552700"/>
            <a:ext cx="22638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Optimization problem</a:t>
            </a:r>
          </a:p>
        </p:txBody>
      </p:sp>
      <p:pic>
        <p:nvPicPr>
          <p:cNvPr descr="pasted-image.pdf" id="1722" name="Shape 1722"/>
          <p:cNvPicPr preferRelativeResize="0"/>
          <p:nvPr/>
        </p:nvPicPr>
        <p:blipFill rotWithShape="1">
          <a:blip r:embed="rId4">
            <a:alphaModFix/>
          </a:blip>
          <a:srcRect b="0" l="0" r="0" t="0"/>
          <a:stretch/>
        </p:blipFill>
        <p:spPr>
          <a:xfrm>
            <a:off x="1503362" y="3586163"/>
            <a:ext cx="4169995" cy="839306"/>
          </a:xfrm>
          <a:prstGeom prst="rect">
            <a:avLst/>
          </a:prstGeom>
          <a:noFill/>
          <a:ln>
            <a:noFill/>
          </a:ln>
        </p:spPr>
      </p:pic>
      <p:sp>
        <p:nvSpPr>
          <p:cNvPr id="1723" name="Shape 1723"/>
          <p:cNvSpPr txBox="1"/>
          <p:nvPr/>
        </p:nvSpPr>
        <p:spPr>
          <a:xfrm>
            <a:off x="1255712" y="4679156"/>
            <a:ext cx="18210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number of edges</a:t>
            </a:r>
          </a:p>
        </p:txBody>
      </p:sp>
      <p:cxnSp>
        <p:nvCxnSpPr>
          <p:cNvPr id="1724" name="Shape 1724"/>
          <p:cNvCxnSpPr/>
          <p:nvPr/>
        </p:nvCxnSpPr>
        <p:spPr>
          <a:xfrm flipH="1" rot="10800000">
            <a:off x="2097087" y="4324388"/>
            <a:ext cx="552300" cy="4143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725" name="Shape 1725"/>
          <p:cNvSpPr txBox="1"/>
          <p:nvPr/>
        </p:nvSpPr>
        <p:spPr>
          <a:xfrm>
            <a:off x="4579925" y="3023609"/>
            <a:ext cx="1184400" cy="2619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degree of i</a:t>
            </a:r>
          </a:p>
        </p:txBody>
      </p:sp>
      <p:cxnSp>
        <p:nvCxnSpPr>
          <p:cNvPr id="1726" name="Shape 1726"/>
          <p:cNvCxnSpPr/>
          <p:nvPr/>
        </p:nvCxnSpPr>
        <p:spPr>
          <a:xfrm>
            <a:off x="5411787" y="3309938"/>
            <a:ext cx="0" cy="2631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727" name="Shape 1727"/>
          <p:cNvSpPr txBox="1"/>
          <p:nvPr/>
        </p:nvSpPr>
        <p:spPr>
          <a:xfrm>
            <a:off x="4242975" y="4683850"/>
            <a:ext cx="4583700" cy="4632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expected number of edges between i</a:t>
            </a:r>
            <a:r>
              <a:rPr lang="en" sz="1800">
                <a:solidFill>
                  <a:schemeClr val="dk1"/>
                </a:solidFill>
              </a:rPr>
              <a:t> </a:t>
            </a:r>
            <a:r>
              <a:rPr i="0" lang="en" sz="1800" u="none">
                <a:solidFill>
                  <a:schemeClr val="dk1"/>
                </a:solidFill>
              </a:rPr>
              <a:t>and j</a:t>
            </a:r>
          </a:p>
        </p:txBody>
      </p:sp>
      <p:cxnSp>
        <p:nvCxnSpPr>
          <p:cNvPr id="1728" name="Shape 1728"/>
          <p:cNvCxnSpPr/>
          <p:nvPr/>
        </p:nvCxnSpPr>
        <p:spPr>
          <a:xfrm rot="10800000">
            <a:off x="5537200" y="4248131"/>
            <a:ext cx="0" cy="4215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729" name="Shape 1729"/>
          <p:cNvSpPr txBox="1"/>
          <p:nvPr/>
        </p:nvSpPr>
        <p:spPr>
          <a:xfrm>
            <a:off x="7145337" y="3317081"/>
            <a:ext cx="1628700" cy="662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whether or not</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i, j are in the </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same module</a:t>
            </a:r>
          </a:p>
        </p:txBody>
      </p:sp>
      <p:sp>
        <p:nvSpPr>
          <p:cNvPr id="1730" name="Shape 1730"/>
          <p:cNvSpPr txBox="1"/>
          <p:nvPr/>
        </p:nvSpPr>
        <p:spPr>
          <a:xfrm>
            <a:off x="2561437" y="3119440"/>
            <a:ext cx="1819200" cy="263100"/>
          </a:xfrm>
          <a:prstGeom prst="rect">
            <a:avLst/>
          </a:prstGeom>
          <a:noFill/>
          <a:ln>
            <a:noFill/>
          </a:ln>
        </p:spPr>
        <p:txBody>
          <a:bodyPr anchorCtr="0" anchor="t" bIns="45700" lIns="45700" rIns="45700" wrap="square" tIns="45700">
            <a:noAutofit/>
          </a:bodyPr>
          <a:lstStyle/>
          <a:p>
            <a:pPr indent="0" lvl="0" marL="0" marR="0" rtl="0" algn="ctr">
              <a:lnSpc>
                <a:spcPct val="100000"/>
              </a:lnSpc>
              <a:spcBef>
                <a:spcPts val="0"/>
              </a:spcBef>
              <a:spcAft>
                <a:spcPts val="0"/>
              </a:spcAft>
              <a:buClr>
                <a:schemeClr val="dk1"/>
              </a:buClr>
              <a:buSzPct val="25000"/>
              <a:buFont typeface="Calibri"/>
              <a:buNone/>
            </a:pPr>
            <a:r>
              <a:rPr i="0" lang="en" sz="1800" u="none">
                <a:solidFill>
                  <a:schemeClr val="dk1"/>
                </a:solidFill>
              </a:rPr>
              <a:t>adjacency matrix</a:t>
            </a:r>
          </a:p>
        </p:txBody>
      </p:sp>
      <p:cxnSp>
        <p:nvCxnSpPr>
          <p:cNvPr id="1731" name="Shape 1731"/>
          <p:cNvCxnSpPr/>
          <p:nvPr/>
        </p:nvCxnSpPr>
        <p:spPr>
          <a:xfrm>
            <a:off x="3954462" y="3477815"/>
            <a:ext cx="322200" cy="2418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732" name="Shape 1732"/>
          <p:cNvSpPr/>
          <p:nvPr/>
        </p:nvSpPr>
        <p:spPr>
          <a:xfrm>
            <a:off x="1887537" y="972740"/>
            <a:ext cx="2559000" cy="1581300"/>
          </a:xfrm>
          <a:prstGeom prst="ellipse">
            <a:avLst/>
          </a:prstGeom>
          <a:noFill/>
          <a:ln cap="flat" cmpd="sng" w="28575">
            <a:solidFill>
              <a:schemeClr val="accent1"/>
            </a:solidFill>
            <a:prstDash val="solid"/>
            <a:bevel/>
            <a:headEnd len="med" w="med" type="none"/>
            <a:tailEnd len="med" w="med" type="none"/>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33" name="Shape 1733"/>
          <p:cNvSpPr/>
          <p:nvPr/>
        </p:nvSpPr>
        <p:spPr>
          <a:xfrm>
            <a:off x="4579937" y="1347788"/>
            <a:ext cx="2328900" cy="1197900"/>
          </a:xfrm>
          <a:prstGeom prst="ellipse">
            <a:avLst/>
          </a:prstGeom>
          <a:noFill/>
          <a:ln cap="flat" cmpd="sng" w="28575">
            <a:solidFill>
              <a:srgbClr val="FF2600"/>
            </a:solidFill>
            <a:prstDash val="solid"/>
            <a:bevel/>
            <a:headEnd len="med" w="med" type="none"/>
            <a:tailEnd len="med" w="med" type="none"/>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34" name="Shape 1734"/>
          <p:cNvSpPr/>
          <p:nvPr/>
        </p:nvSpPr>
        <p:spPr>
          <a:xfrm>
            <a:off x="2243137" y="1654969"/>
            <a:ext cx="3048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35" name="Shape 1735"/>
          <p:cNvSpPr/>
          <p:nvPr/>
        </p:nvSpPr>
        <p:spPr>
          <a:xfrm>
            <a:off x="3319462" y="1521619"/>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36" name="Shape 1736"/>
          <p:cNvSpPr/>
          <p:nvPr/>
        </p:nvSpPr>
        <p:spPr>
          <a:xfrm>
            <a:off x="3871912" y="1951434"/>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37" name="Shape 1737"/>
          <p:cNvSpPr/>
          <p:nvPr/>
        </p:nvSpPr>
        <p:spPr>
          <a:xfrm>
            <a:off x="2578100" y="1177528"/>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38" name="Shape 1738"/>
          <p:cNvSpPr/>
          <p:nvPr/>
        </p:nvSpPr>
        <p:spPr>
          <a:xfrm>
            <a:off x="2603500" y="2125265"/>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39" name="Shape 1739"/>
          <p:cNvSpPr/>
          <p:nvPr/>
        </p:nvSpPr>
        <p:spPr>
          <a:xfrm>
            <a:off x="5151437" y="2147888"/>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40" name="Shape 1740"/>
          <p:cNvSpPr/>
          <p:nvPr/>
        </p:nvSpPr>
        <p:spPr>
          <a:xfrm>
            <a:off x="4776787" y="1664494"/>
            <a:ext cx="3048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41" name="Shape 1741"/>
          <p:cNvSpPr/>
          <p:nvPr/>
        </p:nvSpPr>
        <p:spPr>
          <a:xfrm>
            <a:off x="6340475" y="1952625"/>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42" name="Shape 1742"/>
          <p:cNvSpPr/>
          <p:nvPr/>
        </p:nvSpPr>
        <p:spPr>
          <a:xfrm>
            <a:off x="5868987" y="1547813"/>
            <a:ext cx="303300" cy="2166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6" name="Shape 1746"/>
        <p:cNvGrpSpPr/>
        <p:nvPr/>
      </p:nvGrpSpPr>
      <p:grpSpPr>
        <a:xfrm>
          <a:off x="0" y="0"/>
          <a:ext cx="0" cy="0"/>
          <a:chOff x="0" y="0"/>
          <a:chExt cx="0" cy="0"/>
        </a:xfrm>
      </p:grpSpPr>
      <p:sp>
        <p:nvSpPr>
          <p:cNvPr id="1747" name="Shape 1747"/>
          <p:cNvSpPr txBox="1"/>
          <p:nvPr/>
        </p:nvSpPr>
        <p:spPr>
          <a:xfrm>
            <a:off x="6029325" y="3038475"/>
            <a:ext cx="2325600" cy="261900"/>
          </a:xfrm>
          <a:prstGeom prst="rect">
            <a:avLst/>
          </a:prstGeom>
          <a:solidFill>
            <a:srgbClr val="FFFFFF"/>
          </a:solid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rgbClr val="FFFFFF"/>
              </a:buClr>
              <a:buSzPct val="25000"/>
              <a:buFont typeface="Calibri"/>
              <a:buNone/>
            </a:pPr>
            <a:r>
              <a:rPr b="0" i="0" lang="en" sz="1800" u="none">
                <a:solidFill>
                  <a:srgbClr val="FFFFFF"/>
                </a:solidFill>
                <a:latin typeface="Calibri"/>
                <a:ea typeface="Calibri"/>
                <a:cs typeface="Calibri"/>
                <a:sym typeface="Calibri"/>
              </a:rPr>
              <a:t>                                   </a:t>
            </a:r>
          </a:p>
        </p:txBody>
      </p:sp>
      <p:sp>
        <p:nvSpPr>
          <p:cNvPr id="1748" name="Shape 1748"/>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pasted-image.png" id="1749" name="Shape 1749"/>
          <p:cNvPicPr preferRelativeResize="0"/>
          <p:nvPr/>
        </p:nvPicPr>
        <p:blipFill rotWithShape="1">
          <a:blip r:embed="rId3">
            <a:alphaModFix/>
          </a:blip>
          <a:srcRect b="0" l="0" r="0" t="0"/>
          <a:stretch/>
        </p:blipFill>
        <p:spPr>
          <a:xfrm>
            <a:off x="33337" y="1345406"/>
            <a:ext cx="6671916" cy="2731132"/>
          </a:xfrm>
          <a:prstGeom prst="rect">
            <a:avLst/>
          </a:prstGeom>
          <a:noFill/>
          <a:ln>
            <a:noFill/>
          </a:ln>
        </p:spPr>
      </p:pic>
      <p:sp>
        <p:nvSpPr>
          <p:cNvPr id="1750" name="Shape 1750"/>
          <p:cNvSpPr txBox="1"/>
          <p:nvPr/>
        </p:nvSpPr>
        <p:spPr>
          <a:xfrm>
            <a:off x="76200" y="4661300"/>
            <a:ext cx="60192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4" name="Shape 1754"/>
        <p:cNvGrpSpPr/>
        <p:nvPr/>
      </p:nvGrpSpPr>
      <p:grpSpPr>
        <a:xfrm>
          <a:off x="0" y="0"/>
          <a:ext cx="0" cy="0"/>
          <a:chOff x="0" y="0"/>
          <a:chExt cx="0" cy="0"/>
        </a:xfrm>
      </p:grpSpPr>
      <p:sp>
        <p:nvSpPr>
          <p:cNvPr id="1755" name="Shape 1755"/>
          <p:cNvSpPr txBox="1"/>
          <p:nvPr/>
        </p:nvSpPr>
        <p:spPr>
          <a:xfrm>
            <a:off x="6029325" y="3038475"/>
            <a:ext cx="2325600" cy="261900"/>
          </a:xfrm>
          <a:prstGeom prst="rect">
            <a:avLst/>
          </a:prstGeom>
          <a:solidFill>
            <a:srgbClr val="FFFFFF"/>
          </a:solid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rgbClr val="FFFFFF"/>
              </a:buClr>
              <a:buSzPct val="25000"/>
              <a:buFont typeface="Calibri"/>
              <a:buNone/>
            </a:pPr>
            <a:r>
              <a:rPr b="0" i="0" lang="en" sz="1800" u="none">
                <a:solidFill>
                  <a:srgbClr val="FFFFFF"/>
                </a:solidFill>
                <a:latin typeface="Calibri"/>
                <a:ea typeface="Calibri"/>
                <a:cs typeface="Calibri"/>
                <a:sym typeface="Calibri"/>
              </a:rPr>
              <a:t>                                   </a:t>
            </a:r>
          </a:p>
        </p:txBody>
      </p:sp>
      <p:sp>
        <p:nvSpPr>
          <p:cNvPr id="1756" name="Shape 1756"/>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pasted-image.png" id="1757" name="Shape 1757"/>
          <p:cNvPicPr preferRelativeResize="0"/>
          <p:nvPr/>
        </p:nvPicPr>
        <p:blipFill rotWithShape="1">
          <a:blip r:embed="rId3">
            <a:alphaModFix/>
          </a:blip>
          <a:srcRect b="0" l="0" r="0" t="0"/>
          <a:stretch/>
        </p:blipFill>
        <p:spPr>
          <a:xfrm>
            <a:off x="33337" y="1345406"/>
            <a:ext cx="6671916" cy="2731132"/>
          </a:xfrm>
          <a:prstGeom prst="rect">
            <a:avLst/>
          </a:prstGeom>
          <a:noFill/>
          <a:ln>
            <a:noFill/>
          </a:ln>
        </p:spPr>
      </p:pic>
      <p:pic>
        <p:nvPicPr>
          <p:cNvPr descr="pasted-image.png" id="1758" name="Shape 1758"/>
          <p:cNvPicPr preferRelativeResize="0"/>
          <p:nvPr/>
        </p:nvPicPr>
        <p:blipFill rotWithShape="1">
          <a:blip r:embed="rId4">
            <a:alphaModFix/>
          </a:blip>
          <a:srcRect b="0" l="0" r="0" t="0"/>
          <a:stretch/>
        </p:blipFill>
        <p:spPr>
          <a:xfrm>
            <a:off x="1671637" y="1125140"/>
            <a:ext cx="4219534" cy="3651494"/>
          </a:xfrm>
          <a:prstGeom prst="rect">
            <a:avLst/>
          </a:prstGeom>
          <a:noFill/>
          <a:ln>
            <a:noFill/>
          </a:ln>
        </p:spPr>
      </p:pic>
      <p:pic>
        <p:nvPicPr>
          <p:cNvPr descr="pasted-image.pdf" id="1759" name="Shape 1759"/>
          <p:cNvPicPr preferRelativeResize="0"/>
          <p:nvPr/>
        </p:nvPicPr>
        <p:blipFill rotWithShape="1">
          <a:blip r:embed="rId5">
            <a:alphaModFix/>
          </a:blip>
          <a:srcRect b="0" l="0" r="0" t="0"/>
          <a:stretch/>
        </p:blipFill>
        <p:spPr>
          <a:xfrm>
            <a:off x="2427287" y="3894534"/>
            <a:ext cx="2415763" cy="370179"/>
          </a:xfrm>
          <a:prstGeom prst="rect">
            <a:avLst/>
          </a:prstGeom>
          <a:noFill/>
          <a:ln>
            <a:noFill/>
          </a:ln>
        </p:spPr>
      </p:pic>
      <p:pic>
        <p:nvPicPr>
          <p:cNvPr descr="pasted-image.pdf" id="1760" name="Shape 1760"/>
          <p:cNvPicPr preferRelativeResize="0"/>
          <p:nvPr/>
        </p:nvPicPr>
        <p:blipFill rotWithShape="1">
          <a:blip r:embed="rId6">
            <a:alphaModFix/>
          </a:blip>
          <a:srcRect b="0" l="0" r="0" t="0"/>
          <a:stretch/>
        </p:blipFill>
        <p:spPr>
          <a:xfrm>
            <a:off x="2433637" y="3495675"/>
            <a:ext cx="2318004" cy="313118"/>
          </a:xfrm>
          <a:prstGeom prst="rect">
            <a:avLst/>
          </a:prstGeom>
          <a:noFill/>
          <a:ln>
            <a:noFill/>
          </a:ln>
        </p:spPr>
      </p:pic>
      <p:sp>
        <p:nvSpPr>
          <p:cNvPr id="1761" name="Shape 1761"/>
          <p:cNvSpPr txBox="1"/>
          <p:nvPr/>
        </p:nvSpPr>
        <p:spPr>
          <a:xfrm>
            <a:off x="0" y="4889900"/>
            <a:ext cx="59571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5" name="Shape 1765"/>
        <p:cNvGrpSpPr/>
        <p:nvPr/>
      </p:nvGrpSpPr>
      <p:grpSpPr>
        <a:xfrm>
          <a:off x="0" y="0"/>
          <a:ext cx="0" cy="0"/>
          <a:chOff x="0" y="0"/>
          <a:chExt cx="0" cy="0"/>
        </a:xfrm>
      </p:grpSpPr>
      <p:sp>
        <p:nvSpPr>
          <p:cNvPr id="1766" name="Shape 1766"/>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Figure1_v2.pdf" id="1767" name="Shape 1767"/>
          <p:cNvPicPr preferRelativeResize="0"/>
          <p:nvPr/>
        </p:nvPicPr>
        <p:blipFill rotWithShape="1">
          <a:blip r:embed="rId3">
            <a:alphaModFix/>
          </a:blip>
          <a:srcRect b="0" l="0" r="0" t="0"/>
          <a:stretch/>
        </p:blipFill>
        <p:spPr>
          <a:xfrm>
            <a:off x="685798" y="1314600"/>
            <a:ext cx="7670250" cy="3294100"/>
          </a:xfrm>
          <a:prstGeom prst="rect">
            <a:avLst/>
          </a:prstGeom>
          <a:noFill/>
          <a:ln>
            <a:noFill/>
          </a:ln>
        </p:spPr>
      </p:pic>
      <p:sp>
        <p:nvSpPr>
          <p:cNvPr id="1768" name="Shape 1768"/>
          <p:cNvSpPr txBox="1"/>
          <p:nvPr/>
        </p:nvSpPr>
        <p:spPr>
          <a:xfrm>
            <a:off x="2993975" y="54775"/>
            <a:ext cx="61500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2" name="Shape 1772"/>
        <p:cNvGrpSpPr/>
        <p:nvPr/>
      </p:nvGrpSpPr>
      <p:grpSpPr>
        <a:xfrm>
          <a:off x="0" y="0"/>
          <a:ext cx="0" cy="0"/>
          <a:chOff x="0" y="0"/>
          <a:chExt cx="0" cy="0"/>
        </a:xfrm>
      </p:grpSpPr>
      <p:sp>
        <p:nvSpPr>
          <p:cNvPr id="1773" name="Shape 1773"/>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FigureS3_v3.pdf" id="1774" name="Shape 1774"/>
          <p:cNvPicPr preferRelativeResize="0"/>
          <p:nvPr/>
        </p:nvPicPr>
        <p:blipFill rotWithShape="1">
          <a:blip r:embed="rId3">
            <a:alphaModFix/>
          </a:blip>
          <a:srcRect b="0" l="0" r="0" t="0"/>
          <a:stretch/>
        </p:blipFill>
        <p:spPr>
          <a:xfrm>
            <a:off x="1414462" y="1095375"/>
            <a:ext cx="4786972" cy="3974503"/>
          </a:xfrm>
          <a:prstGeom prst="rect">
            <a:avLst/>
          </a:prstGeom>
          <a:noFill/>
          <a:ln>
            <a:noFill/>
          </a:ln>
        </p:spPr>
      </p:pic>
      <p:sp>
        <p:nvSpPr>
          <p:cNvPr id="1775" name="Shape 1775"/>
          <p:cNvSpPr txBox="1"/>
          <p:nvPr/>
        </p:nvSpPr>
        <p:spPr>
          <a:xfrm>
            <a:off x="19050" y="1115615"/>
            <a:ext cx="2376600" cy="216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400" u="none">
                <a:solidFill>
                  <a:schemeClr val="dk1"/>
                </a:solidFill>
              </a:rPr>
              <a:t>a modified Louvain algorithm</a:t>
            </a:r>
          </a:p>
        </p:txBody>
      </p:sp>
      <p:sp>
        <p:nvSpPr>
          <p:cNvPr id="1776" name="Shape 1776"/>
          <p:cNvSpPr txBox="1"/>
          <p:nvPr/>
        </p:nvSpPr>
        <p:spPr>
          <a:xfrm>
            <a:off x="3147525" y="54775"/>
            <a:ext cx="59964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0" name="Shape 1780"/>
        <p:cNvGrpSpPr/>
        <p:nvPr/>
      </p:nvGrpSpPr>
      <p:grpSpPr>
        <a:xfrm>
          <a:off x="0" y="0"/>
          <a:ext cx="0" cy="0"/>
          <a:chOff x="0" y="0"/>
          <a:chExt cx="0" cy="0"/>
        </a:xfrm>
      </p:grpSpPr>
      <p:pic>
        <p:nvPicPr>
          <p:cNvPr descr="pasted-image.pdf" id="1781" name="Shape 1781"/>
          <p:cNvPicPr preferRelativeResize="0"/>
          <p:nvPr/>
        </p:nvPicPr>
        <p:blipFill rotWithShape="1">
          <a:blip r:embed="rId3">
            <a:alphaModFix/>
          </a:blip>
          <a:srcRect b="0" l="0" r="0" t="0"/>
          <a:stretch/>
        </p:blipFill>
        <p:spPr>
          <a:xfrm>
            <a:off x="63500" y="865584"/>
            <a:ext cx="3254592" cy="4275160"/>
          </a:xfrm>
          <a:prstGeom prst="rect">
            <a:avLst/>
          </a:prstGeom>
          <a:noFill/>
          <a:ln>
            <a:noFill/>
          </a:ln>
        </p:spPr>
      </p:pic>
      <p:sp>
        <p:nvSpPr>
          <p:cNvPr id="1782" name="Shape 1782"/>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4000" u="none" cap="none" strike="noStrike">
                <a:solidFill>
                  <a:srgbClr val="2F5897"/>
                </a:solidFill>
                <a:latin typeface="Arial"/>
                <a:ea typeface="Arial"/>
                <a:cs typeface="Arial"/>
                <a:sym typeface="Arial"/>
              </a:rPr>
              <a:t>Identifying TADs in multiple resolutions</a:t>
            </a:r>
          </a:p>
        </p:txBody>
      </p:sp>
      <p:sp>
        <p:nvSpPr>
          <p:cNvPr id="1783" name="Shape 1783"/>
          <p:cNvSpPr txBox="1"/>
          <p:nvPr/>
        </p:nvSpPr>
        <p:spPr>
          <a:xfrm>
            <a:off x="4584700" y="4691063"/>
            <a:ext cx="3786300" cy="177300"/>
          </a:xfrm>
          <a:prstGeom prst="rect">
            <a:avLst/>
          </a:prstGeom>
          <a:solidFill>
            <a:srgbClr val="FFFFFF"/>
          </a:solidFill>
          <a:ln>
            <a:noFill/>
          </a:ln>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pasted-image.pdf" id="1784" name="Shape 1784"/>
          <p:cNvPicPr preferRelativeResize="0"/>
          <p:nvPr/>
        </p:nvPicPr>
        <p:blipFill rotWithShape="1">
          <a:blip r:embed="rId4">
            <a:alphaModFix/>
          </a:blip>
          <a:srcRect b="0" l="0" r="0" t="0"/>
          <a:stretch/>
        </p:blipFill>
        <p:spPr>
          <a:xfrm>
            <a:off x="5119687" y="1468040"/>
            <a:ext cx="2035632" cy="447641"/>
          </a:xfrm>
          <a:prstGeom prst="rect">
            <a:avLst/>
          </a:prstGeom>
          <a:noFill/>
          <a:ln>
            <a:noFill/>
          </a:ln>
        </p:spPr>
      </p:pic>
      <p:pic>
        <p:nvPicPr>
          <p:cNvPr descr="pasted-image.pdf" id="1785" name="Shape 1785"/>
          <p:cNvPicPr preferRelativeResize="0"/>
          <p:nvPr/>
        </p:nvPicPr>
        <p:blipFill rotWithShape="1">
          <a:blip r:embed="rId5">
            <a:alphaModFix/>
          </a:blip>
          <a:srcRect b="0" l="0" r="0" t="0"/>
          <a:stretch/>
        </p:blipFill>
        <p:spPr>
          <a:xfrm>
            <a:off x="4443412" y="1983581"/>
            <a:ext cx="3325416" cy="2913484"/>
          </a:xfrm>
          <a:prstGeom prst="rect">
            <a:avLst/>
          </a:prstGeom>
          <a:noFill/>
          <a:ln>
            <a:noFill/>
          </a:ln>
        </p:spPr>
      </p:pic>
      <p:sp>
        <p:nvSpPr>
          <p:cNvPr id="1786" name="Shape 1786"/>
          <p:cNvSpPr txBox="1"/>
          <p:nvPr/>
        </p:nvSpPr>
        <p:spPr>
          <a:xfrm>
            <a:off x="6434122" y="710800"/>
            <a:ext cx="2671800" cy="624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18" name="Shape 318"/>
        <p:cNvGrpSpPr/>
        <p:nvPr/>
      </p:nvGrpSpPr>
      <p:grpSpPr>
        <a:xfrm>
          <a:off x="0" y="0"/>
          <a:ext cx="0" cy="0"/>
          <a:chOff x="0" y="0"/>
          <a:chExt cx="0" cy="0"/>
        </a:xfrm>
      </p:grpSpPr>
      <p:sp>
        <p:nvSpPr>
          <p:cNvPr id="319" name="Shape 319"/>
          <p:cNvSpPr/>
          <p:nvPr/>
        </p:nvSpPr>
        <p:spPr>
          <a:xfrm>
            <a:off x="0" y="133800"/>
            <a:ext cx="9144000" cy="3462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1" i="0" lang="en" sz="2700" u="none" cap="none" strike="noStrike">
                <a:solidFill>
                  <a:srgbClr val="011893"/>
                </a:solidFill>
                <a:latin typeface="Calibri"/>
                <a:ea typeface="Calibri"/>
                <a:cs typeface="Calibri"/>
                <a:sym typeface="Calibri"/>
              </a:rPr>
              <a:t>~30,000 tumor genomes from 90 ICGC project commitments</a:t>
            </a:r>
          </a:p>
        </p:txBody>
      </p:sp>
      <p:cxnSp>
        <p:nvCxnSpPr>
          <p:cNvPr id="320" name="Shape 320"/>
          <p:cNvCxnSpPr/>
          <p:nvPr/>
        </p:nvCxnSpPr>
        <p:spPr>
          <a:xfrm flipH="1" rot="10800000">
            <a:off x="4286626" y="3769523"/>
            <a:ext cx="270000" cy="2700"/>
          </a:xfrm>
          <a:prstGeom prst="straightConnector1">
            <a:avLst/>
          </a:prstGeom>
          <a:noFill/>
          <a:ln cap="flat" cmpd="sng" w="22225">
            <a:solidFill>
              <a:schemeClr val="dk1"/>
            </a:solidFill>
            <a:prstDash val="solid"/>
            <a:miter lim="800000"/>
            <a:headEnd len="med" w="med" type="none"/>
            <a:tailEnd len="med" w="med" type="none"/>
          </a:ln>
        </p:spPr>
      </p:cxnSp>
      <p:pic>
        <p:nvPicPr>
          <p:cNvPr id="321" name="Shape 321"/>
          <p:cNvPicPr preferRelativeResize="0"/>
          <p:nvPr/>
        </p:nvPicPr>
        <p:blipFill rotWithShape="1">
          <a:blip r:embed="rId3">
            <a:alphaModFix/>
          </a:blip>
          <a:srcRect b="19917" l="7708" r="32763" t="27914"/>
          <a:stretch/>
        </p:blipFill>
        <p:spPr>
          <a:xfrm>
            <a:off x="20175" y="1226263"/>
            <a:ext cx="4568501" cy="2517552"/>
          </a:xfrm>
          <a:prstGeom prst="rect">
            <a:avLst/>
          </a:prstGeom>
          <a:noFill/>
          <a:ln>
            <a:noFill/>
          </a:ln>
        </p:spPr>
      </p:pic>
      <p:cxnSp>
        <p:nvCxnSpPr>
          <p:cNvPr id="322" name="Shape 322"/>
          <p:cNvCxnSpPr/>
          <p:nvPr/>
        </p:nvCxnSpPr>
        <p:spPr>
          <a:xfrm>
            <a:off x="351602" y="3786521"/>
            <a:ext cx="390900" cy="0"/>
          </a:xfrm>
          <a:prstGeom prst="straightConnector1">
            <a:avLst/>
          </a:prstGeom>
          <a:noFill/>
          <a:ln cap="flat" cmpd="sng" w="22225">
            <a:solidFill>
              <a:schemeClr val="dk1"/>
            </a:solidFill>
            <a:prstDash val="solid"/>
            <a:miter lim="800000"/>
            <a:headEnd len="med" w="med" type="none"/>
            <a:tailEnd len="med" w="med" type="none"/>
          </a:ln>
        </p:spPr>
      </p:cxnSp>
      <p:cxnSp>
        <p:nvCxnSpPr>
          <p:cNvPr id="323" name="Shape 323"/>
          <p:cNvCxnSpPr/>
          <p:nvPr/>
        </p:nvCxnSpPr>
        <p:spPr>
          <a:xfrm flipH="1" rot="10800000">
            <a:off x="785626" y="3784109"/>
            <a:ext cx="534600" cy="2400"/>
          </a:xfrm>
          <a:prstGeom prst="straightConnector1">
            <a:avLst/>
          </a:prstGeom>
          <a:noFill/>
          <a:ln cap="flat" cmpd="sng" w="22225">
            <a:solidFill>
              <a:schemeClr val="dk1"/>
            </a:solidFill>
            <a:prstDash val="solid"/>
            <a:miter lim="800000"/>
            <a:headEnd len="med" w="med" type="none"/>
            <a:tailEnd len="med" w="med" type="none"/>
          </a:ln>
        </p:spPr>
      </p:cxnSp>
      <p:sp>
        <p:nvSpPr>
          <p:cNvPr id="324" name="Shape 324"/>
          <p:cNvSpPr txBox="1"/>
          <p:nvPr/>
        </p:nvSpPr>
        <p:spPr>
          <a:xfrm>
            <a:off x="290752" y="1028672"/>
            <a:ext cx="4041600" cy="2424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1" lang="en" sz="1100">
                <a:solidFill>
                  <a:schemeClr val="dk1"/>
                </a:solidFill>
                <a:latin typeface="Calibri"/>
                <a:ea typeface="Calibri"/>
                <a:cs typeface="Calibri"/>
                <a:sym typeface="Calibri"/>
              </a:rPr>
              <a:t>Tumor Genomes</a:t>
            </a:r>
          </a:p>
        </p:txBody>
      </p:sp>
      <p:pic>
        <p:nvPicPr>
          <p:cNvPr id="325" name="Shape 325"/>
          <p:cNvPicPr preferRelativeResize="0"/>
          <p:nvPr/>
        </p:nvPicPr>
        <p:blipFill rotWithShape="1">
          <a:blip r:embed="rId4">
            <a:alphaModFix/>
          </a:blip>
          <a:srcRect b="10373" l="10116" r="9537" t="16898"/>
          <a:stretch/>
        </p:blipFill>
        <p:spPr>
          <a:xfrm>
            <a:off x="4645656" y="1244741"/>
            <a:ext cx="4480124" cy="2549968"/>
          </a:xfrm>
          <a:prstGeom prst="rect">
            <a:avLst/>
          </a:prstGeom>
          <a:noFill/>
          <a:ln>
            <a:noFill/>
          </a:ln>
        </p:spPr>
      </p:pic>
      <p:sp>
        <p:nvSpPr>
          <p:cNvPr id="326" name="Shape 326"/>
          <p:cNvSpPr txBox="1"/>
          <p:nvPr/>
        </p:nvSpPr>
        <p:spPr>
          <a:xfrm>
            <a:off x="4731212" y="1031005"/>
            <a:ext cx="4467300" cy="2337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1" lang="en" sz="1100">
                <a:solidFill>
                  <a:schemeClr val="dk1"/>
                </a:solidFill>
                <a:latin typeface="Calibri"/>
                <a:ea typeface="Calibri"/>
                <a:cs typeface="Calibri"/>
                <a:sym typeface="Calibri"/>
              </a:rPr>
              <a:t>Genomes by Cancer Type</a:t>
            </a:r>
          </a:p>
        </p:txBody>
      </p:sp>
      <p:cxnSp>
        <p:nvCxnSpPr>
          <p:cNvPr id="327" name="Shape 327"/>
          <p:cNvCxnSpPr/>
          <p:nvPr/>
        </p:nvCxnSpPr>
        <p:spPr>
          <a:xfrm flipH="1" rot="10800000">
            <a:off x="1378745" y="3781728"/>
            <a:ext cx="534600" cy="2400"/>
          </a:xfrm>
          <a:prstGeom prst="straightConnector1">
            <a:avLst/>
          </a:prstGeom>
          <a:noFill/>
          <a:ln cap="flat" cmpd="sng" w="22225">
            <a:solidFill>
              <a:schemeClr val="dk1"/>
            </a:solidFill>
            <a:prstDash val="solid"/>
            <a:miter lim="800000"/>
            <a:headEnd len="med" w="med" type="none"/>
            <a:tailEnd len="med" w="med" type="none"/>
          </a:ln>
        </p:spPr>
      </p:cxnSp>
      <p:cxnSp>
        <p:nvCxnSpPr>
          <p:cNvPr id="328" name="Shape 328"/>
          <p:cNvCxnSpPr/>
          <p:nvPr/>
        </p:nvCxnSpPr>
        <p:spPr>
          <a:xfrm flipH="1" rot="10800000">
            <a:off x="1957201" y="3779347"/>
            <a:ext cx="534600" cy="2400"/>
          </a:xfrm>
          <a:prstGeom prst="straightConnector1">
            <a:avLst/>
          </a:prstGeom>
          <a:noFill/>
          <a:ln cap="flat" cmpd="sng" w="22225">
            <a:solidFill>
              <a:schemeClr val="dk1"/>
            </a:solidFill>
            <a:prstDash val="solid"/>
            <a:miter lim="800000"/>
            <a:headEnd len="med" w="med" type="none"/>
            <a:tailEnd len="med" w="med" type="none"/>
          </a:ln>
        </p:spPr>
      </p:cxnSp>
      <p:cxnSp>
        <p:nvCxnSpPr>
          <p:cNvPr id="329" name="Shape 329"/>
          <p:cNvCxnSpPr/>
          <p:nvPr/>
        </p:nvCxnSpPr>
        <p:spPr>
          <a:xfrm flipH="1" rot="10800000">
            <a:off x="2545557" y="3776966"/>
            <a:ext cx="534600" cy="2400"/>
          </a:xfrm>
          <a:prstGeom prst="straightConnector1">
            <a:avLst/>
          </a:prstGeom>
          <a:noFill/>
          <a:ln cap="flat" cmpd="sng" w="22225">
            <a:solidFill>
              <a:schemeClr val="dk1"/>
            </a:solidFill>
            <a:prstDash val="solid"/>
            <a:miter lim="800000"/>
            <a:headEnd len="med" w="med" type="none"/>
            <a:tailEnd len="med" w="med" type="none"/>
          </a:ln>
        </p:spPr>
      </p:cxnSp>
      <p:cxnSp>
        <p:nvCxnSpPr>
          <p:cNvPr id="330" name="Shape 330"/>
          <p:cNvCxnSpPr/>
          <p:nvPr/>
        </p:nvCxnSpPr>
        <p:spPr>
          <a:xfrm flipH="1" rot="10800000">
            <a:off x="3124014" y="3774584"/>
            <a:ext cx="534600" cy="2400"/>
          </a:xfrm>
          <a:prstGeom prst="straightConnector1">
            <a:avLst/>
          </a:prstGeom>
          <a:noFill/>
          <a:ln cap="flat" cmpd="sng" w="22225">
            <a:solidFill>
              <a:schemeClr val="dk1"/>
            </a:solidFill>
            <a:prstDash val="solid"/>
            <a:miter lim="800000"/>
            <a:headEnd len="med" w="med" type="none"/>
            <a:tailEnd len="med" w="med" type="none"/>
          </a:ln>
        </p:spPr>
      </p:cxnSp>
      <p:cxnSp>
        <p:nvCxnSpPr>
          <p:cNvPr id="331" name="Shape 331"/>
          <p:cNvCxnSpPr/>
          <p:nvPr/>
        </p:nvCxnSpPr>
        <p:spPr>
          <a:xfrm flipH="1" rot="10800000">
            <a:off x="3713561" y="3772203"/>
            <a:ext cx="534600" cy="2400"/>
          </a:xfrm>
          <a:prstGeom prst="straightConnector1">
            <a:avLst/>
          </a:prstGeom>
          <a:noFill/>
          <a:ln cap="flat" cmpd="sng" w="22225">
            <a:solidFill>
              <a:schemeClr val="dk1"/>
            </a:solidFill>
            <a:prstDash val="solid"/>
            <a:miter lim="800000"/>
            <a:headEnd len="med" w="med" type="none"/>
            <a:tailEnd len="med" w="med" type="none"/>
          </a:ln>
        </p:spPr>
      </p:cxnSp>
      <p:sp>
        <p:nvSpPr>
          <p:cNvPr id="332" name="Shape 332"/>
          <p:cNvSpPr txBox="1"/>
          <p:nvPr/>
        </p:nvSpPr>
        <p:spPr>
          <a:xfrm>
            <a:off x="246550" y="3757913"/>
            <a:ext cx="4681800" cy="2424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100">
                <a:solidFill>
                  <a:schemeClr val="dk1"/>
                </a:solidFill>
                <a:latin typeface="Calibri"/>
                <a:ea typeface="Calibri"/>
                <a:cs typeface="Calibri"/>
                <a:sym typeface="Calibri"/>
              </a:rPr>
              <a:t>   2008       2009          2010         2011          2012          2013        2014      2015     </a:t>
            </a:r>
          </a:p>
        </p:txBody>
      </p:sp>
      <p:sp>
        <p:nvSpPr>
          <p:cNvPr id="333" name="Shape 333"/>
          <p:cNvSpPr/>
          <p:nvPr/>
        </p:nvSpPr>
        <p:spPr>
          <a:xfrm>
            <a:off x="320275" y="1290788"/>
            <a:ext cx="4268400" cy="2422800"/>
          </a:xfrm>
          <a:prstGeom prst="rect">
            <a:avLst/>
          </a:prstGeom>
          <a:no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334" name="Shape 334"/>
          <p:cNvSpPr/>
          <p:nvPr/>
        </p:nvSpPr>
        <p:spPr>
          <a:xfrm>
            <a:off x="4692250" y="1294200"/>
            <a:ext cx="4375500" cy="2448000"/>
          </a:xfrm>
          <a:prstGeom prst="rect">
            <a:avLst/>
          </a:prstGeom>
          <a:no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335" name="Shape 335"/>
          <p:cNvSpPr txBox="1"/>
          <p:nvPr/>
        </p:nvSpPr>
        <p:spPr>
          <a:xfrm>
            <a:off x="45200" y="4918252"/>
            <a:ext cx="4681800" cy="230700"/>
          </a:xfrm>
          <a:prstGeom prst="rect">
            <a:avLst/>
          </a:prstGeom>
          <a:noFill/>
          <a:ln>
            <a:noFill/>
          </a:ln>
        </p:spPr>
        <p:txBody>
          <a:bodyPr anchorCtr="0" anchor="t" bIns="34275" lIns="68575" rIns="68575" wrap="square" tIns="34275">
            <a:noAutofit/>
          </a:bodyPr>
          <a:lstStyle/>
          <a:p>
            <a:pPr lvl="0" rtl="0">
              <a:spcBef>
                <a:spcPts val="0"/>
              </a:spcBef>
              <a:buSzPct val="25000"/>
              <a:buNone/>
            </a:pPr>
            <a:r>
              <a:rPr i="1" lang="en" sz="1000">
                <a:solidFill>
                  <a:schemeClr val="dk1"/>
                </a:solidFill>
                <a:latin typeface="Calibri"/>
                <a:ea typeface="Calibri"/>
                <a:cs typeface="Calibri"/>
                <a:sym typeface="Calibri"/>
              </a:rPr>
              <a:t>Modified from H. Nahal , 12</a:t>
            </a:r>
            <a:r>
              <a:rPr baseline="30000" i="1" lang="en" sz="1000">
                <a:solidFill>
                  <a:schemeClr val="dk1"/>
                </a:solidFill>
                <a:latin typeface="Calibri"/>
                <a:ea typeface="Calibri"/>
                <a:cs typeface="Calibri"/>
                <a:sym typeface="Calibri"/>
              </a:rPr>
              <a:t>th</a:t>
            </a:r>
            <a:r>
              <a:rPr i="1" lang="en" sz="1000">
                <a:solidFill>
                  <a:schemeClr val="dk1"/>
                </a:solidFill>
                <a:latin typeface="Calibri"/>
                <a:ea typeface="Calibri"/>
                <a:cs typeface="Calibri"/>
                <a:sym typeface="Calibri"/>
              </a:rPr>
              <a:t> Scientific ICGC Workshop (Sept 2016)</a:t>
            </a: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0" name="Shape 1790"/>
        <p:cNvGrpSpPr/>
        <p:nvPr/>
      </p:nvGrpSpPr>
      <p:grpSpPr>
        <a:xfrm>
          <a:off x="0" y="0"/>
          <a:ext cx="0" cy="0"/>
          <a:chOff x="0" y="0"/>
          <a:chExt cx="0" cy="0"/>
        </a:xfrm>
      </p:grpSpPr>
      <p:sp>
        <p:nvSpPr>
          <p:cNvPr id="1791" name="Shape 1791"/>
          <p:cNvSpPr txBox="1"/>
          <p:nvPr>
            <p:ph idx="1" type="body"/>
          </p:nvPr>
        </p:nvSpPr>
        <p:spPr>
          <a:xfrm>
            <a:off x="238125" y="1639490"/>
            <a:ext cx="8905800" cy="3349200"/>
          </a:xfrm>
          <a:prstGeom prst="rect">
            <a:avLst/>
          </a:prstGeom>
          <a:noFill/>
          <a:ln>
            <a:noFill/>
          </a:ln>
        </p:spPr>
        <p:txBody>
          <a:bodyPr anchorCtr="0" anchor="t" bIns="46025" lIns="92050" rIns="92050" wrap="square" tIns="46025">
            <a:noAutofit/>
          </a:bodyPr>
          <a:lstStyle/>
          <a:p>
            <a:pPr indent="-228600" lvl="0" marL="228600" marR="0" rtl="0" algn="ctr">
              <a:lnSpc>
                <a:spcPct val="100000"/>
              </a:lnSpc>
              <a:spcBef>
                <a:spcPts val="0"/>
              </a:spcBef>
              <a:spcAft>
                <a:spcPts val="0"/>
              </a:spcAft>
              <a:buClr>
                <a:srgbClr val="FF0000"/>
              </a:buClr>
              <a:buSzPct val="100000"/>
              <a:buFont typeface="Arial"/>
              <a:buChar char="•"/>
            </a:pPr>
            <a:r>
              <a:rPr b="0" i="0" lang="en" sz="2800" u="none">
                <a:solidFill>
                  <a:srgbClr val="FF0000"/>
                </a:solidFill>
                <a:latin typeface="Arial"/>
                <a:ea typeface="Arial"/>
                <a:cs typeface="Arial"/>
                <a:sym typeface="Arial"/>
              </a:rPr>
              <a:t>Features of </a:t>
            </a:r>
            <a:br>
              <a:rPr b="0" i="0" lang="en" sz="2800" u="none">
                <a:solidFill>
                  <a:srgbClr val="FF0000"/>
                </a:solidFill>
                <a:latin typeface="Arial"/>
                <a:ea typeface="Arial"/>
                <a:cs typeface="Arial"/>
                <a:sym typeface="Arial"/>
              </a:rPr>
            </a:br>
            <a:r>
              <a:rPr b="0" i="0" lang="en" sz="2800" u="none">
                <a:solidFill>
                  <a:srgbClr val="FF0000"/>
                </a:solidFill>
                <a:latin typeface="Arial"/>
                <a:ea typeface="Arial"/>
                <a:cs typeface="Arial"/>
                <a:sym typeface="Arial"/>
              </a:rPr>
              <a:t>Multi-resolution TADs</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Specific TFs &amp; HMs associated with TAD boundaries </a:t>
            </a:r>
            <a:br>
              <a:rPr b="0" i="0" lang="en" sz="2000" u="none" cap="none" strike="noStrike">
                <a:solidFill>
                  <a:srgbClr val="595959"/>
                </a:solidFill>
                <a:latin typeface="Arial"/>
                <a:ea typeface="Arial"/>
                <a:cs typeface="Arial"/>
                <a:sym typeface="Arial"/>
              </a:rPr>
            </a:br>
            <a:r>
              <a:rPr b="0" i="0" lang="en" sz="2000" u="none" cap="none" strike="noStrike">
                <a:solidFill>
                  <a:srgbClr val="595959"/>
                </a:solidFill>
                <a:latin typeface="Arial"/>
                <a:ea typeface="Arial"/>
                <a:cs typeface="Arial"/>
                <a:sym typeface="Arial"/>
              </a:rPr>
              <a:t>at different scales</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Assoc. strong enough to build a predictor</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HOT regions at boundaries</a:t>
            </a:r>
          </a:p>
          <a:p>
            <a:pPr indent="-228600" lvl="0" marL="228600" marR="0" rtl="0" algn="ctr">
              <a:lnSpc>
                <a:spcPct val="100000"/>
              </a:lnSpc>
              <a:spcBef>
                <a:spcPts val="560"/>
              </a:spcBef>
              <a:spcAft>
                <a:spcPts val="0"/>
              </a:spcAft>
              <a:buClr>
                <a:schemeClr val="lt1"/>
              </a:buClr>
              <a:buSzPct val="100000"/>
              <a:buFont typeface="Arial"/>
              <a:buNone/>
            </a:pPr>
            <a:r>
              <a:t/>
            </a:r>
            <a:endParaRPr b="0" i="0" sz="2800" u="none">
              <a:solidFill>
                <a:srgbClr val="595959"/>
              </a:solidFill>
              <a:latin typeface="Arial"/>
              <a:ea typeface="Arial"/>
              <a:cs typeface="Arial"/>
              <a:sym typeface="Arial"/>
            </a:endParaRPr>
          </a:p>
          <a:p>
            <a:pPr indent="-228600" lvl="0" marL="228600" marR="0" rtl="0" algn="l">
              <a:spcBef>
                <a:spcPts val="560"/>
              </a:spcBef>
              <a:spcAft>
                <a:spcPts val="0"/>
              </a:spcAft>
              <a:buClr>
                <a:schemeClr val="lt1"/>
              </a:buClr>
              <a:buSzPct val="100000"/>
              <a:buFont typeface="Arial"/>
              <a:buNone/>
            </a:pPr>
            <a:r>
              <a:t/>
            </a:r>
            <a:endParaRPr b="0" i="0" sz="2800" u="none">
              <a:solidFill>
                <a:srgbClr val="595959"/>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5" name="Shape 1795"/>
        <p:cNvGrpSpPr/>
        <p:nvPr/>
      </p:nvGrpSpPr>
      <p:grpSpPr>
        <a:xfrm>
          <a:off x="0" y="0"/>
          <a:ext cx="0" cy="0"/>
          <a:chOff x="0" y="0"/>
          <a:chExt cx="0" cy="0"/>
        </a:xfrm>
      </p:grpSpPr>
      <p:sp>
        <p:nvSpPr>
          <p:cNvPr id="1796" name="Shape 1796"/>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Enrichment of histone features at different resolution</a:t>
            </a:r>
          </a:p>
        </p:txBody>
      </p:sp>
      <p:sp>
        <p:nvSpPr>
          <p:cNvPr id="1797" name="Shape 1797"/>
          <p:cNvSpPr txBox="1"/>
          <p:nvPr/>
        </p:nvSpPr>
        <p:spPr>
          <a:xfrm>
            <a:off x="8543925" y="4822031"/>
            <a:ext cx="561900" cy="1644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Helvetica Neue Light"/>
              <a:buNone/>
            </a:pPr>
            <a:fld id="{00000000-1234-1234-1234-123412341234}" type="slidenum">
              <a:rPr b="0" i="0" lang="en" sz="1100" u="none">
                <a:solidFill>
                  <a:srgbClr val="000000"/>
                </a:solidFill>
                <a:latin typeface="Helvetica Neue Light"/>
                <a:ea typeface="Helvetica Neue Light"/>
                <a:cs typeface="Helvetica Neue Light"/>
                <a:sym typeface="Helvetica Neue Light"/>
              </a:rPr>
              <a:t>‹#›</a:t>
            </a:fld>
          </a:p>
        </p:txBody>
      </p:sp>
      <p:grpSp>
        <p:nvGrpSpPr>
          <p:cNvPr id="1798" name="Shape 1798"/>
          <p:cNvGrpSpPr/>
          <p:nvPr/>
        </p:nvGrpSpPr>
        <p:grpSpPr>
          <a:xfrm>
            <a:off x="745011" y="1440530"/>
            <a:ext cx="2644882" cy="3451745"/>
            <a:chOff x="0" y="0"/>
            <a:chExt cx="2147483647" cy="2147483647"/>
          </a:xfrm>
        </p:grpSpPr>
        <p:pic>
          <p:nvPicPr>
            <p:cNvPr descr="pasted-image.tiff" id="1799" name="Shape 1799"/>
            <p:cNvPicPr preferRelativeResize="0"/>
            <p:nvPr/>
          </p:nvPicPr>
          <p:blipFill rotWithShape="1">
            <a:blip r:embed="rId3">
              <a:alphaModFix/>
            </a:blip>
            <a:srcRect b="0" l="0" r="0" t="0"/>
            <a:stretch/>
          </p:blipFill>
          <p:spPr>
            <a:xfrm>
              <a:off x="12688975" y="0"/>
              <a:ext cx="2134794671" cy="745526003"/>
            </a:xfrm>
            <a:prstGeom prst="rect">
              <a:avLst/>
            </a:prstGeom>
            <a:noFill/>
            <a:ln>
              <a:noFill/>
            </a:ln>
          </p:spPr>
        </p:pic>
        <p:pic>
          <p:nvPicPr>
            <p:cNvPr descr="pasted-image.tiff" id="1800" name="Shape 1800"/>
            <p:cNvPicPr preferRelativeResize="0"/>
            <p:nvPr/>
          </p:nvPicPr>
          <p:blipFill rotWithShape="1">
            <a:blip r:embed="rId4">
              <a:alphaModFix/>
            </a:blip>
            <a:srcRect b="0" l="0" r="0" t="0"/>
            <a:stretch/>
          </p:blipFill>
          <p:spPr>
            <a:xfrm>
              <a:off x="0" y="755780103"/>
              <a:ext cx="2141587351" cy="1391703543"/>
            </a:xfrm>
            <a:prstGeom prst="rect">
              <a:avLst/>
            </a:prstGeom>
            <a:noFill/>
            <a:ln>
              <a:noFill/>
            </a:ln>
          </p:spPr>
        </p:pic>
      </p:grpSp>
      <p:pic>
        <p:nvPicPr>
          <p:cNvPr descr="pasted-image.tiff" id="1801" name="Shape 1801"/>
          <p:cNvPicPr preferRelativeResize="0"/>
          <p:nvPr/>
        </p:nvPicPr>
        <p:blipFill rotWithShape="1">
          <a:blip r:embed="rId5">
            <a:alphaModFix/>
          </a:blip>
          <a:srcRect b="0" l="0" r="0" t="0"/>
          <a:stretch/>
        </p:blipFill>
        <p:spPr>
          <a:xfrm>
            <a:off x="4071937" y="1448990"/>
            <a:ext cx="3878695" cy="2935818"/>
          </a:xfrm>
          <a:prstGeom prst="rect">
            <a:avLst/>
          </a:prstGeom>
          <a:noFill/>
          <a:ln>
            <a:noFill/>
          </a:ln>
        </p:spPr>
      </p:pic>
      <p:sp>
        <p:nvSpPr>
          <p:cNvPr id="1802" name="Shape 1802"/>
          <p:cNvSpPr txBox="1"/>
          <p:nvPr/>
        </p:nvSpPr>
        <p:spPr>
          <a:xfrm>
            <a:off x="4572000" y="4602950"/>
            <a:ext cx="3378600" cy="438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6" name="Shape 1806"/>
        <p:cNvGrpSpPr/>
        <p:nvPr/>
      </p:nvGrpSpPr>
      <p:grpSpPr>
        <a:xfrm>
          <a:off x="0" y="0"/>
          <a:ext cx="0" cy="0"/>
          <a:chOff x="0" y="0"/>
          <a:chExt cx="0" cy="0"/>
        </a:xfrm>
      </p:grpSpPr>
      <p:pic>
        <p:nvPicPr>
          <p:cNvPr descr="pasted-image.tiff" id="1807" name="Shape 1807"/>
          <p:cNvPicPr preferRelativeResize="0"/>
          <p:nvPr/>
        </p:nvPicPr>
        <p:blipFill rotWithShape="1">
          <a:blip r:embed="rId3">
            <a:alphaModFix/>
          </a:blip>
          <a:srcRect b="0" l="0" r="0" t="0"/>
          <a:stretch/>
        </p:blipFill>
        <p:spPr>
          <a:xfrm>
            <a:off x="1060450" y="987028"/>
            <a:ext cx="4826102" cy="4016110"/>
          </a:xfrm>
          <a:prstGeom prst="rect">
            <a:avLst/>
          </a:prstGeom>
          <a:noFill/>
          <a:ln>
            <a:noFill/>
          </a:ln>
        </p:spPr>
      </p:pic>
      <p:sp>
        <p:nvSpPr>
          <p:cNvPr id="1808" name="Shape 1808"/>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Enrichment of histone features at different resolution</a:t>
            </a:r>
          </a:p>
        </p:txBody>
      </p:sp>
      <p:sp>
        <p:nvSpPr>
          <p:cNvPr id="1809" name="Shape 1809"/>
          <p:cNvSpPr txBox="1"/>
          <p:nvPr/>
        </p:nvSpPr>
        <p:spPr>
          <a:xfrm>
            <a:off x="6083300" y="4187428"/>
            <a:ext cx="2587500" cy="2547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700" u="none">
                <a:solidFill>
                  <a:schemeClr val="dk1"/>
                </a:solidFill>
              </a:rPr>
              <a:t>characteristic length scale</a:t>
            </a:r>
          </a:p>
        </p:txBody>
      </p:sp>
      <p:sp>
        <p:nvSpPr>
          <p:cNvPr id="1810" name="Shape 1810"/>
          <p:cNvSpPr txBox="1"/>
          <p:nvPr/>
        </p:nvSpPr>
        <p:spPr>
          <a:xfrm rot="-5400000">
            <a:off x="-1771224" y="3006393"/>
            <a:ext cx="3950400" cy="3381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4" name="Shape 1814"/>
        <p:cNvGrpSpPr/>
        <p:nvPr/>
      </p:nvGrpSpPr>
      <p:grpSpPr>
        <a:xfrm>
          <a:off x="0" y="0"/>
          <a:ext cx="0" cy="0"/>
          <a:chOff x="0" y="0"/>
          <a:chExt cx="0" cy="0"/>
        </a:xfrm>
      </p:grpSpPr>
      <p:pic>
        <p:nvPicPr>
          <p:cNvPr descr="pasted-image.tiff" id="1815" name="Shape 1815"/>
          <p:cNvPicPr preferRelativeResize="0"/>
          <p:nvPr/>
        </p:nvPicPr>
        <p:blipFill rotWithShape="1">
          <a:blip r:embed="rId3">
            <a:alphaModFix/>
          </a:blip>
          <a:srcRect b="0" l="0" r="0" t="0"/>
          <a:stretch/>
        </p:blipFill>
        <p:spPr>
          <a:xfrm>
            <a:off x="2403475" y="682228"/>
            <a:ext cx="4636248" cy="4448334"/>
          </a:xfrm>
          <a:prstGeom prst="rect">
            <a:avLst/>
          </a:prstGeom>
          <a:noFill/>
          <a:ln>
            <a:noFill/>
          </a:ln>
        </p:spPr>
      </p:pic>
      <p:sp>
        <p:nvSpPr>
          <p:cNvPr id="1816" name="Shape 1816"/>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House-keeping vs tissue-specific genes</a:t>
            </a:r>
          </a:p>
        </p:txBody>
      </p:sp>
      <p:sp>
        <p:nvSpPr>
          <p:cNvPr id="1817" name="Shape 1817"/>
          <p:cNvSpPr txBox="1"/>
          <p:nvPr/>
        </p:nvSpPr>
        <p:spPr>
          <a:xfrm rot="-5400000">
            <a:off x="-1771224" y="3006393"/>
            <a:ext cx="3950400" cy="3381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1" name="Shape 1821"/>
        <p:cNvGrpSpPr/>
        <p:nvPr/>
      </p:nvGrpSpPr>
      <p:grpSpPr>
        <a:xfrm>
          <a:off x="0" y="0"/>
          <a:ext cx="0" cy="0"/>
          <a:chOff x="0" y="0"/>
          <a:chExt cx="0" cy="0"/>
        </a:xfrm>
      </p:grpSpPr>
      <p:sp>
        <p:nvSpPr>
          <p:cNvPr id="1822" name="Shape 1822"/>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Enrichment of TF binding sites near boundaries</a:t>
            </a:r>
          </a:p>
        </p:txBody>
      </p:sp>
      <p:pic>
        <p:nvPicPr>
          <p:cNvPr descr="pasted-image.tiff" id="1823" name="Shape 1823"/>
          <p:cNvPicPr preferRelativeResize="0"/>
          <p:nvPr/>
        </p:nvPicPr>
        <p:blipFill rotWithShape="1">
          <a:blip r:embed="rId3">
            <a:alphaModFix/>
          </a:blip>
          <a:srcRect b="0" l="0" r="0" t="0"/>
          <a:stretch/>
        </p:blipFill>
        <p:spPr>
          <a:xfrm>
            <a:off x="1301750" y="1098947"/>
            <a:ext cx="4669292" cy="3999495"/>
          </a:xfrm>
          <a:prstGeom prst="rect">
            <a:avLst/>
          </a:prstGeom>
          <a:noFill/>
          <a:ln>
            <a:noFill/>
          </a:ln>
        </p:spPr>
      </p:pic>
      <p:sp>
        <p:nvSpPr>
          <p:cNvPr id="1824" name="Shape 1824"/>
          <p:cNvSpPr txBox="1"/>
          <p:nvPr/>
        </p:nvSpPr>
        <p:spPr>
          <a:xfrm>
            <a:off x="5910862" y="2826969"/>
            <a:ext cx="39036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Question: </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Causes or Consequences?</a:t>
            </a:r>
          </a:p>
        </p:txBody>
      </p:sp>
      <p:sp>
        <p:nvSpPr>
          <p:cNvPr id="1825" name="Shape 1825"/>
          <p:cNvSpPr txBox="1"/>
          <p:nvPr/>
        </p:nvSpPr>
        <p:spPr>
          <a:xfrm rot="-5400000">
            <a:off x="-1771224" y="3006393"/>
            <a:ext cx="3950400" cy="3381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9" name="Shape 1829"/>
        <p:cNvGrpSpPr/>
        <p:nvPr/>
      </p:nvGrpSpPr>
      <p:grpSpPr>
        <a:xfrm>
          <a:off x="0" y="0"/>
          <a:ext cx="0" cy="0"/>
          <a:chOff x="0" y="0"/>
          <a:chExt cx="0" cy="0"/>
        </a:xfrm>
      </p:grpSpPr>
      <p:sp>
        <p:nvSpPr>
          <p:cNvPr id="1830" name="Shape 1830"/>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Predicting TAD boundaries using TFs binding pattern</a:t>
            </a:r>
          </a:p>
        </p:txBody>
      </p:sp>
      <p:sp>
        <p:nvSpPr>
          <p:cNvPr id="1831" name="Shape 1831"/>
          <p:cNvSpPr txBox="1"/>
          <p:nvPr/>
        </p:nvSpPr>
        <p:spPr>
          <a:xfrm>
            <a:off x="173037" y="1107281"/>
            <a:ext cx="31164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 sz="1800" u="none">
                <a:solidFill>
                  <a:schemeClr val="dk1"/>
                </a:solidFill>
              </a:rPr>
              <a:t>Classification problem:</a:t>
            </a:r>
          </a:p>
        </p:txBody>
      </p:sp>
      <p:pic>
        <p:nvPicPr>
          <p:cNvPr descr="pasted-image.tiff" id="1832" name="Shape 1832"/>
          <p:cNvPicPr preferRelativeResize="0"/>
          <p:nvPr/>
        </p:nvPicPr>
        <p:blipFill rotWithShape="1">
          <a:blip r:embed="rId3">
            <a:alphaModFix/>
          </a:blip>
          <a:srcRect b="0" l="0" r="0" t="0"/>
          <a:stretch/>
        </p:blipFill>
        <p:spPr>
          <a:xfrm>
            <a:off x="33338" y="1437084"/>
            <a:ext cx="4998421" cy="3702518"/>
          </a:xfrm>
          <a:prstGeom prst="rect">
            <a:avLst/>
          </a:prstGeom>
          <a:noFill/>
          <a:ln>
            <a:noFill/>
          </a:ln>
        </p:spPr>
      </p:pic>
      <p:pic>
        <p:nvPicPr>
          <p:cNvPr descr="pasted-image.png" id="1833" name="Shape 1833"/>
          <p:cNvPicPr preferRelativeResize="0"/>
          <p:nvPr/>
        </p:nvPicPr>
        <p:blipFill rotWithShape="1">
          <a:blip r:embed="rId4">
            <a:alphaModFix/>
          </a:blip>
          <a:srcRect b="0" l="0" r="0" t="0"/>
          <a:stretch/>
        </p:blipFill>
        <p:spPr>
          <a:xfrm>
            <a:off x="5818187" y="2432446"/>
            <a:ext cx="2586501" cy="2403296"/>
          </a:xfrm>
          <a:prstGeom prst="rect">
            <a:avLst/>
          </a:prstGeom>
          <a:noFill/>
          <a:ln>
            <a:noFill/>
          </a:ln>
        </p:spPr>
      </p:pic>
      <p:sp>
        <p:nvSpPr>
          <p:cNvPr id="1834" name="Shape 1834"/>
          <p:cNvSpPr txBox="1"/>
          <p:nvPr/>
        </p:nvSpPr>
        <p:spPr>
          <a:xfrm>
            <a:off x="6334125" y="2197894"/>
            <a:ext cx="24210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 sz="1600" u="none">
                <a:solidFill>
                  <a:schemeClr val="dk1"/>
                </a:solidFill>
                <a:latin typeface="Calibri"/>
                <a:ea typeface="Calibri"/>
                <a:cs typeface="Calibri"/>
                <a:sym typeface="Calibri"/>
              </a:rPr>
              <a:t>model performance</a:t>
            </a:r>
          </a:p>
        </p:txBody>
      </p:sp>
      <p:sp>
        <p:nvSpPr>
          <p:cNvPr id="1835" name="Shape 1835"/>
          <p:cNvSpPr txBox="1"/>
          <p:nvPr/>
        </p:nvSpPr>
        <p:spPr>
          <a:xfrm>
            <a:off x="6092825" y="1496625"/>
            <a:ext cx="3116400" cy="438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9" name="Shape 1839"/>
        <p:cNvGrpSpPr/>
        <p:nvPr/>
      </p:nvGrpSpPr>
      <p:grpSpPr>
        <a:xfrm>
          <a:off x="0" y="0"/>
          <a:ext cx="0" cy="0"/>
          <a:chOff x="0" y="0"/>
          <a:chExt cx="0" cy="0"/>
        </a:xfrm>
      </p:grpSpPr>
      <p:sp>
        <p:nvSpPr>
          <p:cNvPr id="1840" name="Shape 1840"/>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Predicting TAD boundaries using chromatin features</a:t>
            </a:r>
          </a:p>
        </p:txBody>
      </p:sp>
      <p:sp>
        <p:nvSpPr>
          <p:cNvPr id="1841" name="Shape 1841"/>
          <p:cNvSpPr txBox="1"/>
          <p:nvPr/>
        </p:nvSpPr>
        <p:spPr>
          <a:xfrm>
            <a:off x="314325" y="4722019"/>
            <a:ext cx="45576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600" u="none">
                <a:solidFill>
                  <a:schemeClr val="dk1"/>
                </a:solidFill>
              </a:rPr>
              <a:t>contribution of individual factors</a:t>
            </a:r>
          </a:p>
        </p:txBody>
      </p:sp>
      <p:sp>
        <p:nvSpPr>
          <p:cNvPr id="1842" name="Shape 1842"/>
          <p:cNvSpPr txBox="1"/>
          <p:nvPr/>
        </p:nvSpPr>
        <p:spPr>
          <a:xfrm>
            <a:off x="444500" y="1327546"/>
            <a:ext cx="4659300" cy="4632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 sz="1800" u="none">
                <a:solidFill>
                  <a:schemeClr val="dk1"/>
                </a:solidFill>
              </a:rPr>
              <a:t>Which transcription factors play a role in border formation?</a:t>
            </a:r>
          </a:p>
        </p:txBody>
      </p:sp>
      <p:pic>
        <p:nvPicPr>
          <p:cNvPr descr="pasted-image.tiff" id="1843" name="Shape 1843"/>
          <p:cNvPicPr preferRelativeResize="0"/>
          <p:nvPr/>
        </p:nvPicPr>
        <p:blipFill rotWithShape="1">
          <a:blip r:embed="rId3">
            <a:alphaModFix/>
          </a:blip>
          <a:srcRect b="0" l="0" r="0" t="0"/>
          <a:stretch/>
        </p:blipFill>
        <p:spPr>
          <a:xfrm>
            <a:off x="0" y="2041921"/>
            <a:ext cx="6818052" cy="2661676"/>
          </a:xfrm>
          <a:prstGeom prst="rect">
            <a:avLst/>
          </a:prstGeom>
          <a:noFill/>
          <a:ln>
            <a:noFill/>
          </a:ln>
        </p:spPr>
      </p:pic>
      <p:sp>
        <p:nvSpPr>
          <p:cNvPr id="1844" name="Shape 1844"/>
          <p:cNvSpPr txBox="1"/>
          <p:nvPr/>
        </p:nvSpPr>
        <p:spPr>
          <a:xfrm>
            <a:off x="5972600" y="1496625"/>
            <a:ext cx="3133200" cy="438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8" name="Shape 1848"/>
        <p:cNvGrpSpPr/>
        <p:nvPr/>
      </p:nvGrpSpPr>
      <p:grpSpPr>
        <a:xfrm>
          <a:off x="0" y="0"/>
          <a:ext cx="0" cy="0"/>
          <a:chOff x="0" y="0"/>
          <a:chExt cx="0" cy="0"/>
        </a:xfrm>
      </p:grpSpPr>
      <p:sp>
        <p:nvSpPr>
          <p:cNvPr id="1849" name="Shape 1849"/>
          <p:cNvSpPr txBox="1"/>
          <p:nvPr/>
        </p:nvSpPr>
        <p:spPr>
          <a:xfrm>
            <a:off x="4495800" y="500063"/>
            <a:ext cx="368400" cy="258300"/>
          </a:xfrm>
          <a:prstGeom prst="rect">
            <a:avLst/>
          </a:prstGeom>
          <a:solidFill>
            <a:schemeClr val="lt1"/>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50" name="Shape 1850"/>
          <p:cNvSpPr txBox="1"/>
          <p:nvPr/>
        </p:nvSpPr>
        <p:spPr>
          <a:xfrm>
            <a:off x="8953500" y="3551634"/>
            <a:ext cx="176100" cy="178500"/>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51" name="Shape 1851"/>
          <p:cNvSpPr txBox="1"/>
          <p:nvPr>
            <p:ph type="title"/>
          </p:nvPr>
        </p:nvSpPr>
        <p:spPr>
          <a:xfrm>
            <a:off x="457200" y="29765"/>
            <a:ext cx="8229600" cy="8574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 sz="2400" u="none" cap="none" strike="noStrike">
                <a:solidFill>
                  <a:srgbClr val="22228B"/>
                </a:solidFill>
                <a:latin typeface="Arial"/>
                <a:ea typeface="Arial"/>
                <a:cs typeface="Arial"/>
                <a:sym typeface="Arial"/>
              </a:rPr>
              <a:t>Finding "Conserved” Sites in the Human Population:</a:t>
            </a:r>
            <a:br>
              <a:rPr b="0" i="0" lang="en" sz="2400" u="none" cap="none" strike="noStrike">
                <a:solidFill>
                  <a:srgbClr val="22228B"/>
                </a:solidFill>
                <a:latin typeface="Arial"/>
                <a:ea typeface="Arial"/>
                <a:cs typeface="Arial"/>
                <a:sym typeface="Arial"/>
              </a:rPr>
            </a:br>
            <a:r>
              <a:rPr b="0" i="0" lang="en" sz="2400" u="none" cap="none" strike="noStrike">
                <a:solidFill>
                  <a:schemeClr val="dk1"/>
                </a:solidFill>
                <a:latin typeface="Arial"/>
                <a:ea typeface="Arial"/>
                <a:cs typeface="Arial"/>
                <a:sym typeface="Arial"/>
              </a:rPr>
              <a:t> </a:t>
            </a:r>
            <a:r>
              <a:rPr b="0" i="0" lang="en" sz="1800" u="none" cap="none" strike="noStrike">
                <a:solidFill>
                  <a:schemeClr val="dk1"/>
                </a:solidFill>
                <a:latin typeface="Arial"/>
                <a:ea typeface="Arial"/>
                <a:cs typeface="Arial"/>
                <a:sym typeface="Arial"/>
              </a:rPr>
              <a:t>Negative selection in non-coding elements based on </a:t>
            </a:r>
            <a:br>
              <a:rPr b="0" i="0" lang="en" sz="1800" u="none" cap="none" strike="noStrike">
                <a:solidFill>
                  <a:schemeClr val="dk1"/>
                </a:solidFill>
                <a:latin typeface="Arial"/>
                <a:ea typeface="Arial"/>
                <a:cs typeface="Arial"/>
                <a:sym typeface="Arial"/>
              </a:rPr>
            </a:br>
            <a:r>
              <a:rPr b="0" i="0" lang="en" sz="1800" u="none" cap="none" strike="noStrike">
                <a:solidFill>
                  <a:schemeClr val="dk1"/>
                </a:solidFill>
                <a:latin typeface="Arial"/>
                <a:ea typeface="Arial"/>
                <a:cs typeface="Arial"/>
                <a:sym typeface="Arial"/>
              </a:rPr>
              <a:t>Production ENCODE &amp; 1000G Phase 1</a:t>
            </a:r>
          </a:p>
        </p:txBody>
      </p:sp>
      <p:sp>
        <p:nvSpPr>
          <p:cNvPr id="1852" name="Shape 1852"/>
          <p:cNvSpPr txBox="1"/>
          <p:nvPr/>
        </p:nvSpPr>
        <p:spPr>
          <a:xfrm>
            <a:off x="5710750" y="1385471"/>
            <a:ext cx="2886000" cy="2024100"/>
          </a:xfrm>
          <a:prstGeom prst="rect">
            <a:avLst/>
          </a:prstGeom>
          <a:noFill/>
          <a:ln>
            <a:noFill/>
          </a:ln>
        </p:spPr>
        <p:txBody>
          <a:bodyPr anchorCtr="0" anchor="t" bIns="45700" lIns="91425" rIns="91425" wrap="square" tIns="45700">
            <a:noAutofit/>
          </a:bodyPr>
          <a:lstStyle/>
          <a:p>
            <a:pPr indent="0" lvl="0" marL="0" marR="0" rtl="0" algn="l">
              <a:lnSpc>
                <a:spcPct val="80000"/>
              </a:lnSpc>
              <a:spcBef>
                <a:spcPts val="0"/>
              </a:spcBef>
              <a:spcAft>
                <a:spcPts val="0"/>
              </a:spcAft>
              <a:buClr>
                <a:schemeClr val="dk1"/>
              </a:buClr>
              <a:buFont typeface="Calibri"/>
              <a:buNone/>
            </a:pPr>
            <a:r>
              <a:t/>
            </a:r>
            <a:endParaRPr b="0" i="0" sz="1200" u="none">
              <a:solidFill>
                <a:srgbClr val="000000"/>
              </a:solidFill>
              <a:latin typeface="Arial"/>
              <a:ea typeface="Arial"/>
              <a:cs typeface="Arial"/>
              <a:sym typeface="Arial"/>
            </a:endParaRPr>
          </a:p>
          <a:p>
            <a:pPr indent="0" lvl="0" marL="0" marR="0" rtl="0" algn="ctr">
              <a:lnSpc>
                <a:spcPct val="80000"/>
              </a:lnSpc>
              <a:spcBef>
                <a:spcPts val="440"/>
              </a:spcBef>
              <a:spcAft>
                <a:spcPts val="0"/>
              </a:spcAft>
              <a:buClr>
                <a:srgbClr val="000000"/>
              </a:buClr>
              <a:buSzPct val="100000"/>
              <a:buFont typeface="Arial"/>
              <a:buChar char="•"/>
            </a:pPr>
            <a:r>
              <a:rPr b="0" i="0" lang="en" sz="2200" u="none">
                <a:solidFill>
                  <a:srgbClr val="000000"/>
                </a:solidFill>
                <a:latin typeface="Arial"/>
                <a:ea typeface="Arial"/>
                <a:cs typeface="Arial"/>
                <a:sym typeface="Arial"/>
              </a:rPr>
              <a:t>Broad categories of regulatory regions under negative selection</a:t>
            </a:r>
          </a:p>
          <a:p>
            <a:pPr indent="0" lvl="0" marL="0" marR="0" rtl="0" algn="ctr">
              <a:lnSpc>
                <a:spcPct val="80000"/>
              </a:lnSpc>
              <a:spcBef>
                <a:spcPts val="440"/>
              </a:spcBef>
              <a:spcAft>
                <a:spcPts val="0"/>
              </a:spcAft>
              <a:buClr>
                <a:srgbClr val="000000"/>
              </a:buClr>
              <a:buSzPct val="100000"/>
              <a:buFont typeface="Arial"/>
              <a:buChar char="•"/>
            </a:pPr>
            <a:r>
              <a:rPr b="0" i="0" lang="en" sz="2200" u="none">
                <a:solidFill>
                  <a:srgbClr val="000000"/>
                </a:solidFill>
                <a:latin typeface="Arial"/>
                <a:ea typeface="Arial"/>
                <a:cs typeface="Arial"/>
                <a:sym typeface="Arial"/>
              </a:rPr>
              <a:t>Related to:</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        </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ENCODE, </a:t>
            </a:r>
            <a:r>
              <a:rPr b="0" i="1" lang="en" sz="1100" u="none">
                <a:solidFill>
                  <a:srgbClr val="000000"/>
                </a:solidFill>
                <a:latin typeface="Arial"/>
                <a:ea typeface="Arial"/>
                <a:cs typeface="Arial"/>
                <a:sym typeface="Arial"/>
              </a:rPr>
              <a:t>Nature</a:t>
            </a:r>
            <a:r>
              <a:rPr b="0" i="0" lang="en" sz="1100" u="none">
                <a:solidFill>
                  <a:srgbClr val="000000"/>
                </a:solidFill>
                <a:latin typeface="Arial"/>
                <a:ea typeface="Arial"/>
                <a:cs typeface="Arial"/>
                <a:sym typeface="Arial"/>
              </a:rPr>
              <a:t>, 2012</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Ward &amp; Kellis,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2012</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Mu et al, </a:t>
            </a:r>
            <a:r>
              <a:rPr b="0" i="1" lang="en" sz="1100" u="none">
                <a:solidFill>
                  <a:srgbClr val="000000"/>
                </a:solidFill>
                <a:latin typeface="Arial"/>
                <a:ea typeface="Arial"/>
                <a:cs typeface="Arial"/>
                <a:sym typeface="Arial"/>
              </a:rPr>
              <a:t>NAR</a:t>
            </a:r>
            <a:r>
              <a:rPr b="0" i="0" lang="en" sz="1100" u="none">
                <a:solidFill>
                  <a:srgbClr val="000000"/>
                </a:solidFill>
                <a:latin typeface="Arial"/>
                <a:ea typeface="Arial"/>
                <a:cs typeface="Arial"/>
                <a:sym typeface="Arial"/>
              </a:rPr>
              <a:t>, 2011</a:t>
            </a:r>
          </a:p>
          <a:p>
            <a:pPr indent="0" lvl="0" marL="0" marR="0" rtl="0" algn="l">
              <a:lnSpc>
                <a:spcPct val="100000"/>
              </a:lnSpc>
              <a:spcBef>
                <a:spcPts val="0"/>
              </a:spcBef>
              <a:spcAft>
                <a:spcPts val="0"/>
              </a:spcAft>
              <a:buNone/>
            </a:pPr>
            <a:r>
              <a:t/>
            </a:r>
            <a:endParaRPr b="0" i="0" sz="1100" u="none">
              <a:solidFill>
                <a:srgbClr val="000000"/>
              </a:solidFill>
              <a:latin typeface="Arial"/>
              <a:ea typeface="Arial"/>
              <a:cs typeface="Arial"/>
              <a:sym typeface="Arial"/>
            </a:endParaRPr>
          </a:p>
        </p:txBody>
      </p:sp>
      <p:sp>
        <p:nvSpPr>
          <p:cNvPr id="1853" name="Shape 1853"/>
          <p:cNvSpPr txBox="1"/>
          <p:nvPr/>
        </p:nvSpPr>
        <p:spPr>
          <a:xfrm>
            <a:off x="5276850" y="1641871"/>
            <a:ext cx="287400" cy="295200"/>
          </a:xfrm>
          <a:prstGeom prst="rect">
            <a:avLst/>
          </a:prstGeom>
          <a:solidFill>
            <a:schemeClr val="lt1"/>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54" name="Shape 1854"/>
          <p:cNvSpPr txBox="1"/>
          <p:nvPr/>
        </p:nvSpPr>
        <p:spPr>
          <a:xfrm>
            <a:off x="5243512" y="3961209"/>
            <a:ext cx="287400" cy="295200"/>
          </a:xfrm>
          <a:prstGeom prst="rect">
            <a:avLst/>
          </a:prstGeom>
          <a:solidFill>
            <a:schemeClr val="lt1"/>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55" name="Shape 1855"/>
          <p:cNvSpPr txBox="1"/>
          <p:nvPr/>
        </p:nvSpPr>
        <p:spPr>
          <a:xfrm>
            <a:off x="28575" y="2403871"/>
            <a:ext cx="1387500" cy="2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(Non-coding RNA)</a:t>
            </a:r>
          </a:p>
        </p:txBody>
      </p:sp>
      <p:sp>
        <p:nvSpPr>
          <p:cNvPr id="1856" name="Shape 1856"/>
          <p:cNvSpPr txBox="1"/>
          <p:nvPr/>
        </p:nvSpPr>
        <p:spPr>
          <a:xfrm>
            <a:off x="28575" y="2622947"/>
            <a:ext cx="1387500" cy="484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(DNase I hypersensitive sites)</a:t>
            </a:r>
          </a:p>
        </p:txBody>
      </p:sp>
      <p:sp>
        <p:nvSpPr>
          <p:cNvPr id="1857" name="Shape 1857"/>
          <p:cNvSpPr txBox="1"/>
          <p:nvPr/>
        </p:nvSpPr>
        <p:spPr>
          <a:xfrm>
            <a:off x="6350" y="3183731"/>
            <a:ext cx="1387500" cy="484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(Transcription factor binding sites)</a:t>
            </a:r>
          </a:p>
        </p:txBody>
      </p:sp>
      <p:sp>
        <p:nvSpPr>
          <p:cNvPr id="1858" name="Shape 1858"/>
          <p:cNvSpPr txBox="1"/>
          <p:nvPr/>
        </p:nvSpPr>
        <p:spPr>
          <a:xfrm>
            <a:off x="6616700" y="4913709"/>
            <a:ext cx="2070000" cy="196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
        <p:nvSpPr>
          <p:cNvPr id="1859" name="Shape 1859"/>
          <p:cNvSpPr txBox="1"/>
          <p:nvPr/>
        </p:nvSpPr>
        <p:spPr>
          <a:xfrm>
            <a:off x="28575" y="4650575"/>
            <a:ext cx="5974800" cy="484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Calibri"/>
              <a:buNone/>
            </a:pPr>
            <a:r>
              <a:rPr b="1" i="0" lang="en" sz="1200" u="none">
                <a:solidFill>
                  <a:schemeClr val="dk1"/>
                </a:solidFill>
                <a:latin typeface="Calibri"/>
                <a:ea typeface="Calibri"/>
                <a:cs typeface="Calibri"/>
                <a:sym typeface="Calibri"/>
              </a:rPr>
              <a:t>Depletion of Common Variants </a:t>
            </a:r>
            <a:br>
              <a:rPr b="1" i="0" lang="en" sz="1200" u="none">
                <a:solidFill>
                  <a:schemeClr val="dk1"/>
                </a:solidFill>
                <a:latin typeface="Calibri"/>
                <a:ea typeface="Calibri"/>
                <a:cs typeface="Calibri"/>
                <a:sym typeface="Calibri"/>
              </a:rPr>
            </a:br>
            <a:r>
              <a:rPr b="1" i="0" lang="en" sz="1200" u="none">
                <a:solidFill>
                  <a:schemeClr val="dk1"/>
                </a:solidFill>
                <a:latin typeface="Calibri"/>
                <a:ea typeface="Calibri"/>
                <a:cs typeface="Calibri"/>
                <a:sym typeface="Calibri"/>
              </a:rPr>
              <a:t>in the Human Population</a:t>
            </a:r>
          </a:p>
        </p:txBody>
      </p:sp>
      <p:pic>
        <p:nvPicPr>
          <p:cNvPr descr="funseq_1.png" id="1860" name="Shape 1860"/>
          <p:cNvPicPr preferRelativeResize="0"/>
          <p:nvPr/>
        </p:nvPicPr>
        <p:blipFill>
          <a:blip r:embed="rId3">
            <a:alphaModFix/>
          </a:blip>
          <a:stretch>
            <a:fillRect/>
          </a:stretch>
        </p:blipFill>
        <p:spPr>
          <a:xfrm>
            <a:off x="745875" y="754123"/>
            <a:ext cx="3956074" cy="3922105"/>
          </a:xfrm>
          <a:prstGeom prst="rect">
            <a:avLst/>
          </a:prstGeom>
          <a:noFill/>
          <a:ln>
            <a:noFill/>
          </a:ln>
        </p:spPr>
      </p:pic>
      <p:sp>
        <p:nvSpPr>
          <p:cNvPr id="1861" name="Shape 1861"/>
          <p:cNvSpPr txBox="1"/>
          <p:nvPr/>
        </p:nvSpPr>
        <p:spPr>
          <a:xfrm>
            <a:off x="2775400" y="2871775"/>
            <a:ext cx="2239500" cy="346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(TFSS: Sequence-specific TFs)</a:t>
            </a: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5" name="Shape 1865"/>
        <p:cNvGrpSpPr/>
        <p:nvPr/>
      </p:nvGrpSpPr>
      <p:grpSpPr>
        <a:xfrm>
          <a:off x="0" y="0"/>
          <a:ext cx="0" cy="0"/>
          <a:chOff x="0" y="0"/>
          <a:chExt cx="0" cy="0"/>
        </a:xfrm>
      </p:grpSpPr>
      <p:pic>
        <p:nvPicPr>
          <p:cNvPr descr="Figure2-May30.2.png" id="1866" name="Shape 1866"/>
          <p:cNvPicPr preferRelativeResize="0"/>
          <p:nvPr/>
        </p:nvPicPr>
        <p:blipFill rotWithShape="1">
          <a:blip r:embed="rId3">
            <a:alphaModFix/>
          </a:blip>
          <a:srcRect b="0" l="0" r="0" t="0"/>
          <a:stretch/>
        </p:blipFill>
        <p:spPr>
          <a:xfrm>
            <a:off x="101600" y="1334690"/>
            <a:ext cx="6680073" cy="3078513"/>
          </a:xfrm>
          <a:prstGeom prst="rect">
            <a:avLst/>
          </a:prstGeom>
          <a:noFill/>
          <a:ln>
            <a:noFill/>
          </a:ln>
        </p:spPr>
      </p:pic>
      <p:sp>
        <p:nvSpPr>
          <p:cNvPr id="1867" name="Shape 1867"/>
          <p:cNvSpPr txBox="1"/>
          <p:nvPr/>
        </p:nvSpPr>
        <p:spPr>
          <a:xfrm>
            <a:off x="5995987" y="4816078"/>
            <a:ext cx="2070000" cy="196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
        <p:nvSpPr>
          <p:cNvPr id="1868" name="Shape 1868"/>
          <p:cNvSpPr txBox="1"/>
          <p:nvPr/>
        </p:nvSpPr>
        <p:spPr>
          <a:xfrm>
            <a:off x="162250" y="4344600"/>
            <a:ext cx="4889100" cy="69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Sub-categorization possible because of better statistics from 1000G phase 1 v pilot</a:t>
            </a:r>
          </a:p>
        </p:txBody>
      </p:sp>
      <p:sp>
        <p:nvSpPr>
          <p:cNvPr id="1869" name="Shape 1869"/>
          <p:cNvSpPr txBox="1"/>
          <p:nvPr>
            <p:ph type="title"/>
          </p:nvPr>
        </p:nvSpPr>
        <p:spPr>
          <a:xfrm>
            <a:off x="6461125" y="910828"/>
            <a:ext cx="2376600" cy="10395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90"/>
              </a:buClr>
              <a:buSzPct val="25000"/>
              <a:buFont typeface="Arial"/>
              <a:buNone/>
            </a:pPr>
            <a:r>
              <a:rPr b="0" i="0" lang="en" sz="2400" u="none" cap="none" strike="noStrike">
                <a:solidFill>
                  <a:srgbClr val="000090"/>
                </a:solidFill>
                <a:latin typeface="Arial"/>
                <a:ea typeface="Arial"/>
                <a:cs typeface="Arial"/>
                <a:sym typeface="Arial"/>
              </a:rPr>
              <a:t>Differential selective constraints </a:t>
            </a:r>
            <a:br>
              <a:rPr b="0" i="0" lang="en" sz="2400" u="none" cap="none" strike="noStrike">
                <a:solidFill>
                  <a:srgbClr val="000090"/>
                </a:solidFill>
                <a:latin typeface="Arial"/>
                <a:ea typeface="Arial"/>
                <a:cs typeface="Arial"/>
                <a:sym typeface="Arial"/>
              </a:rPr>
            </a:br>
            <a:r>
              <a:rPr b="0" i="0" lang="en" sz="2400" u="none" cap="none" strike="noStrike">
                <a:solidFill>
                  <a:srgbClr val="000090"/>
                </a:solidFill>
                <a:latin typeface="Arial"/>
                <a:ea typeface="Arial"/>
                <a:cs typeface="Arial"/>
                <a:sym typeface="Arial"/>
              </a:rPr>
              <a:t>among specific sub-categories</a:t>
            </a: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3" name="Shape 1873"/>
        <p:cNvGrpSpPr/>
        <p:nvPr/>
      </p:nvGrpSpPr>
      <p:grpSpPr>
        <a:xfrm>
          <a:off x="0" y="0"/>
          <a:ext cx="0" cy="0"/>
          <a:chOff x="0" y="0"/>
          <a:chExt cx="0" cy="0"/>
        </a:xfrm>
      </p:grpSpPr>
      <p:pic>
        <p:nvPicPr>
          <p:cNvPr descr="Figure2-May30.2.png" id="1874" name="Shape 1874"/>
          <p:cNvPicPr preferRelativeResize="0"/>
          <p:nvPr/>
        </p:nvPicPr>
        <p:blipFill rotWithShape="1">
          <a:blip r:embed="rId3">
            <a:alphaModFix/>
          </a:blip>
          <a:srcRect b="0" l="0" r="0" t="0"/>
          <a:stretch/>
        </p:blipFill>
        <p:spPr>
          <a:xfrm>
            <a:off x="101600" y="1334690"/>
            <a:ext cx="6680073" cy="3078513"/>
          </a:xfrm>
          <a:prstGeom prst="rect">
            <a:avLst/>
          </a:prstGeom>
          <a:noFill/>
          <a:ln>
            <a:noFill/>
          </a:ln>
        </p:spPr>
      </p:pic>
      <p:sp>
        <p:nvSpPr>
          <p:cNvPr id="1875" name="Shape 1875"/>
          <p:cNvSpPr txBox="1"/>
          <p:nvPr/>
        </p:nvSpPr>
        <p:spPr>
          <a:xfrm>
            <a:off x="5995987" y="4816078"/>
            <a:ext cx="2070000" cy="196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pic>
        <p:nvPicPr>
          <p:cNvPr descr="Figure2-May30,3.png" id="1876" name="Shape 1876"/>
          <p:cNvPicPr preferRelativeResize="0"/>
          <p:nvPr/>
        </p:nvPicPr>
        <p:blipFill rotWithShape="1">
          <a:blip r:embed="rId4">
            <a:alphaModFix/>
          </a:blip>
          <a:srcRect b="0" l="0" r="0" t="40076"/>
          <a:stretch/>
        </p:blipFill>
        <p:spPr>
          <a:xfrm>
            <a:off x="101600" y="638175"/>
            <a:ext cx="4193669" cy="847088"/>
          </a:xfrm>
          <a:prstGeom prst="rect">
            <a:avLst/>
          </a:prstGeom>
          <a:noFill/>
          <a:ln>
            <a:noFill/>
          </a:ln>
        </p:spPr>
      </p:pic>
      <p:sp>
        <p:nvSpPr>
          <p:cNvPr id="1877" name="Shape 1877"/>
          <p:cNvSpPr txBox="1"/>
          <p:nvPr/>
        </p:nvSpPr>
        <p:spPr>
          <a:xfrm>
            <a:off x="6604000" y="2497931"/>
            <a:ext cx="2233500" cy="14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i="0" lang="en" sz="1600" u="none">
                <a:solidFill>
                  <a:srgbClr val="000000"/>
                </a:solidFill>
              </a:rPr>
              <a:t>Start</a:t>
            </a:r>
            <a:r>
              <a:rPr b="0" i="0" lang="en" sz="3600" u="none">
                <a:solidFill>
                  <a:srgbClr val="000000"/>
                </a:solidFill>
                <a:latin typeface="Calibri"/>
                <a:ea typeface="Calibri"/>
                <a:cs typeface="Calibri"/>
                <a:sym typeface="Calibri"/>
              </a:rPr>
              <a:t> 677</a:t>
            </a:r>
            <a:r>
              <a:rPr b="0" i="0" lang="en" sz="1600" u="none">
                <a:solidFill>
                  <a:srgbClr val="000000"/>
                </a:solidFill>
                <a:latin typeface="Calibri"/>
                <a:ea typeface="Calibri"/>
                <a:cs typeface="Calibri"/>
                <a:sym typeface="Calibri"/>
              </a:rPr>
              <a:t> </a:t>
            </a:r>
            <a:r>
              <a:rPr i="0" lang="en" sz="1600" u="none">
                <a:solidFill>
                  <a:srgbClr val="000000"/>
                </a:solidFill>
              </a:rPr>
              <a:t>high-resolution non-coding categories; Rank &amp; find those under strongest selection</a:t>
            </a:r>
          </a:p>
          <a:p>
            <a:pPr indent="0" lvl="0" marL="0" marR="0" rtl="0" algn="l">
              <a:lnSpc>
                <a:spcPct val="100000"/>
              </a:lnSpc>
              <a:spcBef>
                <a:spcPts val="0"/>
              </a:spcBef>
              <a:spcAft>
                <a:spcPts val="0"/>
              </a:spcAft>
              <a:buNone/>
            </a:pPr>
            <a:r>
              <a:t/>
            </a:r>
            <a:endParaRPr i="0" sz="1600" u="none">
              <a:solidFill>
                <a:srgbClr val="000000"/>
              </a:solidFill>
            </a:endParaRPr>
          </a:p>
        </p:txBody>
      </p:sp>
      <p:sp>
        <p:nvSpPr>
          <p:cNvPr id="1878" name="Shape 1878"/>
          <p:cNvSpPr txBox="1"/>
          <p:nvPr/>
        </p:nvSpPr>
        <p:spPr>
          <a:xfrm>
            <a:off x="3214687" y="616744"/>
            <a:ext cx="3181200" cy="231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~0.4% genomic coverage  (~ top 25)</a:t>
            </a:r>
          </a:p>
        </p:txBody>
      </p:sp>
      <p:sp>
        <p:nvSpPr>
          <p:cNvPr id="1879" name="Shape 1879"/>
          <p:cNvSpPr txBox="1"/>
          <p:nvPr/>
        </p:nvSpPr>
        <p:spPr>
          <a:xfrm>
            <a:off x="3216275" y="819150"/>
            <a:ext cx="2990700" cy="231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~0.02% genomic coverage (top 5)</a:t>
            </a:r>
          </a:p>
        </p:txBody>
      </p:sp>
      <p:sp>
        <p:nvSpPr>
          <p:cNvPr id="1880" name="Shape 1880"/>
          <p:cNvSpPr txBox="1"/>
          <p:nvPr>
            <p:ph type="title"/>
          </p:nvPr>
        </p:nvSpPr>
        <p:spPr>
          <a:xfrm>
            <a:off x="6461125" y="920353"/>
            <a:ext cx="2376600" cy="10395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90"/>
              </a:buClr>
              <a:buSzPct val="25000"/>
              <a:buFont typeface="Arial"/>
              <a:buNone/>
            </a:pPr>
            <a:r>
              <a:rPr b="0" i="0" lang="en" sz="3200" u="none" cap="none" strike="noStrike">
                <a:solidFill>
                  <a:srgbClr val="000090"/>
                </a:solidFill>
                <a:latin typeface="Arial"/>
                <a:ea typeface="Arial"/>
                <a:cs typeface="Arial"/>
                <a:sym typeface="Arial"/>
              </a:rPr>
              <a:t>Defining Sensitive </a:t>
            </a:r>
            <a:br>
              <a:rPr b="0" i="0" lang="en" sz="3200" u="none" cap="none" strike="noStrike">
                <a:solidFill>
                  <a:srgbClr val="000090"/>
                </a:solidFill>
                <a:latin typeface="Arial"/>
                <a:ea typeface="Arial"/>
                <a:cs typeface="Arial"/>
                <a:sym typeface="Arial"/>
              </a:rPr>
            </a:br>
            <a:r>
              <a:rPr b="0" i="0" lang="en" sz="3200" u="none" cap="none" strike="noStrike">
                <a:solidFill>
                  <a:srgbClr val="000090"/>
                </a:solidFill>
                <a:latin typeface="Arial"/>
                <a:ea typeface="Arial"/>
                <a:cs typeface="Arial"/>
                <a:sym typeface="Arial"/>
              </a:rPr>
              <a:t>non-coding Regions</a:t>
            </a:r>
          </a:p>
        </p:txBody>
      </p:sp>
      <p:sp>
        <p:nvSpPr>
          <p:cNvPr id="1881" name="Shape 1881"/>
          <p:cNvSpPr txBox="1"/>
          <p:nvPr/>
        </p:nvSpPr>
        <p:spPr>
          <a:xfrm>
            <a:off x="162250" y="4344600"/>
            <a:ext cx="4720200" cy="69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Sub-categorization possible because of better statistics from 1000G phase 1 v pilot</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pic>
        <p:nvPicPr>
          <p:cNvPr id="340" name="Shape 340"/>
          <p:cNvPicPr preferRelativeResize="0"/>
          <p:nvPr/>
        </p:nvPicPr>
        <p:blipFill rotWithShape="1">
          <a:blip r:embed="rId3">
            <a:alphaModFix/>
          </a:blip>
          <a:srcRect b="4293" l="10497" r="6773" t="10388"/>
          <a:stretch/>
        </p:blipFill>
        <p:spPr>
          <a:xfrm>
            <a:off x="995082" y="178753"/>
            <a:ext cx="7579195" cy="4915098"/>
          </a:xfrm>
          <a:prstGeom prst="rect">
            <a:avLst/>
          </a:prstGeom>
          <a:noFill/>
          <a:ln>
            <a:noFill/>
          </a:ln>
        </p:spPr>
      </p:pic>
      <p:sp>
        <p:nvSpPr>
          <p:cNvPr id="341" name="Shape 341"/>
          <p:cNvSpPr txBox="1"/>
          <p:nvPr/>
        </p:nvSpPr>
        <p:spPr>
          <a:xfrm rot="-5400000">
            <a:off x="-1460191" y="3302436"/>
            <a:ext cx="3312797" cy="369332"/>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1" lang="en" sz="1000">
                <a:solidFill>
                  <a:schemeClr val="dk1"/>
                </a:solidFill>
                <a:latin typeface="Calibri"/>
                <a:ea typeface="Calibri"/>
                <a:cs typeface="Calibri"/>
                <a:sym typeface="Calibri"/>
              </a:rPr>
              <a:t>Hardeep Nahal , 12</a:t>
            </a:r>
            <a:r>
              <a:rPr baseline="30000" i="1" lang="en" sz="1000">
                <a:solidFill>
                  <a:schemeClr val="dk1"/>
                </a:solidFill>
                <a:latin typeface="Calibri"/>
                <a:ea typeface="Calibri"/>
                <a:cs typeface="Calibri"/>
                <a:sym typeface="Calibri"/>
              </a:rPr>
              <a:t>th</a:t>
            </a:r>
            <a:r>
              <a:rPr i="1" lang="en" sz="1000">
                <a:solidFill>
                  <a:schemeClr val="dk1"/>
                </a:solidFill>
                <a:latin typeface="Calibri"/>
                <a:ea typeface="Calibri"/>
                <a:cs typeface="Calibri"/>
                <a:sym typeface="Calibri"/>
              </a:rPr>
              <a:t> Scientific </a:t>
            </a:r>
          </a:p>
          <a:p>
            <a:pPr indent="0" lvl="0" marL="0" marR="0" rtl="0" algn="l">
              <a:spcBef>
                <a:spcPts val="0"/>
              </a:spcBef>
              <a:buSzPct val="25000"/>
              <a:buNone/>
            </a:pPr>
            <a:r>
              <a:rPr i="1" lang="en" sz="1000">
                <a:solidFill>
                  <a:schemeClr val="dk1"/>
                </a:solidFill>
                <a:latin typeface="Calibri"/>
                <a:ea typeface="Calibri"/>
                <a:cs typeface="Calibri"/>
                <a:sym typeface="Calibri"/>
              </a:rPr>
              <a:t>ICGC Workshop (Sept 2016)</a:t>
            </a:r>
          </a:p>
        </p:txBody>
      </p:sp>
      <p:sp>
        <p:nvSpPr>
          <p:cNvPr id="342" name="Shape 342"/>
          <p:cNvSpPr/>
          <p:nvPr/>
        </p:nvSpPr>
        <p:spPr>
          <a:xfrm>
            <a:off x="937675" y="273100"/>
            <a:ext cx="4114800" cy="4098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343" name="Shape 343"/>
          <p:cNvSpPr/>
          <p:nvPr/>
        </p:nvSpPr>
        <p:spPr>
          <a:xfrm>
            <a:off x="0" y="57600"/>
            <a:ext cx="9144000" cy="3462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1" lang="en" sz="2700">
                <a:solidFill>
                  <a:srgbClr val="011893"/>
                </a:solidFill>
                <a:latin typeface="Calibri"/>
                <a:ea typeface="Calibri"/>
                <a:cs typeface="Calibri"/>
                <a:sym typeface="Calibri"/>
              </a:rPr>
              <a:t>Growth of ICGC datasets</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5" name="Shape 1885"/>
        <p:cNvGrpSpPr/>
        <p:nvPr/>
      </p:nvGrpSpPr>
      <p:grpSpPr>
        <a:xfrm>
          <a:off x="0" y="0"/>
          <a:ext cx="0" cy="0"/>
          <a:chOff x="0" y="0"/>
          <a:chExt cx="0" cy="0"/>
        </a:xfrm>
      </p:grpSpPr>
      <p:sp>
        <p:nvSpPr>
          <p:cNvPr id="1886" name="Shape 1886"/>
          <p:cNvSpPr txBox="1"/>
          <p:nvPr>
            <p:ph type="title"/>
          </p:nvPr>
        </p:nvSpPr>
        <p:spPr>
          <a:xfrm>
            <a:off x="84137" y="28575"/>
            <a:ext cx="89409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Identification of non-coding candidate drivers amongst somatic variants: Scheme</a:t>
            </a:r>
          </a:p>
        </p:txBody>
      </p:sp>
      <p:pic>
        <p:nvPicPr>
          <p:cNvPr id="1887" name="Shape 1887"/>
          <p:cNvPicPr preferRelativeResize="0"/>
          <p:nvPr/>
        </p:nvPicPr>
        <p:blipFill rotWithShape="1">
          <a:blip r:embed="rId3">
            <a:alphaModFix/>
          </a:blip>
          <a:srcRect b="0" l="0" r="0" t="0"/>
          <a:stretch/>
        </p:blipFill>
        <p:spPr>
          <a:xfrm>
            <a:off x="863600" y="867965"/>
            <a:ext cx="5430611" cy="4236415"/>
          </a:xfrm>
          <a:prstGeom prst="rect">
            <a:avLst/>
          </a:prstGeom>
          <a:noFill/>
          <a:ln>
            <a:noFill/>
          </a:ln>
        </p:spPr>
      </p:pic>
      <p:sp>
        <p:nvSpPr>
          <p:cNvPr id="1888" name="Shape 1888"/>
          <p:cNvSpPr txBox="1"/>
          <p:nvPr/>
        </p:nvSpPr>
        <p:spPr>
          <a:xfrm>
            <a:off x="5995987" y="4816078"/>
            <a:ext cx="2070000" cy="196500"/>
          </a:xfrm>
          <a:prstGeom prst="rect">
            <a:avLst/>
          </a:prstGeom>
          <a:noFill/>
          <a:ln>
            <a:noFill/>
          </a:ln>
        </p:spPr>
        <p:txBody>
          <a:bodyPr anchorCtr="0" anchor="t" bIns="45675" lIns="91350" rIns="91350" wrap="square" tIns="45675">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2" name="Shape 1892"/>
        <p:cNvGrpSpPr/>
        <p:nvPr/>
      </p:nvGrpSpPr>
      <p:grpSpPr>
        <a:xfrm>
          <a:off x="0" y="0"/>
          <a:ext cx="0" cy="0"/>
          <a:chOff x="0" y="0"/>
          <a:chExt cx="0" cy="0"/>
        </a:xfrm>
      </p:grpSpPr>
      <p:grpSp>
        <p:nvGrpSpPr>
          <p:cNvPr id="1893" name="Shape 1893"/>
          <p:cNvGrpSpPr/>
          <p:nvPr/>
        </p:nvGrpSpPr>
        <p:grpSpPr>
          <a:xfrm>
            <a:off x="1119147" y="-10"/>
            <a:ext cx="8036196" cy="5173314"/>
            <a:chOff x="0" y="0"/>
            <a:chExt cx="2147483646" cy="2147483647"/>
          </a:xfrm>
        </p:grpSpPr>
        <p:grpSp>
          <p:nvGrpSpPr>
            <p:cNvPr id="1894" name="Shape 1894"/>
            <p:cNvGrpSpPr/>
            <p:nvPr/>
          </p:nvGrpSpPr>
          <p:grpSpPr>
            <a:xfrm>
              <a:off x="0" y="0"/>
              <a:ext cx="2147483646" cy="2147483647"/>
              <a:chOff x="0" y="0"/>
              <a:chExt cx="2147483646" cy="2147483647"/>
            </a:xfrm>
          </p:grpSpPr>
          <p:grpSp>
            <p:nvGrpSpPr>
              <p:cNvPr id="1895" name="Shape 1895"/>
              <p:cNvGrpSpPr/>
              <p:nvPr/>
            </p:nvGrpSpPr>
            <p:grpSpPr>
              <a:xfrm>
                <a:off x="0" y="71555951"/>
                <a:ext cx="1462348415" cy="2075927695"/>
                <a:chOff x="0" y="0"/>
                <a:chExt cx="2147483647" cy="2147483647"/>
              </a:xfrm>
            </p:grpSpPr>
            <p:grpSp>
              <p:nvGrpSpPr>
                <p:cNvPr id="1896" name="Shape 1896"/>
                <p:cNvGrpSpPr/>
                <p:nvPr/>
              </p:nvGrpSpPr>
              <p:grpSpPr>
                <a:xfrm>
                  <a:off x="0" y="0"/>
                  <a:ext cx="1931842742" cy="2147483647"/>
                  <a:chOff x="0" y="0"/>
                  <a:chExt cx="2147483647" cy="2147483647"/>
                </a:xfrm>
              </p:grpSpPr>
              <p:pic>
                <p:nvPicPr>
                  <p:cNvPr descr="Khurana6.2.png" id="1897" name="Shape 1897"/>
                  <p:cNvPicPr preferRelativeResize="0"/>
                  <p:nvPr/>
                </p:nvPicPr>
                <p:blipFill rotWithShape="1">
                  <a:blip r:embed="rId3">
                    <a:alphaModFix/>
                  </a:blip>
                  <a:srcRect b="0" l="0" r="0" t="0"/>
                  <a:stretch/>
                </p:blipFill>
                <p:spPr>
                  <a:xfrm>
                    <a:off x="21865092" y="144328426"/>
                    <a:ext cx="1202329107" cy="1839279528"/>
                  </a:xfrm>
                  <a:prstGeom prst="rect">
                    <a:avLst/>
                  </a:prstGeom>
                  <a:noFill/>
                  <a:ln>
                    <a:noFill/>
                  </a:ln>
                </p:spPr>
              </p:pic>
              <p:sp>
                <p:nvSpPr>
                  <p:cNvPr id="1898" name="Shape 1898"/>
                  <p:cNvSpPr txBox="1"/>
                  <p:nvPr/>
                </p:nvSpPr>
                <p:spPr>
                  <a:xfrm>
                    <a:off x="0" y="777509088"/>
                    <a:ext cx="43423252" cy="115246937"/>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99" name="Shape 1899"/>
                  <p:cNvSpPr txBox="1"/>
                  <p:nvPr/>
                </p:nvSpPr>
                <p:spPr>
                  <a:xfrm>
                    <a:off x="759087640" y="1474400088"/>
                    <a:ext cx="424341340" cy="574610405"/>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00" name="Shape 1900"/>
                  <p:cNvSpPr txBox="1"/>
                  <p:nvPr/>
                </p:nvSpPr>
                <p:spPr>
                  <a:xfrm>
                    <a:off x="711266638" y="1733028717"/>
                    <a:ext cx="214369513" cy="47072609"/>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01" name="Shape 1901"/>
                  <p:cNvSpPr txBox="1"/>
                  <p:nvPr/>
                </p:nvSpPr>
                <p:spPr>
                  <a:xfrm>
                    <a:off x="420493714" y="952813904"/>
                    <a:ext cx="324852172" cy="905200593"/>
                  </a:xfrm>
                  <a:prstGeom prst="rect">
                    <a:avLst/>
                  </a:prstGeom>
                  <a:noFill/>
                  <a:ln cap="flat" cmpd="sng" w="9525">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02" name="Shape 1902"/>
                  <p:cNvSpPr/>
                  <p:nvPr/>
                </p:nvSpPr>
                <p:spPr>
                  <a:xfrm rot="-5400000">
                    <a:off x="313604509" y="1059665262"/>
                    <a:ext cx="1536822875" cy="662821055"/>
                  </a:xfrm>
                  <a:custGeom>
                    <a:pathLst>
                      <a:path extrusionOk="0" h="120000" w="120000">
                        <a:moveTo>
                          <a:pt x="0" y="120000"/>
                        </a:moveTo>
                        <a:lnTo>
                          <a:pt x="23046" y="0"/>
                        </a:lnTo>
                        <a:lnTo>
                          <a:pt x="96953"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03" name="Shape 1903"/>
                  <p:cNvSpPr txBox="1"/>
                  <p:nvPr/>
                </p:nvSpPr>
                <p:spPr>
                  <a:xfrm>
                    <a:off x="461718827" y="104425178"/>
                    <a:ext cx="416096427" cy="378744966"/>
                  </a:xfrm>
                  <a:prstGeom prst="rect">
                    <a:avLst/>
                  </a:prstGeom>
                  <a:noFill/>
                  <a:ln cap="flat" cmpd="sng" w="9525">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04" name="Shape 1904"/>
                  <p:cNvSpPr/>
                  <p:nvPr/>
                </p:nvSpPr>
                <p:spPr>
                  <a:xfrm rot="-5400000">
                    <a:off x="849515103" y="27858025"/>
                    <a:ext cx="597470067" cy="532421382"/>
                  </a:xfrm>
                  <a:custGeom>
                    <a:pathLst>
                      <a:path extrusionOk="0" h="120000" w="120000">
                        <a:moveTo>
                          <a:pt x="0" y="120000"/>
                        </a:moveTo>
                        <a:lnTo>
                          <a:pt x="21663" y="0"/>
                        </a:lnTo>
                        <a:lnTo>
                          <a:pt x="98336"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Khurana6.5.png" id="1905" name="Shape 1905"/>
                  <p:cNvPicPr preferRelativeResize="0"/>
                  <p:nvPr/>
                </p:nvPicPr>
                <p:blipFill rotWithShape="1">
                  <a:blip r:embed="rId4">
                    <a:alphaModFix/>
                  </a:blip>
                  <a:srcRect b="0" l="0" r="0" t="0"/>
                  <a:stretch/>
                </p:blipFill>
                <p:spPr>
                  <a:xfrm>
                    <a:off x="1418685755" y="0"/>
                    <a:ext cx="728797891" cy="587901538"/>
                  </a:xfrm>
                  <a:prstGeom prst="rect">
                    <a:avLst/>
                  </a:prstGeom>
                  <a:noFill/>
                  <a:ln cap="flat" cmpd="sng" w="9525">
                    <a:solidFill>
                      <a:srgbClr val="FFFFFF"/>
                    </a:solidFill>
                    <a:prstDash val="solid"/>
                    <a:miter lim="800000"/>
                    <a:headEnd len="med" w="med" type="none"/>
                    <a:tailEnd len="med" w="med" type="none"/>
                  </a:ln>
                  <a:effectLst>
                    <a:outerShdw blurRad="50800" rotWithShape="0" algn="l" dist="38100">
                      <a:srgbClr val="000000">
                        <a:alpha val="39610"/>
                      </a:srgbClr>
                    </a:outerShdw>
                  </a:effectLst>
                </p:spPr>
              </p:pic>
            </p:grpSp>
            <p:sp>
              <p:nvSpPr>
                <p:cNvPr id="1906" name="Shape 1906"/>
                <p:cNvSpPr txBox="1"/>
                <p:nvPr/>
              </p:nvSpPr>
              <p:spPr>
                <a:xfrm>
                  <a:off x="2108420767" y="1887232457"/>
                  <a:ext cx="39062879" cy="115246626"/>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sp>
            <p:nvSpPr>
              <p:cNvPr id="1907" name="Shape 1907"/>
              <p:cNvSpPr txBox="1"/>
              <p:nvPr/>
            </p:nvSpPr>
            <p:spPr>
              <a:xfrm>
                <a:off x="1366611002" y="0"/>
                <a:ext cx="780872644" cy="192675674"/>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aseline="30000" i="0" lang="en" sz="2400" u="none">
                    <a:solidFill>
                      <a:srgbClr val="000000"/>
                    </a:solidFill>
                  </a:rPr>
                  <a:t>Flowchart for 1 Prostate Cancer</a:t>
                </a:r>
              </a:p>
              <a:p>
                <a:pPr indent="0" lvl="0" marL="0" marR="0" rtl="0" algn="ctr">
                  <a:lnSpc>
                    <a:spcPct val="100000"/>
                  </a:lnSpc>
                  <a:spcBef>
                    <a:spcPts val="0"/>
                  </a:spcBef>
                  <a:spcAft>
                    <a:spcPts val="0"/>
                  </a:spcAft>
                  <a:buClr>
                    <a:srgbClr val="000000"/>
                  </a:buClr>
                  <a:buSzPct val="25000"/>
                  <a:buFont typeface="Calibri"/>
                  <a:buNone/>
                </a:pPr>
                <a:r>
                  <a:rPr baseline="30000" i="0" lang="en" sz="2400" u="none">
                    <a:solidFill>
                      <a:srgbClr val="000000"/>
                    </a:solidFill>
                  </a:rPr>
                  <a:t>Genome (from Berger et al. '11)</a:t>
                </a:r>
              </a:p>
            </p:txBody>
          </p:sp>
          <p:sp>
            <p:nvSpPr>
              <p:cNvPr id="1908" name="Shape 1908"/>
              <p:cNvSpPr txBox="1"/>
              <p:nvPr/>
            </p:nvSpPr>
            <p:spPr>
              <a:xfrm>
                <a:off x="1432117595" y="1895990353"/>
                <a:ext cx="26601678" cy="111411453"/>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09" name="Shape 1909"/>
              <p:cNvSpPr txBox="1"/>
              <p:nvPr/>
            </p:nvSpPr>
            <p:spPr>
              <a:xfrm>
                <a:off x="936115609" y="686677675"/>
                <a:ext cx="131660848" cy="35044778"/>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sp>
          <p:nvSpPr>
            <p:cNvPr id="1910" name="Shape 1910"/>
            <p:cNvSpPr txBox="1"/>
            <p:nvPr/>
          </p:nvSpPr>
          <p:spPr>
            <a:xfrm>
              <a:off x="1179234002" y="686677675"/>
              <a:ext cx="131660848" cy="15168478"/>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Khurana6.12.png" id="1911" name="Shape 1911"/>
            <p:cNvPicPr preferRelativeResize="0"/>
            <p:nvPr/>
          </p:nvPicPr>
          <p:blipFill rotWithShape="1">
            <a:blip r:embed="rId5">
              <a:alphaModFix/>
            </a:blip>
            <a:srcRect b="0" l="0" r="0" t="0"/>
            <a:stretch/>
          </p:blipFill>
          <p:spPr>
            <a:xfrm>
              <a:off x="872473829" y="684062163"/>
              <a:ext cx="443712103" cy="1438933681"/>
            </a:xfrm>
            <a:prstGeom prst="rect">
              <a:avLst/>
            </a:prstGeom>
            <a:noFill/>
            <a:ln cap="flat" cmpd="sng" w="9525">
              <a:solidFill>
                <a:srgbClr val="FFFFFF"/>
              </a:solidFill>
              <a:prstDash val="solid"/>
              <a:miter lim="800000"/>
              <a:headEnd len="med" w="med" type="none"/>
              <a:tailEnd len="med" w="med" type="none"/>
            </a:ln>
            <a:effectLst>
              <a:outerShdw blurRad="50800" rotWithShape="0" algn="l" dist="38100">
                <a:srgbClr val="000000">
                  <a:alpha val="39610"/>
                </a:srgbClr>
              </a:outerShdw>
            </a:effectLst>
          </p:spPr>
        </p:pic>
      </p:grpSp>
      <p:sp>
        <p:nvSpPr>
          <p:cNvPr id="1912" name="Shape 1912"/>
          <p:cNvSpPr txBox="1"/>
          <p:nvPr/>
        </p:nvSpPr>
        <p:spPr>
          <a:xfrm rot="-5400000">
            <a:off x="7801049" y="2569425"/>
            <a:ext cx="1552500" cy="261900"/>
          </a:xfrm>
          <a:prstGeom prst="rect">
            <a:avLst/>
          </a:prstGeom>
          <a:noFill/>
          <a:ln>
            <a:noFill/>
          </a:ln>
        </p:spPr>
        <p:txBody>
          <a:bodyPr anchorCtr="0" anchor="t" bIns="45675" lIns="91350" rIns="91350" wrap="square" tIns="45675">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6" name="Shape 1916"/>
        <p:cNvGrpSpPr/>
        <p:nvPr/>
      </p:nvGrpSpPr>
      <p:grpSpPr>
        <a:xfrm>
          <a:off x="0" y="0"/>
          <a:ext cx="0" cy="0"/>
          <a:chOff x="0" y="0"/>
          <a:chExt cx="0" cy="0"/>
        </a:xfrm>
      </p:grpSpPr>
      <p:sp>
        <p:nvSpPr>
          <p:cNvPr id="1917" name="Shape 1917"/>
          <p:cNvSpPr txBox="1"/>
          <p:nvPr>
            <p:ph idx="1" type="body"/>
          </p:nvPr>
        </p:nvSpPr>
        <p:spPr>
          <a:xfrm>
            <a:off x="741362" y="253603"/>
            <a:ext cx="7939200" cy="1441800"/>
          </a:xfrm>
          <a:prstGeom prst="rect">
            <a:avLst/>
          </a:prstGeom>
          <a:noFill/>
          <a:ln>
            <a:noFill/>
          </a:ln>
        </p:spPr>
        <p:txBody>
          <a:bodyPr anchorCtr="0" anchor="t" bIns="45950" lIns="91925" rIns="91925" wrap="square" tIns="45950">
            <a:noAutofit/>
          </a:bodyPr>
          <a:lstStyle/>
          <a:p>
            <a:pPr indent="-222250" lvl="0" marL="222250" marR="0" rtl="0" algn="l">
              <a:lnSpc>
                <a:spcPct val="100000"/>
              </a:lnSpc>
              <a:spcBef>
                <a:spcPts val="0"/>
              </a:spcBef>
              <a:spcAft>
                <a:spcPts val="0"/>
              </a:spcAft>
              <a:buClr>
                <a:schemeClr val="dk1"/>
              </a:buClr>
              <a:buSzPct val="100000"/>
              <a:buFont typeface="Arial"/>
              <a:buChar char="▪"/>
            </a:pPr>
            <a:r>
              <a:rPr i="0" lang="en" sz="20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grpSp>
        <p:nvGrpSpPr>
          <p:cNvPr id="1918" name="Shape 1918"/>
          <p:cNvGrpSpPr/>
          <p:nvPr/>
        </p:nvGrpSpPr>
        <p:grpSpPr>
          <a:xfrm>
            <a:off x="6398704" y="1220395"/>
            <a:ext cx="2050041" cy="830312"/>
            <a:chOff x="0" y="0"/>
            <a:chExt cx="2147483647" cy="2147483647"/>
          </a:xfrm>
        </p:grpSpPr>
        <p:sp>
          <p:nvSpPr>
            <p:cNvPr id="1919" name="Shape 1919"/>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20" name="Shape 1920"/>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HOT region</a:t>
              </a:r>
            </a:p>
          </p:txBody>
        </p:sp>
        <p:sp>
          <p:nvSpPr>
            <p:cNvPr id="1921" name="Shape 1921"/>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Sensitive region</a:t>
              </a:r>
            </a:p>
          </p:txBody>
        </p:sp>
        <p:sp>
          <p:nvSpPr>
            <p:cNvPr id="1922" name="Shape 1922"/>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23" name="Shape 1923"/>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24" name="Shape 1924"/>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Polymorphisms</a:t>
              </a:r>
            </a:p>
          </p:txBody>
        </p:sp>
        <p:cxnSp>
          <p:nvCxnSpPr>
            <p:cNvPr id="1925" name="Shape 1925"/>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
        <p:nvSpPr>
          <p:cNvPr id="1926" name="Shape 1926"/>
          <p:cNvSpPr txBox="1"/>
          <p:nvPr/>
        </p:nvSpPr>
        <p:spPr>
          <a:xfrm>
            <a:off x="1219200" y="2633663"/>
            <a:ext cx="7315200" cy="1392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27" name="Shape 1927"/>
          <p:cNvCxnSpPr/>
          <p:nvPr/>
        </p:nvCxnSpPr>
        <p:spPr>
          <a:xfrm>
            <a:off x="18288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8" name="Shape 1928"/>
          <p:cNvCxnSpPr/>
          <p:nvPr/>
        </p:nvCxnSpPr>
        <p:spPr>
          <a:xfrm>
            <a:off x="1981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9" name="Shape 1929"/>
          <p:cNvCxnSpPr/>
          <p:nvPr/>
        </p:nvCxnSpPr>
        <p:spPr>
          <a:xfrm>
            <a:off x="22526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0" name="Shape 1930"/>
          <p:cNvCxnSpPr/>
          <p:nvPr/>
        </p:nvCxnSpPr>
        <p:spPr>
          <a:xfrm>
            <a:off x="76025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1" name="Shape 1931"/>
          <p:cNvCxnSpPr/>
          <p:nvPr/>
        </p:nvCxnSpPr>
        <p:spPr>
          <a:xfrm>
            <a:off x="76565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2" name="Shape 1932"/>
          <p:cNvCxnSpPr/>
          <p:nvPr/>
        </p:nvCxnSpPr>
        <p:spPr>
          <a:xfrm>
            <a:off x="4267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3" name="Shape 1933"/>
          <p:cNvCxnSpPr/>
          <p:nvPr/>
        </p:nvCxnSpPr>
        <p:spPr>
          <a:xfrm>
            <a:off x="38433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4" name="Shape 1934"/>
          <p:cNvCxnSpPr/>
          <p:nvPr/>
        </p:nvCxnSpPr>
        <p:spPr>
          <a:xfrm>
            <a:off x="33020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5" name="Shape 1935"/>
          <p:cNvCxnSpPr/>
          <p:nvPr/>
        </p:nvCxnSpPr>
        <p:spPr>
          <a:xfrm>
            <a:off x="6519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6" name="Shape 1936"/>
          <p:cNvCxnSpPr/>
          <p:nvPr/>
        </p:nvCxnSpPr>
        <p:spPr>
          <a:xfrm>
            <a:off x="7281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7" name="Shape 1937"/>
          <p:cNvCxnSpPr/>
          <p:nvPr/>
        </p:nvCxnSpPr>
        <p:spPr>
          <a:xfrm>
            <a:off x="7721600"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38" name="Shape 1938"/>
          <p:cNvSpPr txBox="1"/>
          <p:nvPr/>
        </p:nvSpPr>
        <p:spPr>
          <a:xfrm>
            <a:off x="271462" y="2555081"/>
            <a:ext cx="854100" cy="24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500" u="none">
                <a:solidFill>
                  <a:srgbClr val="000000"/>
                </a:solidFill>
                <a:latin typeface="Calibri"/>
                <a:ea typeface="Calibri"/>
                <a:cs typeface="Calibri"/>
                <a:sym typeface="Calibri"/>
              </a:rPr>
              <a:t>Genome</a:t>
            </a:r>
          </a:p>
        </p:txBody>
      </p:sp>
      <p:sp>
        <p:nvSpPr>
          <p:cNvPr id="1939" name="Shape 1939"/>
          <p:cNvSpPr txBox="1"/>
          <p:nvPr/>
        </p:nvSpPr>
        <p:spPr>
          <a:xfrm>
            <a:off x="1676400" y="2288381"/>
            <a:ext cx="6873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40" name="Shape 1940"/>
          <p:cNvSpPr txBox="1"/>
          <p:nvPr/>
        </p:nvSpPr>
        <p:spPr>
          <a:xfrm>
            <a:off x="4102100" y="2288381"/>
            <a:ext cx="4587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41" name="Shape 1941"/>
          <p:cNvCxnSpPr/>
          <p:nvPr/>
        </p:nvCxnSpPr>
        <p:spPr>
          <a:xfrm>
            <a:off x="441007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42" name="Shape 1942"/>
          <p:cNvSpPr txBox="1"/>
          <p:nvPr/>
        </p:nvSpPr>
        <p:spPr>
          <a:xfrm>
            <a:off x="6654800" y="2284809"/>
            <a:ext cx="1314300" cy="1428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1943" name="Shape 1943"/>
          <p:cNvGrpSpPr/>
          <p:nvPr/>
        </p:nvGrpSpPr>
        <p:grpSpPr>
          <a:xfrm>
            <a:off x="2363783" y="2085312"/>
            <a:ext cx="3462696" cy="159677"/>
            <a:chOff x="0" y="0"/>
            <a:chExt cx="2147483647" cy="2147483646"/>
          </a:xfrm>
        </p:grpSpPr>
        <p:sp>
          <p:nvSpPr>
            <p:cNvPr id="1944" name="Shape 1944"/>
            <p:cNvSpPr txBox="1"/>
            <p:nvPr/>
          </p:nvSpPr>
          <p:spPr>
            <a:xfrm>
              <a:off x="1386955527" y="0"/>
              <a:ext cx="760528119" cy="2130445217"/>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45" name="Shape 1945"/>
            <p:cNvSpPr txBox="1"/>
            <p:nvPr/>
          </p:nvSpPr>
          <p:spPr>
            <a:xfrm>
              <a:off x="0" y="0"/>
              <a:ext cx="398550079" cy="2130445217"/>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46" name="Shape 1946"/>
            <p:cNvSpPr txBox="1"/>
            <p:nvPr/>
          </p:nvSpPr>
          <p:spPr>
            <a:xfrm>
              <a:off x="682693235" y="0"/>
              <a:ext cx="101278647" cy="214748364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1947" name="Shape 1947"/>
          <p:cNvCxnSpPr/>
          <p:nvPr/>
        </p:nvCxnSpPr>
        <p:spPr>
          <a:xfrm>
            <a:off x="63436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48" name="Shape 1948"/>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49" name="Shape 1949"/>
          <p:cNvCxnSpPr/>
          <p:nvPr/>
        </p:nvCxnSpPr>
        <p:spPr>
          <a:xfrm>
            <a:off x="14462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0" name="Shape 1950"/>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1" name="Shape 1951"/>
          <p:cNvCxnSpPr/>
          <p:nvPr/>
        </p:nvCxnSpPr>
        <p:spPr>
          <a:xfrm>
            <a:off x="34131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2" name="Shape 1952"/>
          <p:cNvCxnSpPr/>
          <p:nvPr/>
        </p:nvCxnSpPr>
        <p:spPr>
          <a:xfrm>
            <a:off x="51816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3" name="Shape 1953"/>
          <p:cNvCxnSpPr/>
          <p:nvPr/>
        </p:nvCxnSpPr>
        <p:spPr>
          <a:xfrm>
            <a:off x="2976562" y="2633663"/>
            <a:ext cx="0" cy="140400"/>
          </a:xfrm>
          <a:prstGeom prst="straightConnector1">
            <a:avLst/>
          </a:prstGeom>
          <a:noFill/>
          <a:ln cap="flat" cmpd="sng" w="25400">
            <a:solidFill>
              <a:srgbClr val="FFFF00"/>
            </a:solidFill>
            <a:prstDash val="solid"/>
            <a:miter lim="800000"/>
            <a:headEnd len="med" w="med" type="none"/>
            <a:tailEnd len="med" w="med" type="none"/>
          </a:ln>
        </p:spPr>
      </p:cxnSp>
      <p:cxnSp>
        <p:nvCxnSpPr>
          <p:cNvPr id="1954" name="Shape 1954"/>
          <p:cNvCxnSpPr/>
          <p:nvPr/>
        </p:nvCxnSpPr>
        <p:spPr>
          <a:xfrm>
            <a:off x="5059362"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55" name="Shape 1955"/>
          <p:cNvSpPr txBox="1"/>
          <p:nvPr/>
        </p:nvSpPr>
        <p:spPr>
          <a:xfrm>
            <a:off x="0" y="4769650"/>
            <a:ext cx="32397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9" name="Shape 1959"/>
        <p:cNvGrpSpPr/>
        <p:nvPr/>
      </p:nvGrpSpPr>
      <p:grpSpPr>
        <a:xfrm>
          <a:off x="0" y="0"/>
          <a:ext cx="0" cy="0"/>
          <a:chOff x="0" y="0"/>
          <a:chExt cx="0" cy="0"/>
        </a:xfrm>
      </p:grpSpPr>
      <p:sp>
        <p:nvSpPr>
          <p:cNvPr id="1960" name="Shape 1960"/>
          <p:cNvSpPr txBox="1"/>
          <p:nvPr/>
        </p:nvSpPr>
        <p:spPr>
          <a:xfrm>
            <a:off x="1219200" y="2633663"/>
            <a:ext cx="7315200" cy="1392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61" name="Shape 1961"/>
          <p:cNvCxnSpPr/>
          <p:nvPr/>
        </p:nvCxnSpPr>
        <p:spPr>
          <a:xfrm>
            <a:off x="18288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62" name="Shape 1962"/>
          <p:cNvCxnSpPr/>
          <p:nvPr/>
        </p:nvCxnSpPr>
        <p:spPr>
          <a:xfrm>
            <a:off x="1981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63" name="Shape 1963"/>
          <p:cNvCxnSpPr/>
          <p:nvPr/>
        </p:nvCxnSpPr>
        <p:spPr>
          <a:xfrm>
            <a:off x="22526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64" name="Shape 1964"/>
          <p:cNvCxnSpPr/>
          <p:nvPr/>
        </p:nvCxnSpPr>
        <p:spPr>
          <a:xfrm>
            <a:off x="76025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65" name="Shape 1965"/>
          <p:cNvCxnSpPr/>
          <p:nvPr/>
        </p:nvCxnSpPr>
        <p:spPr>
          <a:xfrm>
            <a:off x="76565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66" name="Shape 1966"/>
          <p:cNvCxnSpPr/>
          <p:nvPr/>
        </p:nvCxnSpPr>
        <p:spPr>
          <a:xfrm>
            <a:off x="4267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67" name="Shape 1967"/>
          <p:cNvCxnSpPr/>
          <p:nvPr/>
        </p:nvCxnSpPr>
        <p:spPr>
          <a:xfrm>
            <a:off x="38433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68" name="Shape 1968"/>
          <p:cNvCxnSpPr/>
          <p:nvPr/>
        </p:nvCxnSpPr>
        <p:spPr>
          <a:xfrm>
            <a:off x="33020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69" name="Shape 1969"/>
          <p:cNvCxnSpPr/>
          <p:nvPr/>
        </p:nvCxnSpPr>
        <p:spPr>
          <a:xfrm>
            <a:off x="6519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70" name="Shape 1970"/>
          <p:cNvCxnSpPr/>
          <p:nvPr/>
        </p:nvCxnSpPr>
        <p:spPr>
          <a:xfrm>
            <a:off x="7281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71" name="Shape 1971"/>
          <p:cNvCxnSpPr/>
          <p:nvPr/>
        </p:nvCxnSpPr>
        <p:spPr>
          <a:xfrm>
            <a:off x="7721600"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72" name="Shape 1972"/>
          <p:cNvSpPr txBox="1"/>
          <p:nvPr/>
        </p:nvSpPr>
        <p:spPr>
          <a:xfrm>
            <a:off x="271462" y="2555081"/>
            <a:ext cx="854100" cy="24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500" u="none">
                <a:solidFill>
                  <a:srgbClr val="000000"/>
                </a:solidFill>
                <a:latin typeface="Calibri"/>
                <a:ea typeface="Calibri"/>
                <a:cs typeface="Calibri"/>
                <a:sym typeface="Calibri"/>
              </a:rPr>
              <a:t>Genome</a:t>
            </a:r>
          </a:p>
        </p:txBody>
      </p:sp>
      <p:sp>
        <p:nvSpPr>
          <p:cNvPr id="1973" name="Shape 1973"/>
          <p:cNvSpPr txBox="1"/>
          <p:nvPr/>
        </p:nvSpPr>
        <p:spPr>
          <a:xfrm>
            <a:off x="1676400" y="2288381"/>
            <a:ext cx="6873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74" name="Shape 1974"/>
          <p:cNvSpPr txBox="1"/>
          <p:nvPr/>
        </p:nvSpPr>
        <p:spPr>
          <a:xfrm>
            <a:off x="4102100" y="2288381"/>
            <a:ext cx="4587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75" name="Shape 1975"/>
          <p:cNvCxnSpPr/>
          <p:nvPr/>
        </p:nvCxnSpPr>
        <p:spPr>
          <a:xfrm>
            <a:off x="441007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76" name="Shape 1976"/>
          <p:cNvSpPr txBox="1"/>
          <p:nvPr/>
        </p:nvSpPr>
        <p:spPr>
          <a:xfrm>
            <a:off x="6654800" y="2284809"/>
            <a:ext cx="1314300" cy="1428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1977" name="Shape 1977"/>
          <p:cNvGrpSpPr/>
          <p:nvPr/>
        </p:nvGrpSpPr>
        <p:grpSpPr>
          <a:xfrm>
            <a:off x="2354883" y="2624667"/>
            <a:ext cx="3462696" cy="159677"/>
            <a:chOff x="0" y="0"/>
            <a:chExt cx="2147483647" cy="2147483646"/>
          </a:xfrm>
        </p:grpSpPr>
        <p:sp>
          <p:nvSpPr>
            <p:cNvPr id="1978" name="Shape 1978"/>
            <p:cNvSpPr txBox="1"/>
            <p:nvPr/>
          </p:nvSpPr>
          <p:spPr>
            <a:xfrm>
              <a:off x="1386955527" y="0"/>
              <a:ext cx="76052811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79" name="Shape 1979"/>
            <p:cNvSpPr txBox="1"/>
            <p:nvPr/>
          </p:nvSpPr>
          <p:spPr>
            <a:xfrm>
              <a:off x="0" y="0"/>
              <a:ext cx="39855007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80" name="Shape 1980"/>
            <p:cNvSpPr txBox="1"/>
            <p:nvPr/>
          </p:nvSpPr>
          <p:spPr>
            <a:xfrm>
              <a:off x="682693235" y="0"/>
              <a:ext cx="101278647" cy="214748364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1981" name="Shape 1981"/>
          <p:cNvCxnSpPr/>
          <p:nvPr/>
        </p:nvCxnSpPr>
        <p:spPr>
          <a:xfrm>
            <a:off x="63436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82" name="Shape 1982"/>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83" name="Shape 1983"/>
          <p:cNvCxnSpPr/>
          <p:nvPr/>
        </p:nvCxnSpPr>
        <p:spPr>
          <a:xfrm>
            <a:off x="14462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84" name="Shape 1984"/>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85" name="Shape 1985"/>
          <p:cNvCxnSpPr/>
          <p:nvPr/>
        </p:nvCxnSpPr>
        <p:spPr>
          <a:xfrm>
            <a:off x="34131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86" name="Shape 1986"/>
          <p:cNvCxnSpPr/>
          <p:nvPr/>
        </p:nvCxnSpPr>
        <p:spPr>
          <a:xfrm>
            <a:off x="51816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87" name="Shape 1987"/>
          <p:cNvCxnSpPr/>
          <p:nvPr/>
        </p:nvCxnSpPr>
        <p:spPr>
          <a:xfrm>
            <a:off x="2976562" y="2633663"/>
            <a:ext cx="0" cy="140400"/>
          </a:xfrm>
          <a:prstGeom prst="straightConnector1">
            <a:avLst/>
          </a:prstGeom>
          <a:noFill/>
          <a:ln cap="flat" cmpd="sng" w="25400">
            <a:solidFill>
              <a:srgbClr val="FFFF00"/>
            </a:solidFill>
            <a:prstDash val="solid"/>
            <a:miter lim="800000"/>
            <a:headEnd len="med" w="med" type="none"/>
            <a:tailEnd len="med" w="med" type="none"/>
          </a:ln>
        </p:spPr>
      </p:cxnSp>
      <p:cxnSp>
        <p:nvCxnSpPr>
          <p:cNvPr id="1988" name="Shape 1988"/>
          <p:cNvCxnSpPr/>
          <p:nvPr/>
        </p:nvCxnSpPr>
        <p:spPr>
          <a:xfrm>
            <a:off x="5059362" y="2634853"/>
            <a:ext cx="0" cy="139200"/>
          </a:xfrm>
          <a:prstGeom prst="straightConnector1">
            <a:avLst/>
          </a:prstGeom>
          <a:noFill/>
          <a:ln cap="flat" cmpd="sng" w="25400">
            <a:solidFill>
              <a:srgbClr val="FFFF00"/>
            </a:solidFill>
            <a:prstDash val="solid"/>
            <a:miter lim="800000"/>
            <a:headEnd len="med" w="med" type="none"/>
            <a:tailEnd len="med" w="med" type="none"/>
          </a:ln>
        </p:spPr>
      </p:cxnSp>
      <p:pic>
        <p:nvPicPr>
          <p:cNvPr id="1989" name="Shape 1989"/>
          <p:cNvPicPr preferRelativeResize="0"/>
          <p:nvPr/>
        </p:nvPicPr>
        <p:blipFill rotWithShape="1">
          <a:blip r:embed="rId3">
            <a:alphaModFix/>
          </a:blip>
          <a:srcRect b="0" l="0" r="0" t="0"/>
          <a:stretch/>
        </p:blipFill>
        <p:spPr>
          <a:xfrm>
            <a:off x="3890962" y="2865834"/>
            <a:ext cx="436964" cy="368679"/>
          </a:xfrm>
          <a:prstGeom prst="rect">
            <a:avLst/>
          </a:prstGeom>
          <a:noFill/>
          <a:ln>
            <a:noFill/>
          </a:ln>
        </p:spPr>
      </p:pic>
      <p:sp>
        <p:nvSpPr>
          <p:cNvPr id="1990" name="Shape 1990"/>
          <p:cNvSpPr txBox="1"/>
          <p:nvPr/>
        </p:nvSpPr>
        <p:spPr>
          <a:xfrm>
            <a:off x="0" y="4769650"/>
            <a:ext cx="31629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sp>
        <p:nvSpPr>
          <p:cNvPr id="1991" name="Shape 1991"/>
          <p:cNvSpPr txBox="1"/>
          <p:nvPr>
            <p:ph idx="1" type="body"/>
          </p:nvPr>
        </p:nvSpPr>
        <p:spPr>
          <a:xfrm>
            <a:off x="741362" y="253603"/>
            <a:ext cx="7939200" cy="1441800"/>
          </a:xfrm>
          <a:prstGeom prst="rect">
            <a:avLst/>
          </a:prstGeom>
          <a:noFill/>
          <a:ln>
            <a:noFill/>
          </a:ln>
        </p:spPr>
        <p:txBody>
          <a:bodyPr anchorCtr="0" anchor="t" bIns="45950" lIns="91925" rIns="91925" wrap="square" tIns="45950">
            <a:noAutofit/>
          </a:bodyPr>
          <a:lstStyle/>
          <a:p>
            <a:pPr indent="-222250" lvl="0" marL="222250" marR="0" rtl="0" algn="l">
              <a:lnSpc>
                <a:spcPct val="100000"/>
              </a:lnSpc>
              <a:spcBef>
                <a:spcPts val="0"/>
              </a:spcBef>
              <a:spcAft>
                <a:spcPts val="0"/>
              </a:spcAft>
              <a:buClr>
                <a:schemeClr val="dk1"/>
              </a:buClr>
              <a:buSzPct val="100000"/>
              <a:buFont typeface="Arial"/>
              <a:buChar char="▪"/>
            </a:pPr>
            <a:r>
              <a:rPr i="0" lang="en" sz="20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grpSp>
        <p:nvGrpSpPr>
          <p:cNvPr id="1992" name="Shape 1992"/>
          <p:cNvGrpSpPr/>
          <p:nvPr/>
        </p:nvGrpSpPr>
        <p:grpSpPr>
          <a:xfrm>
            <a:off x="6398704" y="1220395"/>
            <a:ext cx="2050041" cy="830312"/>
            <a:chOff x="0" y="0"/>
            <a:chExt cx="2147483647" cy="2147483647"/>
          </a:xfrm>
        </p:grpSpPr>
        <p:sp>
          <p:nvSpPr>
            <p:cNvPr id="1993" name="Shape 1993"/>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94" name="Shape 1994"/>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HOT region</a:t>
              </a:r>
            </a:p>
          </p:txBody>
        </p:sp>
        <p:sp>
          <p:nvSpPr>
            <p:cNvPr id="1995" name="Shape 1995"/>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Sensitive region</a:t>
              </a:r>
            </a:p>
          </p:txBody>
        </p:sp>
        <p:sp>
          <p:nvSpPr>
            <p:cNvPr id="1996" name="Shape 1996"/>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97" name="Shape 1997"/>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98" name="Shape 1998"/>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Polymorphisms</a:t>
              </a:r>
            </a:p>
          </p:txBody>
        </p:sp>
        <p:cxnSp>
          <p:nvCxnSpPr>
            <p:cNvPr id="1999" name="Shape 1999"/>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3" name="Shape 2003"/>
        <p:cNvGrpSpPr/>
        <p:nvPr/>
      </p:nvGrpSpPr>
      <p:grpSpPr>
        <a:xfrm>
          <a:off x="0" y="0"/>
          <a:ext cx="0" cy="0"/>
          <a:chOff x="0" y="0"/>
          <a:chExt cx="0" cy="0"/>
        </a:xfrm>
      </p:grpSpPr>
      <p:grpSp>
        <p:nvGrpSpPr>
          <p:cNvPr id="2004" name="Shape 2004"/>
          <p:cNvGrpSpPr/>
          <p:nvPr/>
        </p:nvGrpSpPr>
        <p:grpSpPr>
          <a:xfrm>
            <a:off x="-37802" y="3509302"/>
            <a:ext cx="10200586" cy="1345699"/>
            <a:chOff x="0" y="0"/>
            <a:chExt cx="2147483646" cy="2147483647"/>
          </a:xfrm>
        </p:grpSpPr>
        <p:pic>
          <p:nvPicPr>
            <p:cNvPr id="2005" name="Shape 2005"/>
            <p:cNvPicPr preferRelativeResize="0"/>
            <p:nvPr/>
          </p:nvPicPr>
          <p:blipFill rotWithShape="1">
            <a:blip r:embed="rId3">
              <a:alphaModFix/>
            </a:blip>
            <a:srcRect b="0" l="0" r="0" t="0"/>
            <a:stretch/>
          </p:blipFill>
          <p:spPr>
            <a:xfrm>
              <a:off x="0" y="0"/>
              <a:ext cx="2026356029" cy="2147483647"/>
            </a:xfrm>
            <a:prstGeom prst="rect">
              <a:avLst/>
            </a:prstGeom>
            <a:noFill/>
            <a:ln>
              <a:noFill/>
            </a:ln>
          </p:spPr>
        </p:pic>
        <p:sp>
          <p:nvSpPr>
            <p:cNvPr id="2006" name="Shape 2006"/>
            <p:cNvSpPr txBox="1"/>
            <p:nvPr/>
          </p:nvSpPr>
          <p:spPr>
            <a:xfrm>
              <a:off x="531300093" y="798306394"/>
              <a:ext cx="1616183553" cy="468528265"/>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1" lang="en" sz="1800" u="none">
                  <a:solidFill>
                    <a:srgbClr val="000000"/>
                  </a:solidFill>
                  <a:latin typeface="Calibri"/>
                  <a:ea typeface="Calibri"/>
                  <a:cs typeface="Calibri"/>
                  <a:sym typeface="Calibri"/>
                </a:rPr>
                <a:t> p = probability of the feature overlapping natural polymorphisms</a:t>
              </a:r>
            </a:p>
          </p:txBody>
        </p:sp>
        <p:sp>
          <p:nvSpPr>
            <p:cNvPr id="2007" name="Shape 2007"/>
            <p:cNvSpPr txBox="1"/>
            <p:nvPr/>
          </p:nvSpPr>
          <p:spPr>
            <a:xfrm>
              <a:off x="139748874" y="10053617"/>
              <a:ext cx="916802918" cy="466516824"/>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1" lang="en" sz="1800" u="none">
                  <a:solidFill>
                    <a:srgbClr val="000000"/>
                  </a:solidFill>
                  <a:latin typeface="Calibri"/>
                  <a:ea typeface="Calibri"/>
                  <a:cs typeface="Calibri"/>
                  <a:sym typeface="Calibri"/>
                </a:rPr>
                <a:t>Feature weight: </a:t>
              </a:r>
            </a:p>
          </p:txBody>
        </p:sp>
        <p:sp>
          <p:nvSpPr>
            <p:cNvPr id="2008" name="Shape 2008"/>
            <p:cNvSpPr txBox="1"/>
            <p:nvPr/>
          </p:nvSpPr>
          <p:spPr>
            <a:xfrm>
              <a:off x="271930967" y="1562417323"/>
              <a:ext cx="325583007" cy="466535734"/>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1" lang="en" sz="1800" u="none">
                  <a:solidFill>
                    <a:srgbClr val="000000"/>
                  </a:solidFill>
                  <a:latin typeface="Calibri"/>
                  <a:ea typeface="Calibri"/>
                  <a:cs typeface="Calibri"/>
                  <a:sym typeface="Calibri"/>
                </a:rPr>
                <a:t>For a variant: </a:t>
              </a:r>
            </a:p>
          </p:txBody>
        </p:sp>
        <p:pic>
          <p:nvPicPr>
            <p:cNvPr id="2009" name="Shape 2009"/>
            <p:cNvPicPr preferRelativeResize="0"/>
            <p:nvPr/>
          </p:nvPicPr>
          <p:blipFill rotWithShape="1">
            <a:blip r:embed="rId4">
              <a:alphaModFix/>
            </a:blip>
            <a:srcRect b="0" l="0" r="0" t="0"/>
            <a:stretch/>
          </p:blipFill>
          <p:spPr>
            <a:xfrm>
              <a:off x="346347944" y="776187797"/>
              <a:ext cx="88163125" cy="558456769"/>
            </a:xfrm>
            <a:prstGeom prst="rect">
              <a:avLst/>
            </a:prstGeom>
            <a:noFill/>
            <a:ln>
              <a:noFill/>
            </a:ln>
          </p:spPr>
        </p:pic>
        <p:pic>
          <p:nvPicPr>
            <p:cNvPr id="2010" name="Shape 2010"/>
            <p:cNvPicPr preferRelativeResize="0"/>
            <p:nvPr/>
          </p:nvPicPr>
          <p:blipFill rotWithShape="1">
            <a:blip r:embed="rId5">
              <a:alphaModFix/>
            </a:blip>
            <a:srcRect b="0" l="0" r="0" t="0"/>
            <a:stretch/>
          </p:blipFill>
          <p:spPr>
            <a:xfrm>
              <a:off x="193865703" y="874718356"/>
              <a:ext cx="61551003" cy="458412697"/>
            </a:xfrm>
            <a:prstGeom prst="rect">
              <a:avLst/>
            </a:prstGeom>
            <a:noFill/>
            <a:ln>
              <a:noFill/>
            </a:ln>
          </p:spPr>
        </p:pic>
        <p:cxnSp>
          <p:nvCxnSpPr>
            <p:cNvPr id="2011" name="Shape 2011"/>
            <p:cNvCxnSpPr/>
            <p:nvPr/>
          </p:nvCxnSpPr>
          <p:spPr>
            <a:xfrm rot="10800000">
              <a:off x="280452654" y="856621845"/>
              <a:ext cx="0" cy="462495137"/>
            </a:xfrm>
            <a:prstGeom prst="straightConnector1">
              <a:avLst/>
            </a:prstGeom>
            <a:noFill/>
            <a:ln cap="flat" cmpd="sng" w="25400">
              <a:solidFill>
                <a:srgbClr val="FF0000"/>
              </a:solidFill>
              <a:prstDash val="solid"/>
              <a:miter lim="800000"/>
              <a:headEnd len="med" w="med" type="none"/>
              <a:tailEnd len="lg" w="lg" type="stealth"/>
            </a:ln>
          </p:spPr>
        </p:cxnSp>
        <p:cxnSp>
          <p:nvCxnSpPr>
            <p:cNvPr id="2012" name="Shape 2012"/>
            <p:cNvCxnSpPr/>
            <p:nvPr/>
          </p:nvCxnSpPr>
          <p:spPr>
            <a:xfrm>
              <a:off x="451079863" y="840534780"/>
              <a:ext cx="0" cy="498690315"/>
            </a:xfrm>
            <a:prstGeom prst="straightConnector1">
              <a:avLst/>
            </a:prstGeom>
            <a:noFill/>
            <a:ln cap="flat" cmpd="sng" w="25400">
              <a:solidFill>
                <a:srgbClr val="FF0000"/>
              </a:solidFill>
              <a:prstDash val="solid"/>
              <a:miter lim="800000"/>
              <a:headEnd len="med" w="med" type="none"/>
              <a:tailEnd len="lg" w="lg" type="stealth"/>
            </a:ln>
          </p:spPr>
        </p:cxnSp>
      </p:grpSp>
      <p:cxnSp>
        <p:nvCxnSpPr>
          <p:cNvPr id="2013" name="Shape 2013"/>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14" name="Shape 2014"/>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2015" name="Shape 2015"/>
          <p:cNvSpPr txBox="1"/>
          <p:nvPr/>
        </p:nvSpPr>
        <p:spPr>
          <a:xfrm>
            <a:off x="0" y="4769650"/>
            <a:ext cx="33021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sp>
        <p:nvSpPr>
          <p:cNvPr id="2016" name="Shape 2016"/>
          <p:cNvSpPr txBox="1"/>
          <p:nvPr>
            <p:ph idx="1" type="body"/>
          </p:nvPr>
        </p:nvSpPr>
        <p:spPr>
          <a:xfrm>
            <a:off x="741362" y="253603"/>
            <a:ext cx="7939200" cy="1441800"/>
          </a:xfrm>
          <a:prstGeom prst="rect">
            <a:avLst/>
          </a:prstGeom>
          <a:noFill/>
          <a:ln>
            <a:noFill/>
          </a:ln>
        </p:spPr>
        <p:txBody>
          <a:bodyPr anchorCtr="0" anchor="t" bIns="45950" lIns="91925" rIns="91925" wrap="square" tIns="45950">
            <a:noAutofit/>
          </a:bodyPr>
          <a:lstStyle/>
          <a:p>
            <a:pPr indent="-222250" lvl="0" marL="222250" marR="0" rtl="0" algn="l">
              <a:lnSpc>
                <a:spcPct val="100000"/>
              </a:lnSpc>
              <a:spcBef>
                <a:spcPts val="0"/>
              </a:spcBef>
              <a:spcAft>
                <a:spcPts val="0"/>
              </a:spcAft>
              <a:buClr>
                <a:schemeClr val="dk1"/>
              </a:buClr>
              <a:buSzPct val="100000"/>
              <a:buFont typeface="Arial"/>
              <a:buChar char="▪"/>
            </a:pPr>
            <a:r>
              <a:rPr i="0" lang="en" sz="20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grpSp>
        <p:nvGrpSpPr>
          <p:cNvPr id="2017" name="Shape 2017"/>
          <p:cNvGrpSpPr/>
          <p:nvPr/>
        </p:nvGrpSpPr>
        <p:grpSpPr>
          <a:xfrm>
            <a:off x="6398704" y="1220395"/>
            <a:ext cx="2050041" cy="830312"/>
            <a:chOff x="0" y="0"/>
            <a:chExt cx="2147483647" cy="2147483647"/>
          </a:xfrm>
        </p:grpSpPr>
        <p:sp>
          <p:nvSpPr>
            <p:cNvPr id="2018" name="Shape 2018"/>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19" name="Shape 2019"/>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HOT region</a:t>
              </a:r>
            </a:p>
          </p:txBody>
        </p:sp>
        <p:sp>
          <p:nvSpPr>
            <p:cNvPr id="2020" name="Shape 2020"/>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Sensitive region</a:t>
              </a:r>
            </a:p>
          </p:txBody>
        </p:sp>
        <p:sp>
          <p:nvSpPr>
            <p:cNvPr id="2021" name="Shape 2021"/>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22" name="Shape 2022"/>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23" name="Shape 2023"/>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Polymorphisms</a:t>
              </a:r>
            </a:p>
          </p:txBody>
        </p:sp>
        <p:cxnSp>
          <p:nvCxnSpPr>
            <p:cNvPr id="2024" name="Shape 2024"/>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
        <p:nvSpPr>
          <p:cNvPr id="2025" name="Shape 2025"/>
          <p:cNvSpPr txBox="1"/>
          <p:nvPr/>
        </p:nvSpPr>
        <p:spPr>
          <a:xfrm>
            <a:off x="1219200" y="2633663"/>
            <a:ext cx="7315200" cy="1392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2026" name="Shape 2026"/>
          <p:cNvCxnSpPr/>
          <p:nvPr/>
        </p:nvCxnSpPr>
        <p:spPr>
          <a:xfrm>
            <a:off x="18288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27" name="Shape 2027"/>
          <p:cNvCxnSpPr/>
          <p:nvPr/>
        </p:nvCxnSpPr>
        <p:spPr>
          <a:xfrm>
            <a:off x="1981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28" name="Shape 2028"/>
          <p:cNvCxnSpPr/>
          <p:nvPr/>
        </p:nvCxnSpPr>
        <p:spPr>
          <a:xfrm>
            <a:off x="22526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29" name="Shape 2029"/>
          <p:cNvCxnSpPr/>
          <p:nvPr/>
        </p:nvCxnSpPr>
        <p:spPr>
          <a:xfrm>
            <a:off x="76025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30" name="Shape 2030"/>
          <p:cNvCxnSpPr/>
          <p:nvPr/>
        </p:nvCxnSpPr>
        <p:spPr>
          <a:xfrm>
            <a:off x="76565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31" name="Shape 2031"/>
          <p:cNvCxnSpPr/>
          <p:nvPr/>
        </p:nvCxnSpPr>
        <p:spPr>
          <a:xfrm>
            <a:off x="4267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32" name="Shape 2032"/>
          <p:cNvCxnSpPr/>
          <p:nvPr/>
        </p:nvCxnSpPr>
        <p:spPr>
          <a:xfrm>
            <a:off x="38433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33" name="Shape 2033"/>
          <p:cNvCxnSpPr/>
          <p:nvPr/>
        </p:nvCxnSpPr>
        <p:spPr>
          <a:xfrm>
            <a:off x="33020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34" name="Shape 2034"/>
          <p:cNvCxnSpPr/>
          <p:nvPr/>
        </p:nvCxnSpPr>
        <p:spPr>
          <a:xfrm>
            <a:off x="6519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35" name="Shape 2035"/>
          <p:cNvCxnSpPr/>
          <p:nvPr/>
        </p:nvCxnSpPr>
        <p:spPr>
          <a:xfrm>
            <a:off x="7281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36" name="Shape 2036"/>
          <p:cNvCxnSpPr/>
          <p:nvPr/>
        </p:nvCxnSpPr>
        <p:spPr>
          <a:xfrm>
            <a:off x="7721600"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2037" name="Shape 2037"/>
          <p:cNvSpPr txBox="1"/>
          <p:nvPr/>
        </p:nvSpPr>
        <p:spPr>
          <a:xfrm>
            <a:off x="271462" y="2555081"/>
            <a:ext cx="854100" cy="24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500" u="none">
                <a:solidFill>
                  <a:srgbClr val="000000"/>
                </a:solidFill>
                <a:latin typeface="Calibri"/>
                <a:ea typeface="Calibri"/>
                <a:cs typeface="Calibri"/>
                <a:sym typeface="Calibri"/>
              </a:rPr>
              <a:t>Genome</a:t>
            </a:r>
          </a:p>
        </p:txBody>
      </p:sp>
      <p:sp>
        <p:nvSpPr>
          <p:cNvPr id="2038" name="Shape 2038"/>
          <p:cNvSpPr txBox="1"/>
          <p:nvPr/>
        </p:nvSpPr>
        <p:spPr>
          <a:xfrm>
            <a:off x="1676400" y="2288381"/>
            <a:ext cx="6873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39" name="Shape 2039"/>
          <p:cNvSpPr txBox="1"/>
          <p:nvPr/>
        </p:nvSpPr>
        <p:spPr>
          <a:xfrm>
            <a:off x="4102100" y="2288381"/>
            <a:ext cx="4587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2040" name="Shape 2040"/>
          <p:cNvCxnSpPr/>
          <p:nvPr/>
        </p:nvCxnSpPr>
        <p:spPr>
          <a:xfrm>
            <a:off x="441007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2041" name="Shape 2041"/>
          <p:cNvSpPr txBox="1"/>
          <p:nvPr/>
        </p:nvSpPr>
        <p:spPr>
          <a:xfrm>
            <a:off x="6654800" y="2284809"/>
            <a:ext cx="1314300" cy="1428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2042" name="Shape 2042"/>
          <p:cNvGrpSpPr/>
          <p:nvPr/>
        </p:nvGrpSpPr>
        <p:grpSpPr>
          <a:xfrm>
            <a:off x="2354883" y="2624667"/>
            <a:ext cx="3462696" cy="159677"/>
            <a:chOff x="0" y="0"/>
            <a:chExt cx="2147483647" cy="2147483646"/>
          </a:xfrm>
        </p:grpSpPr>
        <p:sp>
          <p:nvSpPr>
            <p:cNvPr id="2043" name="Shape 2043"/>
            <p:cNvSpPr txBox="1"/>
            <p:nvPr/>
          </p:nvSpPr>
          <p:spPr>
            <a:xfrm>
              <a:off x="1386955527" y="0"/>
              <a:ext cx="76052811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44" name="Shape 2044"/>
            <p:cNvSpPr txBox="1"/>
            <p:nvPr/>
          </p:nvSpPr>
          <p:spPr>
            <a:xfrm>
              <a:off x="0" y="0"/>
              <a:ext cx="39855007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45" name="Shape 2045"/>
            <p:cNvSpPr txBox="1"/>
            <p:nvPr/>
          </p:nvSpPr>
          <p:spPr>
            <a:xfrm>
              <a:off x="682693235" y="0"/>
              <a:ext cx="101278647" cy="214748364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2046" name="Shape 2046"/>
          <p:cNvCxnSpPr/>
          <p:nvPr/>
        </p:nvCxnSpPr>
        <p:spPr>
          <a:xfrm>
            <a:off x="63436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47" name="Shape 2047"/>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48" name="Shape 2048"/>
          <p:cNvCxnSpPr/>
          <p:nvPr/>
        </p:nvCxnSpPr>
        <p:spPr>
          <a:xfrm>
            <a:off x="14462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49" name="Shape 2049"/>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50" name="Shape 2050"/>
          <p:cNvCxnSpPr/>
          <p:nvPr/>
        </p:nvCxnSpPr>
        <p:spPr>
          <a:xfrm>
            <a:off x="34131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51" name="Shape 2051"/>
          <p:cNvCxnSpPr/>
          <p:nvPr/>
        </p:nvCxnSpPr>
        <p:spPr>
          <a:xfrm>
            <a:off x="51816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52" name="Shape 2052"/>
          <p:cNvCxnSpPr/>
          <p:nvPr/>
        </p:nvCxnSpPr>
        <p:spPr>
          <a:xfrm>
            <a:off x="2976562" y="2633663"/>
            <a:ext cx="0" cy="140400"/>
          </a:xfrm>
          <a:prstGeom prst="straightConnector1">
            <a:avLst/>
          </a:prstGeom>
          <a:noFill/>
          <a:ln cap="flat" cmpd="sng" w="25400">
            <a:solidFill>
              <a:srgbClr val="FFFF00"/>
            </a:solidFill>
            <a:prstDash val="solid"/>
            <a:miter lim="800000"/>
            <a:headEnd len="med" w="med" type="none"/>
            <a:tailEnd len="med" w="med" type="none"/>
          </a:ln>
        </p:spPr>
      </p:cxnSp>
      <p:cxnSp>
        <p:nvCxnSpPr>
          <p:cNvPr id="2053" name="Shape 2053"/>
          <p:cNvCxnSpPr/>
          <p:nvPr/>
        </p:nvCxnSpPr>
        <p:spPr>
          <a:xfrm>
            <a:off x="5059362" y="2634853"/>
            <a:ext cx="0" cy="139200"/>
          </a:xfrm>
          <a:prstGeom prst="straightConnector1">
            <a:avLst/>
          </a:prstGeom>
          <a:noFill/>
          <a:ln cap="flat" cmpd="sng" w="25400">
            <a:solidFill>
              <a:srgbClr val="FFFF00"/>
            </a:solidFill>
            <a:prstDash val="solid"/>
            <a:miter lim="800000"/>
            <a:headEnd len="med" w="med" type="none"/>
            <a:tailEnd len="med" w="med" type="none"/>
          </a:ln>
        </p:spPr>
      </p:cxnSp>
      <p:pic>
        <p:nvPicPr>
          <p:cNvPr id="2054" name="Shape 2054"/>
          <p:cNvPicPr preferRelativeResize="0"/>
          <p:nvPr/>
        </p:nvPicPr>
        <p:blipFill rotWithShape="1">
          <a:blip r:embed="rId6">
            <a:alphaModFix/>
          </a:blip>
          <a:srcRect b="0" l="0" r="0" t="0"/>
          <a:stretch/>
        </p:blipFill>
        <p:spPr>
          <a:xfrm>
            <a:off x="3890962" y="2865834"/>
            <a:ext cx="436964" cy="36867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8" name="Shape 2058"/>
        <p:cNvGrpSpPr/>
        <p:nvPr/>
      </p:nvGrpSpPr>
      <p:grpSpPr>
        <a:xfrm>
          <a:off x="0" y="0"/>
          <a:ext cx="0" cy="0"/>
          <a:chOff x="0" y="0"/>
          <a:chExt cx="0" cy="0"/>
        </a:xfrm>
      </p:grpSpPr>
      <p:pic>
        <p:nvPicPr>
          <p:cNvPr id="2059" name="Shape 2059"/>
          <p:cNvPicPr preferRelativeResize="0"/>
          <p:nvPr/>
        </p:nvPicPr>
        <p:blipFill rotWithShape="1">
          <a:blip r:embed="rId3">
            <a:alphaModFix/>
          </a:blip>
          <a:srcRect b="0" l="2458" r="0" t="0"/>
          <a:stretch/>
        </p:blipFill>
        <p:spPr>
          <a:xfrm>
            <a:off x="516577" y="273844"/>
            <a:ext cx="5673973" cy="2012414"/>
          </a:xfrm>
          <a:prstGeom prst="rect">
            <a:avLst/>
          </a:prstGeom>
          <a:noFill/>
          <a:ln>
            <a:noFill/>
          </a:ln>
        </p:spPr>
      </p:pic>
      <p:pic>
        <p:nvPicPr>
          <p:cNvPr id="2060" name="Shape 2060"/>
          <p:cNvPicPr preferRelativeResize="0"/>
          <p:nvPr/>
        </p:nvPicPr>
        <p:blipFill rotWithShape="1">
          <a:blip r:embed="rId4">
            <a:alphaModFix/>
          </a:blip>
          <a:srcRect b="0" l="2439" r="0" t="0"/>
          <a:stretch/>
        </p:blipFill>
        <p:spPr>
          <a:xfrm>
            <a:off x="516577" y="2571626"/>
            <a:ext cx="5743608" cy="2462936"/>
          </a:xfrm>
          <a:prstGeom prst="rect">
            <a:avLst/>
          </a:prstGeom>
          <a:noFill/>
          <a:ln>
            <a:noFill/>
          </a:ln>
        </p:spPr>
      </p:pic>
      <p:sp>
        <p:nvSpPr>
          <p:cNvPr id="2061" name="Shape 2061"/>
          <p:cNvSpPr txBox="1"/>
          <p:nvPr>
            <p:ph idx="12" type="sldNum"/>
          </p:nvPr>
        </p:nvSpPr>
        <p:spPr>
          <a:xfrm>
            <a:off x="6457950" y="4767263"/>
            <a:ext cx="2057400" cy="273900"/>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
        <p:nvSpPr>
          <p:cNvPr id="2062" name="Shape 2062"/>
          <p:cNvSpPr/>
          <p:nvPr/>
        </p:nvSpPr>
        <p:spPr>
          <a:xfrm>
            <a:off x="6268680" y="3160683"/>
            <a:ext cx="2775900" cy="9003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400" u="none" cap="none" strike="noStrike">
                <a:solidFill>
                  <a:schemeClr val="dk1"/>
                </a:solidFill>
                <a:latin typeface="Calibri"/>
                <a:ea typeface="Calibri"/>
                <a:cs typeface="Calibri"/>
                <a:sym typeface="Calibri"/>
              </a:rPr>
              <a:t>Somatic variants in 33 cancer types</a:t>
            </a:r>
          </a:p>
          <a:p>
            <a:pPr indent="0" lvl="0" marL="0" marR="0" rtl="0" algn="ctr">
              <a:spcBef>
                <a:spcPts val="0"/>
              </a:spcBef>
              <a:buNone/>
            </a:pPr>
            <a:r>
              <a:t/>
            </a:r>
            <a:endParaRPr b="0" i="0" sz="1400" u="none" cap="none" strike="noStrike">
              <a:solidFill>
                <a:schemeClr val="dk1"/>
              </a:solidFill>
              <a:latin typeface="Calibri"/>
              <a:ea typeface="Calibri"/>
              <a:cs typeface="Calibri"/>
              <a:sym typeface="Calibri"/>
            </a:endParaRPr>
          </a:p>
          <a:p>
            <a:pPr indent="0" lvl="0" marL="0" marR="0" rtl="0" algn="ctr">
              <a:spcBef>
                <a:spcPts val="0"/>
              </a:spcBef>
              <a:buSzPct val="25000"/>
              <a:buNone/>
            </a:pPr>
            <a:r>
              <a:rPr b="0" i="0" lang="en" sz="1400" u="none" cap="none" strike="noStrike">
                <a:solidFill>
                  <a:schemeClr val="dk1"/>
                </a:solidFill>
                <a:latin typeface="Calibri"/>
                <a:ea typeface="Calibri"/>
                <a:cs typeface="Calibri"/>
                <a:sym typeface="Calibri"/>
              </a:rPr>
              <a:t>Data taken from TCGA (data from 10,489 tumor samples shown)</a:t>
            </a:r>
          </a:p>
        </p:txBody>
      </p:sp>
      <p:sp>
        <p:nvSpPr>
          <p:cNvPr id="2063" name="Shape 2063"/>
          <p:cNvSpPr/>
          <p:nvPr/>
        </p:nvSpPr>
        <p:spPr>
          <a:xfrm>
            <a:off x="6295729" y="691203"/>
            <a:ext cx="2775900" cy="2769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400" u="none" cap="none" strike="noStrike">
                <a:solidFill>
                  <a:schemeClr val="dk1"/>
                </a:solidFill>
                <a:latin typeface="Calibri"/>
                <a:ea typeface="Calibri"/>
                <a:cs typeface="Calibri"/>
                <a:sym typeface="Calibri"/>
              </a:rPr>
              <a:t>Mutations downloaded from COSMIC</a:t>
            </a:r>
          </a:p>
        </p:txBody>
      </p:sp>
      <p:sp>
        <p:nvSpPr>
          <p:cNvPr id="2064" name="Shape 2064"/>
          <p:cNvSpPr/>
          <p:nvPr/>
        </p:nvSpPr>
        <p:spPr>
          <a:xfrm>
            <a:off x="6362021" y="4904175"/>
            <a:ext cx="1723800" cy="231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1" lang="en" sz="1100" u="none" cap="none" strike="noStrike">
                <a:solidFill>
                  <a:schemeClr val="dk1"/>
                </a:solidFill>
                <a:latin typeface="Calibri"/>
                <a:ea typeface="Calibri"/>
                <a:cs typeface="Calibri"/>
                <a:sym typeface="Calibri"/>
              </a:rPr>
              <a:t>Yi et al, NRG (2017)</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47" name="Shape 347"/>
        <p:cNvGrpSpPr/>
        <p:nvPr/>
      </p:nvGrpSpPr>
      <p:grpSpPr>
        <a:xfrm>
          <a:off x="0" y="0"/>
          <a:ext cx="0" cy="0"/>
          <a:chOff x="0" y="0"/>
          <a:chExt cx="0" cy="0"/>
        </a:xfrm>
      </p:grpSpPr>
      <p:sp>
        <p:nvSpPr>
          <p:cNvPr id="348" name="Shape 34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spcBef>
                <a:spcPts val="0"/>
              </a:spcBef>
              <a:buNone/>
            </a:pPr>
            <a:fld id="{00000000-1234-1234-1234-123412341234}" type="slidenum">
              <a:rPr lang="en"/>
              <a:t>‹#›</a:t>
            </a:fld>
          </a:p>
        </p:txBody>
      </p:sp>
      <p:pic>
        <p:nvPicPr>
          <p:cNvPr descr="sequencing_universe.jpg" id="349" name="Shape 349"/>
          <p:cNvPicPr preferRelativeResize="0"/>
          <p:nvPr/>
        </p:nvPicPr>
        <p:blipFill rotWithShape="1">
          <a:blip r:embed="rId4">
            <a:alphaModFix/>
          </a:blip>
          <a:srcRect b="1110" l="0" r="0" t="1480"/>
          <a:stretch/>
        </p:blipFill>
        <p:spPr>
          <a:xfrm>
            <a:off x="1143000" y="76200"/>
            <a:ext cx="6858000" cy="50101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