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70" r:id="rId6"/>
    <p:sldId id="263" r:id="rId7"/>
    <p:sldId id="271" r:id="rId8"/>
    <p:sldId id="267" r:id="rId9"/>
    <p:sldId id="269" r:id="rId10"/>
    <p:sldId id="25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2"/>
    <p:restoredTop sz="94600"/>
  </p:normalViewPr>
  <p:slideViewPr>
    <p:cSldViewPr snapToGrid="0" snapToObjects="1">
      <p:cViewPr>
        <p:scale>
          <a:sx n="145" d="100"/>
          <a:sy n="145" d="100"/>
        </p:scale>
        <p:origin x="112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3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6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8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08DEC-3788-F041-9E20-9DCC2306A9CA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BAB7-A891-6842-B5B6-6DECDF6D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Germline X Somatic:</a:t>
            </a:r>
            <a:br>
              <a:rPr lang="en-US" dirty="0" smtClean="0"/>
            </a:br>
            <a:r>
              <a:rPr lang="en-US" dirty="0" smtClean="0"/>
              <a:t>Universal and unique patterns of mutation and natural selection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 Meyerson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1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LL-inspired idea: Form meta-bins from </a:t>
            </a:r>
            <a:r>
              <a:rPr lang="en-US" dirty="0" err="1" smtClean="0"/>
              <a:t>epigenomic</a:t>
            </a:r>
            <a:r>
              <a:rPr lang="en-US" dirty="0" smtClean="0"/>
              <a:t> rather than regional contiguity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5" name="TextBox 4"/>
          <p:cNvSpPr txBox="1"/>
          <p:nvPr/>
        </p:nvSpPr>
        <p:spPr>
          <a:xfrm>
            <a:off x="427511" y="2315688"/>
            <a:ext cx="33228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Downloaded dozens of </a:t>
            </a:r>
            <a:r>
              <a:rPr lang="en-US" dirty="0" err="1" smtClean="0"/>
              <a:t>epigenomic</a:t>
            </a:r>
            <a:r>
              <a:rPr lang="en-US" dirty="0" smtClean="0"/>
              <a:t> signal tracks (e.g. methylation marks). </a:t>
            </a:r>
          </a:p>
          <a:p>
            <a:endParaRPr lang="en-US" dirty="0"/>
          </a:p>
          <a:p>
            <a:r>
              <a:rPr lang="en-US" dirty="0" smtClean="0"/>
              <a:t>Aggregated each signal to mean value within 100kb bins.</a:t>
            </a:r>
          </a:p>
          <a:p>
            <a:endParaRPr lang="en-US" dirty="0" smtClean="0"/>
          </a:p>
          <a:p>
            <a:r>
              <a:rPr lang="en-US" dirty="0" smtClean="0"/>
              <a:t>This visualization was performed using t-SNE on these values.</a:t>
            </a:r>
          </a:p>
          <a:p>
            <a:endParaRPr lang="en-US" dirty="0" smtClean="0"/>
          </a:p>
          <a:p>
            <a:r>
              <a:rPr lang="en-US" dirty="0" smtClean="0"/>
              <a:t>Clustered 100kb bins into meta-bins (using </a:t>
            </a:r>
            <a:r>
              <a:rPr lang="en-US" dirty="0" err="1" smtClean="0"/>
              <a:t>kmeans</a:t>
            </a:r>
            <a:r>
              <a:rPr lang="en-US" dirty="0" smtClean="0"/>
              <a:t> on aggregated signal vectors) without reference to mutation rates in those bins.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Massive improvement in S-G correlation when bins are determined by </a:t>
            </a:r>
            <a:r>
              <a:rPr lang="en-US" dirty="0" err="1" smtClean="0"/>
              <a:t>epigenomic</a:t>
            </a:r>
            <a:r>
              <a:rPr lang="en-US" dirty="0" smtClean="0"/>
              <a:t> rather than regional contiguity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93776" y="2315688"/>
            <a:ext cx="2137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aths for further optimization:</a:t>
            </a:r>
          </a:p>
          <a:p>
            <a:endParaRPr lang="en-US" dirty="0" smtClean="0"/>
          </a:p>
          <a:p>
            <a:r>
              <a:rPr lang="en-US" dirty="0" smtClean="0"/>
              <a:t>More signal tracks.</a:t>
            </a:r>
          </a:p>
          <a:p>
            <a:endParaRPr lang="en-US" dirty="0" smtClean="0"/>
          </a:p>
          <a:p>
            <a:r>
              <a:rPr lang="en-US" dirty="0" smtClean="0"/>
              <a:t>Smaller fundamental window sizes than 100kb.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3489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Mutation and natural </a:t>
            </a:r>
            <a:r>
              <a:rPr lang="en-US" sz="3600" dirty="0"/>
              <a:t>s</a:t>
            </a:r>
            <a:r>
              <a:rPr lang="en-US" sz="3600" dirty="0" smtClean="0"/>
              <a:t>election act on life at every scale</a:t>
            </a:r>
            <a:endParaRPr 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78049" y="1892656"/>
            <a:ext cx="32312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Selfish DNA</a:t>
            </a:r>
          </a:p>
          <a:p>
            <a:endParaRPr lang="en-US" smtClean="0"/>
          </a:p>
          <a:p>
            <a:r>
              <a:rPr lang="en-US" smtClean="0"/>
              <a:t>Cellular fitness</a:t>
            </a:r>
          </a:p>
          <a:p>
            <a:endParaRPr lang="en-US" smtClean="0"/>
          </a:p>
          <a:p>
            <a:r>
              <a:rPr lang="en-US" smtClean="0"/>
              <a:t>Organismal fitness</a:t>
            </a:r>
          </a:p>
          <a:p>
            <a:endParaRPr lang="en-US" smtClean="0"/>
          </a:p>
          <a:p>
            <a:r>
              <a:rPr lang="en-US" smtClean="0"/>
              <a:t>Group selection</a:t>
            </a:r>
          </a:p>
          <a:p>
            <a:endParaRPr lang="en-US" smtClean="0"/>
          </a:p>
          <a:p>
            <a:r>
              <a:rPr lang="en-US" smtClean="0"/>
              <a:t>The Great Filter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371" y="1631046"/>
            <a:ext cx="487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gccgggcgcg</a:t>
            </a:r>
            <a:r>
              <a:rPr lang="en-US" sz="2800" dirty="0" err="1" smtClean="0">
                <a:solidFill>
                  <a:srgbClr val="FFC000"/>
                </a:solidFill>
              </a:rPr>
              <a:t>COPY</a:t>
            </a:r>
            <a:r>
              <a:rPr lang="en-US" sz="2800" dirty="0" err="1" smtClean="0">
                <a:solidFill>
                  <a:srgbClr val="0070C0"/>
                </a:solidFill>
              </a:rPr>
              <a:t>ME</a:t>
            </a:r>
            <a:r>
              <a:rPr lang="en-US" sz="2800" dirty="0" err="1"/>
              <a:t>gtggcgcgtg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17" y="5335885"/>
            <a:ext cx="2309191" cy="1298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838441" y="2180362"/>
            <a:ext cx="1435142" cy="1216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24" y="4374636"/>
            <a:ext cx="2890974" cy="961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203" y="3353752"/>
            <a:ext cx="2193340" cy="9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5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data-sets enable comprehensive inter-relation of germline and somatic mutation patterns for the first time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522" y="3720836"/>
            <a:ext cx="5181600" cy="2134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4064"/>
            <a:ext cx="4223733" cy="2933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113" y="2368593"/>
            <a:ext cx="5539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gnomAD</a:t>
            </a:r>
            <a:r>
              <a:rPr lang="en-US" sz="32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15,000 whole genomes of healthy germline samples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12835" y="2368593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PCAWG </a:t>
            </a:r>
            <a:r>
              <a:rPr lang="mr-IN" sz="2400" dirty="0" smtClean="0"/>
              <a:t>–</a:t>
            </a:r>
            <a:r>
              <a:rPr lang="en-US" sz="2400" dirty="0" smtClean="0"/>
              <a:t> 2,500 whole genomes of cancerous somatic samples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703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 unexplored possibility: Germline and Somatic mutation profiles could be used to inform each other.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Neutral models of mutation are important</a:t>
            </a:r>
          </a:p>
          <a:p>
            <a:pPr lvl="1"/>
            <a:r>
              <a:rPr lang="en-US" dirty="0" smtClean="0"/>
              <a:t>Departures from well-calibrated neutral models suggests selection, which can be used to identify cancer drivers and other disease-causing variants</a:t>
            </a:r>
          </a:p>
          <a:p>
            <a:r>
              <a:rPr lang="en-US" dirty="0" smtClean="0"/>
              <a:t>Existing neutral models are strained</a:t>
            </a:r>
          </a:p>
          <a:p>
            <a:pPr lvl="1"/>
            <a:r>
              <a:rPr lang="en-US" dirty="0" smtClean="0"/>
              <a:t>Discovery of the long-tail of low-penetrance and low-effect disease-causing mutations requires precise neutral models, but existing neutral models are coarse</a:t>
            </a:r>
          </a:p>
          <a:p>
            <a:r>
              <a:rPr lang="en-US" dirty="0" smtClean="0"/>
              <a:t>Germline data might help inform somatic neutral models and </a:t>
            </a:r>
            <a:r>
              <a:rPr lang="en-US" i="1" dirty="0" smtClean="0"/>
              <a:t>vice versa</a:t>
            </a:r>
          </a:p>
        </p:txBody>
      </p:sp>
    </p:spTree>
    <p:extLst>
      <p:ext uri="{BB962C8B-B14F-4D97-AF65-F5344CB8AC3E}">
        <p14:creationId xmlns:p14="http://schemas.microsoft.com/office/powerpoint/2010/main" val="204550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Cross-context neutral models offers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Pooling germline and somatic variants together increases density of mutation across genome for more finely estimating mutation rates</a:t>
            </a:r>
          </a:p>
          <a:p>
            <a:r>
              <a:rPr lang="en-US" dirty="0" smtClean="0"/>
              <a:t>Germline and somatic contexts are subject to selection in different ways, permitting cross-context variants to serve as a cleaner neutral control</a:t>
            </a:r>
          </a:p>
          <a:p>
            <a:pPr lvl="1"/>
            <a:r>
              <a:rPr lang="en-US" dirty="0" smtClean="0"/>
              <a:t>Germline variants are much less likely to be positively selected</a:t>
            </a:r>
          </a:p>
          <a:p>
            <a:pPr lvl="1"/>
            <a:r>
              <a:rPr lang="en-US" dirty="0" smtClean="0"/>
              <a:t>Somatic variants are less likely to be negatively selected</a:t>
            </a:r>
          </a:p>
          <a:p>
            <a:r>
              <a:rPr lang="en-US" dirty="0" smtClean="0"/>
              <a:t>Inter-relating somatic and germline mutation rates can identify areas of cryptic background mutation rate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7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concordance between germline and somatic mutation rates is a pre-requisite for modeling somatic mutation with germline mutation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germline and somatic mutational profiles are orthogonal, then there is no further value in inter-relating their profiles</a:t>
            </a:r>
          </a:p>
        </p:txBody>
      </p:sp>
    </p:spTree>
    <p:extLst>
      <p:ext uri="{BB962C8B-B14F-4D97-AF65-F5344CB8AC3E}">
        <p14:creationId xmlns:p14="http://schemas.microsoft.com/office/powerpoint/2010/main" val="18059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Moderate correlation between trinucleotide frequencies in germline and somatic cases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5" y="1683694"/>
            <a:ext cx="4351338" cy="4351338"/>
          </a:xfrm>
        </p:spPr>
      </p:pic>
      <p:sp>
        <p:nvSpPr>
          <p:cNvPr id="6" name="TextBox 5"/>
          <p:cNvSpPr txBox="1"/>
          <p:nvPr/>
        </p:nvSpPr>
        <p:spPr>
          <a:xfrm>
            <a:off x="3033023" y="6180307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 = 0.40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55391" y="6184930"/>
            <a:ext cx="276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 = 0.75 (0.62 spearman)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00" y="1551028"/>
            <a:ext cx="4773562" cy="47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a relatively high correlation between somatic and germline mutation correlation rates when the genome is binned into large windows.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3902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somatic-germline mutation correlation is not an artifact of technical coverage.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80862" y="2624447"/>
            <a:ext cx="2790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blue, instead of using raw </a:t>
            </a:r>
            <a:r>
              <a:rPr lang="en-US" dirty="0" err="1" smtClean="0"/>
              <a:t>gnomAD</a:t>
            </a:r>
            <a:r>
              <a:rPr lang="en-US" dirty="0"/>
              <a:t> </a:t>
            </a:r>
            <a:r>
              <a:rPr lang="en-US" dirty="0" smtClean="0"/>
              <a:t>ultra-rare mutation counts per 100kb window, I use </a:t>
            </a:r>
            <a:r>
              <a:rPr lang="en-US" dirty="0" err="1" smtClean="0"/>
              <a:t>gnomAD</a:t>
            </a:r>
            <a:r>
              <a:rPr lang="en-US" dirty="0" smtClean="0"/>
              <a:t> ultra-rare mutation </a:t>
            </a:r>
            <a:r>
              <a:rPr lang="en-US" i="1" dirty="0" smtClean="0"/>
              <a:t>rates</a:t>
            </a:r>
            <a:r>
              <a:rPr lang="en-US" dirty="0" smtClean="0"/>
              <a:t> at </a:t>
            </a:r>
            <a:r>
              <a:rPr lang="en-US" i="1" dirty="0" smtClean="0"/>
              <a:t>eligible well-covered positions.</a:t>
            </a:r>
            <a:endParaRPr lang="en-US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64298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434</Words>
  <Application>Microsoft Macintosh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Theme</vt:lpstr>
      <vt:lpstr>Germline X Somatic: Universal and unique patterns of mutation and natural selection</vt:lpstr>
      <vt:lpstr>Mutation and natural selection act on life at every scale</vt:lpstr>
      <vt:lpstr>New data-sets enable comprehensive inter-relation of germline and somatic mutation patterns for the first time</vt:lpstr>
      <vt:lpstr>An unexplored possibility: Germline and Somatic mutation profiles could be used to inform each other.</vt:lpstr>
      <vt:lpstr>Cross-context neutral models offers advantages</vt:lpstr>
      <vt:lpstr>High concordance between germline and somatic mutation rates is a pre-requisite for modeling somatic mutation with germline mutation rates</vt:lpstr>
      <vt:lpstr>Moderate correlation between trinucleotide frequencies in germline and somatic cases</vt:lpstr>
      <vt:lpstr>There is a relatively high correlation between somatic and germline mutation correlation rates when the genome is binned into large windows.</vt:lpstr>
      <vt:lpstr>The somatic-germline mutation correlation is not an artifact of technical coverage.</vt:lpstr>
      <vt:lpstr>LL-inspired idea: Form meta-bins from epigenomic rather than regional contiguity</vt:lpstr>
      <vt:lpstr>Massive improvement in S-G correlation when bins are determined by epigenomic rather than regional contiguity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Meyerson</dc:creator>
  <cp:lastModifiedBy>Will Meyerson</cp:lastModifiedBy>
  <cp:revision>23</cp:revision>
  <dcterms:created xsi:type="dcterms:W3CDTF">2017-10-11T14:43:58Z</dcterms:created>
  <dcterms:modified xsi:type="dcterms:W3CDTF">2017-10-11T21:14:18Z</dcterms:modified>
</cp:coreProperties>
</file>