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349" r:id="rId4"/>
    <p:sldId id="355" r:id="rId5"/>
    <p:sldId id="365" r:id="rId6"/>
    <p:sldId id="368" r:id="rId7"/>
    <p:sldId id="354" r:id="rId8"/>
    <p:sldId id="310" r:id="rId9"/>
    <p:sldId id="357" r:id="rId10"/>
    <p:sldId id="359" r:id="rId11"/>
    <p:sldId id="302" r:id="rId12"/>
    <p:sldId id="315" r:id="rId13"/>
    <p:sldId id="316" r:id="rId14"/>
    <p:sldId id="313" r:id="rId15"/>
    <p:sldId id="369" r:id="rId16"/>
    <p:sldId id="361" r:id="rId17"/>
    <p:sldId id="362" r:id="rId18"/>
    <p:sldId id="363" r:id="rId19"/>
    <p:sldId id="328" r:id="rId20"/>
    <p:sldId id="334" r:id="rId21"/>
    <p:sldId id="339" r:id="rId22"/>
    <p:sldId id="326" r:id="rId23"/>
    <p:sldId id="294" r:id="rId24"/>
    <p:sldId id="30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  <p:cmAuthor id="2" name="Mark Gerstein" initials="" lastIdx="12" clrIdx="1"/>
  <p:cmAuthor id="3" name="shaoke lou" initials="" lastIdx="1" clrIdx="2"/>
  <p:cmAuthor id="4" name="Lucas Lochovsky" initials="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28"/>
    <p:restoredTop sz="90576" autoAdjust="0"/>
  </p:normalViewPr>
  <p:slideViewPr>
    <p:cSldViewPr snapToGrid="0" snapToObjects="1">
      <p:cViewPr>
        <p:scale>
          <a:sx n="95" d="100"/>
          <a:sy n="95" d="100"/>
        </p:scale>
        <p:origin x="656" y="4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6" d="100"/>
        <a:sy n="19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notesMaster" Target="notesMasters/notesMaster1.xml"/><Relationship Id="rId27" Type="http://schemas.openxmlformats.org/officeDocument/2006/relationships/commentAuthors" Target="commentAuthors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187EC-E899-F846-8A8B-42C8D1DFE005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9DF9D-8B29-E040-861F-F480ECC59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1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hape 12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Mutation spectrum is further broken down to mutation signatures, which represent mutational processes</a:t>
            </a:r>
          </a:p>
          <a:p>
            <a:pPr>
              <a:spcBef>
                <a:spcPct val="0"/>
              </a:spcBef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99330" name="Shape 127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088056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206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8" name="Shape 5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1058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Shape 5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8013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hape 138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1378" name="Shape 139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ea typeface="ＭＳ Ｐゴシック" charset="-128"/>
              <a:sym typeface="Calibri" charset="0"/>
            </a:endParaRPr>
          </a:p>
        </p:txBody>
      </p:sp>
      <p:sp>
        <p:nvSpPr>
          <p:cNvPr id="101379" name="Shape 140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buSzPct val="25000"/>
            </a:pPr>
            <a:fld id="{2FFB0BA3-04C5-8A4F-898C-84FCAA5740DB}" type="slidenum">
              <a:rPr lang="en-US" altLang="en-US">
                <a:solidFill>
                  <a:srgbClr val="000000"/>
                </a:solidFill>
                <a:sym typeface="Calibri" charset="0"/>
              </a:rPr>
              <a:pPr>
                <a:buSzPct val="25000"/>
              </a:pPr>
              <a:t>15</a:t>
            </a:fld>
            <a:endParaRPr lang="en-US" altLang="en-US">
              <a:solidFill>
                <a:srgbClr val="000000"/>
              </a:solidFill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220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hape 16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z="1200" dirty="0" err="1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ApoBEC</a:t>
            </a: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signature is observed</a:t>
            </a:r>
            <a:r>
              <a:rPr lang="en-US" altLang="en-US" sz="1200" baseline="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</a:t>
            </a: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in </a:t>
            </a:r>
            <a:r>
              <a:rPr lang="en-US" altLang="en-US" sz="1200" dirty="0" err="1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chRCC</a:t>
            </a: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but never in </a:t>
            </a:r>
            <a:r>
              <a:rPr lang="en-US" altLang="en-US" sz="1200" dirty="0" err="1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ccRCC</a:t>
            </a:r>
            <a:endParaRPr lang="en-US" altLang="en-US" sz="1200" dirty="0" smtClean="0">
              <a:solidFill>
                <a:srgbClr val="366092"/>
              </a:solidFill>
              <a:latin typeface="Arial" charset="0"/>
              <a:ea typeface="Arial" charset="0"/>
              <a:cs typeface="Arial" charset="0"/>
              <a:sym typeface="Helvetica Neue" charset="0"/>
            </a:endParaRPr>
          </a:p>
          <a:p>
            <a:pPr>
              <a:spcBef>
                <a:spcPct val="0"/>
              </a:spcBef>
            </a:pP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Three samples that are </a:t>
            </a:r>
            <a:r>
              <a:rPr lang="en-US" altLang="en-US" sz="1200" dirty="0" err="1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urothelial</a:t>
            </a: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cancer (UC) but mislabeled and processed through the pipeline (internal positive controls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103426" name="Shape 161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559170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hape 20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105474" name="Shape 204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147053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DF9D-8B29-E040-861F-F480ECC599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95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DF9D-8B29-E040-861F-F480ECC5997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90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61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55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38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65BB7E92-A677-3844-96F8-7067ED494377}" type="datetime1">
              <a:rPr lang="en-US" altLang="en-US" smtClean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10/11/17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39BF1891-B0F9-CF46-971A-FB857CDEA28A}" type="slidenum">
              <a:rPr lang="en-US" altLang="en-US" smtClean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47802"/>
            <a:ext cx="103632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05201"/>
            <a:ext cx="85344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- Blu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4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918" y="-144463"/>
            <a:ext cx="13313835" cy="405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Shape 62"/>
          <p:cNvSpPr txBox="1">
            <a:spLocks noGrp="1"/>
          </p:cNvSpPr>
          <p:nvPr>
            <p:ph type="ctrTitle"/>
          </p:nvPr>
        </p:nvSpPr>
        <p:spPr>
          <a:xfrm>
            <a:off x="1391477" y="4149081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marL="0" marR="0" lvl="0" indent="0" algn="r" rtl="0">
              <a:spcBef>
                <a:spcPts val="0"/>
              </a:spcBef>
              <a:buClr>
                <a:srgbClr val="366092"/>
              </a:buClr>
              <a:buFont typeface="Helvetica Neue"/>
              <a:buNone/>
              <a:defRPr sz="4400" b="0" i="0" u="none" strike="noStrike" cap="none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1391477" y="5733256"/>
            <a:ext cx="10363200" cy="9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marL="0" marR="0" lvl="0" indent="0" algn="r" rtl="0">
              <a:spcBef>
                <a:spcPts val="480"/>
              </a:spcBef>
              <a:buClr>
                <a:srgbClr val="7F7F7F"/>
              </a:buClr>
              <a:buFont typeface="Arial"/>
              <a:buNone/>
              <a:defRPr sz="2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98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29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39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67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45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45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58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0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8" Type="http://schemas.openxmlformats.org/officeDocument/2006/relationships/tags" Target="../tags/tag1.xml"/><Relationship Id="rId9" Type="http://schemas.openxmlformats.org/officeDocument/2006/relationships/tags" Target="../tags/tag2.xml"/><Relationship Id="rId10" Type="http://schemas.openxmlformats.org/officeDocument/2006/relationships/tags" Target="../tags/tag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8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9"/>
            </p:custDataLst>
          </p:nvPr>
        </p:nvSpPr>
        <p:spPr bwMode="auto">
          <a:xfrm>
            <a:off x="914400" y="1981201"/>
            <a:ext cx="10363200" cy="4638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16200000">
            <a:off x="10271920" y="5209911"/>
            <a:ext cx="3078162" cy="35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C52A11-03F9-BA4B-98B4-B56C6F1C7FBB}" type="slidenum">
              <a:rPr lang="en-US" altLang="en-US" sz="1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en-US" sz="2400" b="1" smtClean="0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altLang="en-US" sz="1000" b="1" smtClean="0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altLang="en-US" sz="30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82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ASHG slides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Passenger mutations in 2500 cancer genomes: Overall molecular functional impact and consequences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0"/>
    </mc:Choice>
    <mc:Fallback xmlns="">
      <p:transition spd="slow" advTm="213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r="57198" b="58489"/>
          <a:stretch/>
        </p:blipFill>
        <p:spPr>
          <a:xfrm>
            <a:off x="344774" y="2001739"/>
            <a:ext cx="5396460" cy="3668141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344774" y="274638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Functional impact distribution of PCAWG non-coding mutations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951095" y="2001738"/>
            <a:ext cx="5651293" cy="4494595"/>
          </a:xfrm>
          <a:prstGeom prst="rect">
            <a:avLst/>
          </a:prstGeom>
        </p:spPr>
        <p:txBody>
          <a:bodyPr rtlCol="0">
            <a:noAutofit/>
          </a:bodyPr>
          <a:lstStyle>
            <a:lvl1pPr marL="2238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5667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908050" indent="-222250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7160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82245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3011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6992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683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3744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8000"/>
                </a:solidFill>
                <a:ea typeface="+mn-ea"/>
                <a:cs typeface="+mn-cs"/>
              </a:rPr>
              <a:t>Funseq based molecular functional impact of variants in &gt; 2500 PCAWG samples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008000"/>
              </a:solidFill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 smtClean="0">
              <a:solidFill>
                <a:srgbClr val="008000"/>
              </a:solidFill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8000"/>
                </a:solidFill>
                <a:ea typeface="+mn-ea"/>
                <a:cs typeface="+mn-cs"/>
              </a:rPr>
              <a:t>Multimodal non-coding f</a:t>
            </a:r>
            <a:r>
              <a:rPr lang="en-US" b="1" kern="1200" dirty="0" smtClean="0">
                <a:solidFill>
                  <a:srgbClr val="008000"/>
                </a:solidFill>
                <a:ea typeface="+mn-ea"/>
                <a:cs typeface="+mn-cs"/>
              </a:rPr>
              <a:t>unctional impact score distribution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1200" dirty="0" smtClean="0">
              <a:solidFill>
                <a:srgbClr val="008000"/>
              </a:solidFill>
              <a:ea typeface="+mn-ea"/>
              <a:cs typeface="+mn-cs"/>
            </a:endParaRPr>
          </a:p>
          <a:p>
            <a:pPr marL="56515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smtClean="0"/>
              <a:t>High impact score region presumably enriched with potential driver mutations.</a:t>
            </a:r>
          </a:p>
          <a:p>
            <a:pPr marL="56515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 smtClean="0"/>
          </a:p>
          <a:p>
            <a:pPr marL="56515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smtClean="0"/>
              <a:t>Low impact region corresponds to true passengers.</a:t>
            </a:r>
            <a:endParaRPr lang="en-US" sz="18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1200" dirty="0" smtClean="0">
              <a:solidFill>
                <a:srgbClr val="008000"/>
              </a:solidFill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1200" dirty="0" smtClean="0">
              <a:solidFill>
                <a:srgbClr val="008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89110"/>
      </p:ext>
    </p:extLst>
  </p:cSld>
  <p:clrMapOvr>
    <a:masterClrMapping/>
  </p:clrMapOvr>
  <p:transition advTm="234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44774" y="274638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Fraction of high impact nominal passengers in PCAWG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4774" y="1559330"/>
            <a:ext cx="6692634" cy="3379502"/>
            <a:chOff x="1873770" y="1417638"/>
            <a:chExt cx="7757114" cy="3843909"/>
          </a:xfrm>
        </p:grpSpPr>
        <p:pic>
          <p:nvPicPr>
            <p:cNvPr id="55297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436" r="36075"/>
            <a:stretch>
              <a:fillRect/>
            </a:stretch>
          </p:blipFill>
          <p:spPr bwMode="auto">
            <a:xfrm>
              <a:off x="1873770" y="1641974"/>
              <a:ext cx="7757114" cy="3619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873770" y="1417638"/>
              <a:ext cx="344774" cy="4261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42235" y="5826881"/>
            <a:ext cx="1079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many PCAWG cohorts, we </a:t>
            </a:r>
            <a:r>
              <a:rPr lang="en-US" sz="2400" smtClean="0"/>
              <a:t>observe that fraction </a:t>
            </a:r>
            <a:r>
              <a:rPr lang="en-US" sz="2400" dirty="0" smtClean="0"/>
              <a:t>of impactful passengers decreases with increase in total mutation burden.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6" t="47553" r="-107" b="17"/>
          <a:stretch/>
        </p:blipFill>
        <p:spPr>
          <a:xfrm>
            <a:off x="8675533" y="1498430"/>
            <a:ext cx="2215073" cy="424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40223"/>
      </p:ext>
    </p:extLst>
  </p:cSld>
  <p:clrMapOvr>
    <a:masterClrMapping/>
  </p:clrMapOvr>
  <p:transition advTm="112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9457" y="2275114"/>
            <a:ext cx="10363200" cy="1143000"/>
          </a:xfrm>
        </p:spPr>
        <p:txBody>
          <a:bodyPr/>
          <a:lstStyle/>
          <a:p>
            <a:r>
              <a:rPr lang="en-US" dirty="0" smtClean="0"/>
              <a:t>Differential burdening and intermediate peak can be attributed to mutational processes or selection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057992"/>
      </p:ext>
    </p:extLst>
  </p:cSld>
  <p:clrMapOvr>
    <a:masterClrMapping/>
  </p:clrMapOvr>
  <p:transition advTm="177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t="15187" r="43919" b="58315"/>
          <a:stretch/>
        </p:blipFill>
        <p:spPr bwMode="auto">
          <a:xfrm>
            <a:off x="203877" y="1821678"/>
            <a:ext cx="3896712" cy="140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6415" y="1787330"/>
            <a:ext cx="3916411" cy="15579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197301" y="3712182"/>
            <a:ext cx="3916411" cy="14981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dirty="0"/>
              <a:t>≈</a:t>
            </a:r>
            <a:r>
              <a:rPr lang="en-US" sz="1800" dirty="0" err="1"/>
              <a:t>ç</a:t>
            </a:r>
            <a:endParaRPr lang="en-US" sz="1800" dirty="0"/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9" t="45409" r="45363" b="29393"/>
          <a:stretch/>
        </p:blipFill>
        <p:spPr bwMode="auto">
          <a:xfrm>
            <a:off x="214763" y="3766457"/>
            <a:ext cx="3773913" cy="134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136571" y="1371252"/>
            <a:ext cx="7596452" cy="4545719"/>
            <a:chOff x="4136571" y="1371252"/>
            <a:chExt cx="7596452" cy="4545719"/>
          </a:xfrm>
        </p:grpSpPr>
        <p:grpSp>
          <p:nvGrpSpPr>
            <p:cNvPr id="3" name="Group 2"/>
            <p:cNvGrpSpPr/>
            <p:nvPr/>
          </p:nvGrpSpPr>
          <p:grpSpPr>
            <a:xfrm>
              <a:off x="4136571" y="1459020"/>
              <a:ext cx="7596452" cy="4457951"/>
              <a:chOff x="4136571" y="1459020"/>
              <a:chExt cx="7596452" cy="4457951"/>
            </a:xfrm>
          </p:grpSpPr>
          <p:pic>
            <p:nvPicPr>
              <p:cNvPr id="56321" name="Picture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19" b="48924"/>
              <a:stretch/>
            </p:blipFill>
            <p:spPr bwMode="auto">
              <a:xfrm>
                <a:off x="4136571" y="1459020"/>
                <a:ext cx="7596452" cy="41628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7365877" y="5547639"/>
                <a:ext cx="189416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/>
            <p:nvPr/>
          </p:nvSpPr>
          <p:spPr bwMode="auto">
            <a:xfrm>
              <a:off x="4199646" y="1371252"/>
              <a:ext cx="536022" cy="35064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  <p:sp>
        <p:nvSpPr>
          <p:cNvPr id="13" name="Title 3"/>
          <p:cNvSpPr txBox="1">
            <a:spLocks/>
          </p:cNvSpPr>
          <p:nvPr/>
        </p:nvSpPr>
        <p:spPr bwMode="auto">
          <a:xfrm>
            <a:off x="344774" y="274638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Passengers burdening of TF binding landscape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" name="Shape 198"/>
          <p:cNvSpPr/>
          <p:nvPr/>
        </p:nvSpPr>
        <p:spPr>
          <a:xfrm>
            <a:off x="186415" y="5988787"/>
            <a:ext cx="4490265" cy="4416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[</a:t>
            </a:r>
            <a:r>
              <a:rPr lang="en-US" sz="1600" b="0" i="0" u="none" strike="noStrike" cap="none" dirty="0" err="1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Khurana</a:t>
            </a: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 </a:t>
            </a: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et. </a:t>
            </a:r>
            <a:r>
              <a:rPr lang="en-US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a</a:t>
            </a: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l.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, </a:t>
            </a:r>
            <a:r>
              <a:rPr lang="en" sz="1600" b="0" i="0" u="none" strike="noStrike" cap="none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Nature Reviews 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Genetics </a:t>
            </a:r>
            <a:r>
              <a:rPr lang="en-US" sz="1600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(</a:t>
            </a:r>
            <a:r>
              <a:rPr lang="mr-IN" sz="1600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’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1</a:t>
            </a: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6</a:t>
            </a: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)]</a:t>
            </a:r>
            <a:endParaRPr lang="en" sz="1600" b="0" i="0" u="none" strike="noStrike" cap="none" dirty="0">
              <a:solidFill>
                <a:srgbClr val="808080"/>
              </a:solidFill>
              <a:latin typeface="Helvetica"/>
              <a:ea typeface="Helvetica Neue"/>
              <a:cs typeface="Helvetica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59546123"/>
      </p:ext>
    </p:extLst>
  </p:cSld>
  <p:clrMapOvr>
    <a:masterClrMapping/>
  </p:clrMapOvr>
  <p:transition advTm="636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9" t="32201" b="38013"/>
          <a:stretch/>
        </p:blipFill>
        <p:spPr bwMode="auto">
          <a:xfrm>
            <a:off x="1626789" y="1523431"/>
            <a:ext cx="8156056" cy="472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344774" y="274638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K</a:t>
            </a: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idney cancer as an example: differential TF burdening correlates with mutation spectrum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913387" y="5334002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Helvetica"/>
                <a:cs typeface="Helvetica"/>
              </a:rPr>
              <a:t>Motif loss</a:t>
            </a:r>
            <a:endParaRPr lang="en-US" sz="16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19434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Shape 142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11" b="51743"/>
          <a:stretch/>
        </p:blipFill>
        <p:spPr bwMode="auto">
          <a:xfrm>
            <a:off x="6753875" y="1594293"/>
            <a:ext cx="2094242" cy="462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Shape 144"/>
          <p:cNvSpPr>
            <a:spLocks noGrp="1"/>
          </p:cNvSpPr>
          <p:nvPr>
            <p:ph type="body" idx="1"/>
          </p:nvPr>
        </p:nvSpPr>
        <p:spPr>
          <a:xfrm>
            <a:off x="584780" y="1437107"/>
            <a:ext cx="8229600" cy="3394075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0"/>
              </a:spcBef>
              <a:buClr>
                <a:srgbClr val="366092"/>
              </a:buClr>
            </a:pP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The </a:t>
            </a:r>
            <a:r>
              <a:rPr lang="en-US" altLang="en-US" sz="1600" dirty="0" smtClean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loadings </a:t>
            </a: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on PC1 </a:t>
            </a:r>
            <a:r>
              <a:rPr lang="en-US" altLang="en-US" sz="1600" dirty="0" smtClean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are </a:t>
            </a: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mostly [C&gt;T]G</a:t>
            </a:r>
          </a:p>
          <a:p>
            <a:pPr marL="342900" indent="-342900">
              <a:spcBef>
                <a:spcPts val="325"/>
              </a:spcBef>
              <a:buClr>
                <a:srgbClr val="366092"/>
              </a:buClr>
            </a:pP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Confirmed by higher C&gt;T% in CpGs  in the </a:t>
            </a:r>
            <a:r>
              <a:rPr lang="en-US" altLang="en-US" sz="1600" dirty="0" err="1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hypermethylated</a:t>
            </a: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 group (cluster1) </a:t>
            </a:r>
          </a:p>
          <a:p>
            <a:pPr marL="342900" indent="-342900">
              <a:spcBef>
                <a:spcPts val="325"/>
              </a:spcBef>
              <a:buClr>
                <a:srgbClr val="366092"/>
              </a:buClr>
              <a:buNone/>
            </a:pPr>
            <a:endParaRPr lang="en-US" altLang="en-US" sz="1600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</p:txBody>
      </p:sp>
      <p:sp>
        <p:nvSpPr>
          <p:cNvPr id="100356" name="Shape 14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11919" y="6583363"/>
            <a:ext cx="2133600" cy="2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pPr algn="r" eaLnBrk="1" hangingPunct="1">
              <a:buSzPct val="25000"/>
            </a:pPr>
            <a:fld id="{A50F023A-BC64-7F4A-9083-6E80AF82B8F1}" type="slidenum">
              <a:rPr lang="en-US" altLang="en-US" sz="1200">
                <a:solidFill>
                  <a:srgbClr val="888888"/>
                </a:solidFill>
                <a:latin typeface="Helvetica Neue" charset="0"/>
                <a:sym typeface="Helvetica Neue" charset="0"/>
              </a:rPr>
              <a:pPr algn="r" eaLnBrk="1" hangingPunct="1">
                <a:buSzPct val="25000"/>
              </a:pPr>
              <a:t>15</a:t>
            </a:fld>
            <a:endParaRPr lang="en-US" altLang="en-US" sz="1200">
              <a:solidFill>
                <a:srgbClr val="888888"/>
              </a:solidFill>
              <a:latin typeface="Helvetica Neue" charset="0"/>
              <a:sym typeface="Helvetica Neue" charset="0"/>
            </a:endParaRPr>
          </a:p>
        </p:txBody>
      </p:sp>
      <p:grpSp>
        <p:nvGrpSpPr>
          <p:cNvPr id="100358" name="Shape 147"/>
          <p:cNvGrpSpPr>
            <a:grpSpLocks/>
          </p:cNvGrpSpPr>
          <p:nvPr/>
        </p:nvGrpSpPr>
        <p:grpSpPr bwMode="auto">
          <a:xfrm>
            <a:off x="449886" y="3954882"/>
            <a:ext cx="6775704" cy="1979611"/>
            <a:chOff x="-51753" y="2059089"/>
            <a:chExt cx="4709100" cy="1979853"/>
          </a:xfrm>
        </p:grpSpPr>
        <p:pic>
          <p:nvPicPr>
            <p:cNvPr id="100360" name="Shape 148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22"/>
            <a:stretch>
              <a:fillRect/>
            </a:stretch>
          </p:blipFill>
          <p:spPr bwMode="auto">
            <a:xfrm>
              <a:off x="-51753" y="2423143"/>
              <a:ext cx="4709100" cy="1615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0361" name="Shape 149"/>
            <p:cNvGrpSpPr>
              <a:grpSpLocks/>
            </p:cNvGrpSpPr>
            <p:nvPr/>
          </p:nvGrpSpPr>
          <p:grpSpPr bwMode="auto">
            <a:xfrm>
              <a:off x="1344412" y="2059089"/>
              <a:ext cx="1989512" cy="766251"/>
              <a:chOff x="1344412" y="2799859"/>
              <a:chExt cx="1989512" cy="766251"/>
            </a:xfrm>
          </p:grpSpPr>
          <p:cxnSp>
            <p:nvCxnSpPr>
              <p:cNvPr id="100362" name="Shape 150"/>
              <p:cNvCxnSpPr>
                <a:cxnSpLocks noChangeShapeType="1"/>
              </p:cNvCxnSpPr>
              <p:nvPr/>
            </p:nvCxnSpPr>
            <p:spPr bwMode="auto">
              <a:xfrm>
                <a:off x="1771127" y="3001768"/>
                <a:ext cx="129000" cy="1620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100363" name="Shape 151"/>
              <p:cNvSpPr txBox="1">
                <a:spLocks noChangeArrowheads="1"/>
              </p:cNvSpPr>
              <p:nvPr/>
            </p:nvSpPr>
            <p:spPr bwMode="auto">
              <a:xfrm>
                <a:off x="1344412" y="2807730"/>
                <a:ext cx="5865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A[C&gt;T]G</a:t>
                </a:r>
              </a:p>
            </p:txBody>
          </p:sp>
          <p:sp>
            <p:nvSpPr>
              <p:cNvPr id="100364" name="Shape 152"/>
              <p:cNvSpPr txBox="1">
                <a:spLocks noChangeArrowheads="1"/>
              </p:cNvSpPr>
              <p:nvPr/>
            </p:nvSpPr>
            <p:spPr bwMode="auto">
              <a:xfrm>
                <a:off x="1900127" y="2948469"/>
                <a:ext cx="5949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C[C&gt;T]G</a:t>
                </a:r>
              </a:p>
            </p:txBody>
          </p:sp>
          <p:sp>
            <p:nvSpPr>
              <p:cNvPr id="100365" name="Shape 153"/>
              <p:cNvSpPr txBox="1">
                <a:spLocks noChangeArrowheads="1"/>
              </p:cNvSpPr>
              <p:nvPr/>
            </p:nvSpPr>
            <p:spPr bwMode="auto">
              <a:xfrm>
                <a:off x="2398421" y="2799859"/>
                <a:ext cx="5979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G[C&gt;T]G</a:t>
                </a:r>
              </a:p>
            </p:txBody>
          </p:sp>
          <p:sp>
            <p:nvSpPr>
              <p:cNvPr id="100366" name="Shape 154"/>
              <p:cNvSpPr txBox="1">
                <a:spLocks noChangeArrowheads="1"/>
              </p:cNvSpPr>
              <p:nvPr/>
            </p:nvSpPr>
            <p:spPr bwMode="auto">
              <a:xfrm>
                <a:off x="2751624" y="3025455"/>
                <a:ext cx="5823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T[C&gt;T]G</a:t>
                </a:r>
              </a:p>
            </p:txBody>
          </p:sp>
          <p:cxnSp>
            <p:nvCxnSpPr>
              <p:cNvPr id="100367" name="Shape 155"/>
              <p:cNvCxnSpPr>
                <a:cxnSpLocks noChangeShapeType="1"/>
              </p:cNvCxnSpPr>
              <p:nvPr/>
            </p:nvCxnSpPr>
            <p:spPr bwMode="auto">
              <a:xfrm>
                <a:off x="2088890" y="3201266"/>
                <a:ext cx="0" cy="31529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0368" name="Shape 156"/>
              <p:cNvCxnSpPr>
                <a:cxnSpLocks noChangeShapeType="1"/>
              </p:cNvCxnSpPr>
              <p:nvPr/>
            </p:nvCxnSpPr>
            <p:spPr bwMode="auto">
              <a:xfrm flipH="1">
                <a:off x="2256875" y="3003546"/>
                <a:ext cx="382200" cy="3663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0369" name="Shape 157"/>
              <p:cNvCxnSpPr>
                <a:cxnSpLocks noChangeShapeType="1"/>
              </p:cNvCxnSpPr>
              <p:nvPr/>
            </p:nvCxnSpPr>
            <p:spPr bwMode="auto">
              <a:xfrm flipH="1">
                <a:off x="2425282" y="3250810"/>
                <a:ext cx="504900" cy="3153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</p:grpSp>
      <p:pic>
        <p:nvPicPr>
          <p:cNvPr id="100359" name="Shape 158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7" b="64705"/>
          <a:stretch>
            <a:fillRect/>
          </a:stretch>
        </p:blipFill>
        <p:spPr bwMode="auto">
          <a:xfrm>
            <a:off x="455968" y="2514600"/>
            <a:ext cx="6769825" cy="14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Shape 142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2" b="51743"/>
          <a:stretch/>
        </p:blipFill>
        <p:spPr bwMode="auto">
          <a:xfrm>
            <a:off x="8611919" y="1612782"/>
            <a:ext cx="2257944" cy="462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3"/>
          <p:cNvSpPr txBox="1">
            <a:spLocks/>
          </p:cNvSpPr>
          <p:nvPr/>
        </p:nvSpPr>
        <p:spPr bwMode="auto">
          <a:xfrm>
            <a:off x="1351612" y="139726"/>
            <a:ext cx="10340715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err="1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CpGs</a:t>
            </a: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en-US" sz="36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d</a:t>
            </a: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rive inter-patient variation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35617" y="6470231"/>
            <a:ext cx="5111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808080"/>
                </a:solidFill>
                <a:latin typeface="Helvetica"/>
                <a:cs typeface="Helvetica"/>
              </a:rPr>
              <a:t>[S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. Li, B. </a:t>
            </a:r>
            <a:r>
              <a:rPr lang="en-US" sz="1600" dirty="0" err="1">
                <a:solidFill>
                  <a:srgbClr val="808080"/>
                </a:solidFill>
                <a:latin typeface="Helvetica"/>
                <a:cs typeface="Helvetica"/>
              </a:rPr>
              <a:t>Shuch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 and M. Gerstein PLOS Genetics (‘17)] </a:t>
            </a:r>
          </a:p>
        </p:txBody>
      </p:sp>
    </p:spTree>
    <p:extLst>
      <p:ext uri="{BB962C8B-B14F-4D97-AF65-F5344CB8AC3E}">
        <p14:creationId xmlns:p14="http://schemas.microsoft.com/office/powerpoint/2010/main" val="1354773410"/>
      </p:ext>
    </p:extLst>
  </p:cSld>
  <p:clrMapOvr>
    <a:masterClrMapping/>
  </p:clrMapOvr>
  <p:transition advTm="98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hape 164"/>
          <p:cNvSpPr>
            <a:spLocks noGrp="1"/>
          </p:cNvSpPr>
          <p:nvPr>
            <p:ph type="body" idx="1"/>
          </p:nvPr>
        </p:nvSpPr>
        <p:spPr>
          <a:xfrm>
            <a:off x="3024364" y="1783512"/>
            <a:ext cx="8229600" cy="3394075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0"/>
              </a:spcBef>
              <a:buClr>
                <a:srgbClr val="366092"/>
              </a:buClr>
            </a:pP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>Signatures burden the </a:t>
            </a:r>
            <a:b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</a:b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>genome </a:t>
            </a: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>disproportionally</a:t>
            </a:r>
            <a:endParaRPr lang="en-US" altLang="en-US" sz="1800" dirty="0">
              <a:latin typeface="Helvetica"/>
              <a:ea typeface="Arial" charset="0"/>
              <a:cs typeface="Helvetica"/>
              <a:sym typeface="Helvetica Neue" charset="0"/>
            </a:endParaRPr>
          </a:p>
          <a:p>
            <a:pPr marL="342900" indent="-342900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  <a:buNone/>
            </a:pPr>
            <a:endParaRPr lang="en-US" altLang="en-US" sz="1800" dirty="0">
              <a:latin typeface="Helvetica"/>
              <a:ea typeface="Arial" charset="0"/>
              <a:cs typeface="Helvetica"/>
              <a:sym typeface="Helvetica Neue" charset="0"/>
            </a:endParaRPr>
          </a:p>
          <a:p>
            <a:pPr marL="342900" indent="-342900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</a:pPr>
            <a:r>
              <a:rPr lang="en-US" altLang="en-US" sz="1800" dirty="0">
                <a:latin typeface="Helvetica"/>
                <a:ea typeface="Arial" charset="0"/>
                <a:cs typeface="Helvetica"/>
                <a:sym typeface="Helvetica Neue" charset="0"/>
              </a:rPr>
              <a:t>We found </a:t>
            </a: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>one </a:t>
            </a:r>
            <a:r>
              <a:rPr lang="en-US" altLang="en-US" sz="1800" dirty="0" err="1" smtClean="0">
                <a:latin typeface="Helvetica"/>
                <a:ea typeface="Arial" charset="0"/>
                <a:cs typeface="Helvetica"/>
                <a:sym typeface="Helvetica Neue" charset="0"/>
              </a:rPr>
              <a:t>pRCC</a:t>
            </a: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> </a:t>
            </a:r>
            <a:r>
              <a:rPr lang="en-US" altLang="en-US" sz="1800" dirty="0">
                <a:latin typeface="Helvetica"/>
                <a:ea typeface="Arial" charset="0"/>
                <a:cs typeface="Helvetica"/>
                <a:sym typeface="Helvetica Neue" charset="0"/>
              </a:rPr>
              <a:t>has </a:t>
            </a: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/>
            </a:r>
            <a:b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</a:br>
            <a:r>
              <a:rPr lang="en-US" altLang="en-US" sz="1800" dirty="0" err="1" smtClean="0">
                <a:latin typeface="Helvetica"/>
                <a:ea typeface="Arial" charset="0"/>
                <a:cs typeface="Helvetica"/>
                <a:sym typeface="Helvetica Neue" charset="0"/>
              </a:rPr>
              <a:t>ApoBEC</a:t>
            </a:r>
            <a:r>
              <a:rPr lang="en-US" altLang="en-US" sz="1800" dirty="0">
                <a:latin typeface="Helvetica"/>
                <a:ea typeface="Arial" charset="0"/>
                <a:cs typeface="Helvetica"/>
                <a:sym typeface="Helvetica Neue" charset="0"/>
              </a:rPr>
              <a:t> </a:t>
            </a: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>signature, but not </a:t>
            </a:r>
            <a:b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</a:b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>in a larger </a:t>
            </a:r>
            <a:r>
              <a:rPr lang="en-US" altLang="en-US" sz="1800" dirty="0" err="1" smtClean="0">
                <a:latin typeface="Helvetica"/>
                <a:ea typeface="Arial" charset="0"/>
                <a:cs typeface="Helvetica"/>
                <a:sym typeface="Helvetica Neue" charset="0"/>
              </a:rPr>
              <a:t>ccRCC</a:t>
            </a: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> </a:t>
            </a: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>cohort</a:t>
            </a:r>
            <a:endParaRPr lang="en-US" altLang="en-US" sz="1800" dirty="0">
              <a:latin typeface="Helvetica"/>
              <a:ea typeface="Arial" charset="0"/>
              <a:cs typeface="Helvetica"/>
              <a:sym typeface="Helvetica Neue" charset="0"/>
            </a:endParaRPr>
          </a:p>
          <a:p>
            <a:pPr marL="342900" indent="-342900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  <a:buNone/>
            </a:pPr>
            <a:endParaRPr lang="en-US" altLang="en-US" sz="1800" dirty="0">
              <a:latin typeface="Helvetica"/>
              <a:ea typeface="Arial" charset="0"/>
              <a:cs typeface="Helvetica"/>
              <a:sym typeface="Helvetica Neue" charset="0"/>
            </a:endParaRPr>
          </a:p>
          <a:p>
            <a:pPr marL="342900" indent="-342900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</a:pPr>
            <a:endParaRPr lang="en-US" altLang="en-US" sz="1800" dirty="0">
              <a:latin typeface="Helvetica"/>
              <a:ea typeface="Arial" charset="0"/>
              <a:cs typeface="Helvetica"/>
              <a:sym typeface="Helvetica Neue" charset="0"/>
            </a:endParaRPr>
          </a:p>
          <a:p>
            <a:pPr marL="342900" indent="-342900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 dirty="0">
              <a:latin typeface="Helvetica"/>
              <a:ea typeface="ＭＳ Ｐゴシック" charset="-128"/>
              <a:cs typeface="Helvetica"/>
              <a:sym typeface="Helvetica Neue" charset="0"/>
            </a:endParaRPr>
          </a:p>
        </p:txBody>
      </p:sp>
      <p:sp>
        <p:nvSpPr>
          <p:cNvPr id="102403" name="Shape 16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00" y="5624514"/>
            <a:ext cx="2133600" cy="2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pPr algn="r" eaLnBrk="1" hangingPunct="1">
              <a:buSzPct val="25000"/>
            </a:pPr>
            <a:fld id="{7B9AF27F-5096-AD46-9128-A092F707D6F0}" type="slidenum">
              <a:rPr lang="en-US" altLang="en-US" sz="1200">
                <a:solidFill>
                  <a:srgbClr val="888888"/>
                </a:solidFill>
                <a:latin typeface="Helvetica Neue" charset="0"/>
                <a:sym typeface="Helvetica Neue" charset="0"/>
              </a:rPr>
              <a:pPr algn="r" eaLnBrk="1" hangingPunct="1">
                <a:buSzPct val="25000"/>
              </a:pPr>
              <a:t>16</a:t>
            </a:fld>
            <a:endParaRPr lang="en-US" altLang="en-US" sz="1200">
              <a:solidFill>
                <a:srgbClr val="888888"/>
              </a:solidFill>
              <a:latin typeface="Helvetica Neue" charset="0"/>
              <a:sym typeface="Helvetica Neue" charset="0"/>
            </a:endParaRPr>
          </a:p>
        </p:txBody>
      </p:sp>
      <p:grpSp>
        <p:nvGrpSpPr>
          <p:cNvPr id="102405" name="Shape 167"/>
          <p:cNvGrpSpPr>
            <a:grpSpLocks/>
          </p:cNvGrpSpPr>
          <p:nvPr/>
        </p:nvGrpSpPr>
        <p:grpSpPr bwMode="auto">
          <a:xfrm>
            <a:off x="6500451" y="1786886"/>
            <a:ext cx="5353354" cy="3837628"/>
            <a:chOff x="51806" y="3581671"/>
            <a:chExt cx="4378667" cy="3017657"/>
          </a:xfrm>
        </p:grpSpPr>
        <p:pic>
          <p:nvPicPr>
            <p:cNvPr id="102406" name="Shape 168" descr="apobec_ccrcc5per_2.pdf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4" r="10899"/>
            <a:stretch>
              <a:fillRect/>
            </a:stretch>
          </p:blipFill>
          <p:spPr bwMode="auto">
            <a:xfrm>
              <a:off x="3784829" y="3729228"/>
              <a:ext cx="470700" cy="287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407" name="Shape 169"/>
            <p:cNvGrpSpPr>
              <a:grpSpLocks/>
            </p:cNvGrpSpPr>
            <p:nvPr/>
          </p:nvGrpSpPr>
          <p:grpSpPr bwMode="auto">
            <a:xfrm>
              <a:off x="51806" y="3581671"/>
              <a:ext cx="4378667" cy="3017657"/>
              <a:chOff x="51806" y="3581671"/>
              <a:chExt cx="4378667" cy="3017657"/>
            </a:xfrm>
          </p:grpSpPr>
          <p:sp>
            <p:nvSpPr>
              <p:cNvPr id="102408" name="Shape 170"/>
              <p:cNvSpPr>
                <a:spLocks noChangeArrowheads="1"/>
              </p:cNvSpPr>
              <p:nvPr/>
            </p:nvSpPr>
            <p:spPr bwMode="auto">
              <a:xfrm>
                <a:off x="4316483" y="3928587"/>
                <a:ext cx="92100" cy="921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45700" rIns="91425" bIns="45700" anchor="ctr"/>
              <a:lstStyle/>
              <a:p>
                <a:pPr algn="ctr" eaLnBrk="1" hangingPunct="1"/>
                <a:endParaRPr lang="en-US" altLang="en-US">
                  <a:solidFill>
                    <a:srgbClr val="FFFFFF"/>
                  </a:solidFill>
                  <a:sym typeface="Calibri" charset="0"/>
                </a:endParaRPr>
              </a:p>
            </p:txBody>
          </p:sp>
          <p:grpSp>
            <p:nvGrpSpPr>
              <p:cNvPr id="102409" name="Shape 171"/>
              <p:cNvGrpSpPr>
                <a:grpSpLocks/>
              </p:cNvGrpSpPr>
              <p:nvPr/>
            </p:nvGrpSpPr>
            <p:grpSpPr bwMode="auto">
              <a:xfrm>
                <a:off x="51806" y="3581671"/>
                <a:ext cx="4378667" cy="3017657"/>
                <a:chOff x="4466468" y="364219"/>
                <a:chExt cx="4378667" cy="3017657"/>
              </a:xfrm>
            </p:grpSpPr>
            <p:grpSp>
              <p:nvGrpSpPr>
                <p:cNvPr id="102410" name="Shape 172"/>
                <p:cNvGrpSpPr>
                  <a:grpSpLocks/>
                </p:cNvGrpSpPr>
                <p:nvPr/>
              </p:nvGrpSpPr>
              <p:grpSpPr bwMode="auto">
                <a:xfrm>
                  <a:off x="4466468" y="364219"/>
                  <a:ext cx="4290137" cy="3017657"/>
                  <a:chOff x="4454801" y="3629630"/>
                  <a:chExt cx="3690441" cy="2595834"/>
                </a:xfrm>
              </p:grpSpPr>
              <p:sp>
                <p:nvSpPr>
                  <p:cNvPr id="102413" name="Shape 17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98842" y="3672242"/>
                    <a:ext cx="746400" cy="185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/>
                  <a:lstStyle/>
                  <a:p>
                    <a:pPr eaLnBrk="1" hangingPunct="1">
                      <a:buSzPct val="25000"/>
                    </a:pPr>
                    <a:r>
                      <a:rPr lang="en-US" altLang="en-US" sz="800" b="1" i="1">
                        <a:solidFill>
                          <a:srgbClr val="000000"/>
                        </a:solidFill>
                        <a:latin typeface="Helvetica Neue" charset="0"/>
                        <a:sym typeface="Helvetica Neue" charset="0"/>
                      </a:rPr>
                      <a:t>RCC samples</a:t>
                    </a:r>
                  </a:p>
                </p:txBody>
              </p:sp>
              <p:grpSp>
                <p:nvGrpSpPr>
                  <p:cNvPr id="102414" name="Shape 174"/>
                  <p:cNvGrpSpPr>
                    <a:grpSpLocks/>
                  </p:cNvGrpSpPr>
                  <p:nvPr/>
                </p:nvGrpSpPr>
                <p:grpSpPr bwMode="auto">
                  <a:xfrm>
                    <a:off x="4454801" y="3629630"/>
                    <a:ext cx="3629349" cy="2595834"/>
                    <a:chOff x="4885772" y="3629630"/>
                    <a:chExt cx="3629349" cy="2595834"/>
                  </a:xfrm>
                </p:grpSpPr>
                <p:grpSp>
                  <p:nvGrpSpPr>
                    <p:cNvPr id="102415" name="Shape 1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84061" y="3754914"/>
                      <a:ext cx="2743962" cy="2470550"/>
                      <a:chOff x="5754126" y="3754914"/>
                      <a:chExt cx="2743962" cy="2470550"/>
                    </a:xfrm>
                  </p:grpSpPr>
                  <p:pic>
                    <p:nvPicPr>
                      <p:cNvPr id="102430" name="Shape 176" descr="apobec_ccrcc5per_2.pdf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8572" r="26009"/>
                      <a:stretch>
                        <a:fillRect/>
                      </a:stretch>
                    </p:blipFill>
                    <p:spPr bwMode="auto">
                      <a:xfrm>
                        <a:off x="7870488" y="3754914"/>
                        <a:ext cx="627600" cy="246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grpSp>
                    <p:nvGrpSpPr>
                      <p:cNvPr id="102431" name="Shape 17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754126" y="3756464"/>
                        <a:ext cx="2427931" cy="2469000"/>
                        <a:chOff x="5754126" y="3756464"/>
                        <a:chExt cx="2427931" cy="2469000"/>
                      </a:xfrm>
                    </p:grpSpPr>
                    <p:grpSp>
                      <p:nvGrpSpPr>
                        <p:cNvPr id="102432" name="Shape 17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905689" y="3756464"/>
                          <a:ext cx="2276368" cy="2469000"/>
                          <a:chOff x="5905689" y="4040362"/>
                          <a:chExt cx="2276368" cy="2469000"/>
                        </a:xfrm>
                      </p:grpSpPr>
                      <p:pic>
                        <p:nvPicPr>
                          <p:cNvPr id="102437" name="Shape 179" descr="apobec_ccrcc5per_2.pdf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r="63470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895289" y="4040362"/>
                            <a:ext cx="901800" cy="24690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102438" name="Shape 180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905689" y="6170192"/>
                            <a:ext cx="693900" cy="19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lIns="91425" tIns="45700" rIns="91425" bIns="45700"/>
                          <a:lstStyle/>
                          <a:p>
                            <a:pPr eaLnBrk="1" hangingPunct="1">
                              <a:buSzPct val="25000"/>
                            </a:pPr>
                            <a:r>
                              <a:rPr lang="en-US" altLang="en-US" sz="900" dirty="0" err="1" smtClean="0">
                                <a:solidFill>
                                  <a:srgbClr val="000000"/>
                                </a:solidFill>
                                <a:latin typeface="Helvetica Neue" charset="0"/>
                                <a:sym typeface="Helvetica Neue" charset="0"/>
                              </a:rPr>
                              <a:t>pRCC</a:t>
                            </a:r>
                            <a:endParaRPr lang="en-US" altLang="en-US" sz="900" dirty="0">
                              <a:solidFill>
                                <a:srgbClr val="000000"/>
                              </a:solidFill>
                              <a:latin typeface="Helvetica Neue" charset="0"/>
                              <a:sym typeface="Helvetica Neue" charset="0"/>
                            </a:endParaRPr>
                          </a:p>
                        </p:txBody>
                      </p:sp>
                      <p:sp>
                        <p:nvSpPr>
                          <p:cNvPr id="102439" name="Shape 181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708957" y="6182385"/>
                            <a:ext cx="473100" cy="19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lIns="91425" tIns="45700" rIns="91425" bIns="45700"/>
                          <a:lstStyle/>
                          <a:p>
                            <a:pPr eaLnBrk="1" hangingPunct="1">
                              <a:buSzPct val="25000"/>
                            </a:pPr>
                            <a:r>
                              <a:rPr lang="en-US" altLang="en-US" sz="900" dirty="0" err="1">
                                <a:solidFill>
                                  <a:srgbClr val="000000"/>
                                </a:solidFill>
                                <a:latin typeface="Helvetica Neue" charset="0"/>
                                <a:sym typeface="Helvetica Neue" charset="0"/>
                              </a:rPr>
                              <a:t>ccRCC</a:t>
                            </a:r>
                            <a:endParaRPr lang="en-US" altLang="en-US" sz="900" dirty="0">
                              <a:solidFill>
                                <a:srgbClr val="000000"/>
                              </a:solidFill>
                              <a:latin typeface="Helvetica Neue" charset="0"/>
                              <a:sym typeface="Helvetica Neue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102433" name="Shape 1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930946" y="3830439"/>
                          <a:ext cx="183000" cy="69900"/>
                        </a:xfrm>
                        <a:prstGeom prst="rect">
                          <a:avLst/>
                        </a:prstGeom>
                        <a:solidFill>
                          <a:srgbClr val="FB3009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 anchor="ctr"/>
                        <a:lstStyle/>
                        <a:p>
                          <a:pPr algn="ctr" eaLnBrk="1" hangingPunct="1"/>
                          <a:endParaRPr lang="en-US" altLang="en-US" sz="900">
                            <a:solidFill>
                              <a:srgbClr val="FFFFFF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  <p:sp>
                      <p:nvSpPr>
                        <p:cNvPr id="102434" name="Shape 1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110941" y="3830439"/>
                          <a:ext cx="183000" cy="69900"/>
                        </a:xfrm>
                        <a:prstGeom prst="rect">
                          <a:avLst/>
                        </a:prstGeom>
                        <a:solidFill>
                          <a:srgbClr val="FEA80A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 anchor="ctr"/>
                        <a:lstStyle/>
                        <a:p>
                          <a:pPr algn="ctr" eaLnBrk="1" hangingPunct="1"/>
                          <a:endParaRPr lang="en-US" altLang="en-US" sz="900">
                            <a:solidFill>
                              <a:srgbClr val="FFFFFF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  <p:sp>
                      <p:nvSpPr>
                        <p:cNvPr id="102435" name="Shape 1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294121" y="3830439"/>
                          <a:ext cx="183000" cy="69900"/>
                        </a:xfrm>
                        <a:prstGeom prst="rect">
                          <a:avLst/>
                        </a:prstGeom>
                        <a:solidFill>
                          <a:srgbClr val="FFFE0A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 anchor="ctr"/>
                        <a:lstStyle/>
                        <a:p>
                          <a:pPr algn="ctr" eaLnBrk="1" hangingPunct="1"/>
                          <a:endParaRPr lang="en-US" altLang="en-US" sz="900">
                            <a:solidFill>
                              <a:srgbClr val="FFFFFF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  <p:sp>
                      <p:nvSpPr>
                        <p:cNvPr id="102436" name="Shape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754126" y="3830439"/>
                          <a:ext cx="183000" cy="69900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 anchor="ctr"/>
                        <a:lstStyle/>
                        <a:p>
                          <a:pPr algn="ctr" eaLnBrk="1" hangingPunct="1"/>
                          <a:endParaRPr lang="en-US" altLang="en-US" sz="900">
                            <a:solidFill>
                              <a:srgbClr val="FFFFFF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02416" name="Shape 1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85772" y="3629630"/>
                      <a:ext cx="1387162" cy="317700"/>
                      <a:chOff x="4948742" y="3629630"/>
                      <a:chExt cx="1387162" cy="317700"/>
                    </a:xfrm>
                  </p:grpSpPr>
                  <p:sp>
                    <p:nvSpPr>
                      <p:cNvPr id="102426" name="Shape 18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948742" y="3629630"/>
                        <a:ext cx="716100" cy="3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algn="ctr" eaLnBrk="1" hangingPunct="1">
                          <a:buSzPct val="25000"/>
                        </a:pPr>
                        <a:r>
                          <a:rPr lang="en-US" altLang="en-US" sz="90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enrichment</a:t>
                        </a:r>
                      </a:p>
                      <a:p>
                        <a:pPr algn="ctr" eaLnBrk="1" hangingPunct="1">
                          <a:buSzPct val="25000"/>
                        </a:pPr>
                        <a:r>
                          <a:rPr lang="en-US" altLang="en-US" sz="90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-log(p-value)</a:t>
                        </a:r>
                      </a:p>
                    </p:txBody>
                  </p:sp>
                  <p:sp>
                    <p:nvSpPr>
                      <p:cNvPr id="102427" name="Shape 18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656223" y="3635060"/>
                        <a:ext cx="3003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3.6</a:t>
                        </a:r>
                      </a:p>
                    </p:txBody>
                  </p:sp>
                  <p:sp>
                    <p:nvSpPr>
                      <p:cNvPr id="102428" name="Shape 18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845244" y="3636030"/>
                        <a:ext cx="3003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7.2</a:t>
                        </a:r>
                      </a:p>
                    </p:txBody>
                  </p:sp>
                  <p:sp>
                    <p:nvSpPr>
                      <p:cNvPr id="102429" name="Shape 190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060205" y="3636030"/>
                        <a:ext cx="2757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22</a:t>
                        </a:r>
                      </a:p>
                    </p:txBody>
                  </p:sp>
                </p:grpSp>
                <p:grpSp>
                  <p:nvGrpSpPr>
                    <p:cNvPr id="102417" name="Shape 1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651" y="3630094"/>
                      <a:ext cx="1458694" cy="301015"/>
                      <a:chOff x="6396651" y="3630094"/>
                      <a:chExt cx="1458694" cy="301015"/>
                    </a:xfrm>
                  </p:grpSpPr>
                  <p:sp>
                    <p:nvSpPr>
                      <p:cNvPr id="102422" name="Shape 19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396651" y="3732510"/>
                        <a:ext cx="804600" cy="19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algn="ctr" eaLnBrk="1" hangingPunct="1">
                          <a:buSzPct val="25000"/>
                        </a:pPr>
                        <a:r>
                          <a:rPr lang="en-US" altLang="en-US" sz="90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total mutations</a:t>
                        </a:r>
                      </a:p>
                    </p:txBody>
                  </p:sp>
                  <p:sp>
                    <p:nvSpPr>
                      <p:cNvPr id="102423" name="Shape 19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115600" y="3635058"/>
                        <a:ext cx="2757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50</a:t>
                        </a:r>
                      </a:p>
                    </p:txBody>
                  </p:sp>
                  <p:sp>
                    <p:nvSpPr>
                      <p:cNvPr id="102424" name="Shape 19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530446" y="3630094"/>
                        <a:ext cx="3249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150</a:t>
                        </a:r>
                      </a:p>
                    </p:txBody>
                  </p:sp>
                  <p:sp>
                    <p:nvSpPr>
                      <p:cNvPr id="102425" name="Shape 19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98638" y="3634203"/>
                        <a:ext cx="3249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100</a:t>
                        </a:r>
                      </a:p>
                    </p:txBody>
                  </p:sp>
                </p:grpSp>
                <p:pic>
                  <p:nvPicPr>
                    <p:cNvPr id="102418" name="Shape 196" descr="apobec_leg.pdf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670" t="20850" r="57521" b="72977"/>
                    <a:stretch>
                      <a:fillRect/>
                    </a:stretch>
                  </p:blipFill>
                  <p:spPr bwMode="auto">
                    <a:xfrm>
                      <a:off x="7152760" y="3775651"/>
                      <a:ext cx="711300" cy="152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102419" name="Shape 1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832321" y="3866862"/>
                      <a:ext cx="682800" cy="185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45700" rIns="91425" bIns="45700"/>
                    <a:lstStyle/>
                    <a:p>
                      <a:pPr eaLnBrk="1" hangingPunct="1">
                        <a:buSzPct val="25000"/>
                      </a:pPr>
                      <a:r>
                        <a:rPr lang="en-US" altLang="en-US" sz="800" b="1" i="1">
                          <a:solidFill>
                            <a:srgbClr val="000000"/>
                          </a:solidFill>
                          <a:latin typeface="Helvetica Neue" charset="0"/>
                          <a:sym typeface="Helvetica Neue" charset="0"/>
                        </a:rPr>
                        <a:t>UC samples</a:t>
                      </a:r>
                    </a:p>
                  </p:txBody>
                </p:sp>
                <p:pic>
                  <p:nvPicPr>
                    <p:cNvPr id="102420" name="Shape 198" descr="apobec_ucc.pdf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9144" t="10571" r="17648" b="13370"/>
                    <a:stretch>
                      <a:fillRect/>
                    </a:stretch>
                  </p:blipFill>
                  <p:spPr bwMode="auto">
                    <a:xfrm>
                      <a:off x="5828428" y="4013998"/>
                      <a:ext cx="819900" cy="18777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02421" name="Shape 199" descr="apobec_ucc.pdf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10571" r="55359" b="13370"/>
                    <a:stretch>
                      <a:fillRect/>
                    </a:stretch>
                  </p:blipFill>
                  <p:spPr bwMode="auto">
                    <a:xfrm>
                      <a:off x="4925087" y="4020751"/>
                      <a:ext cx="1102200" cy="18777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sp>
              <p:nvSpPr>
                <p:cNvPr id="102411" name="Shape 200"/>
                <p:cNvSpPr>
                  <a:spLocks noChangeArrowheads="1"/>
                </p:cNvSpPr>
                <p:nvPr/>
              </p:nvSpPr>
              <p:spPr bwMode="auto">
                <a:xfrm>
                  <a:off x="8723604" y="487900"/>
                  <a:ext cx="92100" cy="921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45700" rIns="91425" bIns="45700" anchor="ctr"/>
                <a:lstStyle/>
                <a:p>
                  <a:pPr algn="ctr" eaLnBrk="1" hangingPunct="1"/>
                  <a:endParaRPr lang="en-US" altLang="en-US">
                    <a:solidFill>
                      <a:srgbClr val="FFFFFF"/>
                    </a:solidFill>
                    <a:sym typeface="Calibri" charset="0"/>
                  </a:endParaRPr>
                </a:p>
              </p:txBody>
            </p:sp>
            <p:sp>
              <p:nvSpPr>
                <p:cNvPr id="102412" name="Shape 201"/>
                <p:cNvSpPr>
                  <a:spLocks noChangeArrowheads="1"/>
                </p:cNvSpPr>
                <p:nvPr/>
              </p:nvSpPr>
              <p:spPr bwMode="auto">
                <a:xfrm>
                  <a:off x="8708035" y="689808"/>
                  <a:ext cx="137100" cy="137100"/>
                </a:xfrm>
                <a:prstGeom prst="ellips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45700" rIns="91425" bIns="45700" anchor="ctr"/>
                <a:lstStyle/>
                <a:p>
                  <a:pPr algn="ctr" eaLnBrk="1" hangingPunct="1"/>
                  <a:endParaRPr lang="en-US" altLang="en-US">
                    <a:solidFill>
                      <a:srgbClr val="FFFFFF"/>
                    </a:solidFill>
                    <a:sym typeface="Calibri" charset="0"/>
                  </a:endParaRPr>
                </a:p>
              </p:txBody>
            </p:sp>
          </p:grpSp>
        </p:grpSp>
      </p:grpSp>
      <p:sp>
        <p:nvSpPr>
          <p:cNvPr id="41" name="Title 3"/>
          <p:cNvSpPr txBox="1">
            <a:spLocks/>
          </p:cNvSpPr>
          <p:nvPr/>
        </p:nvSpPr>
        <p:spPr bwMode="auto">
          <a:xfrm>
            <a:off x="537631" y="139726"/>
            <a:ext cx="10340715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Signatures in </a:t>
            </a:r>
            <a:r>
              <a:rPr lang="en-US" altLang="en-US" sz="3600" dirty="0" err="1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pRCC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835617" y="6470231"/>
            <a:ext cx="5111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808080"/>
                </a:solidFill>
                <a:latin typeface="Helvetica"/>
                <a:cs typeface="Helvetica"/>
              </a:rPr>
              <a:t>[S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. Li, B. </a:t>
            </a:r>
            <a:r>
              <a:rPr lang="en-US" sz="1600" dirty="0" err="1">
                <a:solidFill>
                  <a:srgbClr val="808080"/>
                </a:solidFill>
                <a:latin typeface="Helvetica"/>
                <a:cs typeface="Helvetica"/>
              </a:rPr>
              <a:t>Shuch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 and M. Gerstein PLOS Genetics (‘17)] 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t="67099" r="72508" b="-1"/>
          <a:stretch/>
        </p:blipFill>
        <p:spPr bwMode="auto">
          <a:xfrm>
            <a:off x="138079" y="1416425"/>
            <a:ext cx="2942319" cy="426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0688295" y="1783512"/>
            <a:ext cx="1260748" cy="74544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pic>
        <p:nvPicPr>
          <p:cNvPr id="45" name="Shape 179" descr="apobec_ccrcc5per_2.pdf"/>
          <p:cNvPicPr preferRelativeResize="0"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5" t="80759" r="63470" b="14400"/>
          <a:stretch/>
        </p:blipFill>
        <p:spPr bwMode="auto">
          <a:xfrm rot="10800000">
            <a:off x="10972303" y="4901209"/>
            <a:ext cx="640851" cy="17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Shape 179" descr="apobec_ccrcc5per_2.pdf"/>
          <p:cNvPicPr preferRelativeResize="0"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5" t="80759" r="63470" b="14400"/>
          <a:stretch/>
        </p:blipFill>
        <p:spPr bwMode="auto">
          <a:xfrm rot="10800000">
            <a:off x="8468722" y="4906023"/>
            <a:ext cx="640851" cy="17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898983"/>
      </p:ext>
    </p:extLst>
  </p:cSld>
  <p:clrMapOvr>
    <a:masterClrMapping/>
  </p:clrMapOvr>
  <p:transition advTm="117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hape 207"/>
          <p:cNvSpPr>
            <a:spLocks noGrp="1"/>
          </p:cNvSpPr>
          <p:nvPr>
            <p:ph type="body" idx="1"/>
          </p:nvPr>
        </p:nvSpPr>
        <p:spPr>
          <a:xfrm>
            <a:off x="1603690" y="1506001"/>
            <a:ext cx="9099040" cy="916783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0"/>
              </a:spcBef>
              <a:buClr>
                <a:srgbClr val="366092"/>
              </a:buClr>
            </a:pPr>
            <a:r>
              <a:rPr lang="en-US" altLang="en-US" sz="2000" dirty="0">
                <a:latin typeface="Helvetica"/>
                <a:ea typeface="Arial" charset="0"/>
                <a:cs typeface="Helvetica"/>
                <a:sym typeface="Helvetica Neue" charset="0"/>
              </a:rPr>
              <a:t>C</a:t>
            </a:r>
            <a:r>
              <a:rPr lang="en-US" altLang="en-US" sz="2000" dirty="0" smtClean="0">
                <a:latin typeface="Helvetica"/>
                <a:ea typeface="Arial" charset="0"/>
                <a:cs typeface="Helvetica"/>
                <a:sym typeface="Helvetica Neue" charset="0"/>
              </a:rPr>
              <a:t>hromatin remodeling </a:t>
            </a:r>
            <a:r>
              <a:rPr lang="en-US" altLang="en-US" sz="2000" dirty="0">
                <a:latin typeface="Helvetica"/>
                <a:ea typeface="Arial" charset="0"/>
                <a:cs typeface="Helvetica"/>
                <a:sym typeface="Helvetica Neue" charset="0"/>
              </a:rPr>
              <a:t>defect </a:t>
            </a:r>
            <a:r>
              <a:rPr lang="en-US" altLang="en-US" sz="2000" dirty="0" smtClean="0">
                <a:latin typeface="Helvetica"/>
                <a:ea typeface="Arial" charset="0"/>
                <a:cs typeface="Helvetica"/>
                <a:sym typeface="Helvetica Neue" charset="0"/>
              </a:rPr>
              <a:t>leads to </a:t>
            </a:r>
            <a:r>
              <a:rPr lang="en-US" altLang="en-US" sz="2000" dirty="0">
                <a:latin typeface="Helvetica"/>
                <a:ea typeface="Arial" charset="0"/>
                <a:cs typeface="Helvetica"/>
                <a:sym typeface="Helvetica Neue" charset="0"/>
              </a:rPr>
              <a:t>more mutations in open </a:t>
            </a:r>
            <a:r>
              <a:rPr lang="en-US" altLang="en-US" sz="2000" dirty="0" smtClean="0">
                <a:latin typeface="Helvetica"/>
                <a:ea typeface="Arial" charset="0"/>
                <a:cs typeface="Helvetica"/>
                <a:sym typeface="Helvetica Neue" charset="0"/>
              </a:rPr>
              <a:t>chromatin </a:t>
            </a:r>
          </a:p>
          <a:p>
            <a:pPr marL="342900" indent="-342900">
              <a:spcBef>
                <a:spcPct val="0"/>
              </a:spcBef>
              <a:buClr>
                <a:srgbClr val="366092"/>
              </a:buClr>
            </a:pPr>
            <a:r>
              <a:rPr lang="en-US" altLang="en-US" sz="2000" dirty="0" smtClean="0">
                <a:latin typeface="Helvetica"/>
                <a:ea typeface="Arial" charset="0"/>
                <a:cs typeface="Helvetica"/>
                <a:sym typeface="Helvetica Neue" charset="0"/>
              </a:rPr>
              <a:t>Mismatch repair failure raises the fraction of impactful non-coding mutations</a:t>
            </a:r>
            <a:endParaRPr lang="en-US" altLang="en-US" sz="2000" dirty="0">
              <a:latin typeface="Helvetica"/>
              <a:ea typeface="Arial" charset="0"/>
              <a:cs typeface="Helvetica"/>
            </a:endParaRPr>
          </a:p>
        </p:txBody>
      </p:sp>
      <p:pic>
        <p:nvPicPr>
          <p:cNvPr id="104453" name="Shape 210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31" r="66138"/>
          <a:stretch/>
        </p:blipFill>
        <p:spPr bwMode="auto">
          <a:xfrm>
            <a:off x="872596" y="2428847"/>
            <a:ext cx="2097374" cy="450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 bwMode="auto">
          <a:xfrm>
            <a:off x="1042341" y="139726"/>
            <a:ext cx="10340715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M</a:t>
            </a: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utational landscape affects overall burden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7" name="Shape 210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6" t="51131"/>
          <a:stretch/>
        </p:blipFill>
        <p:spPr bwMode="auto">
          <a:xfrm>
            <a:off x="3040522" y="2422784"/>
            <a:ext cx="2052008" cy="450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msi_mss_ashg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2" b="54480"/>
          <a:stretch/>
        </p:blipFill>
        <p:spPr>
          <a:xfrm>
            <a:off x="5092531" y="3016499"/>
            <a:ext cx="3343506" cy="31390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91435" y="6470231"/>
            <a:ext cx="5111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808080"/>
                </a:solidFill>
                <a:latin typeface="Helvetica"/>
                <a:cs typeface="Helvetica"/>
              </a:rPr>
              <a:t>[S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. Li, B. </a:t>
            </a:r>
            <a:r>
              <a:rPr lang="en-US" sz="1600" dirty="0" err="1">
                <a:solidFill>
                  <a:srgbClr val="808080"/>
                </a:solidFill>
                <a:latin typeface="Helvetica"/>
                <a:cs typeface="Helvetica"/>
              </a:rPr>
              <a:t>Shuch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 and M. Gerstein PLOS Genetics (‘17)] </a:t>
            </a:r>
          </a:p>
        </p:txBody>
      </p:sp>
      <p:pic>
        <p:nvPicPr>
          <p:cNvPr id="11" name="Picture 10" descr="msi_mss_ashg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9" b="54480"/>
          <a:stretch/>
        </p:blipFill>
        <p:spPr>
          <a:xfrm>
            <a:off x="8336274" y="3016499"/>
            <a:ext cx="4050680" cy="313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8803"/>
      </p:ext>
    </p:extLst>
  </p:cSld>
  <p:clrMapOvr>
    <a:masterClrMapping/>
  </p:clrMapOvr>
  <p:transition advTm="153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Early v late mutations in PCAWG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254500"/>
      </p:ext>
    </p:extLst>
  </p:cSld>
  <p:clrMapOvr>
    <a:masterClrMapping/>
  </p:clrMapOvr>
  <p:transition advTm="653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105682"/>
            <a:ext cx="12050485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0" kern="0" dirty="0" smtClean="0">
                <a:latin typeface="Helvetica Neue" charset="0"/>
                <a:ea typeface="Helvetica Neue" charset="0"/>
                <a:cs typeface="Helvetica Neue" charset="0"/>
              </a:rPr>
              <a:t>Sub-clonal architecture of nominal passengers in PCAWG</a:t>
            </a:r>
            <a:endParaRPr lang="en-US" sz="3600" b="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2096" y="2424566"/>
            <a:ext cx="543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</a:t>
            </a:r>
            <a:r>
              <a:rPr lang="en-US" sz="2400" dirty="0" smtClean="0"/>
              <a:t>verall </a:t>
            </a:r>
            <a:r>
              <a:rPr lang="en-US" sz="2400" dirty="0"/>
              <a:t>enrichment and </a:t>
            </a:r>
            <a:r>
              <a:rPr lang="en-US" sz="2400" dirty="0" smtClean="0"/>
              <a:t>of </a:t>
            </a:r>
            <a:r>
              <a:rPr lang="en-US" sz="2400" dirty="0"/>
              <a:t>nominal passenger variants among TSGs </a:t>
            </a:r>
            <a:r>
              <a:rPr lang="en-US" sz="2400" dirty="0" smtClean="0"/>
              <a:t>and depletion among oncogenes.</a:t>
            </a: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205645" y="859487"/>
            <a:ext cx="5626982" cy="5998513"/>
            <a:chOff x="250250" y="918482"/>
            <a:chExt cx="5626982" cy="5998513"/>
          </a:xfrm>
        </p:grpSpPr>
        <p:grpSp>
          <p:nvGrpSpPr>
            <p:cNvPr id="5" name="Group 4"/>
            <p:cNvGrpSpPr/>
            <p:nvPr/>
          </p:nvGrpSpPr>
          <p:grpSpPr>
            <a:xfrm>
              <a:off x="250250" y="1050501"/>
              <a:ext cx="5626982" cy="5866494"/>
              <a:chOff x="2403930" y="1261836"/>
              <a:chExt cx="4987470" cy="4921251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403930" y="1261836"/>
                <a:ext cx="4889499" cy="4789839"/>
                <a:chOff x="2403930" y="1261836"/>
                <a:chExt cx="4889499" cy="4789839"/>
              </a:xfrm>
            </p:grpSpPr>
            <p:pic>
              <p:nvPicPr>
                <p:cNvPr id="58369" name="Picture 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1013" b="50014"/>
                <a:stretch/>
              </p:blipFill>
              <p:spPr bwMode="auto">
                <a:xfrm>
                  <a:off x="2403930" y="1261836"/>
                  <a:ext cx="4889499" cy="47789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" name="TextBox 1"/>
                <p:cNvSpPr txBox="1"/>
                <p:nvPr/>
              </p:nvSpPr>
              <p:spPr>
                <a:xfrm>
                  <a:off x="2536371" y="5682343"/>
                  <a:ext cx="37011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6901543" y="5736772"/>
                <a:ext cx="489857" cy="44631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99673" y="918482"/>
              <a:ext cx="417573" cy="48657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05551854"/>
      </p:ext>
    </p:extLst>
  </p:cSld>
  <p:clrMapOvr>
    <a:masterClrMapping/>
  </p:clrMapOvr>
  <p:transition advTm="144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1874" y="1565926"/>
            <a:ext cx="516301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Drivers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/>
              <a:t>Driver </a:t>
            </a:r>
            <a:r>
              <a:rPr lang="en-US" dirty="0" smtClean="0"/>
              <a:t>mutations directly confer </a:t>
            </a:r>
            <a:r>
              <a:rPr lang="en-US" dirty="0"/>
              <a:t>a </a:t>
            </a:r>
            <a:r>
              <a:rPr lang="en-US" dirty="0" smtClean="0"/>
              <a:t>selective </a:t>
            </a:r>
            <a:r>
              <a:rPr lang="en-US" dirty="0"/>
              <a:t>growth advantage to </a:t>
            </a:r>
            <a:r>
              <a:rPr lang="en-US" dirty="0" smtClean="0"/>
              <a:t>tumor cells.</a:t>
            </a:r>
            <a:endParaRPr lang="en-US" dirty="0" smtClean="0"/>
          </a:p>
          <a:p>
            <a:pPr lvl="1">
              <a:spcBef>
                <a:spcPts val="0"/>
              </a:spcBef>
              <a:defRPr/>
            </a:pPr>
            <a:endParaRPr lang="en-US" dirty="0"/>
          </a:p>
          <a:p>
            <a:pPr lvl="1">
              <a:spcBef>
                <a:spcPts val="0"/>
              </a:spcBef>
              <a:defRPr/>
            </a:pPr>
            <a:r>
              <a:rPr lang="en-US" dirty="0"/>
              <a:t>A typical tumor </a:t>
            </a:r>
            <a:r>
              <a:rPr lang="en-US" dirty="0" smtClean="0"/>
              <a:t>cell contains </a:t>
            </a:r>
            <a:r>
              <a:rPr lang="en-US" dirty="0"/>
              <a:t>2-8 </a:t>
            </a:r>
            <a:r>
              <a:rPr lang="en-US" dirty="0" smtClean="0"/>
              <a:t>drivers.</a:t>
            </a:r>
          </a:p>
          <a:p>
            <a:pPr lvl="1">
              <a:spcBef>
                <a:spcPts val="0"/>
              </a:spcBef>
              <a:defRPr/>
            </a:pPr>
            <a:endParaRPr lang="en-US" dirty="0" smtClean="0"/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Drivers are identified through signals of positive selection.</a:t>
            </a:r>
          </a:p>
          <a:p>
            <a:pPr lvl="1">
              <a:spcBef>
                <a:spcPts val="0"/>
              </a:spcBef>
              <a:defRPr/>
            </a:pPr>
            <a:endParaRPr lang="en-US" dirty="0"/>
          </a:p>
          <a:p>
            <a:pPr>
              <a:spcBef>
                <a:spcPts val="0"/>
              </a:spcBef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Passengers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/>
              <a:t>Conceptually, a passenger mutation has no direct or indirect effect </a:t>
            </a:r>
            <a:r>
              <a:rPr lang="en-US" dirty="0" smtClean="0"/>
              <a:t>on tumor progression.</a:t>
            </a:r>
          </a:p>
          <a:p>
            <a:pPr lvl="1">
              <a:spcBef>
                <a:spcPts val="0"/>
              </a:spcBef>
              <a:defRPr/>
            </a:pPr>
            <a:endParaRPr lang="en-US" dirty="0" smtClean="0"/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There are thousands of passengers in a typical cancer genome.</a:t>
            </a:r>
            <a:endParaRPr lang="en-US" dirty="0"/>
          </a:p>
        </p:txBody>
      </p:sp>
      <p:sp>
        <p:nvSpPr>
          <p:cNvPr id="9" name="Shape 531"/>
          <p:cNvSpPr txBox="1"/>
          <p:nvPr/>
        </p:nvSpPr>
        <p:spPr>
          <a:xfrm>
            <a:off x="366859" y="189568"/>
            <a:ext cx="11176643" cy="646771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r>
              <a:rPr lang="en" sz="360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Canonical model of drivers and passengers in cancer</a:t>
            </a:r>
            <a:endParaRPr lang="en" sz="3600" dirty="0">
              <a:solidFill>
                <a:srgbClr val="22228B"/>
              </a:solidFill>
              <a:highlight>
                <a:srgbClr val="FFFFFF"/>
              </a:highlight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522805" y="1068857"/>
            <a:ext cx="6232984" cy="5558575"/>
            <a:chOff x="5493836" y="1097581"/>
            <a:chExt cx="5884127" cy="5247464"/>
          </a:xfrm>
        </p:grpSpPr>
        <p:grpSp>
          <p:nvGrpSpPr>
            <p:cNvPr id="19" name="Group 18"/>
            <p:cNvGrpSpPr/>
            <p:nvPr/>
          </p:nvGrpSpPr>
          <p:grpSpPr>
            <a:xfrm>
              <a:off x="5493836" y="1097581"/>
              <a:ext cx="5884127" cy="5166446"/>
              <a:chOff x="542695" y="1030674"/>
              <a:chExt cx="5884127" cy="5166446"/>
            </a:xfrm>
          </p:grpSpPr>
          <p:pic>
            <p:nvPicPr>
              <p:cNvPr id="20" name="Shape 275"/>
              <p:cNvPicPr preferRelativeResize="0"/>
              <p:nvPr/>
            </p:nvPicPr>
            <p:blipFill rotWithShape="1">
              <a:blip r:embed="rId2">
                <a:alphaModFix/>
              </a:blip>
              <a:srcRect l="58067" t="13637" r="21915" b="9664"/>
              <a:stretch/>
            </p:blipFill>
            <p:spPr>
              <a:xfrm>
                <a:off x="4059046" y="1030674"/>
                <a:ext cx="2367776" cy="51664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Shape 275"/>
              <p:cNvPicPr preferRelativeResize="0"/>
              <p:nvPr/>
            </p:nvPicPr>
            <p:blipFill rotWithShape="1">
              <a:blip r:embed="rId2">
                <a:alphaModFix/>
              </a:blip>
              <a:srcRect l="22713" t="13637" r="55006" b="9664"/>
              <a:stretch/>
            </p:blipFill>
            <p:spPr>
              <a:xfrm>
                <a:off x="542695" y="1030674"/>
                <a:ext cx="2635404" cy="51664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Shape 275"/>
              <p:cNvPicPr preferRelativeResize="0"/>
              <p:nvPr/>
            </p:nvPicPr>
            <p:blipFill rotWithShape="1">
              <a:blip r:embed="rId2">
                <a:alphaModFix/>
              </a:blip>
              <a:srcRect l="47634" t="13637" r="44918" b="17567"/>
              <a:stretch/>
            </p:blipFill>
            <p:spPr>
              <a:xfrm>
                <a:off x="3178099" y="1030674"/>
                <a:ext cx="880947" cy="4634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3" name="Rectangle 22"/>
            <p:cNvSpPr/>
            <p:nvPr/>
          </p:nvSpPr>
          <p:spPr>
            <a:xfrm>
              <a:off x="7939668" y="5675972"/>
              <a:ext cx="1639230" cy="6690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488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"/>
    </mc:Choice>
    <mc:Fallback xmlns="">
      <p:transition spd="slow" advTm="77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" t="50080" r="37015" b="-43"/>
          <a:stretch/>
        </p:blipFill>
        <p:spPr>
          <a:xfrm>
            <a:off x="0" y="1489608"/>
            <a:ext cx="5033945" cy="536839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13708" y="105682"/>
            <a:ext cx="11536777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0" kern="0" dirty="0" smtClean="0">
                <a:latin typeface="Helvetica Neue" charset="0"/>
                <a:ea typeface="Helvetica Neue" charset="0"/>
                <a:cs typeface="Helvetica Neue" charset="0"/>
              </a:rPr>
              <a:t>Correlating functional impact and prevalence of nominal passengers in PCAWG</a:t>
            </a:r>
            <a:endParaRPr lang="en-US" sz="3600" b="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2096" y="2424566"/>
            <a:ext cx="5249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Nominal passengers disrupting </a:t>
            </a:r>
            <a:r>
              <a:rPr lang="en-US" sz="2400" dirty="0"/>
              <a:t>more conserved </a:t>
            </a:r>
            <a:r>
              <a:rPr lang="en-US" sz="2400" dirty="0" smtClean="0"/>
              <a:t>positions tend </a:t>
            </a:r>
            <a:r>
              <a:rPr lang="en-US" sz="2400" dirty="0"/>
              <a:t>to have lower VAFs.</a:t>
            </a:r>
          </a:p>
        </p:txBody>
      </p:sp>
    </p:spTree>
    <p:extLst>
      <p:ext uri="{BB962C8B-B14F-4D97-AF65-F5344CB8AC3E}">
        <p14:creationId xmlns:p14="http://schemas.microsoft.com/office/powerpoint/2010/main" val="729253071"/>
      </p:ext>
    </p:extLst>
  </p:cSld>
  <p:clrMapOvr>
    <a:masterClrMapping/>
  </p:clrMapOvr>
  <p:transition advTm="514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14400" y="1447802"/>
            <a:ext cx="10363200" cy="1470025"/>
          </a:xfrm>
          <a:prstGeom prst="rect">
            <a:avLst/>
          </a:prstGeom>
        </p:spPr>
        <p:txBody>
          <a:bodyPr/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r>
              <a:rPr lang="en-US" sz="4400" kern="0" dirty="0" smtClean="0"/>
              <a:t>Additive variance to quantify aggregated effect of nominal passengers in PCAWG</a:t>
            </a:r>
            <a:endParaRPr lang="en-US" sz="4400" kern="0" dirty="0"/>
          </a:p>
        </p:txBody>
      </p:sp>
    </p:spTree>
    <p:extLst>
      <p:ext uri="{BB962C8B-B14F-4D97-AF65-F5344CB8AC3E}">
        <p14:creationId xmlns:p14="http://schemas.microsoft.com/office/powerpoint/2010/main" val="1287410244"/>
      </p:ext>
    </p:extLst>
  </p:cSld>
  <p:clrMapOvr>
    <a:masterClrMapping/>
  </p:clrMapOvr>
  <p:transition advTm="60189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308" y="2318201"/>
            <a:ext cx="18700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987" y="4466252"/>
            <a:ext cx="2733675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383" y="5172508"/>
            <a:ext cx="9826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308" y="5140784"/>
            <a:ext cx="15398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13708" y="105682"/>
            <a:ext cx="11536777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0" kern="0" dirty="0" smtClean="0">
                <a:latin typeface="Helvetica Neue" charset="0"/>
                <a:ea typeface="Helvetica Neue" charset="0"/>
                <a:cs typeface="Helvetica Neue" charset="0"/>
              </a:rPr>
              <a:t>Additive effects model to quantify cumulative effect of nominal passengers in PCAWG</a:t>
            </a:r>
            <a:endParaRPr lang="en-US" sz="3600" b="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650564" y="1809534"/>
            <a:ext cx="4313238" cy="52970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>
            <a:lvl1pPr marL="2238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5667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908050" indent="-222250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7160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82245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3011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6992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683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3744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>
              <a:defRPr/>
            </a:pPr>
            <a:r>
              <a:rPr lang="en-US" sz="1350" kern="0" dirty="0" smtClean="0">
                <a:ea typeface="Arial" charset="0"/>
                <a:cs typeface="Arial" charset="0"/>
              </a:rPr>
              <a:t>Model for the effect of an individual SNP on a phenotype</a:t>
            </a:r>
          </a:p>
          <a:p>
            <a:pPr>
              <a:defRPr/>
            </a:pPr>
            <a:endParaRPr lang="en-US" kern="0" dirty="0" smtClean="0"/>
          </a:p>
          <a:p>
            <a:pPr>
              <a:defRPr/>
            </a:pPr>
            <a:endParaRPr lang="en-US" kern="0" dirty="0" smtClean="0"/>
          </a:p>
          <a:p>
            <a:pPr>
              <a:defRPr/>
            </a:pPr>
            <a:endParaRPr lang="en-US" kern="0" dirty="0" smtClean="0"/>
          </a:p>
          <a:p>
            <a:pPr>
              <a:defRPr/>
            </a:pPr>
            <a:endParaRPr lang="en-US" sz="1500" kern="0" dirty="0" smtClean="0"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1500" kern="0" dirty="0" smtClean="0">
                <a:ea typeface="Arial" charset="0"/>
                <a:cs typeface="Arial" charset="0"/>
              </a:rPr>
              <a:t>Extension to model the combined effects of multiple SNPs</a:t>
            </a:r>
            <a:endParaRPr lang="en-US" sz="1500" kern="0" dirty="0">
              <a:ea typeface="Arial" charset="0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35236" y="1676443"/>
            <a:ext cx="6765369" cy="3464341"/>
            <a:chOff x="4835236" y="1676443"/>
            <a:chExt cx="6765369" cy="3464341"/>
          </a:xfrm>
        </p:grpSpPr>
        <p:pic>
          <p:nvPicPr>
            <p:cNvPr id="5223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92" b="59242"/>
            <a:stretch>
              <a:fillRect/>
            </a:stretch>
          </p:blipFill>
          <p:spPr bwMode="auto">
            <a:xfrm>
              <a:off x="4977131" y="1762680"/>
              <a:ext cx="6623474" cy="3378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 bwMode="auto">
            <a:xfrm>
              <a:off x="4835236" y="1676443"/>
              <a:ext cx="587965" cy="38462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8827596"/>
      </p:ext>
    </p:extLst>
  </p:cSld>
  <p:clrMapOvr>
    <a:masterClrMapping/>
  </p:clrMapOvr>
  <p:transition advTm="58208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 bwMode="auto">
          <a:xfrm>
            <a:off x="344774" y="171453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Additive variance for multiple cancer cohorts in PCAWG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Shape 1495"/>
          <p:cNvSpPr txBox="1">
            <a:spLocks/>
          </p:cNvSpPr>
          <p:nvPr/>
        </p:nvSpPr>
        <p:spPr>
          <a:xfrm>
            <a:off x="7368674" y="3006557"/>
            <a:ext cx="4398659" cy="9237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3" tIns="45700" rIns="91433" bIns="45700" numCol="1" anchor="t" anchorCtr="0" compatLnSpc="1">
            <a:prstTxWarp prst="textNoShape">
              <a:avLst/>
            </a:prstTxWarp>
            <a:noAutofit/>
          </a:bodyPr>
          <a:lstStyle>
            <a:lvl1pPr marL="2238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5667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908050" indent="-222250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7160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82245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3011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6992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683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3744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0" indent="0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ct val="25000"/>
              <a:buFontTx/>
              <a:buNone/>
            </a:pPr>
            <a:r>
              <a:rPr lang="en-US" kern="0" dirty="0" smtClean="0"/>
              <a:t>Significant additive variance explained by </a:t>
            </a:r>
            <a:r>
              <a:rPr lang="en-US" kern="0" smtClean="0"/>
              <a:t>nominal passengers in PCAWG.</a:t>
            </a:r>
            <a:endParaRPr lang="en" kern="0" dirty="0"/>
          </a:p>
        </p:txBody>
      </p:sp>
      <p:grpSp>
        <p:nvGrpSpPr>
          <p:cNvPr id="2" name="Group 1"/>
          <p:cNvGrpSpPr/>
          <p:nvPr/>
        </p:nvGrpSpPr>
        <p:grpSpPr>
          <a:xfrm>
            <a:off x="709455" y="1415513"/>
            <a:ext cx="6373143" cy="4902628"/>
            <a:chOff x="709455" y="1415513"/>
            <a:chExt cx="6373143" cy="4902628"/>
          </a:xfrm>
        </p:grpSpPr>
        <p:pic>
          <p:nvPicPr>
            <p:cNvPr id="53249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06" r="48280" b="26299"/>
            <a:stretch>
              <a:fillRect/>
            </a:stretch>
          </p:blipFill>
          <p:spPr bwMode="auto">
            <a:xfrm>
              <a:off x="844630" y="1415513"/>
              <a:ext cx="6237968" cy="4669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709455" y="1415513"/>
              <a:ext cx="536022" cy="569669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09455" y="5852309"/>
              <a:ext cx="536022" cy="465832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7425278"/>
      </p:ext>
    </p:extLst>
  </p:cSld>
  <p:clrMapOvr>
    <a:masterClrMapping/>
  </p:clrMapOvr>
  <p:transition advTm="33172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117" y="146122"/>
            <a:ext cx="11536777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0" kern="0" dirty="0" smtClean="0">
                <a:latin typeface="Helvetica Neue" charset="0"/>
                <a:ea typeface="Helvetica Neue" charset="0"/>
                <a:cs typeface="Helvetica Neue" charset="0"/>
              </a:rPr>
              <a:t>Conceptual extension of the canonical model of drivers and passengers</a:t>
            </a:r>
            <a:endParaRPr lang="en-US" sz="3600" b="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07096" y="1232452"/>
            <a:ext cx="8216347" cy="5512906"/>
            <a:chOff x="1639620" y="689879"/>
            <a:chExt cx="9012481" cy="6216131"/>
          </a:xfrm>
        </p:grpSpPr>
        <p:pic>
          <p:nvPicPr>
            <p:cNvPr id="59393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076"/>
            <a:stretch/>
          </p:blipFill>
          <p:spPr bwMode="auto">
            <a:xfrm>
              <a:off x="1828806" y="767712"/>
              <a:ext cx="8823295" cy="6138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1639620" y="689879"/>
              <a:ext cx="536022" cy="35064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"/>
    </mc:Choice>
    <mc:Fallback xmlns="">
      <p:transition spd="slow" advTm="7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hape 130"/>
          <p:cNvSpPr>
            <a:spLocks noGrp="1"/>
          </p:cNvSpPr>
          <p:nvPr>
            <p:ph type="body" idx="4294967295"/>
          </p:nvPr>
        </p:nvSpPr>
        <p:spPr>
          <a:xfrm>
            <a:off x="3962400" y="1458913"/>
            <a:ext cx="8229600" cy="3394075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  <a:p>
            <a:pPr marL="342900" indent="-342900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</p:txBody>
      </p:sp>
      <p:sp>
        <p:nvSpPr>
          <p:cNvPr id="98307" name="Shape 13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0058400" y="5026025"/>
            <a:ext cx="2133600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pPr algn="r" eaLnBrk="1" hangingPunct="1">
              <a:buSzPct val="25000"/>
            </a:pPr>
            <a:fld id="{6CC2CA3F-04F4-234F-8EF0-AF49C692451A}" type="slidenum">
              <a:rPr lang="en-US" altLang="en-US" sz="1200">
                <a:solidFill>
                  <a:srgbClr val="888888"/>
                </a:solidFill>
                <a:latin typeface="Helvetica Neue" charset="0"/>
                <a:sym typeface="Helvetica Neue" charset="0"/>
              </a:rPr>
              <a:pPr algn="r" eaLnBrk="1" hangingPunct="1">
                <a:buSzPct val="25000"/>
              </a:pPr>
              <a:t>4</a:t>
            </a:fld>
            <a:endParaRPr lang="en-US" altLang="en-US" sz="1200">
              <a:solidFill>
                <a:srgbClr val="888888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98309" name="Shape 135"/>
          <p:cNvSpPr>
            <a:spLocks noChangeArrowheads="1"/>
          </p:cNvSpPr>
          <p:nvPr/>
        </p:nvSpPr>
        <p:spPr bwMode="auto">
          <a:xfrm>
            <a:off x="8755552" y="4390415"/>
            <a:ext cx="2479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en-US" sz="1400" b="1" dirty="0">
                <a:solidFill>
                  <a:srgbClr val="366092"/>
                </a:solidFill>
                <a:latin typeface="Helvetica Neue" charset="0"/>
                <a:sym typeface="Helvetica Neue" charset="0"/>
              </a:rPr>
              <a:t>Mutation signature </a:t>
            </a:r>
            <a:r>
              <a:rPr lang="en-US" altLang="en-US" sz="1400" i="1" dirty="0">
                <a:solidFill>
                  <a:srgbClr val="366092"/>
                </a:solidFill>
                <a:latin typeface="Helvetica Neue" charset="0"/>
                <a:sym typeface="Helvetica Neue" charset="0"/>
              </a:rPr>
              <a:t>inferred</a:t>
            </a:r>
          </a:p>
        </p:txBody>
      </p:sp>
      <p:pic>
        <p:nvPicPr>
          <p:cNvPr id="98310" name="Shape 136" descr="Signature_patterns.png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15" b="6027"/>
          <a:stretch/>
        </p:blipFill>
        <p:spPr bwMode="auto">
          <a:xfrm>
            <a:off x="8297918" y="2173733"/>
            <a:ext cx="2889883" cy="98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hape 121" descr="nrg3729-f1.jpg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364" y="1044209"/>
            <a:ext cx="6298556" cy="447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67" t="11697" r="65681" b="79287"/>
          <a:stretch/>
        </p:blipFill>
        <p:spPr>
          <a:xfrm>
            <a:off x="8297918" y="3295547"/>
            <a:ext cx="2889504" cy="80392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7432833" y="1846968"/>
            <a:ext cx="865085" cy="326765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6398051" y="2834802"/>
            <a:ext cx="1755993" cy="595836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4319242" y="5520775"/>
            <a:ext cx="500125" cy="11093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8297918" y="2173733"/>
            <a:ext cx="3006122" cy="105085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297919" y="3267787"/>
            <a:ext cx="3006122" cy="105085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700458" y="5257378"/>
            <a:ext cx="3033804" cy="1074390"/>
            <a:chOff x="2416191" y="5493862"/>
            <a:chExt cx="3033804" cy="1074390"/>
          </a:xfrm>
        </p:grpSpPr>
        <p:grpSp>
          <p:nvGrpSpPr>
            <p:cNvPr id="98308" name="Shape 132"/>
            <p:cNvGrpSpPr>
              <a:grpSpLocks/>
            </p:cNvGrpSpPr>
            <p:nvPr/>
          </p:nvGrpSpPr>
          <p:grpSpPr bwMode="auto">
            <a:xfrm>
              <a:off x="2465036" y="5583556"/>
              <a:ext cx="2984959" cy="984696"/>
              <a:chOff x="-169845" y="2963166"/>
              <a:chExt cx="4770727" cy="1573102"/>
            </a:xfrm>
          </p:grpSpPr>
          <p:pic>
            <p:nvPicPr>
              <p:cNvPr id="98311" name="Shape 133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779"/>
              <a:stretch>
                <a:fillRect/>
              </a:stretch>
            </p:blipFill>
            <p:spPr bwMode="auto">
              <a:xfrm>
                <a:off x="-169845" y="2963166"/>
                <a:ext cx="3971400" cy="1234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8312" name="Shape 134"/>
              <p:cNvSpPr>
                <a:spLocks noChangeArrowheads="1"/>
              </p:cNvSpPr>
              <p:nvPr/>
            </p:nvSpPr>
            <p:spPr bwMode="auto">
              <a:xfrm>
                <a:off x="-38408" y="4228468"/>
                <a:ext cx="4639290" cy="307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400" b="1" dirty="0">
                    <a:solidFill>
                      <a:srgbClr val="366092"/>
                    </a:solidFill>
                    <a:latin typeface="Helvetica Neue" charset="0"/>
                    <a:sym typeface="Helvetica Neue" charset="0"/>
                  </a:rPr>
                  <a:t>Mutation spectrum </a:t>
                </a:r>
                <a:r>
                  <a:rPr lang="en-US" altLang="en-US" sz="1400" i="1" dirty="0">
                    <a:solidFill>
                      <a:srgbClr val="366092"/>
                    </a:solidFill>
                    <a:latin typeface="Helvetica Neue" charset="0"/>
                    <a:sym typeface="Helvetica Neue" charset="0"/>
                  </a:rPr>
                  <a:t>observed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416191" y="5493862"/>
              <a:ext cx="2522286" cy="881720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Shape 198"/>
          <p:cNvSpPr/>
          <p:nvPr/>
        </p:nvSpPr>
        <p:spPr>
          <a:xfrm>
            <a:off x="5281396" y="6244257"/>
            <a:ext cx="6910604" cy="4416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[T. 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Helleday</a:t>
            </a:r>
            <a:r>
              <a:rPr lang="en" sz="1600" b="0" i="0" u="none" strike="noStrike" cap="none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, </a:t>
            </a: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S. 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Eshtad </a:t>
            </a:r>
            <a:r>
              <a:rPr lang="en" sz="1600" b="0" i="0" u="none" strike="noStrike" cap="none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&amp; </a:t>
            </a: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S. 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Nik-Zainal</a:t>
            </a:r>
            <a:r>
              <a:rPr lang="en" sz="1600" b="0" i="0" u="none" strike="noStrike" cap="none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, Nature Reviews 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Genetics </a:t>
            </a:r>
            <a:r>
              <a:rPr lang="en-US" sz="1600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(</a:t>
            </a:r>
            <a:r>
              <a:rPr lang="mr-IN" sz="1600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’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14</a:t>
            </a: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),</a:t>
            </a:r>
          </a:p>
          <a:p>
            <a:pPr lvl="0">
              <a:buSzPct val="25000"/>
            </a:pPr>
            <a:r>
              <a:rPr lang="en-US" sz="1600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L</a:t>
            </a:r>
            <a:r>
              <a:rPr lang="en-US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. </a:t>
            </a:r>
            <a:r>
              <a:rPr lang="en-US" sz="1600" dirty="0" err="1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Alexandrov</a:t>
            </a:r>
            <a:r>
              <a:rPr lang="en-US" sz="1600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 et al., Nature (‘13) </a:t>
            </a: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]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  </a:t>
            </a:r>
            <a:endParaRPr lang="en" sz="1600" b="0" i="0" u="none" strike="noStrike" cap="none" dirty="0">
              <a:solidFill>
                <a:srgbClr val="808080"/>
              </a:solidFill>
              <a:latin typeface="Helvetica"/>
              <a:ea typeface="Helvetica Neue"/>
              <a:cs typeface="Helvetica"/>
              <a:sym typeface="Helvetica Neue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5287" y="146122"/>
            <a:ext cx="11844607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0" kern="0" dirty="0" smtClean="0">
                <a:latin typeface="Helvetica Neue" charset="0"/>
                <a:ea typeface="Helvetica Neue" charset="0"/>
                <a:cs typeface="Helvetica Neue" charset="0"/>
              </a:rPr>
              <a:t>Mutational processes carries context-specific signatures</a:t>
            </a:r>
            <a:endParaRPr lang="en-US" sz="3600" b="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05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"/>
    </mc:Choice>
    <mc:Fallback xmlns="">
      <p:transition spd="slow" advTm="11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jmoa1505917 (1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" t="9514" r="48992" b="51386"/>
          <a:stretch/>
        </p:blipFill>
        <p:spPr>
          <a:xfrm>
            <a:off x="6572697" y="1224724"/>
            <a:ext cx="4829032" cy="5564868"/>
          </a:xfrm>
          <a:prstGeom prst="rect">
            <a:avLst/>
          </a:prstGeom>
        </p:spPr>
      </p:pic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7220226" cy="45260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 marL="457189" indent="-457189"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Arial"/>
              <a:buChar char="•"/>
            </a:pPr>
            <a:r>
              <a:rPr lang="en" sz="32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Kidney cancer life time </a:t>
            </a:r>
            <a:r>
              <a:rPr lang="en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risk</a:t>
            </a:r>
            <a:r>
              <a:rPr lang="en-US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1.6%</a:t>
            </a:r>
            <a:r>
              <a:rPr lang="en-US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; the p</a:t>
            </a:r>
            <a:r>
              <a:rPr lang="en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apillary </a:t>
            </a:r>
            <a:r>
              <a:rPr lang="en" sz="32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type (pRCC) </a:t>
            </a:r>
            <a:r>
              <a:rPr lang="en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counts</a:t>
            </a:r>
            <a:r>
              <a:rPr lang="en-US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</a:t>
            </a:r>
            <a:r>
              <a:rPr lang="en" sz="32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about 10% </a:t>
            </a:r>
            <a:endParaRPr lang="en-US" sz="3200" dirty="0" smtClean="0">
              <a:solidFill>
                <a:srgbClr val="3660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189" indent="-457189"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Arial"/>
              <a:buChar char="•"/>
            </a:pPr>
            <a:r>
              <a:rPr lang="en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TCGA </a:t>
            </a:r>
            <a:r>
              <a:rPr lang="en" sz="32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project sequenced 35 </a:t>
            </a:r>
            <a:r>
              <a:rPr lang="en-US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whole </a:t>
            </a:r>
            <a:r>
              <a:rPr lang="en" sz="32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genomes of pRCC</a:t>
            </a:r>
          </a:p>
          <a:p>
            <a:pPr marL="990575" lvl="1" indent="-380990">
              <a:spcBef>
                <a:spcPts val="533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Arial"/>
              <a:buChar char="–"/>
            </a:pPr>
            <a:r>
              <a:rPr lang="en" sz="27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Researchers cannot pin down </a:t>
            </a:r>
            <a:r>
              <a:rPr lang="en-US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</a:t>
            </a:r>
            <a:r>
              <a:rPr lang="en" sz="27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cause for a </a:t>
            </a:r>
            <a:r>
              <a:rPr lang="en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significant</a:t>
            </a:r>
            <a:r>
              <a:rPr lang="en-US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lang="en-US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portion </a:t>
            </a:r>
            <a:r>
              <a:rPr lang="en" sz="27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 </a:t>
            </a:r>
            <a:r>
              <a:rPr lang="en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cases</a:t>
            </a:r>
            <a:endParaRPr lang="en" sz="2700" dirty="0">
              <a:solidFill>
                <a:srgbClr val="3660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1" name="Shape 151"/>
          <p:cNvSpPr txBox="1">
            <a:spLocks noGrp="1"/>
          </p:cNvSpPr>
          <p:nvPr>
            <p:ph type="sldNum" idx="4294967295"/>
          </p:nvPr>
        </p:nvSpPr>
        <p:spPr>
          <a:xfrm>
            <a:off x="8737600" y="6356352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16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>
                <a:buSzPct val="25000"/>
              </a:pPr>
              <a:t>5</a:t>
            </a:fld>
            <a:endParaRPr lang="en" sz="1600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94853" y="192048"/>
            <a:ext cx="11223171" cy="8128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200" kern="0" dirty="0">
                <a:latin typeface="Helvetica Neue" charset="0"/>
                <a:ea typeface="Helvetica Neue" charset="0"/>
                <a:cs typeface="Helvetica Neue" charset="0"/>
              </a:rPr>
              <a:t>A</a:t>
            </a:r>
            <a:r>
              <a:rPr lang="en-US" sz="3200" kern="0" dirty="0" smtClean="0">
                <a:latin typeface="Helvetica Neue" charset="0"/>
                <a:ea typeface="Helvetica Neue" charset="0"/>
                <a:cs typeface="Helvetica Neue" charset="0"/>
              </a:rPr>
              <a:t> case study: kidney cancer</a:t>
            </a:r>
            <a:endParaRPr lang="en-US" sz="320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6518" y="6484235"/>
            <a:ext cx="66721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[Cancer Genome Atlas Research Network N </a:t>
            </a:r>
            <a:r>
              <a:rPr lang="en-US" sz="1600" dirty="0" err="1">
                <a:solidFill>
                  <a:srgbClr val="808080"/>
                </a:solidFill>
                <a:latin typeface="Helvetica"/>
                <a:cs typeface="Helvetica"/>
              </a:rPr>
              <a:t>Engl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 J Med. (‘16) ]</a:t>
            </a:r>
          </a:p>
        </p:txBody>
      </p:sp>
    </p:spTree>
    <p:extLst>
      <p:ext uri="{BB962C8B-B14F-4D97-AF65-F5344CB8AC3E}">
        <p14:creationId xmlns:p14="http://schemas.microsoft.com/office/powerpoint/2010/main" val="3748195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249885" y="5265965"/>
            <a:ext cx="4452257" cy="1592035"/>
            <a:chOff x="2166257" y="740229"/>
            <a:chExt cx="4452257" cy="159203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2216"/>
            <a:stretch/>
          </p:blipFill>
          <p:spPr>
            <a:xfrm>
              <a:off x="2166257" y="846364"/>
              <a:ext cx="4321629" cy="14859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161314" y="740229"/>
              <a:ext cx="457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7314" y="105682"/>
            <a:ext cx="11223171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0" kern="0" dirty="0" smtClean="0">
                <a:latin typeface="Helvetica Neue" charset="0"/>
                <a:ea typeface="Helvetica Neue" charset="0"/>
                <a:cs typeface="Helvetica Neue" charset="0"/>
              </a:rPr>
              <a:t>PCAWG: </a:t>
            </a:r>
            <a:r>
              <a:rPr lang="en-US" sz="3600" b="0" kern="0" dirty="0" smtClean="0">
                <a:latin typeface="Helvetica Neue" charset="0"/>
                <a:ea typeface="Helvetica Neue" charset="0"/>
                <a:cs typeface="Helvetica Neue" charset="0"/>
              </a:rPr>
              <a:t>most comprehensive resource for cancer whole genome analysis</a:t>
            </a:r>
            <a:endParaRPr lang="en-US" sz="3600" b="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79378" y="1764880"/>
            <a:ext cx="44320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Goal of PCAWG: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To understand </a:t>
            </a:r>
            <a:r>
              <a:rPr lang="en-US" dirty="0" smtClean="0"/>
              <a:t>the role </a:t>
            </a:r>
            <a:r>
              <a:rPr lang="en-US" dirty="0" smtClean="0"/>
              <a:t>of non-coding regions of cancer genomes in </a:t>
            </a:r>
            <a:r>
              <a:rPr lang="en-US" dirty="0" smtClean="0"/>
              <a:t>tumor progression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Jointly analyzing ~2800 whole genome tumor/normal pairs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More than </a:t>
            </a:r>
            <a:r>
              <a:rPr lang="en-US" dirty="0" smtClean="0"/>
              <a:t>580 researchers	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16 thematic working groups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7" t="27220" r="17364" b="29312"/>
          <a:stretch/>
        </p:blipFill>
        <p:spPr>
          <a:xfrm>
            <a:off x="135669" y="1559859"/>
            <a:ext cx="7335564" cy="26718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2071" r="17586" b="4164"/>
          <a:stretch/>
        </p:blipFill>
        <p:spPr>
          <a:xfrm>
            <a:off x="87575" y="4112775"/>
            <a:ext cx="7365910" cy="14639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5669" y="5585101"/>
            <a:ext cx="66721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[P. Campbell et al, </a:t>
            </a:r>
            <a:r>
              <a:rPr lang="en-US" sz="1600" dirty="0" err="1">
                <a:solidFill>
                  <a:srgbClr val="808080"/>
                </a:solidFill>
                <a:latin typeface="Helvetica"/>
                <a:cs typeface="Helvetica"/>
              </a:rPr>
              <a:t>bioRxiv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 (2017)]</a:t>
            </a:r>
            <a:endParaRPr lang="en-US" sz="1600" dirty="0">
              <a:solidFill>
                <a:srgbClr val="80808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  <p:transition advTm="9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Functional impact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Summarize </a:t>
            </a:r>
            <a:r>
              <a:rPr lang="en-US" dirty="0" err="1" smtClean="0"/>
              <a:t>funseq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49682"/>
      </p:ext>
    </p:extLst>
  </p:cSld>
  <p:clrMapOvr>
    <a:masterClrMapping/>
  </p:clrMapOvr>
  <p:transition advTm="114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Shape 530"/>
          <p:cNvPicPr preferRelativeResize="0"/>
          <p:nvPr/>
        </p:nvPicPr>
        <p:blipFill rotWithShape="1">
          <a:blip r:embed="rId3">
            <a:alphaModFix/>
          </a:blip>
          <a:srcRect l="15832" b="19768"/>
          <a:stretch/>
        </p:blipFill>
        <p:spPr>
          <a:xfrm>
            <a:off x="3252000" y="1241091"/>
            <a:ext cx="7298497" cy="5427467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Shape 531"/>
          <p:cNvSpPr txBox="1"/>
          <p:nvPr/>
        </p:nvSpPr>
        <p:spPr>
          <a:xfrm>
            <a:off x="344557" y="0"/>
            <a:ext cx="11176643" cy="1130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r>
              <a:rPr lang="en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Funseq: a flexible framework to prioritize </a:t>
            </a:r>
            <a:r>
              <a:rPr lang="en" sz="3600" b="1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non-coding</a:t>
            </a:r>
            <a:r>
              <a:rPr lang="en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 variants </a:t>
            </a:r>
            <a:r>
              <a:rPr lang="en" sz="3600" b="1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integrating</a:t>
            </a:r>
            <a:r>
              <a:rPr lang="en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 various resources.	</a:t>
            </a:r>
          </a:p>
        </p:txBody>
      </p:sp>
      <p:sp>
        <p:nvSpPr>
          <p:cNvPr id="532" name="Shape 532"/>
          <p:cNvSpPr txBox="1"/>
          <p:nvPr/>
        </p:nvSpPr>
        <p:spPr>
          <a:xfrm>
            <a:off x="670800" y="2310200"/>
            <a:ext cx="2581200" cy="4375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r>
              <a:rPr lang="en" sz="1600" b="1">
                <a:solidFill>
                  <a:srgbClr val="000090"/>
                </a:solidFill>
              </a:rPr>
              <a:t>Annotation (tf binding sites open chromatin, ncRNAs)</a:t>
            </a:r>
          </a:p>
          <a:p>
            <a:endParaRPr sz="1600" b="1">
              <a:solidFill>
                <a:srgbClr val="000090"/>
              </a:solidFill>
            </a:endParaRPr>
          </a:p>
          <a:p>
            <a:r>
              <a:rPr lang="en" sz="1600" b="1">
                <a:solidFill>
                  <a:srgbClr val="000090"/>
                </a:solidFill>
              </a:rPr>
              <a:t>Conservation</a:t>
            </a:r>
          </a:p>
          <a:p>
            <a:endParaRPr sz="1600" b="1">
              <a:solidFill>
                <a:srgbClr val="000090"/>
              </a:solidFill>
            </a:endParaRPr>
          </a:p>
          <a:p>
            <a:endParaRPr sz="1600" b="1">
              <a:solidFill>
                <a:srgbClr val="000090"/>
              </a:solidFill>
            </a:endParaRPr>
          </a:p>
          <a:p>
            <a:r>
              <a:rPr lang="en" sz="1600" b="1">
                <a:solidFill>
                  <a:srgbClr val="000090"/>
                </a:solidFill>
              </a:rPr>
              <a:t>Mutational impact (motif breaking, Lof) </a:t>
            </a:r>
          </a:p>
          <a:p>
            <a:endParaRPr sz="1600" b="1">
              <a:solidFill>
                <a:srgbClr val="000090"/>
              </a:solidFill>
            </a:endParaRPr>
          </a:p>
          <a:p>
            <a:endParaRPr sz="1600" b="1">
              <a:solidFill>
                <a:srgbClr val="000090"/>
              </a:solidFill>
            </a:endParaRPr>
          </a:p>
          <a:p>
            <a:r>
              <a:rPr lang="en" sz="1600" b="1">
                <a:solidFill>
                  <a:srgbClr val="000090"/>
                </a:solidFill>
              </a:rPr>
              <a:t>Network (centrality position)</a:t>
            </a:r>
          </a:p>
          <a:p>
            <a:r>
              <a:rPr lang="en" sz="1600" b="1">
                <a:solidFill>
                  <a:srgbClr val="000090"/>
                </a:solidFill>
              </a:rPr>
              <a:t>Chromatin dynamics</a:t>
            </a:r>
            <a:r>
              <a:rPr lang="en" sz="160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533" name="Shape 533"/>
          <p:cNvSpPr txBox="1"/>
          <p:nvPr/>
        </p:nvSpPr>
        <p:spPr>
          <a:xfrm>
            <a:off x="2769933" y="6153367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r>
              <a:rPr lang="en" sz="1467">
                <a:solidFill>
                  <a:schemeClr val="dk1"/>
                </a:solidFill>
              </a:rPr>
              <a:t>[Khurana et al., </a:t>
            </a:r>
            <a:r>
              <a:rPr lang="en" sz="1467" i="1">
                <a:solidFill>
                  <a:schemeClr val="dk1"/>
                </a:solidFill>
              </a:rPr>
              <a:t>Science</a:t>
            </a:r>
            <a:r>
              <a:rPr lang="en" sz="1467">
                <a:solidFill>
                  <a:schemeClr val="dk1"/>
                </a:solidFill>
              </a:rPr>
              <a:t> (‘13)]</a:t>
            </a:r>
          </a:p>
        </p:txBody>
      </p:sp>
      <p:sp>
        <p:nvSpPr>
          <p:cNvPr id="534" name="Shape 534"/>
          <p:cNvSpPr txBox="1"/>
          <p:nvPr/>
        </p:nvSpPr>
        <p:spPr>
          <a:xfrm rot="16200000">
            <a:off x="8850917" y="3549683"/>
            <a:ext cx="5340567" cy="501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Clr>
                <a:srgbClr val="7F7F7F"/>
              </a:buClr>
              <a:buSzPct val="25000"/>
            </a:pPr>
            <a:r>
              <a:rPr lang="en" sz="1333" dirty="0">
                <a:solidFill>
                  <a:srgbClr val="7F7F7F"/>
                </a:solidFill>
              </a:rPr>
              <a:t>[Fu et al., </a:t>
            </a:r>
            <a:r>
              <a:rPr lang="en" sz="1333" dirty="0" err="1">
                <a:solidFill>
                  <a:srgbClr val="7F7F7F"/>
                </a:solidFill>
              </a:rPr>
              <a:t>GenomeBiology</a:t>
            </a:r>
            <a:r>
              <a:rPr lang="en" sz="1333" dirty="0">
                <a:solidFill>
                  <a:srgbClr val="7F7F7F"/>
                </a:solidFill>
              </a:rPr>
              <a:t> ('14</a:t>
            </a:r>
            <a:r>
              <a:rPr lang="en" sz="1333" dirty="0" smtClean="0">
                <a:solidFill>
                  <a:srgbClr val="7F7F7F"/>
                </a:solidFill>
              </a:rPr>
              <a:t>),</a:t>
            </a:r>
            <a:r>
              <a:rPr lang="en-US" sz="1333" dirty="0" smtClean="0">
                <a:solidFill>
                  <a:srgbClr val="7F7F7F"/>
                </a:solidFill>
              </a:rPr>
              <a:t> , </a:t>
            </a:r>
            <a:r>
              <a:rPr lang="en" sz="1333" dirty="0" err="1" smtClean="0">
                <a:solidFill>
                  <a:srgbClr val="7F7F7F"/>
                </a:solidFill>
              </a:rPr>
              <a:t>Khurana</a:t>
            </a:r>
            <a:r>
              <a:rPr lang="en" sz="1333" dirty="0" smtClean="0">
                <a:solidFill>
                  <a:srgbClr val="7F7F7F"/>
                </a:solidFill>
              </a:rPr>
              <a:t> </a:t>
            </a:r>
            <a:r>
              <a:rPr lang="en" sz="1333" dirty="0">
                <a:solidFill>
                  <a:srgbClr val="7F7F7F"/>
                </a:solidFill>
              </a:rPr>
              <a:t>et al., Science ('13)]</a:t>
            </a:r>
          </a:p>
          <a:p>
            <a:pPr>
              <a:buClr>
                <a:srgbClr val="7F7F7F"/>
              </a:buClr>
              <a:buSzPct val="25000"/>
            </a:pPr>
            <a:r>
              <a:rPr lang="en" sz="2133" dirty="0">
                <a:solidFill>
                  <a:srgbClr val="7F7F7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048734"/>
      </p:ext>
    </p:extLst>
  </p:cSld>
  <p:clrMapOvr>
    <a:masterClrMapping/>
  </p:clrMapOvr>
  <p:transition advTm="94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Shape 539"/>
          <p:cNvPicPr preferRelativeResize="0"/>
          <p:nvPr/>
        </p:nvPicPr>
        <p:blipFill rotWithShape="1">
          <a:blip r:embed="rId3">
            <a:alphaModFix/>
          </a:blip>
          <a:srcRect b="49836"/>
          <a:stretch/>
        </p:blipFill>
        <p:spPr>
          <a:xfrm>
            <a:off x="6970751" y="2379026"/>
            <a:ext cx="3140567" cy="4439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Shape 540"/>
          <p:cNvSpPr txBox="1">
            <a:spLocks noGrp="1"/>
          </p:cNvSpPr>
          <p:nvPr>
            <p:ph type="body" idx="1"/>
          </p:nvPr>
        </p:nvSpPr>
        <p:spPr>
          <a:xfrm>
            <a:off x="6245433" y="2958233"/>
            <a:ext cx="5640000" cy="353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122567" tIns="61267" rIns="122567" bIns="61267" numCol="1" anchor="t" anchorCtr="0" compatLnSpc="1">
            <a:prstTxWarp prst="textNoShape">
              <a:avLst/>
            </a:prstTxWarp>
            <a:noAutofit/>
          </a:bodyPr>
          <a:lstStyle/>
          <a:p>
            <a:pPr marL="296326" indent="-27939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</a:pPr>
            <a:r>
              <a:rPr lang="en">
                <a:solidFill>
                  <a:srgbClr val="595959"/>
                </a:solidFill>
                <a:highlight>
                  <a:srgbClr val="FFFFFF"/>
                </a:highlight>
              </a:rPr>
              <a:t>Practical web </a:t>
            </a:r>
          </a:p>
          <a:p>
            <a:pPr marL="296326" indent="-27939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</a:pPr>
            <a:r>
              <a:rPr lang="en">
                <a:solidFill>
                  <a:srgbClr val="595959"/>
                </a:solidFill>
                <a:highlight>
                  <a:srgbClr val="FFFFFF"/>
                </a:highlight>
              </a:rPr>
              <a:t>Submission of variants &amp; pre-computed large Data context from uniformly processing large-scale datasets</a:t>
            </a:r>
          </a:p>
          <a:p>
            <a:pPr marL="296326" indent="-27939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</a:pPr>
            <a:r>
              <a:rPr lang="en">
                <a:solidFill>
                  <a:srgbClr val="595959"/>
                </a:solidFill>
              </a:rPr>
              <a:t>Entropy based method for weighting consistently many genomic features </a:t>
            </a:r>
          </a:p>
          <a:p>
            <a:pPr marL="296326" indent="-296326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667">
              <a:solidFill>
                <a:schemeClr val="dk1"/>
              </a:solidFill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6906299" y="5554333"/>
            <a:ext cx="4942400" cy="1143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" sz="5333" b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FunSeq</a:t>
            </a:r>
            <a:r>
              <a:rPr lang="en" sz="2667" b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.gersteinlab.org</a:t>
            </a:r>
          </a:p>
        </p:txBody>
      </p:sp>
      <p:grpSp>
        <p:nvGrpSpPr>
          <p:cNvPr id="543" name="Shape 543"/>
          <p:cNvGrpSpPr/>
          <p:nvPr/>
        </p:nvGrpSpPr>
        <p:grpSpPr>
          <a:xfrm>
            <a:off x="9705225" y="179556"/>
            <a:ext cx="1952420" cy="885665"/>
            <a:chOff x="0" y="0"/>
            <a:chExt cx="2147483647" cy="2147483647"/>
          </a:xfrm>
        </p:grpSpPr>
        <p:sp>
          <p:nvSpPr>
            <p:cNvPr id="544" name="Shape 544"/>
            <p:cNvSpPr txBox="1"/>
            <p:nvPr/>
          </p:nvSpPr>
          <p:spPr>
            <a:xfrm>
              <a:off x="0" y="0"/>
              <a:ext cx="2147483647" cy="2147483647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Shape 545"/>
            <p:cNvSpPr txBox="1"/>
            <p:nvPr/>
          </p:nvSpPr>
          <p:spPr>
            <a:xfrm>
              <a:off x="423213844" y="153157946"/>
              <a:ext cx="1175925117" cy="6317827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ct val="25000"/>
              </a:pPr>
              <a:r>
                <a:rPr lang="en" sz="1333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HOT region</a:t>
              </a:r>
            </a:p>
          </p:txBody>
        </p:sp>
        <p:sp>
          <p:nvSpPr>
            <p:cNvPr id="546" name="Shape 546"/>
            <p:cNvSpPr txBox="1"/>
            <p:nvPr/>
          </p:nvSpPr>
          <p:spPr>
            <a:xfrm>
              <a:off x="38810064" y="746241002"/>
              <a:ext cx="1559854030" cy="6317827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ct val="25000"/>
              </a:pPr>
              <a:r>
                <a:rPr lang="en" sz="1333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Sensitive region</a:t>
              </a:r>
            </a:p>
          </p:txBody>
        </p:sp>
        <p:sp>
          <p:nvSpPr>
            <p:cNvPr id="547" name="Shape 547"/>
            <p:cNvSpPr txBox="1"/>
            <p:nvPr/>
          </p:nvSpPr>
          <p:spPr>
            <a:xfrm>
              <a:off x="1559789869" y="387784636"/>
              <a:ext cx="450935141" cy="244404289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Shape 548"/>
            <p:cNvSpPr txBox="1"/>
            <p:nvPr/>
          </p:nvSpPr>
          <p:spPr>
            <a:xfrm>
              <a:off x="1556094175" y="948281643"/>
              <a:ext cx="458326968" cy="244404289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Shape 549"/>
            <p:cNvSpPr txBox="1"/>
            <p:nvPr/>
          </p:nvSpPr>
          <p:spPr>
            <a:xfrm>
              <a:off x="96090714" y="1342592173"/>
              <a:ext cx="1911274916" cy="6317827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ct val="25000"/>
              </a:pPr>
              <a:r>
                <a:rPr lang="en" sz="1333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Polymorphisms</a:t>
              </a:r>
            </a:p>
          </p:txBody>
        </p:sp>
        <p:cxnSp>
          <p:nvCxnSpPr>
            <p:cNvPr id="550" name="Shape 550"/>
            <p:cNvCxnSpPr/>
            <p:nvPr/>
          </p:nvCxnSpPr>
          <p:spPr>
            <a:xfrm>
              <a:off x="1788953390" y="1466416682"/>
              <a:ext cx="0" cy="381266625"/>
            </a:xfrm>
            <a:prstGeom prst="straightConnector1">
              <a:avLst/>
            </a:prstGeom>
            <a:noFill/>
            <a:ln w="25400" cap="flat" cmpd="sng">
              <a:solidFill>
                <a:srgbClr val="FFFF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sp>
        <p:nvSpPr>
          <p:cNvPr id="551" name="Shape 551"/>
          <p:cNvSpPr txBox="1"/>
          <p:nvPr/>
        </p:nvSpPr>
        <p:spPr>
          <a:xfrm>
            <a:off x="6310349" y="1690744"/>
            <a:ext cx="5248000" cy="130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121900" tIns="60933" rIns="121900" bIns="60933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2" name="Shape 552"/>
          <p:cNvCxnSpPr/>
          <p:nvPr/>
        </p:nvCxnSpPr>
        <p:spPr>
          <a:xfrm>
            <a:off x="6747699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3" name="Shape 553"/>
          <p:cNvCxnSpPr/>
          <p:nvPr/>
        </p:nvCxnSpPr>
        <p:spPr>
          <a:xfrm>
            <a:off x="6857036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4" name="Shape 554"/>
          <p:cNvCxnSpPr/>
          <p:nvPr/>
        </p:nvCxnSpPr>
        <p:spPr>
          <a:xfrm>
            <a:off x="7051792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5" name="Shape 555"/>
          <p:cNvCxnSpPr/>
          <p:nvPr/>
        </p:nvCxnSpPr>
        <p:spPr>
          <a:xfrm>
            <a:off x="10889988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6" name="Shape 556"/>
          <p:cNvCxnSpPr/>
          <p:nvPr/>
        </p:nvCxnSpPr>
        <p:spPr>
          <a:xfrm>
            <a:off x="10928712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7" name="Shape 557"/>
          <p:cNvCxnSpPr/>
          <p:nvPr/>
        </p:nvCxnSpPr>
        <p:spPr>
          <a:xfrm>
            <a:off x="8497096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8" name="Shape 558"/>
          <p:cNvCxnSpPr/>
          <p:nvPr/>
        </p:nvCxnSpPr>
        <p:spPr>
          <a:xfrm>
            <a:off x="8193001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9" name="Shape 559"/>
          <p:cNvCxnSpPr/>
          <p:nvPr/>
        </p:nvCxnSpPr>
        <p:spPr>
          <a:xfrm>
            <a:off x="7804625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60" name="Shape 560"/>
          <p:cNvCxnSpPr/>
          <p:nvPr/>
        </p:nvCxnSpPr>
        <p:spPr>
          <a:xfrm>
            <a:off x="10113237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61" name="Shape 561"/>
          <p:cNvCxnSpPr/>
          <p:nvPr/>
        </p:nvCxnSpPr>
        <p:spPr>
          <a:xfrm>
            <a:off x="10659924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62" name="Shape 562"/>
          <p:cNvCxnSpPr/>
          <p:nvPr/>
        </p:nvCxnSpPr>
        <p:spPr>
          <a:xfrm>
            <a:off x="10975408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63" name="Shape 563"/>
          <p:cNvSpPr txBox="1"/>
          <p:nvPr/>
        </p:nvSpPr>
        <p:spPr>
          <a:xfrm>
            <a:off x="5272963" y="1434967"/>
            <a:ext cx="942800" cy="227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" sz="133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Genome</a:t>
            </a:r>
          </a:p>
        </p:txBody>
      </p:sp>
      <p:sp>
        <p:nvSpPr>
          <p:cNvPr id="564" name="Shape 564"/>
          <p:cNvSpPr txBox="1"/>
          <p:nvPr/>
        </p:nvSpPr>
        <p:spPr>
          <a:xfrm>
            <a:off x="6638367" y="1412629"/>
            <a:ext cx="413600" cy="85200"/>
          </a:xfrm>
          <a:prstGeom prst="rect">
            <a:avLst/>
          </a:prstGeom>
          <a:solidFill>
            <a:srgbClr val="77933C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endParaRPr sz="2400">
              <a:solidFill>
                <a:schemeClr val="dk1"/>
              </a:solidFill>
              <a:highlight>
                <a:srgbClr val="4C99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Shape 565"/>
          <p:cNvSpPr txBox="1"/>
          <p:nvPr/>
        </p:nvSpPr>
        <p:spPr>
          <a:xfrm>
            <a:off x="8378633" y="1412628"/>
            <a:ext cx="324800" cy="85200"/>
          </a:xfrm>
          <a:prstGeom prst="rect">
            <a:avLst/>
          </a:prstGeom>
          <a:solidFill>
            <a:srgbClr val="77933C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endParaRPr sz="2400">
              <a:solidFill>
                <a:schemeClr val="dk1"/>
              </a:solidFill>
              <a:highlight>
                <a:srgbClr val="4C99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6" name="Shape 566"/>
          <p:cNvCxnSpPr/>
          <p:nvPr/>
        </p:nvCxnSpPr>
        <p:spPr>
          <a:xfrm>
            <a:off x="8599600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67" name="Shape 567"/>
          <p:cNvSpPr txBox="1"/>
          <p:nvPr/>
        </p:nvSpPr>
        <p:spPr>
          <a:xfrm>
            <a:off x="10210033" y="1412875"/>
            <a:ext cx="942800" cy="852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8" name="Shape 568"/>
          <p:cNvGrpSpPr/>
          <p:nvPr/>
        </p:nvGrpSpPr>
        <p:grpSpPr>
          <a:xfrm>
            <a:off x="7038765" y="1551697"/>
            <a:ext cx="2308464" cy="85161"/>
            <a:chOff x="0" y="0"/>
            <a:chExt cx="2147483647" cy="2147483646"/>
          </a:xfrm>
        </p:grpSpPr>
        <p:sp>
          <p:nvSpPr>
            <p:cNvPr id="569" name="Shape 569"/>
            <p:cNvSpPr txBox="1"/>
            <p:nvPr/>
          </p:nvSpPr>
          <p:spPr>
            <a:xfrm>
              <a:off x="1386955527" y="0"/>
              <a:ext cx="760528119" cy="2130445217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Shape 570"/>
            <p:cNvSpPr txBox="1"/>
            <p:nvPr/>
          </p:nvSpPr>
          <p:spPr>
            <a:xfrm>
              <a:off x="0" y="0"/>
              <a:ext cx="398550079" cy="2130445217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Shape 571"/>
            <p:cNvSpPr txBox="1"/>
            <p:nvPr/>
          </p:nvSpPr>
          <p:spPr>
            <a:xfrm>
              <a:off x="682693235" y="0"/>
              <a:ext cx="101278647" cy="2147483646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72" name="Shape 572"/>
          <p:cNvCxnSpPr/>
          <p:nvPr/>
        </p:nvCxnSpPr>
        <p:spPr>
          <a:xfrm>
            <a:off x="9986816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3" name="Shape 573"/>
          <p:cNvCxnSpPr/>
          <p:nvPr/>
        </p:nvCxnSpPr>
        <p:spPr>
          <a:xfrm>
            <a:off x="11399091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4" name="Shape 574"/>
          <p:cNvCxnSpPr/>
          <p:nvPr/>
        </p:nvCxnSpPr>
        <p:spPr>
          <a:xfrm>
            <a:off x="6473216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5" name="Shape 575"/>
          <p:cNvCxnSpPr/>
          <p:nvPr/>
        </p:nvCxnSpPr>
        <p:spPr>
          <a:xfrm>
            <a:off x="11456037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6" name="Shape 576"/>
          <p:cNvCxnSpPr/>
          <p:nvPr/>
        </p:nvCxnSpPr>
        <p:spPr>
          <a:xfrm>
            <a:off x="8171417" y="4596824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7" name="Shape 577"/>
          <p:cNvCxnSpPr/>
          <p:nvPr/>
        </p:nvCxnSpPr>
        <p:spPr>
          <a:xfrm>
            <a:off x="9153120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8" name="Shape 578"/>
          <p:cNvCxnSpPr/>
          <p:nvPr/>
        </p:nvCxnSpPr>
        <p:spPr>
          <a:xfrm>
            <a:off x="7571145" y="1690744"/>
            <a:ext cx="0" cy="1312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9" name="Shape 579"/>
          <p:cNvCxnSpPr/>
          <p:nvPr/>
        </p:nvCxnSpPr>
        <p:spPr>
          <a:xfrm>
            <a:off x="9065421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580" name="Shape 580"/>
          <p:cNvPicPr preferRelativeResize="0"/>
          <p:nvPr/>
        </p:nvPicPr>
        <p:blipFill rotWithShape="1">
          <a:blip r:embed="rId4">
            <a:alphaModFix/>
          </a:blip>
          <a:srcRect t="1" b="44165"/>
          <a:stretch/>
        </p:blipFill>
        <p:spPr>
          <a:xfrm>
            <a:off x="2443747" y="4939210"/>
            <a:ext cx="3042653" cy="1397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59"/>
          <a:stretch/>
        </p:blipFill>
        <p:spPr>
          <a:xfrm>
            <a:off x="401052" y="69516"/>
            <a:ext cx="4904971" cy="465730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19" r="62634" b="-2014"/>
          <a:stretch/>
        </p:blipFill>
        <p:spPr>
          <a:xfrm>
            <a:off x="417686" y="4730589"/>
            <a:ext cx="1923669" cy="213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93222"/>
      </p:ext>
    </p:extLst>
  </p:cSld>
  <p:clrMapOvr>
    <a:masterClrMapping/>
  </p:clrMapOvr>
  <p:transition advTm="303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3926</TotalTime>
  <Words>736</Words>
  <Application>Microsoft Macintosh PowerPoint</Application>
  <PresentationFormat>Widescreen</PresentationFormat>
  <Paragraphs>132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Calibri</vt:lpstr>
      <vt:lpstr>Calibri Light</vt:lpstr>
      <vt:lpstr>Courier New</vt:lpstr>
      <vt:lpstr>Helvetica</vt:lpstr>
      <vt:lpstr>Helvetica Neue</vt:lpstr>
      <vt:lpstr>Lucida Grande</vt:lpstr>
      <vt:lpstr>ＭＳ Ｐゴシック</vt:lpstr>
      <vt:lpstr>Wingdings</vt:lpstr>
      <vt:lpstr>Arial</vt:lpstr>
      <vt:lpstr>Office Theme</vt:lpstr>
      <vt:lpstr>Basic-template-i0jhhsb-20160605</vt:lpstr>
      <vt:lpstr>ASHG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Functional impact</vt:lpstr>
      <vt:lpstr>PowerPoint Presentation</vt:lpstr>
      <vt:lpstr>PowerPoint Presentation</vt:lpstr>
      <vt:lpstr>PowerPoint Presentation</vt:lpstr>
      <vt:lpstr>PowerPoint Presentation</vt:lpstr>
      <vt:lpstr>Differential burdening and intermediate peak can be attributed to mutational processes or selection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Early v late mutations in PCAWG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Kumar, Sushant</dc:creator>
  <cp:lastModifiedBy>Microsoft Office User</cp:lastModifiedBy>
  <cp:revision>91</cp:revision>
  <dcterms:created xsi:type="dcterms:W3CDTF">2017-09-29T19:30:03Z</dcterms:created>
  <dcterms:modified xsi:type="dcterms:W3CDTF">2017-10-11T23:56:53Z</dcterms:modified>
</cp:coreProperties>
</file>