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49" r:id="rId4"/>
    <p:sldId id="367" r:id="rId5"/>
    <p:sldId id="355" r:id="rId6"/>
    <p:sldId id="365" r:id="rId7"/>
    <p:sldId id="368" r:id="rId8"/>
    <p:sldId id="354" r:id="rId9"/>
    <p:sldId id="310" r:id="rId10"/>
    <p:sldId id="357" r:id="rId11"/>
    <p:sldId id="359" r:id="rId12"/>
    <p:sldId id="302" r:id="rId13"/>
    <p:sldId id="315" r:id="rId14"/>
    <p:sldId id="316" r:id="rId15"/>
    <p:sldId id="313" r:id="rId16"/>
    <p:sldId id="369" r:id="rId17"/>
    <p:sldId id="361" r:id="rId18"/>
    <p:sldId id="362" r:id="rId19"/>
    <p:sldId id="363" r:id="rId20"/>
    <p:sldId id="328" r:id="rId21"/>
    <p:sldId id="334" r:id="rId22"/>
    <p:sldId id="339" r:id="rId23"/>
    <p:sldId id="326" r:id="rId24"/>
    <p:sldId id="294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4"/>
    <p:restoredTop sz="63889" autoAdjust="0"/>
  </p:normalViewPr>
  <p:slideViewPr>
    <p:cSldViewPr snapToGrid="0" snapToObjects="1">
      <p:cViewPr>
        <p:scale>
          <a:sx n="95" d="100"/>
          <a:sy n="95" d="100"/>
        </p:scale>
        <p:origin x="-1104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6" d="100"/>
        <a:sy n="1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965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10/11/17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Passenger mutations in 2500 cancer genomes: Overall molecular functional impact and consequences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"/>
    </mc:Choice>
    <mc:Fallback xmlns="">
      <p:transition spd="slow" advTm="21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6970751" y="2379026"/>
            <a:ext cx="3140567" cy="4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245433" y="2958233"/>
            <a:ext cx="5640000" cy="353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Practical web 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Data context from uniformly processing large-scale datasets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</a:rPr>
              <a:t>Entropy based method for weighting consistently many genomic features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906299" y="5554333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  <p:grpSp>
        <p:nvGrpSpPr>
          <p:cNvPr id="543" name="Shape 543"/>
          <p:cNvGrpSpPr/>
          <p:nvPr/>
        </p:nvGrpSpPr>
        <p:grpSpPr>
          <a:xfrm>
            <a:off x="9705225" y="179556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7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6" name="Shape 576"/>
          <p:cNvCxnSpPr/>
          <p:nvPr/>
        </p:nvCxnSpPr>
        <p:spPr>
          <a:xfrm>
            <a:off x="8171417" y="4596824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80" name="Shape 580"/>
          <p:cNvPicPr preferRelativeResize="0"/>
          <p:nvPr/>
        </p:nvPicPr>
        <p:blipFill rotWithShape="1">
          <a:blip r:embed="rId4">
            <a:alphaModFix/>
          </a:blip>
          <a:srcRect t="1" b="44165"/>
          <a:stretch/>
        </p:blipFill>
        <p:spPr>
          <a:xfrm>
            <a:off x="2443747" y="4939210"/>
            <a:ext cx="3042653" cy="139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9"/>
          <a:stretch/>
        </p:blipFill>
        <p:spPr>
          <a:xfrm>
            <a:off x="401052" y="69516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9" r="62634" b="-2014"/>
          <a:stretch/>
        </p:blipFill>
        <p:spPr>
          <a:xfrm>
            <a:off x="417686" y="4730589"/>
            <a:ext cx="1923669" cy="2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xmlns:p14="http://schemas.microsoft.com/office/powerpoint/2010/main" advTm="3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8"/>
            <a:ext cx="5651293" cy="449459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Funseq based molecular functional impact of variants in &gt; 2500 PCAWG samples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non-coding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xmlns:p14="http://schemas.microsoft.com/office/powerpoint/2010/main" advTm="2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xmlns:p14="http://schemas.microsoft.com/office/powerpoint/2010/main" advTm="1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 xmlns:p14="http://schemas.microsoft.com/office/powerpoint/2010/main" advTm="1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7" y="1821678"/>
            <a:ext cx="3896712" cy="1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787330"/>
            <a:ext cx="3916411" cy="15579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712182"/>
            <a:ext cx="3916411" cy="149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3" y="3766457"/>
            <a:ext cx="3773913" cy="13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36571" y="1371252"/>
            <a:ext cx="7596452" cy="4545719"/>
            <a:chOff x="4136571" y="1371252"/>
            <a:chExt cx="7596452" cy="4545719"/>
          </a:xfrm>
        </p:grpSpPr>
        <p:grpSp>
          <p:nvGrpSpPr>
            <p:cNvPr id="3" name="Group 2"/>
            <p:cNvGrpSpPr/>
            <p:nvPr/>
          </p:nvGrpSpPr>
          <p:grpSpPr>
            <a:xfrm>
              <a:off x="4136571" y="1459020"/>
              <a:ext cx="7596452" cy="4457951"/>
              <a:chOff x="4136571" y="1459020"/>
              <a:chExt cx="7596452" cy="4457951"/>
            </a:xfrm>
          </p:grpSpPr>
          <p:pic>
            <p:nvPicPr>
              <p:cNvPr id="56321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19" b="48924"/>
              <a:stretch/>
            </p:blipFill>
            <p:spPr bwMode="auto">
              <a:xfrm>
                <a:off x="4136571" y="1459020"/>
                <a:ext cx="7596452" cy="416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65877" y="5547639"/>
                <a:ext cx="18941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4199646" y="1371252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Passengers burdening of TF binding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Shape 198"/>
          <p:cNvSpPr/>
          <p:nvPr/>
        </p:nvSpPr>
        <p:spPr>
          <a:xfrm>
            <a:off x="186415" y="5988787"/>
            <a:ext cx="4490265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et.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l.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6)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 xmlns:p14="http://schemas.microsoft.com/office/powerpoint/2010/main" advTm="6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1626789" y="1523431"/>
            <a:ext cx="8156056" cy="47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idney cancer as an example: 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differential TF burdening correlates with mutation spectrum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913387" y="533400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Motif loss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943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753875" y="1594293"/>
            <a:ext cx="2094242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loadings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on PC1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are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1919" y="658336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16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612782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rive 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xmlns:p14="http://schemas.microsoft.com/office/powerpoint/2010/main" advTm="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3024364" y="1783512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/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genome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disporpotionally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We found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one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has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/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signature, but not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in a larger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corhort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17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6500451" y="1786886"/>
            <a:ext cx="5353354" cy="3837628"/>
            <a:chOff x="51806" y="3581671"/>
            <a:chExt cx="4378667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3784829" y="3729228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6" y="3581671"/>
              <a:ext cx="4378667" cy="3017657"/>
              <a:chOff x="51806" y="3581671"/>
              <a:chExt cx="4378667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6" y="3581671"/>
                <a:ext cx="4378667" cy="3017657"/>
                <a:chOff x="4466468" y="364219"/>
                <a:chExt cx="4378667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8" y="364219"/>
                  <a:ext cx="4290137" cy="3017657"/>
                  <a:chOff x="4454801" y="3629630"/>
                  <a:chExt cx="3690441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629349" cy="2595834"/>
                    <a:chOff x="4885772" y="3629630"/>
                    <a:chExt cx="3629349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84061" y="3754914"/>
                      <a:ext cx="2743962" cy="2470550"/>
                      <a:chOff x="5754126" y="3754914"/>
                      <a:chExt cx="2743962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787048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54126" y="3756464"/>
                        <a:ext cx="2427931" cy="2469000"/>
                        <a:chOff x="5754126" y="3756464"/>
                        <a:chExt cx="2427931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905689" y="3756464"/>
                          <a:ext cx="2276368" cy="2469000"/>
                          <a:chOff x="5905689" y="4040362"/>
                          <a:chExt cx="2276368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95289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05689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 smtClean="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708957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53763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67099" r="72508" b="-1"/>
          <a:stretch/>
        </p:blipFill>
        <p:spPr bwMode="auto">
          <a:xfrm>
            <a:off x="138079" y="1416425"/>
            <a:ext cx="2942319" cy="42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0688295" y="1783512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45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10972303" y="4901209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8468722" y="4906023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98983"/>
      </p:ext>
    </p:extLst>
  </p:cSld>
  <p:clrMapOvr>
    <a:masterClrMapping/>
  </p:clrMapOvr>
  <p:transition xmlns:p14="http://schemas.microsoft.com/office/powerpoint/2010/main" advTm="1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603690" y="1506001"/>
            <a:ext cx="9099040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leads to </a:t>
            </a: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</a:t>
            </a:r>
            <a:endParaRPr lang="en-US" altLang="en-US" sz="2000" dirty="0" smtClean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Mismatch repair failure raises the fraction </a:t>
            </a: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of impactful non-coding mutations</a:t>
            </a:r>
            <a:endParaRPr lang="en-US" altLang="en-US" sz="2000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872596" y="2428847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04234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utational landscape 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affects 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burden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040522" y="2422784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2" b="54480"/>
          <a:stretch/>
        </p:blipFill>
        <p:spPr>
          <a:xfrm>
            <a:off x="5092531" y="3016499"/>
            <a:ext cx="3343506" cy="3139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1435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11" name="Picture 10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b="54480"/>
          <a:stretch/>
        </p:blipFill>
        <p:spPr>
          <a:xfrm>
            <a:off x="8336274" y="3016499"/>
            <a:ext cx="4050680" cy="3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xmlns:p14="http://schemas.microsoft.com/office/powerpoint/2010/main" advTm="1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 xmlns:p14="http://schemas.microsoft.com/office/powerpoint/2010/main" advTm="6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4" y="1767631"/>
            <a:ext cx="51630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Drivers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Driver </a:t>
            </a:r>
            <a:r>
              <a:rPr lang="en-US" dirty="0" smtClean="0"/>
              <a:t>mutations directly confer </a:t>
            </a:r>
            <a:r>
              <a:rPr lang="en-US" dirty="0"/>
              <a:t>a </a:t>
            </a:r>
            <a:r>
              <a:rPr lang="en-US" dirty="0" smtClean="0"/>
              <a:t>selective </a:t>
            </a:r>
            <a:r>
              <a:rPr lang="en-US" dirty="0"/>
              <a:t>growth advantage to the </a:t>
            </a:r>
            <a:r>
              <a:rPr lang="en-US" dirty="0" smtClean="0"/>
              <a:t>tumor cell.</a:t>
            </a:r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A typical tumor contains 2-8 </a:t>
            </a:r>
            <a:r>
              <a:rPr lang="en-US" dirty="0" smtClean="0"/>
              <a:t>drivers.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Drivers are identified through signals of positive selection.</a:t>
            </a:r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Passengers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Conceptually, a passenger mutation has no direct or indirect effect </a:t>
            </a:r>
            <a:r>
              <a:rPr lang="en-US" dirty="0" smtClean="0"/>
              <a:t>on tumor progression.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There are thousands of passengers in a typical cancer genome.</a:t>
            </a:r>
            <a:endParaRPr lang="en-US" dirty="0"/>
          </a:p>
        </p:txBody>
      </p:sp>
      <p:sp>
        <p:nvSpPr>
          <p:cNvPr id="9" name="Shape 531"/>
          <p:cNvSpPr txBox="1"/>
          <p:nvPr/>
        </p:nvSpPr>
        <p:spPr>
          <a:xfrm>
            <a:off x="366859" y="189568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and passengers in cancer</a:t>
            </a:r>
            <a:endParaRPr lang="en" sz="3600" dirty="0">
              <a:solidFill>
                <a:srgbClr val="22228B"/>
              </a:solidFill>
              <a:highlight>
                <a:srgbClr val="FFFFFF"/>
              </a:highlight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683403" y="1097581"/>
            <a:ext cx="5884127" cy="5247464"/>
            <a:chOff x="5493836" y="1097581"/>
            <a:chExt cx="5884127" cy="5247464"/>
          </a:xfrm>
        </p:grpSpPr>
        <p:grpSp>
          <p:nvGrpSpPr>
            <p:cNvPr id="19" name="Group 18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0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58067" t="13637" r="21915" b="9664"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22713" t="13637" r="55006" b="9664"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47634" t="13637" r="44918" b="17567"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8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"/>
    </mc:Choice>
    <mc:Fallback xmlns="">
      <p:transition spd="slow" advTm="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05682"/>
            <a:ext cx="12050485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096" y="2424566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verall </a:t>
            </a:r>
            <a:r>
              <a:rPr lang="en-US" sz="2400" dirty="0"/>
              <a:t>enrichment and </a:t>
            </a:r>
            <a:r>
              <a:rPr lang="en-US" sz="2400" dirty="0" smtClean="0"/>
              <a:t>of </a:t>
            </a:r>
            <a:r>
              <a:rPr lang="en-US" sz="2400" dirty="0"/>
              <a:t>nominal passenger variants among TSGs </a:t>
            </a:r>
            <a:r>
              <a:rPr lang="en-US" sz="2400" dirty="0" smtClean="0"/>
              <a:t>and depletion among oncogenes.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05645" y="859487"/>
            <a:ext cx="5626982" cy="5998513"/>
            <a:chOff x="250250" y="918482"/>
            <a:chExt cx="5626982" cy="5998513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866494"/>
              <a:chOff x="2403930" y="1261836"/>
              <a:chExt cx="4987470" cy="49212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89839"/>
                <a:chOff x="2403930" y="1261836"/>
                <a:chExt cx="4889499" cy="4789839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013" b="50014"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4463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4865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xmlns:p14="http://schemas.microsoft.com/office/powerpoint/2010/main" advTm="1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0" y="1489608"/>
            <a:ext cx="5033945" cy="5368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Correlating functional impact and prevalence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096" y="2424566"/>
            <a:ext cx="524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Nominal passengers disrupting </a:t>
            </a:r>
            <a:r>
              <a:rPr lang="en-US" sz="2400" dirty="0"/>
              <a:t>more conserved </a:t>
            </a:r>
            <a:r>
              <a:rPr lang="en-US" sz="2400" dirty="0" smtClean="0"/>
              <a:t>positions tend </a:t>
            </a:r>
            <a:r>
              <a:rPr lang="en-US" sz="2400" dirty="0"/>
              <a:t>to have lower VAFs.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xmlns:p14="http://schemas.microsoft.com/office/powerpoint/2010/main" advTm="5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 xmlns:p14="http://schemas.microsoft.com/office/powerpoint/2010/main" advTm="601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50564" y="1809534"/>
            <a:ext cx="4313238" cy="52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defRPr/>
            </a:pPr>
            <a:r>
              <a:rPr lang="en-US" sz="1350" kern="0" dirty="0" smtClean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sz="1500" kern="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kern="0" dirty="0" smtClean="0">
                <a:ea typeface="Arial" charset="0"/>
                <a:cs typeface="Arial" charset="0"/>
              </a:rPr>
              <a:t>Extension to model the combined effects of multiple SNPs</a:t>
            </a:r>
            <a:endParaRPr lang="en-US" sz="1500" kern="0" dirty="0"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35236" y="1676443"/>
            <a:ext cx="6765369" cy="3464341"/>
            <a:chOff x="4835236" y="1676443"/>
            <a:chExt cx="6765369" cy="3464341"/>
          </a:xfrm>
        </p:grpSpPr>
        <p:pic>
          <p:nvPicPr>
            <p:cNvPr id="5223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2" b="59242"/>
            <a:stretch>
              <a:fillRect/>
            </a:stretch>
          </p:blipFill>
          <p:spPr bwMode="auto">
            <a:xfrm>
              <a:off x="4977131" y="1762680"/>
              <a:ext cx="6623474" cy="337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4835236" y="1676443"/>
              <a:ext cx="587965" cy="384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 xmlns:p14="http://schemas.microsoft.com/office/powerpoint/2010/main" advTm="582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hape 1495"/>
          <p:cNvSpPr txBox="1">
            <a:spLocks/>
          </p:cNvSpPr>
          <p:nvPr/>
        </p:nvSpPr>
        <p:spPr>
          <a:xfrm>
            <a:off x="7368674" y="3006557"/>
            <a:ext cx="4398659" cy="923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r>
              <a:rPr lang="en-US" kern="0" dirty="0" smtClean="0"/>
              <a:t>Significant additive variance explained by </a:t>
            </a:r>
            <a:r>
              <a:rPr lang="en-US" kern="0" smtClean="0"/>
              <a:t>nominal passengers in PCAWG.</a:t>
            </a:r>
            <a:endParaRPr lang="en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709455" y="1415513"/>
            <a:ext cx="6373143" cy="4902628"/>
            <a:chOff x="709455" y="1415513"/>
            <a:chExt cx="6373143" cy="4902628"/>
          </a:xfrm>
        </p:grpSpPr>
        <p:pic>
          <p:nvPicPr>
            <p:cNvPr id="53249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6" r="48280" b="26299"/>
            <a:stretch>
              <a:fillRect/>
            </a:stretch>
          </p:blipFill>
          <p:spPr bwMode="auto">
            <a:xfrm>
              <a:off x="844630" y="1415513"/>
              <a:ext cx="6237968" cy="466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09455" y="1415513"/>
              <a:ext cx="536022" cy="5696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09455" y="5852309"/>
              <a:ext cx="536022" cy="4658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 xmlns:p14="http://schemas.microsoft.com/office/powerpoint/2010/main" advTm="331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t="6850"/>
          <a:stretch/>
        </p:blipFill>
        <p:spPr>
          <a:xfrm>
            <a:off x="2932954" y="215155"/>
            <a:ext cx="5950279" cy="4037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0" y="6396335"/>
            <a:ext cx="2474400" cy="4616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>
              <a:buSzPct val="25000"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Raphael, et al., Genome Med. (2014)</a:t>
            </a:r>
          </a:p>
          <a:p>
            <a:pPr>
              <a:buSzPct val="25000"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Zehir et al, Nat. Med (2017)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l="6517" t="32941" r="13134" b="23850"/>
          <a:stretch/>
        </p:blipFill>
        <p:spPr>
          <a:xfrm>
            <a:off x="2819401" y="4497747"/>
            <a:ext cx="6791875" cy="229671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/>
          <p:nvPr/>
        </p:nvSpPr>
        <p:spPr>
          <a:xfrm>
            <a:off x="2779388" y="4469879"/>
            <a:ext cx="390000" cy="2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2691235" y="4524640"/>
            <a:ext cx="6848800" cy="2279600"/>
          </a:xfrm>
          <a:prstGeom prst="rect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Shape 285"/>
          <p:cNvCxnSpPr/>
          <p:nvPr/>
        </p:nvCxnSpPr>
        <p:spPr>
          <a:xfrm flipH="1">
            <a:off x="2691064" y="4122237"/>
            <a:ext cx="4049200" cy="409600"/>
          </a:xfrm>
          <a:prstGeom prst="straightConnector1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86" name="Shape 286"/>
          <p:cNvCxnSpPr/>
          <p:nvPr/>
        </p:nvCxnSpPr>
        <p:spPr>
          <a:xfrm rot="10800000">
            <a:off x="7575740" y="4122241"/>
            <a:ext cx="1964400" cy="402400"/>
          </a:xfrm>
          <a:prstGeom prst="straightConnector1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87" name="Shape 287"/>
          <p:cNvSpPr txBox="1"/>
          <p:nvPr/>
        </p:nvSpPr>
        <p:spPr>
          <a:xfrm>
            <a:off x="9456933" y="4531867"/>
            <a:ext cx="2735200" cy="16620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patients in matched clinical trials identified on the basis of actionable variants (revealed by MSK-IMPACT) in different genes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9558525" y="1402113"/>
            <a:ext cx="2564800" cy="8772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select driver variants from the large pool of candidate variants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-28033" y="1248233"/>
            <a:ext cx="3060800" cy="2874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" sz="2400" b="1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Prioritizing key variants identifies drivers to better enable more precise diagnostics and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9314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"/>
    </mc:Choice>
    <mc:Fallback xmlns="">
      <p:transition spd="slow" advTm="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7" y="14612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of the canonical model of drivers and passengers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7096" y="1232452"/>
            <a:ext cx="8216347" cy="5512906"/>
            <a:chOff x="1639620" y="689879"/>
            <a:chExt cx="9012481" cy="6216131"/>
          </a:xfrm>
        </p:grpSpPr>
        <p:pic>
          <p:nvPicPr>
            <p:cNvPr id="59393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76"/>
            <a:stretch/>
          </p:blipFill>
          <p:spPr bwMode="auto">
            <a:xfrm>
              <a:off x="1828806" y="767712"/>
              <a:ext cx="8823295" cy="613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639620" y="689879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"/>
    </mc:Choice>
    <mc:Fallback xmlns="">
      <p:transition spd="slow" advTm="7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3962400" y="1458913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5026025"/>
            <a:ext cx="2133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5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8755552" y="4390415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8297918" y="2173733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4" y="1044209"/>
            <a:ext cx="6298556" cy="44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8297918" y="3295547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7432833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398051" y="2834802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319242" y="5520775"/>
            <a:ext cx="500125" cy="1109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297918" y="2173733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97919" y="3267787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00458" y="5257378"/>
            <a:ext cx="3033804" cy="1074390"/>
            <a:chOff x="2416191" y="5493862"/>
            <a:chExt cx="3033804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65036" y="5583556"/>
              <a:ext cx="2984959" cy="984696"/>
              <a:chOff x="-169845" y="2963166"/>
              <a:chExt cx="4770727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9"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38408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4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Mutation spectrum </a:t>
                </a:r>
                <a:r>
                  <a:rPr lang="en-US" altLang="en-US" sz="14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281396" y="6244257"/>
            <a:ext cx="6910604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&amp;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</a:t>
            </a:r>
          </a:p>
          <a:p>
            <a:pPr lvl="0">
              <a:buSzPct val="25000"/>
            </a:pP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. </a:t>
            </a:r>
            <a:r>
              <a:rPr lang="en-US" sz="1600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]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5287" y="146122"/>
            <a:ext cx="1184460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Mutational processes carries context-specific signatures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"/>
    </mc:Choice>
    <mc:Fallback xmlns="">
      <p:transition spd="slow" advTm="1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72697" y="122472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220226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10% </a:t>
            </a:r>
            <a:endParaRPr lang="en-US" sz="3200" dirty="0" smtClean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sequenced 35 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whole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6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case study: kidney cancer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518" y="6484235"/>
            <a:ext cx="66721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[Cancer Genome Atlas Research Network N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Engl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37481950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097" y="1764880"/>
            <a:ext cx="44320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35669" y="1776893"/>
            <a:ext cx="6739693" cy="2454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2071" r="17586" b="4164"/>
          <a:stretch/>
        </p:blipFill>
        <p:spPr>
          <a:xfrm>
            <a:off x="87575" y="4231691"/>
            <a:ext cx="6767575" cy="13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xmlns:p14="http://schemas.microsoft.com/office/powerpoint/2010/main" advTm="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 xmlns:p14="http://schemas.microsoft.com/office/powerpoint/2010/main" advTm="1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 l="15832" b="19768"/>
          <a:stretch/>
        </p:blipFill>
        <p:spPr>
          <a:xfrm>
            <a:off x="3252000" y="1241091"/>
            <a:ext cx="7298497" cy="542746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prioritize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non-coding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variants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integrating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various resources.	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600" b="1">
                <a:solidFill>
                  <a:srgbClr val="000090"/>
                </a:solidFill>
              </a:rPr>
              <a:t>Annotation (tf binding sites open chromatin, ncRNAs)</a:t>
            </a: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Conservation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Mutational impact (motif breaking, Lof) 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b="1">
                <a:solidFill>
                  <a:srgbClr val="000090"/>
                </a:solidFill>
              </a:rPr>
              <a:t>Chromatin dynamics</a:t>
            </a:r>
            <a:r>
              <a:rPr lang="en" sz="160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2769933" y="6153367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467">
                <a:solidFill>
                  <a:schemeClr val="dk1"/>
                </a:solidFill>
              </a:rPr>
              <a:t>[Khurana et al., </a:t>
            </a:r>
            <a:r>
              <a:rPr lang="en" sz="1467" i="1">
                <a:solidFill>
                  <a:schemeClr val="dk1"/>
                </a:solidFill>
              </a:rPr>
              <a:t>Science</a:t>
            </a:r>
            <a:r>
              <a:rPr lang="en" sz="1467">
                <a:solidFill>
                  <a:schemeClr val="dk1"/>
                </a:solidFill>
              </a:rPr>
              <a:t> (‘13)]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7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33" dirty="0">
                <a:solidFill>
                  <a:srgbClr val="7F7F7F"/>
                </a:solidFill>
              </a:rPr>
              <a:t>[Fu et al., </a:t>
            </a:r>
            <a:r>
              <a:rPr lang="en" sz="1333" dirty="0" err="1">
                <a:solidFill>
                  <a:srgbClr val="7F7F7F"/>
                </a:solidFill>
              </a:rPr>
              <a:t>GenomeBiology</a:t>
            </a:r>
            <a:r>
              <a:rPr lang="en" sz="1333" dirty="0">
                <a:solidFill>
                  <a:srgbClr val="7F7F7F"/>
                </a:solidFill>
              </a:rPr>
              <a:t> ('14</a:t>
            </a:r>
            <a:r>
              <a:rPr lang="en" sz="1333" dirty="0" smtClean="0">
                <a:solidFill>
                  <a:srgbClr val="7F7F7F"/>
                </a:solidFill>
              </a:rPr>
              <a:t>),</a:t>
            </a:r>
            <a:r>
              <a:rPr lang="en-US" sz="1333" dirty="0" smtClean="0">
                <a:solidFill>
                  <a:srgbClr val="7F7F7F"/>
                </a:solidFill>
              </a:rPr>
              <a:t> , </a:t>
            </a:r>
            <a:r>
              <a:rPr lang="en" sz="1333" dirty="0" err="1" smtClean="0">
                <a:solidFill>
                  <a:srgbClr val="7F7F7F"/>
                </a:solidFill>
              </a:rPr>
              <a:t>Khurana</a:t>
            </a:r>
            <a:r>
              <a:rPr lang="en" sz="1333" dirty="0" smtClean="0">
                <a:solidFill>
                  <a:srgbClr val="7F7F7F"/>
                </a:solidFill>
              </a:rPr>
              <a:t> </a:t>
            </a:r>
            <a:r>
              <a:rPr lang="en" sz="1333" dirty="0">
                <a:solidFill>
                  <a:srgbClr val="7F7F7F"/>
                </a:solidFill>
              </a:rPr>
              <a:t>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xmlns:p14="http://schemas.microsoft.com/office/powerpoint/2010/main" advTm="94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854</Words>
  <Application>Microsoft Macintosh PowerPoint</Application>
  <PresentationFormat>Custom</PresentationFormat>
  <Paragraphs>137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Basic-template-i0jhhsb-20160605</vt:lpstr>
      <vt:lpstr>ASHG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Shantao</cp:lastModifiedBy>
  <cp:revision>85</cp:revision>
  <dcterms:created xsi:type="dcterms:W3CDTF">2017-09-29T19:30:03Z</dcterms:created>
  <dcterms:modified xsi:type="dcterms:W3CDTF">2017-10-11T19:47:09Z</dcterms:modified>
</cp:coreProperties>
</file>