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0"/>
    <p:restoredTop sz="94696"/>
  </p:normalViewPr>
  <p:slideViewPr>
    <p:cSldViewPr snapToGrid="0" snapToObjects="1">
      <p:cViewPr varScale="1">
        <p:scale>
          <a:sx n="196" d="100"/>
          <a:sy n="196" d="100"/>
        </p:scale>
        <p:origin x="20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E07F-3A13-DA45-9B3C-84E3004A575D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37666-6DAC-914C-B698-409054980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7187"/>
            <a:ext cx="91440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2174"/>
            <a:ext cx="9144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03-949C-3A4E-9EBC-A53F945B16B9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C20B-0DDC-4D4B-BD13-99BBE658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03-949C-3A4E-9EBC-A53F945B16B9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C20B-0DDC-4D4B-BD13-99BBE658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9467"/>
            <a:ext cx="2628900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9467"/>
            <a:ext cx="7734300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03-949C-3A4E-9EBC-A53F945B16B9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C20B-0DDC-4D4B-BD13-99BBE658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03-949C-3A4E-9EBC-A53F945B16B9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C20B-0DDC-4D4B-BD13-99BBE658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3721"/>
            <a:ext cx="105156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95428"/>
            <a:ext cx="105156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03-949C-3A4E-9EBC-A53F945B16B9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C20B-0DDC-4D4B-BD13-99BBE658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333"/>
            <a:ext cx="518160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47333"/>
            <a:ext cx="518160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03-949C-3A4E-9EBC-A53F945B16B9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C20B-0DDC-4D4B-BD13-99BBE658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9467"/>
            <a:ext cx="10515600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93241"/>
            <a:ext cx="5157787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2080"/>
            <a:ext cx="5157787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3241"/>
            <a:ext cx="5183188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2080"/>
            <a:ext cx="5183188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03-949C-3A4E-9EBC-A53F945B16B9}" type="datetimeFigureOut">
              <a:rPr lang="en-US" smtClean="0"/>
              <a:t>10/5/17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C20B-0DDC-4D4B-BD13-99BBE658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03-949C-3A4E-9EBC-A53F945B16B9}" type="datetimeFigureOut">
              <a:rPr lang="en-US" smtClean="0"/>
              <a:t>10/5/17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C20B-0DDC-4D4B-BD13-99BBE658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03-949C-3A4E-9EBC-A53F945B16B9}" type="datetimeFigureOut">
              <a:rPr lang="en-US" smtClean="0"/>
              <a:t>10/5/17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C20B-0DDC-4D4B-BD13-99BBE658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53254"/>
            <a:ext cx="617220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03-949C-3A4E-9EBC-A53F945B16B9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C20B-0DDC-4D4B-BD13-99BBE658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53254"/>
            <a:ext cx="617220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8703-949C-3A4E-9EBC-A53F945B16B9}" type="datetimeFigureOut">
              <a:rPr lang="en-US" smtClean="0"/>
              <a:t>10/5/17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C20B-0DDC-4D4B-BD13-99BBE65884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7333"/>
            <a:ext cx="105156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98703-949C-3A4E-9EBC-A53F945B16B9}" type="datetimeFigureOut">
              <a:rPr lang="en-US" smtClean="0"/>
              <a:t>10/5/17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C20B-0DDC-4D4B-BD13-99BBE658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3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emf"/><Relationship Id="rId20" Type="http://schemas.openxmlformats.org/officeDocument/2006/relationships/image" Target="../media/image23.emf"/><Relationship Id="rId21" Type="http://schemas.openxmlformats.org/officeDocument/2006/relationships/image" Target="../media/image24.emf"/><Relationship Id="rId22" Type="http://schemas.openxmlformats.org/officeDocument/2006/relationships/image" Target="../media/image25.emf"/><Relationship Id="rId23" Type="http://schemas.openxmlformats.org/officeDocument/2006/relationships/image" Target="../media/image26.tiff"/><Relationship Id="rId10" Type="http://schemas.openxmlformats.org/officeDocument/2006/relationships/image" Target="../media/image15.emf"/><Relationship Id="rId11" Type="http://schemas.openxmlformats.org/officeDocument/2006/relationships/image" Target="../media/image16.jpeg"/><Relationship Id="rId12" Type="http://schemas.openxmlformats.org/officeDocument/2006/relationships/image" Target="../media/image17.emf"/><Relationship Id="rId13" Type="http://schemas.openxmlformats.org/officeDocument/2006/relationships/image" Target="../media/image18.emf"/><Relationship Id="rId14" Type="http://schemas.openxmlformats.org/officeDocument/2006/relationships/image" Target="../media/image19.emf"/><Relationship Id="rId15" Type="http://schemas.openxmlformats.org/officeDocument/2006/relationships/image" Target="../media/image20.emf"/><Relationship Id="rId16" Type="http://schemas.openxmlformats.org/officeDocument/2006/relationships/image" Target="../media/image2.emf"/><Relationship Id="rId17" Type="http://schemas.openxmlformats.org/officeDocument/2006/relationships/image" Target="../media/image21.emf"/><Relationship Id="rId18" Type="http://schemas.openxmlformats.org/officeDocument/2006/relationships/image" Target="../media/image3.emf"/><Relationship Id="rId19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tiff"/><Relationship Id="rId3" Type="http://schemas.openxmlformats.org/officeDocument/2006/relationships/image" Target="../media/image2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0947" y="683548"/>
            <a:ext cx="6703506" cy="807652"/>
            <a:chOff x="5203747" y="2663548"/>
            <a:chExt cx="6703506" cy="80765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5203747" y="2872083"/>
              <a:ext cx="646760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5850506" y="2798119"/>
              <a:ext cx="2942281" cy="1549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RBFOX2, BS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8792788" y="2879141"/>
              <a:ext cx="290700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9754236" y="2801647"/>
              <a:ext cx="1268751" cy="1549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RBFOX2,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BS</a:t>
              </a:r>
              <a:r>
                <a:rPr lang="en-US" sz="1200" baseline="-25000" dirty="0" err="1" smtClean="0">
                  <a:solidFill>
                    <a:schemeClr val="tx1"/>
                  </a:solidFill>
                </a:rPr>
                <a:t>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3488" y="2802130"/>
              <a:ext cx="380048" cy="212025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H="1">
              <a:off x="9463536" y="2872083"/>
              <a:ext cx="290700" cy="1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1022987" y="2872084"/>
              <a:ext cx="884266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riangle 11"/>
            <p:cNvSpPr/>
            <p:nvPr/>
          </p:nvSpPr>
          <p:spPr>
            <a:xfrm rot="10800000">
              <a:off x="5203747" y="3140945"/>
              <a:ext cx="126824" cy="109331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/>
            <p:cNvSpPr/>
            <p:nvPr/>
          </p:nvSpPr>
          <p:spPr>
            <a:xfrm rot="10800000">
              <a:off x="5203747" y="3308362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iangle 13"/>
            <p:cNvSpPr/>
            <p:nvPr/>
          </p:nvSpPr>
          <p:spPr>
            <a:xfrm rot="10800000">
              <a:off x="8434781" y="2663554"/>
              <a:ext cx="126824" cy="109331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/>
            <p:cNvSpPr/>
            <p:nvPr/>
          </p:nvSpPr>
          <p:spPr>
            <a:xfrm rot="10800000">
              <a:off x="10046321" y="2663553"/>
              <a:ext cx="126824" cy="109331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5"/>
            <p:cNvSpPr/>
            <p:nvPr/>
          </p:nvSpPr>
          <p:spPr>
            <a:xfrm rot="10800000">
              <a:off x="6244912" y="2663553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6"/>
            <p:cNvSpPr/>
            <p:nvPr/>
          </p:nvSpPr>
          <p:spPr>
            <a:xfrm rot="10800000">
              <a:off x="6823241" y="2663552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/>
            <p:cNvSpPr/>
            <p:nvPr/>
          </p:nvSpPr>
          <p:spPr>
            <a:xfrm rot="10800000">
              <a:off x="7681204" y="2663551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iangle 18"/>
            <p:cNvSpPr/>
            <p:nvPr/>
          </p:nvSpPr>
          <p:spPr>
            <a:xfrm rot="10800000">
              <a:off x="8665963" y="2663551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iangle 19"/>
            <p:cNvSpPr/>
            <p:nvPr/>
          </p:nvSpPr>
          <p:spPr>
            <a:xfrm rot="10800000">
              <a:off x="9846676" y="2663550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0"/>
            <p:cNvSpPr/>
            <p:nvPr/>
          </p:nvSpPr>
          <p:spPr>
            <a:xfrm rot="10800000">
              <a:off x="10388611" y="2663549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1"/>
            <p:cNvSpPr/>
            <p:nvPr/>
          </p:nvSpPr>
          <p:spPr>
            <a:xfrm rot="10800000">
              <a:off x="6381145" y="2663548"/>
              <a:ext cx="126824" cy="10933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6172" y="3054729"/>
              <a:ext cx="4219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rare</a:t>
              </a:r>
              <a:endParaRPr lang="en-US" sz="105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16172" y="3217284"/>
              <a:ext cx="6687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common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357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316478" y="3975461"/>
            <a:ext cx="1284513" cy="0"/>
            <a:chOff x="1815738" y="309154"/>
            <a:chExt cx="1284513" cy="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734491" y="309154"/>
              <a:ext cx="36576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15738" y="309154"/>
              <a:ext cx="36576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17677" y="5884074"/>
            <a:ext cx="6217914" cy="147221"/>
            <a:chOff x="269967" y="1512371"/>
            <a:chExt cx="6217914" cy="147221"/>
          </a:xfrm>
        </p:grpSpPr>
        <p:sp>
          <p:nvSpPr>
            <p:cNvPr id="38" name="Rectangle 37"/>
            <p:cNvSpPr/>
            <p:nvPr/>
          </p:nvSpPr>
          <p:spPr>
            <a:xfrm>
              <a:off x="3095896" y="1512371"/>
              <a:ext cx="566056" cy="1472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31675" y="1512371"/>
              <a:ext cx="566056" cy="1472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397731" y="1512371"/>
              <a:ext cx="566056" cy="1472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63786" y="1512371"/>
              <a:ext cx="566056" cy="1472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29841" y="1512371"/>
              <a:ext cx="566056" cy="1472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69967" y="1512371"/>
              <a:ext cx="566056" cy="1472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661951" y="1512371"/>
              <a:ext cx="566056" cy="1472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228006" y="1512371"/>
              <a:ext cx="566056" cy="1472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94061" y="1512371"/>
              <a:ext cx="566056" cy="1472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360117" y="1512371"/>
              <a:ext cx="566056" cy="1472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921825" y="1512371"/>
              <a:ext cx="566056" cy="1472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83134" y="252293"/>
            <a:ext cx="5024693" cy="845287"/>
            <a:chOff x="383134" y="252293"/>
            <a:chExt cx="5024693" cy="845287"/>
          </a:xfrm>
        </p:grpSpPr>
        <p:grpSp>
          <p:nvGrpSpPr>
            <p:cNvPr id="106" name="Group 105"/>
            <p:cNvGrpSpPr/>
            <p:nvPr/>
          </p:nvGrpSpPr>
          <p:grpSpPr>
            <a:xfrm>
              <a:off x="383134" y="252293"/>
              <a:ext cx="3200400" cy="365760"/>
              <a:chOff x="383134" y="670523"/>
              <a:chExt cx="3200400" cy="365760"/>
            </a:xfrm>
          </p:grpSpPr>
          <p:pic>
            <p:nvPicPr>
              <p:cNvPr id="84" name="Picture 83"/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857" r="38368"/>
              <a:stretch/>
            </p:blipFill>
            <p:spPr>
              <a:xfrm>
                <a:off x="383134" y="670523"/>
                <a:ext cx="3200400" cy="365760"/>
              </a:xfrm>
              <a:prstGeom prst="rect">
                <a:avLst/>
              </a:prstGeom>
            </p:spPr>
          </p:pic>
          <p:grpSp>
            <p:nvGrpSpPr>
              <p:cNvPr id="105" name="Group 104"/>
              <p:cNvGrpSpPr/>
              <p:nvPr/>
            </p:nvGrpSpPr>
            <p:grpSpPr>
              <a:xfrm>
                <a:off x="704800" y="711906"/>
                <a:ext cx="2344133" cy="274320"/>
                <a:chOff x="704800" y="711906"/>
                <a:chExt cx="2344133" cy="274320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2719673" y="711906"/>
                  <a:ext cx="329260" cy="274320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04800" y="711906"/>
                  <a:ext cx="498057" cy="274320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351221" y="711906"/>
                  <a:ext cx="223574" cy="274320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8" name="Group 107"/>
            <p:cNvGrpSpPr/>
            <p:nvPr/>
          </p:nvGrpSpPr>
          <p:grpSpPr>
            <a:xfrm>
              <a:off x="383134" y="731820"/>
              <a:ext cx="3200401" cy="365760"/>
              <a:chOff x="411295" y="1177549"/>
              <a:chExt cx="3200401" cy="365760"/>
            </a:xfrm>
          </p:grpSpPr>
          <p:pic>
            <p:nvPicPr>
              <p:cNvPr id="101" name="Picture 100"/>
              <p:cNvPicPr>
                <a:picLocks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46" r="52203"/>
              <a:stretch/>
            </p:blipFill>
            <p:spPr>
              <a:xfrm>
                <a:off x="411295" y="1177549"/>
                <a:ext cx="3200401" cy="365760"/>
              </a:xfrm>
              <a:prstGeom prst="rect">
                <a:avLst/>
              </a:prstGeom>
            </p:spPr>
          </p:pic>
          <p:grpSp>
            <p:nvGrpSpPr>
              <p:cNvPr id="107" name="Group 106"/>
              <p:cNvGrpSpPr/>
              <p:nvPr/>
            </p:nvGrpSpPr>
            <p:grpSpPr>
              <a:xfrm>
                <a:off x="2192358" y="1228951"/>
                <a:ext cx="959762" cy="278677"/>
                <a:chOff x="2192358" y="1228951"/>
                <a:chExt cx="959762" cy="278677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2666250" y="1233308"/>
                  <a:ext cx="485870" cy="274320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2192358" y="1228951"/>
                  <a:ext cx="172157" cy="274320"/>
                </a:xfrm>
                <a:prstGeom prst="rect">
                  <a:avLst/>
                </a:prstGeom>
                <a:solidFill>
                  <a:schemeClr val="accent4">
                    <a:lumMod val="75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0" name="Group 109"/>
            <p:cNvGrpSpPr/>
            <p:nvPr/>
          </p:nvGrpSpPr>
          <p:grpSpPr>
            <a:xfrm>
              <a:off x="778553" y="624980"/>
              <a:ext cx="2255188" cy="82296"/>
              <a:chOff x="762742" y="1136751"/>
              <a:chExt cx="2255188" cy="82296"/>
            </a:xfrm>
          </p:grpSpPr>
          <p:sp>
            <p:nvSpPr>
              <p:cNvPr id="91" name="Triangle 90"/>
              <p:cNvSpPr>
                <a:spLocks noChangeAspect="1"/>
              </p:cNvSpPr>
              <p:nvPr/>
            </p:nvSpPr>
            <p:spPr>
              <a:xfrm>
                <a:off x="762742" y="1136751"/>
                <a:ext cx="95463" cy="82296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riangle 91"/>
              <p:cNvSpPr>
                <a:spLocks noChangeAspect="1"/>
              </p:cNvSpPr>
              <p:nvPr/>
            </p:nvSpPr>
            <p:spPr>
              <a:xfrm>
                <a:off x="1825186" y="1136751"/>
                <a:ext cx="95463" cy="82296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iangle 92"/>
              <p:cNvSpPr>
                <a:spLocks noChangeAspect="1"/>
              </p:cNvSpPr>
              <p:nvPr/>
            </p:nvSpPr>
            <p:spPr>
              <a:xfrm>
                <a:off x="2434788" y="1136751"/>
                <a:ext cx="95463" cy="82296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riangle 93"/>
              <p:cNvSpPr>
                <a:spLocks noChangeAspect="1"/>
              </p:cNvSpPr>
              <p:nvPr/>
            </p:nvSpPr>
            <p:spPr>
              <a:xfrm>
                <a:off x="2922467" y="1136751"/>
                <a:ext cx="95463" cy="82296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riangle 94"/>
              <p:cNvSpPr>
                <a:spLocks noChangeAspect="1"/>
              </p:cNvSpPr>
              <p:nvPr/>
            </p:nvSpPr>
            <p:spPr>
              <a:xfrm>
                <a:off x="2056964" y="1136751"/>
                <a:ext cx="95463" cy="82296"/>
              </a:xfrm>
              <a:prstGeom prst="triangl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riangle 95"/>
              <p:cNvSpPr>
                <a:spLocks noChangeAspect="1"/>
              </p:cNvSpPr>
              <p:nvPr/>
            </p:nvSpPr>
            <p:spPr>
              <a:xfrm>
                <a:off x="2762352" y="1136751"/>
                <a:ext cx="95463" cy="82296"/>
              </a:xfrm>
              <a:prstGeom prst="triangl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riangle 98"/>
              <p:cNvSpPr>
                <a:spLocks noChangeAspect="1"/>
              </p:cNvSpPr>
              <p:nvPr/>
            </p:nvSpPr>
            <p:spPr>
              <a:xfrm>
                <a:off x="1002231" y="1136751"/>
                <a:ext cx="95463" cy="82296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5238" y="270708"/>
              <a:ext cx="1057910" cy="328930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6348" y="754680"/>
              <a:ext cx="1066800" cy="32004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01097" y="618053"/>
              <a:ext cx="506730" cy="142240"/>
            </a:xfrm>
            <a:prstGeom prst="rect">
              <a:avLst/>
            </a:prstGeom>
          </p:spPr>
        </p:pic>
        <p:cxnSp>
          <p:nvCxnSpPr>
            <p:cNvPr id="122" name="Straight Arrow Connector 121"/>
            <p:cNvCxnSpPr>
              <a:stCxn id="118" idx="3"/>
              <a:endCxn id="120" idx="1"/>
            </p:cNvCxnSpPr>
            <p:nvPr/>
          </p:nvCxnSpPr>
          <p:spPr>
            <a:xfrm>
              <a:off x="4733148" y="435173"/>
              <a:ext cx="167949" cy="2540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9" idx="3"/>
              <a:endCxn id="120" idx="1"/>
            </p:cNvCxnSpPr>
            <p:nvPr/>
          </p:nvCxnSpPr>
          <p:spPr>
            <a:xfrm flipV="1">
              <a:off x="4733148" y="689173"/>
              <a:ext cx="167949" cy="22552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/>
          <p:cNvCxnSpPr/>
          <p:nvPr/>
        </p:nvCxnSpPr>
        <p:spPr>
          <a:xfrm>
            <a:off x="2904240" y="84306"/>
            <a:ext cx="0" cy="2282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2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 248"/>
          <p:cNvGrpSpPr/>
          <p:nvPr/>
        </p:nvGrpSpPr>
        <p:grpSpPr>
          <a:xfrm>
            <a:off x="4500179" y="148124"/>
            <a:ext cx="4840840" cy="2678272"/>
            <a:chOff x="4221324" y="83274"/>
            <a:chExt cx="4840840" cy="2678272"/>
          </a:xfrm>
        </p:grpSpPr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3096" y="406942"/>
              <a:ext cx="497840" cy="142240"/>
            </a:xfrm>
            <a:prstGeom prst="rect">
              <a:avLst/>
            </a:prstGeom>
          </p:spPr>
        </p:pic>
        <p:grpSp>
          <p:nvGrpSpPr>
            <p:cNvPr id="194" name="Group 193"/>
            <p:cNvGrpSpPr/>
            <p:nvPr/>
          </p:nvGrpSpPr>
          <p:grpSpPr>
            <a:xfrm>
              <a:off x="4260234" y="83274"/>
              <a:ext cx="2743680" cy="789577"/>
              <a:chOff x="4234294" y="83274"/>
              <a:chExt cx="2743680" cy="789577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4291250" y="83274"/>
                <a:ext cx="2629769" cy="789577"/>
                <a:chOff x="4278851" y="83274"/>
                <a:chExt cx="2629769" cy="789577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866519" y="275844"/>
                  <a:ext cx="0" cy="5970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up 60"/>
                <p:cNvGrpSpPr/>
                <p:nvPr/>
              </p:nvGrpSpPr>
              <p:grpSpPr>
                <a:xfrm>
                  <a:off x="4278851" y="311154"/>
                  <a:ext cx="538354" cy="137160"/>
                  <a:chOff x="3998451" y="292212"/>
                  <a:chExt cx="538354" cy="137160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262485" y="292212"/>
                    <a:ext cx="274320" cy="13716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txBody>
                  <a:bodyPr wrap="none" lIns="45720" tIns="0" rIns="45720" bIns="0" rtlCol="0">
                    <a:noAutofit/>
                  </a:bodyPr>
                  <a:lstStyle/>
                  <a:p>
                    <a:pPr algn="ctr"/>
                    <a:r>
                      <a:rPr lang="en-US" altLang="zh-CN" sz="800" dirty="0" smtClean="0"/>
                      <a:t>0.8</a:t>
                    </a:r>
                    <a:endParaRPr lang="en-US" sz="800" dirty="0"/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3998451" y="292212"/>
                    <a:ext cx="274320" cy="1371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45720" tIns="0" rIns="45720" bIns="0" rtlCol="0">
                    <a:noAutofit/>
                  </a:bodyPr>
                  <a:lstStyle/>
                  <a:p>
                    <a:pPr algn="ctr"/>
                    <a:r>
                      <a:rPr lang="en-US" altLang="zh-CN" sz="800" dirty="0" smtClean="0"/>
                      <a:t>4/5</a:t>
                    </a:r>
                    <a:endParaRPr lang="en-US" sz="800" dirty="0"/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4282096" y="503996"/>
                  <a:ext cx="535109" cy="137160"/>
                  <a:chOff x="4001696" y="480968"/>
                  <a:chExt cx="535109" cy="137160"/>
                </a:xfrm>
              </p:grpSpPr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4262485" y="480968"/>
                    <a:ext cx="274320" cy="13716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 wrap="none" lIns="45720" tIns="0" rIns="45720" bIns="0" rtlCol="0">
                    <a:noAutofit/>
                  </a:bodyPr>
                  <a:lstStyle/>
                  <a:p>
                    <a:pPr algn="ctr"/>
                    <a:r>
                      <a:rPr lang="en-US" altLang="zh-CN" sz="800" dirty="0" smtClean="0"/>
                      <a:t>0.67</a:t>
                    </a:r>
                    <a:endParaRPr lang="en-US" sz="800" dirty="0"/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4001696" y="480968"/>
                    <a:ext cx="274320" cy="1371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45720" tIns="0" rIns="45720" bIns="0" rtlCol="0">
                    <a:noAutofit/>
                  </a:bodyPr>
                  <a:lstStyle/>
                  <a:p>
                    <a:pPr algn="ctr"/>
                    <a:r>
                      <a:rPr lang="en-US" altLang="zh-CN" sz="800" dirty="0" smtClean="0"/>
                      <a:t>2/3</a:t>
                    </a:r>
                    <a:endParaRPr lang="en-US" sz="800" dirty="0"/>
                  </a:p>
                </p:txBody>
              </p: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4278856" y="699259"/>
                  <a:ext cx="538349" cy="137160"/>
                  <a:chOff x="3998456" y="672967"/>
                  <a:chExt cx="538349" cy="137160"/>
                </a:xfrm>
              </p:grpSpPr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4262485" y="672967"/>
                    <a:ext cx="274320" cy="137160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  <a:alpha val="53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txBody>
                  <a:bodyPr wrap="none" lIns="45720" tIns="0" rIns="45720" bIns="0" rtlCol="0">
                    <a:noAutofit/>
                  </a:bodyPr>
                  <a:lstStyle/>
                  <a:p>
                    <a:pPr algn="ctr"/>
                    <a:r>
                      <a:rPr lang="en-US" altLang="zh-CN" sz="800" dirty="0" smtClean="0"/>
                      <a:t>0.33</a:t>
                    </a:r>
                    <a:endParaRPr lang="en-US" sz="800" dirty="0"/>
                  </a:p>
                </p:txBody>
              </p: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3998456" y="672967"/>
                    <a:ext cx="274320" cy="1371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45720" tIns="0" rIns="45720" bIns="0" rtlCol="0">
                    <a:noAutofit/>
                  </a:bodyPr>
                  <a:lstStyle/>
                  <a:p>
                    <a:pPr algn="ctr"/>
                    <a:r>
                      <a:rPr lang="en-US" altLang="zh-CN" sz="800" dirty="0" smtClean="0"/>
                      <a:t>1/3</a:t>
                    </a:r>
                    <a:endParaRPr lang="en-US" sz="800" dirty="0"/>
                  </a:p>
                </p:txBody>
              </p:sp>
            </p:grpSp>
            <p:sp>
              <p:nvSpPr>
                <p:cNvPr id="109" name="TextBox 108"/>
                <p:cNvSpPr txBox="1"/>
                <p:nvPr/>
              </p:nvSpPr>
              <p:spPr>
                <a:xfrm>
                  <a:off x="4906226" y="311154"/>
                  <a:ext cx="274320" cy="1371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21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none" lIns="45720" tIns="0" rIns="45720" bIns="0" rtlCol="0">
                  <a:noAutofit/>
                </a:bodyPr>
                <a:lstStyle/>
                <a:p>
                  <a:pPr algn="ctr"/>
                  <a:r>
                    <a:rPr lang="en-US" altLang="zh-CN" sz="800" dirty="0" smtClean="0"/>
                    <a:t>0.62</a:t>
                  </a:r>
                  <a:endParaRPr lang="en-US" sz="800" dirty="0"/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4906226" y="503996"/>
                  <a:ext cx="274320" cy="13716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  <a:alpha val="42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none" lIns="45720" tIns="0" rIns="45720" bIns="0" rtlCol="0">
                  <a:noAutofit/>
                </a:bodyPr>
                <a:lstStyle/>
                <a:p>
                  <a:pPr algn="ctr"/>
                  <a:r>
                    <a:rPr lang="en-US" altLang="zh-CN" sz="800" dirty="0" smtClean="0"/>
                    <a:t>0.62</a:t>
                  </a:r>
                  <a:endParaRPr lang="en-US" sz="800" dirty="0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4906226" y="699259"/>
                  <a:ext cx="274320" cy="13716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txBody>
                <a:bodyPr wrap="none" lIns="45720" tIns="0" rIns="45720" bIns="0" rtlCol="0">
                  <a:noAutofit/>
                </a:bodyPr>
                <a:lstStyle/>
                <a:p>
                  <a:pPr algn="ctr"/>
                  <a:r>
                    <a:rPr lang="en-US" altLang="zh-CN" sz="800" dirty="0" smtClean="0"/>
                    <a:t>0.45</a:t>
                  </a:r>
                  <a:endParaRPr lang="en-US" sz="8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293963" y="83274"/>
                  <a:ext cx="58541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800" dirty="0" smtClean="0"/>
                    <a:t>Observed</a:t>
                  </a:r>
                  <a:endParaRPr lang="en-US" sz="800" dirty="0"/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4801350" y="83274"/>
                  <a:ext cx="52610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800" dirty="0" smtClean="0"/>
                    <a:t>Average</a:t>
                  </a:r>
                  <a:endParaRPr lang="en-US" sz="800" dirty="0"/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5438442" y="311154"/>
                  <a:ext cx="274320" cy="137160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none" lIns="45720" tIns="0" rIns="45720" bIns="0" rtlCol="0">
                  <a:noAutofit/>
                </a:bodyPr>
                <a:lstStyle/>
                <a:p>
                  <a:pPr algn="ctr"/>
                  <a:r>
                    <a:rPr lang="en-US" altLang="zh-CN" sz="800" dirty="0" smtClean="0"/>
                    <a:t>1.25</a:t>
                  </a:r>
                  <a:endParaRPr lang="en-US" sz="800" dirty="0"/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5438442" y="503996"/>
                  <a:ext cx="274320" cy="137160"/>
                </a:xfrm>
                <a:prstGeom prst="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none" lIns="45720" tIns="0" rIns="45720" bIns="0" rtlCol="0">
                  <a:noAutofit/>
                </a:bodyPr>
                <a:lstStyle/>
                <a:p>
                  <a:pPr algn="ctr"/>
                  <a:r>
                    <a:rPr lang="en-US" altLang="zh-CN" sz="800" dirty="0" smtClean="0"/>
                    <a:t>1.08</a:t>
                  </a:r>
                  <a:endParaRPr lang="en-US" sz="800" dirty="0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5438442" y="699259"/>
                  <a:ext cx="274320" cy="137160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txBody>
                <a:bodyPr wrap="none" lIns="45720" tIns="0" rIns="45720" bIns="0" rtlCol="0">
                  <a:noAutofit/>
                </a:bodyPr>
                <a:lstStyle/>
                <a:p>
                  <a:pPr algn="ctr"/>
                  <a:r>
                    <a:rPr lang="en-US" altLang="zh-CN" sz="800" dirty="0" smtClean="0"/>
                    <a:t>0.73</a:t>
                  </a:r>
                  <a:endParaRPr lang="en-US" sz="800" dirty="0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6002002" y="311154"/>
                  <a:ext cx="274320" cy="1371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21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none" lIns="45720" tIns="0" rIns="45720" bIns="0" rtlCol="0">
                  <a:noAutofit/>
                </a:bodyPr>
                <a:lstStyle/>
                <a:p>
                  <a:pPr algn="ctr"/>
                  <a:r>
                    <a:rPr lang="en-US" altLang="zh-CN" sz="800" dirty="0" smtClean="0"/>
                    <a:t>0.98</a:t>
                  </a:r>
                  <a:endParaRPr lang="en-US" sz="800" dirty="0"/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6002002" y="503996"/>
                  <a:ext cx="274320" cy="13716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  <a:alpha val="42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none" lIns="45720" tIns="0" rIns="45720" bIns="0" rtlCol="0">
                  <a:noAutofit/>
                </a:bodyPr>
                <a:lstStyle/>
                <a:p>
                  <a:pPr algn="ctr"/>
                  <a:r>
                    <a:rPr lang="en-US" altLang="zh-CN" sz="800" dirty="0" smtClean="0"/>
                    <a:t>1.01</a:t>
                  </a:r>
                  <a:endParaRPr lang="en-US" sz="800" dirty="0"/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6002002" y="699259"/>
                  <a:ext cx="274320" cy="13716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txBody>
                <a:bodyPr wrap="none" lIns="45720" tIns="0" rIns="45720" bIns="0" rtlCol="0">
                  <a:noAutofit/>
                </a:bodyPr>
                <a:lstStyle/>
                <a:p>
                  <a:pPr algn="ctr"/>
                  <a:r>
                    <a:rPr lang="en-US" altLang="zh-CN" sz="800" dirty="0" smtClean="0"/>
                    <a:t>0.90</a:t>
                  </a:r>
                  <a:endParaRPr lang="en-US" sz="800" dirty="0"/>
                </a:p>
              </p:txBody>
            </p:sp>
            <p:cxnSp>
              <p:nvCxnSpPr>
                <p:cNvPr id="63" name="Straight Arrow Connector 62"/>
                <p:cNvCxnSpPr/>
                <p:nvPr/>
              </p:nvCxnSpPr>
              <p:spPr>
                <a:xfrm flipV="1">
                  <a:off x="5213405" y="378784"/>
                  <a:ext cx="199593" cy="1901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/>
                <p:nvPr/>
              </p:nvCxnSpPr>
              <p:spPr>
                <a:xfrm flipV="1">
                  <a:off x="5213405" y="571626"/>
                  <a:ext cx="199593" cy="1901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 flipV="1">
                  <a:off x="5213405" y="766889"/>
                  <a:ext cx="199593" cy="1901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TextBox 129"/>
                <p:cNvSpPr txBox="1"/>
                <p:nvPr/>
              </p:nvSpPr>
              <p:spPr>
                <a:xfrm>
                  <a:off x="5315147" y="83274"/>
                  <a:ext cx="65452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800" dirty="0" smtClean="0"/>
                    <a:t>Correction</a:t>
                  </a:r>
                  <a:endParaRPr lang="en-US" sz="800" dirty="0"/>
                </a:p>
              </p:txBody>
            </p:sp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1811" y="309884"/>
                  <a:ext cx="139700" cy="139700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1811" y="502726"/>
                  <a:ext cx="139700" cy="139700"/>
                </a:xfrm>
                <a:prstGeom prst="rect">
                  <a:avLst/>
                </a:prstGeom>
              </p:spPr>
            </p:pic>
            <p:pic>
              <p:nvPicPr>
                <p:cNvPr id="132" name="Picture 13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1811" y="697989"/>
                  <a:ext cx="139700" cy="139700"/>
                </a:xfrm>
                <a:prstGeom prst="rect">
                  <a:avLst/>
                </a:prstGeom>
              </p:spPr>
            </p:pic>
            <p:sp>
              <p:nvSpPr>
                <p:cNvPr id="133" name="TextBox 132"/>
                <p:cNvSpPr txBox="1"/>
                <p:nvPr/>
              </p:nvSpPr>
              <p:spPr>
                <a:xfrm>
                  <a:off x="5901976" y="83274"/>
                  <a:ext cx="51328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800" dirty="0" smtClean="0"/>
                    <a:t>Entropy</a:t>
                  </a:r>
                  <a:endParaRPr lang="en-US" sz="800" dirty="0"/>
                </a:p>
              </p:txBody>
            </p:sp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72155" y="322584"/>
                  <a:ext cx="139700" cy="114300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72155" y="515426"/>
                  <a:ext cx="139700" cy="114300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72155" y="710689"/>
                  <a:ext cx="139700" cy="114300"/>
                </a:xfrm>
                <a:prstGeom prst="rect">
                  <a:avLst/>
                </a:prstGeom>
              </p:spPr>
            </p:pic>
            <p:sp>
              <p:nvSpPr>
                <p:cNvPr id="134" name="TextBox 133"/>
                <p:cNvSpPr txBox="1"/>
                <p:nvPr/>
              </p:nvSpPr>
              <p:spPr>
                <a:xfrm>
                  <a:off x="6564405" y="311154"/>
                  <a:ext cx="274320" cy="1371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21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none" lIns="45720" tIns="0" rIns="45720" bIns="0" rtlCol="0">
                  <a:noAutofit/>
                </a:bodyPr>
                <a:lstStyle/>
                <a:p>
                  <a:pPr algn="ctr"/>
                  <a:r>
                    <a:rPr lang="en-US" altLang="zh-CN" sz="800" dirty="0" smtClean="0"/>
                    <a:t>1.23</a:t>
                  </a:r>
                  <a:endParaRPr lang="en-US" sz="800" dirty="0"/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6564405" y="503996"/>
                  <a:ext cx="274320" cy="13716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  <a:alpha val="42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none" lIns="45720" tIns="0" rIns="45720" bIns="0" rtlCol="0">
                  <a:noAutofit/>
                </a:bodyPr>
                <a:lstStyle/>
                <a:p>
                  <a:pPr algn="ctr"/>
                  <a:r>
                    <a:rPr lang="en-US" altLang="zh-CN" sz="800" dirty="0" smtClean="0"/>
                    <a:t>1.08</a:t>
                  </a:r>
                  <a:endParaRPr lang="en-US" sz="800" dirty="0"/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6564405" y="699259"/>
                  <a:ext cx="274320" cy="13716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txBody>
                <a:bodyPr wrap="none" lIns="45720" tIns="0" rIns="45720" bIns="0" rtlCol="0">
                  <a:noAutofit/>
                </a:bodyPr>
                <a:lstStyle/>
                <a:p>
                  <a:pPr algn="ctr"/>
                  <a:r>
                    <a:rPr lang="en-US" altLang="zh-CN" sz="800" dirty="0" smtClean="0"/>
                    <a:t>0.81</a:t>
                  </a:r>
                  <a:endParaRPr lang="en-US" sz="800" dirty="0"/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6494510" y="83274"/>
                  <a:ext cx="41411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800" dirty="0" smtClean="0"/>
                    <a:t>Score</a:t>
                  </a:r>
                  <a:endParaRPr lang="en-US" sz="800" dirty="0"/>
                </a:p>
              </p:txBody>
            </p:sp>
          </p:grpSp>
          <p:sp>
            <p:nvSpPr>
              <p:cNvPr id="191" name="Rounded Rectangle 190"/>
              <p:cNvSpPr/>
              <p:nvPr/>
            </p:nvSpPr>
            <p:spPr>
              <a:xfrm>
                <a:off x="4234294" y="83385"/>
                <a:ext cx="2743680" cy="789355"/>
              </a:xfrm>
              <a:prstGeom prst="roundRect">
                <a:avLst/>
              </a:prstGeom>
              <a:noFill/>
              <a:ln w="6350"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03106" y="1339211"/>
              <a:ext cx="337820" cy="142240"/>
            </a:xfrm>
            <a:prstGeom prst="rect">
              <a:avLst/>
            </a:prstGeom>
          </p:spPr>
        </p:pic>
        <p:grpSp>
          <p:nvGrpSpPr>
            <p:cNvPr id="196" name="Group 195"/>
            <p:cNvGrpSpPr/>
            <p:nvPr/>
          </p:nvGrpSpPr>
          <p:grpSpPr>
            <a:xfrm>
              <a:off x="4260234" y="1015654"/>
              <a:ext cx="2743680" cy="789355"/>
              <a:chOff x="4230826" y="964861"/>
              <a:chExt cx="2743680" cy="789355"/>
            </a:xfrm>
          </p:grpSpPr>
          <p:grpSp>
            <p:nvGrpSpPr>
              <p:cNvPr id="184" name="Group 183"/>
              <p:cNvGrpSpPr/>
              <p:nvPr/>
            </p:nvGrpSpPr>
            <p:grpSpPr>
              <a:xfrm>
                <a:off x="4262916" y="998789"/>
                <a:ext cx="2679501" cy="721499"/>
                <a:chOff x="4204659" y="1019595"/>
                <a:chExt cx="2679501" cy="721499"/>
              </a:xfrm>
            </p:grpSpPr>
            <p:grpSp>
              <p:nvGrpSpPr>
                <p:cNvPr id="183" name="Group 182"/>
                <p:cNvGrpSpPr/>
                <p:nvPr/>
              </p:nvGrpSpPr>
              <p:grpSpPr>
                <a:xfrm>
                  <a:off x="5256784" y="1224074"/>
                  <a:ext cx="1627376" cy="504943"/>
                  <a:chOff x="5256784" y="1224074"/>
                  <a:chExt cx="1627376" cy="504943"/>
                </a:xfrm>
              </p:grpSpPr>
              <p:pic>
                <p:nvPicPr>
                  <p:cNvPr id="143" name="Picture 142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60542" y="1224074"/>
                    <a:ext cx="1523618" cy="504943"/>
                  </a:xfrm>
                  <a:prstGeom prst="rect">
                    <a:avLst/>
                  </a:prstGeom>
                </p:spPr>
              </p:pic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5256784" y="1491947"/>
                    <a:ext cx="532041" cy="180011"/>
                    <a:chOff x="5136466" y="1427570"/>
                    <a:chExt cx="532041" cy="180011"/>
                  </a:xfrm>
                </p:grpSpPr>
                <p:sp>
                  <p:nvSpPr>
                    <p:cNvPr id="80" name="Oval 79"/>
                    <p:cNvSpPr/>
                    <p:nvPr/>
                  </p:nvSpPr>
                  <p:spPr>
                    <a:xfrm>
                      <a:off x="5573487" y="1504629"/>
                      <a:ext cx="95020" cy="102952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2" name="Straight Arrow Connector 81"/>
                    <p:cNvCxnSpPr>
                      <a:endCxn id="80" idx="1"/>
                    </p:cNvCxnSpPr>
                    <p:nvPr/>
                  </p:nvCxnSpPr>
                  <p:spPr>
                    <a:xfrm>
                      <a:off x="5136466" y="1427570"/>
                      <a:ext cx="450936" cy="92136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72" name="TextBox 171"/>
                <p:cNvSpPr txBox="1"/>
                <p:nvPr/>
              </p:nvSpPr>
              <p:spPr>
                <a:xfrm>
                  <a:off x="4204659" y="1019595"/>
                  <a:ext cx="58541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800" dirty="0" smtClean="0"/>
                    <a:t>overlap</a:t>
                  </a:r>
                  <a:endParaRPr lang="en-US" sz="800" dirty="0"/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4360207" y="1215829"/>
                  <a:ext cx="274320" cy="13716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none" lIns="45720" tIns="0" rIns="45720" bIns="0" rtlCol="0">
                  <a:noAutofit/>
                </a:bodyPr>
                <a:lstStyle/>
                <a:p>
                  <a:pPr algn="ctr"/>
                  <a:r>
                    <a:rPr lang="en-US" altLang="zh-CN" sz="800" dirty="0" smtClean="0"/>
                    <a:t>1</a:t>
                  </a:r>
                  <a:endParaRPr lang="en-US" sz="800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4360207" y="1407965"/>
                  <a:ext cx="274320" cy="13716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none" lIns="45720" tIns="0" rIns="45720" bIns="0" rtlCol="0">
                  <a:noAutofit/>
                </a:bodyPr>
                <a:lstStyle/>
                <a:p>
                  <a:pPr algn="ctr"/>
                  <a:r>
                    <a:rPr lang="en-US" altLang="zh-CN" sz="800" dirty="0" smtClean="0"/>
                    <a:t>1</a:t>
                  </a:r>
                  <a:endParaRPr lang="en-US" sz="800" dirty="0"/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4360207" y="1603934"/>
                  <a:ext cx="274320" cy="13716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  <a:alpha val="53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txBody>
                <a:bodyPr wrap="none" lIns="45720" tIns="0" rIns="45720" bIns="0" rtlCol="0">
                  <a:noAutofit/>
                </a:bodyPr>
                <a:lstStyle/>
                <a:p>
                  <a:pPr algn="ctr"/>
                  <a:r>
                    <a:rPr lang="en-US" altLang="zh-CN" sz="800" dirty="0" smtClean="0"/>
                    <a:t>1</a:t>
                  </a:r>
                  <a:endParaRPr lang="en-US" sz="800" dirty="0"/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4896498" y="1407965"/>
                  <a:ext cx="274320" cy="13716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  <a:alpha val="42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none" lIns="45720" tIns="0" rIns="45720" bIns="0" rtlCol="0">
                  <a:noAutofit/>
                </a:bodyPr>
                <a:lstStyle/>
                <a:p>
                  <a:pPr algn="ctr"/>
                  <a:r>
                    <a:rPr lang="en-US" altLang="zh-CN" sz="800" smtClean="0"/>
                    <a:t>3</a:t>
                  </a:r>
                  <a:endParaRPr lang="en-US" sz="800" dirty="0"/>
                </a:p>
              </p:txBody>
            </p:sp>
            <p:sp>
              <p:nvSpPr>
                <p:cNvPr id="178" name="TextBox 177"/>
                <p:cNvSpPr txBox="1"/>
                <p:nvPr/>
              </p:nvSpPr>
              <p:spPr>
                <a:xfrm>
                  <a:off x="4740950" y="1019595"/>
                  <a:ext cx="58541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800" dirty="0" smtClean="0"/>
                    <a:t>Peak #</a:t>
                  </a:r>
                  <a:endParaRPr lang="en-US" sz="800" dirty="0"/>
                </a:p>
              </p:txBody>
            </p:sp>
          </p:grpSp>
          <p:sp>
            <p:nvSpPr>
              <p:cNvPr id="192" name="Rounded Rectangle 191"/>
              <p:cNvSpPr/>
              <p:nvPr/>
            </p:nvSpPr>
            <p:spPr>
              <a:xfrm>
                <a:off x="4230826" y="964861"/>
                <a:ext cx="2743680" cy="789355"/>
              </a:xfrm>
              <a:prstGeom prst="roundRect">
                <a:avLst/>
              </a:prstGeom>
              <a:noFill/>
              <a:ln w="6350"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2" name="Straight Arrow Connector 201"/>
            <p:cNvCxnSpPr>
              <a:stCxn id="181" idx="3"/>
              <a:endCxn id="203" idx="1"/>
            </p:cNvCxnSpPr>
            <p:nvPr/>
          </p:nvCxnSpPr>
          <p:spPr>
            <a:xfrm>
              <a:off x="7820936" y="478062"/>
              <a:ext cx="325558" cy="94434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46494" y="1342400"/>
              <a:ext cx="915670" cy="160020"/>
            </a:xfrm>
            <a:prstGeom prst="rect">
              <a:avLst/>
            </a:prstGeom>
          </p:spPr>
        </p:pic>
        <p:cxnSp>
          <p:nvCxnSpPr>
            <p:cNvPr id="211" name="Straight Arrow Connector 210"/>
            <p:cNvCxnSpPr>
              <a:stCxn id="145" idx="3"/>
              <a:endCxn id="203" idx="1"/>
            </p:cNvCxnSpPr>
            <p:nvPr/>
          </p:nvCxnSpPr>
          <p:spPr>
            <a:xfrm>
              <a:off x="7740926" y="1410331"/>
              <a:ext cx="405568" cy="1207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>
              <a:stCxn id="166" idx="3"/>
              <a:endCxn id="203" idx="1"/>
            </p:cNvCxnSpPr>
            <p:nvPr/>
          </p:nvCxnSpPr>
          <p:spPr>
            <a:xfrm flipV="1">
              <a:off x="7829826" y="1422410"/>
              <a:ext cx="316668" cy="93226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191" idx="3"/>
              <a:endCxn id="181" idx="1"/>
            </p:cNvCxnSpPr>
            <p:nvPr/>
          </p:nvCxnSpPr>
          <p:spPr>
            <a:xfrm flipV="1">
              <a:off x="7003914" y="478062"/>
              <a:ext cx="319182" cy="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/>
            <p:nvPr/>
          </p:nvCxnSpPr>
          <p:spPr>
            <a:xfrm flipV="1">
              <a:off x="7012804" y="1415055"/>
              <a:ext cx="319182" cy="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Group 226"/>
            <p:cNvGrpSpPr/>
            <p:nvPr/>
          </p:nvGrpSpPr>
          <p:grpSpPr>
            <a:xfrm>
              <a:off x="4221324" y="1947812"/>
              <a:ext cx="3608502" cy="813734"/>
              <a:chOff x="4221324" y="1947812"/>
              <a:chExt cx="3608502" cy="813734"/>
            </a:xfrm>
          </p:grpSpPr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14206" y="2274669"/>
                <a:ext cx="515620" cy="160020"/>
              </a:xfrm>
              <a:prstGeom prst="rect">
                <a:avLst/>
              </a:prstGeom>
            </p:spPr>
          </p:pic>
          <p:pic>
            <p:nvPicPr>
              <p:cNvPr id="147" name="Picture 267" descr="nature12311-f2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007" t="658" r="13253" b="97466"/>
              <a:stretch/>
            </p:blipFill>
            <p:spPr bwMode="auto">
              <a:xfrm>
                <a:off x="4221324" y="2161636"/>
                <a:ext cx="1026283" cy="206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67" descr="nature12311-f2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056" t="22296" r="13961" b="75468"/>
              <a:stretch/>
            </p:blipFill>
            <p:spPr bwMode="auto">
              <a:xfrm>
                <a:off x="4402226" y="2460858"/>
                <a:ext cx="817657" cy="225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5" name="Group 184"/>
              <p:cNvGrpSpPr/>
              <p:nvPr/>
            </p:nvGrpSpPr>
            <p:grpSpPr>
              <a:xfrm>
                <a:off x="5547478" y="2117651"/>
                <a:ext cx="904890" cy="643895"/>
                <a:chOff x="5592873" y="1808122"/>
                <a:chExt cx="904890" cy="643895"/>
              </a:xfrm>
            </p:grpSpPr>
            <p:pic>
              <p:nvPicPr>
                <p:cNvPr id="153" name="Picture 152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3421" y="1808122"/>
                  <a:ext cx="724342" cy="643895"/>
                </a:xfrm>
                <a:prstGeom prst="rect">
                  <a:avLst/>
                </a:prstGeom>
              </p:spPr>
            </p:pic>
            <p:sp>
              <p:nvSpPr>
                <p:cNvPr id="156" name="Oval 155"/>
                <p:cNvSpPr/>
                <p:nvPr/>
              </p:nvSpPr>
              <p:spPr>
                <a:xfrm>
                  <a:off x="6396114" y="2307564"/>
                  <a:ext cx="95020" cy="102952"/>
                </a:xfrm>
                <a:prstGeom prst="ellipse">
                  <a:avLst/>
                </a:prstGeom>
                <a:noFill/>
                <a:ln w="952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7" name="Straight Arrow Connector 156"/>
                <p:cNvCxnSpPr/>
                <p:nvPr/>
              </p:nvCxnSpPr>
              <p:spPr>
                <a:xfrm>
                  <a:off x="5615098" y="1955294"/>
                  <a:ext cx="735621" cy="456103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Oval 158"/>
                <p:cNvSpPr/>
                <p:nvPr/>
              </p:nvSpPr>
              <p:spPr>
                <a:xfrm>
                  <a:off x="6126166" y="2307564"/>
                  <a:ext cx="95020" cy="102952"/>
                </a:xfrm>
                <a:prstGeom prst="ellipse">
                  <a:avLst/>
                </a:prstGeom>
                <a:noFill/>
                <a:ln w="95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0" name="Straight Arrow Connector 159"/>
                <p:cNvCxnSpPr>
                  <a:endCxn id="159" idx="1"/>
                </p:cNvCxnSpPr>
                <p:nvPr/>
              </p:nvCxnSpPr>
              <p:spPr>
                <a:xfrm>
                  <a:off x="5592873" y="2264196"/>
                  <a:ext cx="547208" cy="58445"/>
                </a:xfrm>
                <a:prstGeom prst="straightConnector1">
                  <a:avLst/>
                </a:prstGeom>
                <a:ln>
                  <a:solidFill>
                    <a:srgbClr val="FFC00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9" name="TextBox 168"/>
              <p:cNvSpPr txBox="1"/>
              <p:nvPr/>
            </p:nvSpPr>
            <p:spPr>
              <a:xfrm>
                <a:off x="6525014" y="2196243"/>
                <a:ext cx="274320" cy="13716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none" lIns="45720" tIns="0" rIns="45720" bIns="0" rtlCol="0">
                <a:noAutofit/>
              </a:bodyPr>
              <a:lstStyle/>
              <a:p>
                <a:pPr algn="ctr"/>
                <a:r>
                  <a:rPr lang="en-US" altLang="zh-CN" sz="800" dirty="0" smtClean="0"/>
                  <a:t>1.12</a:t>
                </a:r>
                <a:endParaRPr lang="en-US" sz="800" dirty="0"/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6525014" y="2505145"/>
                <a:ext cx="274320" cy="13716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53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 wrap="none" lIns="45720" tIns="0" rIns="45720" bIns="0" rtlCol="0">
                <a:noAutofit/>
              </a:bodyPr>
              <a:lstStyle/>
              <a:p>
                <a:pPr algn="ctr"/>
                <a:r>
                  <a:rPr lang="en-US" altLang="zh-CN" sz="800" dirty="0" smtClean="0"/>
                  <a:t>0.95</a:t>
                </a:r>
                <a:endParaRPr lang="en-US" sz="800" dirty="0"/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4360207" y="1947812"/>
                <a:ext cx="58541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" dirty="0" smtClean="0"/>
                  <a:t>Motif</a:t>
                </a:r>
                <a:endParaRPr lang="en-US" sz="800" dirty="0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5083455" y="1947812"/>
                <a:ext cx="58541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" dirty="0" err="1" smtClean="0"/>
                  <a:t>DScore</a:t>
                </a:r>
                <a:endParaRPr lang="en-US" sz="800" dirty="0"/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6281525" y="1947812"/>
                <a:ext cx="7612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00" dirty="0" smtClean="0"/>
                  <a:t>Motif Score</a:t>
                </a:r>
                <a:endParaRPr lang="en-US" sz="800" dirty="0"/>
              </a:p>
            </p:txBody>
          </p:sp>
          <p:sp>
            <p:nvSpPr>
              <p:cNvPr id="193" name="Rounded Rectangle 192"/>
              <p:cNvSpPr/>
              <p:nvPr/>
            </p:nvSpPr>
            <p:spPr>
              <a:xfrm>
                <a:off x="4260234" y="1960002"/>
                <a:ext cx="2743680" cy="789355"/>
              </a:xfrm>
              <a:prstGeom prst="roundRect">
                <a:avLst/>
              </a:prstGeom>
              <a:noFill/>
              <a:ln w="6350">
                <a:solidFill>
                  <a:schemeClr val="bg1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8" name="Straight Arrow Connector 217"/>
              <p:cNvCxnSpPr/>
              <p:nvPr/>
            </p:nvCxnSpPr>
            <p:spPr>
              <a:xfrm flipV="1">
                <a:off x="7012804" y="2352773"/>
                <a:ext cx="319182" cy="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80583" y="2184813"/>
                <a:ext cx="391160" cy="1600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</p:pic>
          <p:pic>
            <p:nvPicPr>
              <p:cNvPr id="226" name="Picture 22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93918" y="2493715"/>
                <a:ext cx="364490" cy="1600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</p:pic>
        </p:grpSp>
      </p:grpSp>
      <p:grpSp>
        <p:nvGrpSpPr>
          <p:cNvPr id="248" name="Group 247"/>
          <p:cNvGrpSpPr/>
          <p:nvPr/>
        </p:nvGrpSpPr>
        <p:grpSpPr>
          <a:xfrm>
            <a:off x="646231" y="217224"/>
            <a:ext cx="3532298" cy="2502453"/>
            <a:chOff x="367376" y="152374"/>
            <a:chExt cx="3532298" cy="2502453"/>
          </a:xfrm>
        </p:grpSpPr>
        <p:grpSp>
          <p:nvGrpSpPr>
            <p:cNvPr id="247" name="Group 246"/>
            <p:cNvGrpSpPr/>
            <p:nvPr/>
          </p:nvGrpSpPr>
          <p:grpSpPr>
            <a:xfrm>
              <a:off x="397977" y="267724"/>
              <a:ext cx="3501697" cy="2387103"/>
              <a:chOff x="397977" y="215844"/>
              <a:chExt cx="3501697" cy="2387103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162656" y="806453"/>
                <a:ext cx="2229248" cy="82296"/>
                <a:chOff x="762742" y="1136751"/>
                <a:chExt cx="2229248" cy="82296"/>
              </a:xfrm>
            </p:grpSpPr>
            <p:sp>
              <p:nvSpPr>
                <p:cNvPr id="91" name="Triangle 90"/>
                <p:cNvSpPr>
                  <a:spLocks noChangeAspect="1"/>
                </p:cNvSpPr>
                <p:nvPr/>
              </p:nvSpPr>
              <p:spPr>
                <a:xfrm>
                  <a:off x="762742" y="1136751"/>
                  <a:ext cx="95463" cy="82296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riangle 91"/>
                <p:cNvSpPr>
                  <a:spLocks noChangeAspect="1"/>
                </p:cNvSpPr>
                <p:nvPr/>
              </p:nvSpPr>
              <p:spPr>
                <a:xfrm>
                  <a:off x="1689001" y="1136751"/>
                  <a:ext cx="95463" cy="82296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riangle 92"/>
                <p:cNvSpPr>
                  <a:spLocks noChangeAspect="1"/>
                </p:cNvSpPr>
                <p:nvPr/>
              </p:nvSpPr>
              <p:spPr>
                <a:xfrm>
                  <a:off x="2376423" y="1136751"/>
                  <a:ext cx="95463" cy="82296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Triangle 93"/>
                <p:cNvSpPr>
                  <a:spLocks noChangeAspect="1"/>
                </p:cNvSpPr>
                <p:nvPr/>
              </p:nvSpPr>
              <p:spPr>
                <a:xfrm>
                  <a:off x="2896527" y="1136751"/>
                  <a:ext cx="95463" cy="82296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Triangle 94"/>
                <p:cNvSpPr>
                  <a:spLocks noChangeAspect="1"/>
                </p:cNvSpPr>
                <p:nvPr/>
              </p:nvSpPr>
              <p:spPr>
                <a:xfrm>
                  <a:off x="2115329" y="1136751"/>
                  <a:ext cx="95463" cy="82296"/>
                </a:xfrm>
                <a:prstGeom prst="triangl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Triangle 95"/>
                <p:cNvSpPr>
                  <a:spLocks noChangeAspect="1"/>
                </p:cNvSpPr>
                <p:nvPr/>
              </p:nvSpPr>
              <p:spPr>
                <a:xfrm>
                  <a:off x="2665077" y="1136751"/>
                  <a:ext cx="95463" cy="82296"/>
                </a:xfrm>
                <a:prstGeom prst="triangle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riangle 98"/>
                <p:cNvSpPr>
                  <a:spLocks noChangeAspect="1"/>
                </p:cNvSpPr>
                <p:nvPr/>
              </p:nvSpPr>
              <p:spPr>
                <a:xfrm>
                  <a:off x="1002231" y="1136751"/>
                  <a:ext cx="95463" cy="82296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61373" y="1329095"/>
                <a:ext cx="76200" cy="165100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699273" y="942935"/>
                <a:ext cx="3200400" cy="365760"/>
                <a:chOff x="511450" y="252293"/>
                <a:chExt cx="3200400" cy="365760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>
                  <a:off x="511450" y="252293"/>
                  <a:ext cx="3200400" cy="365760"/>
                  <a:chOff x="383134" y="670523"/>
                  <a:chExt cx="3200400" cy="365760"/>
                </a:xfrm>
              </p:grpSpPr>
              <p:pic>
                <p:nvPicPr>
                  <p:cNvPr id="84" name="Picture 83"/>
                  <p:cNvPicPr>
                    <a:picLocks/>
                  </p:cNvPicPr>
                  <p:nvPr/>
                </p:nvPicPr>
                <p:blipFill rotWithShape="1"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857" r="38368"/>
                  <a:stretch/>
                </p:blipFill>
                <p:spPr>
                  <a:xfrm>
                    <a:off x="383134" y="670523"/>
                    <a:ext cx="3200400" cy="365760"/>
                  </a:xfrm>
                  <a:prstGeom prst="rect">
                    <a:avLst/>
                  </a:prstGeom>
                </p:spPr>
              </p:pic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704800" y="711906"/>
                    <a:ext cx="2344133" cy="274320"/>
                    <a:chOff x="704800" y="711906"/>
                    <a:chExt cx="2344133" cy="274320"/>
                  </a:xfrm>
                </p:grpSpPr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2719673" y="711906"/>
                      <a:ext cx="329260" cy="27432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  <a:alpha val="1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04800" y="711906"/>
                      <a:ext cx="498057" cy="27432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  <a:alpha val="1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2351221" y="711906"/>
                      <a:ext cx="223574" cy="274320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  <a:alpha val="1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950973" y="560536"/>
                  <a:ext cx="181583" cy="0"/>
                </a:xfrm>
                <a:prstGeom prst="line">
                  <a:avLst/>
                </a:prstGeom>
                <a:ln w="508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Group 3"/>
              <p:cNvGrpSpPr/>
              <p:nvPr/>
            </p:nvGrpSpPr>
            <p:grpSpPr>
              <a:xfrm>
                <a:off x="699273" y="1514595"/>
                <a:ext cx="3200400" cy="365760"/>
                <a:chOff x="383858" y="1454101"/>
                <a:chExt cx="3200400" cy="365760"/>
              </a:xfrm>
            </p:grpSpPr>
            <p:pic>
              <p:nvPicPr>
                <p:cNvPr id="3" name="Picture 2"/>
                <p:cNvPicPr>
                  <a:picLocks/>
                </p:cNvPicPr>
                <p:nvPr/>
              </p:nvPicPr>
              <p:blipFill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425" r="31561"/>
                <a:stretch/>
              </p:blipFill>
              <p:spPr>
                <a:xfrm>
                  <a:off x="383858" y="1454101"/>
                  <a:ext cx="3200400" cy="365760"/>
                </a:xfrm>
                <a:prstGeom prst="rect">
                  <a:avLst/>
                </a:prstGeom>
              </p:spPr>
            </p:pic>
            <p:sp>
              <p:nvSpPr>
                <p:cNvPr id="47" name="Rectangle 46"/>
                <p:cNvSpPr/>
                <p:nvPr/>
              </p:nvSpPr>
              <p:spPr>
                <a:xfrm>
                  <a:off x="2719673" y="1487176"/>
                  <a:ext cx="218605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934083" y="1487176"/>
                  <a:ext cx="358843" cy="274320"/>
                </a:xfrm>
                <a:prstGeom prst="rect">
                  <a:avLst/>
                </a:prstGeom>
                <a:solidFill>
                  <a:schemeClr val="accent5">
                    <a:lumMod val="75000"/>
                    <a:alpha val="1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699273" y="2086257"/>
                <a:ext cx="3200401" cy="365760"/>
                <a:chOff x="511450" y="1054495"/>
                <a:chExt cx="3200401" cy="365760"/>
              </a:xfrm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511450" y="1054495"/>
                  <a:ext cx="3200401" cy="365760"/>
                  <a:chOff x="411295" y="1177549"/>
                  <a:chExt cx="3200401" cy="365760"/>
                </a:xfrm>
              </p:grpSpPr>
              <p:pic>
                <p:nvPicPr>
                  <p:cNvPr id="101" name="Picture 100"/>
                  <p:cNvPicPr>
                    <a:picLocks/>
                  </p:cNvPicPr>
                  <p:nvPr/>
                </p:nvPicPr>
                <p:blipFill rotWithShape="1"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546" r="52203"/>
                  <a:stretch/>
                </p:blipFill>
                <p:spPr>
                  <a:xfrm>
                    <a:off x="411295" y="1177549"/>
                    <a:ext cx="3200401" cy="365760"/>
                  </a:xfrm>
                  <a:prstGeom prst="rect">
                    <a:avLst/>
                  </a:prstGeom>
                </p:spPr>
              </p:pic>
              <p:grpSp>
                <p:nvGrpSpPr>
                  <p:cNvPr id="107" name="Group 106"/>
                  <p:cNvGrpSpPr/>
                  <p:nvPr/>
                </p:nvGrpSpPr>
                <p:grpSpPr>
                  <a:xfrm>
                    <a:off x="2192358" y="1228951"/>
                    <a:ext cx="959762" cy="278677"/>
                    <a:chOff x="2192358" y="1228951"/>
                    <a:chExt cx="959762" cy="278677"/>
                  </a:xfrm>
                </p:grpSpPr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2666250" y="1233308"/>
                      <a:ext cx="485870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75000"/>
                        <a:alpha val="1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Rectangle 103"/>
                    <p:cNvSpPr/>
                    <p:nvPr/>
                  </p:nvSpPr>
                  <p:spPr>
                    <a:xfrm>
                      <a:off x="2192358" y="1228951"/>
                      <a:ext cx="172157" cy="274320"/>
                    </a:xfrm>
                    <a:prstGeom prst="rect">
                      <a:avLst/>
                    </a:prstGeom>
                    <a:solidFill>
                      <a:schemeClr val="accent4">
                        <a:lumMod val="75000"/>
                        <a:alpha val="1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856942" y="1367932"/>
                  <a:ext cx="181583" cy="0"/>
                </a:xfrm>
                <a:prstGeom prst="line">
                  <a:avLst/>
                </a:prstGeom>
                <a:ln w="508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61373" y="1900755"/>
                <a:ext cx="76200" cy="165100"/>
              </a:xfrm>
              <a:prstGeom prst="rect">
                <a:avLst/>
              </a:prstGeom>
            </p:spPr>
          </p:pic>
          <p:cxnSp>
            <p:nvCxnSpPr>
              <p:cNvPr id="19" name="Straight Connector 18"/>
              <p:cNvCxnSpPr/>
              <p:nvPr/>
            </p:nvCxnSpPr>
            <p:spPr>
              <a:xfrm flipH="1">
                <a:off x="1215389" y="742946"/>
                <a:ext cx="1" cy="16916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1452094" y="742946"/>
                <a:ext cx="1" cy="16916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2139521" y="742946"/>
                <a:ext cx="1" cy="16916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2567535" y="742946"/>
                <a:ext cx="1" cy="16916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2820453" y="742946"/>
                <a:ext cx="1" cy="16916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3115523" y="742946"/>
                <a:ext cx="1" cy="16916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3352228" y="742946"/>
                <a:ext cx="1" cy="169164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7-Point Star 20"/>
              <p:cNvSpPr>
                <a:spLocks noChangeAspect="1"/>
              </p:cNvSpPr>
              <p:nvPr/>
            </p:nvSpPr>
            <p:spPr>
              <a:xfrm>
                <a:off x="3136532" y="215844"/>
                <a:ext cx="109728" cy="109728"/>
              </a:xfrm>
              <a:prstGeom prst="star7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3193328" y="321421"/>
                <a:ext cx="10724" cy="228152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0" name="Picture 219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2422" y="1084717"/>
                <a:ext cx="124460" cy="1422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</p:pic>
          <p:pic>
            <p:nvPicPr>
              <p:cNvPr id="223" name="Picture 222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7977" y="1697475"/>
                <a:ext cx="133350" cy="1422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</p:pic>
          <p:pic>
            <p:nvPicPr>
              <p:cNvPr id="224" name="Picture 223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1099" y="2281653"/>
                <a:ext cx="151130" cy="1422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367376" y="152374"/>
              <a:ext cx="2385141" cy="454261"/>
              <a:chOff x="367376" y="152374"/>
              <a:chExt cx="2385141" cy="454261"/>
            </a:xfrm>
          </p:grpSpPr>
          <p:sp>
            <p:nvSpPr>
              <p:cNvPr id="230" name="Triangle 229"/>
              <p:cNvSpPr>
                <a:spLocks noChangeAspect="1"/>
              </p:cNvSpPr>
              <p:nvPr/>
            </p:nvSpPr>
            <p:spPr>
              <a:xfrm>
                <a:off x="367376" y="450071"/>
                <a:ext cx="95463" cy="82296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Triangle 237"/>
              <p:cNvSpPr>
                <a:spLocks noChangeAspect="1"/>
              </p:cNvSpPr>
              <p:nvPr/>
            </p:nvSpPr>
            <p:spPr>
              <a:xfrm>
                <a:off x="367376" y="226642"/>
                <a:ext cx="95463" cy="82296"/>
              </a:xfrm>
              <a:prstGeom prst="triangl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464292" y="152374"/>
                <a:ext cx="101341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Common variants</a:t>
                </a:r>
                <a:endParaRPr lang="en-US" sz="900" dirty="0"/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464292" y="375803"/>
                <a:ext cx="79861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Rare variants</a:t>
                </a:r>
                <a:endParaRPr lang="en-US" sz="900" dirty="0"/>
              </a:p>
            </p:txBody>
          </p:sp>
          <p:sp>
            <p:nvSpPr>
              <p:cNvPr id="241" name="7-Point Star 240"/>
              <p:cNvSpPr>
                <a:spLocks noChangeAspect="1"/>
              </p:cNvSpPr>
              <p:nvPr/>
            </p:nvSpPr>
            <p:spPr>
              <a:xfrm>
                <a:off x="1524983" y="212926"/>
                <a:ext cx="109728" cy="109728"/>
              </a:xfrm>
              <a:prstGeom prst="star7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1620476" y="152374"/>
                <a:ext cx="113204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Mutation of interest</a:t>
                </a:r>
                <a:endParaRPr lang="en-US" sz="900" dirty="0"/>
              </a:p>
            </p:txBody>
          </p:sp>
          <p:cxnSp>
            <p:nvCxnSpPr>
              <p:cNvPr id="244" name="Straight Connector 243"/>
              <p:cNvCxnSpPr/>
              <p:nvPr/>
            </p:nvCxnSpPr>
            <p:spPr>
              <a:xfrm>
                <a:off x="1527325" y="491219"/>
                <a:ext cx="105045" cy="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TextBox 244"/>
              <p:cNvSpPr txBox="1"/>
              <p:nvPr/>
            </p:nvSpPr>
            <p:spPr>
              <a:xfrm>
                <a:off x="1620476" y="375803"/>
                <a:ext cx="81945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Binding motif</a:t>
                </a:r>
                <a:endParaRPr lang="en-US" sz="900" dirty="0"/>
              </a:p>
            </p:txBody>
          </p:sp>
        </p:grpSp>
      </p:grpSp>
      <p:grpSp>
        <p:nvGrpSpPr>
          <p:cNvPr id="272" name="Group 271"/>
          <p:cNvGrpSpPr/>
          <p:nvPr/>
        </p:nvGrpSpPr>
        <p:grpSpPr>
          <a:xfrm>
            <a:off x="475564" y="2716104"/>
            <a:ext cx="3575126" cy="2969938"/>
            <a:chOff x="475564" y="2716104"/>
            <a:chExt cx="3575126" cy="2969938"/>
          </a:xfrm>
        </p:grpSpPr>
        <p:pic>
          <p:nvPicPr>
            <p:cNvPr id="252" name="Picture 251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55" r="5550" b="3233"/>
            <a:stretch/>
          </p:blipFill>
          <p:spPr>
            <a:xfrm>
              <a:off x="475564" y="3102266"/>
              <a:ext cx="3575126" cy="2583776"/>
            </a:xfrm>
            <a:prstGeom prst="rect">
              <a:avLst/>
            </a:prstGeom>
          </p:spPr>
        </p:pic>
        <p:grpSp>
          <p:nvGrpSpPr>
            <p:cNvPr id="262" name="Group 261"/>
            <p:cNvGrpSpPr/>
            <p:nvPr/>
          </p:nvGrpSpPr>
          <p:grpSpPr>
            <a:xfrm>
              <a:off x="1489242" y="3028545"/>
              <a:ext cx="1926079" cy="226977"/>
              <a:chOff x="1489242" y="3028545"/>
              <a:chExt cx="1926079" cy="226977"/>
            </a:xfrm>
          </p:grpSpPr>
          <p:cxnSp>
            <p:nvCxnSpPr>
              <p:cNvPr id="257" name="Straight Connector 256"/>
              <p:cNvCxnSpPr/>
              <p:nvPr/>
            </p:nvCxnSpPr>
            <p:spPr>
              <a:xfrm>
                <a:off x="1489242" y="3035029"/>
                <a:ext cx="0" cy="22049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3415321" y="3035029"/>
                <a:ext cx="0" cy="22049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flipV="1">
                <a:off x="1489242" y="3028545"/>
                <a:ext cx="1925169" cy="648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5" name="TextBox 264"/>
            <p:cNvSpPr txBox="1"/>
            <p:nvPr/>
          </p:nvSpPr>
          <p:spPr>
            <a:xfrm>
              <a:off x="2188596" y="2716104"/>
              <a:ext cx="5036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P=0.03</a:t>
              </a:r>
              <a:endParaRPr lang="en-US" sz="900" dirty="0"/>
            </a:p>
          </p:txBody>
        </p:sp>
        <p:cxnSp>
          <p:nvCxnSpPr>
            <p:cNvPr id="271" name="Straight Connector 270"/>
            <p:cNvCxnSpPr/>
            <p:nvPr/>
          </p:nvCxnSpPr>
          <p:spPr>
            <a:xfrm flipV="1">
              <a:off x="2463233" y="2826396"/>
              <a:ext cx="0" cy="20214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3" name="Picture 272"/>
          <p:cNvPicPr>
            <a:picLocks/>
          </p:cNvPicPr>
          <p:nvPr/>
        </p:nvPicPr>
        <p:blipFill rotWithShape="1">
          <a:blip r:embed="rId23"/>
          <a:srcRect t="48060" b="48141"/>
          <a:stretch/>
        </p:blipFill>
        <p:spPr>
          <a:xfrm flipV="1">
            <a:off x="4459916" y="3058297"/>
            <a:ext cx="3718560" cy="1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7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421"/>
            <a:ext cx="12192000" cy="1055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2501"/>
            <a:ext cx="12192000" cy="35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83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7381</TotalTime>
  <Words>54</Words>
  <Application>Microsoft Macintosh PowerPoint</Application>
  <PresentationFormat>Custom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等线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jingzhang.wti.bupt@gmail.com</dc:creator>
  <cp:lastModifiedBy>jingzhang.wti.bupt@gmail.com</cp:lastModifiedBy>
  <cp:revision>93</cp:revision>
  <dcterms:created xsi:type="dcterms:W3CDTF">2017-10-05T16:49:50Z</dcterms:created>
  <dcterms:modified xsi:type="dcterms:W3CDTF">2017-10-10T19:51:19Z</dcterms:modified>
</cp:coreProperties>
</file>