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32" r:id="rId2"/>
    <p:sldId id="334" r:id="rId3"/>
    <p:sldId id="354" r:id="rId4"/>
    <p:sldId id="355" r:id="rId5"/>
    <p:sldId id="356" r:id="rId6"/>
    <p:sldId id="316" r:id="rId7"/>
    <p:sldId id="335" r:id="rId8"/>
    <p:sldId id="362" r:id="rId9"/>
    <p:sldId id="379" r:id="rId10"/>
    <p:sldId id="383" r:id="rId11"/>
    <p:sldId id="328" r:id="rId12"/>
    <p:sldId id="384" r:id="rId13"/>
    <p:sldId id="301" r:id="rId14"/>
    <p:sldId id="294" r:id="rId15"/>
    <p:sldId id="304" r:id="rId16"/>
    <p:sldId id="305" r:id="rId17"/>
    <p:sldId id="3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Gerste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45"/>
    <p:restoredTop sz="84483"/>
  </p:normalViewPr>
  <p:slideViewPr>
    <p:cSldViewPr snapToGrid="0" snapToObjects="1">
      <p:cViewPr>
        <p:scale>
          <a:sx n="95" d="100"/>
          <a:sy n="95" d="100"/>
        </p:scale>
        <p:origin x="904" y="312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E250-80C9-1B4B-86D7-28A79B72B37C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3D15F-0239-8A4A-85B6-FBCEE748E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7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83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256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37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46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509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922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27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095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44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7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4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0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1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8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3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4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838B9-C0C4-CD47-BA2E-D05707D0A3B6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E0460-9903-AB45-8985-5516703D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3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Logic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324852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400" b="1" dirty="0"/>
              <a:t>Data larger 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/>
              <a:t>Key is prioritizing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/>
              <a:t>How to do this ?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/>
              <a:t>Key aspect is driver v pass. </a:t>
            </a:r>
          </a:p>
        </p:txBody>
      </p:sp>
    </p:spTree>
    <p:extLst>
      <p:ext uri="{BB962C8B-B14F-4D97-AF65-F5344CB8AC3E}">
        <p14:creationId xmlns:p14="http://schemas.microsoft.com/office/powerpoint/2010/main" val="93733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431064"/>
            <a:ext cx="4853132" cy="4766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53" y="431064"/>
            <a:ext cx="4966184" cy="6402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89" y="6534835"/>
            <a:ext cx="32637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Raphael BJ, et al., Genome Med. (2014)</a:t>
            </a:r>
          </a:p>
        </p:txBody>
      </p:sp>
    </p:spTree>
    <p:extLst>
      <p:ext uri="{BB962C8B-B14F-4D97-AF65-F5344CB8AC3E}">
        <p14:creationId xmlns:p14="http://schemas.microsoft.com/office/powerpoint/2010/main" val="11409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6"/>
          <p:cNvSpPr txBox="1">
            <a:spLocks/>
          </p:cNvSpPr>
          <p:nvPr/>
        </p:nvSpPr>
        <p:spPr>
          <a:xfrm>
            <a:off x="914400" y="1981200"/>
            <a:ext cx="10363200" cy="324852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/>
              <a:buNone/>
            </a:pPr>
            <a:r>
              <a:rPr lang="en-US" sz="4400" b="1" dirty="0" smtClean="0"/>
              <a:t>Misc.</a:t>
            </a:r>
            <a:endParaRPr lang="en" sz="4400" b="1" dirty="0"/>
          </a:p>
        </p:txBody>
      </p:sp>
    </p:spTree>
    <p:extLst>
      <p:ext uri="{BB962C8B-B14F-4D97-AF65-F5344CB8AC3E}">
        <p14:creationId xmlns:p14="http://schemas.microsoft.com/office/powerpoint/2010/main" val="11023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4758" r="29323" b="13583"/>
          <a:stretch/>
        </p:blipFill>
        <p:spPr>
          <a:xfrm>
            <a:off x="914399" y="403410"/>
            <a:ext cx="8727141" cy="61809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78639" y="6399701"/>
            <a:ext cx="2314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Chin, L et al., Nat Med (2011)</a:t>
            </a:r>
          </a:p>
        </p:txBody>
      </p:sp>
    </p:spTree>
    <p:extLst>
      <p:ext uri="{BB962C8B-B14F-4D97-AF65-F5344CB8AC3E}">
        <p14:creationId xmlns:p14="http://schemas.microsoft.com/office/powerpoint/2010/main" val="21382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1" r="9861" b="17223"/>
          <a:stretch/>
        </p:blipFill>
        <p:spPr>
          <a:xfrm>
            <a:off x="2222500" y="4563916"/>
            <a:ext cx="7543800" cy="1087438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963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7878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593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5824540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8736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5941" name="Group 47"/>
          <p:cNvGrpSpPr>
            <a:grpSpLocks/>
          </p:cNvGrpSpPr>
          <p:nvPr/>
        </p:nvGrpSpPr>
        <p:grpSpPr bwMode="auto">
          <a:xfrm>
            <a:off x="8602663" y="1630368"/>
            <a:ext cx="615950" cy="682625"/>
            <a:chOff x="5569073" y="346372"/>
            <a:chExt cx="1045112" cy="1160641"/>
          </a:xfrm>
        </p:grpSpPr>
        <p:pic>
          <p:nvPicPr>
            <p:cNvPr id="296027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028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634049" y="4695846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9013" y="5676921"/>
            <a:ext cx="10825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Rare* (1-4%)</a:t>
            </a:r>
          </a:p>
        </p:txBody>
      </p:sp>
      <p:grpSp>
        <p:nvGrpSpPr>
          <p:cNvPr id="295944" name="Group 36"/>
          <p:cNvGrpSpPr>
            <a:grpSpLocks/>
          </p:cNvGrpSpPr>
          <p:nvPr/>
        </p:nvGrpSpPr>
        <p:grpSpPr bwMode="auto">
          <a:xfrm>
            <a:off x="5975350" y="5483246"/>
            <a:ext cx="152400" cy="365125"/>
            <a:chOff x="687950" y="4216237"/>
            <a:chExt cx="152400" cy="364094"/>
          </a:xfrm>
        </p:grpSpPr>
        <p:cxnSp>
          <p:nvCxnSpPr>
            <p:cNvPr id="296025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6026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5170488" y="2806701"/>
          <a:ext cx="1700212" cy="156407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3.5 – 4.3M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550 – 625K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8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2.1 – 2.5K (20Mb)</a:t>
                      </a: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</a:t>
                      </a:r>
                      <a:r>
                        <a:rPr lang="en-US" sz="1400" baseline="0" dirty="0" smtClean="0">
                          <a:latin typeface="Helvetica"/>
                          <a:cs typeface="Helvetica"/>
                        </a:rPr>
                        <a:t> – 5M</a:t>
                      </a:r>
                      <a:endParaRPr lang="en-US" sz="1400" dirty="0" smtClean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8066088" y="2779714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5979" name="Title 3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038736" y="1317625"/>
            <a:ext cx="18517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78800" y="1114425"/>
            <a:ext cx="147989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Population of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2,504 peoples</a:t>
            </a:r>
          </a:p>
        </p:txBody>
      </p:sp>
      <p:cxnSp>
        <p:nvCxnSpPr>
          <p:cNvPr id="295982" name="Straight Arrow Connector 56"/>
          <p:cNvCxnSpPr>
            <a:cxnSpLocks noChangeShapeType="1"/>
          </p:cNvCxnSpPr>
          <p:nvPr/>
        </p:nvCxnSpPr>
        <p:spPr bwMode="auto">
          <a:xfrm>
            <a:off x="6286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5983" name="TextBox 5"/>
          <p:cNvSpPr txBox="1">
            <a:spLocks noChangeArrowheads="1"/>
          </p:cNvSpPr>
          <p:nvPr/>
        </p:nvSpPr>
        <p:spPr bwMode="auto">
          <a:xfrm>
            <a:off x="6253164" y="6445250"/>
            <a:ext cx="3951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The 1000 Genomes Project Consortium, Nature. 2015. 526:68-74 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Khurana E. et al. Nat. Rev. Genet. 2016. 17:93-108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4664076" y="2497159"/>
            <a:ext cx="2646363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7526349" y="2473325"/>
            <a:ext cx="2624137" cy="343693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594735" y="4589484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12261" y="5670571"/>
            <a:ext cx="10613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Rare (~75%)</a:t>
            </a:r>
          </a:p>
        </p:txBody>
      </p:sp>
      <p:grpSp>
        <p:nvGrpSpPr>
          <p:cNvPr id="295988" name="Group 65"/>
          <p:cNvGrpSpPr>
            <a:grpSpLocks/>
          </p:cNvGrpSpPr>
          <p:nvPr/>
        </p:nvGrpSpPr>
        <p:grpSpPr bwMode="auto">
          <a:xfrm>
            <a:off x="9036050" y="5424509"/>
            <a:ext cx="152400" cy="363537"/>
            <a:chOff x="687950" y="4216237"/>
            <a:chExt cx="152400" cy="364094"/>
          </a:xfrm>
        </p:grpSpPr>
        <p:cxnSp>
          <p:nvCxnSpPr>
            <p:cNvPr id="296023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6024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5211779" y="2506684"/>
            <a:ext cx="15284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033963" y="4424384"/>
            <a:ext cx="19777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Prevalence of Variants</a:t>
            </a:r>
          </a:p>
        </p:txBody>
      </p:sp>
      <p:sp>
        <p:nvSpPr>
          <p:cNvPr id="295991" name="TextBox 5"/>
          <p:cNvSpPr txBox="1">
            <a:spLocks noChangeArrowheads="1"/>
          </p:cNvSpPr>
          <p:nvPr/>
        </p:nvSpPr>
        <p:spPr bwMode="auto">
          <a:xfrm>
            <a:off x="1612900" y="5942033"/>
            <a:ext cx="6738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Helvetica" charset="0"/>
                <a:cs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295992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2889251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2087574" y="1346200"/>
            <a:ext cx="18774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A Cancer Genome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728788" y="2506684"/>
            <a:ext cx="2646362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>
            <p:extLst/>
          </p:nvPr>
        </p:nvGraphicFramePr>
        <p:xfrm>
          <a:off x="1771653" y="2813050"/>
          <a:ext cx="2551113" cy="134143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28731"/>
                <a:gridCol w="740881"/>
                <a:gridCol w="981501"/>
              </a:tblGrid>
              <a:tr h="51828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Non-coding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</a:tr>
              <a:tr h="5182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Germ-line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22K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 – 5M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048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Somatic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~50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2222511" y="2508271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Origin of Variants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3009901" y="2024066"/>
            <a:ext cx="44450" cy="4603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3964793" y="3159925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1943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96017" name="Group 93"/>
          <p:cNvGrpSpPr>
            <a:grpSpLocks/>
          </p:cNvGrpSpPr>
          <p:nvPr/>
        </p:nvGrpSpPr>
        <p:grpSpPr bwMode="auto">
          <a:xfrm>
            <a:off x="3027363" y="5513409"/>
            <a:ext cx="152400" cy="363537"/>
            <a:chOff x="687950" y="4216237"/>
            <a:chExt cx="152400" cy="364094"/>
          </a:xfrm>
        </p:grpSpPr>
        <p:cxnSp>
          <p:nvCxnSpPr>
            <p:cNvPr id="296021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6022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3138488" y="5707084"/>
            <a:ext cx="11808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624140" y="4745058"/>
            <a:ext cx="92036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Passenger</a:t>
            </a:r>
          </a:p>
        </p:txBody>
      </p:sp>
      <p:cxnSp>
        <p:nvCxnSpPr>
          <p:cNvPr id="296020" name="Straight Arrow Connector 3"/>
          <p:cNvCxnSpPr>
            <a:cxnSpLocks noChangeShapeType="1"/>
          </p:cNvCxnSpPr>
          <p:nvPr/>
        </p:nvCxnSpPr>
        <p:spPr bwMode="auto">
          <a:xfrm flipH="1">
            <a:off x="3305186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846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838200" y="1261641"/>
            <a:ext cx="10515600" cy="729989"/>
          </a:xfrm>
        </p:spPr>
        <p:txBody>
          <a:bodyPr rtlCol="0">
            <a:normAutofit fontScale="90000"/>
          </a:bodyPr>
          <a:lstStyle/>
          <a:p>
            <a:pPr algn="ctr" defTabSz="456846">
              <a:defRPr/>
            </a:pPr>
            <a:r>
              <a:rPr lang="en-US" sz="2800" dirty="0" smtClean="0">
                <a:latin typeface="Calibri" charset="0"/>
              </a:rPr>
              <a:t>(</a:t>
            </a:r>
            <a:r>
              <a:rPr lang="en-US" sz="2800" dirty="0">
                <a:latin typeface="Calibri" charset="0"/>
              </a:rPr>
              <a:t>Finding the key mutations in ~3M Germline variants &amp; </a:t>
            </a:r>
            <a:br>
              <a:rPr lang="en-US" sz="2800" dirty="0">
                <a:latin typeface="Calibri" charset="0"/>
              </a:rPr>
            </a:br>
            <a:r>
              <a:rPr lang="en-US" sz="2800" dirty="0">
                <a:latin typeface="Calibri" charset="0"/>
              </a:rPr>
              <a:t>~5K Somatic Variants in a Tumor Sample)</a:t>
            </a:r>
            <a:endParaRPr lang="en-US" dirty="0">
              <a:latin typeface="Calibri" charset="0"/>
              <a:ea typeface="+mj-ea"/>
            </a:endParaRPr>
          </a:p>
        </p:txBody>
      </p:sp>
      <p:pic>
        <p:nvPicPr>
          <p:cNvPr id="33794" name="Content Placeholder 1" descr="Land-of-Waldos-Answ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6696"/>
          <a:stretch>
            <a:fillRect/>
          </a:stretch>
        </p:blipFill>
        <p:spPr>
          <a:xfrm>
            <a:off x="1981200" y="2169989"/>
            <a:ext cx="8229600" cy="4525963"/>
          </a:xfrm>
        </p:spPr>
      </p:pic>
      <p:sp>
        <p:nvSpPr>
          <p:cNvPr id="2" name="Rectangle 1"/>
          <p:cNvSpPr/>
          <p:nvPr/>
        </p:nvSpPr>
        <p:spPr>
          <a:xfrm>
            <a:off x="0" y="72869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Cancer drivers: Significance &amp;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538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8"/>
    </mc:Choice>
    <mc:Fallback xmlns="">
      <p:transition spd="slow" advTm="4573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79586" y="6398369"/>
            <a:ext cx="1848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Yates et al, NRG (2012)</a:t>
            </a:r>
            <a:endParaRPr lang="en-US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0" y="-42879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Cancer drivers: Significance &amp; identification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10679" r="13426" b="4442"/>
          <a:stretch/>
        </p:blipFill>
        <p:spPr>
          <a:xfrm>
            <a:off x="2014029" y="609477"/>
            <a:ext cx="8163942" cy="55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3339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Cancer drivers: Significance &amp; </a:t>
            </a:r>
            <a:r>
              <a:rPr lang="en-US" sz="2200" b="1" dirty="0" smtClean="0"/>
              <a:t>identification: functional annotations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20" b="29393"/>
          <a:stretch/>
        </p:blipFill>
        <p:spPr>
          <a:xfrm>
            <a:off x="439837" y="1342662"/>
            <a:ext cx="4606725" cy="348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34334" r="39202" b="19820"/>
          <a:stretch/>
        </p:blipFill>
        <p:spPr>
          <a:xfrm>
            <a:off x="5575138" y="1477578"/>
            <a:ext cx="5768185" cy="3129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54994" y="4849791"/>
            <a:ext cx="2088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Khurana</a:t>
            </a:r>
            <a:r>
              <a:rPr lang="en-US" sz="1400" i="1" dirty="0" smtClean="0"/>
              <a:t> et al, NRG (2016)</a:t>
            </a:r>
            <a:endParaRPr lang="en-US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393538" y="1319514"/>
            <a:ext cx="4629873" cy="1840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3537" y="3312288"/>
            <a:ext cx="4629873" cy="1537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≈</a:t>
            </a:r>
            <a:r>
              <a:rPr lang="en-US" dirty="0" err="1" smtClean="0"/>
              <a:t>ç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05688" y="1319514"/>
            <a:ext cx="5756479" cy="35071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53919" y="1471914"/>
            <a:ext cx="268148" cy="41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95" y="277791"/>
            <a:ext cx="7096591" cy="62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Logic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324852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400" b="1" dirty="0"/>
              <a:t>Data larger 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Key is prioritizing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How to do this ?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Key aspect is driver v pass. </a:t>
            </a:r>
          </a:p>
        </p:txBody>
      </p:sp>
    </p:spTree>
    <p:extLst>
      <p:ext uri="{BB962C8B-B14F-4D97-AF65-F5344CB8AC3E}">
        <p14:creationId xmlns:p14="http://schemas.microsoft.com/office/powerpoint/2010/main" val="18809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4"/>
          <a:stretch/>
        </p:blipFill>
        <p:spPr>
          <a:xfrm>
            <a:off x="688769" y="365126"/>
            <a:ext cx="7669472" cy="2683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43"/>
          <a:stretch/>
        </p:blipFill>
        <p:spPr>
          <a:xfrm>
            <a:off x="688769" y="3428835"/>
            <a:ext cx="7705536" cy="32926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D05E-D001-3A44-B448-DB5EE4B331C8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58241" y="4214244"/>
            <a:ext cx="370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Somatic </a:t>
            </a:r>
            <a:r>
              <a:rPr lang="en-US" dirty="0" smtClean="0"/>
              <a:t>variants in 33 </a:t>
            </a:r>
            <a:r>
              <a:rPr lang="en-US" dirty="0"/>
              <a:t>cancer </a:t>
            </a:r>
            <a:r>
              <a:rPr lang="en-US" dirty="0" smtClean="0"/>
              <a:t>types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Data taken from TCGA (data from 10,489 tumor samples shown)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94305" y="921604"/>
            <a:ext cx="3701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Mutations downloaded from COSMIC</a:t>
            </a:r>
          </a:p>
        </p:txBody>
      </p:sp>
      <p:sp>
        <p:nvSpPr>
          <p:cNvPr id="3" name="Rectangle 2"/>
          <p:cNvSpPr/>
          <p:nvPr/>
        </p:nvSpPr>
        <p:spPr>
          <a:xfrm>
            <a:off x="9183487" y="6538912"/>
            <a:ext cx="1597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/>
              <a:t>Yi et al, NRG (2017)</a:t>
            </a:r>
          </a:p>
        </p:txBody>
      </p:sp>
    </p:spTree>
    <p:extLst>
      <p:ext uri="{BB962C8B-B14F-4D97-AF65-F5344CB8AC3E}">
        <p14:creationId xmlns:p14="http://schemas.microsoft.com/office/powerpoint/2010/main" val="18108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5" y="2734429"/>
            <a:ext cx="8253485" cy="3250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760" y="3014620"/>
            <a:ext cx="1370577" cy="155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86" y="759460"/>
            <a:ext cx="2371182" cy="55850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D05E-D001-3A44-B448-DB5EE4B331C8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5631" y="200476"/>
            <a:ext cx="912025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~2/3 of variants are non-synonymous SNVs</a:t>
            </a:r>
          </a:p>
          <a:p>
            <a:endParaRPr lang="en-US" sz="1400" dirty="0"/>
          </a:p>
          <a:p>
            <a:r>
              <a:rPr lang="en-US" sz="1400" dirty="0" smtClean="0"/>
              <a:t>The variants reported here are not exclusive to driver events</a:t>
            </a:r>
          </a:p>
          <a:p>
            <a:endParaRPr lang="en-US" sz="1400" dirty="0" smtClean="0"/>
          </a:p>
          <a:p>
            <a:r>
              <a:rPr lang="en-US" sz="1400" b="1" u="sng" dirty="0"/>
              <a:t>dominated by SNVs</a:t>
            </a:r>
            <a:r>
              <a:rPr lang="en-US" sz="1400" dirty="0"/>
              <a:t>: kidney clear-cell carcinoma, glioblastoma </a:t>
            </a:r>
            <a:r>
              <a:rPr lang="en-US" sz="1400" dirty="0" err="1"/>
              <a:t>multiforme</a:t>
            </a:r>
            <a:r>
              <a:rPr lang="en-US" sz="1400" dirty="0"/>
              <a:t>, hepatocellular carcinoma, acute myeloid </a:t>
            </a:r>
            <a:r>
              <a:rPr lang="en-US" sz="1400" dirty="0" err="1"/>
              <a:t>leukaemia</a:t>
            </a:r>
            <a:r>
              <a:rPr lang="en-US" sz="1400" dirty="0"/>
              <a:t>, colorectal carcinoma and endometrial </a:t>
            </a:r>
            <a:r>
              <a:rPr lang="en-US" sz="1400" dirty="0" smtClean="0"/>
              <a:t>carcinoma</a:t>
            </a:r>
          </a:p>
          <a:p>
            <a:endParaRPr lang="en-US" sz="1400" dirty="0"/>
          </a:p>
          <a:p>
            <a:r>
              <a:rPr lang="en-US" sz="1400" b="1" u="sng" dirty="0" smtClean="0"/>
              <a:t>dominated </a:t>
            </a:r>
            <a:r>
              <a:rPr lang="en-US" sz="1400" b="1" u="sng" dirty="0"/>
              <a:t>by CNVs</a:t>
            </a:r>
            <a:r>
              <a:rPr lang="en-US" sz="1400" dirty="0"/>
              <a:t>: most serous ovarian and breast carcinomas and many lung and head and neck squamous cell </a:t>
            </a:r>
            <a:r>
              <a:rPr lang="en-US" sz="1400" dirty="0" smtClean="0"/>
              <a:t>carcinomas</a:t>
            </a:r>
          </a:p>
          <a:p>
            <a:endParaRPr lang="en-US" sz="1400" dirty="0"/>
          </a:p>
          <a:p>
            <a:r>
              <a:rPr lang="en-US" sz="1400" b="1" u="sng" dirty="0" smtClean="0"/>
              <a:t>Outlier</a:t>
            </a:r>
            <a:r>
              <a:rPr lang="en-US" sz="1400" dirty="0" smtClean="0"/>
              <a:t> w/fewer non-synonymous SNVs and </a:t>
            </a:r>
            <a:r>
              <a:rPr lang="en-US" sz="1400" dirty="0"/>
              <a:t>more frame-shifts: </a:t>
            </a:r>
            <a:r>
              <a:rPr lang="en-US" sz="1400" dirty="0" smtClean="0"/>
              <a:t>THCA (thyroid carcinoma)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9183487" y="6538912"/>
            <a:ext cx="1597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/>
              <a:t>Yi et al, NRG (2017)</a:t>
            </a:r>
          </a:p>
        </p:txBody>
      </p:sp>
    </p:spTree>
    <p:extLst>
      <p:ext uri="{BB962C8B-B14F-4D97-AF65-F5344CB8AC3E}">
        <p14:creationId xmlns:p14="http://schemas.microsoft.com/office/powerpoint/2010/main" val="17065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 lang="en"/>
          </a:p>
        </p:txBody>
      </p:sp>
      <p:pic>
        <p:nvPicPr>
          <p:cNvPr id="200" name="Shape 200" descr="sequencing_univers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9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56068"/>
          <a:stretch/>
        </p:blipFill>
        <p:spPr>
          <a:xfrm>
            <a:off x="1294148" y="59634"/>
            <a:ext cx="8680466" cy="6818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75660" y="6488668"/>
            <a:ext cx="2069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cancergenome.nih.gov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712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Logic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324852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Data larger 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/>
              <a:t>Key is prioritizing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How to do this ?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Key aspect is driver v pass. </a:t>
            </a:r>
          </a:p>
        </p:txBody>
      </p:sp>
    </p:spTree>
    <p:extLst>
      <p:ext uri="{BB962C8B-B14F-4D97-AF65-F5344CB8AC3E}">
        <p14:creationId xmlns:p14="http://schemas.microsoft.com/office/powerpoint/2010/main" val="522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86811"/>
            <a:ext cx="8595052" cy="62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30876" y="6463268"/>
            <a:ext cx="32637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Raphael BJ, et al., Genome Med. (2014)</a:t>
            </a:r>
          </a:p>
        </p:txBody>
      </p:sp>
    </p:spTree>
    <p:extLst>
      <p:ext uri="{BB962C8B-B14F-4D97-AF65-F5344CB8AC3E}">
        <p14:creationId xmlns:p14="http://schemas.microsoft.com/office/powerpoint/2010/main" val="1515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Logic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324852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Data larger 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>
                <a:solidFill>
                  <a:schemeClr val="bg1">
                    <a:lumMod val="85000"/>
                  </a:schemeClr>
                </a:solidFill>
              </a:rPr>
              <a:t>Key is prioritizing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/>
              <a:t>How to do this ?</a:t>
            </a:r>
          </a:p>
          <a:p>
            <a:pPr>
              <a:spcBef>
                <a:spcPts val="0"/>
              </a:spcBef>
              <a:buNone/>
            </a:pPr>
            <a:r>
              <a:rPr lang="en" sz="4400" b="1" dirty="0"/>
              <a:t>Key aspect is driver v pass. </a:t>
            </a:r>
          </a:p>
        </p:txBody>
      </p:sp>
    </p:spTree>
    <p:extLst>
      <p:ext uri="{BB962C8B-B14F-4D97-AF65-F5344CB8AC3E}">
        <p14:creationId xmlns:p14="http://schemas.microsoft.com/office/powerpoint/2010/main" val="9445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394</Words>
  <Application>Microsoft Macintosh PowerPoint</Application>
  <PresentationFormat>Widescreen</PresentationFormat>
  <Paragraphs>91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Helvetica</vt:lpstr>
      <vt:lpstr>ＭＳ Ｐゴシック</vt:lpstr>
      <vt:lpstr>Arial</vt:lpstr>
      <vt:lpstr>Office Theme</vt:lpstr>
      <vt:lpstr>Logic</vt:lpstr>
      <vt:lpstr>Logic</vt:lpstr>
      <vt:lpstr>PowerPoint Presentation</vt:lpstr>
      <vt:lpstr>PowerPoint Presentation</vt:lpstr>
      <vt:lpstr>PowerPoint Presentation</vt:lpstr>
      <vt:lpstr>PowerPoint Presentation</vt:lpstr>
      <vt:lpstr>Logic</vt:lpstr>
      <vt:lpstr>PowerPoint Presentation</vt:lpstr>
      <vt:lpstr>Logic</vt:lpstr>
      <vt:lpstr>PowerPoint Presentation</vt:lpstr>
      <vt:lpstr>PowerPoint Presentation</vt:lpstr>
      <vt:lpstr>PowerPoint Presentation</vt:lpstr>
      <vt:lpstr>PowerPoint Presentation</vt:lpstr>
      <vt:lpstr>(Finding the key mutations in ~3M Germline variants &amp;  ~5K Somatic Variants in a Tumor Sample)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75</cp:revision>
  <dcterms:created xsi:type="dcterms:W3CDTF">2017-09-24T18:17:36Z</dcterms:created>
  <dcterms:modified xsi:type="dcterms:W3CDTF">2017-10-09T20:33:05Z</dcterms:modified>
</cp:coreProperties>
</file>