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349" r:id="rId4"/>
    <p:sldId id="350" r:id="rId5"/>
    <p:sldId id="351" r:id="rId6"/>
    <p:sldId id="278" r:id="rId7"/>
    <p:sldId id="330" r:id="rId8"/>
    <p:sldId id="310" r:id="rId9"/>
    <p:sldId id="343" r:id="rId10"/>
    <p:sldId id="344" r:id="rId11"/>
    <p:sldId id="312" r:id="rId12"/>
    <p:sldId id="302" r:id="rId13"/>
    <p:sldId id="315" r:id="rId14"/>
    <p:sldId id="316" r:id="rId15"/>
    <p:sldId id="313" r:id="rId16"/>
    <p:sldId id="319" r:id="rId17"/>
    <p:sldId id="322" r:id="rId18"/>
    <p:sldId id="321" r:id="rId19"/>
    <p:sldId id="323" r:id="rId20"/>
    <p:sldId id="324" r:id="rId21"/>
    <p:sldId id="348" r:id="rId22"/>
    <p:sldId id="328" r:id="rId23"/>
    <p:sldId id="334" r:id="rId24"/>
    <p:sldId id="339" r:id="rId25"/>
    <p:sldId id="326" r:id="rId26"/>
    <p:sldId id="294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ark Gerstein" initials="" lastIdx="5" clrIdx="1"/>
  <p:cmAuthor id="3" name="shaoke lou" initials="" lastIdx="1" clrIdx="2"/>
  <p:cmAuthor id="4" name="Lucas Lochovsky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0"/>
    <p:restoredTop sz="94643"/>
  </p:normalViewPr>
  <p:slideViewPr>
    <p:cSldViewPr snapToGrid="0" snapToObjects="1">
      <p:cViewPr>
        <p:scale>
          <a:sx n="56" d="100"/>
          <a:sy n="56" d="100"/>
        </p:scale>
        <p:origin x="536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87EC-E899-F846-8A8B-42C8D1DFE005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DF9D-8B29-E040-861F-F480ECC5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hape 12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99330" name="Shape 12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8805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0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65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55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hape 13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Shape 13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ea typeface="ＭＳ Ｐゴシック" charset="-128"/>
              <a:sym typeface="Calibri" charset="0"/>
            </a:endParaRPr>
          </a:p>
        </p:txBody>
      </p:sp>
      <p:sp>
        <p:nvSpPr>
          <p:cNvPr id="101379" name="Shape 140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SzPct val="25000"/>
            </a:pPr>
            <a:fld id="{2FFB0BA3-04C5-8A4F-898C-84FCAA5740DB}" type="slidenum">
              <a:rPr lang="en-US" altLang="en-US">
                <a:solidFill>
                  <a:srgbClr val="000000"/>
                </a:solidFill>
                <a:sym typeface="Calibri" charset="0"/>
              </a:rPr>
              <a:pPr>
                <a:buSzPct val="25000"/>
              </a:pPr>
              <a:t>16</a:t>
            </a:fld>
            <a:endParaRPr lang="en-US" altLang="en-US">
              <a:solidFill>
                <a:srgbClr val="000000"/>
              </a:solidFill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2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hape 16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3426" name="Shape 16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5917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hape 20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5474" name="Shape 20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4705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DF9D-8B29-E040-861F-F480ECC599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DF9D-8B29-E040-861F-F480ECC599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3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65BB7E92-A677-3844-96F8-7067ED494377}" type="datetime1">
              <a:rPr lang="en-US" altLang="en-US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10/9/17</a:t>
            </a:fld>
            <a:endParaRPr lang="en-US" altLang="en-US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39BF1891-B0F9-CF46-971A-FB857CDEA28A}" type="slidenum">
              <a:rPr lang="en-US" altLang="en-US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2"/>
            <a:ext cx="103632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5201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918" y="-144463"/>
            <a:ext cx="13313835" cy="40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391477" y="4149081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0"/>
              </a:spcBef>
              <a:buClr>
                <a:srgbClr val="366092"/>
              </a:buClr>
              <a:buFont typeface="Helvetica Neue"/>
              <a:buNone/>
              <a:defRPr sz="4400" b="0" i="0" u="none" strike="noStrike" cap="none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391477" y="5733256"/>
            <a:ext cx="10363200" cy="9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r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4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tags" Target="../tags/tag1.xml"/><Relationship Id="rId9" Type="http://schemas.openxmlformats.org/officeDocument/2006/relationships/tags" Target="../tags/tag2.xml"/><Relationship Id="rId10" Type="http://schemas.openxmlformats.org/officeDocument/2006/relationships/tags" Target="../tags/tag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9E78-21A0-BD4D-8F6E-2668677F6650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AD12-3CD1-3243-8BE6-FF5D67EB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914400" y="1981201"/>
            <a:ext cx="103632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10271920" y="5209911"/>
            <a:ext cx="3078162" cy="35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52A11-03F9-BA4B-98B4-B56C6F1C7FBB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2400" b="1" smtClean="0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 smtClean="0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en-US" sz="3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ASHG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Passenger mutations in 2500 cancer genomes: Overall molecular functional impact and consequences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Overall functional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9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57198" b="58489"/>
          <a:stretch/>
        </p:blipFill>
        <p:spPr>
          <a:xfrm>
            <a:off x="344774" y="2001739"/>
            <a:ext cx="5396460" cy="366814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344774" y="274638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Functional impact distribution of PCAWG non-coding mutations</a:t>
            </a:r>
            <a:endParaRPr lang="en-US" altLang="en-US" sz="3600" dirty="0">
              <a:solidFill>
                <a:srgbClr val="00009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51095" y="2001738"/>
            <a:ext cx="5651293" cy="4494595"/>
          </a:xfrm>
          <a:prstGeom prst="rect">
            <a:avLst/>
          </a:prstGeom>
        </p:spPr>
        <p:txBody>
          <a:bodyPr rtlCol="0">
            <a:noAutofit/>
          </a:bodyPr>
          <a:lstStyle>
            <a:lvl1pPr marL="2238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08050" indent="-222250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2450" indent="-223838" algn="l" defTabSz="9080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3011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6992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6833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3744" indent="-228455" algn="l" defTabSz="91223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ea typeface="+mn-ea"/>
                <a:cs typeface="+mn-cs"/>
              </a:rPr>
              <a:t>Funseq based molecular functional impact of variants in &gt; 2500 PCAWG samples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800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ea typeface="+mn-ea"/>
                <a:cs typeface="+mn-cs"/>
              </a:rPr>
              <a:t>Multimodal non-coding f</a:t>
            </a:r>
            <a:r>
              <a:rPr lang="en-US" b="1" kern="1200" dirty="0" smtClean="0">
                <a:solidFill>
                  <a:srgbClr val="008000"/>
                </a:solidFill>
                <a:ea typeface="+mn-ea"/>
                <a:cs typeface="+mn-cs"/>
              </a:rPr>
              <a:t>unctional impact score distribution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1200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marL="56515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High impact score region presumably enriched with potential driver mutations.</a:t>
            </a:r>
          </a:p>
          <a:p>
            <a:pPr marL="56515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/>
          </a:p>
          <a:p>
            <a:pPr marL="565150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/>
              <a:t>Low impact region corresponds to true passengers.</a:t>
            </a:r>
            <a:endParaRPr lang="en-US" sz="1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1200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1200" dirty="0" smtClean="0">
              <a:solidFill>
                <a:srgbClr val="008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44774" y="274638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</a:rPr>
              <a:t>Fraction of high impact nominal passengers in PCAWG</a:t>
            </a:r>
            <a:endParaRPr lang="en-US" altLang="en-US" sz="3600" dirty="0">
              <a:solidFill>
                <a:srgbClr val="00009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4774" y="1559330"/>
            <a:ext cx="6692634" cy="3379502"/>
            <a:chOff x="1873770" y="1417638"/>
            <a:chExt cx="7757114" cy="3843909"/>
          </a:xfrm>
        </p:grpSpPr>
        <p:pic>
          <p:nvPicPr>
            <p:cNvPr id="5529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436" r="36075"/>
            <a:stretch>
              <a:fillRect/>
            </a:stretch>
          </p:blipFill>
          <p:spPr bwMode="auto">
            <a:xfrm>
              <a:off x="1873770" y="1641974"/>
              <a:ext cx="7757114" cy="361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73770" y="1417638"/>
              <a:ext cx="344774" cy="4261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2235" y="5826881"/>
            <a:ext cx="107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many PCAWG cohorts, we </a:t>
            </a:r>
            <a:r>
              <a:rPr lang="en-US" sz="2400" smtClean="0"/>
              <a:t>observe that fraction </a:t>
            </a:r>
            <a:r>
              <a:rPr lang="en-US" sz="2400" dirty="0" smtClean="0"/>
              <a:t>of impactful passengers decreases with increase in total mutation burden.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6" t="47553" r="-107" b="17"/>
          <a:stretch/>
        </p:blipFill>
        <p:spPr>
          <a:xfrm>
            <a:off x="8675533" y="1498430"/>
            <a:ext cx="2215073" cy="42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4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275114"/>
            <a:ext cx="10363200" cy="1143000"/>
          </a:xfrm>
        </p:spPr>
        <p:txBody>
          <a:bodyPr/>
          <a:lstStyle/>
          <a:p>
            <a:r>
              <a:rPr lang="en-US" dirty="0" smtClean="0"/>
              <a:t>Differential burdening and intermediate peak can be attributed to mutational processes or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5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274"/>
          <p:cNvSpPr txBox="1">
            <a:spLocks noChangeArrowheads="1"/>
          </p:cNvSpPr>
          <p:nvPr/>
        </p:nvSpPr>
        <p:spPr bwMode="auto">
          <a:xfrm>
            <a:off x="2667000" y="569615"/>
            <a:ext cx="6858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 dirty="0" smtClean="0">
                <a:solidFill>
                  <a:srgbClr val="2F5496"/>
                </a:solidFill>
                <a:latin typeface="Arial" charset="0"/>
                <a:sym typeface="Arial" charset="0"/>
              </a:rPr>
              <a:t>Passengers burdening of TF </a:t>
            </a:r>
            <a:r>
              <a:rPr lang="en-US" altLang="x-none" sz="2100" b="1" dirty="0">
                <a:solidFill>
                  <a:srgbClr val="2F5496"/>
                </a:solidFill>
                <a:latin typeface="Arial" charset="0"/>
                <a:sym typeface="Arial" charset="0"/>
              </a:rPr>
              <a:t>binding </a:t>
            </a:r>
            <a:r>
              <a:rPr lang="en-US" altLang="x-none" sz="2100" b="1" dirty="0" smtClean="0">
                <a:solidFill>
                  <a:srgbClr val="2F5496"/>
                </a:solidFill>
                <a:latin typeface="Arial" charset="0"/>
                <a:sym typeface="Arial" charset="0"/>
              </a:rPr>
              <a:t>landscape</a:t>
            </a:r>
            <a:endParaRPr lang="en" altLang="x-none" sz="2100" b="1" dirty="0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15187" r="43919" b="58315"/>
          <a:stretch/>
        </p:blipFill>
        <p:spPr bwMode="auto">
          <a:xfrm>
            <a:off x="203878" y="1727083"/>
            <a:ext cx="34544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6415" y="1661202"/>
            <a:ext cx="3471863" cy="1381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97301" y="3570289"/>
            <a:ext cx="3471863" cy="1328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/>
              <a:t>≈</a:t>
            </a:r>
            <a:r>
              <a:rPr lang="en-US" sz="1800" dirty="0" err="1"/>
              <a:t>ç</a:t>
            </a:r>
            <a:endParaRPr lang="en-US" sz="18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45409" r="45363" b="29393"/>
          <a:stretch/>
        </p:blipFill>
        <p:spPr bwMode="auto">
          <a:xfrm>
            <a:off x="214764" y="3640329"/>
            <a:ext cx="3345540" cy="118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36571" y="1459020"/>
            <a:ext cx="7596452" cy="4457951"/>
            <a:chOff x="4136571" y="1459020"/>
            <a:chExt cx="7596452" cy="4457951"/>
          </a:xfrm>
        </p:grpSpPr>
        <p:pic>
          <p:nvPicPr>
            <p:cNvPr id="56321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9" b="48924"/>
            <a:stretch/>
          </p:blipFill>
          <p:spPr bwMode="auto">
            <a:xfrm>
              <a:off x="4136571" y="1459020"/>
              <a:ext cx="7596452" cy="416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365877" y="5547639"/>
              <a:ext cx="18941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954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9" t="32201" b="38013"/>
          <a:stretch/>
        </p:blipFill>
        <p:spPr bwMode="auto">
          <a:xfrm>
            <a:off x="313662" y="833621"/>
            <a:ext cx="6607628" cy="382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Shape 274"/>
          <p:cNvSpPr txBox="1">
            <a:spLocks noChangeArrowheads="1"/>
          </p:cNvSpPr>
          <p:nvPr/>
        </p:nvSpPr>
        <p:spPr bwMode="auto">
          <a:xfrm>
            <a:off x="711200" y="301960"/>
            <a:ext cx="10718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/>
          <a:p>
            <a:pPr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-US" altLang="x-none" sz="2100" b="1" dirty="0" smtClean="0">
                <a:solidFill>
                  <a:srgbClr val="2F5496"/>
                </a:solidFill>
                <a:latin typeface="Arial" charset="0"/>
                <a:sym typeface="Arial" charset="0"/>
              </a:rPr>
              <a:t>Correlating differential mutation burden with underlying mutation spectrum </a:t>
            </a:r>
            <a:endParaRPr lang="en" altLang="x-none" sz="2100" b="1" dirty="0">
              <a:solidFill>
                <a:srgbClr val="2F5496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0508" y="5537784"/>
            <a:ext cx="3034144" cy="2123658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Moved before signature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04400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Shape 14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1" b="51743"/>
          <a:stretch/>
        </p:blipFill>
        <p:spPr bwMode="auto">
          <a:xfrm>
            <a:off x="6599273" y="1515804"/>
            <a:ext cx="2215107" cy="489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Shape 144"/>
          <p:cNvSpPr>
            <a:spLocks noGrp="1"/>
          </p:cNvSpPr>
          <p:nvPr>
            <p:ph type="body" idx="1"/>
          </p:nvPr>
        </p:nvSpPr>
        <p:spPr>
          <a:xfrm>
            <a:off x="584780" y="1437107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 sz="1600" dirty="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The Loading on PC1 is mostly [C&gt;T]G</a:t>
            </a:r>
          </a:p>
          <a:p>
            <a:pPr marL="342900" indent="-342900">
              <a:spcBef>
                <a:spcPts val="325"/>
              </a:spcBef>
              <a:buClr>
                <a:srgbClr val="366092"/>
              </a:buClr>
            </a:pPr>
            <a:r>
              <a:rPr lang="en-US" altLang="en-US" sz="1600" dirty="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Confirmed by higher C&gt;T% in CpGs  in the </a:t>
            </a:r>
            <a:r>
              <a:rPr lang="en-US" altLang="en-US" sz="1600" dirty="0" err="1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hypermethylated</a:t>
            </a:r>
            <a:r>
              <a:rPr lang="en-US" altLang="en-US" sz="1600" dirty="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 group (cluster1) </a:t>
            </a:r>
          </a:p>
          <a:p>
            <a:pPr marL="342900" indent="-342900"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600" dirty="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100356" name="Shape 14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1919" y="65833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A50F023A-BC64-7F4A-9083-6E80AF82B8F1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16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0357" name="Shape 146"/>
          <p:cNvSpPr txBox="1">
            <a:spLocks noChangeArrowheads="1"/>
          </p:cNvSpPr>
          <p:nvPr/>
        </p:nvSpPr>
        <p:spPr bwMode="auto">
          <a:xfrm>
            <a:off x="7896226" y="6403666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 dirty="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</a:t>
            </a:r>
            <a:r>
              <a:rPr lang="en-US" altLang="en-US" sz="800" dirty="0" err="1">
                <a:solidFill>
                  <a:srgbClr val="366092"/>
                </a:solidFill>
                <a:latin typeface="Helvetica Neue" charset="0"/>
                <a:sym typeface="Helvetica Neue" charset="0"/>
              </a:rPr>
              <a:t>Shuch</a:t>
            </a:r>
            <a:r>
              <a:rPr lang="en-US" altLang="en-US" sz="800" dirty="0">
                <a:solidFill>
                  <a:srgbClr val="366092"/>
                </a:solidFill>
                <a:latin typeface="Helvetica Neue" charset="0"/>
                <a:sym typeface="Helvetica Neue" charset="0"/>
              </a:rPr>
              <a:t> and M. Gerstein PLOS Genetics 2017 </a:t>
            </a:r>
          </a:p>
        </p:txBody>
      </p:sp>
      <p:grpSp>
        <p:nvGrpSpPr>
          <p:cNvPr id="100358" name="Shape 147"/>
          <p:cNvGrpSpPr>
            <a:grpSpLocks/>
          </p:cNvGrpSpPr>
          <p:nvPr/>
        </p:nvGrpSpPr>
        <p:grpSpPr bwMode="auto">
          <a:xfrm>
            <a:off x="449886" y="3954882"/>
            <a:ext cx="6775704" cy="1979611"/>
            <a:chOff x="-51753" y="2059089"/>
            <a:chExt cx="4709100" cy="1979853"/>
          </a:xfrm>
        </p:grpSpPr>
        <p:pic>
          <p:nvPicPr>
            <p:cNvPr id="100360" name="Shape 148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22"/>
            <a:stretch>
              <a:fillRect/>
            </a:stretch>
          </p:blipFill>
          <p:spPr bwMode="auto">
            <a:xfrm>
              <a:off x="-51753" y="2423143"/>
              <a:ext cx="4709100" cy="161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361" name="Shape 149"/>
            <p:cNvGrpSpPr>
              <a:grpSpLocks/>
            </p:cNvGrpSpPr>
            <p:nvPr/>
          </p:nvGrpSpPr>
          <p:grpSpPr bwMode="auto">
            <a:xfrm>
              <a:off x="1344412" y="2059089"/>
              <a:ext cx="1989512" cy="766251"/>
              <a:chOff x="1344412" y="2799859"/>
              <a:chExt cx="1989512" cy="766251"/>
            </a:xfrm>
          </p:grpSpPr>
          <p:cxnSp>
            <p:nvCxnSpPr>
              <p:cNvPr id="100362" name="Shape 150"/>
              <p:cNvCxnSpPr>
                <a:cxnSpLocks noChangeShapeType="1"/>
              </p:cNvCxnSpPr>
              <p:nvPr/>
            </p:nvCxnSpPr>
            <p:spPr bwMode="auto">
              <a:xfrm>
                <a:off x="1771127" y="3001768"/>
                <a:ext cx="129000" cy="1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0363" name="Shape 151"/>
              <p:cNvSpPr txBox="1">
                <a:spLocks noChangeArrowheads="1"/>
              </p:cNvSpPr>
              <p:nvPr/>
            </p:nvSpPr>
            <p:spPr bwMode="auto">
              <a:xfrm>
                <a:off x="1344412" y="2807730"/>
                <a:ext cx="5865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1000" dirty="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A[C&gt;T]G</a:t>
                </a:r>
              </a:p>
            </p:txBody>
          </p:sp>
          <p:sp>
            <p:nvSpPr>
              <p:cNvPr id="100364" name="Shape 152"/>
              <p:cNvSpPr txBox="1">
                <a:spLocks noChangeArrowheads="1"/>
              </p:cNvSpPr>
              <p:nvPr/>
            </p:nvSpPr>
            <p:spPr bwMode="auto">
              <a:xfrm>
                <a:off x="1900127" y="2948469"/>
                <a:ext cx="5949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1000" dirty="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C[C&gt;T]G</a:t>
                </a:r>
              </a:p>
            </p:txBody>
          </p:sp>
          <p:sp>
            <p:nvSpPr>
              <p:cNvPr id="100365" name="Shape 153"/>
              <p:cNvSpPr txBox="1">
                <a:spLocks noChangeArrowheads="1"/>
              </p:cNvSpPr>
              <p:nvPr/>
            </p:nvSpPr>
            <p:spPr bwMode="auto">
              <a:xfrm>
                <a:off x="2398421" y="2799859"/>
                <a:ext cx="5979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1000" dirty="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G[C&gt;T]G</a:t>
                </a:r>
              </a:p>
            </p:txBody>
          </p:sp>
          <p:sp>
            <p:nvSpPr>
              <p:cNvPr id="100366" name="Shape 154"/>
              <p:cNvSpPr txBox="1">
                <a:spLocks noChangeArrowheads="1"/>
              </p:cNvSpPr>
              <p:nvPr/>
            </p:nvSpPr>
            <p:spPr bwMode="auto">
              <a:xfrm>
                <a:off x="2751624" y="3025455"/>
                <a:ext cx="582300" cy="21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pPr eaLnBrk="1" hangingPunct="1">
                  <a:buSzPct val="25000"/>
                </a:pPr>
                <a:r>
                  <a:rPr lang="en-US" altLang="en-US" sz="1000" dirty="0">
                    <a:solidFill>
                      <a:srgbClr val="000000"/>
                    </a:solidFill>
                    <a:latin typeface="Helvetica Neue" charset="0"/>
                    <a:sym typeface="Helvetica Neue" charset="0"/>
                  </a:rPr>
                  <a:t>T[C&gt;T]G</a:t>
                </a:r>
              </a:p>
            </p:txBody>
          </p:sp>
          <p:cxnSp>
            <p:nvCxnSpPr>
              <p:cNvPr id="100367" name="Shape 155"/>
              <p:cNvCxnSpPr>
                <a:cxnSpLocks noChangeShapeType="1"/>
              </p:cNvCxnSpPr>
              <p:nvPr/>
            </p:nvCxnSpPr>
            <p:spPr bwMode="auto">
              <a:xfrm>
                <a:off x="2088890" y="3201266"/>
                <a:ext cx="0" cy="31529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0368" name="Shape 156"/>
              <p:cNvCxnSpPr>
                <a:cxnSpLocks noChangeShapeType="1"/>
              </p:cNvCxnSpPr>
              <p:nvPr/>
            </p:nvCxnSpPr>
            <p:spPr bwMode="auto">
              <a:xfrm flipH="1">
                <a:off x="2256875" y="3003546"/>
                <a:ext cx="382200" cy="366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0369" name="Shape 157"/>
              <p:cNvCxnSpPr>
                <a:cxnSpLocks noChangeShapeType="1"/>
              </p:cNvCxnSpPr>
              <p:nvPr/>
            </p:nvCxnSpPr>
            <p:spPr bwMode="auto">
              <a:xfrm flipH="1">
                <a:off x="2425282" y="3250810"/>
                <a:ext cx="504900" cy="315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pic>
        <p:nvPicPr>
          <p:cNvPr id="100359" name="Shape 15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64705"/>
          <a:stretch>
            <a:fillRect/>
          </a:stretch>
        </p:blipFill>
        <p:spPr bwMode="auto">
          <a:xfrm>
            <a:off x="455968" y="2514600"/>
            <a:ext cx="6769825" cy="14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hape 14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2" b="51743"/>
          <a:stretch/>
        </p:blipFill>
        <p:spPr bwMode="auto">
          <a:xfrm>
            <a:off x="8611919" y="1545336"/>
            <a:ext cx="2391814" cy="49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3"/>
          <p:cNvSpPr txBox="1">
            <a:spLocks/>
          </p:cNvSpPr>
          <p:nvPr/>
        </p:nvSpPr>
        <p:spPr bwMode="auto">
          <a:xfrm>
            <a:off x="1351612" y="139726"/>
            <a:ext cx="1034071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Now focusing kidney</a:t>
            </a:r>
            <a:r>
              <a:rPr lang="mr-IN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…</a:t>
            </a: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  <a:r>
              <a:rPr lang="en-US" altLang="en-US" sz="3600" dirty="0" err="1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CpGs</a:t>
            </a: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 Drive inter-patient variation</a:t>
            </a:r>
            <a:endParaRPr lang="en-US" altLang="en-US" sz="3600" dirty="0">
              <a:solidFill>
                <a:srgbClr val="00009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2275114"/>
            <a:ext cx="10363200" cy="1143000"/>
          </a:xfrm>
        </p:spPr>
        <p:txBody>
          <a:bodyPr/>
          <a:lstStyle/>
          <a:p>
            <a:r>
              <a:rPr lang="en-US" dirty="0" smtClean="0"/>
              <a:t>Let’s look at mutational process in </a:t>
            </a:r>
            <a:r>
              <a:rPr lang="en-US" dirty="0" err="1" smtClean="0"/>
              <a:t>pRCC</a:t>
            </a:r>
            <a:r>
              <a:rPr lang="en-US" dirty="0" smtClean="0"/>
              <a:t> closely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67099" r="72508" b="-1"/>
          <a:stretch/>
        </p:blipFill>
        <p:spPr bwMode="auto">
          <a:xfrm>
            <a:off x="5450130" y="1786245"/>
            <a:ext cx="2942319" cy="42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1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164"/>
          <p:cNvSpPr>
            <a:spLocks noGrp="1"/>
          </p:cNvSpPr>
          <p:nvPr>
            <p:ph type="body" idx="1"/>
          </p:nvPr>
        </p:nvSpPr>
        <p:spPr>
          <a:xfrm>
            <a:off x="1611023" y="1669755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buClr>
                <a:srgbClr val="366092"/>
              </a:buClr>
            </a:pP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ApoBEC signature is observed 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in </a:t>
            </a:r>
            <a:r>
              <a:rPr lang="en-US" altLang="en-US" sz="1800" dirty="0" err="1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chRCC</a:t>
            </a: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 but never in </a:t>
            </a:r>
            <a:r>
              <a:rPr lang="en-US" altLang="en-US" sz="1800" dirty="0" err="1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ccRCC</a:t>
            </a: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800" dirty="0">
              <a:solidFill>
                <a:srgbClr val="366092"/>
              </a:solidFill>
              <a:latin typeface="Arial" charset="0"/>
              <a:ea typeface="Arial" charset="0"/>
              <a:cs typeface="Arial" charset="0"/>
              <a:sym typeface="Helvetica Neue" charset="0"/>
            </a:endParaRP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</a:pP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We found a </a:t>
            </a:r>
            <a:r>
              <a:rPr lang="en-US" altLang="en-US" sz="1800" dirty="0" err="1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pRCC</a:t>
            </a: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 has ApoBEC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signature</a:t>
            </a: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  <a:buNone/>
            </a:pPr>
            <a:endParaRPr lang="en-US" altLang="en-US" sz="1800" dirty="0">
              <a:solidFill>
                <a:srgbClr val="366092"/>
              </a:solidFill>
              <a:latin typeface="Arial" charset="0"/>
              <a:ea typeface="Arial" charset="0"/>
              <a:cs typeface="Arial" charset="0"/>
              <a:sym typeface="Helvetica Neue" charset="0"/>
            </a:endParaRPr>
          </a:p>
          <a:p>
            <a:pPr marL="342900" indent="-342900">
              <a:lnSpc>
                <a:spcPct val="110000"/>
              </a:lnSpc>
              <a:spcBef>
                <a:spcPts val="325"/>
              </a:spcBef>
              <a:buClr>
                <a:srgbClr val="366092"/>
              </a:buClr>
            </a:pP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Three samples that are urothelial 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cancer (UC) but mislabeled 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and processed through the </a:t>
            </a:r>
            <a:b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</a:br>
            <a:r>
              <a:rPr lang="en-US" altLang="en-US" sz="1800" dirty="0">
                <a:solidFill>
                  <a:srgbClr val="366092"/>
                </a:solidFill>
                <a:latin typeface="Arial" charset="0"/>
                <a:ea typeface="Arial" charset="0"/>
                <a:cs typeface="Arial" charset="0"/>
                <a:sym typeface="Helvetica Neue" charset="0"/>
              </a:rPr>
              <a:t>pipeline (internal positive controls)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 dirty="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102403" name="Shape 16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7B9AF27F-5096-AD46-9128-A092F707D6F0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18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04" name="Shape 166"/>
          <p:cNvSpPr txBox="1">
            <a:spLocks noChangeArrowheads="1"/>
          </p:cNvSpPr>
          <p:nvPr/>
        </p:nvSpPr>
        <p:spPr bwMode="auto">
          <a:xfrm>
            <a:off x="7896226" y="5373688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grpSp>
        <p:nvGrpSpPr>
          <p:cNvPr id="102405" name="Shape 167"/>
          <p:cNvGrpSpPr>
            <a:grpSpLocks/>
          </p:cNvGrpSpPr>
          <p:nvPr/>
        </p:nvGrpSpPr>
        <p:grpSpPr bwMode="auto">
          <a:xfrm>
            <a:off x="5881688" y="1645511"/>
            <a:ext cx="5237162" cy="3567112"/>
            <a:chOff x="51805" y="3581671"/>
            <a:chExt cx="4580124" cy="3017657"/>
          </a:xfrm>
        </p:grpSpPr>
        <p:pic>
          <p:nvPicPr>
            <p:cNvPr id="102406" name="Shape 168" descr="apobec_ccrcc5per_2.pdf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94" r="10899"/>
            <a:stretch>
              <a:fillRect/>
            </a:stretch>
          </p:blipFill>
          <p:spPr bwMode="auto">
            <a:xfrm>
              <a:off x="4161230" y="3729119"/>
              <a:ext cx="470700" cy="28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07" name="Shape 169"/>
            <p:cNvGrpSpPr>
              <a:grpSpLocks/>
            </p:cNvGrpSpPr>
            <p:nvPr/>
          </p:nvGrpSpPr>
          <p:grpSpPr bwMode="auto">
            <a:xfrm>
              <a:off x="51805" y="3581671"/>
              <a:ext cx="4378668" cy="3017657"/>
              <a:chOff x="51805" y="3581671"/>
              <a:chExt cx="4378668" cy="3017657"/>
            </a:xfrm>
          </p:grpSpPr>
          <p:sp>
            <p:nvSpPr>
              <p:cNvPr id="102408" name="Shape 170"/>
              <p:cNvSpPr>
                <a:spLocks noChangeArrowheads="1"/>
              </p:cNvSpPr>
              <p:nvPr/>
            </p:nvSpPr>
            <p:spPr bwMode="auto">
              <a:xfrm>
                <a:off x="4316483" y="3928587"/>
                <a:ext cx="92100" cy="92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 anchor="ctr"/>
              <a:lstStyle/>
              <a:p>
                <a:pPr algn="ctr" eaLnBrk="1" hangingPunct="1"/>
                <a:endParaRPr lang="en-US" altLang="en-US">
                  <a:solidFill>
                    <a:srgbClr val="FFFFFF"/>
                  </a:solidFill>
                  <a:sym typeface="Calibri" charset="0"/>
                </a:endParaRPr>
              </a:p>
            </p:txBody>
          </p:sp>
          <p:grpSp>
            <p:nvGrpSpPr>
              <p:cNvPr id="102409" name="Shape 171"/>
              <p:cNvGrpSpPr>
                <a:grpSpLocks/>
              </p:cNvGrpSpPr>
              <p:nvPr/>
            </p:nvGrpSpPr>
            <p:grpSpPr bwMode="auto">
              <a:xfrm>
                <a:off x="51805" y="3581671"/>
                <a:ext cx="4378668" cy="3017657"/>
                <a:chOff x="4466467" y="364219"/>
                <a:chExt cx="4378668" cy="3017657"/>
              </a:xfrm>
            </p:grpSpPr>
            <p:grpSp>
              <p:nvGrpSpPr>
                <p:cNvPr id="102410" name="Shape 172"/>
                <p:cNvGrpSpPr>
                  <a:grpSpLocks/>
                </p:cNvGrpSpPr>
                <p:nvPr/>
              </p:nvGrpSpPr>
              <p:grpSpPr bwMode="auto">
                <a:xfrm>
                  <a:off x="4466467" y="364219"/>
                  <a:ext cx="4328220" cy="3017657"/>
                  <a:chOff x="4454801" y="3629630"/>
                  <a:chExt cx="3723200" cy="2595834"/>
                </a:xfrm>
              </p:grpSpPr>
              <p:sp>
                <p:nvSpPr>
                  <p:cNvPr id="102413" name="Shape 1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8842" y="3672242"/>
                    <a:ext cx="746400" cy="185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1425" tIns="45700" rIns="91425" bIns="45700"/>
                  <a:lstStyle/>
                  <a:p>
                    <a:pPr eaLnBrk="1" hangingPunct="1">
                      <a:buSzPct val="25000"/>
                    </a:pPr>
                    <a:r>
                      <a:rPr lang="en-US" altLang="en-US" sz="800" b="1" i="1">
                        <a:solidFill>
                          <a:srgbClr val="000000"/>
                        </a:solidFill>
                        <a:latin typeface="Helvetica Neue" charset="0"/>
                        <a:sym typeface="Helvetica Neue" charset="0"/>
                      </a:rPr>
                      <a:t>RCC samples</a:t>
                    </a:r>
                  </a:p>
                </p:txBody>
              </p:sp>
              <p:grpSp>
                <p:nvGrpSpPr>
                  <p:cNvPr id="102414" name="Shape 174"/>
                  <p:cNvGrpSpPr>
                    <a:grpSpLocks/>
                  </p:cNvGrpSpPr>
                  <p:nvPr/>
                </p:nvGrpSpPr>
                <p:grpSpPr bwMode="auto">
                  <a:xfrm>
                    <a:off x="4454801" y="3629630"/>
                    <a:ext cx="3723200" cy="2595834"/>
                    <a:chOff x="4885772" y="3629630"/>
                    <a:chExt cx="3723200" cy="2595834"/>
                  </a:xfrm>
                </p:grpSpPr>
                <p:grpSp>
                  <p:nvGrpSpPr>
                    <p:cNvPr id="102415" name="Shape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28815" y="3754914"/>
                      <a:ext cx="3080158" cy="2470550"/>
                      <a:chOff x="5698880" y="3754914"/>
                      <a:chExt cx="3080158" cy="2470550"/>
                    </a:xfrm>
                  </p:grpSpPr>
                  <p:pic>
                    <p:nvPicPr>
                      <p:cNvPr id="102430" name="Shape 176" descr="apobec_ccrcc5per_2.pdf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572" r="26009"/>
                      <a:stretch>
                        <a:fillRect/>
                      </a:stretch>
                    </p:blipFill>
                    <p:spPr bwMode="auto">
                      <a:xfrm>
                        <a:off x="8151438" y="3754914"/>
                        <a:ext cx="627600" cy="24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102431" name="Shape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98880" y="3756464"/>
                        <a:ext cx="2739585" cy="2469000"/>
                        <a:chOff x="5698880" y="3756464"/>
                        <a:chExt cx="2739585" cy="2469000"/>
                      </a:xfrm>
                    </p:grpSpPr>
                    <p:grpSp>
                      <p:nvGrpSpPr>
                        <p:cNvPr id="102432" name="Shape 1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698880" y="3756464"/>
                          <a:ext cx="2739585" cy="2469000"/>
                          <a:chOff x="5698880" y="4040362"/>
                          <a:chExt cx="2739585" cy="2469000"/>
                        </a:xfrm>
                      </p:grpSpPr>
                      <p:pic>
                        <p:nvPicPr>
                          <p:cNvPr id="102437" name="Shape 179" descr="apobec_ccrcc5per_2.pdf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6347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76235" y="4040362"/>
                            <a:ext cx="901800" cy="2469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102438" name="Shape 18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98880" y="6170192"/>
                            <a:ext cx="693900" cy="19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1425" tIns="45700" rIns="91425" bIns="45700"/>
                          <a:lstStyle/>
                          <a:p>
                            <a:pPr eaLnBrk="1" hangingPunct="1">
                              <a:buSzPct val="25000"/>
                            </a:pPr>
                            <a:r>
                              <a:rPr lang="en-US" altLang="en-US" sz="900">
                                <a:solidFill>
                                  <a:srgbClr val="000000"/>
                                </a:solidFill>
                                <a:latin typeface="Helvetica Neue" charset="0"/>
                                <a:sym typeface="Helvetica Neue" charset="0"/>
                              </a:rPr>
                              <a:t>pRCC &amp; UC</a:t>
                            </a:r>
                          </a:p>
                        </p:txBody>
                      </p:sp>
                      <p:sp>
                        <p:nvSpPr>
                          <p:cNvPr id="102439" name="Shape 18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965365" y="6182385"/>
                            <a:ext cx="473100" cy="19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91425" tIns="45700" rIns="91425" bIns="45700"/>
                          <a:lstStyle/>
                          <a:p>
                            <a:pPr eaLnBrk="1" hangingPunct="1">
                              <a:buSzPct val="25000"/>
                            </a:pPr>
                            <a:r>
                              <a:rPr lang="en-US" altLang="en-US" sz="900">
                                <a:solidFill>
                                  <a:srgbClr val="000000"/>
                                </a:solidFill>
                                <a:latin typeface="Helvetica Neue" charset="0"/>
                                <a:sym typeface="Helvetica Neue" charset="0"/>
                              </a:rPr>
                              <a:t>ccRCC</a:t>
                            </a:r>
                          </a:p>
                        </p:txBody>
                      </p:sp>
                    </p:grpSp>
                    <p:sp>
                      <p:nvSpPr>
                        <p:cNvPr id="102433" name="Shape 1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30946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B300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4" name="Shape 1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10941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EA8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5" name="Shape 1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94121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rgbClr val="FFFE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  <p:sp>
                      <p:nvSpPr>
                        <p:cNvPr id="102436" name="Shape 1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54126" y="3830439"/>
                          <a:ext cx="183000" cy="699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1425" tIns="45700" rIns="91425" bIns="45700" anchor="ctr"/>
                        <a:lstStyle/>
                        <a:p>
                          <a:pPr algn="ctr" eaLnBrk="1" hangingPunct="1"/>
                          <a:endParaRPr lang="en-US" altLang="en-US" sz="900">
                            <a:solidFill>
                              <a:srgbClr val="FFFFFF"/>
                            </a:solidFill>
                            <a:latin typeface="Helvetica Neue" charset="0"/>
                            <a:sym typeface="Helvetica Neue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2416" name="Shape 1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5772" y="3629630"/>
                      <a:ext cx="1387162" cy="317700"/>
                      <a:chOff x="4948742" y="3629630"/>
                      <a:chExt cx="1387162" cy="317700"/>
                    </a:xfrm>
                  </p:grpSpPr>
                  <p:sp>
                    <p:nvSpPr>
                      <p:cNvPr id="102426" name="Shape 18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8742" y="3629630"/>
                        <a:ext cx="716100" cy="3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enrichment</a:t>
                        </a:r>
                      </a:p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-log(p-value)</a:t>
                        </a:r>
                      </a:p>
                    </p:txBody>
                  </p:sp>
                  <p:sp>
                    <p:nvSpPr>
                      <p:cNvPr id="102427" name="Shape 18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56223" y="3635060"/>
                        <a:ext cx="3003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3.6</a:t>
                        </a:r>
                      </a:p>
                    </p:txBody>
                  </p:sp>
                  <p:sp>
                    <p:nvSpPr>
                      <p:cNvPr id="102428" name="Shape 18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45244" y="3636030"/>
                        <a:ext cx="3003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7.2</a:t>
                        </a:r>
                      </a:p>
                    </p:txBody>
                  </p:sp>
                  <p:sp>
                    <p:nvSpPr>
                      <p:cNvPr id="102429" name="Shape 19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60205" y="3636030"/>
                        <a:ext cx="2757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22</a:t>
                        </a:r>
                      </a:p>
                    </p:txBody>
                  </p:sp>
                </p:grpSp>
                <p:grpSp>
                  <p:nvGrpSpPr>
                    <p:cNvPr id="102417" name="Shape 1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651" y="3630094"/>
                      <a:ext cx="1458694" cy="301015"/>
                      <a:chOff x="6396651" y="3630094"/>
                      <a:chExt cx="1458694" cy="301015"/>
                    </a:xfrm>
                  </p:grpSpPr>
                  <p:sp>
                    <p:nvSpPr>
                      <p:cNvPr id="102422" name="Shape 19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96651" y="3732510"/>
                        <a:ext cx="804600" cy="1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algn="ctr" eaLnBrk="1" hangingPunct="1">
                          <a:buSzPct val="25000"/>
                        </a:pPr>
                        <a:r>
                          <a:rPr lang="en-US" altLang="en-US" sz="900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total mutations</a:t>
                        </a:r>
                      </a:p>
                    </p:txBody>
                  </p:sp>
                  <p:sp>
                    <p:nvSpPr>
                      <p:cNvPr id="102423" name="Shape 19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115600" y="3635058"/>
                        <a:ext cx="2757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50</a:t>
                        </a:r>
                      </a:p>
                    </p:txBody>
                  </p:sp>
                  <p:sp>
                    <p:nvSpPr>
                      <p:cNvPr id="102424" name="Shape 19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30446" y="3630094"/>
                        <a:ext cx="3249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150</a:t>
                        </a:r>
                      </a:p>
                    </p:txBody>
                  </p:sp>
                  <p:sp>
                    <p:nvSpPr>
                      <p:cNvPr id="102425" name="Shape 1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298638" y="3634203"/>
                        <a:ext cx="324900" cy="1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1425" tIns="45700" rIns="91425" bIns="45700"/>
                      <a:lstStyle/>
                      <a:p>
                        <a:pPr eaLnBrk="1" hangingPunct="1">
                          <a:buSzPct val="25000"/>
                        </a:pPr>
                        <a:r>
                          <a:rPr lang="en-US" altLang="en-US" sz="800" b="1" i="1">
                            <a:solidFill>
                              <a:srgbClr val="000000"/>
                            </a:solidFill>
                            <a:latin typeface="Helvetica Neue" charset="0"/>
                            <a:sym typeface="Helvetica Neue" charset="0"/>
                          </a:rPr>
                          <a:t>100</a:t>
                        </a:r>
                      </a:p>
                    </p:txBody>
                  </p:sp>
                </p:grpSp>
                <p:pic>
                  <p:nvPicPr>
                    <p:cNvPr id="102418" name="Shape 196" descr="apobec_leg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670" t="20850" r="57521" b="72977"/>
                    <a:stretch>
                      <a:fillRect/>
                    </a:stretch>
                  </p:blipFill>
                  <p:spPr bwMode="auto">
                    <a:xfrm>
                      <a:off x="7152760" y="3775651"/>
                      <a:ext cx="711300" cy="152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2419" name="Shape 1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32321" y="3866862"/>
                      <a:ext cx="682800" cy="185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45700" rIns="91425" bIns="45700"/>
                    <a:lstStyle/>
                    <a:p>
                      <a:pPr eaLnBrk="1" hangingPunct="1">
                        <a:buSzPct val="25000"/>
                      </a:pPr>
                      <a:r>
                        <a:rPr lang="en-US" altLang="en-US" sz="800" b="1" i="1">
                          <a:solidFill>
                            <a:srgbClr val="000000"/>
                          </a:solidFill>
                          <a:latin typeface="Helvetica Neue" charset="0"/>
                          <a:sym typeface="Helvetica Neue" charset="0"/>
                        </a:rPr>
                        <a:t>UC samples</a:t>
                      </a:r>
                    </a:p>
                  </p:txBody>
                </p:sp>
                <p:pic>
                  <p:nvPicPr>
                    <p:cNvPr id="102420" name="Shape 198" descr="apobec_ucc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9144" t="10571" r="17648" b="13370"/>
                    <a:stretch>
                      <a:fillRect/>
                    </a:stretch>
                  </p:blipFill>
                  <p:spPr bwMode="auto">
                    <a:xfrm>
                      <a:off x="5828428" y="4013998"/>
                      <a:ext cx="819900" cy="1877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2421" name="Shape 199" descr="apobec_ucc.pdf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10571" r="55359" b="13370"/>
                    <a:stretch>
                      <a:fillRect/>
                    </a:stretch>
                  </p:blipFill>
                  <p:spPr bwMode="auto">
                    <a:xfrm>
                      <a:off x="4925087" y="4020751"/>
                      <a:ext cx="1102200" cy="18777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102411" name="Shape 200"/>
                <p:cNvSpPr>
                  <a:spLocks noChangeArrowheads="1"/>
                </p:cNvSpPr>
                <p:nvPr/>
              </p:nvSpPr>
              <p:spPr bwMode="auto">
                <a:xfrm>
                  <a:off x="8723604" y="487900"/>
                  <a:ext cx="92100" cy="921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425" tIns="45700" rIns="91425" bIns="45700" anchor="ctr"/>
                <a:lstStyle/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sym typeface="Calibri" charset="0"/>
                  </a:endParaRPr>
                </a:p>
              </p:txBody>
            </p:sp>
            <p:sp>
              <p:nvSpPr>
                <p:cNvPr id="102412" name="Shape 201"/>
                <p:cNvSpPr>
                  <a:spLocks noChangeArrowheads="1"/>
                </p:cNvSpPr>
                <p:nvPr/>
              </p:nvSpPr>
              <p:spPr bwMode="auto">
                <a:xfrm>
                  <a:off x="8708035" y="689808"/>
                  <a:ext cx="137100" cy="137100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425" tIns="45700" rIns="91425" bIns="45700" anchor="ctr"/>
                <a:lstStyle/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sym typeface="Calibri" charset="0"/>
                  </a:endParaRPr>
                </a:p>
              </p:txBody>
            </p:sp>
          </p:grpSp>
        </p:grpSp>
      </p:grpSp>
      <p:sp>
        <p:nvSpPr>
          <p:cNvPr id="41" name="Title 3"/>
          <p:cNvSpPr txBox="1">
            <a:spLocks/>
          </p:cNvSpPr>
          <p:nvPr/>
        </p:nvSpPr>
        <p:spPr bwMode="auto">
          <a:xfrm>
            <a:off x="1351612" y="139726"/>
            <a:ext cx="1034071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Discover ApoBEC Signature</a:t>
            </a:r>
            <a:endParaRPr lang="en-US" altLang="en-US" sz="3600" dirty="0">
              <a:solidFill>
                <a:srgbClr val="00009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98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207"/>
          <p:cNvSpPr>
            <a:spLocks noGrp="1"/>
          </p:cNvSpPr>
          <p:nvPr>
            <p:ph type="body" idx="1"/>
          </p:nvPr>
        </p:nvSpPr>
        <p:spPr>
          <a:xfrm>
            <a:off x="1854201" y="1616483"/>
            <a:ext cx="8507413" cy="916783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366092"/>
              </a:buClr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  <a:sym typeface="Helvetica Neue" charset="0"/>
              </a:rPr>
              <a:t>Samples with CR defect accumulate more mutations in open chromatin/early replicated regions; Inter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actions between mutational landscape and driver mutations.</a:t>
            </a:r>
          </a:p>
        </p:txBody>
      </p:sp>
      <p:sp>
        <p:nvSpPr>
          <p:cNvPr id="104452" name="Shape 209"/>
          <p:cNvSpPr txBox="1">
            <a:spLocks noChangeArrowheads="1"/>
          </p:cNvSpPr>
          <p:nvPr/>
        </p:nvSpPr>
        <p:spPr bwMode="auto">
          <a:xfrm>
            <a:off x="8074026" y="6451600"/>
            <a:ext cx="26257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800">
                <a:solidFill>
                  <a:srgbClr val="366092"/>
                </a:solidFill>
                <a:latin typeface="Helvetica Neue" charset="0"/>
                <a:sym typeface="Helvetica Neue" charset="0"/>
              </a:rPr>
              <a:t>S. Li, B. Shuch and M. Gerstein PLOS Genetics 2017 </a:t>
            </a:r>
          </a:p>
        </p:txBody>
      </p:sp>
      <p:pic>
        <p:nvPicPr>
          <p:cNvPr id="104453" name="Shape 210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1" r="66138"/>
          <a:stretch/>
        </p:blipFill>
        <p:spPr bwMode="auto">
          <a:xfrm>
            <a:off x="1371501" y="2422784"/>
            <a:ext cx="2097374" cy="450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1351612" y="139726"/>
            <a:ext cx="1034071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Chromatin remodeling failure changes mutational landscape</a:t>
            </a:r>
            <a:endParaRPr lang="en-US" altLang="en-US" sz="3600" dirty="0">
              <a:solidFill>
                <a:srgbClr val="00009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7" name="Shape 210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6" t="51131"/>
          <a:stretch/>
        </p:blipFill>
        <p:spPr bwMode="auto">
          <a:xfrm>
            <a:off x="3539427" y="2416721"/>
            <a:ext cx="2052008" cy="45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si_mss_ashg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0"/>
          <a:stretch/>
        </p:blipFill>
        <p:spPr>
          <a:xfrm>
            <a:off x="6320237" y="3592184"/>
            <a:ext cx="9782114" cy="372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drivers (summarize)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8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Mutational landscape change affects overall burden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9339" y="1932193"/>
            <a:ext cx="92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22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v late mutations in PCAWG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5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0" y="1050501"/>
            <a:ext cx="5617150" cy="5807499"/>
            <a:chOff x="2403930" y="1261836"/>
            <a:chExt cx="4987470" cy="4921250"/>
          </a:xfrm>
        </p:grpSpPr>
        <p:grpSp>
          <p:nvGrpSpPr>
            <p:cNvPr id="3" name="Group 2"/>
            <p:cNvGrpSpPr/>
            <p:nvPr/>
          </p:nvGrpSpPr>
          <p:grpSpPr>
            <a:xfrm>
              <a:off x="2403930" y="1261836"/>
              <a:ext cx="4889499" cy="4789839"/>
              <a:chOff x="2403930" y="1261836"/>
              <a:chExt cx="4889499" cy="4789839"/>
            </a:xfrm>
          </p:grpSpPr>
          <p:pic>
            <p:nvPicPr>
              <p:cNvPr id="58369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013" b="50014"/>
              <a:stretch/>
            </p:blipFill>
            <p:spPr bwMode="auto">
              <a:xfrm>
                <a:off x="2403930" y="1261836"/>
                <a:ext cx="4889499" cy="477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536371" y="5682343"/>
                <a:ext cx="37011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01543" y="5736771"/>
              <a:ext cx="489857" cy="4463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13708" y="105682"/>
            <a:ext cx="11536777" cy="8128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0" dirty="0" smtClean="0">
                <a:latin typeface="Helvetica Neue" charset="0"/>
                <a:ea typeface="Helvetica Neue" charset="0"/>
                <a:cs typeface="Helvetica Neue" charset="0"/>
              </a:rPr>
              <a:t>Sub-clonal architecture of nominal passengers in PCAWG</a:t>
            </a:r>
            <a:endParaRPr lang="en-US" sz="32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2096" y="2424566"/>
            <a:ext cx="543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verall </a:t>
            </a:r>
            <a:r>
              <a:rPr lang="en-US" sz="2400" dirty="0"/>
              <a:t>enrichment and </a:t>
            </a:r>
            <a:r>
              <a:rPr lang="en-US" sz="2400" dirty="0" smtClean="0"/>
              <a:t>of </a:t>
            </a:r>
            <a:r>
              <a:rPr lang="en-US" sz="2400" dirty="0"/>
              <a:t>nominal passenger variants among TSGs </a:t>
            </a:r>
            <a:r>
              <a:rPr lang="en-US" sz="2400" dirty="0" smtClean="0"/>
              <a:t>and depletion among oncogenes.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555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50080" r="37015" b="-43"/>
          <a:stretch/>
        </p:blipFill>
        <p:spPr>
          <a:xfrm>
            <a:off x="0" y="1489608"/>
            <a:ext cx="5033945" cy="53683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3708" y="105682"/>
            <a:ext cx="11536777" cy="8128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 smtClean="0">
                <a:latin typeface="Helvetica Neue" charset="0"/>
                <a:ea typeface="Helvetica Neue" charset="0"/>
                <a:cs typeface="Helvetica Neue" charset="0"/>
              </a:rPr>
              <a:t>Correlating functional impact and prevalence of nominal passengers in PCAWG</a:t>
            </a:r>
            <a:endParaRPr lang="en-US" sz="32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2096" y="2424566"/>
            <a:ext cx="5249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Nominal passengers disrupting </a:t>
            </a:r>
            <a:r>
              <a:rPr lang="en-US" sz="2400" dirty="0"/>
              <a:t>more conserved </a:t>
            </a:r>
            <a:r>
              <a:rPr lang="en-US" sz="2400" dirty="0" smtClean="0"/>
              <a:t>positions tend </a:t>
            </a:r>
            <a:r>
              <a:rPr lang="en-US" sz="2400" dirty="0"/>
              <a:t>to have lower VAFs.</a:t>
            </a:r>
          </a:p>
        </p:txBody>
      </p:sp>
    </p:spTree>
    <p:extLst>
      <p:ext uri="{BB962C8B-B14F-4D97-AF65-F5344CB8AC3E}">
        <p14:creationId xmlns:p14="http://schemas.microsoft.com/office/powerpoint/2010/main" val="72925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1447802"/>
            <a:ext cx="10363200" cy="1470025"/>
          </a:xfrm>
          <a:prstGeom prst="rect">
            <a:avLst/>
          </a:prstGeom>
        </p:spPr>
        <p:txBody>
          <a:bodyPr/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r>
              <a:rPr lang="en-US" sz="4400" kern="0" dirty="0" smtClean="0"/>
              <a:t>Additive variance to quantify aggregated effect of nominal passengers in PCAWG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128741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841" y="1677988"/>
            <a:ext cx="4313238" cy="32639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1350" dirty="0">
                <a:ea typeface="Arial" charset="0"/>
                <a:cs typeface="Arial" charset="0"/>
              </a:rPr>
              <a:t>Model for the effect of an individual SNP on a phenotype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500" dirty="0" smtClean="0"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500" dirty="0" smtClean="0">
                <a:ea typeface="Arial" charset="0"/>
                <a:cs typeface="Arial" charset="0"/>
              </a:rPr>
              <a:t>Extension </a:t>
            </a:r>
            <a:r>
              <a:rPr lang="en-US" sz="1500" dirty="0">
                <a:ea typeface="Arial" charset="0"/>
                <a:cs typeface="Arial" charset="0"/>
              </a:rPr>
              <a:t>to model the combined effects of multiple SNPs</a:t>
            </a:r>
          </a:p>
        </p:txBody>
      </p:sp>
      <p:pic>
        <p:nvPicPr>
          <p:cNvPr id="522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08" y="2318201"/>
            <a:ext cx="1870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87" y="4466252"/>
            <a:ext cx="27336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1102068" y="2926435"/>
            <a:ext cx="3590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 sz="900" dirty="0">
                <a:latin typeface="Arial" charset="0"/>
              </a:rPr>
              <a:t>where: y=phenotype; </a:t>
            </a:r>
            <a:r>
              <a:rPr lang="en-US" altLang="x-none" sz="900" dirty="0" err="1">
                <a:latin typeface="Arial" charset="0"/>
              </a:rPr>
              <a:t>x_ij</a:t>
            </a:r>
            <a:r>
              <a:rPr lang="en-US" altLang="x-none" sz="900" dirty="0">
                <a:latin typeface="Arial" charset="0"/>
              </a:rPr>
              <a:t> is the ’genetic dosage’ of the </a:t>
            </a:r>
            <a:r>
              <a:rPr lang="en-US" altLang="x-none" sz="900" dirty="0" err="1">
                <a:latin typeface="Arial" charset="0"/>
              </a:rPr>
              <a:t>i’th</a:t>
            </a:r>
            <a:r>
              <a:rPr lang="en-US" altLang="x-none" sz="900" dirty="0">
                <a:latin typeface="Arial" charset="0"/>
              </a:rPr>
              <a:t> SNP in individual j, taking values {0,1}; </a:t>
            </a:r>
            <a:r>
              <a:rPr lang="en-US" altLang="x-none" sz="900" dirty="0" err="1">
                <a:latin typeface="Arial" charset="0"/>
              </a:rPr>
              <a:t>a_i</a:t>
            </a:r>
            <a:r>
              <a:rPr lang="en-US" altLang="x-none" sz="900" dirty="0">
                <a:latin typeface="Arial" charset="0"/>
              </a:rPr>
              <a:t> is the fixed effect size of SNP </a:t>
            </a:r>
            <a:r>
              <a:rPr lang="en-US" altLang="x-none" sz="900" dirty="0" err="1">
                <a:latin typeface="Arial" charset="0"/>
              </a:rPr>
              <a:t>i</a:t>
            </a:r>
            <a:r>
              <a:rPr lang="en-US" altLang="x-none" sz="900" dirty="0">
                <a:latin typeface="Arial" charset="0"/>
              </a:rPr>
              <a:t>, and </a:t>
            </a:r>
            <a:r>
              <a:rPr lang="en-US" altLang="x-none" sz="900" dirty="0" err="1">
                <a:latin typeface="Arial" charset="0"/>
              </a:rPr>
              <a:t>e_j</a:t>
            </a:r>
            <a:r>
              <a:rPr lang="en-US" altLang="x-none" sz="900" dirty="0">
                <a:latin typeface="Arial" charset="0"/>
              </a:rPr>
              <a:t> is the residual effect</a:t>
            </a:r>
          </a:p>
        </p:txBody>
      </p:sp>
      <p:sp>
        <p:nvSpPr>
          <p:cNvPr id="52229" name="TextBox 9"/>
          <p:cNvSpPr txBox="1">
            <a:spLocks noChangeArrowheads="1"/>
          </p:cNvSpPr>
          <p:nvPr/>
        </p:nvSpPr>
        <p:spPr bwMode="auto">
          <a:xfrm>
            <a:off x="731841" y="5686549"/>
            <a:ext cx="504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x-none" sz="900">
                <a:latin typeface="Arial" charset="0"/>
              </a:rPr>
              <a:t>where: </a:t>
            </a:r>
            <a:r>
              <a:rPr lang="en-US" altLang="x-none" sz="900" dirty="0" err="1">
                <a:latin typeface="Arial" charset="0"/>
              </a:rPr>
              <a:t>z_ij</a:t>
            </a:r>
            <a:r>
              <a:rPr lang="en-US" altLang="x-none" sz="900" dirty="0">
                <a:latin typeface="Arial" charset="0"/>
              </a:rPr>
              <a:t> is a ‘normalized genetic dosage’, i.e. the z-score of </a:t>
            </a:r>
            <a:r>
              <a:rPr lang="en-US" altLang="x-none" sz="900" dirty="0" err="1">
                <a:latin typeface="Arial" charset="0"/>
              </a:rPr>
              <a:t>x_ij</a:t>
            </a:r>
            <a:r>
              <a:rPr lang="en-US" altLang="x-none" sz="900" dirty="0">
                <a:latin typeface="Arial" charset="0"/>
              </a:rPr>
              <a:t>; </a:t>
            </a:r>
            <a:r>
              <a:rPr lang="en-US" altLang="x-none" sz="900" dirty="0" err="1">
                <a:latin typeface="Arial" charset="0"/>
              </a:rPr>
              <a:t>u_i</a:t>
            </a:r>
            <a:r>
              <a:rPr lang="en-US" altLang="x-none" sz="900" dirty="0">
                <a:latin typeface="Arial" charset="0"/>
              </a:rPr>
              <a:t> is the effect </a:t>
            </a:r>
          </a:p>
          <a:p>
            <a:r>
              <a:rPr lang="en-US" altLang="x-none" sz="900" dirty="0">
                <a:latin typeface="Arial" charset="0"/>
              </a:rPr>
              <a:t>size of SNP </a:t>
            </a:r>
            <a:r>
              <a:rPr lang="en-US" altLang="x-none" sz="900" dirty="0" err="1">
                <a:latin typeface="Arial" charset="0"/>
              </a:rPr>
              <a:t>i</a:t>
            </a:r>
            <a:r>
              <a:rPr lang="en-US" altLang="x-none" sz="900" dirty="0">
                <a:latin typeface="Arial" charset="0"/>
              </a:rPr>
              <a:t> treated as a random variable; </a:t>
            </a:r>
            <a:r>
              <a:rPr lang="en-US" altLang="x-none" sz="900" dirty="0" err="1">
                <a:latin typeface="Arial" charset="0"/>
              </a:rPr>
              <a:t>g_j</a:t>
            </a:r>
            <a:r>
              <a:rPr lang="en-US" altLang="x-none" sz="900" dirty="0">
                <a:latin typeface="Arial" charset="0"/>
              </a:rPr>
              <a:t> is the combined effect of all SNPs for individual j  </a:t>
            </a:r>
          </a:p>
        </p:txBody>
      </p:sp>
      <p:pic>
        <p:nvPicPr>
          <p:cNvPr id="5223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83" y="5172508"/>
            <a:ext cx="982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08" y="5140784"/>
            <a:ext cx="153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 b="59242"/>
          <a:stretch>
            <a:fillRect/>
          </a:stretch>
        </p:blipFill>
        <p:spPr bwMode="auto">
          <a:xfrm>
            <a:off x="5778503" y="1677988"/>
            <a:ext cx="6038332" cy="307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3708" y="105682"/>
            <a:ext cx="11536777" cy="8128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 smtClean="0">
                <a:latin typeface="Helvetica Neue" charset="0"/>
                <a:ea typeface="Helvetica Neue" charset="0"/>
                <a:cs typeface="Helvetica Neue" charset="0"/>
              </a:rPr>
              <a:t>Additive effects model to quantify cumulative effect of nominal passengers in PCAWG</a:t>
            </a:r>
            <a:endParaRPr lang="en-US" sz="32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48145" y="-515389"/>
            <a:ext cx="3458094" cy="2862322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need better transition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5882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6" r="48280" b="26299"/>
          <a:stretch>
            <a:fillRect/>
          </a:stretch>
        </p:blipFill>
        <p:spPr bwMode="auto">
          <a:xfrm>
            <a:off x="3373936" y="1458291"/>
            <a:ext cx="6237968" cy="46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344774" y="171453"/>
            <a:ext cx="1166234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9" tIns="45685" rIns="91369" bIns="4568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Lucida Grande" charset="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*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56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smtClean="0">
                <a:solidFill>
                  <a:srgbClr val="000090"/>
                </a:solidFill>
                <a:latin typeface="Helvetica Neue" charset="0"/>
                <a:ea typeface="Helvetica Neue" charset="0"/>
                <a:cs typeface="Helvetica Neue" charset="0"/>
              </a:rPr>
              <a:t>Additive variance for multiple cancer cohorts in PCAWG</a:t>
            </a:r>
            <a:endParaRPr lang="en-US" altLang="en-US" sz="3600" dirty="0">
              <a:solidFill>
                <a:srgbClr val="00009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2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6"/>
          <a:stretch/>
        </p:blipFill>
        <p:spPr bwMode="auto">
          <a:xfrm>
            <a:off x="2811439" y="1213464"/>
            <a:ext cx="7887953" cy="54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3708" y="105682"/>
            <a:ext cx="11536777" cy="8128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kern="0" dirty="0" smtClean="0">
                <a:latin typeface="Helvetica Neue" charset="0"/>
                <a:ea typeface="Helvetica Neue" charset="0"/>
                <a:cs typeface="Helvetica Neue" charset="0"/>
              </a:rPr>
              <a:t>Conceptual extension of the canonical model of drivers and passengers</a:t>
            </a:r>
            <a:endParaRPr lang="en-US" sz="32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3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129"/>
          <p:cNvSpPr>
            <a:spLocks noGrp="1"/>
          </p:cNvSpPr>
          <p:nvPr>
            <p:ph type="title"/>
          </p:nvPr>
        </p:nvSpPr>
        <p:spPr>
          <a:xfrm>
            <a:off x="1981200" y="1063625"/>
            <a:ext cx="8229600" cy="857250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rgbClr val="366092"/>
              </a:buClr>
              <a:buSzPct val="25000"/>
            </a:pPr>
            <a:r>
              <a:rPr lang="en-US" altLang="en-US" sz="320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Mutational Context and Signatures</a:t>
            </a:r>
          </a:p>
        </p:txBody>
      </p:sp>
      <p:sp>
        <p:nvSpPr>
          <p:cNvPr id="98306" name="Shape 130"/>
          <p:cNvSpPr>
            <a:spLocks noGrp="1"/>
          </p:cNvSpPr>
          <p:nvPr>
            <p:ph type="body" idx="1"/>
          </p:nvPr>
        </p:nvSpPr>
        <p:spPr>
          <a:xfrm>
            <a:off x="1981200" y="2057401"/>
            <a:ext cx="8229600" cy="3394075"/>
          </a:xfrm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475"/>
              </a:spcBef>
              <a:buClr>
                <a:srgbClr val="366092"/>
              </a:buClr>
            </a:pPr>
            <a:r>
              <a:rPr lang="en-US" altLang="en-US" dirty="0" smtClean="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Mutation </a:t>
            </a:r>
            <a:r>
              <a:rPr lang="en-US" altLang="en-US" dirty="0">
                <a:solidFill>
                  <a:srgbClr val="366092"/>
                </a:solidFill>
                <a:latin typeface="Helvetica Neue" charset="0"/>
                <a:ea typeface="ＭＳ Ｐゴシック" charset="-128"/>
                <a:sym typeface="Helvetica Neue" charset="0"/>
              </a:rPr>
              <a:t>spectrum is further broken down to mutation signatures, which represent mutational processes</a:t>
            </a: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 dirty="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  <a:p>
            <a:pPr marL="342900" indent="-342900">
              <a:spcBef>
                <a:spcPts val="475"/>
              </a:spcBef>
              <a:buClr>
                <a:srgbClr val="366092"/>
              </a:buClr>
              <a:buNone/>
            </a:pPr>
            <a:endParaRPr lang="en-US" altLang="en-US" dirty="0">
              <a:solidFill>
                <a:srgbClr val="366092"/>
              </a:solidFill>
              <a:latin typeface="Helvetica Neue" charset="0"/>
              <a:ea typeface="ＭＳ Ｐゴシック" charset="-128"/>
              <a:sym typeface="Helvetica Neue" charset="0"/>
            </a:endParaRPr>
          </a:p>
        </p:txBody>
      </p:sp>
      <p:sp>
        <p:nvSpPr>
          <p:cNvPr id="98307" name="Shape 13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5624514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r" eaLnBrk="1" hangingPunct="1">
              <a:buSzPct val="25000"/>
            </a:pPr>
            <a:fld id="{6CC2CA3F-04F4-234F-8EF0-AF49C692451A}" type="slidenum">
              <a:rPr lang="en-US" altLang="en-US" sz="1200">
                <a:solidFill>
                  <a:srgbClr val="888888"/>
                </a:solidFill>
                <a:latin typeface="Helvetica Neue" charset="0"/>
                <a:sym typeface="Helvetica Neue" charset="0"/>
              </a:rPr>
              <a:pPr algn="r" eaLnBrk="1" hangingPunct="1">
                <a:buSzPct val="25000"/>
              </a:pPr>
              <a:t>4</a:t>
            </a:fld>
            <a:endParaRPr lang="en-US" altLang="en-US" sz="1200">
              <a:solidFill>
                <a:srgbClr val="888888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98309" name="Shape 135"/>
          <p:cNvSpPr>
            <a:spLocks noChangeArrowheads="1"/>
          </p:cNvSpPr>
          <p:nvPr/>
        </p:nvSpPr>
        <p:spPr bwMode="auto">
          <a:xfrm>
            <a:off x="8534833" y="4989513"/>
            <a:ext cx="247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eaLnBrk="1" hangingPunct="1">
              <a:buSzPct val="25000"/>
            </a:pPr>
            <a:r>
              <a:rPr lang="en-US" altLang="en-US" sz="1400" b="1" dirty="0">
                <a:solidFill>
                  <a:srgbClr val="366092"/>
                </a:solidFill>
                <a:latin typeface="Helvetica Neue" charset="0"/>
                <a:sym typeface="Helvetica Neue" charset="0"/>
              </a:rPr>
              <a:t>Mutation signature </a:t>
            </a:r>
            <a:r>
              <a:rPr lang="en-US" altLang="en-US" sz="1400" i="1" dirty="0">
                <a:solidFill>
                  <a:srgbClr val="366092"/>
                </a:solidFill>
                <a:latin typeface="Helvetica Neue" charset="0"/>
                <a:sym typeface="Helvetica Neue" charset="0"/>
              </a:rPr>
              <a:t>inferred</a:t>
            </a:r>
          </a:p>
        </p:txBody>
      </p:sp>
      <p:pic>
        <p:nvPicPr>
          <p:cNvPr id="98310" name="Shape 136" descr="Signature_patterns.png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5" b="6027"/>
          <a:stretch/>
        </p:blipFill>
        <p:spPr bwMode="auto">
          <a:xfrm>
            <a:off x="8077199" y="2772831"/>
            <a:ext cx="2889883" cy="9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121" descr="nrg3729-f1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47" y="2772831"/>
            <a:ext cx="4709253" cy="334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7" t="11697" r="65681" b="79287"/>
          <a:stretch/>
        </p:blipFill>
        <p:spPr>
          <a:xfrm>
            <a:off x="8077199" y="3894645"/>
            <a:ext cx="2889504" cy="8039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111591" y="2993819"/>
            <a:ext cx="2063654" cy="90082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3"/>
          </p:cNvCxnSpPr>
          <p:nvPr/>
        </p:nvCxnSpPr>
        <p:spPr bwMode="auto">
          <a:xfrm flipH="1">
            <a:off x="7376110" y="4446276"/>
            <a:ext cx="7010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98308" name="Shape 132"/>
          <p:cNvGrpSpPr>
            <a:grpSpLocks/>
          </p:cNvGrpSpPr>
          <p:nvPr/>
        </p:nvGrpSpPr>
        <p:grpSpPr bwMode="auto">
          <a:xfrm>
            <a:off x="2805199" y="5451476"/>
            <a:ext cx="2984959" cy="984696"/>
            <a:chOff x="-169845" y="2963166"/>
            <a:chExt cx="4770727" cy="1573102"/>
          </a:xfrm>
        </p:grpSpPr>
        <p:pic>
          <p:nvPicPr>
            <p:cNvPr id="98311" name="Shape 133"/>
            <p:cNvPicPr preferRelativeResize="0"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79"/>
            <a:stretch>
              <a:fillRect/>
            </a:stretch>
          </p:blipFill>
          <p:spPr bwMode="auto">
            <a:xfrm>
              <a:off x="-169845" y="2963166"/>
              <a:ext cx="3971400" cy="123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Shape 134"/>
            <p:cNvSpPr>
              <a:spLocks noChangeArrowheads="1"/>
            </p:cNvSpPr>
            <p:nvPr/>
          </p:nvSpPr>
          <p:spPr bwMode="auto">
            <a:xfrm>
              <a:off x="-38408" y="4228468"/>
              <a:ext cx="4639290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 eaLnBrk="1" hangingPunct="1">
                <a:buSzPct val="25000"/>
              </a:pPr>
              <a:r>
                <a:rPr lang="en-US" altLang="en-US" sz="1400" b="1" dirty="0">
                  <a:solidFill>
                    <a:srgbClr val="366092"/>
                  </a:solidFill>
                  <a:latin typeface="Helvetica Neue" charset="0"/>
                  <a:sym typeface="Helvetica Neue" charset="0"/>
                </a:rPr>
                <a:t>Mutation spectrum </a:t>
              </a:r>
              <a:r>
                <a:rPr lang="en-US" altLang="en-US" sz="1400" i="1" dirty="0">
                  <a:solidFill>
                    <a:srgbClr val="366092"/>
                  </a:solidFill>
                  <a:latin typeface="Helvetica Neue" charset="0"/>
                  <a:sym typeface="Helvetica Neue" charset="0"/>
                </a:rPr>
                <a:t>observed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55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3"/>
          <a:stretch/>
        </p:blipFill>
        <p:spPr bwMode="auto">
          <a:xfrm>
            <a:off x="0" y="1801505"/>
            <a:ext cx="5577363" cy="337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716" descr="snv_tot_frequency.png"/>
          <p:cNvPicPr preferRelativeResize="0"/>
          <p:nvPr/>
        </p:nvPicPr>
        <p:blipFill rotWithShape="1">
          <a:blip r:embed="rId3">
            <a:alphaModFix/>
          </a:blip>
          <a:srcRect t="2577" b="2003"/>
          <a:stretch/>
        </p:blipFill>
        <p:spPr>
          <a:xfrm>
            <a:off x="5745708" y="1356813"/>
            <a:ext cx="6018663" cy="448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1200" y="482599"/>
            <a:ext cx="4013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Suggest to remove this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368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jmoa1505917 (1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t="9514" r="48992" b="51386"/>
          <a:stretch/>
        </p:blipFill>
        <p:spPr>
          <a:xfrm>
            <a:off x="6506439" y="1156684"/>
            <a:ext cx="4829032" cy="5564868"/>
          </a:xfrm>
          <a:prstGeom prst="rect">
            <a:avLst/>
          </a:prstGeom>
        </p:spPr>
      </p:pic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6269069" cy="4526000"/>
          </a:xfrm>
          <a:prstGeom prst="rect">
            <a:avLst/>
          </a:prstGeom>
          <a:noFill/>
          <a:ln>
            <a:noFill/>
          </a:ln>
        </p:spPr>
        <p:txBody>
          <a:bodyPr wrap="square" lIns="121897" tIns="60932" rIns="121897" bIns="60932" anchor="t" anchorCtr="0">
            <a:noAutofit/>
          </a:bodyPr>
          <a:lstStyle/>
          <a:p>
            <a:pPr marL="457189" indent="-457189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Arial"/>
              <a:buChar char="•"/>
            </a:pPr>
            <a:r>
              <a:rPr lang="en" sz="3200" dirty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Kidney cancer life time risk: </a:t>
            </a:r>
            <a:r>
              <a:rPr lang="en" sz="3200" dirty="0" smtClean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1.6%</a:t>
            </a:r>
            <a:r>
              <a:rPr lang="en-US" sz="3200" dirty="0" smtClean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the p</a:t>
            </a:r>
            <a:r>
              <a:rPr lang="en" sz="3200" dirty="0" smtClean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apillary </a:t>
            </a:r>
            <a:r>
              <a:rPr lang="en" sz="3200" dirty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 (pRCC) counts for about 10% of all </a:t>
            </a:r>
            <a:r>
              <a:rPr lang="en" sz="3200" dirty="0" smtClean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cases</a:t>
            </a:r>
            <a:endParaRPr sz="3200" dirty="0">
              <a:solidFill>
                <a:srgbClr val="36609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189" indent="-457189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Arial"/>
              <a:buChar char="•"/>
            </a:pPr>
            <a:r>
              <a:rPr lang="en" sz="3200" dirty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TCGA project sequenced 35 whole genomes of pRCC</a:t>
            </a:r>
          </a:p>
          <a:p>
            <a:pPr marL="990575" lvl="1" indent="-380990">
              <a:spcBef>
                <a:spcPts val="533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Arial"/>
              <a:buChar char="–"/>
            </a:pPr>
            <a:r>
              <a:rPr lang="en" sz="2700" dirty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Researchers cannot pin down the cause for a </a:t>
            </a:r>
            <a:r>
              <a:rPr lang="en" sz="2700" dirty="0" smtClean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</a:t>
            </a:r>
            <a:r>
              <a:rPr lang="en-US" sz="2700" dirty="0" smtClean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700" dirty="0" smtClean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portion </a:t>
            </a:r>
            <a:r>
              <a:rPr lang="en" sz="2700" dirty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lang="en" sz="2700" dirty="0" smtClean="0">
                <a:solidFill>
                  <a:srgbClr val="36609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cases</a:t>
            </a:r>
            <a:endParaRPr lang="en" sz="2700" dirty="0">
              <a:solidFill>
                <a:srgbClr val="36609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4294967295"/>
          </p:nvPr>
        </p:nvSpPr>
        <p:spPr>
          <a:xfrm>
            <a:off x="8737600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121897" tIns="60932" rIns="121897" bIns="60932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6</a:t>
            </a:fld>
            <a:endParaRPr lang="en" sz="1600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4853" y="192048"/>
            <a:ext cx="11223171" cy="812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0" dirty="0" err="1" smtClean="0">
                <a:latin typeface="Helvetica Neue" charset="0"/>
                <a:ea typeface="Helvetica Neue" charset="0"/>
                <a:cs typeface="Helvetica Neue" charset="0"/>
              </a:rPr>
              <a:t>pRCC</a:t>
            </a:r>
            <a:r>
              <a:rPr lang="en-US" sz="3200" kern="0" dirty="0" smtClean="0">
                <a:latin typeface="Helvetica Neue" charset="0"/>
                <a:ea typeface="Helvetica Neue" charset="0"/>
                <a:cs typeface="Helvetica Neue" charset="0"/>
              </a:rPr>
              <a:t> : ~10% of all kidney cancers</a:t>
            </a:r>
            <a:endParaRPr lang="en-US" sz="3200" kern="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10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Summarize </a:t>
            </a:r>
            <a:r>
              <a:rPr lang="en-US" dirty="0" err="1" smtClean="0"/>
              <a:t>funseq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/>
        </p:nvSpPr>
        <p:spPr>
          <a:xfrm>
            <a:off x="0" y="6359533"/>
            <a:ext cx="4360400" cy="338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buClr>
                <a:srgbClr val="7F7F7F"/>
              </a:buClr>
              <a:buSzPct val="25000"/>
            </a:pPr>
            <a:r>
              <a:rPr lang="en" sz="2133">
                <a:solidFill>
                  <a:srgbClr val="7F7F7F"/>
                </a:solidFill>
              </a:rPr>
              <a:t>[Fu et al., GenomeBiology ('14)]</a:t>
            </a: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501" y="369754"/>
            <a:ext cx="7240815" cy="5648553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 txBox="1"/>
          <p:nvPr/>
        </p:nvSpPr>
        <p:spPr>
          <a:xfrm>
            <a:off x="6906299" y="5554333"/>
            <a:ext cx="4942400" cy="1143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>
              <a:buClr>
                <a:srgbClr val="000090"/>
              </a:buClr>
              <a:buSzPct val="25000"/>
            </a:pPr>
            <a:r>
              <a:rPr lang="en" sz="5333" b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FunSeq2</a:t>
            </a:r>
            <a:r>
              <a:rPr lang="en" sz="2667" b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.gersteinlab.org</a:t>
            </a:r>
          </a:p>
        </p:txBody>
      </p:sp>
    </p:spTree>
    <p:extLst>
      <p:ext uri="{BB962C8B-B14F-4D97-AF65-F5344CB8AC3E}">
        <p14:creationId xmlns:p14="http://schemas.microsoft.com/office/powerpoint/2010/main" val="19261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Shape 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634" y="2664786"/>
            <a:ext cx="3140567" cy="8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477800" y="251965"/>
            <a:ext cx="10585600" cy="192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2567" tIns="61267" rIns="122567" bIns="61267" numCol="1" anchor="t" anchorCtr="0" compatLnSpc="1">
            <a:prstTxWarp prst="textNoShape">
              <a:avLst/>
            </a:prstTxWarp>
            <a:noAutofit/>
          </a:bodyPr>
          <a:lstStyle/>
          <a:p>
            <a:pPr marL="296326" indent="-27939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">
                <a:solidFill>
                  <a:schemeClr val="dk1"/>
                </a:solidFill>
              </a:rPr>
              <a:t>Feature weight  </a:t>
            </a:r>
          </a:p>
          <a:p>
            <a:pPr marL="296326" indent="-296326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">
                <a:solidFill>
                  <a:schemeClr val="dk1"/>
                </a:solidFill>
              </a:rPr>
              <a:t>    - Weighted with mutation patterns in natural polymorphisms</a:t>
            </a:r>
          </a:p>
          <a:p>
            <a:pPr marL="296326" indent="-296326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">
                <a:solidFill>
                  <a:schemeClr val="dk1"/>
                </a:solidFill>
              </a:rPr>
              <a:t>	(features frequently observed weight less)</a:t>
            </a:r>
          </a:p>
          <a:p>
            <a:pPr marL="296326" indent="-296326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">
                <a:solidFill>
                  <a:schemeClr val="dk1"/>
                </a:solidFill>
              </a:rPr>
              <a:t>    - entropy based method</a:t>
            </a:r>
          </a:p>
          <a:p>
            <a:pPr marL="296326" indent="-296326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2667">
              <a:solidFill>
                <a:schemeClr val="dk1"/>
              </a:solidFill>
            </a:endParaRPr>
          </a:p>
          <a:p>
            <a:pPr marL="296326" indent="-296326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67">
              <a:solidFill>
                <a:schemeClr val="dk1"/>
              </a:solidFill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957500" y="2086267"/>
            <a:ext cx="7353600" cy="858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609585" indent="-406390">
              <a:buSzPct val="100000"/>
              <a:buChar char="❏"/>
            </a:pPr>
            <a:r>
              <a:rPr lang="en" sz="1600"/>
              <a:t>Discrete features:</a:t>
            </a:r>
          </a:p>
        </p:txBody>
      </p:sp>
      <p:pic>
        <p:nvPicPr>
          <p:cNvPr id="560" name="Shape 560" descr="Screen Shot 2014-09-29 at 10.05.46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5484" y="1980685"/>
            <a:ext cx="5552585" cy="4000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80108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584</Words>
  <Application>Microsoft Macintosh PowerPoint</Application>
  <PresentationFormat>Widescreen</PresentationFormat>
  <Paragraphs>99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Calibri Light</vt:lpstr>
      <vt:lpstr>Courier New</vt:lpstr>
      <vt:lpstr>Helvetica Neue</vt:lpstr>
      <vt:lpstr>Lucida Grande</vt:lpstr>
      <vt:lpstr>ＭＳ Ｐゴシック</vt:lpstr>
      <vt:lpstr>Arial</vt:lpstr>
      <vt:lpstr>Office Theme</vt:lpstr>
      <vt:lpstr>Basic-template-i0jhhsb-20160605</vt:lpstr>
      <vt:lpstr>ASHG slides</vt:lpstr>
      <vt:lpstr>Finding drivers (summarize)</vt:lpstr>
      <vt:lpstr>PowerPoint Presentation</vt:lpstr>
      <vt:lpstr>Mutational Context and Signatures</vt:lpstr>
      <vt:lpstr>PowerPoint Presentation</vt:lpstr>
      <vt:lpstr>PowerPoint Presentation</vt:lpstr>
      <vt:lpstr>Functional impact</vt:lpstr>
      <vt:lpstr>PowerPoint Presentation</vt:lpstr>
      <vt:lpstr>PowerPoint Presentation</vt:lpstr>
      <vt:lpstr>Overall functional impact</vt:lpstr>
      <vt:lpstr>PowerPoint Presentation</vt:lpstr>
      <vt:lpstr>PowerPoint Presentation</vt:lpstr>
      <vt:lpstr>Differential burdening and intermediate peak can be attributed to mutational processes or selection</vt:lpstr>
      <vt:lpstr>PowerPoint Presentation</vt:lpstr>
      <vt:lpstr>PowerPoint Presentation</vt:lpstr>
      <vt:lpstr>PowerPoint Presentation</vt:lpstr>
      <vt:lpstr>Let’s look at mutational process in pRCC closely</vt:lpstr>
      <vt:lpstr>PowerPoint Presentation</vt:lpstr>
      <vt:lpstr>PowerPoint Presentation</vt:lpstr>
      <vt:lpstr>Mutational landscape change affects overall burden</vt:lpstr>
      <vt:lpstr>Early v late mutations in PCAWG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Kumar, Sushant</dc:creator>
  <cp:lastModifiedBy>Microsoft Office User</cp:lastModifiedBy>
  <cp:revision>63</cp:revision>
  <dcterms:created xsi:type="dcterms:W3CDTF">2017-09-29T19:30:03Z</dcterms:created>
  <dcterms:modified xsi:type="dcterms:W3CDTF">2017-10-10T00:11:26Z</dcterms:modified>
</cp:coreProperties>
</file>