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85" r:id="rId3"/>
    <p:sldId id="257" r:id="rId4"/>
    <p:sldId id="258" r:id="rId5"/>
    <p:sldId id="260" r:id="rId6"/>
    <p:sldId id="259" r:id="rId7"/>
    <p:sldId id="290" r:id="rId8"/>
    <p:sldId id="261" r:id="rId9"/>
    <p:sldId id="286" r:id="rId10"/>
    <p:sldId id="287" r:id="rId11"/>
    <p:sldId id="265" r:id="rId12"/>
    <p:sldId id="266" r:id="rId13"/>
    <p:sldId id="268" r:id="rId14"/>
    <p:sldId id="270" r:id="rId15"/>
    <p:sldId id="271" r:id="rId16"/>
    <p:sldId id="288" r:id="rId17"/>
    <p:sldId id="272" r:id="rId18"/>
    <p:sldId id="273" r:id="rId19"/>
    <p:sldId id="274" r:id="rId20"/>
    <p:sldId id="275" r:id="rId21"/>
    <p:sldId id="289" r:id="rId22"/>
    <p:sldId id="276" r:id="rId23"/>
    <p:sldId id="277" r:id="rId24"/>
    <p:sldId id="278" r:id="rId25"/>
    <p:sldId id="279" r:id="rId26"/>
    <p:sldId id="280" r:id="rId27"/>
    <p:sldId id="282" r:id="rId28"/>
    <p:sldId id="281" r:id="rId29"/>
    <p:sldId id="283" r:id="rId30"/>
    <p:sldId id="284" r:id="rId31"/>
    <p:sldId id="291" r:id="rId32"/>
    <p:sldId id="294" r:id="rId33"/>
    <p:sldId id="292" r:id="rId34"/>
    <p:sldId id="29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0432FF"/>
    <a:srgbClr val="008F00"/>
    <a:srgbClr val="4472C4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775"/>
    <p:restoredTop sz="94683"/>
  </p:normalViewPr>
  <p:slideViewPr>
    <p:cSldViewPr snapToGrid="0" snapToObjects="1">
      <p:cViewPr varScale="1">
        <p:scale>
          <a:sx n="218" d="100"/>
          <a:sy n="218" d="100"/>
        </p:scale>
        <p:origin x="240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0898D-EFAD-ED4B-BC65-2C26C435BC1B}" type="datetimeFigureOut">
              <a:rPr lang="en-US" smtClean="0"/>
              <a:t>4/4/17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8AFAE-E67E-8542-BC46-76D616EF7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21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8AFAE-E67E-8542-BC46-76D616EF75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2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F75C-4698-C144-A77E-C7DB5808AE95}" type="datetime1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35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FFF47-411F-3C47-AC07-883DD089A460}" type="datetime1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72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D65C1-9E83-F840-BC23-0540102F5878}" type="datetime1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21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0583-7C42-BC4C-BF88-5479894EC764}" type="datetime1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30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5DF9A-DA1D-7A4B-95E1-AB443A3227D7}" type="datetime1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47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C366-07F6-E64E-92B8-02EB8945BE9F}" type="datetime1">
              <a:rPr lang="en-US" smtClean="0"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79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DF7E7-9D48-ED44-BEAE-B45FCD4B9A06}" type="datetime1">
              <a:rPr lang="en-US" smtClean="0"/>
              <a:t>4/4/17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69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5E78-1F82-644E-B896-C45087B3F298}" type="datetime1">
              <a:rPr lang="en-US" smtClean="0"/>
              <a:t>4/4/17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87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588A-FE75-A647-88B3-6349A5AF33D5}" type="datetime1">
              <a:rPr lang="en-US" smtClean="0"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96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0C15B-E655-4B41-B399-5BAC31A41876}" type="datetime1">
              <a:rPr lang="en-US" smtClean="0"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58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3F59-F34E-1643-AAAA-834BBFE18138}" type="datetime1">
              <a:rPr lang="en-US" smtClean="0"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17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30B0E-B0DF-1E4B-A962-6908A131608A}" type="datetime1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77B61-1F56-184C-9717-3FE26677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Relationship Id="rId3" Type="http://schemas.openxmlformats.org/officeDocument/2006/relationships/image" Target="../media/image3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Relationship Id="rId3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Relationship Id="rId3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tiff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tiff"/><Relationship Id="rId3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emf"/><Relationship Id="rId3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emf"/><Relationship Id="rId3" Type="http://schemas.openxmlformats.org/officeDocument/2006/relationships/image" Target="../media/image6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7" Type="http://schemas.openxmlformats.org/officeDocument/2006/relationships/image" Target="../media/image18.png"/><Relationship Id="rId8" Type="http://schemas.openxmlformats.org/officeDocument/2006/relationships/image" Target="../media/image19.emf"/><Relationship Id="rId9" Type="http://schemas.openxmlformats.org/officeDocument/2006/relationships/image" Target="../media/image20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095" y="2077278"/>
            <a:ext cx="4019826" cy="401982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 smtClean="0">
                <a:solidFill>
                  <a:srgbClr val="FF7E79"/>
                </a:solidFill>
                <a:latin typeface="Times New Roman" charset="0"/>
                <a:ea typeface="Times New Roman" charset="0"/>
                <a:cs typeface="Times New Roman" charset="0"/>
              </a:rPr>
              <a:t>EN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Code</a:t>
            </a:r>
            <a:r>
              <a:rPr lang="en-US" dirty="0" err="1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: a companion encyclopedia in </a:t>
            </a:r>
            <a:r>
              <a:rPr lang="en-US" u="sng" dirty="0" smtClean="0">
                <a:solidFill>
                  <a:srgbClr val="FF7E79"/>
                </a:solidFill>
                <a:latin typeface="Times New Roman" charset="0"/>
                <a:ea typeface="Times New Roman" charset="0"/>
                <a:cs typeface="Times New Roman" charset="0"/>
              </a:rPr>
              <a:t>EN</a:t>
            </a:r>
            <a:r>
              <a:rPr lang="en-US" u="sng" dirty="0" smtClean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CODE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for </a:t>
            </a:r>
            <a:r>
              <a:rPr lang="en-US" u="sng" dirty="0" smtClean="0">
                <a:solidFill>
                  <a:srgbClr val="4472C4"/>
                </a:solidFill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ancer research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0826" y="2407134"/>
            <a:ext cx="24251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dirty="0" smtClean="0"/>
              <a:t>Jing Zhang</a:t>
            </a:r>
          </a:p>
          <a:p>
            <a:pPr algn="ctr">
              <a:lnSpc>
                <a:spcPct val="200000"/>
              </a:lnSpc>
            </a:pPr>
            <a:r>
              <a:rPr lang="en-US" sz="2400" dirty="0" smtClean="0"/>
              <a:t>Gerstein Lab</a:t>
            </a:r>
          </a:p>
          <a:p>
            <a:pPr algn="ctr">
              <a:lnSpc>
                <a:spcPct val="200000"/>
              </a:lnSpc>
            </a:pPr>
            <a:r>
              <a:rPr lang="en-US" sz="2400" dirty="0" smtClean="0"/>
              <a:t>MB&amp;B, Yale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165" y="5639904"/>
            <a:ext cx="1574800" cy="9144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69FB3-441E-BA49-885C-8D6E4EAC6E76}" type="datetime1">
              <a:rPr lang="en-US" smtClean="0"/>
              <a:t>4/4/17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0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9145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5E78-1F82-644E-B896-C45087B3F298}" type="datetime1">
              <a:rPr lang="en-US" smtClean="0"/>
              <a:t>4/4/17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32854" y="1317356"/>
            <a:ext cx="10615085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Introduction to EN-codec resource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 smtClean="0"/>
              <a:t>Multi-level integration from ENCODE benefits mutation burden analysis</a:t>
            </a:r>
          </a:p>
          <a:p>
            <a:pPr marL="800100" lvl="1" indent="-342900">
              <a:lnSpc>
                <a:spcPct val="130000"/>
              </a:lnSpc>
              <a:buFont typeface="Courier New" charset="0"/>
              <a:buChar char="o"/>
            </a:pPr>
            <a:r>
              <a:rPr lang="en-US" sz="2000" dirty="0" smtClean="0"/>
              <a:t>Raw signal level integration </a:t>
            </a:r>
          </a:p>
          <a:p>
            <a:pPr marL="800100" lvl="1" indent="-342900">
              <a:lnSpc>
                <a:spcPct val="130000"/>
              </a:lnSpc>
              <a:buFont typeface="Courier New" charset="0"/>
              <a:buChar char="o"/>
            </a:pPr>
            <a:r>
              <a:rPr lang="en-US" sz="2000" dirty="0" smtClean="0"/>
              <a:t>Annotation level integration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Interpreting transcriptional level regulatory changes through network rewiring analysis</a:t>
            </a:r>
          </a:p>
          <a:p>
            <a:pPr marL="800100" lvl="1" indent="-342900">
              <a:lnSpc>
                <a:spcPct val="130000"/>
              </a:lnSpc>
              <a:buFont typeface="Courier New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Quantification of regulatory changes</a:t>
            </a:r>
          </a:p>
          <a:p>
            <a:pPr marL="800100" lvl="1" indent="-342900">
              <a:lnSpc>
                <a:spcPct val="130000"/>
              </a:lnSpc>
              <a:buFont typeface="Courier New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Effect of highly rewired TFs in cancer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Integrating regulatory networks with tumor expression profiles identifies key regulators in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cancer</a:t>
            </a:r>
          </a:p>
          <a:p>
            <a:pPr marL="800100" lvl="1" indent="-342900">
              <a:lnSpc>
                <a:spcPct val="130000"/>
              </a:lnSpc>
              <a:buFont typeface="Courier New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Identification of key regulators that driver T/N differential expression </a:t>
            </a:r>
          </a:p>
          <a:p>
            <a:pPr marL="800100" lvl="1" indent="-342900">
              <a:lnSpc>
                <a:spcPct val="130000"/>
              </a:lnSpc>
              <a:buFont typeface="Courier New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Investigating the cooperation pattern between key regulators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Variant prioritization scheme and small scale validations</a:t>
            </a:r>
          </a:p>
          <a:p>
            <a:pPr>
              <a:lnSpc>
                <a:spcPct val="13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9033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326"/>
            <a:ext cx="11836400" cy="629104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Multi-level data integration better enables recurrent </a:t>
            </a:r>
            <a:r>
              <a:rPr lang="en-US" sz="2800" smtClean="0"/>
              <a:t>variant analysis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5E78-1F82-644E-B896-C45087B3F298}" type="datetime1">
              <a:rPr lang="en-US" smtClean="0"/>
              <a:t>4/4/17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https://lh3.googleusercontent.com/BY6g2mxrqphG5diFZBoBYqVLwVI0FreAKtaTyqnwaEoQSjoNn0ZNlsqcpSyaVP_ipLixnuB2bMg75WQ1G0zd9GQVQ4-70AF7yFT0L1mMat_3t-UbV942RLWix8gOcS2T86Xs0xt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5"/>
          <a:stretch/>
        </p:blipFill>
        <p:spPr bwMode="auto">
          <a:xfrm>
            <a:off x="6741882" y="3893563"/>
            <a:ext cx="4790123" cy="2553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../Figure/Feb06/supplementary/local.context.and.genome.variation.pd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8" b="49146"/>
          <a:stretch/>
        </p:blipFill>
        <p:spPr bwMode="auto">
          <a:xfrm>
            <a:off x="6632773" y="761864"/>
            <a:ext cx="4790123" cy="27365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519554" y="829800"/>
            <a:ext cx="5150769" cy="8045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920"/>
              </a:lnSpc>
            </a:pPr>
            <a:r>
              <a:rPr lang="en-US" sz="16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How to evaluate the somatic mutation burden in cancer?</a:t>
            </a:r>
          </a:p>
          <a:p>
            <a:pPr marL="285750" indent="-285750">
              <a:lnSpc>
                <a:spcPts val="1920"/>
              </a:lnSpc>
              <a:buFont typeface="Courier New" charset="0"/>
              <a:buChar char="o"/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Background mutation rate (BMR) modeling</a:t>
            </a:r>
          </a:p>
          <a:p>
            <a:pPr marL="285750" indent="-285750">
              <a:lnSpc>
                <a:spcPts val="1920"/>
              </a:lnSpc>
              <a:buFont typeface="Courier New" charset="0"/>
              <a:buChar char="o"/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mutational heterogeneity control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94" y="1704153"/>
            <a:ext cx="5501687" cy="4196056"/>
          </a:xfrm>
          <a:prstGeom prst="rect">
            <a:avLst/>
          </a:prstGeom>
        </p:spPr>
      </p:pic>
      <p:sp>
        <p:nvSpPr>
          <p:cNvPr id="12" name="Notched Right Arrow 11"/>
          <p:cNvSpPr/>
          <p:nvPr/>
        </p:nvSpPr>
        <p:spPr>
          <a:xfrm rot="19834932">
            <a:off x="5950636" y="2465557"/>
            <a:ext cx="686389" cy="210457"/>
          </a:xfrm>
          <a:prstGeom prst="notchedRightArrow">
            <a:avLst>
              <a:gd name="adj1" fmla="val 49232"/>
              <a:gd name="adj2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Notched Right Arrow 12"/>
          <p:cNvSpPr/>
          <p:nvPr/>
        </p:nvSpPr>
        <p:spPr>
          <a:xfrm rot="2255150">
            <a:off x="5896083" y="3998122"/>
            <a:ext cx="686389" cy="210457"/>
          </a:xfrm>
          <a:prstGeom prst="notchedRightArrow">
            <a:avLst>
              <a:gd name="adj1" fmla="val 49232"/>
              <a:gd name="adj2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19744177">
            <a:off x="5589375" y="2289184"/>
            <a:ext cx="1124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Internal effects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2303365">
            <a:off x="5556947" y="4164907"/>
            <a:ext cx="1150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External effects</a:t>
            </a:r>
            <a:endParaRPr lang="en-US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0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/Users/jingzhang/Documents/Manuscript/2016/ENCODECancer/Figure/Feb06/supplementary/recurrence.schematic.supplementary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11" y="749105"/>
            <a:ext cx="4557409" cy="59723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5E78-1F82-644E-B896-C45087B3F298}" type="datetime1">
              <a:rPr lang="en-US" smtClean="0"/>
              <a:t>4/4/17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12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60326"/>
            <a:ext cx="11836400" cy="629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lnSpc>
                <a:spcPct val="90000"/>
              </a:lnSpc>
              <a:spcBef>
                <a:spcPct val="0"/>
              </a:spcBef>
            </a:pPr>
            <a:r>
              <a:rPr lang="en-US" sz="2800" dirty="0"/>
              <a:t>Raw signal level integration enables </a:t>
            </a:r>
            <a:r>
              <a:rPr lang="en-US" sz="2800" dirty="0" smtClean="0"/>
              <a:t>accurate BMR modeling</a:t>
            </a:r>
            <a:endParaRPr lang="en-US" sz="2800" dirty="0"/>
          </a:p>
        </p:txBody>
      </p:sp>
      <p:pic>
        <p:nvPicPr>
          <p:cNvPr id="7" name="Picture 6" descr="../Figure/Feb06/supplementary/cancer.type.feature.type.correlation.pd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" y="1194441"/>
            <a:ext cx="5941060" cy="42405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28419" y="805112"/>
            <a:ext cx="3062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432FF"/>
                </a:solidFill>
              </a:rPr>
              <a:t>Many features are correlated with BMR</a:t>
            </a:r>
            <a:endParaRPr lang="en-US" sz="1400" dirty="0">
              <a:solidFill>
                <a:srgbClr val="0432FF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720113" y="797051"/>
            <a:ext cx="1337100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449" y="6025771"/>
            <a:ext cx="5301245" cy="40355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10870" y="5415200"/>
            <a:ext cx="3048000" cy="508994"/>
            <a:chOff x="6770914" y="842770"/>
            <a:chExt cx="3048000" cy="508994"/>
          </a:xfrm>
        </p:grpSpPr>
        <p:grpSp>
          <p:nvGrpSpPr>
            <p:cNvPr id="18" name="Group 17"/>
            <p:cNvGrpSpPr/>
            <p:nvPr/>
          </p:nvGrpSpPr>
          <p:grpSpPr>
            <a:xfrm>
              <a:off x="6770914" y="842770"/>
              <a:ext cx="3048000" cy="437605"/>
              <a:chOff x="6770914" y="842770"/>
              <a:chExt cx="3048000" cy="437605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70914" y="842770"/>
                <a:ext cx="3048000" cy="406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7017660" y="1014566"/>
                <a:ext cx="2764969" cy="265809"/>
                <a:chOff x="7017660" y="1014566"/>
                <a:chExt cx="2764969" cy="265809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9260115" y="1014566"/>
                  <a:ext cx="522514" cy="265809"/>
                </a:xfrm>
                <a:prstGeom prst="rect">
                  <a:avLst/>
                </a:prstGeom>
                <a:noFill/>
                <a:ln>
                  <a:solidFill>
                    <a:srgbClr val="0432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7939314" y="1014566"/>
                  <a:ext cx="522514" cy="265809"/>
                </a:xfrm>
                <a:prstGeom prst="rect">
                  <a:avLst/>
                </a:prstGeom>
                <a:noFill/>
                <a:ln>
                  <a:solidFill>
                    <a:srgbClr val="0432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8498115" y="1014566"/>
                  <a:ext cx="522514" cy="265809"/>
                </a:xfrm>
                <a:prstGeom prst="rect">
                  <a:avLst/>
                </a:prstGeom>
                <a:noFill/>
                <a:ln>
                  <a:solidFill>
                    <a:srgbClr val="0432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7017660" y="1014566"/>
                  <a:ext cx="522514" cy="265809"/>
                </a:xfrm>
                <a:prstGeom prst="rect">
                  <a:avLst/>
                </a:prstGeom>
                <a:noFill/>
                <a:ln>
                  <a:solidFill>
                    <a:srgbClr val="0432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1" name="Triangle 20"/>
            <p:cNvSpPr/>
            <p:nvPr/>
          </p:nvSpPr>
          <p:spPr>
            <a:xfrm>
              <a:off x="8153400" y="1290427"/>
              <a:ext cx="65314" cy="61337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riangle 22"/>
            <p:cNvSpPr/>
            <p:nvPr/>
          </p:nvSpPr>
          <p:spPr>
            <a:xfrm>
              <a:off x="8741229" y="1290427"/>
              <a:ext cx="65314" cy="61337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940258"/>
              </p:ext>
            </p:extLst>
          </p:nvPr>
        </p:nvGraphicFramePr>
        <p:xfrm>
          <a:off x="4058010" y="5421822"/>
          <a:ext cx="2728684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2171"/>
                <a:gridCol w="682171"/>
                <a:gridCol w="682171"/>
                <a:gridCol w="682171"/>
              </a:tblGrid>
              <a:tr h="206436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Bin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All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Mutated</a:t>
                      </a:r>
                      <a:r>
                        <a:rPr lang="en-US" sz="1100" baseline="0" dirty="0" smtClean="0"/>
                        <a:t> </a:t>
                      </a:r>
                      <a:endParaRPr lang="en-US" sz="1100" dirty="0"/>
                    </a:p>
                  </a:txBody>
                  <a:tcPr/>
                </a:tc>
              </a:tr>
              <a:tr h="20643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GCT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1Mb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3000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15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073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/Users/jingzhang/Documents/Manuscript/2016/ENCODECancer/Figure/Feb06/supplementary/Final.Performance.3mer.separate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940" y="695124"/>
            <a:ext cx="5941060" cy="59410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588A-FE75-A647-88B3-6349A5AF33D5}" type="datetime1">
              <a:rPr lang="en-US" smtClean="0"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 descr="../Figure/Feb06/supplementary/feature.PCA.proportion.pd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81" y="4635138"/>
            <a:ext cx="5272814" cy="21190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750561" y="101601"/>
            <a:ext cx="5115026" cy="4608866"/>
            <a:chOff x="569132" y="0"/>
            <a:chExt cx="5115026" cy="4608866"/>
          </a:xfrm>
        </p:grpSpPr>
        <p:grpSp>
          <p:nvGrpSpPr>
            <p:cNvPr id="10" name="Group 9"/>
            <p:cNvGrpSpPr/>
            <p:nvPr/>
          </p:nvGrpSpPr>
          <p:grpSpPr>
            <a:xfrm>
              <a:off x="752929" y="0"/>
              <a:ext cx="4931229" cy="4608866"/>
              <a:chOff x="999671" y="-6477"/>
              <a:chExt cx="4931229" cy="460886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6257" y="-6477"/>
                <a:ext cx="4492263" cy="593523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/>
              <a:srcRect t="1721"/>
              <a:stretch/>
            </p:blipFill>
            <p:spPr>
              <a:xfrm>
                <a:off x="999671" y="458289"/>
                <a:ext cx="4931229" cy="4144100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 rot="16200000">
              <a:off x="-1000720" y="2382928"/>
              <a:ext cx="34474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Correlation Heatmap of 1mb bins of features</a:t>
              </a:r>
              <a:endParaRPr lang="en-US" sz="14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843485" y="240501"/>
            <a:ext cx="4163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Performance in four different cancer 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74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/Users/jingzhang/Documents/Research/ENCODECancer/figurePlot/Figure/Burden/Train/fitted/figure/train.dispersion.parameter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689" y="2578856"/>
            <a:ext cx="5946140" cy="35667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588A-FE75-A647-88B3-6349A5AF33D5}" type="datetime1">
              <a:rPr lang="en-US" smtClean="0"/>
              <a:t>4/4/17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59" y="28575"/>
            <a:ext cx="5486400" cy="6692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33772" y="609600"/>
            <a:ext cx="5773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charset="0"/>
              <a:buChar char="o"/>
            </a:pPr>
            <a:r>
              <a:rPr lang="en-US" sz="1600" dirty="0" smtClean="0"/>
              <a:t>How to improve BMR estimation accuracy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en-US" sz="1600" dirty="0" smtClean="0"/>
              <a:t>Use matched tissue data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en-US" sz="1600" dirty="0" smtClean="0"/>
              <a:t>Combine more features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en-US" sz="1600" dirty="0" smtClean="0"/>
              <a:t>Detect overdispersion and correct if necessary</a:t>
            </a:r>
          </a:p>
        </p:txBody>
      </p:sp>
    </p:spTree>
    <p:extLst>
      <p:ext uri="{BB962C8B-B14F-4D97-AF65-F5344CB8AC3E}">
        <p14:creationId xmlns:p14="http://schemas.microsoft.com/office/powerpoint/2010/main" val="21921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588A-FE75-A647-88B3-6349A5AF33D5}" type="datetime1">
              <a:rPr lang="en-US" smtClean="0"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/Users/jingzhang/Documents/Manuscript/2016/ENCODECancer/Figure/Feb06/supplementary/extended.gene.supplementary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28" y="766808"/>
            <a:ext cx="6948715" cy="36165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" y="60326"/>
            <a:ext cx="11836400" cy="629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/>
              <a:t>Annotation level integration in mutation burden analysis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857" y="442686"/>
            <a:ext cx="3737429" cy="6342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8614" y="4644571"/>
            <a:ext cx="672918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/>
              <a:t>Extended gene neighborhood</a:t>
            </a:r>
          </a:p>
          <a:p>
            <a:pPr marL="285750" indent="-285750">
              <a:lnSpc>
                <a:spcPct val="120000"/>
              </a:lnSpc>
              <a:buFont typeface="Courier New" charset="0"/>
              <a:buChar char="o"/>
            </a:pPr>
            <a:r>
              <a:rPr lang="en-US" sz="1600" dirty="0" smtClean="0"/>
              <a:t>Picks up distributed mutation signals from multiple regions</a:t>
            </a:r>
          </a:p>
          <a:p>
            <a:pPr marL="285750" indent="-285750">
              <a:lnSpc>
                <a:spcPct val="120000"/>
              </a:lnSpc>
              <a:buFont typeface="Courier New" charset="0"/>
              <a:buChar char="o"/>
            </a:pPr>
            <a:r>
              <a:rPr lang="en-US" sz="1600" dirty="0" smtClean="0"/>
              <a:t>Benefits variant impact interpretation</a:t>
            </a:r>
          </a:p>
          <a:p>
            <a:pPr marL="285750" indent="-285750">
              <a:lnSpc>
                <a:spcPct val="120000"/>
              </a:lnSpc>
              <a:buFont typeface="Courier New" charset="0"/>
              <a:buChar char="o"/>
            </a:pPr>
            <a:r>
              <a:rPr lang="en-US" sz="1600" dirty="0" smtClean="0"/>
              <a:t>Discovers genes (BCL6) with prognostic value but missed by CDS analysis </a:t>
            </a:r>
          </a:p>
        </p:txBody>
      </p:sp>
    </p:spTree>
    <p:extLst>
      <p:ext uri="{BB962C8B-B14F-4D97-AF65-F5344CB8AC3E}">
        <p14:creationId xmlns:p14="http://schemas.microsoft.com/office/powerpoint/2010/main" val="34779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9145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5E78-1F82-644E-B896-C45087B3F298}" type="datetime1">
              <a:rPr lang="en-US" smtClean="0"/>
              <a:t>4/4/17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32854" y="1317356"/>
            <a:ext cx="10615085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Introduction to EN-codec resource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Multi-level integration from ENCODE benefits mutation burden analysis</a:t>
            </a:r>
          </a:p>
          <a:p>
            <a:pPr marL="800100" lvl="1" indent="-342900">
              <a:lnSpc>
                <a:spcPct val="130000"/>
              </a:lnSpc>
              <a:buFont typeface="Courier New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Raw signal level integration </a:t>
            </a:r>
          </a:p>
          <a:p>
            <a:pPr marL="800100" lvl="1" indent="-342900">
              <a:lnSpc>
                <a:spcPct val="130000"/>
              </a:lnSpc>
              <a:buFont typeface="Courier New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Annotation level integration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 smtClean="0"/>
              <a:t>Interpreting transcriptional level regulatory changes through network rewiring analysis</a:t>
            </a:r>
          </a:p>
          <a:p>
            <a:pPr marL="800100" lvl="1" indent="-342900">
              <a:lnSpc>
                <a:spcPct val="130000"/>
              </a:lnSpc>
              <a:buFont typeface="Courier New" charset="0"/>
              <a:buChar char="o"/>
            </a:pPr>
            <a:r>
              <a:rPr lang="en-US" sz="2000" dirty="0" smtClean="0"/>
              <a:t>Quantification of regulatory changes</a:t>
            </a:r>
          </a:p>
          <a:p>
            <a:pPr marL="800100" lvl="1" indent="-342900">
              <a:lnSpc>
                <a:spcPct val="130000"/>
              </a:lnSpc>
              <a:buFont typeface="Courier New" charset="0"/>
              <a:buChar char="o"/>
            </a:pPr>
            <a:r>
              <a:rPr lang="en-US" sz="2000" dirty="0" smtClean="0"/>
              <a:t>Effect of highly rewired TFs in cancer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Integrating regulatory networks with tumor expression profiles identifies key regulators in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cancer</a:t>
            </a:r>
          </a:p>
          <a:p>
            <a:pPr marL="800100" lvl="1" indent="-342900">
              <a:lnSpc>
                <a:spcPct val="130000"/>
              </a:lnSpc>
              <a:buFont typeface="Courier New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Identification of key regulators that driver T/N differential expression </a:t>
            </a:r>
          </a:p>
          <a:p>
            <a:pPr marL="800100" lvl="1" indent="-342900">
              <a:lnSpc>
                <a:spcPct val="130000"/>
              </a:lnSpc>
              <a:buFont typeface="Courier New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Investigating the cooperation pattern between key regulators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Variant prioritization scheme and small scale validations</a:t>
            </a:r>
          </a:p>
          <a:p>
            <a:pPr>
              <a:lnSpc>
                <a:spcPct val="13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5675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588A-FE75-A647-88B3-6349A5AF33D5}" type="datetime1">
              <a:rPr lang="en-US" smtClean="0"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60326"/>
            <a:ext cx="11836400" cy="629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/>
              <a:t>Cell Types specific network analysis helps to pinpoint regulation changes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12" y="972457"/>
            <a:ext cx="6040092" cy="4792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0" r="19840" b="56940"/>
          <a:stretch/>
        </p:blipFill>
        <p:spPr>
          <a:xfrm>
            <a:off x="7525062" y="905203"/>
            <a:ext cx="3147935" cy="29530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164" y="4124875"/>
            <a:ext cx="4139218" cy="196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3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588A-FE75-A647-88B3-6349A5AF33D5}" type="datetime1">
              <a:rPr lang="en-US" smtClean="0"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../../Downloads/NetworkSIv2%20(1).pdf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2"/>
          <a:stretch/>
        </p:blipFill>
        <p:spPr bwMode="auto">
          <a:xfrm>
            <a:off x="58557" y="962706"/>
            <a:ext cx="7713844" cy="48502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../../../../Downloads/imag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321685"/>
            <a:ext cx="3865825" cy="330721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2244949" y="303244"/>
            <a:ext cx="306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TF network rewiring schematic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92652" y="4157185"/>
            <a:ext cx="7357783" cy="16189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 err="1" smtClean="0"/>
              <a:t>Kmeans</a:t>
            </a:r>
            <a:r>
              <a:rPr lang="en-US" sz="1600" dirty="0" smtClean="0"/>
              <a:t> clustering of TFs according to percentage of gain/loss edges</a:t>
            </a:r>
          </a:p>
          <a:p>
            <a:pPr marL="285750" indent="-285750">
              <a:lnSpc>
                <a:spcPct val="130000"/>
              </a:lnSpc>
              <a:buFont typeface="Courier New" charset="0"/>
              <a:buChar char="o"/>
            </a:pPr>
            <a:r>
              <a:rPr lang="en-US" sz="1600" dirty="0"/>
              <a:t>NFE2 and RCOR1 were identified as one of the strongest member of gained group, </a:t>
            </a:r>
            <a:endParaRPr lang="en-US" sz="1600" dirty="0" smtClean="0"/>
          </a:p>
          <a:p>
            <a:pPr marL="285750" indent="-285750">
              <a:lnSpc>
                <a:spcPct val="130000"/>
              </a:lnSpc>
              <a:buFont typeface="Courier New" charset="0"/>
              <a:buChar char="o"/>
            </a:pPr>
            <a:r>
              <a:rPr lang="en-US" sz="1600" dirty="0" smtClean="0"/>
              <a:t>CTCF </a:t>
            </a:r>
            <a:r>
              <a:rPr lang="en-US" sz="1600" dirty="0"/>
              <a:t>was identified as a member of common </a:t>
            </a:r>
            <a:r>
              <a:rPr lang="en-US" sz="1600" dirty="0" smtClean="0"/>
              <a:t>group</a:t>
            </a:r>
          </a:p>
          <a:p>
            <a:pPr marL="285750" indent="-285750">
              <a:lnSpc>
                <a:spcPct val="130000"/>
              </a:lnSpc>
              <a:buFont typeface="Courier New" charset="0"/>
              <a:buChar char="o"/>
            </a:pPr>
            <a:r>
              <a:rPr lang="en-US" sz="1600" dirty="0" smtClean="0"/>
              <a:t>YBX1 </a:t>
            </a:r>
            <a:r>
              <a:rPr lang="en-US" sz="1600" dirty="0"/>
              <a:t>was identified as a member of loss group</a:t>
            </a:r>
            <a:endParaRPr lang="en-US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6042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588A-FE75-A647-88B3-6349A5AF33D5}" type="datetime1">
              <a:rPr lang="en-US" smtClean="0"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19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92900" y="3641024"/>
            <a:ext cx="3882848" cy="1998225"/>
            <a:chOff x="400394" y="765120"/>
            <a:chExt cx="3882848" cy="19982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394" y="765120"/>
              <a:ext cx="3882848" cy="19982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</p:pic>
        <p:sp>
          <p:nvSpPr>
            <p:cNvPr id="8" name="Rectangle 7"/>
            <p:cNvSpPr/>
            <p:nvPr/>
          </p:nvSpPr>
          <p:spPr>
            <a:xfrm>
              <a:off x="592182" y="818564"/>
              <a:ext cx="3499272" cy="1944781"/>
            </a:xfrm>
            <a:prstGeom prst="rect">
              <a:avLst/>
            </a:prstGeom>
            <a:solidFill>
              <a:srgbClr val="4472C4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242669" y="2226753"/>
            <a:ext cx="4109643" cy="3198952"/>
            <a:chOff x="7489371" y="2293255"/>
            <a:chExt cx="2840598" cy="2047328"/>
          </a:xfrm>
        </p:grpSpPr>
        <p:pic>
          <p:nvPicPr>
            <p:cNvPr id="10" name="Picture 9" descr="/Users/jz/Downloads/enhtss.xiv/enhtss.122.dsbin.txt_1__k4_v1_dbernoulli_diffclass4tf.pdf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1" t="85099" r="23867"/>
            <a:stretch/>
          </p:blipFill>
          <p:spPr bwMode="auto">
            <a:xfrm>
              <a:off x="7503885" y="3222985"/>
              <a:ext cx="2826084" cy="1117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 descr="/Users/jz/Downloads/enhtss.xiv/enhtss.122.dsbin.txt_1__k4_v1_dbernoulli_diffclass4tf.pdf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6" t="85099" r="59528" b="2505"/>
            <a:stretch/>
          </p:blipFill>
          <p:spPr bwMode="auto">
            <a:xfrm>
              <a:off x="7489371" y="2293255"/>
              <a:ext cx="2786742" cy="92973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517" y="318156"/>
            <a:ext cx="6978909" cy="19085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2512" y="946940"/>
            <a:ext cx="4063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i="1" u="sng" dirty="0">
                <a:solidFill>
                  <a:srgbClr val="0432FF"/>
                </a:solidFill>
              </a:rPr>
              <a:t>Direct Rewiring </a:t>
            </a:r>
            <a:r>
              <a:rPr lang="en-US" sz="1600" b="1" i="1" u="sng" dirty="0" smtClean="0">
                <a:solidFill>
                  <a:srgbClr val="0432FF"/>
                </a:solidFill>
              </a:rPr>
              <a:t>Index: </a:t>
            </a:r>
          </a:p>
          <a:p>
            <a:pPr algn="just"/>
            <a:r>
              <a:rPr lang="en-US" sz="1600" dirty="0" smtClean="0"/>
              <a:t>potential of loss and gain edges when transiting from tumor to normal cells  </a:t>
            </a:r>
            <a:endParaRPr lang="en-US" sz="1600" dirty="0"/>
          </a:p>
        </p:txBody>
      </p:sp>
      <p:pic>
        <p:nvPicPr>
          <p:cNvPr id="16" name="Picture 15" descr="../../Downloads/NetworkSIv2%20(1).pdf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5" t="60214" r="39085" b="12717"/>
          <a:stretch/>
        </p:blipFill>
        <p:spPr bwMode="auto">
          <a:xfrm>
            <a:off x="1601917" y="2069432"/>
            <a:ext cx="1815051" cy="15091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448353" y="5223750"/>
            <a:ext cx="4063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i="1" u="sng" dirty="0" smtClean="0">
                <a:solidFill>
                  <a:srgbClr val="0432FF"/>
                </a:solidFill>
              </a:rPr>
              <a:t>Gene community based Rewiring score: </a:t>
            </a:r>
          </a:p>
          <a:p>
            <a:pPr algn="just"/>
            <a:r>
              <a:rPr lang="en-US" sz="1600" dirty="0" smtClean="0"/>
              <a:t>Difference of linkages to different gene communities in T/N cells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9812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9145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5E78-1F82-644E-B896-C45087B3F298}" type="datetime1">
              <a:rPr lang="en-US" smtClean="0"/>
              <a:t>4/4/17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32854" y="1317356"/>
            <a:ext cx="10615085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 smtClean="0"/>
              <a:t>Introduction to EN-codec resource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 smtClean="0"/>
              <a:t>Multi-level integration from ENCODE benefits mutation burden analysis</a:t>
            </a:r>
          </a:p>
          <a:p>
            <a:pPr marL="800100" lvl="1" indent="-342900">
              <a:lnSpc>
                <a:spcPct val="130000"/>
              </a:lnSpc>
              <a:buFont typeface="Courier New" charset="0"/>
              <a:buChar char="o"/>
            </a:pPr>
            <a:r>
              <a:rPr lang="en-US" sz="2000" dirty="0" smtClean="0"/>
              <a:t>Raw signal level integration </a:t>
            </a:r>
          </a:p>
          <a:p>
            <a:pPr marL="800100" lvl="1" indent="-342900">
              <a:lnSpc>
                <a:spcPct val="130000"/>
              </a:lnSpc>
              <a:buFont typeface="Courier New" charset="0"/>
              <a:buChar char="o"/>
            </a:pPr>
            <a:r>
              <a:rPr lang="en-US" sz="2000" dirty="0" smtClean="0"/>
              <a:t>Annotation level integration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 smtClean="0"/>
              <a:t>Interpreting transcriptional level regulatory changes through network rewiring analysis</a:t>
            </a:r>
          </a:p>
          <a:p>
            <a:pPr marL="800100" lvl="1" indent="-342900">
              <a:lnSpc>
                <a:spcPct val="130000"/>
              </a:lnSpc>
              <a:buFont typeface="Courier New" charset="0"/>
              <a:buChar char="o"/>
            </a:pPr>
            <a:r>
              <a:rPr lang="en-US" sz="2000" dirty="0" smtClean="0"/>
              <a:t>Quantification of regulatory changes</a:t>
            </a:r>
          </a:p>
          <a:p>
            <a:pPr marL="800100" lvl="1" indent="-342900">
              <a:lnSpc>
                <a:spcPct val="130000"/>
              </a:lnSpc>
              <a:buFont typeface="Courier New" charset="0"/>
              <a:buChar char="o"/>
            </a:pPr>
            <a:r>
              <a:rPr lang="en-US" sz="2000" dirty="0" smtClean="0"/>
              <a:t>Effect of highly rewired TFs in cancer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/>
              <a:t>Integrating regulatory networks with tumor expression profiles identifies key regulators in </a:t>
            </a:r>
            <a:r>
              <a:rPr lang="en-US" sz="2000" dirty="0" smtClean="0"/>
              <a:t>cancer</a:t>
            </a:r>
          </a:p>
          <a:p>
            <a:pPr marL="800100" lvl="1" indent="-342900">
              <a:lnSpc>
                <a:spcPct val="130000"/>
              </a:lnSpc>
              <a:buFont typeface="Courier New" charset="0"/>
              <a:buChar char="o"/>
            </a:pPr>
            <a:r>
              <a:rPr lang="en-US" sz="2000" dirty="0" smtClean="0"/>
              <a:t>Identification of key regulators that driver T/N differential expression </a:t>
            </a:r>
          </a:p>
          <a:p>
            <a:pPr marL="800100" lvl="1" indent="-342900">
              <a:lnSpc>
                <a:spcPct val="130000"/>
              </a:lnSpc>
              <a:buFont typeface="Courier New" charset="0"/>
              <a:buChar char="o"/>
            </a:pPr>
            <a:r>
              <a:rPr lang="en-US" sz="2000" dirty="0" smtClean="0"/>
              <a:t>Investigating the cooperation pattern between key regulators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 smtClean="0"/>
              <a:t>Variant prioritization scheme and small scale validations</a:t>
            </a:r>
          </a:p>
          <a:p>
            <a:pPr>
              <a:lnSpc>
                <a:spcPct val="13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64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588A-FE75-A647-88B3-6349A5AF33D5}" type="datetime1">
              <a:rPr lang="en-US" smtClean="0"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17" y="0"/>
            <a:ext cx="8970135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093352" y="230513"/>
            <a:ext cx="2936030" cy="1823256"/>
            <a:chOff x="4734771" y="3786513"/>
            <a:chExt cx="2936030" cy="1823256"/>
          </a:xfrm>
        </p:grpSpPr>
        <p:sp>
          <p:nvSpPr>
            <p:cNvPr id="7" name="TextBox 6"/>
            <p:cNvSpPr txBox="1"/>
            <p:nvPr/>
          </p:nvSpPr>
          <p:spPr>
            <a:xfrm>
              <a:off x="5283711" y="3786513"/>
              <a:ext cx="17372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432FF"/>
                  </a:solidFill>
                </a:rPr>
                <a:t>Direct Rewiring index</a:t>
              </a:r>
              <a:endParaRPr lang="en-US" sz="1400" dirty="0">
                <a:solidFill>
                  <a:srgbClr val="0432FF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734771" y="4098804"/>
              <a:ext cx="2936030" cy="1510965"/>
              <a:chOff x="4937970" y="4100284"/>
              <a:chExt cx="3229946" cy="151855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37970" y="4100284"/>
                <a:ext cx="3229946" cy="151855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5011057" y="4109356"/>
                <a:ext cx="2964543" cy="150948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9242668" y="4491584"/>
            <a:ext cx="2840598" cy="2047328"/>
            <a:chOff x="7489371" y="2293255"/>
            <a:chExt cx="2840598" cy="2047328"/>
          </a:xfrm>
        </p:grpSpPr>
        <p:pic>
          <p:nvPicPr>
            <p:cNvPr id="13" name="Picture 12" descr="/Users/jz/Downloads/enhtss.xiv/enhtss.122.dsbin.txt_1__k4_v1_dbernoulli_diffclass4tf.pdf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1" t="85099" r="23867"/>
            <a:stretch/>
          </p:blipFill>
          <p:spPr bwMode="auto">
            <a:xfrm>
              <a:off x="7503885" y="3222985"/>
              <a:ext cx="2826084" cy="1117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 descr="/Users/jz/Downloads/enhtss.xiv/enhtss.122.dsbin.txt_1__k4_v1_dbernoulli_diffclass4tf.pdf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6" t="85099" r="59528" b="2505"/>
            <a:stretch/>
          </p:blipFill>
          <p:spPr bwMode="auto">
            <a:xfrm>
              <a:off x="7489371" y="2293255"/>
              <a:ext cx="2786742" cy="9297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TextBox 14"/>
          <p:cNvSpPr txBox="1"/>
          <p:nvPr/>
        </p:nvSpPr>
        <p:spPr>
          <a:xfrm>
            <a:off x="9712173" y="3905835"/>
            <a:ext cx="1916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432FF"/>
                </a:solidFill>
              </a:rPr>
              <a:t>Gene community based</a:t>
            </a:r>
          </a:p>
          <a:p>
            <a:pPr algn="ctr"/>
            <a:r>
              <a:rPr lang="en-US" sz="1400" dirty="0" smtClean="0">
                <a:solidFill>
                  <a:srgbClr val="0432FF"/>
                </a:solidFill>
              </a:rPr>
              <a:t>rewiring index</a:t>
            </a:r>
            <a:endParaRPr lang="en-US" sz="1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93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9145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5E78-1F82-644E-B896-C45087B3F298}" type="datetime1">
              <a:rPr lang="en-US" smtClean="0"/>
              <a:t>4/4/17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32854" y="1317356"/>
            <a:ext cx="10615085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 smtClean="0"/>
              <a:t>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ntroduction to EN-codec resource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Multi-level integration from ENCODE benefits mutation burden analysis</a:t>
            </a:r>
          </a:p>
          <a:p>
            <a:pPr marL="800100" lvl="1" indent="-342900">
              <a:lnSpc>
                <a:spcPct val="130000"/>
              </a:lnSpc>
              <a:buFont typeface="Courier New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Raw signal level integration </a:t>
            </a:r>
          </a:p>
          <a:p>
            <a:pPr marL="800100" lvl="1" indent="-342900">
              <a:lnSpc>
                <a:spcPct val="130000"/>
              </a:lnSpc>
              <a:buFont typeface="Courier New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Annotation level integration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Interpreting transcriptional level regulatory changes through network rewiring analysis</a:t>
            </a:r>
          </a:p>
          <a:p>
            <a:pPr marL="800100" lvl="1" indent="-342900">
              <a:lnSpc>
                <a:spcPct val="130000"/>
              </a:lnSpc>
              <a:buFont typeface="Courier New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Quantification of regulatory changes</a:t>
            </a:r>
          </a:p>
          <a:p>
            <a:pPr marL="800100" lvl="1" indent="-342900">
              <a:lnSpc>
                <a:spcPct val="130000"/>
              </a:lnSpc>
              <a:buFont typeface="Courier New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Effect of highly rewired TFs in cancer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/>
              <a:t>Integrating regulatory networks with tumor expression profiles identifies key regulators in </a:t>
            </a:r>
            <a:r>
              <a:rPr lang="en-US" sz="2000" dirty="0" smtClean="0"/>
              <a:t>cancer</a:t>
            </a:r>
          </a:p>
          <a:p>
            <a:pPr marL="800100" lvl="1" indent="-342900">
              <a:lnSpc>
                <a:spcPct val="130000"/>
              </a:lnSpc>
              <a:buFont typeface="Courier New" charset="0"/>
              <a:buChar char="o"/>
            </a:pPr>
            <a:r>
              <a:rPr lang="en-US" sz="2000" dirty="0" smtClean="0"/>
              <a:t>Identification of key regulators that driver T/N differential expression </a:t>
            </a:r>
          </a:p>
          <a:p>
            <a:pPr marL="800100" lvl="1" indent="-342900">
              <a:lnSpc>
                <a:spcPct val="130000"/>
              </a:lnSpc>
              <a:buFont typeface="Courier New" charset="0"/>
              <a:buChar char="o"/>
            </a:pPr>
            <a:r>
              <a:rPr lang="en-US" sz="2000" dirty="0" smtClean="0"/>
              <a:t>Investigating the cooperation pattern between key regulators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Variant prioritization scheme and small scale validations</a:t>
            </a:r>
          </a:p>
          <a:p>
            <a:pPr>
              <a:lnSpc>
                <a:spcPct val="13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874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588A-FE75-A647-88B3-6349A5AF33D5}" type="datetime1">
              <a:rPr lang="en-US" smtClean="0"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22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60326"/>
            <a:ext cx="11836400" cy="629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/>
              <a:t>Pinpoint Key Regulators through generalized network analysis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8" y="1091615"/>
            <a:ext cx="7714037" cy="3661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581" y="1023256"/>
            <a:ext cx="3194798" cy="47921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6747" y="4908557"/>
            <a:ext cx="6452920" cy="706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30000"/>
              </a:lnSpc>
              <a:buFont typeface="Courier New" charset="0"/>
              <a:buChar char="o"/>
            </a:pPr>
            <a:r>
              <a:rPr lang="en-US" sz="1600" dirty="0" smtClean="0"/>
              <a:t>Top tier TFs are slightly enriched with more cancer associated TFs</a:t>
            </a:r>
          </a:p>
          <a:p>
            <a:pPr marL="285750" indent="-285750">
              <a:lnSpc>
                <a:spcPct val="130000"/>
              </a:lnSpc>
              <a:buFont typeface="Courier New" charset="0"/>
              <a:buChar char="o"/>
            </a:pPr>
            <a:r>
              <a:rPr lang="en-US" sz="1600" dirty="0" smtClean="0"/>
              <a:t>Top tier TFs demonstrates stronger regulation power in cancer genomes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423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588A-FE75-A647-88B3-6349A5AF33D5}" type="datetime1">
              <a:rPr lang="en-US" smtClean="0"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23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60326"/>
            <a:ext cx="11836400" cy="629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/>
              <a:t>Pinpoint Key Regulators through generalized network analysis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72" y="887006"/>
            <a:ext cx="5307227" cy="192876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844022" y="702853"/>
            <a:ext cx="6144778" cy="3794472"/>
            <a:chOff x="1376136" y="365930"/>
            <a:chExt cx="6144778" cy="3794472"/>
          </a:xfrm>
        </p:grpSpPr>
        <p:grpSp>
          <p:nvGrpSpPr>
            <p:cNvPr id="9" name="Group 8"/>
            <p:cNvGrpSpPr/>
            <p:nvPr/>
          </p:nvGrpSpPr>
          <p:grpSpPr>
            <a:xfrm>
              <a:off x="1376136" y="365930"/>
              <a:ext cx="5537941" cy="3323755"/>
              <a:chOff x="1376136" y="365930"/>
              <a:chExt cx="5537941" cy="3323755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74373" y="967875"/>
                <a:ext cx="4739704" cy="2721810"/>
              </a:xfrm>
              <a:prstGeom prst="rect">
                <a:avLst/>
              </a:prstGeom>
            </p:spPr>
          </p:pic>
          <p:grpSp>
            <p:nvGrpSpPr>
              <p:cNvPr id="14" name="Group 13"/>
              <p:cNvGrpSpPr/>
              <p:nvPr/>
            </p:nvGrpSpPr>
            <p:grpSpPr>
              <a:xfrm>
                <a:off x="1376136" y="1074821"/>
                <a:ext cx="572980" cy="2350168"/>
                <a:chOff x="1376136" y="1074821"/>
                <a:chExt cx="572980" cy="2350168"/>
              </a:xfrm>
            </p:grpSpPr>
            <p:cxnSp>
              <p:nvCxnSpPr>
                <p:cNvPr id="18" name="Straight Arrow Connector 17"/>
                <p:cNvCxnSpPr/>
                <p:nvPr/>
              </p:nvCxnSpPr>
              <p:spPr>
                <a:xfrm flipH="1">
                  <a:off x="1933074" y="1074821"/>
                  <a:ext cx="16042" cy="235016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/>
                <p:cNvSpPr txBox="1"/>
                <p:nvPr/>
              </p:nvSpPr>
              <p:spPr>
                <a:xfrm rot="16200000">
                  <a:off x="691718" y="1836821"/>
                  <a:ext cx="173816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mtClean="0"/>
                    <a:t>Gene Expression</a:t>
                  </a:r>
                  <a:endParaRPr lang="en-US"/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4403558" y="365930"/>
                <a:ext cx="2069431" cy="452217"/>
                <a:chOff x="4403558" y="365930"/>
                <a:chExt cx="2069431" cy="452217"/>
              </a:xfrm>
            </p:grpSpPr>
            <p:cxnSp>
              <p:nvCxnSpPr>
                <p:cNvPr id="16" name="Straight Arrow Connector 15"/>
                <p:cNvCxnSpPr/>
                <p:nvPr/>
              </p:nvCxnSpPr>
              <p:spPr>
                <a:xfrm>
                  <a:off x="4403558" y="810126"/>
                  <a:ext cx="2069431" cy="802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/>
                <p:cNvSpPr txBox="1"/>
                <p:nvPr/>
              </p:nvSpPr>
              <p:spPr>
                <a:xfrm>
                  <a:off x="4446815" y="365930"/>
                  <a:ext cx="198291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mtClean="0"/>
                    <a:t>TF regulation Score</a:t>
                  </a:r>
                  <a:endParaRPr lang="en-US"/>
                </a:p>
              </p:txBody>
            </p:sp>
          </p:grpSp>
        </p:grpSp>
        <p:grpSp>
          <p:nvGrpSpPr>
            <p:cNvPr id="10" name="Group 9"/>
            <p:cNvGrpSpPr/>
            <p:nvPr/>
          </p:nvGrpSpPr>
          <p:grpSpPr>
            <a:xfrm>
              <a:off x="1611841" y="3791070"/>
              <a:ext cx="5909073" cy="369332"/>
              <a:chOff x="2411113" y="4055765"/>
              <a:chExt cx="5909073" cy="369332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11113" y="4078804"/>
                <a:ext cx="267254" cy="324522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2671011" y="4055765"/>
                <a:ext cx="5649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regulation score, not the expression level of TF1 to gene 1</a:t>
                </a:r>
                <a:endParaRPr lang="en-US" dirty="0"/>
              </a:p>
            </p:txBody>
          </p:sp>
        </p:grpSp>
      </p:grpSp>
      <p:pic>
        <p:nvPicPr>
          <p:cNvPr id="20" name="Picture 1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42"/>
          <a:stretch/>
        </p:blipFill>
        <p:spPr>
          <a:xfrm>
            <a:off x="1391145" y="3425070"/>
            <a:ext cx="3425657" cy="291785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2400" y="2982726"/>
            <a:ext cx="4938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432FF"/>
                </a:solidFill>
              </a:rPr>
              <a:t>Modeling regulation potential of regulator-gene pair</a:t>
            </a:r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13354" y="4631554"/>
            <a:ext cx="5200719" cy="1212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30000"/>
              </a:lnSpc>
              <a:buFont typeface="Courier New" charset="0"/>
              <a:buChar char="o"/>
            </a:pPr>
            <a:r>
              <a:rPr lang="en-US" sz="1400" dirty="0" smtClean="0"/>
              <a:t>Run a regression on each patient </a:t>
            </a:r>
          </a:p>
          <a:p>
            <a:pPr marL="285750" indent="-285750">
              <a:lnSpc>
                <a:spcPct val="130000"/>
              </a:lnSpc>
              <a:buFont typeface="Courier New" charset="0"/>
              <a:buChar char="o"/>
            </a:pPr>
            <a:r>
              <a:rPr lang="en-US" sz="1400" dirty="0" smtClean="0"/>
              <a:t>Do model selection for TFs using forward selection</a:t>
            </a:r>
          </a:p>
          <a:p>
            <a:pPr marL="285750" indent="-285750">
              <a:lnSpc>
                <a:spcPct val="130000"/>
              </a:lnSpc>
              <a:buFont typeface="Courier New" charset="0"/>
              <a:buChar char="o"/>
            </a:pPr>
            <a:r>
              <a:rPr lang="en-US" sz="1400" dirty="0" smtClean="0"/>
              <a:t>Use t value of the final model to measure significance</a:t>
            </a:r>
          </a:p>
          <a:p>
            <a:pPr marL="285750" indent="-285750">
              <a:lnSpc>
                <a:spcPct val="130000"/>
              </a:lnSpc>
              <a:buFont typeface="Courier New" charset="0"/>
              <a:buChar char="o"/>
            </a:pPr>
            <a:r>
              <a:rPr lang="en-US" sz="1400" dirty="0" smtClean="0"/>
              <a:t>Summarize the percentage of patients with significant correlation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0811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588A-FE75-A647-88B3-6349A5AF33D5}" type="datetime1">
              <a:rPr lang="en-US" smtClean="0"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24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74016" y="1574800"/>
            <a:ext cx="2907384" cy="3936219"/>
            <a:chOff x="443291" y="137886"/>
            <a:chExt cx="2907384" cy="3936219"/>
          </a:xfrm>
        </p:grpSpPr>
        <p:grpSp>
          <p:nvGrpSpPr>
            <p:cNvPr id="9" name="Group 8"/>
            <p:cNvGrpSpPr/>
            <p:nvPr/>
          </p:nvGrpSpPr>
          <p:grpSpPr>
            <a:xfrm>
              <a:off x="443291" y="507218"/>
              <a:ext cx="2907384" cy="3566887"/>
              <a:chOff x="494393" y="373742"/>
              <a:chExt cx="2907384" cy="356688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4393" y="373742"/>
                <a:ext cx="2907384" cy="3566887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756229" y="1393371"/>
                <a:ext cx="572042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/>
                  <a:t>3’ UTR</a:t>
                </a:r>
                <a:endParaRPr lang="en-US" sz="1100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838200" y="137886"/>
              <a:ext cx="2117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432FF"/>
                  </a:solidFill>
                </a:rPr>
                <a:t>RBP regulation score</a:t>
              </a:r>
              <a:endParaRPr lang="en-US" dirty="0">
                <a:solidFill>
                  <a:srgbClr val="0432FF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309" y="0"/>
            <a:ext cx="7684534" cy="68580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3976309" y="312057"/>
            <a:ext cx="7758491" cy="2053772"/>
          </a:xfrm>
          <a:prstGeom prst="wedgeRoundRectCallout">
            <a:avLst>
              <a:gd name="adj1" fmla="val -57687"/>
              <a:gd name="adj2" fmla="val -25132"/>
              <a:gd name="adj3" fmla="val 16667"/>
            </a:avLst>
          </a:prstGeom>
          <a:noFill/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5714" y="551970"/>
            <a:ext cx="2968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Enriched with down-regulated targets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4038600" y="3947886"/>
            <a:ext cx="7758491" cy="2870849"/>
          </a:xfrm>
          <a:prstGeom prst="wedgeRoundRectCallout">
            <a:avLst>
              <a:gd name="adj1" fmla="val -57219"/>
              <a:gd name="adj2" fmla="val 22139"/>
              <a:gd name="adj3" fmla="val 16667"/>
            </a:avLst>
          </a:prstGeom>
          <a:noFill/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01095" y="5791627"/>
            <a:ext cx="2968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Enriched with up-regulated targets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4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588A-FE75-A647-88B3-6349A5AF33D5}" type="datetime1">
              <a:rPr lang="en-US" smtClean="0"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236" y="2490317"/>
            <a:ext cx="9256486" cy="3796700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996275"/>
              </p:ext>
            </p:extLst>
          </p:nvPr>
        </p:nvGraphicFramePr>
        <p:xfrm>
          <a:off x="5117875" y="1035924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Rounded Rectangle 14"/>
          <p:cNvSpPr/>
          <p:nvPr/>
        </p:nvSpPr>
        <p:spPr>
          <a:xfrm>
            <a:off x="6904111" y="637954"/>
            <a:ext cx="446920" cy="1235088"/>
          </a:xfrm>
          <a:prstGeom prst="roundRect">
            <a:avLst/>
          </a:prstGeom>
          <a:noFill/>
          <a:ln>
            <a:solidFill>
              <a:srgbClr val="9437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8936325" y="398972"/>
            <a:ext cx="2709408" cy="1895236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7351031" y="1556966"/>
            <a:ext cx="301631" cy="246743"/>
          </a:xfrm>
          <a:prstGeom prst="rightArrow">
            <a:avLst/>
          </a:prstGeom>
          <a:noFill/>
          <a:ln>
            <a:solidFill>
              <a:srgbClr val="94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5776709" y="785774"/>
            <a:ext cx="1459505" cy="213360"/>
            <a:chOff x="3262109" y="3612121"/>
            <a:chExt cx="1459505" cy="21336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2109" y="3634067"/>
              <a:ext cx="251155" cy="19141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459" y="3629190"/>
              <a:ext cx="251155" cy="19629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7587" y="3631628"/>
              <a:ext cx="251155" cy="19385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546" y="3612121"/>
              <a:ext cx="251155" cy="213360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906509" y="1023424"/>
            <a:ext cx="3570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432FF"/>
                </a:solidFill>
              </a:rPr>
              <a:t>Investigating How MYC work with others regulators</a:t>
            </a:r>
            <a:endParaRPr 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6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588A-FE75-A647-88B3-6349A5AF33D5}" type="datetime1">
              <a:rPr lang="en-US" smtClean="0"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62" y="0"/>
            <a:ext cx="9220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5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588A-FE75-A647-88B3-6349A5AF33D5}" type="datetime1">
              <a:rPr lang="en-US" smtClean="0"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 descr="/Users/jingzhang/Documents/Manuscript/2016/ENCODECancer/Figure/Feb06/supplementary/Luciferase schematic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5" y="544286"/>
            <a:ext cx="5239658" cy="21843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912813"/>
              </p:ext>
            </p:extLst>
          </p:nvPr>
        </p:nvGraphicFramePr>
        <p:xfrm>
          <a:off x="6872515" y="3554071"/>
          <a:ext cx="4720770" cy="269421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55874"/>
                <a:gridCol w="755218"/>
                <a:gridCol w="755218"/>
                <a:gridCol w="377609"/>
                <a:gridCol w="377609"/>
                <a:gridCol w="849621"/>
                <a:gridCol w="849621"/>
              </a:tblGrid>
              <a:tr h="24492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SAMPLE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CHR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POS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REF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ALT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TEST_START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TEST_END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/>
                </a:tc>
              </a:tr>
              <a:tr h="24492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Sample01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chr16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85604242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G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85603992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85604491</a:t>
                      </a:r>
                      <a:endParaRPr lang="en-US" sz="11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4492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Sample02</a:t>
                      </a:r>
                      <a:endParaRPr lang="en-US" sz="11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chr21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27541982</a:t>
                      </a:r>
                      <a:endParaRPr lang="en-US" sz="11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G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27541732</a:t>
                      </a:r>
                      <a:endParaRPr lang="en-US" sz="11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27542231</a:t>
                      </a:r>
                      <a:endParaRPr lang="en-US" sz="11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492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Sample03</a:t>
                      </a:r>
                      <a:endParaRPr lang="en-US" sz="11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chr8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21541726</a:t>
                      </a:r>
                      <a:endParaRPr lang="en-US" sz="11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A</a:t>
                      </a:r>
                      <a:endParaRPr lang="en-US" sz="11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G</a:t>
                      </a:r>
                      <a:endParaRPr lang="en-US" sz="11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21541476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21541975</a:t>
                      </a:r>
                      <a:endParaRPr lang="en-US" sz="11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4492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Sample04</a:t>
                      </a:r>
                      <a:endParaRPr lang="en-US" sz="11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chr17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38474408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G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38474158</a:t>
                      </a:r>
                      <a:endParaRPr lang="en-US" sz="11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38474657</a:t>
                      </a:r>
                      <a:endParaRPr lang="en-US" sz="11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492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Sample05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chr20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43971343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G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43971093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43971592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492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Sample06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chr7</a:t>
                      </a:r>
                      <a:endParaRPr lang="en-US" sz="11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1598567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C</a:t>
                      </a:r>
                      <a:endParaRPr lang="en-US" sz="11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1598317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1598816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492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Sample07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chr20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58563412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58563162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58563661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492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Sample08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chr7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150759483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G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150759233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150759732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492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Sample09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chr7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5596005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G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5595755</a:t>
                      </a:r>
                      <a:endParaRPr lang="en-US" sz="11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5596254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492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Sample10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chr6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134700462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G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</a:t>
                      </a:r>
                      <a:endParaRPr lang="en-US" sz="11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134700212</a:t>
                      </a:r>
                      <a:endParaRPr lang="en-US" sz="11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134700711</a:t>
                      </a:r>
                      <a:endParaRPr lang="en-US" sz="11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1232" marR="61232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image25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106" y="1249983"/>
            <a:ext cx="6535465" cy="4708131"/>
          </a:xfrm>
          <a:prstGeom prst="rect">
            <a:avLst/>
          </a:prstGeom>
          <a:ln/>
        </p:spPr>
      </p:pic>
      <p:sp>
        <p:nvSpPr>
          <p:cNvPr id="8" name="TextBox 7"/>
          <p:cNvSpPr txBox="1"/>
          <p:nvPr/>
        </p:nvSpPr>
        <p:spPr>
          <a:xfrm>
            <a:off x="1995714" y="223178"/>
            <a:ext cx="216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Variant prioritization 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60636" y="223178"/>
            <a:ext cx="1846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Variant Validation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588A-FE75-A647-88B3-6349A5AF33D5}" type="datetime1">
              <a:rPr lang="en-US" smtClean="0"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92" y="0"/>
            <a:ext cx="10099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4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588A-FE75-A647-88B3-6349A5AF33D5}" type="datetime1">
              <a:rPr lang="en-US" smtClean="0"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29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60326"/>
            <a:ext cx="11836400" cy="629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/>
              <a:t>Summary of resource in </a:t>
            </a:r>
            <a:r>
              <a:rPr lang="en-US" sz="2800" dirty="0" err="1">
                <a:solidFill>
                  <a:srgbClr val="FF7E79"/>
                </a:solidFill>
                <a:latin typeface="Times New Roman" charset="0"/>
                <a:ea typeface="Times New Roman" charset="0"/>
                <a:cs typeface="Times New Roman" charset="0"/>
              </a:rPr>
              <a:t>EN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Code</a:t>
            </a:r>
            <a:r>
              <a:rPr lang="en-US" sz="2800" dirty="0" err="1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sz="28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smtClean="0"/>
              <a:t>for </a:t>
            </a:r>
            <a:r>
              <a:rPr lang="en-US" sz="2800" dirty="0" smtClean="0"/>
              <a:t>cancer research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26" y="1065943"/>
            <a:ext cx="1699274" cy="1699274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700985"/>
              </p:ext>
            </p:extLst>
          </p:nvPr>
        </p:nvGraphicFramePr>
        <p:xfrm>
          <a:off x="2898282" y="728717"/>
          <a:ext cx="8880430" cy="593554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17883"/>
                <a:gridCol w="6962547"/>
              </a:tblGrid>
              <a:tr h="297798"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 smtClean="0">
                          <a:effectLst/>
                        </a:rPr>
                        <a:t>Raw Data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>
                          <a:effectLst/>
                        </a:rPr>
                        <a:t>Signal tracks from de-duplicated </a:t>
                      </a:r>
                      <a:r>
                        <a:rPr lang="en-US" sz="1300" u="none" strike="noStrike" dirty="0" err="1">
                          <a:effectLst/>
                        </a:rPr>
                        <a:t>ChIP-seq</a:t>
                      </a:r>
                      <a:r>
                        <a:rPr lang="en-US" sz="1300" u="none" strike="noStrike" dirty="0">
                          <a:effectLst/>
                        </a:rPr>
                        <a:t>, </a:t>
                      </a:r>
                      <a:r>
                        <a:rPr lang="en-US" sz="1300" u="none" strike="noStrike" dirty="0" err="1">
                          <a:effectLst/>
                        </a:rPr>
                        <a:t>Dnase-seq</a:t>
                      </a:r>
                      <a:r>
                        <a:rPr lang="en-US" sz="1300" u="none" strike="noStrike" dirty="0">
                          <a:effectLst/>
                        </a:rPr>
                        <a:t>, </a:t>
                      </a:r>
                      <a:r>
                        <a:rPr lang="en-US" sz="1300" u="none" strike="noStrike" dirty="0" err="1">
                          <a:effectLst/>
                        </a:rPr>
                        <a:t>Repli-seq</a:t>
                      </a:r>
                      <a:r>
                        <a:rPr lang="en-US" sz="1300" u="none" strike="noStrike" dirty="0">
                          <a:effectLst/>
                        </a:rPr>
                        <a:t>, RNA-</a:t>
                      </a:r>
                      <a:r>
                        <a:rPr lang="en-US" sz="1300" u="none" strike="noStrike" dirty="0" err="1">
                          <a:effectLst/>
                        </a:rPr>
                        <a:t>seq</a:t>
                      </a:r>
                      <a:r>
                        <a:rPr lang="en-US" sz="1300" u="none" strike="noStrike" dirty="0">
                          <a:effectLst/>
                        </a:rPr>
                        <a:t>, WGBS data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7798">
                <a:tc vMerge="1">
                  <a:txBody>
                    <a:bodyPr/>
                    <a:lstStyle/>
                    <a:p>
                      <a:pPr algn="l" rtl="0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>
                          <a:effectLst/>
                        </a:rPr>
                        <a:t>Germline/somatic variant calls from liver cancer patients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7798">
                <a:tc vMerge="1">
                  <a:txBody>
                    <a:bodyPr/>
                    <a:lstStyle/>
                    <a:p>
                      <a:pPr algn="l" rtl="0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>
                          <a:effectLst/>
                        </a:rPr>
                        <a:t>SNV/SV calls for several top tier cell lines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7798">
                <a:tc vMerge="1">
                  <a:txBody>
                    <a:bodyPr/>
                    <a:lstStyle/>
                    <a:p>
                      <a:pPr algn="l" rtl="0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>
                          <a:effectLst/>
                        </a:rPr>
                        <a:t>Annotation of TFs and RBPs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7798">
                <a:tc vMerge="1">
                  <a:txBody>
                    <a:bodyPr/>
                    <a:lstStyle/>
                    <a:p>
                      <a:pPr algn="l" rtl="0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>
                          <a:effectLst/>
                        </a:rPr>
                        <a:t>Tumor-normal pairs of cell types of many cancer types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7798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 smtClean="0">
                          <a:effectLst/>
                        </a:rPr>
                        <a:t>Annotation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>
                          <a:effectLst/>
                        </a:rPr>
                        <a:t>Cell type specific promoter usage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97798">
                <a:tc vMerge="1">
                  <a:txBody>
                    <a:bodyPr/>
                    <a:lstStyle/>
                    <a:p>
                      <a:pPr algn="l" rtl="0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>
                          <a:effectLst/>
                        </a:rPr>
                        <a:t>Enhancer predictions and gene linkages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97798">
                <a:tc vMerge="1">
                  <a:txBody>
                    <a:bodyPr/>
                    <a:lstStyle/>
                    <a:p>
                      <a:pPr algn="l" rtl="0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>
                          <a:effectLst/>
                        </a:rPr>
                        <a:t>TF &amp; RBP network – cell type specific and generalized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97798">
                <a:tc vMerge="1">
                  <a:txBody>
                    <a:bodyPr/>
                    <a:lstStyle/>
                    <a:p>
                      <a:pPr algn="l" rtl="0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>
                          <a:effectLst/>
                        </a:rPr>
                        <a:t>Extended gene neighborhood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97798"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 smtClean="0">
                          <a:effectLst/>
                        </a:rPr>
                        <a:t>Software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 err="1">
                          <a:effectLst/>
                        </a:rPr>
                        <a:t>Motiftool</a:t>
                      </a:r>
                      <a:r>
                        <a:rPr lang="en-US" sz="1300" u="none" strike="noStrike" dirty="0">
                          <a:effectLst/>
                        </a:rPr>
                        <a:t>: motif gain/loss events events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7798">
                <a:tc vMerge="1">
                  <a:txBody>
                    <a:bodyPr/>
                    <a:lstStyle/>
                    <a:p>
                      <a:pPr algn="l" rtl="0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 err="1">
                          <a:effectLst/>
                        </a:rPr>
                        <a:t>NIMBus</a:t>
                      </a:r>
                      <a:r>
                        <a:rPr lang="en-US" sz="1300" u="none" strike="noStrike" dirty="0">
                          <a:effectLst/>
                        </a:rPr>
                        <a:t>: mutation burden analysis tool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7798">
                <a:tc vMerge="1">
                  <a:txBody>
                    <a:bodyPr/>
                    <a:lstStyle/>
                    <a:p>
                      <a:pPr algn="l" rtl="0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>
                          <a:effectLst/>
                        </a:rPr>
                        <a:t>ESCAPE + Casper: enhancer prediction based on </a:t>
                      </a:r>
                      <a:r>
                        <a:rPr lang="en-US" sz="1300" u="none" strike="noStrike" dirty="0" err="1">
                          <a:effectLst/>
                        </a:rPr>
                        <a:t>ChIP-seq</a:t>
                      </a:r>
                      <a:r>
                        <a:rPr lang="en-US" sz="1300" u="none" strike="noStrike" dirty="0">
                          <a:effectLst/>
                        </a:rPr>
                        <a:t>, </a:t>
                      </a:r>
                      <a:r>
                        <a:rPr lang="en-US" sz="1300" u="none" strike="noStrike" dirty="0" err="1">
                          <a:effectLst/>
                        </a:rPr>
                        <a:t>Dnase-seq</a:t>
                      </a:r>
                      <a:r>
                        <a:rPr lang="en-US" sz="1300" u="none" strike="noStrike" dirty="0">
                          <a:effectLst/>
                        </a:rPr>
                        <a:t> and STARR-</a:t>
                      </a:r>
                      <a:r>
                        <a:rPr lang="en-US" sz="1300" u="none" strike="noStrike" dirty="0" err="1">
                          <a:effectLst/>
                        </a:rPr>
                        <a:t>seq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7798">
                <a:tc vMerge="1">
                  <a:txBody>
                    <a:bodyPr/>
                    <a:lstStyle/>
                    <a:p>
                      <a:pPr algn="l" rtl="0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>
                          <a:effectLst/>
                        </a:rPr>
                        <a:t>JEME: enhancer target prediction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7798">
                <a:tc vMerge="1">
                  <a:txBody>
                    <a:bodyPr/>
                    <a:lstStyle/>
                    <a:p>
                      <a:pPr algn="l" rtl="0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 err="1">
                          <a:effectLst/>
                        </a:rPr>
                        <a:t>Vinas</a:t>
                      </a:r>
                      <a:r>
                        <a:rPr lang="en-US" sz="1300" u="none" strike="noStrike" dirty="0">
                          <a:effectLst/>
                        </a:rPr>
                        <a:t>: variant impact on cancer genome </a:t>
                      </a:r>
                      <a:r>
                        <a:rPr lang="en-US" sz="1300" u="none" strike="noStrike" dirty="0" smtClean="0">
                          <a:effectLst/>
                        </a:rPr>
                        <a:t>analysis </a:t>
                      </a:r>
                      <a:r>
                        <a:rPr lang="en-US" sz="1300" u="none" strike="noStrike" dirty="0">
                          <a:effectLst/>
                        </a:rPr>
                        <a:t>tool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7798"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 smtClean="0">
                          <a:effectLst/>
                        </a:rPr>
                        <a:t>Analysis-release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>
                          <a:effectLst/>
                        </a:rPr>
                        <a:t>Network </a:t>
                      </a:r>
                      <a:r>
                        <a:rPr lang="en-US" sz="1300" u="none" strike="noStrike" dirty="0" smtClean="0">
                          <a:effectLst/>
                        </a:rPr>
                        <a:t>hierarchies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97798">
                <a:tc vMerge="1">
                  <a:txBody>
                    <a:bodyPr/>
                    <a:lstStyle/>
                    <a:p>
                      <a:pPr algn="l" rtl="0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>
                          <a:effectLst/>
                        </a:rPr>
                        <a:t>Estimated BMR in various cancer types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97798">
                <a:tc vMerge="1">
                  <a:txBody>
                    <a:bodyPr/>
                    <a:lstStyle/>
                    <a:p>
                      <a:pPr algn="l" rtl="0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>
                          <a:effectLst/>
                        </a:rPr>
                        <a:t>TF rewiring status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97798">
                <a:tc vMerge="1">
                  <a:txBody>
                    <a:bodyPr/>
                    <a:lstStyle/>
                    <a:p>
                      <a:pPr algn="l" rtl="0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>
                          <a:effectLst/>
                        </a:rPr>
                        <a:t>TF/RBP regulation power in T/N cell types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97798">
                <a:tc vMerge="1">
                  <a:txBody>
                    <a:bodyPr/>
                    <a:lstStyle/>
                    <a:p>
                      <a:pPr algn="l" rtl="0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>
                          <a:effectLst/>
                        </a:rPr>
                        <a:t>regulatory status changes per gene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7385">
                <a:tc vMerge="1">
                  <a:txBody>
                    <a:bodyPr/>
                    <a:lstStyle/>
                    <a:p>
                      <a:pPr algn="l" rtl="0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>
                          <a:effectLst/>
                        </a:rPr>
                        <a:t>burdened elements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33" marR="4533" marT="453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759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712" y="4307941"/>
            <a:ext cx="1968500" cy="1035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771"/>
            <a:ext cx="10515600" cy="728179"/>
          </a:xfrm>
        </p:spPr>
        <p:txBody>
          <a:bodyPr/>
          <a:lstStyle/>
          <a:p>
            <a:pPr algn="ctr"/>
            <a:r>
              <a:rPr lang="en-US" dirty="0" smtClean="0"/>
              <a:t>Efforts to interpret cancer genomes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30667" y="6408107"/>
            <a:ext cx="24272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ncg.kcl.ac.uk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/ncg4/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statistics.php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00448" y="772777"/>
            <a:ext cx="11021673" cy="3626530"/>
            <a:chOff x="500448" y="772777"/>
            <a:chExt cx="11021673" cy="36265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51705" y="1094492"/>
              <a:ext cx="5670416" cy="29831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2378" r="2265"/>
            <a:stretch/>
          </p:blipFill>
          <p:spPr>
            <a:xfrm>
              <a:off x="500448" y="772777"/>
              <a:ext cx="4942388" cy="362653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04314" y="4526878"/>
            <a:ext cx="425533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80"/>
              </a:lnSpc>
            </a:pPr>
            <a:r>
              <a:rPr lang="en-US" sz="1400" dirty="0" smtClean="0">
                <a:solidFill>
                  <a:srgbClr val="0432FF"/>
                </a:solidFill>
              </a:rPr>
              <a:t>Tens of thousands of patient data released</a:t>
            </a:r>
          </a:p>
          <a:p>
            <a:pPr marL="285750" indent="-285750">
              <a:lnSpc>
                <a:spcPts val="1780"/>
              </a:lnSpc>
              <a:buFont typeface="Courier New" charset="0"/>
              <a:buChar char="o"/>
            </a:pPr>
            <a:r>
              <a:rPr lang="en-US" sz="1400" dirty="0" smtClean="0">
                <a:solidFill>
                  <a:srgbClr val="FF0000"/>
                </a:solidFill>
              </a:rPr>
              <a:t>Thousands</a:t>
            </a:r>
            <a:r>
              <a:rPr lang="en-US" sz="1400" dirty="0" smtClean="0"/>
              <a:t> of whole genome sequencing</a:t>
            </a:r>
          </a:p>
          <a:p>
            <a:pPr marL="285750" indent="-285750">
              <a:lnSpc>
                <a:spcPts val="1780"/>
              </a:lnSpc>
              <a:buFont typeface="Courier New" charset="0"/>
              <a:buChar char="o"/>
            </a:pPr>
            <a:r>
              <a:rPr lang="en-US" sz="1400" dirty="0" smtClean="0">
                <a:solidFill>
                  <a:srgbClr val="FF0000"/>
                </a:solidFill>
              </a:rPr>
              <a:t>Millions</a:t>
            </a:r>
            <a:r>
              <a:rPr lang="en-US" sz="1400" dirty="0" smtClean="0"/>
              <a:t> of mutations</a:t>
            </a:r>
          </a:p>
          <a:p>
            <a:pPr marL="285750" indent="-285750">
              <a:lnSpc>
                <a:spcPts val="1780"/>
              </a:lnSpc>
              <a:buFont typeface="Courier New" charset="0"/>
              <a:buChar char="o"/>
            </a:pPr>
            <a:r>
              <a:rPr lang="en-US" sz="1400" dirty="0" smtClean="0">
                <a:solidFill>
                  <a:srgbClr val="FF0000"/>
                </a:solidFill>
              </a:rPr>
              <a:t>Tens of thousands</a:t>
            </a:r>
            <a:r>
              <a:rPr lang="en-US" sz="1400" dirty="0" smtClean="0"/>
              <a:t> of tumor and/or normal expression profiling</a:t>
            </a:r>
          </a:p>
          <a:p>
            <a:pPr marL="285750" indent="-285750">
              <a:lnSpc>
                <a:spcPts val="1780"/>
              </a:lnSpc>
              <a:buFont typeface="Courier New" charset="0"/>
              <a:buChar char="o"/>
            </a:pPr>
            <a:r>
              <a:rPr lang="en-US" sz="1400" dirty="0" smtClean="0">
                <a:solidFill>
                  <a:srgbClr val="FF0000"/>
                </a:solidFill>
              </a:rPr>
              <a:t>Tens of thousands</a:t>
            </a:r>
            <a:r>
              <a:rPr lang="en-US" sz="1400" dirty="0" smtClean="0"/>
              <a:t> of patient survival data</a:t>
            </a:r>
          </a:p>
          <a:p>
            <a:pPr marL="285750" indent="-285750">
              <a:lnSpc>
                <a:spcPts val="1780"/>
              </a:lnSpc>
              <a:buFont typeface="Courier New" charset="0"/>
              <a:buChar char="o"/>
            </a:pPr>
            <a:r>
              <a:rPr lang="is-IS" sz="1400" dirty="0" smtClean="0"/>
              <a:t>…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768280" y="4526878"/>
            <a:ext cx="41683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80"/>
              </a:lnSpc>
            </a:pPr>
            <a:r>
              <a:rPr lang="en-US" sz="1400" dirty="0" smtClean="0">
                <a:solidFill>
                  <a:srgbClr val="0432FF"/>
                </a:solidFill>
              </a:rPr>
              <a:t>Our understanding of the genome</a:t>
            </a:r>
          </a:p>
          <a:p>
            <a:pPr marL="285750" indent="-285750">
              <a:lnSpc>
                <a:spcPts val="1780"/>
              </a:lnSpc>
              <a:buFont typeface="Courier New" charset="0"/>
              <a:buChar char="o"/>
            </a:pPr>
            <a:r>
              <a:rPr lang="en-US" sz="1400" dirty="0" smtClean="0"/>
              <a:t>Focused on </a:t>
            </a:r>
            <a:r>
              <a:rPr lang="en-US" sz="1400" dirty="0" smtClean="0">
                <a:solidFill>
                  <a:srgbClr val="FF0000"/>
                </a:solidFill>
              </a:rPr>
              <a:t>hundreds</a:t>
            </a:r>
            <a:r>
              <a:rPr lang="en-US" sz="1400" dirty="0" smtClean="0"/>
              <a:t> of cancer associated genes</a:t>
            </a:r>
          </a:p>
          <a:p>
            <a:pPr marL="285750" indent="-285750">
              <a:lnSpc>
                <a:spcPts val="1780"/>
              </a:lnSpc>
              <a:buFont typeface="Courier New" charset="0"/>
              <a:buChar char="o"/>
            </a:pPr>
            <a:r>
              <a:rPr lang="en-US" sz="1400" dirty="0" smtClean="0"/>
              <a:t>Annotation of 20k genes, </a:t>
            </a:r>
            <a:r>
              <a:rPr lang="en-US" sz="1400" dirty="0" smtClean="0">
                <a:solidFill>
                  <a:srgbClr val="FF0000"/>
                </a:solidFill>
              </a:rPr>
              <a:t>1-2%</a:t>
            </a:r>
            <a:r>
              <a:rPr lang="en-US" sz="1400" dirty="0" smtClean="0"/>
              <a:t> of genome</a:t>
            </a:r>
          </a:p>
          <a:p>
            <a:pPr marL="285750" indent="-285750">
              <a:lnSpc>
                <a:spcPts val="1780"/>
              </a:lnSpc>
              <a:buFont typeface="Courier New" charset="0"/>
              <a:buChar char="o"/>
            </a:pPr>
            <a:r>
              <a:rPr lang="en-US" sz="1400" dirty="0" smtClean="0"/>
              <a:t>Limited knowledge of non-coding regulatory regions</a:t>
            </a:r>
          </a:p>
          <a:p>
            <a:pPr marL="285750" indent="-285750">
              <a:lnSpc>
                <a:spcPts val="1780"/>
              </a:lnSpc>
              <a:buFont typeface="Courier New" charset="0"/>
              <a:buChar char="o"/>
            </a:pPr>
            <a:r>
              <a:rPr lang="is-IS" sz="1400" dirty="0" smtClean="0"/>
              <a:t>…</a:t>
            </a:r>
            <a:endParaRPr lang="en-US" sz="14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01815-5CA7-064D-A8DE-C63F93727292}" type="datetime1">
              <a:rPr lang="en-US" smtClean="0"/>
              <a:t>4/4/17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Gerstein Lab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3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396630" y="5387954"/>
            <a:ext cx="311627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interpret the “dark” part of cancer genomes?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938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588A-FE75-A647-88B3-6349A5AF33D5}" type="datetime1">
              <a:rPr lang="en-US" smtClean="0"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30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7800" y="184313"/>
            <a:ext cx="11836400" cy="629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/>
              <a:t>Acknowledgement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68" y="691180"/>
            <a:ext cx="5426195" cy="31059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88317" y="829399"/>
            <a:ext cx="562588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charset="0"/>
              <a:buChar char="o"/>
            </a:pPr>
            <a:r>
              <a:rPr lang="en-US" sz="2000" dirty="0" smtClean="0"/>
              <a:t>Mark Gerstein</a:t>
            </a:r>
          </a:p>
          <a:p>
            <a:pPr marL="285750" indent="-285750">
              <a:lnSpc>
                <a:spcPct val="150000"/>
              </a:lnSpc>
              <a:buFont typeface="Courier New" charset="0"/>
              <a:buChar char="o"/>
            </a:pPr>
            <a:r>
              <a:rPr lang="en-US" sz="2000" dirty="0" err="1" smtClean="0"/>
              <a:t>Donghoon</a:t>
            </a:r>
            <a:r>
              <a:rPr lang="en-US" sz="2000" dirty="0" smtClean="0"/>
              <a:t> Lee</a:t>
            </a:r>
          </a:p>
          <a:p>
            <a:pPr marL="285750" indent="-285750">
              <a:lnSpc>
                <a:spcPct val="150000"/>
              </a:lnSpc>
              <a:buFont typeface="Courier New" charset="0"/>
              <a:buChar char="o"/>
            </a:pPr>
            <a:r>
              <a:rPr lang="en-US" sz="2000" dirty="0" smtClean="0"/>
              <a:t>Lucas </a:t>
            </a:r>
            <a:r>
              <a:rPr lang="en-US" sz="2000" dirty="0" err="1" smtClean="0"/>
              <a:t>Lochovsky</a:t>
            </a:r>
            <a:r>
              <a:rPr lang="en-US" sz="2000" dirty="0" smtClean="0"/>
              <a:t>, Jason Liu, </a:t>
            </a:r>
            <a:r>
              <a:rPr lang="en-US" sz="2000" dirty="0" err="1" smtClean="0"/>
              <a:t>Yanlin</a:t>
            </a:r>
            <a:r>
              <a:rPr lang="en-US" sz="2000" dirty="0" smtClean="0"/>
              <a:t> Feng</a:t>
            </a:r>
          </a:p>
          <a:p>
            <a:pPr marL="285750" indent="-285750">
              <a:lnSpc>
                <a:spcPct val="150000"/>
              </a:lnSpc>
              <a:buFont typeface="Courier New" charset="0"/>
              <a:buChar char="o"/>
            </a:pPr>
            <a:r>
              <a:rPr lang="en-US" sz="2000" dirty="0" smtClean="0"/>
              <a:t>Joel </a:t>
            </a:r>
            <a:r>
              <a:rPr lang="en-US" sz="2000" dirty="0" err="1" smtClean="0"/>
              <a:t>Rozowsky</a:t>
            </a:r>
            <a:r>
              <a:rPr lang="en-US" sz="2000" dirty="0" smtClean="0"/>
              <a:t>, </a:t>
            </a:r>
            <a:r>
              <a:rPr lang="en-US" sz="2000" dirty="0" err="1" smtClean="0"/>
              <a:t>Shaoke</a:t>
            </a:r>
            <a:r>
              <a:rPr lang="en-US" sz="2000" dirty="0" smtClean="0"/>
              <a:t> Lou </a:t>
            </a:r>
            <a:r>
              <a:rPr lang="mr-IN" sz="2000" dirty="0" smtClean="0"/>
              <a:t>–</a:t>
            </a:r>
            <a:r>
              <a:rPr lang="en-US" sz="2000" dirty="0" smtClean="0"/>
              <a:t> </a:t>
            </a:r>
            <a:r>
              <a:rPr lang="en-US" sz="2000" dirty="0" err="1" smtClean="0"/>
              <a:t>ChIP-seq</a:t>
            </a:r>
            <a:endParaRPr lang="en-US" sz="2000" dirty="0" smtClean="0"/>
          </a:p>
          <a:p>
            <a:pPr marL="285750" indent="-285750">
              <a:lnSpc>
                <a:spcPct val="150000"/>
              </a:lnSpc>
              <a:buFont typeface="Courier New" charset="0"/>
              <a:buChar char="o"/>
            </a:pPr>
            <a:r>
              <a:rPr lang="en-US" sz="2000" dirty="0" err="1" smtClean="0"/>
              <a:t>Arif</a:t>
            </a:r>
            <a:r>
              <a:rPr lang="en-US" sz="2000" dirty="0" smtClean="0"/>
              <a:t> </a:t>
            </a:r>
            <a:r>
              <a:rPr lang="en-US" sz="2000" dirty="0" err="1" smtClean="0"/>
              <a:t>Harmanci</a:t>
            </a:r>
            <a:r>
              <a:rPr lang="en-US" sz="2000" dirty="0" smtClean="0"/>
              <a:t>, </a:t>
            </a:r>
            <a:r>
              <a:rPr lang="en-US" sz="2000" dirty="0" err="1" smtClean="0"/>
              <a:t>Mengting</a:t>
            </a:r>
            <a:r>
              <a:rPr lang="en-US" sz="2000" dirty="0" smtClean="0"/>
              <a:t> </a:t>
            </a:r>
            <a:r>
              <a:rPr lang="en-US" sz="2000" dirty="0" err="1" smtClean="0"/>
              <a:t>Gu</a:t>
            </a:r>
            <a:r>
              <a:rPr lang="en-US" sz="2000" dirty="0" smtClean="0"/>
              <a:t>, Koon-</a:t>
            </a:r>
            <a:r>
              <a:rPr lang="en-US" sz="2000" dirty="0" err="1" smtClean="0"/>
              <a:t>Kiu</a:t>
            </a:r>
            <a:r>
              <a:rPr lang="en-US" sz="2000" dirty="0"/>
              <a:t> Yan, </a:t>
            </a:r>
            <a:r>
              <a:rPr lang="en-US" sz="2000" dirty="0" smtClean="0"/>
              <a:t>Anurag </a:t>
            </a:r>
            <a:r>
              <a:rPr lang="en-US" sz="2000" dirty="0" err="1" smtClean="0"/>
              <a:t>Sethi</a:t>
            </a:r>
            <a:r>
              <a:rPr lang="en-US" sz="2000" dirty="0" smtClean="0"/>
              <a:t> </a:t>
            </a:r>
            <a:r>
              <a:rPr lang="mr-IN" sz="2000" dirty="0" smtClean="0"/>
              <a:t>–</a:t>
            </a:r>
            <a:r>
              <a:rPr lang="en-US" sz="2000" dirty="0" smtClean="0"/>
              <a:t> Enhancer</a:t>
            </a:r>
          </a:p>
          <a:p>
            <a:pPr marL="285750" indent="-285750">
              <a:lnSpc>
                <a:spcPct val="150000"/>
              </a:lnSpc>
              <a:buFont typeface="Courier New" charset="0"/>
              <a:buChar char="o"/>
            </a:pPr>
            <a:r>
              <a:rPr lang="en-US" sz="2000" dirty="0"/>
              <a:t>William Meyerson, </a:t>
            </a:r>
            <a:r>
              <a:rPr lang="en-US" sz="2000" dirty="0" smtClean="0"/>
              <a:t>Patrick </a:t>
            </a:r>
            <a:r>
              <a:rPr lang="en-US" sz="2000" dirty="0" err="1" smtClean="0"/>
              <a:t>Mcgillivray</a:t>
            </a:r>
            <a:r>
              <a:rPr lang="en-US" sz="2000" dirty="0" smtClean="0"/>
              <a:t>, </a:t>
            </a:r>
            <a:r>
              <a:rPr lang="en-US" sz="2000" dirty="0" err="1" smtClean="0"/>
              <a:t>Xiaotong</a:t>
            </a:r>
            <a:r>
              <a:rPr lang="en-US" sz="2000" dirty="0" smtClean="0"/>
              <a:t> Li </a:t>
            </a:r>
            <a:r>
              <a:rPr lang="mr-IN" sz="2000" dirty="0" smtClean="0"/>
              <a:t>–</a:t>
            </a:r>
            <a:r>
              <a:rPr lang="en-US" sz="2000" dirty="0" smtClean="0"/>
              <a:t> Survival analysis and T/N pairing</a:t>
            </a:r>
          </a:p>
          <a:p>
            <a:pPr marL="285750" indent="-285750">
              <a:lnSpc>
                <a:spcPct val="150000"/>
              </a:lnSpc>
              <a:buFont typeface="Courier New" charset="0"/>
              <a:buChar char="o"/>
            </a:pPr>
            <a:r>
              <a:rPr lang="en-US" sz="2000" dirty="0" smtClean="0"/>
              <a:t>Gamze </a:t>
            </a:r>
            <a:r>
              <a:rPr lang="en-US" sz="2000" dirty="0" err="1" smtClean="0"/>
              <a:t>Gursoy</a:t>
            </a:r>
            <a:r>
              <a:rPr lang="en-US" sz="2000" dirty="0" smtClean="0"/>
              <a:t>, </a:t>
            </a:r>
            <a:r>
              <a:rPr lang="en-US" sz="2000" dirty="0" err="1" smtClean="0"/>
              <a:t>Daifeng</a:t>
            </a:r>
            <a:r>
              <a:rPr lang="en-US" sz="2000" dirty="0" smtClean="0"/>
              <a:t> Wang </a:t>
            </a:r>
            <a:r>
              <a:rPr lang="mr-IN" sz="2000" dirty="0" smtClean="0"/>
              <a:t>–</a:t>
            </a:r>
            <a:r>
              <a:rPr lang="en-US" sz="2000" dirty="0" smtClean="0"/>
              <a:t> </a:t>
            </a:r>
            <a:r>
              <a:rPr lang="en-US" sz="2000" dirty="0" err="1" smtClean="0"/>
              <a:t>loregic</a:t>
            </a:r>
            <a:r>
              <a:rPr lang="en-US" sz="2000" dirty="0" smtClean="0"/>
              <a:t> </a:t>
            </a:r>
          </a:p>
          <a:p>
            <a:pPr marL="285750" indent="-285750">
              <a:lnSpc>
                <a:spcPct val="150000"/>
              </a:lnSpc>
              <a:buFont typeface="Courier New" charset="0"/>
              <a:buChar char="o"/>
            </a:pPr>
            <a:r>
              <a:rPr lang="en-US" sz="2000" dirty="0" smtClean="0"/>
              <a:t>Variation group!</a:t>
            </a:r>
            <a:endParaRPr lang="en-US" sz="2000" dirty="0"/>
          </a:p>
        </p:txBody>
      </p:sp>
      <p:pic>
        <p:nvPicPr>
          <p:cNvPr id="10" name="Picture 9" descr="Screen Shot 2016-06-01 at 2.47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49" y="4670835"/>
            <a:ext cx="3017158" cy="658154"/>
          </a:xfrm>
          <a:prstGeom prst="rect">
            <a:avLst/>
          </a:prstGeom>
        </p:spPr>
      </p:pic>
      <p:pic>
        <p:nvPicPr>
          <p:cNvPr id="11" name="Picture 10" descr="Screen Shot 2016-06-01 at 2.48.31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7"/>
          <a:stretch/>
        </p:blipFill>
        <p:spPr>
          <a:xfrm>
            <a:off x="4323664" y="4697701"/>
            <a:ext cx="1574799" cy="33333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26044" y="5563376"/>
            <a:ext cx="6476534" cy="583090"/>
            <a:chOff x="917860" y="4261446"/>
            <a:chExt cx="6476534" cy="583090"/>
          </a:xfrm>
        </p:grpSpPr>
        <p:pic>
          <p:nvPicPr>
            <p:cNvPr id="13" name="Picture 12" descr="Screen Shot 2016-06-01 at 2.49.38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860" y="4261446"/>
              <a:ext cx="3345880" cy="55858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786163" y="4321316"/>
              <a:ext cx="26082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Kevin White Lab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3634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588A-FE75-A647-88B3-6349A5AF33D5}" type="datetime1">
              <a:rPr lang="en-US" smtClean="0"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38600" y="2039816"/>
            <a:ext cx="45432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Discussion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1235752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588A-FE75-A647-88B3-6349A5AF33D5}" type="datetime1">
              <a:rPr lang="en-US" smtClean="0"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4750" y="316521"/>
            <a:ext cx="10655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Ultimate question: a cancer cell is going through a more differentiated way or un-differentiated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1987062" y="2158511"/>
            <a:ext cx="1717430" cy="16705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216270" y="2971800"/>
            <a:ext cx="1717430" cy="16705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504343" y="3015761"/>
            <a:ext cx="1717430" cy="16705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05725" y="1745218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K562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5478" y="4410780"/>
            <a:ext cx="117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GM12878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21773" y="4226114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66646" y="24794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51185" y="30890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73827" y="30890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95562" y="33826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743992" y="37132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363058" y="38290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551235" y="38567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5246077" y="1956247"/>
            <a:ext cx="3563816" cy="750425"/>
            <a:chOff x="5246077" y="1956247"/>
            <a:chExt cx="3563816" cy="750425"/>
          </a:xfrm>
        </p:grpSpPr>
        <p:sp>
          <p:nvSpPr>
            <p:cNvPr id="19" name="TextBox 18"/>
            <p:cNvSpPr txBox="1"/>
            <p:nvPr/>
          </p:nvSpPr>
          <p:spPr>
            <a:xfrm>
              <a:off x="5246077" y="2146793"/>
              <a:ext cx="25884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Differentiated direction: </a:t>
              </a:r>
              <a:endParaRPr lang="en-US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68981" y="1956247"/>
              <a:ext cx="1040912" cy="750425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4992565" y="2706672"/>
            <a:ext cx="4090932" cy="738023"/>
            <a:chOff x="4992565" y="2706672"/>
            <a:chExt cx="4090932" cy="738023"/>
          </a:xfrm>
        </p:grpSpPr>
        <p:sp>
          <p:nvSpPr>
            <p:cNvPr id="21" name="TextBox 20"/>
            <p:cNvSpPr txBox="1"/>
            <p:nvPr/>
          </p:nvSpPr>
          <p:spPr>
            <a:xfrm>
              <a:off x="4992565" y="2891017"/>
              <a:ext cx="28128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Un-Differentiated direction: </a:t>
              </a:r>
              <a:endParaRPr lang="en-US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88366" y="2706672"/>
              <a:ext cx="1095131" cy="7380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9936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588A-FE75-A647-88B3-6349A5AF33D5}" type="datetime1">
              <a:rPr lang="en-US" smtClean="0"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163"/>
            <a:ext cx="12192000" cy="631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069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588A-FE75-A647-88B3-6349A5AF33D5}" type="datetime1">
              <a:rPr lang="en-US" smtClean="0"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727" y="0"/>
            <a:ext cx="88705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23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5E78-1F82-644E-B896-C45087B3F298}" type="datetime1">
              <a:rPr lang="en-US" smtClean="0"/>
              <a:t>4/4/17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4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96771"/>
            <a:ext cx="10515600" cy="7281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majority of ENCODE cell lines are cancerous</a:t>
            </a:r>
            <a:endParaRPr lang="en-US" dirty="0"/>
          </a:p>
        </p:txBody>
      </p:sp>
      <p:pic>
        <p:nvPicPr>
          <p:cNvPr id="7" name="Picture 6" descr="Screen Shot 2016-05-31 at 5.36.1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6"/>
          <a:stretch/>
        </p:blipFill>
        <p:spPr>
          <a:xfrm>
            <a:off x="5063249" y="1029173"/>
            <a:ext cx="7094701" cy="50165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4689" y="4450899"/>
            <a:ext cx="49116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Courier New" charset="0"/>
              <a:buChar char="o"/>
            </a:pPr>
            <a:r>
              <a:rPr lang="en-US" sz="1200" dirty="0" smtClean="0"/>
              <a:t>Dataset almost </a:t>
            </a:r>
            <a:r>
              <a:rPr lang="en-US" sz="1200" dirty="0" smtClean="0">
                <a:solidFill>
                  <a:srgbClr val="FF0000"/>
                </a:solidFill>
              </a:rPr>
              <a:t>doubled</a:t>
            </a:r>
            <a:r>
              <a:rPr lang="en-US" sz="1200" dirty="0" smtClean="0"/>
              <a:t> in ENCODE3 as compared with ENCODE2 </a:t>
            </a:r>
          </a:p>
          <a:p>
            <a:pPr marL="171450" indent="-171450">
              <a:lnSpc>
                <a:spcPct val="150000"/>
              </a:lnSpc>
              <a:buFont typeface="Courier New" charset="0"/>
              <a:buChar char="o"/>
            </a:pPr>
            <a:r>
              <a:rPr lang="en-US" sz="1200" dirty="0" smtClean="0">
                <a:solidFill>
                  <a:srgbClr val="FF0000"/>
                </a:solidFill>
              </a:rPr>
              <a:t>~69%  </a:t>
            </a:r>
            <a:r>
              <a:rPr lang="en-US" sz="1200" dirty="0" smtClean="0"/>
              <a:t>of cell types in ENCODE are cancerous</a:t>
            </a:r>
          </a:p>
          <a:p>
            <a:pPr marL="171450" indent="-171450">
              <a:lnSpc>
                <a:spcPct val="150000"/>
              </a:lnSpc>
              <a:buFont typeface="Courier New" charset="0"/>
              <a:buChar char="o"/>
            </a:pPr>
            <a:r>
              <a:rPr lang="en-US" sz="1200" dirty="0" smtClean="0"/>
              <a:t> Several top tier cell lines are enriched with various types of assays</a:t>
            </a:r>
          </a:p>
          <a:p>
            <a:pPr marL="171450" indent="-171450">
              <a:lnSpc>
                <a:spcPct val="150000"/>
              </a:lnSpc>
              <a:buFont typeface="Courier New" charset="0"/>
              <a:buChar char="o"/>
            </a:pPr>
            <a:r>
              <a:rPr lang="en-US" sz="1200" dirty="0" smtClean="0"/>
              <a:t>Many new experimental assays in </a:t>
            </a:r>
            <a:r>
              <a:rPr lang="en-US" sz="1200" dirty="0" smtClean="0">
                <a:solidFill>
                  <a:srgbClr val="FF0000"/>
                </a:solidFill>
              </a:rPr>
              <a:t>top tier </a:t>
            </a:r>
            <a:r>
              <a:rPr lang="en-US" sz="1200" dirty="0" smtClean="0"/>
              <a:t>cell lines to help genome functional characterization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56" y="1399622"/>
            <a:ext cx="5060069" cy="247660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774519" y="2025254"/>
            <a:ext cx="2264081" cy="759029"/>
            <a:chOff x="680416" y="1606800"/>
            <a:chExt cx="2264081" cy="759029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1328057" y="1606800"/>
              <a:ext cx="1198993" cy="7590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 rot="19716830">
              <a:off x="680416" y="1681533"/>
              <a:ext cx="22640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Broad spectrum of cell types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353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498574" y="405924"/>
            <a:ext cx="5601912" cy="5950426"/>
            <a:chOff x="234779" y="895864"/>
            <a:chExt cx="5110849" cy="573971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5876" y="895864"/>
              <a:ext cx="4969752" cy="573971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34779" y="895864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5E78-1F82-644E-B896-C45087B3F298}" type="datetime1">
              <a:rPr lang="en-US" smtClean="0"/>
              <a:t>4/4/17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5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4467" y="81911"/>
            <a:ext cx="11747715" cy="854699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 smtClean="0">
                <a:solidFill>
                  <a:srgbClr val="0070C0"/>
                </a:solidFill>
              </a:rPr>
              <a:t>En</a:t>
            </a:r>
            <a:r>
              <a:rPr lang="en-US" sz="3200" dirty="0" smtClean="0">
                <a:solidFill>
                  <a:srgbClr val="0070C0"/>
                </a:solidFill>
              </a:rPr>
              <a:t>-Codec</a:t>
            </a:r>
            <a:r>
              <a:rPr lang="en-US" sz="3200" dirty="0" smtClean="0"/>
              <a:t>: 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a companion encyclopedia in </a:t>
            </a:r>
            <a:r>
              <a:rPr lang="en-US" sz="3200" u="sng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ENCODE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for </a:t>
            </a:r>
            <a:r>
              <a:rPr lang="en-US" sz="3200" u="sng" dirty="0">
                <a:solidFill>
                  <a:srgbClr val="4472C4"/>
                </a:solidFill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ancer research</a:t>
            </a:r>
            <a:endParaRPr lang="en-US" sz="32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607210"/>
              </p:ext>
            </p:extLst>
          </p:nvPr>
        </p:nvGraphicFramePr>
        <p:xfrm>
          <a:off x="838201" y="1368242"/>
          <a:ext cx="4415723" cy="43440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6954"/>
                <a:gridCol w="1518396"/>
                <a:gridCol w="790373"/>
              </a:tblGrid>
              <a:tr h="371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 err="1">
                          <a:effectLst/>
                        </a:rPr>
                        <a:t>Cell_Type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 err="1">
                          <a:effectLst/>
                        </a:rPr>
                        <a:t>Biosample</a:t>
                      </a:r>
                      <a:r>
                        <a:rPr lang="en-US" sz="900" u="none" strike="noStrike" dirty="0">
                          <a:effectLst/>
                        </a:rPr>
                        <a:t> type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Total assays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  <a:tr h="189553"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K562 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immortalized cell line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>
                          <a:effectLst/>
                        </a:rPr>
                        <a:t>680</a:t>
                      </a:r>
                      <a:endParaRPr lang="is-I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895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HepG2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immortalized cell line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356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89553">
                <a:tc>
                  <a:txBody>
                    <a:bodyPr/>
                    <a:lstStyle/>
                    <a:p>
                      <a:pPr algn="ctr" fontAlgn="b"/>
                      <a:r>
                        <a:rPr lang="fi-FI" sz="900" u="none" strike="noStrike" dirty="0">
                          <a:effectLst/>
                        </a:rPr>
                        <a:t>GM12878 </a:t>
                      </a:r>
                      <a:endParaRPr lang="fi-FI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immortalized cell line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>
                          <a:effectLst/>
                        </a:rPr>
                        <a:t>281</a:t>
                      </a:r>
                      <a:endParaRPr lang="is-I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  <a:tr h="189553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K562 </a:t>
                      </a:r>
                      <a:r>
                        <a:rPr lang="de-DE" sz="900" u="none" strike="noStrike" dirty="0" err="1">
                          <a:effectLst/>
                        </a:rPr>
                        <a:t>RNAi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immortalized cell line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276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895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HepG2 RNAi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immortalized cell line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230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895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MCF-7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immortalized cell line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162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89553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HEK293 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immortalized cell line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153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  <a:tr h="1895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H1-hESC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stem cell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>
                          <a:effectLst/>
                        </a:rPr>
                        <a:t>131</a:t>
                      </a:r>
                      <a:endParaRPr lang="is-I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  <a:tr h="1895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HeLa-S3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immortalized cell line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129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895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SK-N-SH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immortalized cell line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900" u="none" strike="noStrike" dirty="0">
                          <a:effectLst/>
                        </a:rPr>
                        <a:t>79</a:t>
                      </a:r>
                      <a:endParaRPr lang="fi-FI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89553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A549 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immortalized cell line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78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1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endothelial cell of umbilical vein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primary cell</a:t>
                      </a:r>
                      <a:endParaRPr lang="en-US" sz="900" b="0" i="0" u="none" strike="noStrike" dirty="0">
                        <a:solidFill>
                          <a:srgbClr val="9C65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59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  <a:tr h="1895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keratinocyte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primary cell</a:t>
                      </a:r>
                      <a:endParaRPr lang="en-US" sz="900" b="0" i="0" u="none" strike="noStrike" dirty="0">
                        <a:solidFill>
                          <a:srgbClr val="9C65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53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  <a:tr h="189553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HCT116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immortalized cell line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49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89553">
                <a:tc>
                  <a:txBody>
                    <a:bodyPr/>
                    <a:lstStyle/>
                    <a:p>
                      <a:pPr algn="ctr" fontAlgn="b"/>
                      <a:r>
                        <a:rPr lang="hr-HR" sz="900" u="none" strike="noStrike">
                          <a:effectLst/>
                        </a:rPr>
                        <a:t>IMR-90 </a:t>
                      </a:r>
                      <a:endParaRPr lang="hr-HR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primary cell</a:t>
                      </a:r>
                      <a:endParaRPr lang="en-US" sz="900" b="0" i="0" u="none" strike="noStrike" dirty="0">
                        <a:solidFill>
                          <a:srgbClr val="9C65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46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895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fibroblast of lung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primary cell</a:t>
                      </a:r>
                      <a:endParaRPr lang="en-US" sz="900" b="0" i="0" u="none" strike="noStrike" dirty="0">
                        <a:solidFill>
                          <a:srgbClr val="9C65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42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  <a:tr h="1895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A549 ethanol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immortalized cell line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40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895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liver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tissue</a:t>
                      </a:r>
                      <a:endParaRPr lang="en-US" sz="900" b="0" i="0" u="none" strike="noStrike" dirty="0">
                        <a:solidFill>
                          <a:srgbClr val="9C0006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37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  <a:tr h="1895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foreskin fibroblast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primary cell</a:t>
                      </a:r>
                      <a:endParaRPr lang="en-US" sz="900" b="0" i="0" u="none" strike="noStrike" dirty="0">
                        <a:solidFill>
                          <a:srgbClr val="9C65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  <a:tr h="1895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mammary epithelial cell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primary cell</a:t>
                      </a:r>
                      <a:endParaRPr lang="en-US" sz="900" b="0" i="0" u="none" strike="noStrike" dirty="0">
                        <a:solidFill>
                          <a:srgbClr val="9C65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rapezoid 18"/>
          <p:cNvSpPr/>
          <p:nvPr/>
        </p:nvSpPr>
        <p:spPr>
          <a:xfrm rot="16200000">
            <a:off x="2894860" y="3171811"/>
            <a:ext cx="5238427" cy="506627"/>
          </a:xfrm>
          <a:prstGeom prst="trapezoid">
            <a:avLst>
              <a:gd name="adj" fmla="val 183110"/>
            </a:avLst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314462" y="992342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Data enriched cell types</a:t>
            </a:r>
            <a:endParaRPr lang="en-US" altLang="zh-CN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82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5E78-1F82-644E-B896-C45087B3F298}" type="datetime1">
              <a:rPr lang="en-US" smtClean="0"/>
              <a:t>4/4/17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/Users/jingzhang/Downloads/EandCschema.pdf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2"/>
          <a:stretch/>
        </p:blipFill>
        <p:spPr bwMode="auto">
          <a:xfrm>
            <a:off x="145142" y="660401"/>
            <a:ext cx="5007429" cy="593634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96771"/>
            <a:ext cx="10515600" cy="854699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 smtClean="0">
                <a:solidFill>
                  <a:srgbClr val="0070C0"/>
                </a:solidFill>
              </a:rPr>
              <a:t>En</a:t>
            </a:r>
            <a:r>
              <a:rPr lang="en-US" sz="3600" dirty="0" smtClean="0">
                <a:solidFill>
                  <a:srgbClr val="0070C0"/>
                </a:solidFill>
              </a:rPr>
              <a:t>-Codec</a:t>
            </a:r>
            <a:r>
              <a:rPr lang="en-US" sz="3600" dirty="0" smtClean="0"/>
              <a:t>: Structure of the resource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1773"/>
          <a:stretch/>
        </p:blipFill>
        <p:spPr>
          <a:xfrm>
            <a:off x="5667970" y="1062901"/>
            <a:ext cx="4749800" cy="978929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473614"/>
              </p:ext>
            </p:extLst>
          </p:nvPr>
        </p:nvGraphicFramePr>
        <p:xfrm>
          <a:off x="5856820" y="4061020"/>
          <a:ext cx="4717144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7865"/>
                <a:gridCol w="1277865"/>
                <a:gridCol w="1080707"/>
                <a:gridCol w="1080707"/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Cancer</a:t>
                      </a:r>
                      <a:endParaRPr lang="en-US" sz="12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Abbr.</a:t>
                      </a:r>
                      <a:endParaRPr lang="en-US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charset="0"/>
                          <a:ea typeface="DengXian" charset="-122"/>
                          <a:cs typeface="Times New Roman" charset="0"/>
                        </a:rPr>
                        <a:t>Tumor</a:t>
                      </a:r>
                      <a:endParaRPr lang="en-US" sz="12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charset="0"/>
                          <a:ea typeface="DengXian" charset="-122"/>
                          <a:cs typeface="Times New Roman" charset="0"/>
                        </a:rPr>
                        <a:t>Normal</a:t>
                      </a:r>
                      <a:endParaRPr lang="en-US" sz="12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</a:tr>
              <a:tr h="27989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Breast</a:t>
                      </a:r>
                      <a:endParaRPr lang="en-US" sz="12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BRCA</a:t>
                      </a:r>
                      <a:endParaRPr lang="en-US" sz="12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MCF-7</a:t>
                      </a:r>
                      <a:endParaRPr lang="en-US" sz="12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MCF-10A</a:t>
                      </a:r>
                      <a:endParaRPr lang="en-US" sz="12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</a:tr>
              <a:tr h="27989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Liver</a:t>
                      </a:r>
                      <a:endParaRPr lang="en-US" sz="12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LIHC</a:t>
                      </a:r>
                      <a:endParaRPr lang="en-US" sz="12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HepG2</a:t>
                      </a:r>
                      <a:endParaRPr lang="en-US" sz="12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Liver</a:t>
                      </a:r>
                      <a:endParaRPr lang="en-US" sz="12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</a:tr>
              <a:tr h="27989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Lung</a:t>
                      </a:r>
                      <a:endParaRPr lang="en-US" sz="12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LUAD</a:t>
                      </a:r>
                      <a:endParaRPr lang="en-US" sz="12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A549</a:t>
                      </a:r>
                      <a:endParaRPr lang="en-US" sz="12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IMR-90</a:t>
                      </a:r>
                      <a:endParaRPr lang="en-US" sz="12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</a:tr>
              <a:tr h="27989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Blood</a:t>
                      </a:r>
                      <a:endParaRPr lang="en-US" sz="12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CML[ CLL/AML]</a:t>
                      </a:r>
                      <a:endParaRPr lang="en-US" sz="12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K562</a:t>
                      </a:r>
                      <a:endParaRPr lang="en-US" sz="12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GM12878</a:t>
                      </a:r>
                      <a:endParaRPr lang="en-US" sz="12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</a:tr>
              <a:tr h="27989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Cervix</a:t>
                      </a:r>
                      <a:endParaRPr lang="en-US" sz="120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CESC</a:t>
                      </a:r>
                      <a:endParaRPr lang="en-US" sz="12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HeLa-S3</a:t>
                      </a:r>
                      <a:endParaRPr lang="en-US" sz="1200" dirty="0"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DengXian" charset="-122"/>
                          <a:cs typeface="Times New Roman" charset="0"/>
                        </a:rPr>
                        <a:t>NA</a:t>
                      </a:r>
                      <a:endParaRPr lang="en-US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573" r="-3555"/>
          <a:stretch/>
        </p:blipFill>
        <p:spPr>
          <a:xfrm>
            <a:off x="5667970" y="2077991"/>
            <a:ext cx="2764769" cy="1586742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5457371" y="951470"/>
            <a:ext cx="5450115" cy="2749425"/>
          </a:xfrm>
          <a:prstGeom prst="wedgeRoundRectCallout">
            <a:avLst>
              <a:gd name="adj1" fmla="val -75826"/>
              <a:gd name="adj2" fmla="val -31467"/>
              <a:gd name="adj3" fmla="val 16667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ular Callout 15"/>
          <p:cNvSpPr/>
          <p:nvPr/>
        </p:nvSpPr>
        <p:spPr>
          <a:xfrm>
            <a:off x="5529944" y="3924569"/>
            <a:ext cx="5450115" cy="2431782"/>
          </a:xfrm>
          <a:prstGeom prst="wedgeRoundRectCallout">
            <a:avLst>
              <a:gd name="adj1" fmla="val -75560"/>
              <a:gd name="adj2" fmla="val -72650"/>
              <a:gd name="adj3" fmla="val 16667"/>
            </a:avLst>
          </a:prstGeom>
          <a:noFill/>
          <a:ln>
            <a:solidFill>
              <a:srgbClr val="FF7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3" t="15506" r="5000" b="25825"/>
          <a:stretch/>
        </p:blipFill>
        <p:spPr>
          <a:xfrm>
            <a:off x="8684025" y="2071326"/>
            <a:ext cx="1733745" cy="136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1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5E78-1F82-644E-B896-C45087B3F298}" type="datetime1">
              <a:rPr lang="en-US" smtClean="0"/>
              <a:t>4/4/17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723" y="0"/>
            <a:ext cx="8380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83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/Users/jingzhang/Downloads/EandCschema.pdf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8"/>
          <a:stretch/>
        </p:blipFill>
        <p:spPr bwMode="auto">
          <a:xfrm>
            <a:off x="4530998" y="2176338"/>
            <a:ext cx="4274457" cy="23875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731994" y="2176338"/>
            <a:ext cx="3750824" cy="2162644"/>
          </a:xfrm>
          <a:prstGeom prst="rect">
            <a:avLst/>
          </a:prstGeom>
          <a:solidFill>
            <a:srgbClr val="008F00">
              <a:alpha val="9804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https://lh6.googleusercontent.com/a51a_XfY_qKWtq3GV1Lqe573tM9ehittyOz936KCNmGMd5jxrIM6uceBLus-0KHSmMGXXddz_N5YZTqFzaloJcxpnpJxmuv0vAaUGgenFJEpxvKV15gAki68kZgYgFsdrHHw8b_S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" r="50885" b="10577"/>
          <a:stretch/>
        </p:blipFill>
        <p:spPr bwMode="auto">
          <a:xfrm>
            <a:off x="1257922" y="3962960"/>
            <a:ext cx="2659744" cy="2758515"/>
          </a:xfrm>
          <a:prstGeom prst="rect">
            <a:avLst/>
          </a:prstGeom>
          <a:solidFill>
            <a:srgbClr val="7030A0"/>
          </a:solidFill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94116" y="6356350"/>
            <a:ext cx="2743200" cy="365125"/>
          </a:xfrm>
        </p:spPr>
        <p:txBody>
          <a:bodyPr/>
          <a:lstStyle/>
          <a:p>
            <a:fld id="{BE7F5E78-1F82-644E-B896-C45087B3F298}" type="datetime1">
              <a:rPr lang="en-US" smtClean="0"/>
              <a:t>4/4/17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640486" y="6546171"/>
            <a:ext cx="4114800" cy="365125"/>
          </a:xfrm>
        </p:spPr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8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2430"/>
            <a:ext cx="10911114" cy="854699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 smtClean="0">
                <a:solidFill>
                  <a:srgbClr val="0070C0"/>
                </a:solidFill>
              </a:rPr>
              <a:t>En</a:t>
            </a:r>
            <a:r>
              <a:rPr lang="en-US" sz="3600" dirty="0" smtClean="0">
                <a:solidFill>
                  <a:srgbClr val="0070C0"/>
                </a:solidFill>
              </a:rPr>
              <a:t>-Codec</a:t>
            </a:r>
            <a:r>
              <a:rPr lang="en-US" sz="3600" dirty="0" smtClean="0"/>
              <a:t>: a cancer encyclopedia resource from ENCODE</a:t>
            </a:r>
            <a:endParaRPr lang="en-US" sz="3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5203" y="4509730"/>
            <a:ext cx="4139218" cy="19648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6579" y="2912488"/>
            <a:ext cx="2727842" cy="970643"/>
          </a:xfrm>
          <a:prstGeom prst="rect">
            <a:avLst/>
          </a:prstGeom>
        </p:spPr>
      </p:pic>
      <p:pic>
        <p:nvPicPr>
          <p:cNvPr id="8" name="Picture 7" descr="/Users/jingzhang/Downloads/Enhancer_schema.pdf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5" b="14815"/>
          <a:stretch/>
        </p:blipFill>
        <p:spPr bwMode="auto">
          <a:xfrm>
            <a:off x="535216" y="788816"/>
            <a:ext cx="3124199" cy="29077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57201" y="686082"/>
            <a:ext cx="3280228" cy="2967341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39056" y="656102"/>
            <a:ext cx="1989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Enhancer &amp; </a:t>
            </a:r>
            <a:r>
              <a:rPr lang="en-US" sz="1200" smtClean="0">
                <a:solidFill>
                  <a:schemeClr val="accent1">
                    <a:lumMod val="75000"/>
                  </a:schemeClr>
                </a:solidFill>
              </a:rPr>
              <a:t>target prediction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t="30894"/>
          <a:stretch/>
        </p:blipFill>
        <p:spPr>
          <a:xfrm>
            <a:off x="4058559" y="749708"/>
            <a:ext cx="4609566" cy="118762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828149" y="705423"/>
            <a:ext cx="2030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Extended gene neighborhood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67194" y="686082"/>
            <a:ext cx="4415624" cy="1127811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../../Downloads/NetworkSIv2%20(1).pdf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" t="6945" r="50978" b="57711"/>
          <a:stretch/>
        </p:blipFill>
        <p:spPr bwMode="auto">
          <a:xfrm>
            <a:off x="8959072" y="743696"/>
            <a:ext cx="3020786" cy="16328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8926296" y="679567"/>
            <a:ext cx="3086339" cy="1696987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959072" y="723220"/>
            <a:ext cx="1432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Regulatory Network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232096" y="3963746"/>
            <a:ext cx="2652887" cy="275772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697886" y="4389423"/>
            <a:ext cx="4106535" cy="206965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433976" y="6356350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BMR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731994" y="4686744"/>
            <a:ext cx="1895229" cy="2113422"/>
            <a:chOff x="4731994" y="4425488"/>
            <a:chExt cx="1895229" cy="211342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36523" y="4512572"/>
              <a:ext cx="1790700" cy="186690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4756566" y="4425488"/>
              <a:ext cx="1870657" cy="2069655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731994" y="6261911"/>
              <a:ext cx="12866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2">
                      <a:lumMod val="75000"/>
                    </a:schemeClr>
                  </a:solidFill>
                </a:rPr>
                <a:t>Regulation power</a:t>
              </a:r>
              <a:endParaRPr lang="en-US" sz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705666" y="6152099"/>
            <a:ext cx="13398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Network hierarchy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705150" y="3744631"/>
            <a:ext cx="1274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Network rewiring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107836" y="2869998"/>
            <a:ext cx="2927631" cy="115939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 rot="12166679">
            <a:off x="4038600" y="2706914"/>
            <a:ext cx="492398" cy="2055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 rot="16200000">
            <a:off x="6493470" y="1939799"/>
            <a:ext cx="267505" cy="2055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 rot="20344539">
            <a:off x="8380620" y="2098736"/>
            <a:ext cx="492398" cy="2055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8372522" y="3402622"/>
            <a:ext cx="492398" cy="20557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/>
          <p:cNvSpPr/>
          <p:nvPr/>
        </p:nvSpPr>
        <p:spPr>
          <a:xfrm rot="2759197">
            <a:off x="7906942" y="4246912"/>
            <a:ext cx="444215" cy="20557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 rot="5400000">
            <a:off x="5909809" y="4447208"/>
            <a:ext cx="279897" cy="20557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/>
          <p:cNvSpPr/>
          <p:nvPr/>
        </p:nvSpPr>
        <p:spPr>
          <a:xfrm rot="9448689">
            <a:off x="4156319" y="4269762"/>
            <a:ext cx="499435" cy="20557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4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468" y="179146"/>
            <a:ext cx="11856203" cy="78175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ESCAPE+CASPER: integrative approach for enhancer prediction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5E78-1F82-644E-B896-C45087B3F298}" type="datetime1">
              <a:rPr lang="en-US" smtClean="0"/>
              <a:t>4/4/17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Gerstein 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7B61-1F56-184C-9717-3FE26677363D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icture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93" y="4025135"/>
            <a:ext cx="6444849" cy="253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/Users/jingzhang/Downloads/Enhancer_schema.pd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5" b="45456"/>
          <a:stretch/>
        </p:blipFill>
        <p:spPr bwMode="auto">
          <a:xfrm>
            <a:off x="482893" y="1159526"/>
            <a:ext cx="4633993" cy="24628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459277" y="1177669"/>
            <a:ext cx="6567407" cy="2444714"/>
            <a:chOff x="5459277" y="1177669"/>
            <a:chExt cx="6567407" cy="2444714"/>
          </a:xfrm>
        </p:grpSpPr>
        <p:pic>
          <p:nvPicPr>
            <p:cNvPr id="8" name="Picture 7" descr="/Users/jingzhang/Documents/Manuscript/2016/ENCODECancer/Figure/Feb06/supplementary/ESPC.pipeLine.pdf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75" t="13744" r="9804" b="15370"/>
            <a:stretch/>
          </p:blipFill>
          <p:spPr bwMode="auto">
            <a:xfrm>
              <a:off x="5459277" y="1177669"/>
              <a:ext cx="6567407" cy="2444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ectangle 8"/>
            <p:cNvSpPr/>
            <p:nvPr/>
          </p:nvSpPr>
          <p:spPr>
            <a:xfrm>
              <a:off x="8291593" y="1363649"/>
              <a:ext cx="1233407" cy="341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742980" y="4254114"/>
            <a:ext cx="1594389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intersection</a:t>
            </a:r>
            <a:endParaRPr lang="en-US" dirty="0"/>
          </a:p>
        </p:txBody>
      </p:sp>
      <p:sp>
        <p:nvSpPr>
          <p:cNvPr id="14" name="Down Arrow 13"/>
          <p:cNvSpPr/>
          <p:nvPr/>
        </p:nvSpPr>
        <p:spPr>
          <a:xfrm>
            <a:off x="9525000" y="3037871"/>
            <a:ext cx="319007" cy="770492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20572712">
            <a:off x="7275776" y="4658894"/>
            <a:ext cx="1243157" cy="35676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9525000" y="4769460"/>
            <a:ext cx="319006" cy="527145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153400" y="5493247"/>
            <a:ext cx="2728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High confidence enhancers in different cell types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4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1442</Words>
  <Application>Microsoft Macintosh PowerPoint</Application>
  <PresentationFormat>Widescreen</PresentationFormat>
  <Paragraphs>469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Calibri</vt:lpstr>
      <vt:lpstr>Calibri Light</vt:lpstr>
      <vt:lpstr>Courier New</vt:lpstr>
      <vt:lpstr>DengXian</vt:lpstr>
      <vt:lpstr>Mangal</vt:lpstr>
      <vt:lpstr>Times New Roman</vt:lpstr>
      <vt:lpstr>Wingdings</vt:lpstr>
      <vt:lpstr>Arial</vt:lpstr>
      <vt:lpstr>Office Theme</vt:lpstr>
      <vt:lpstr>ENCodec: a companion encyclopedia in ENCODE for cancer research</vt:lpstr>
      <vt:lpstr>Outline</vt:lpstr>
      <vt:lpstr>Efforts to interpret cancer genomes</vt:lpstr>
      <vt:lpstr>The majority of ENCODE cell lines are cancerous</vt:lpstr>
      <vt:lpstr>En-Codec: a companion encyclopedia in ENCODE for cancer research</vt:lpstr>
      <vt:lpstr>En-Codec: Structure of the resource</vt:lpstr>
      <vt:lpstr>PowerPoint Presentation</vt:lpstr>
      <vt:lpstr>En-Codec: a cancer encyclopedia resource from ENCODE</vt:lpstr>
      <vt:lpstr>ESCAPE+CASPER: integrative approach for enhancer prediction</vt:lpstr>
      <vt:lpstr>Outline</vt:lpstr>
      <vt:lpstr>Multi-level data integration better enables recurrent variant analysis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En-Codec: an cancer encyclopedia resource from Large scale integration of ENCODE</dc:title>
  <dc:creator>jingzhang.wti.bupt@gmail.com</dc:creator>
  <cp:lastModifiedBy>jingzhang.wti.bupt@gmail.com</cp:lastModifiedBy>
  <cp:revision>270</cp:revision>
  <cp:lastPrinted>2017-04-04T16:15:20Z</cp:lastPrinted>
  <dcterms:created xsi:type="dcterms:W3CDTF">2017-03-29T14:30:55Z</dcterms:created>
  <dcterms:modified xsi:type="dcterms:W3CDTF">2017-04-04T16:15:28Z</dcterms:modified>
</cp:coreProperties>
</file>