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8" r:id="rId4"/>
    <p:sldId id="272" r:id="rId5"/>
    <p:sldId id="270" r:id="rId6"/>
    <p:sldId id="273" r:id="rId7"/>
    <p:sldId id="259" r:id="rId8"/>
    <p:sldId id="276" r:id="rId9"/>
    <p:sldId id="277" r:id="rId10"/>
    <p:sldId id="260" r:id="rId11"/>
    <p:sldId id="263" r:id="rId12"/>
    <p:sldId id="264" r:id="rId13"/>
    <p:sldId id="265" r:id="rId14"/>
    <p:sldId id="266" r:id="rId15"/>
    <p:sldId id="275" r:id="rId16"/>
    <p:sldId id="274" r:id="rId17"/>
    <p:sldId id="278" r:id="rId18"/>
    <p:sldId id="280" r:id="rId19"/>
    <p:sldId id="281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8EF46-88DD-A445-A799-8F2EB3279A97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FD1EE-273F-924F-A8AC-8A740AE7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5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DMS – </a:t>
            </a:r>
            <a:r>
              <a:rPr lang="en-US" dirty="0" err="1" smtClean="0"/>
              <a:t>methylates</a:t>
            </a:r>
            <a:r>
              <a:rPr lang="en-US" baseline="0" dirty="0" smtClean="0"/>
              <a:t> the Watson-Crick face of A,C</a:t>
            </a:r>
          </a:p>
          <a:p>
            <a:r>
              <a:rPr lang="en-US" baseline="0" dirty="0" smtClean="0"/>
              <a:t>1M7 (SHAPE reagent) – </a:t>
            </a:r>
            <a:r>
              <a:rPr lang="en-US" baseline="0" dirty="0" err="1" smtClean="0"/>
              <a:t>acylate</a:t>
            </a:r>
            <a:r>
              <a:rPr lang="en-US" baseline="0" dirty="0" smtClean="0"/>
              <a:t> flexible 2’ OH in the ribose </a:t>
            </a:r>
            <a:r>
              <a:rPr lang="en-US" baseline="0" dirty="0" smtClean="0"/>
              <a:t>sugar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Hi, I’m Michael – I try to do experiments and actually do computational analysis in the Simon and Gerstein labs.</a:t>
            </a:r>
          </a:p>
          <a:p>
            <a:r>
              <a:rPr lang="en-US" baseline="0" dirty="0" smtClean="0"/>
              <a:t>Let’s say that you like RNA and you want to find nucleotides that have a funky property. You might design (or use) a chemical that reacts specifically with it. This is chemical probing. To see if your special property is there, you need </a:t>
            </a:r>
          </a:p>
          <a:p>
            <a:r>
              <a:rPr lang="en-US" baseline="0" dirty="0" smtClean="0"/>
              <a:t>But is the funky property there? That requires statistical </a:t>
            </a:r>
            <a:r>
              <a:rPr lang="en-US" baseline="0" dirty="0" err="1" smtClean="0"/>
              <a:t>anlaysis</a:t>
            </a:r>
            <a:r>
              <a:rPr lang="en-US" baseline="0" dirty="0" smtClean="0"/>
              <a:t>, and that’s what I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4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Fang, Moss </a:t>
            </a:r>
            <a:r>
              <a:rPr lang="en-US" i="1" dirty="0" smtClean="0"/>
              <a:t> et al</a:t>
            </a:r>
            <a:r>
              <a:rPr lang="en-US" i="0" dirty="0" smtClean="0"/>
              <a:t>. </a:t>
            </a:r>
            <a:r>
              <a:rPr lang="en-US" i="1" dirty="0" err="1" smtClean="0"/>
              <a:t>PLoS</a:t>
            </a:r>
            <a:r>
              <a:rPr lang="en-US" i="1" dirty="0" smtClean="0"/>
              <a:t> Genet.</a:t>
            </a:r>
            <a:r>
              <a:rPr lang="en-US" i="1" baseline="0" dirty="0" smtClean="0"/>
              <a:t> </a:t>
            </a:r>
            <a:r>
              <a:rPr lang="en-US" i="0" dirty="0" smtClean="0"/>
              <a:t>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FD1EE-273F-924F-A8AC-8A740AE7D0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8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7D03-45F6-C14B-BB85-009CF258252C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7B8-54C7-E145-B183-EEC11B2B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7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7D03-45F6-C14B-BB85-009CF258252C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7B8-54C7-E145-B183-EEC11B2B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5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7D03-45F6-C14B-BB85-009CF258252C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7B8-54C7-E145-B183-EEC11B2B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0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7D03-45F6-C14B-BB85-009CF258252C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7B8-54C7-E145-B183-EEC11B2B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6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7D03-45F6-C14B-BB85-009CF258252C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7B8-54C7-E145-B183-EEC11B2B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5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7D03-45F6-C14B-BB85-009CF258252C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7B8-54C7-E145-B183-EEC11B2B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3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7D03-45F6-C14B-BB85-009CF258252C}" type="datetimeFigureOut">
              <a:rPr lang="en-US" smtClean="0"/>
              <a:t>10/9/17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7B8-54C7-E145-B183-EEC11B2B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7D03-45F6-C14B-BB85-009CF258252C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7B8-54C7-E145-B183-EEC11B2B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5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7D03-45F6-C14B-BB85-009CF258252C}" type="datetimeFigureOut">
              <a:rPr lang="en-US" smtClean="0"/>
              <a:t>10/9/17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7B8-54C7-E145-B183-EEC11B2B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1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7D03-45F6-C14B-BB85-009CF258252C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7B8-54C7-E145-B183-EEC11B2B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7D03-45F6-C14B-BB85-009CF258252C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27B8-54C7-E145-B183-EEC11B2B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7D03-45F6-C14B-BB85-009CF258252C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27B8-54C7-E145-B183-EEC11B2B8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5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 methods for RNA chemical probing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Rutenberg Schoenberg</a:t>
            </a:r>
          </a:p>
          <a:p>
            <a:r>
              <a:rPr lang="en-US" dirty="0" err="1" smtClean="0"/>
              <a:t>jclub</a:t>
            </a:r>
            <a:endParaRPr lang="en-US" dirty="0" smtClean="0"/>
          </a:p>
          <a:p>
            <a:r>
              <a:rPr lang="en-US" dirty="0" smtClean="0"/>
              <a:t>9 Oct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9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i</a:t>
            </a:r>
            <a:r>
              <a:rPr lang="el-GR" dirty="0" smtClean="0"/>
              <a:t> </a:t>
            </a:r>
            <a:r>
              <a:rPr lang="en-US" dirty="0" smtClean="0"/>
              <a:t>– transcripts</a:t>
            </a:r>
          </a:p>
          <a:p>
            <a:r>
              <a:rPr lang="en-US" dirty="0" smtClean="0"/>
              <a:t>k – position within transcript</a:t>
            </a:r>
          </a:p>
          <a:p>
            <a:r>
              <a:rPr lang="el-GR" dirty="0" smtClean="0"/>
              <a:t>α</a:t>
            </a:r>
            <a:r>
              <a:rPr lang="en-US" baseline="-25000" dirty="0" err="1" smtClean="0"/>
              <a:t>i</a:t>
            </a:r>
            <a:r>
              <a:rPr lang="el-GR" dirty="0" smtClean="0"/>
              <a:t> </a:t>
            </a:r>
            <a:r>
              <a:rPr lang="en-US" dirty="0" smtClean="0"/>
              <a:t>–</a:t>
            </a:r>
            <a:r>
              <a:rPr lang="el-GR" dirty="0" smtClean="0"/>
              <a:t> </a:t>
            </a:r>
            <a:r>
              <a:rPr lang="en-US" dirty="0" smtClean="0"/>
              <a:t>rate of production of reads from transcript, given abundance &amp; length</a:t>
            </a:r>
            <a:endParaRPr lang="el-GR" dirty="0" smtClean="0"/>
          </a:p>
          <a:p>
            <a:r>
              <a:rPr lang="el-GR" dirty="0" smtClean="0"/>
              <a:t>β</a:t>
            </a:r>
            <a:r>
              <a:rPr lang="en-US" baseline="-25000" dirty="0" err="1" smtClean="0"/>
              <a:t>ik</a:t>
            </a:r>
            <a:r>
              <a:rPr lang="en-US" dirty="0" smtClean="0"/>
              <a:t> – probability of </a:t>
            </a:r>
            <a:r>
              <a:rPr lang="en-US" dirty="0" err="1" smtClean="0"/>
              <a:t>dropoff</a:t>
            </a:r>
            <a:r>
              <a:rPr lang="en-US" dirty="0" smtClean="0"/>
              <a:t> due to chemical treatment at nucleotide k in transcript </a:t>
            </a:r>
            <a:r>
              <a:rPr lang="en-US" dirty="0" err="1" smtClean="0"/>
              <a:t>i</a:t>
            </a:r>
            <a:endParaRPr lang="el-GR" baseline="-25000" dirty="0" smtClean="0"/>
          </a:p>
          <a:p>
            <a:r>
              <a:rPr lang="el-GR" dirty="0" smtClean="0"/>
              <a:t>γ</a:t>
            </a:r>
            <a:r>
              <a:rPr lang="en-US" baseline="-25000" dirty="0" err="1" smtClean="0"/>
              <a:t>ik</a:t>
            </a:r>
            <a:r>
              <a:rPr lang="en-US" dirty="0"/>
              <a:t> </a:t>
            </a:r>
            <a:r>
              <a:rPr lang="en-US" dirty="0" smtClean="0"/>
              <a:t>–  background probability of </a:t>
            </a:r>
            <a:r>
              <a:rPr lang="en-US" dirty="0" err="1" smtClean="0"/>
              <a:t>dropoff</a:t>
            </a:r>
            <a:r>
              <a:rPr lang="en-US" dirty="0" smtClean="0"/>
              <a:t> </a:t>
            </a:r>
            <a:r>
              <a:rPr lang="en-US" dirty="0" smtClean="0"/>
              <a:t>at nucleotide k in transcript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n-US" baseline="-25000" dirty="0" smtClean="0"/>
              <a:t>i </a:t>
            </a:r>
            <a:r>
              <a:rPr lang="en-US" dirty="0" smtClean="0"/>
              <a:t>– number of priming sites for transcript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smtClean="0"/>
              <a:t>j – priming site within transcript</a:t>
            </a:r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1153"/>
            <a:ext cx="9144000" cy="1606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833" y="5004931"/>
            <a:ext cx="2800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Prob</a:t>
            </a:r>
            <a:r>
              <a:rPr lang="en-US" sz="4000" dirty="0" smtClean="0"/>
              <a:t>(read) =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675782" y="6320099"/>
            <a:ext cx="3476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Probaility</a:t>
            </a:r>
            <a:r>
              <a:rPr lang="en-US" dirty="0" smtClean="0"/>
              <a:t> of stopping at nucleotide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4541" y="6482481"/>
            <a:ext cx="383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of not stopping beforehand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4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r>
              <a:rPr lang="en-US" baseline="-25000" dirty="0" err="1" smtClean="0"/>
              <a:t>ik</a:t>
            </a:r>
            <a:r>
              <a:rPr lang="en-US" dirty="0" smtClean="0"/>
              <a:t> – probability of </a:t>
            </a:r>
            <a:r>
              <a:rPr lang="en-US" dirty="0" err="1" smtClean="0"/>
              <a:t>dropoff</a:t>
            </a:r>
            <a:r>
              <a:rPr lang="en-US" dirty="0" smtClean="0"/>
              <a:t> due to chemical treatment at nucleotide k in transcript </a:t>
            </a:r>
            <a:r>
              <a:rPr lang="en-US" dirty="0" err="1" smtClean="0"/>
              <a:t>i</a:t>
            </a:r>
            <a:endParaRPr lang="el-GR" baseline="-25000" dirty="0" smtClean="0"/>
          </a:p>
          <a:p>
            <a:r>
              <a:rPr lang="el-GR" dirty="0" smtClean="0"/>
              <a:t>γ</a:t>
            </a:r>
            <a:r>
              <a:rPr lang="en-US" baseline="-25000" dirty="0" err="1" smtClean="0"/>
              <a:t>ik</a:t>
            </a:r>
            <a:r>
              <a:rPr lang="en-US" dirty="0" smtClean="0"/>
              <a:t> –  background probability of </a:t>
            </a:r>
            <a:r>
              <a:rPr lang="en-US" dirty="0" err="1" smtClean="0"/>
              <a:t>dropoff</a:t>
            </a:r>
            <a:r>
              <a:rPr lang="en-US" dirty="0" smtClean="0"/>
              <a:t> at nucleotide k in transcript I</a:t>
            </a:r>
          </a:p>
          <a:p>
            <a:r>
              <a:rPr lang="el-GR" dirty="0" smtClean="0"/>
              <a:t>β, γ </a:t>
            </a:r>
            <a:r>
              <a:rPr lang="en-US" dirty="0" smtClean="0"/>
              <a:t>are each fit with prior beta distributions to prevent </a:t>
            </a:r>
            <a:r>
              <a:rPr lang="en-US" dirty="0" err="1" smtClean="0"/>
              <a:t>overfitting</a:t>
            </a:r>
            <a:r>
              <a:rPr lang="en-US" dirty="0" smtClean="0"/>
              <a:t> with low sequencing coverage.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8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PROBer</a:t>
            </a:r>
            <a:r>
              <a:rPr lang="en-US" dirty="0" smtClean="0"/>
              <a:t> produces more robust estimates on simulated reads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54" y="1417638"/>
            <a:ext cx="7660810" cy="4703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333" y="5798293"/>
            <a:ext cx="8720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Correlations of stop rates (due to chemical treatment) in simulated replicates of RNA chemical probing data.</a:t>
            </a:r>
          </a:p>
          <a:p>
            <a:r>
              <a:rPr lang="en-US" dirty="0" smtClean="0"/>
              <a:t>Robustness of </a:t>
            </a:r>
            <a:r>
              <a:rPr lang="en-US" dirty="0" err="1" smtClean="0"/>
              <a:t>PROBer</a:t>
            </a:r>
            <a:r>
              <a:rPr lang="en-US" dirty="0" smtClean="0"/>
              <a:t> is primarily due to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6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PROBer</a:t>
            </a:r>
            <a:r>
              <a:rPr lang="en-US" dirty="0" smtClean="0"/>
              <a:t> is better at identifying true positive reactive bases 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2" y="1417638"/>
            <a:ext cx="5465233" cy="4806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500" y="1904999"/>
            <a:ext cx="2624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DMS-</a:t>
            </a:r>
            <a:r>
              <a:rPr lang="en-US" dirty="0" err="1" smtClean="0"/>
              <a:t>Seq</a:t>
            </a:r>
            <a:r>
              <a:rPr lang="en-US" dirty="0" smtClean="0"/>
              <a:t> reacts with unstructured A and C bases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Positives: single-stranded + &gt;= 2 Angstroms</a:t>
            </a:r>
            <a:r>
              <a:rPr lang="en-US" baseline="30000" dirty="0" smtClean="0"/>
              <a:t>2</a:t>
            </a:r>
            <a:r>
              <a:rPr lang="en-US" dirty="0" smtClean="0"/>
              <a:t> of solvent accessible surface area on modifiable N atom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Negatives: double-stranded nucleotides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Excluded: single-stranded nucleotides with less solvent accessible surface area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4500" y="6265331"/>
            <a:ext cx="34625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/>
              <a:t>A. thaliana </a:t>
            </a:r>
            <a:r>
              <a:rPr lang="en-US" sz="3000" dirty="0" smtClean="0"/>
              <a:t>18S rRNA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1221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PROBer</a:t>
            </a:r>
            <a:r>
              <a:rPr lang="en-US" dirty="0" smtClean="0"/>
              <a:t> performance on RNA structure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PROBer</a:t>
            </a:r>
            <a:r>
              <a:rPr lang="en-US" dirty="0" smtClean="0"/>
              <a:t> (mostly) improves performance of RNA secondary structure prediction for yeast </a:t>
            </a:r>
            <a:r>
              <a:rPr lang="en-US" dirty="0" err="1" smtClean="0"/>
              <a:t>rRNAs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7299"/>
            <a:ext cx="9155986" cy="20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5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PROBer</a:t>
            </a:r>
            <a:r>
              <a:rPr lang="en-US" dirty="0" smtClean="0"/>
              <a:t> improves identification of </a:t>
            </a:r>
            <a:r>
              <a:rPr lang="en-US" dirty="0" err="1" smtClean="0"/>
              <a:t>pseudouridine</a:t>
            </a:r>
            <a:r>
              <a:rPr lang="en-US" dirty="0" smtClean="0"/>
              <a:t> residues in Pseudo-</a:t>
            </a:r>
            <a:r>
              <a:rPr lang="en-US" dirty="0" err="1" smtClean="0"/>
              <a:t>Seq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80" y="1566333"/>
            <a:ext cx="5302819" cy="4288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167" y="2010833"/>
            <a:ext cx="34078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dirty="0" smtClean="0"/>
              <a:t>CMC, another chemical probing reagent, is specific for </a:t>
            </a:r>
            <a:r>
              <a:rPr lang="en-US" sz="3000" dirty="0" err="1" smtClean="0"/>
              <a:t>pseudouridine</a:t>
            </a:r>
            <a:endParaRPr lang="en-US" sz="3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36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49 </a:t>
            </a:r>
            <a:r>
              <a:rPr lang="el-GR" dirty="0" smtClean="0"/>
              <a:t>ψ </a:t>
            </a:r>
            <a:r>
              <a:rPr lang="en-US" dirty="0" smtClean="0"/>
              <a:t>residues in canonical yeast </a:t>
            </a:r>
            <a:r>
              <a:rPr lang="en-US" dirty="0" err="1" smtClean="0"/>
              <a:t>ncRNAs</a:t>
            </a:r>
            <a:r>
              <a:rPr lang="en-US" dirty="0" smtClean="0"/>
              <a:t> (18S, 5S, 25S, U2)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CMC vs. NT (WT): Gold standard RNAs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44" y="2608251"/>
            <a:ext cx="3148267" cy="3181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01" y="2715766"/>
            <a:ext cx="3556000" cy="318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2592" y="5892126"/>
            <a:ext cx="2575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Similar to </a:t>
            </a:r>
            <a:r>
              <a:rPr lang="en-US" dirty="0" err="1" smtClean="0"/>
              <a:t>PROBer</a:t>
            </a:r>
            <a:r>
              <a:rPr lang="en-US" dirty="0" smtClean="0"/>
              <a:t> curve </a:t>
            </a:r>
          </a:p>
          <a:p>
            <a:pPr algn="ctr"/>
            <a:r>
              <a:rPr lang="el-GR" dirty="0" smtClean="0"/>
              <a:t>Ψ </a:t>
            </a:r>
            <a:r>
              <a:rPr lang="en-US" dirty="0" smtClean="0"/>
              <a:t>vs. U</a:t>
            </a:r>
            <a:endParaRPr lang="en-US" dirty="0" smtClean="0"/>
          </a:p>
          <a:p>
            <a:pPr algn="ctr"/>
            <a:r>
              <a:rPr lang="en-US" dirty="0" smtClean="0"/>
              <a:t>Li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Cell Systems </a:t>
            </a:r>
            <a:r>
              <a:rPr lang="en-US" dirty="0" smtClean="0"/>
              <a:t>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744770"/>
            <a:ext cx="3648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Ψ </a:t>
            </a:r>
            <a:r>
              <a:rPr lang="en-US" dirty="0" smtClean="0"/>
              <a:t>vs. non-</a:t>
            </a:r>
            <a:r>
              <a:rPr lang="el-GR" dirty="0" smtClean="0"/>
              <a:t>ψ</a:t>
            </a:r>
            <a:endParaRPr lang="en-US" dirty="0" smtClean="0"/>
          </a:p>
          <a:p>
            <a:r>
              <a:rPr lang="en-US" dirty="0" smtClean="0"/>
              <a:t>Minor note: BUM-HMM performs much better when other </a:t>
            </a:r>
            <a:r>
              <a:rPr lang="en-US" dirty="0" err="1" smtClean="0"/>
              <a:t>ncRNAs</a:t>
            </a:r>
            <a:r>
              <a:rPr lang="en-US" dirty="0" smtClean="0"/>
              <a:t> besides 18S are added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1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Using expectation maximization instead of filtering out non-unique reads leads to discovery of more peaks with little motif loss.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3" y="1417638"/>
            <a:ext cx="7378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99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first model counts, then infer reactivity distributions. Should I incorporate a prior on reactivity?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302"/>
            <a:ext cx="9144000" cy="34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68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Should I instead model the distribution of reactivity directly?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302"/>
            <a:ext cx="9144000" cy="34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274638"/>
            <a:ext cx="7514167" cy="3449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3724324"/>
            <a:ext cx="7725833" cy="30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51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E. coli </a:t>
            </a:r>
            <a:r>
              <a:rPr lang="en-US" dirty="0" smtClean="0"/>
              <a:t>5S rRNA SHAPE nucleotide reactivity distributions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F58-7286-5949-BDA5-3FEC06F3012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100"/>
            <a:ext cx="9144000" cy="347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9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896" y="5337732"/>
            <a:ext cx="678315" cy="3070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896" y="4965166"/>
            <a:ext cx="678315" cy="307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probing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628" y="1065672"/>
            <a:ext cx="8229600" cy="4525963"/>
          </a:xfrm>
        </p:spPr>
        <p:txBody>
          <a:bodyPr/>
          <a:lstStyle/>
          <a:p>
            <a:r>
              <a:rPr lang="en-US" dirty="0" smtClean="0"/>
              <a:t>Chemically modify RNA</a:t>
            </a:r>
          </a:p>
          <a:p>
            <a:pPr lvl="1"/>
            <a:r>
              <a:rPr lang="en-US" dirty="0" smtClean="0"/>
              <a:t>Usually unstructured nucleotides are modifiable</a:t>
            </a:r>
          </a:p>
          <a:p>
            <a:r>
              <a:rPr lang="en-US" dirty="0" smtClean="0"/>
              <a:t>Read out with reverse transcriptase</a:t>
            </a:r>
          </a:p>
          <a:p>
            <a:endParaRPr lang="en-US" dirty="0"/>
          </a:p>
          <a:p>
            <a:r>
              <a:rPr lang="en-US" dirty="0" smtClean="0"/>
              <a:t>Stops &amp; Mutations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44" y="1786970"/>
            <a:ext cx="5981700" cy="158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59039"/>
          <a:stretch/>
        </p:blipFill>
        <p:spPr>
          <a:xfrm>
            <a:off x="274562" y="5128381"/>
            <a:ext cx="4337728" cy="762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789714" y="5366557"/>
            <a:ext cx="3897086" cy="0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368423" y="5300033"/>
            <a:ext cx="133048" cy="1330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29898" y="5295198"/>
            <a:ext cx="133048" cy="1330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89714" y="5210458"/>
            <a:ext cx="2844800" cy="0"/>
          </a:xfrm>
          <a:prstGeom prst="straightConnector1">
            <a:avLst/>
          </a:prstGeom>
          <a:ln>
            <a:solidFill>
              <a:srgbClr val="604A7B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7344233" y="5058205"/>
            <a:ext cx="217711" cy="254000"/>
          </a:xfrm>
          <a:prstGeom prst="star5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789714" y="5739123"/>
            <a:ext cx="3897086" cy="0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247473" y="5672599"/>
            <a:ext cx="133048" cy="1330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25148" y="5667764"/>
            <a:ext cx="133048" cy="1330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525148" y="5583024"/>
            <a:ext cx="2109366" cy="0"/>
          </a:xfrm>
          <a:prstGeom prst="straightConnector1">
            <a:avLst/>
          </a:prstGeom>
          <a:ln>
            <a:solidFill>
              <a:srgbClr val="604A7B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5-Point Star 23"/>
          <p:cNvSpPr/>
          <p:nvPr/>
        </p:nvSpPr>
        <p:spPr>
          <a:xfrm>
            <a:off x="7211188" y="5430771"/>
            <a:ext cx="217711" cy="254000"/>
          </a:xfrm>
          <a:prstGeom prst="star5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513056" y="6333071"/>
            <a:ext cx="217711" cy="254000"/>
          </a:xfrm>
          <a:prstGeom prst="star5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672674" y="6262094"/>
            <a:ext cx="104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98952" y="4515814"/>
            <a:ext cx="70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Stops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129898" y="4522722"/>
            <a:ext cx="143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Mutations</a:t>
            </a:r>
          </a:p>
          <a:p>
            <a:pPr algn="ctr"/>
            <a:r>
              <a:rPr lang="en-US" dirty="0" smtClean="0"/>
              <a:t>(SHAPE-</a:t>
            </a:r>
            <a:r>
              <a:rPr lang="en-US" dirty="0" err="1" smtClean="0"/>
              <a:t>MaP</a:t>
            </a:r>
            <a:r>
              <a:rPr lang="en-US" dirty="0"/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26196" y="1489857"/>
            <a:ext cx="236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Chemically modify </a:t>
            </a:r>
            <a:r>
              <a:rPr lang="en-US" dirty="0" smtClean="0"/>
              <a:t>RNA</a:t>
            </a:r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2767242" y="3852761"/>
            <a:ext cx="360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out with Reverse Transcriptase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571094" y="3289904"/>
            <a:ext cx="0" cy="599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2"/>
            <a:endCxn id="29" idx="0"/>
          </p:cNvCxnSpPr>
          <p:nvPr/>
        </p:nvCxnSpPr>
        <p:spPr>
          <a:xfrm flipH="1">
            <a:off x="2249619" y="4222093"/>
            <a:ext cx="2321475" cy="293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2"/>
            <a:endCxn id="30" idx="0"/>
          </p:cNvCxnSpPr>
          <p:nvPr/>
        </p:nvCxnSpPr>
        <p:spPr>
          <a:xfrm>
            <a:off x="4571094" y="4222093"/>
            <a:ext cx="2277755" cy="300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46231" y="6534666"/>
            <a:ext cx="2634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Siegfried </a:t>
            </a:r>
            <a:r>
              <a:rPr lang="en-US" sz="1400" i="1" dirty="0" smtClean="0"/>
              <a:t>et al</a:t>
            </a:r>
            <a:r>
              <a:rPr lang="en-US" sz="1400" dirty="0" smtClean="0"/>
              <a:t>. </a:t>
            </a:r>
            <a:r>
              <a:rPr lang="en-US" sz="1400" i="1" dirty="0" smtClean="0"/>
              <a:t>Nat Methods </a:t>
            </a:r>
            <a:r>
              <a:rPr lang="en-US" sz="1400" dirty="0" smtClean="0"/>
              <a:t>2014</a:t>
            </a:r>
            <a:endParaRPr lang="en-US" sz="1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896" y="5805647"/>
            <a:ext cx="678315" cy="307027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4789714" y="6207038"/>
            <a:ext cx="3897086" cy="0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789714" y="6050939"/>
            <a:ext cx="28448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5-Point Star 51"/>
          <p:cNvSpPr/>
          <p:nvPr/>
        </p:nvSpPr>
        <p:spPr>
          <a:xfrm>
            <a:off x="6775768" y="5898686"/>
            <a:ext cx="217711" cy="254000"/>
          </a:xfrm>
          <a:prstGeom prst="star5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585" y="5829837"/>
            <a:ext cx="678315" cy="307027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476403" y="6231228"/>
            <a:ext cx="3897086" cy="0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658342" y="6075129"/>
            <a:ext cx="166286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5-Point Star 58"/>
          <p:cNvSpPr/>
          <p:nvPr/>
        </p:nvSpPr>
        <p:spPr>
          <a:xfrm>
            <a:off x="6095241" y="5031498"/>
            <a:ext cx="217711" cy="254000"/>
          </a:xfrm>
          <a:prstGeom prst="star5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6541365"/>
            <a:ext cx="3557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Reviewed in Kubota </a:t>
            </a:r>
            <a:r>
              <a:rPr lang="en-US" sz="1400" i="1" dirty="0" smtClean="0"/>
              <a:t>et al Nat </a:t>
            </a:r>
            <a:r>
              <a:rPr lang="en-US" sz="1400" i="1" dirty="0" err="1" smtClean="0"/>
              <a:t>Chem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Biol</a:t>
            </a:r>
            <a:r>
              <a:rPr lang="en-US" sz="1400" i="1" dirty="0" smtClean="0"/>
              <a:t> 2016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B7B5-68D8-A045-AC28-4F95203375C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64" y="1968023"/>
            <a:ext cx="1383780" cy="508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325" y="2470473"/>
            <a:ext cx="63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32" y="2981439"/>
            <a:ext cx="1891475" cy="13908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652" y="4267650"/>
            <a:ext cx="1429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1-methyladenine</a:t>
            </a:r>
            <a:endParaRPr lang="en-US" sz="14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64" y="274638"/>
            <a:ext cx="1116828" cy="15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1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656367" y="2029964"/>
            <a:ext cx="1031907" cy="10319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probing reveals diverse RNA properties at nucleotide resolution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6127017" y="2211355"/>
            <a:ext cx="1332228" cy="702517"/>
          </a:xfrm>
          <a:custGeom>
            <a:avLst/>
            <a:gdLst>
              <a:gd name="connsiteX0" fmla="*/ 0 w 497144"/>
              <a:gd name="connsiteY0" fmla="*/ 160537 h 160537"/>
              <a:gd name="connsiteX1" fmla="*/ 151477 w 497144"/>
              <a:gd name="connsiteY1" fmla="*/ 9076 h 160537"/>
              <a:gd name="connsiteX2" fmla="*/ 349563 w 497144"/>
              <a:gd name="connsiteY2" fmla="*/ 137236 h 160537"/>
              <a:gd name="connsiteX3" fmla="*/ 489389 w 497144"/>
              <a:gd name="connsiteY3" fmla="*/ 9076 h 160537"/>
              <a:gd name="connsiteX4" fmla="*/ 477737 w 497144"/>
              <a:gd name="connsiteY4" fmla="*/ 9076 h 16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144" h="160537">
                <a:moveTo>
                  <a:pt x="0" y="160537"/>
                </a:moveTo>
                <a:cubicBezTo>
                  <a:pt x="46608" y="86748"/>
                  <a:pt x="93217" y="12959"/>
                  <a:pt x="151477" y="9076"/>
                </a:cubicBezTo>
                <a:cubicBezTo>
                  <a:pt x="209738" y="5192"/>
                  <a:pt x="293244" y="137236"/>
                  <a:pt x="349563" y="137236"/>
                </a:cubicBezTo>
                <a:cubicBezTo>
                  <a:pt x="405882" y="137236"/>
                  <a:pt x="468027" y="30436"/>
                  <a:pt x="489389" y="9076"/>
                </a:cubicBezTo>
                <a:cubicBezTo>
                  <a:pt x="510751" y="-12284"/>
                  <a:pt x="481621" y="11018"/>
                  <a:pt x="477737" y="9076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941235" y="2612394"/>
            <a:ext cx="301478" cy="301478"/>
          </a:xfrm>
          <a:prstGeom prst="star5">
            <a:avLst/>
          </a:prstGeom>
          <a:solidFill>
            <a:srgbClr val="E4B7B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05260" y="3146147"/>
            <a:ext cx="252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Protein-RNA interactions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08010" y="4827622"/>
            <a:ext cx="2531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Nucleotide modifications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5177" y="6577329"/>
            <a:ext cx="3520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Reviewed in Kubota </a:t>
            </a:r>
            <a:r>
              <a:rPr lang="en-US" sz="1400" i="1" dirty="0" smtClean="0"/>
              <a:t>et al</a:t>
            </a:r>
            <a:r>
              <a:rPr lang="en-US" sz="1400" dirty="0" smtClean="0"/>
              <a:t>. </a:t>
            </a:r>
            <a:r>
              <a:rPr lang="en-US" sz="1400" i="1" dirty="0" smtClean="0"/>
              <a:t>Nat </a:t>
            </a:r>
            <a:r>
              <a:rPr lang="en-US" sz="1400" i="1" dirty="0" err="1" smtClean="0"/>
              <a:t>Chem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Biol</a:t>
            </a:r>
            <a:r>
              <a:rPr lang="en-US" sz="1400" i="1" dirty="0" smtClean="0"/>
              <a:t> </a:t>
            </a:r>
            <a:r>
              <a:rPr lang="en-US" sz="1400" dirty="0" smtClean="0"/>
              <a:t>2016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7000" y="353845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Structural context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08010" y="5297284"/>
            <a:ext cx="2549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CMC + reversal: </a:t>
            </a:r>
            <a:r>
              <a:rPr lang="en-US" dirty="0" err="1" smtClean="0"/>
              <a:t>pseudoU</a:t>
            </a:r>
            <a:endParaRPr lang="en-US" dirty="0" smtClean="0"/>
          </a:p>
          <a:p>
            <a:r>
              <a:rPr lang="en-US" dirty="0" smtClean="0"/>
              <a:t>NaIO</a:t>
            </a:r>
            <a:r>
              <a:rPr lang="en-US" baseline="-25000" dirty="0" smtClean="0"/>
              <a:t>4</a:t>
            </a:r>
            <a:r>
              <a:rPr lang="en-US" dirty="0" smtClean="0"/>
              <a:t>: 2’-O-</a:t>
            </a:r>
            <a:r>
              <a:rPr lang="en-US" dirty="0" smtClean="0"/>
              <a:t>methylation</a:t>
            </a:r>
          </a:p>
          <a:p>
            <a:r>
              <a:rPr lang="en-US" dirty="0" err="1" smtClean="0"/>
              <a:t>Cyanoethylation</a:t>
            </a:r>
            <a:r>
              <a:rPr lang="en-US" dirty="0" smtClean="0"/>
              <a:t>: </a:t>
            </a:r>
            <a:r>
              <a:rPr lang="en-US" dirty="0" err="1" smtClean="0"/>
              <a:t>Inosine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54266" y="3512392"/>
            <a:ext cx="93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∆</a:t>
            </a:r>
            <a:r>
              <a:rPr lang="en-US" dirty="0" smtClean="0"/>
              <a:t>SHAPE</a:t>
            </a:r>
            <a:endParaRPr lang="en-US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67" y="1986873"/>
            <a:ext cx="1116828" cy="15635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2734" y="3919764"/>
            <a:ext cx="1601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SHAPE</a:t>
            </a:r>
          </a:p>
          <a:p>
            <a:pPr algn="ctr"/>
            <a:r>
              <a:rPr lang="en-US" dirty="0" smtClean="0"/>
              <a:t>DMS</a:t>
            </a:r>
          </a:p>
          <a:p>
            <a:pPr algn="ctr"/>
            <a:r>
              <a:rPr lang="en-US" dirty="0" smtClean="0"/>
              <a:t>Other reagents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50109" y="3879377"/>
            <a:ext cx="2102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Smola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. </a:t>
            </a:r>
            <a:r>
              <a:rPr lang="en-US" sz="1200" i="1" dirty="0" smtClean="0"/>
              <a:t>Biochemistry </a:t>
            </a:r>
            <a:r>
              <a:rPr lang="en-US" sz="1200" dirty="0" smtClean="0"/>
              <a:t>2015</a:t>
            </a:r>
          </a:p>
          <a:p>
            <a:r>
              <a:rPr lang="en-US" sz="1200" dirty="0" err="1" smtClean="0"/>
              <a:t>Smola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. </a:t>
            </a:r>
            <a:r>
              <a:rPr lang="en-US" sz="1200" i="1" dirty="0" smtClean="0"/>
              <a:t>PNAS </a:t>
            </a:r>
            <a:r>
              <a:rPr lang="en-US" sz="1200" dirty="0" smtClean="0"/>
              <a:t>2016</a:t>
            </a:r>
            <a:endParaRPr lang="en-US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541777" y="6211669"/>
            <a:ext cx="1741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Carlile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. </a:t>
            </a:r>
            <a:r>
              <a:rPr lang="en-US" sz="1200" i="1" dirty="0" smtClean="0"/>
              <a:t>Nature </a:t>
            </a:r>
            <a:r>
              <a:rPr lang="en-US" sz="1200" dirty="0" smtClean="0"/>
              <a:t>2014</a:t>
            </a:r>
          </a:p>
          <a:p>
            <a:r>
              <a:rPr lang="en-US" sz="1200" dirty="0" smtClean="0"/>
              <a:t>Dai </a:t>
            </a:r>
            <a:r>
              <a:rPr lang="en-US" sz="1200" i="1" dirty="0" smtClean="0"/>
              <a:t>et al</a:t>
            </a:r>
            <a:r>
              <a:rPr lang="en-US" sz="1200" dirty="0" smtClean="0"/>
              <a:t>. </a:t>
            </a:r>
            <a:r>
              <a:rPr lang="en-US" sz="1200" i="1" dirty="0" smtClean="0"/>
              <a:t>Nat Meth </a:t>
            </a:r>
            <a:r>
              <a:rPr lang="en-US" sz="1200" dirty="0" smtClean="0"/>
              <a:t>2017</a:t>
            </a:r>
          </a:p>
          <a:p>
            <a:r>
              <a:rPr lang="en-US" sz="1200" dirty="0" smtClean="0"/>
              <a:t>Zhu </a:t>
            </a:r>
            <a:r>
              <a:rPr lang="en-US" sz="1200" i="1" dirty="0" smtClean="0"/>
              <a:t>et al</a:t>
            </a:r>
            <a:r>
              <a:rPr lang="en-US" sz="1200" dirty="0" smtClean="0"/>
              <a:t>. </a:t>
            </a:r>
            <a:r>
              <a:rPr lang="en-US" sz="1200" i="1" dirty="0" smtClean="0"/>
              <a:t>RNA </a:t>
            </a:r>
            <a:r>
              <a:rPr lang="en-US" sz="1200" dirty="0" smtClean="0"/>
              <a:t>2017</a:t>
            </a:r>
          </a:p>
          <a:p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69590" y="4955112"/>
            <a:ext cx="192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Weeks, </a:t>
            </a:r>
            <a:r>
              <a:rPr lang="en-US" sz="1200" dirty="0" err="1" smtClean="0"/>
              <a:t>Weissman</a:t>
            </a:r>
            <a:r>
              <a:rPr lang="en-US" sz="1200" dirty="0" smtClean="0"/>
              <a:t>, </a:t>
            </a:r>
            <a:r>
              <a:rPr lang="en-US" sz="1200" dirty="0" err="1" smtClean="0"/>
              <a:t>Rouskin</a:t>
            </a:r>
            <a:r>
              <a:rPr lang="en-US" sz="1200" dirty="0" smtClean="0"/>
              <a:t>, </a:t>
            </a:r>
            <a:r>
              <a:rPr lang="en-US" sz="1200" dirty="0" err="1" smtClean="0"/>
              <a:t>Bevilacqua</a:t>
            </a:r>
            <a:r>
              <a:rPr lang="en-US" sz="1200" dirty="0" smtClean="0"/>
              <a:t>,</a:t>
            </a:r>
          </a:p>
          <a:p>
            <a:pPr algn="ctr"/>
            <a:r>
              <a:rPr lang="en-US" sz="1200" dirty="0" err="1" smtClean="0"/>
              <a:t>Assmann</a:t>
            </a:r>
            <a:r>
              <a:rPr lang="en-US" sz="1200" dirty="0" smtClean="0"/>
              <a:t>, other groups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BF58-7286-5949-BDA5-3FEC06F30125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214" y="2040066"/>
            <a:ext cx="2457845" cy="27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6907" y="1639675"/>
            <a:ext cx="52015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i∈nucleotides</a:t>
            </a:r>
            <a:r>
              <a:rPr lang="en-US" dirty="0" smtClean="0"/>
              <a:t>; N total</a:t>
            </a:r>
          </a:p>
          <a:p>
            <a:pPr algn="ctr"/>
            <a:r>
              <a:rPr lang="en-US" i="1" dirty="0" err="1" smtClean="0"/>
              <a:t>P</a:t>
            </a:r>
            <a:r>
              <a:rPr lang="en-US" i="1" baseline="-25000" dirty="0" err="1" smtClean="0"/>
              <a:t>stop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= stops(</a:t>
            </a:r>
            <a:r>
              <a:rPr lang="en-US" dirty="0" err="1" smtClean="0"/>
              <a:t>i</a:t>
            </a:r>
            <a:r>
              <a:rPr lang="en-US" dirty="0" smtClean="0"/>
              <a:t>)/coverage(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algn="ctr"/>
            <a:r>
              <a:rPr lang="en-US" i="1" dirty="0" err="1" smtClean="0"/>
              <a:t>P</a:t>
            </a:r>
            <a:r>
              <a:rPr lang="en-US" i="1" baseline="-25000" dirty="0" err="1" smtClean="0"/>
              <a:t>stop</a:t>
            </a:r>
            <a:r>
              <a:rPr lang="en-US" i="1" baseline="-25000" dirty="0" smtClean="0"/>
              <a:t>-treatment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stop</a:t>
            </a:r>
            <a:r>
              <a:rPr lang="en-US" sz="1400" dirty="0" smtClean="0"/>
              <a:t>(treated) </a:t>
            </a:r>
            <a:r>
              <a:rPr lang="en-US" dirty="0" smtClean="0"/>
              <a:t>-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stop</a:t>
            </a:r>
            <a:r>
              <a:rPr lang="en-US" sz="1400" dirty="0" smtClean="0"/>
              <a:t>(control</a:t>
            </a:r>
            <a:r>
              <a:rPr lang="en-US" sz="1400" dirty="0" smtClean="0"/>
              <a:t>)/(1-</a:t>
            </a:r>
            <a:r>
              <a:rPr lang="en-US" sz="1400" i="1" dirty="0" smtClean="0"/>
              <a:t>P</a:t>
            </a:r>
            <a:r>
              <a:rPr lang="en-US" sz="1400" i="1" baseline="-25000" dirty="0" smtClean="0"/>
              <a:t>stop</a:t>
            </a:r>
            <a:r>
              <a:rPr lang="en-US" sz="1400" dirty="0" smtClean="0"/>
              <a:t>(control))</a:t>
            </a:r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baseline="-25000" dirty="0" smtClean="0"/>
          </a:p>
          <a:p>
            <a:pPr algn="ctr"/>
            <a:endParaRPr lang="en-US" sz="1400" baseline="-25000" dirty="0"/>
          </a:p>
          <a:p>
            <a:pPr algn="ctr"/>
            <a:endParaRPr lang="en-US" sz="1400" baseline="-25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inference of chemical </a:t>
            </a:r>
            <a:r>
              <a:rPr lang="en-US" dirty="0" smtClean="0"/>
              <a:t>probing </a:t>
            </a:r>
            <a:r>
              <a:rPr lang="en-US" dirty="0" smtClean="0"/>
              <a:t>reactivity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0132" y="2682372"/>
            <a:ext cx="91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04381" y="2682372"/>
            <a:ext cx="88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66956" y="3867617"/>
            <a:ext cx="114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167" y="6597749"/>
            <a:ext cx="4638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Fang, Moss </a:t>
            </a:r>
            <a:r>
              <a:rPr lang="en-US" sz="1400" i="1" dirty="0" smtClean="0"/>
              <a:t> et al</a:t>
            </a:r>
            <a:r>
              <a:rPr lang="en-US" sz="1400" i="0" dirty="0" smtClean="0"/>
              <a:t>. </a:t>
            </a:r>
            <a:r>
              <a:rPr lang="en-US" sz="1400" i="1" dirty="0" err="1" smtClean="0"/>
              <a:t>PLoS</a:t>
            </a:r>
            <a:r>
              <a:rPr lang="en-US" sz="1400" i="1" dirty="0" smtClean="0"/>
              <a:t> Genet.</a:t>
            </a:r>
            <a:r>
              <a:rPr lang="en-US" sz="1400" i="1" baseline="0" dirty="0" smtClean="0"/>
              <a:t> </a:t>
            </a:r>
            <a:r>
              <a:rPr lang="en-US" sz="1400" i="0" dirty="0" smtClean="0"/>
              <a:t>2015, </a:t>
            </a:r>
            <a:r>
              <a:rPr lang="en-US" sz="1400" i="0" dirty="0" err="1" smtClean="0"/>
              <a:t>Aviran</a:t>
            </a:r>
            <a:r>
              <a:rPr lang="en-US" sz="1400" i="0" dirty="0" smtClean="0"/>
              <a:t> </a:t>
            </a:r>
            <a:r>
              <a:rPr lang="en-US" sz="1400" dirty="0" smtClean="0"/>
              <a:t>and </a:t>
            </a:r>
            <a:r>
              <a:rPr lang="en-US" sz="1400" dirty="0" err="1" smtClean="0"/>
              <a:t>Pachter</a:t>
            </a:r>
            <a:r>
              <a:rPr lang="en-US" sz="1400" dirty="0" smtClean="0"/>
              <a:t> </a:t>
            </a:r>
            <a:r>
              <a:rPr lang="en-US" sz="1400" i="1" dirty="0" smtClean="0"/>
              <a:t>2011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33345"/>
          <a:stretch/>
        </p:blipFill>
        <p:spPr>
          <a:xfrm>
            <a:off x="27280" y="3156856"/>
            <a:ext cx="2666059" cy="33431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b="33378"/>
          <a:stretch/>
        </p:blipFill>
        <p:spPr>
          <a:xfrm>
            <a:off x="2656016" y="3156856"/>
            <a:ext cx="2730447" cy="33967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463" y="2400435"/>
            <a:ext cx="3375316" cy="3935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7813" y="1624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DMS-</a:t>
            </a:r>
            <a:r>
              <a:rPr lang="en-US" dirty="0" err="1"/>
              <a:t>Seq</a:t>
            </a:r>
            <a:r>
              <a:rPr lang="en-US" dirty="0"/>
              <a:t> data for </a:t>
            </a:r>
            <a:r>
              <a:rPr lang="en-US" dirty="0" err="1"/>
              <a:t>Xist</a:t>
            </a:r>
            <a:r>
              <a:rPr lang="en-US" dirty="0"/>
              <a:t> RNA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/>
              <a:t> should be modified</a:t>
            </a:r>
          </a:p>
        </p:txBody>
      </p:sp>
    </p:spTree>
    <p:extLst>
      <p:ext uri="{BB962C8B-B14F-4D97-AF65-F5344CB8AC3E}">
        <p14:creationId xmlns:p14="http://schemas.microsoft.com/office/powerpoint/2010/main" val="209324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4967"/>
          </a:xfrm>
        </p:spPr>
        <p:txBody>
          <a:bodyPr>
            <a:normAutofit/>
          </a:bodyPr>
          <a:lstStyle/>
          <a:p>
            <a:r>
              <a:rPr lang="en-US" dirty="0" smtClean="0"/>
              <a:t>Compare distributions of treated vs. control at the count level (me)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Estimate best value for probability of stopping due to treatment (reactivity), given experimental biases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56530" y="4322663"/>
            <a:ext cx="2133600" cy="365125"/>
          </a:xfrm>
        </p:spPr>
        <p:txBody>
          <a:bodyPr/>
          <a:lstStyle/>
          <a:p>
            <a:fld id="{B137BF58-7286-5949-BDA5-3FEC06F3012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714" y="3060530"/>
            <a:ext cx="2592416" cy="17119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48821" y="2691198"/>
            <a:ext cx="154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Overdispersed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47" y="3087115"/>
            <a:ext cx="2598520" cy="17104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1731" y="273876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Uniform statistical process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78997" y="3109813"/>
            <a:ext cx="881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treated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vs.</a:t>
            </a:r>
          </a:p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" y="846137"/>
            <a:ext cx="8622899" cy="395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4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73" y="0"/>
            <a:ext cx="5424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7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818" y="0"/>
            <a:ext cx="52241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16971"/>
            <a:ext cx="322131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Basic idea:</a:t>
            </a:r>
          </a:p>
          <a:p>
            <a:pPr marL="285750" indent="-285750">
              <a:buFont typeface="Arial"/>
              <a:buChar char="•"/>
            </a:pPr>
            <a:r>
              <a:rPr lang="en-US" sz="3000" dirty="0" smtClean="0"/>
              <a:t>Reads map ambiguously to different transcripts. </a:t>
            </a:r>
          </a:p>
          <a:p>
            <a:pPr marL="285750" indent="-285750">
              <a:buFont typeface="Arial"/>
              <a:buChar char="•"/>
            </a:pPr>
            <a:r>
              <a:rPr lang="en-US" sz="3000" dirty="0" smtClean="0"/>
              <a:t>To determine stop rates at each nucleotide, it is </a:t>
            </a:r>
            <a:r>
              <a:rPr lang="en-US" sz="3000" b="1" dirty="0" smtClean="0"/>
              <a:t>better to jointly estimate stop rate and transcript abundance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211667" y="6561667"/>
            <a:ext cx="257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Cell Systems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3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857</Words>
  <Application>Microsoft Macintosh PowerPoint</Application>
  <PresentationFormat>On-screen Show (4:3)</PresentationFormat>
  <Paragraphs>145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Analysis methods for RNA chemical probing</vt:lpstr>
      <vt:lpstr>PowerPoint Presentation</vt:lpstr>
      <vt:lpstr>Chemical probing of RNA</vt:lpstr>
      <vt:lpstr>Chemical probing reveals diverse RNA properties at nucleotide resolution</vt:lpstr>
      <vt:lpstr>Naïve inference of chemical probing reactivity</vt:lpstr>
      <vt:lpstr>Modeling methods</vt:lpstr>
      <vt:lpstr>PowerPoint Presentation</vt:lpstr>
      <vt:lpstr>PowerPoint Presentation</vt:lpstr>
      <vt:lpstr>PowerPoint Presentation</vt:lpstr>
      <vt:lpstr>Generative model</vt:lpstr>
      <vt:lpstr>Parameter estimation</vt:lpstr>
      <vt:lpstr>PROBer produces more robust estimates on simulated reads</vt:lpstr>
      <vt:lpstr>PROBer is better at identifying true positive reactive bases in</vt:lpstr>
      <vt:lpstr>PROBer performance on RNA structure prediction</vt:lpstr>
      <vt:lpstr>PROBer improves identification of pseudouridine residues in Pseudo-Seq</vt:lpstr>
      <vt:lpstr>Results: CMC vs. NT (WT): Gold standard RNAs</vt:lpstr>
      <vt:lpstr>CLIP data</vt:lpstr>
      <vt:lpstr>Questions for me</vt:lpstr>
      <vt:lpstr>Questions for me</vt:lpstr>
      <vt:lpstr>E. coli 5S rRNA SHAPE nucleotide reactivity distributions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methods for RNA chemical probing</dc:title>
  <dc:creator>Michael Rutenberg Schoenberg</dc:creator>
  <cp:lastModifiedBy>Michael Rutenberg Schoenberg</cp:lastModifiedBy>
  <cp:revision>11</cp:revision>
  <dcterms:created xsi:type="dcterms:W3CDTF">2017-10-09T12:19:01Z</dcterms:created>
  <dcterms:modified xsi:type="dcterms:W3CDTF">2017-10-09T16:05:39Z</dcterms:modified>
</cp:coreProperties>
</file>