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y="5143500" cx="9144000"/>
  <p:notesSz cx="6858000" cy="9144000"/>
  <p:embeddedFontLst>
    <p:embeddedFont>
      <p:font typeface="Merriweather Sans"/>
      <p:regular r:id="rId98"/>
      <p:bold r:id="rId99"/>
      <p:italic r:id="rId100"/>
      <p:boldItalic r:id="rId101"/>
    </p:embeddedFont>
    <p:embeddedFont>
      <p:font typeface="Helvetica Neue"/>
      <p:regular r:id="rId102"/>
      <p:bold r:id="rId103"/>
      <p:italic r:id="rId104"/>
      <p:boldItalic r:id="rId105"/>
    </p:embeddedFont>
    <p:embeddedFont>
      <p:font typeface="Helvetica Neue Light"/>
      <p:regular r:id="rId106"/>
      <p:bold r:id="rId107"/>
      <p:italic r:id="rId108"/>
      <p:boldItalic r:id="rId109"/>
    </p:embeddedFont>
    <p:embeddedFont>
      <p:font typeface="Cambria Math"/>
      <p:regular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0" name="Mark Gerstein"/>
  <p:cmAuthor clrIdx="1" id="1" initials="" lastIdx="7" name="Lucas Lochovsky"/>
  <p:cmAuthor clrIdx="2" id="2" initials="" lastIdx="3" name="shaoke lo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27DDB25-0C89-4D66-8062-1148D2369A76}">
  <a:tblStyle styleId="{127DDB25-0C89-4D66-8062-1148D2369A7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HelveticaNeueLight-bold.fntdata"/><Relationship Id="rId106" Type="http://schemas.openxmlformats.org/officeDocument/2006/relationships/font" Target="fonts/HelveticaNeueLight-regular.fntdata"/><Relationship Id="rId105" Type="http://schemas.openxmlformats.org/officeDocument/2006/relationships/font" Target="fonts/HelveticaNeue-boldItalic.fntdata"/><Relationship Id="rId104" Type="http://schemas.openxmlformats.org/officeDocument/2006/relationships/font" Target="fonts/HelveticaNeue-italic.fntdata"/><Relationship Id="rId109" Type="http://schemas.openxmlformats.org/officeDocument/2006/relationships/font" Target="fonts/HelveticaNeueLight-boldItalic.fntdata"/><Relationship Id="rId108" Type="http://schemas.openxmlformats.org/officeDocument/2006/relationships/font" Target="fonts/HelveticaNeueLight-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HelveticaNeue-bold.fntdata"/><Relationship Id="rId102" Type="http://schemas.openxmlformats.org/officeDocument/2006/relationships/font" Target="fonts/HelveticaNeue-regular.fntdata"/><Relationship Id="rId101" Type="http://schemas.openxmlformats.org/officeDocument/2006/relationships/font" Target="fonts/MerriweatherSans-boldItalic.fntdata"/><Relationship Id="rId100" Type="http://schemas.openxmlformats.org/officeDocument/2006/relationships/font" Target="fonts/MerriweatherSans-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MerriweatherSans-bold.fntdata"/><Relationship Id="rId10" Type="http://schemas.openxmlformats.org/officeDocument/2006/relationships/slide" Target="slides/slide3.xml"/><Relationship Id="rId98" Type="http://schemas.openxmlformats.org/officeDocument/2006/relationships/font" Target="fonts/MerriweatherSans-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CambriaMath-regular.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10-04T02:25:33.123">
    <p:pos x="6000" y="0"/>
    <p:text>Test</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6" dt="2017-10-06T18:20:29.707">
    <p:pos x="6000" y="0"/>
    <p:text>We haven't discussed this with JZ yet</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17-10-04T18:29:05.092">
    <p:pos x="6000" y="0"/>
    <p:text>moat qq?</p:text>
  </p:cm>
  <p:cm authorId="1" idx="7" dt="2017-10-04T18:29:05.092">
    <p:pos x="6000" y="100"/>
    <p:text>Version history shows it was deleted between the Monday night version and the Tuesday morning version (i.e. after I inserted and formatted my slides). I have restored it from a previous version.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7-10-07T01:04:04.794">
    <p:pos x="6000" y="0"/>
    <p:text>Sequencing universe slide with correct aspect ratio</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7-10-04T01:01:19.852">
    <p:pos x="6000" y="0"/>
    <p:text>for SK/DC</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17-10-09T03:13:32.573">
    <p:pos x="6000" y="0"/>
    <p:text>Skl summarize fun seq in two slides</p:text>
  </p:cm>
  <p:cm authorId="2" idx="1" dt="2017-10-06T22:59:46.153">
    <p:pos x="6000" y="100"/>
    <p:text>done</p:text>
  </p:cm>
  <p:cm authorId="0" idx="4" dt="2017-10-09T03:13:32.573">
    <p:pos x="6000" y="200"/>
    <p:text>try again - w/ bullets</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 dt="2017-10-06T18:23:48.793">
    <p:pos x="6000" y="0"/>
    <p:text>fix early rep. regions</p:text>
  </p:cm>
  <p:cm authorId="0" idx="6" dt="2017-10-04T01:05:12.663">
    <p:pos x="6000" y="100"/>
    <p:text>for LL</p:text>
  </p:cm>
  <p:cm authorId="1" idx="2" dt="2017-10-06T18:23:48.793">
    <p:pos x="6000" y="200"/>
    <p:text>Done</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17-10-06T18:24:10.357">
    <p:pos x="6000" y="0"/>
    <p:text>fix type on slide</p:text>
  </p:cm>
  <p:cm authorId="1" idx="3" dt="2017-10-06T18:24:10.357">
    <p:pos x="6000" y="100"/>
    <p:text>Done</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8" dt="2017-10-06T23:06:51.783">
    <p:pos x="6000" y="0"/>
    <p:text>SKL - 1 slide intro</p:text>
  </p:cm>
  <p:cm authorId="0" idx="9" dt="2017-10-04T01:19:27.587">
    <p:pos x="6000" y="100"/>
    <p:text>on mrtadfinder</p:text>
  </p:cm>
  <p:cm authorId="2" idx="2" dt="2017-10-06T23:06:36.959">
    <p:pos x="6000" y="200"/>
    <p:text>_Marked as resolved_</p:text>
  </p:cm>
  <p:cm authorId="2" idx="3" dt="2017-10-06T23:06:51.783">
    <p:pos x="6000" y="300"/>
    <p:text>_Re-opened_
done</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4" dt="2017-10-06T18:21:26.749">
    <p:pos x="6000" y="0"/>
    <p:text>New single integrated MOAT figure slide</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5" dt="2017-10-06T18:22:14.261">
    <p:pos x="6000" y="0"/>
    <p:text>By hiding these slides, I'm recommending them for deletion.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95" name="Shape 9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58" name="Shape 2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65" name="Shape 2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74" name="Shape 2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58" name="Shape 3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68" name="Shape 3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74" name="Shape 3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386" name="Shape 3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Arial"/>
                <a:ea typeface="Arial"/>
                <a:cs typeface="Arial"/>
                <a:sym typeface="Arial"/>
              </a:rPr>
              <a:t>‹#›</a:t>
            </a:fld>
          </a:p>
        </p:txBody>
      </p:sp>
      <p:sp>
        <p:nvSpPr>
          <p:cNvPr id="393" name="Shape 393"/>
          <p:cNvSpPr txBox="1"/>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
        <p:nvSpPr>
          <p:cNvPr id="394" name="Shape 3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med" w="med" type="none"/>
            <a:tailEnd len="med" w="med" type="none"/>
          </a:ln>
        </p:spPr>
      </p:sp>
      <p:sp>
        <p:nvSpPr>
          <p:cNvPr id="395" name="Shape 395"/>
          <p:cNvSpPr txBox="1"/>
          <p:nvPr>
            <p:ph idx="1" type="body"/>
          </p:nvPr>
        </p:nvSpPr>
        <p:spPr>
          <a:xfrm>
            <a:off x="685800" y="4400550"/>
            <a:ext cx="5486400" cy="36006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SzPct val="25000"/>
              <a:buNone/>
            </a:pPr>
            <a:r>
              <a:rPr b="0" i="0" lang="en" sz="1800" u="none" cap="none" strike="noStrik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300" u="none" cap="none" strike="noStrike">
                <a:solidFill>
                  <a:srgbClr val="000000"/>
                </a:solidFill>
                <a:latin typeface="Calibri"/>
                <a:ea typeface="Calibri"/>
                <a:cs typeface="Calibri"/>
                <a:sym typeface="Calibri"/>
              </a:rPr>
              <a:t>‹#›</a:t>
            </a:fld>
          </a:p>
        </p:txBody>
      </p:sp>
      <p:sp>
        <p:nvSpPr>
          <p:cNvPr id="407" name="Shape 4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med" w="med" type="none"/>
            <a:tailEnd len="med" w="med" type="none"/>
          </a:ln>
        </p:spPr>
      </p:sp>
      <p:sp>
        <p:nvSpPr>
          <p:cNvPr id="408" name="Shape 408"/>
          <p:cNvSpPr txBox="1"/>
          <p:nvPr>
            <p:ph idx="1" type="body"/>
          </p:nvPr>
        </p:nvSpPr>
        <p:spPr>
          <a:xfrm>
            <a:off x="685800" y="4400550"/>
            <a:ext cx="5486400" cy="36006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27" name="Shape 427"/>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28" name="Shape 42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03" name="Shape 1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38" name="Shape 4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46" name="Shape 4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454" name="Shape 4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Shape 46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463" name="Shape 46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70" name="Shape 47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71" name="Shape 47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79" name="Shape 479"/>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1" i="0" lang="en" sz="1200" u="none" cap="none" strike="noStrike">
                <a:solidFill>
                  <a:schemeClr val="dk1"/>
                </a:solidFill>
                <a:latin typeface="Calibri"/>
                <a:ea typeface="Calibri"/>
                <a:cs typeface="Calibri"/>
                <a:sym typeface="Calibri"/>
              </a:rPr>
              <a:t>An example illustrating the case in which ∆F &lt; 0.</a:t>
            </a:r>
            <a:r>
              <a:rPr b="0" i="0" lang="en" sz="1200" u="none" cap="none" strike="noStrik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b="0" i="1" lang="en" sz="1200" u="none" cap="none" strike="noStrike">
                <a:solidFill>
                  <a:schemeClr val="dk1"/>
                </a:solidFill>
                <a:latin typeface="Calibri"/>
                <a:ea typeface="Calibri"/>
                <a:cs typeface="Calibri"/>
                <a:sym typeface="Calibri"/>
              </a:rPr>
              <a:t>Left)</a:t>
            </a:r>
            <a:r>
              <a:rPr b="0" i="0" lang="en" sz="1200" u="none" cap="none" strike="noStrik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)/σ</a:t>
            </a:r>
            <a:r>
              <a:rPr b="0" baseline="-25000" i="0" lang="en" sz="1200" u="none" cap="none" strike="noStrike">
                <a:solidFill>
                  <a:schemeClr val="dk1"/>
                </a:solidFill>
                <a:latin typeface="Calibri"/>
                <a:ea typeface="Calibri"/>
                <a:cs typeface="Calibri"/>
                <a:sym typeface="Calibri"/>
              </a:rPr>
              <a:t>E </a:t>
            </a:r>
            <a:r>
              <a:rPr b="0" i="0" lang="en" sz="1200" u="none" cap="none" strike="noStrike">
                <a:solidFill>
                  <a:schemeClr val="dk1"/>
                </a:solidFill>
                <a:latin typeface="Calibri"/>
                <a:ea typeface="Calibri"/>
                <a:cs typeface="Calibri"/>
                <a:sym typeface="Calibri"/>
              </a:rPr>
              <a:t>=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&gt; 0. </a:t>
            </a:r>
            <a:r>
              <a:rPr b="0" i="1" lang="en" sz="1200" u="none" cap="none" strike="noStrike">
                <a:solidFill>
                  <a:schemeClr val="dk1"/>
                </a:solidFill>
                <a:latin typeface="Calibri"/>
                <a:ea typeface="Calibri"/>
                <a:cs typeface="Calibri"/>
                <a:sym typeface="Calibri"/>
              </a:rPr>
              <a:t>Right)</a:t>
            </a:r>
            <a:r>
              <a:rPr b="0" i="0" lang="en" sz="1200" u="none" cap="none" strike="noStrik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b="0" baseline="-25000" i="0" lang="en" sz="1200" u="none" cap="none" strike="noStrike">
                <a:solidFill>
                  <a:schemeClr val="dk1"/>
                </a:solidFill>
                <a:latin typeface="Calibri"/>
                <a:ea typeface="Calibri"/>
                <a:cs typeface="Calibri"/>
                <a:sym typeface="Calibri"/>
              </a:rPr>
              <a:t>E</a:t>
            </a:r>
            <a:r>
              <a:rPr b="0" i="0" lang="en" sz="1200" u="none" cap="none" strike="noStrik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)/σ</a:t>
            </a:r>
            <a:r>
              <a:rPr b="0" baseline="-25000" i="0" lang="en" sz="1200" u="none" cap="none" strike="noStrike">
                <a:solidFill>
                  <a:schemeClr val="dk1"/>
                </a:solidFill>
                <a:latin typeface="Calibri"/>
                <a:ea typeface="Calibri"/>
                <a:cs typeface="Calibri"/>
                <a:sym typeface="Calibri"/>
              </a:rPr>
              <a:t>E</a:t>
            </a:r>
            <a:r>
              <a:rPr b="0" i="0" lang="en" sz="1200" u="none" cap="none" strike="noStrike">
                <a:solidFill>
                  <a:schemeClr val="dk1"/>
                </a:solidFill>
                <a:latin typeface="Calibri"/>
                <a:ea typeface="Calibri"/>
                <a:cs typeface="Calibri"/>
                <a:sym typeface="Calibri"/>
              </a:rPr>
              <a:t>’ =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&lt; 0. Taken together, the negative value associated with the disparity between the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and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values (F</a:t>
            </a:r>
            <a:r>
              <a:rPr b="0" baseline="-25000" i="0" lang="en" sz="1200" u="none" cap="none" strike="noStrike">
                <a:solidFill>
                  <a:schemeClr val="dk1"/>
                </a:solidFill>
                <a:latin typeface="Calibri"/>
                <a:ea typeface="Calibri"/>
                <a:cs typeface="Calibri"/>
                <a:sym typeface="Calibri"/>
              </a:rPr>
              <a:t>mut</a:t>
            </a:r>
            <a:r>
              <a:rPr b="0" i="0" lang="en" sz="1200" u="none" cap="none" strike="noStrike">
                <a:solidFill>
                  <a:schemeClr val="dk1"/>
                </a:solidFill>
                <a:latin typeface="Calibri"/>
                <a:ea typeface="Calibri"/>
                <a:cs typeface="Calibri"/>
                <a:sym typeface="Calibri"/>
              </a:rPr>
              <a:t> - F</a:t>
            </a:r>
            <a:r>
              <a:rPr b="0" baseline="-25000" i="0" lang="en" sz="1200" u="none" cap="none" strike="noStrike">
                <a:solidFill>
                  <a:schemeClr val="dk1"/>
                </a:solidFill>
                <a:latin typeface="Calibri"/>
                <a:ea typeface="Calibri"/>
                <a:cs typeface="Calibri"/>
                <a:sym typeface="Calibri"/>
              </a:rPr>
              <a:t>nat</a:t>
            </a:r>
            <a:r>
              <a:rPr b="0" i="0" lang="en" sz="1200" u="none" cap="none" strike="noStrike">
                <a:solidFill>
                  <a:schemeClr val="dk1"/>
                </a:solidFill>
                <a:latin typeface="Calibri"/>
                <a:ea typeface="Calibri"/>
                <a:cs typeface="Calibri"/>
                <a:sym typeface="Calibri"/>
              </a:rPr>
              <a:t> = ∆F &lt; 0) indicates that the this SNV is locally unfavorable.</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80" name="Shape 480"/>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487" name="Shape 48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88" name="Shape 48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04" name="Shape 504"/>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0" i="0" lang="en" sz="1200" u="none" cap="none" strike="noStrik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b="0" i="1" lang="en" sz="1200" u="none" cap="none" strike="noStrike">
                <a:solidFill>
                  <a:schemeClr val="dk1"/>
                </a:solidFill>
                <a:latin typeface="Calibri"/>
                <a:ea typeface="Calibri"/>
                <a:cs typeface="Calibri"/>
                <a:sym typeface="Calibri"/>
              </a:rPr>
              <a:t> </a:t>
            </a:r>
            <a:r>
              <a:rPr b="0" i="0" lang="en" sz="1200" u="none" cap="none" strike="noStrik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05" name="Shape 505"/>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27" name="Shape 527"/>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SzPct val="25000"/>
              <a:buNone/>
            </a:pPr>
            <a:r>
              <a:rPr b="0" i="0" lang="en" sz="1200" u="none" cap="none" strike="noStrik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28" name="Shape 52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541" name="Shape 5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10" name="Shape 1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548" name="Shape 5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Shape 5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6" name="Shape 5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567" name="Shape 56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74" name="Shape 574"/>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75" name="Shape 57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Shape 717"/>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718" name="Shape 71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Shape 866"/>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867" name="Shape 8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8" name="Shape 1028"/>
        <p:cNvGrpSpPr/>
        <p:nvPr/>
      </p:nvGrpSpPr>
      <p:grpSpPr>
        <a:xfrm>
          <a:off x="0" y="0"/>
          <a:ext cx="0" cy="0"/>
          <a:chOff x="0" y="0"/>
          <a:chExt cx="0" cy="0"/>
        </a:xfrm>
      </p:grpSpPr>
      <p:sp>
        <p:nvSpPr>
          <p:cNvPr id="1029" name="Shape 1029"/>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030" name="Shape 10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3" name="Shape 1193"/>
        <p:cNvGrpSpPr/>
        <p:nvPr/>
      </p:nvGrpSpPr>
      <p:grpSpPr>
        <a:xfrm>
          <a:off x="0" y="0"/>
          <a:ext cx="0" cy="0"/>
          <a:chOff x="0" y="0"/>
          <a:chExt cx="0" cy="0"/>
        </a:xfrm>
      </p:grpSpPr>
      <p:sp>
        <p:nvSpPr>
          <p:cNvPr id="1194" name="Shape 11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195" name="Shape 119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96" name="Shape 119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1" name="Shape 1201"/>
        <p:cNvGrpSpPr/>
        <p:nvPr/>
      </p:nvGrpSpPr>
      <p:grpSpPr>
        <a:xfrm>
          <a:off x="0" y="0"/>
          <a:ext cx="0" cy="0"/>
          <a:chOff x="0" y="0"/>
          <a:chExt cx="0" cy="0"/>
        </a:xfrm>
      </p:grpSpPr>
      <p:sp>
        <p:nvSpPr>
          <p:cNvPr id="1202" name="Shape 12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203" name="Shape 12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1" name="Shape 1211"/>
        <p:cNvGrpSpPr/>
        <p:nvPr/>
      </p:nvGrpSpPr>
      <p:grpSpPr>
        <a:xfrm>
          <a:off x="0" y="0"/>
          <a:ext cx="0" cy="0"/>
          <a:chOff x="0" y="0"/>
          <a:chExt cx="0" cy="0"/>
        </a:xfrm>
      </p:grpSpPr>
      <p:sp>
        <p:nvSpPr>
          <p:cNvPr id="1212" name="Shape 121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13" name="Shape 12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17" name="Shape 1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Shape 122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24" name="Shape 12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8" name="Shape 1228"/>
        <p:cNvGrpSpPr/>
        <p:nvPr/>
      </p:nvGrpSpPr>
      <p:grpSpPr>
        <a:xfrm>
          <a:off x="0" y="0"/>
          <a:ext cx="0" cy="0"/>
          <a:chOff x="0" y="0"/>
          <a:chExt cx="0" cy="0"/>
        </a:xfrm>
      </p:grpSpPr>
      <p:sp>
        <p:nvSpPr>
          <p:cNvPr id="1229" name="Shape 1229"/>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30" name="Shape 12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6" name="Shape 1236"/>
        <p:cNvGrpSpPr/>
        <p:nvPr/>
      </p:nvGrpSpPr>
      <p:grpSpPr>
        <a:xfrm>
          <a:off x="0" y="0"/>
          <a:ext cx="0" cy="0"/>
          <a:chOff x="0" y="0"/>
          <a:chExt cx="0" cy="0"/>
        </a:xfrm>
      </p:grpSpPr>
      <p:sp>
        <p:nvSpPr>
          <p:cNvPr id="1237" name="Shape 123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238" name="Shape 12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3" name="Shape 1243"/>
        <p:cNvGrpSpPr/>
        <p:nvPr/>
      </p:nvGrpSpPr>
      <p:grpSpPr>
        <a:xfrm>
          <a:off x="0" y="0"/>
          <a:ext cx="0" cy="0"/>
          <a:chOff x="0" y="0"/>
          <a:chExt cx="0" cy="0"/>
        </a:xfrm>
      </p:grpSpPr>
      <p:sp>
        <p:nvSpPr>
          <p:cNvPr id="1244" name="Shape 12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45" name="Shape 124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246" name="Shape 124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7" name="Shape 1277"/>
        <p:cNvGrpSpPr/>
        <p:nvPr/>
      </p:nvGrpSpPr>
      <p:grpSpPr>
        <a:xfrm>
          <a:off x="0" y="0"/>
          <a:ext cx="0" cy="0"/>
          <a:chOff x="0" y="0"/>
          <a:chExt cx="0" cy="0"/>
        </a:xfrm>
      </p:grpSpPr>
      <p:sp>
        <p:nvSpPr>
          <p:cNvPr id="1278" name="Shape 1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9" name="Shape 12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4" name="Shape 1284"/>
        <p:cNvGrpSpPr/>
        <p:nvPr/>
      </p:nvGrpSpPr>
      <p:grpSpPr>
        <a:xfrm>
          <a:off x="0" y="0"/>
          <a:ext cx="0" cy="0"/>
          <a:chOff x="0" y="0"/>
          <a:chExt cx="0" cy="0"/>
        </a:xfrm>
      </p:grpSpPr>
      <p:sp>
        <p:nvSpPr>
          <p:cNvPr id="1285" name="Shape 12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86" name="Shape 1286"/>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287" name="Shape 1287"/>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1" name="Shape 1291"/>
        <p:cNvGrpSpPr/>
        <p:nvPr/>
      </p:nvGrpSpPr>
      <p:grpSpPr>
        <a:xfrm>
          <a:off x="0" y="0"/>
          <a:ext cx="0" cy="0"/>
          <a:chOff x="0" y="0"/>
          <a:chExt cx="0" cy="0"/>
        </a:xfrm>
      </p:grpSpPr>
      <p:sp>
        <p:nvSpPr>
          <p:cNvPr id="1292" name="Shape 12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93" name="Shape 1293"/>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294" name="Shape 1294"/>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0" name="Shape 1300"/>
        <p:cNvGrpSpPr/>
        <p:nvPr/>
      </p:nvGrpSpPr>
      <p:grpSpPr>
        <a:xfrm>
          <a:off x="0" y="0"/>
          <a:ext cx="0" cy="0"/>
          <a:chOff x="0" y="0"/>
          <a:chExt cx="0" cy="0"/>
        </a:xfrm>
      </p:grpSpPr>
      <p:sp>
        <p:nvSpPr>
          <p:cNvPr id="1301" name="Shape 13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02" name="Shape 1302"/>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When we move the variants’ to new locations, we want to preserve the trinucleotide context of the variant, which includes the nucleotide where the variant occurs, and the two neighboring nucleotides on either side. To do this, we index every trinucleotide in the reference genome within the variant’s bin, and select one of these new locations with uniform probability, excluding the original variant site. With this, we maintain the mutation frequencies of the trinucleotides in each bin, and it ensures that the trinucleotide mutation rates are consistent in our permutations.</a:t>
            </a:r>
          </a:p>
        </p:txBody>
      </p:sp>
      <p:sp>
        <p:nvSpPr>
          <p:cNvPr id="1303" name="Shape 1303"/>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2" name="Shape 1322"/>
        <p:cNvGrpSpPr/>
        <p:nvPr/>
      </p:nvGrpSpPr>
      <p:grpSpPr>
        <a:xfrm>
          <a:off x="0" y="0"/>
          <a:ext cx="0" cy="0"/>
          <a:chOff x="0" y="0"/>
          <a:chExt cx="0" cy="0"/>
        </a:xfrm>
      </p:grpSpPr>
      <p:sp>
        <p:nvSpPr>
          <p:cNvPr id="1323" name="Shape 1323"/>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324" name="Shape 13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9" name="Shape 1329"/>
        <p:cNvGrpSpPr/>
        <p:nvPr/>
      </p:nvGrpSpPr>
      <p:grpSpPr>
        <a:xfrm>
          <a:off x="0" y="0"/>
          <a:ext cx="0" cy="0"/>
          <a:chOff x="0" y="0"/>
          <a:chExt cx="0" cy="0"/>
        </a:xfrm>
      </p:grpSpPr>
      <p:sp>
        <p:nvSpPr>
          <p:cNvPr id="1330" name="Shape 13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31" name="Shape 133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Just as mutation burden is intended to help find the important stuff in cancer, we can also prioritize important parts of the genome with a functional impact analysis.</a:t>
            </a:r>
          </a:p>
        </p:txBody>
      </p:sp>
      <p:sp>
        <p:nvSpPr>
          <p:cNvPr id="1332" name="Shape 13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42" name="Shape 14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7" name="Shape 1337"/>
        <p:cNvGrpSpPr/>
        <p:nvPr/>
      </p:nvGrpSpPr>
      <p:grpSpPr>
        <a:xfrm>
          <a:off x="0" y="0"/>
          <a:ext cx="0" cy="0"/>
          <a:chOff x="0" y="0"/>
          <a:chExt cx="0" cy="0"/>
        </a:xfrm>
      </p:grpSpPr>
      <p:sp>
        <p:nvSpPr>
          <p:cNvPr id="1338" name="Shape 1338"/>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339" name="Shape 13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9" name="Shape 1429"/>
        <p:cNvGrpSpPr/>
        <p:nvPr/>
      </p:nvGrpSpPr>
      <p:grpSpPr>
        <a:xfrm>
          <a:off x="0" y="0"/>
          <a:ext cx="0" cy="0"/>
          <a:chOff x="0" y="0"/>
          <a:chExt cx="0" cy="0"/>
        </a:xfrm>
      </p:grpSpPr>
      <p:sp>
        <p:nvSpPr>
          <p:cNvPr id="1430" name="Shape 143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31" name="Shape 1431"/>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Seems that the list for Funseq2 is longer than for mutation burden → higher false positive rate?</a:t>
            </a:r>
          </a:p>
        </p:txBody>
      </p:sp>
      <p:sp>
        <p:nvSpPr>
          <p:cNvPr id="1432" name="Shape 1432"/>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6" name="Shape 1436"/>
        <p:cNvGrpSpPr/>
        <p:nvPr/>
      </p:nvGrpSpPr>
      <p:grpSpPr>
        <a:xfrm>
          <a:off x="0" y="0"/>
          <a:ext cx="0" cy="0"/>
          <a:chOff x="0" y="0"/>
          <a:chExt cx="0" cy="0"/>
        </a:xfrm>
      </p:grpSpPr>
      <p:sp>
        <p:nvSpPr>
          <p:cNvPr id="1437" name="Shape 143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38" name="Shape 14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3" name="Shape 1443"/>
        <p:cNvGrpSpPr/>
        <p:nvPr/>
      </p:nvGrpSpPr>
      <p:grpSpPr>
        <a:xfrm>
          <a:off x="0" y="0"/>
          <a:ext cx="0" cy="0"/>
          <a:chOff x="0" y="0"/>
          <a:chExt cx="0" cy="0"/>
        </a:xfrm>
      </p:grpSpPr>
      <p:sp>
        <p:nvSpPr>
          <p:cNvPr id="1444" name="Shape 14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45" name="Shape 1445"/>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46" name="Shape 1446"/>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4" name="Shape 1454"/>
        <p:cNvGrpSpPr/>
        <p:nvPr/>
      </p:nvGrpSpPr>
      <p:grpSpPr>
        <a:xfrm>
          <a:off x="0" y="0"/>
          <a:ext cx="0" cy="0"/>
          <a:chOff x="0" y="0"/>
          <a:chExt cx="0" cy="0"/>
        </a:xfrm>
      </p:grpSpPr>
      <p:sp>
        <p:nvSpPr>
          <p:cNvPr id="1455" name="Shape 14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56" name="Shape 1456"/>
          <p:cNvSpPr txBox="1"/>
          <p:nvPr>
            <p:ph idx="1" type="body"/>
          </p:nvPr>
        </p:nvSpPr>
        <p:spPr>
          <a:xfrm>
            <a:off x="685800" y="4400550"/>
            <a:ext cx="5486400" cy="36006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57" name="Shape 1457"/>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0" name="Shape 1460"/>
        <p:cNvGrpSpPr/>
        <p:nvPr/>
      </p:nvGrpSpPr>
      <p:grpSpPr>
        <a:xfrm>
          <a:off x="0" y="0"/>
          <a:ext cx="0" cy="0"/>
          <a:chOff x="0" y="0"/>
          <a:chExt cx="0" cy="0"/>
        </a:xfrm>
      </p:grpSpPr>
      <p:sp>
        <p:nvSpPr>
          <p:cNvPr id="1461" name="Shape 1461"/>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62" name="Shape 146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5" name="Shape 1465"/>
        <p:cNvGrpSpPr/>
        <p:nvPr/>
      </p:nvGrpSpPr>
      <p:grpSpPr>
        <a:xfrm>
          <a:off x="0" y="0"/>
          <a:ext cx="0" cy="0"/>
          <a:chOff x="0" y="0"/>
          <a:chExt cx="0" cy="0"/>
        </a:xfrm>
      </p:grpSpPr>
      <p:sp>
        <p:nvSpPr>
          <p:cNvPr id="1466" name="Shape 1466"/>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67" name="Shape 14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1" name="Shape 1471"/>
        <p:cNvGrpSpPr/>
        <p:nvPr/>
      </p:nvGrpSpPr>
      <p:grpSpPr>
        <a:xfrm>
          <a:off x="0" y="0"/>
          <a:ext cx="0" cy="0"/>
          <a:chOff x="0" y="0"/>
          <a:chExt cx="0" cy="0"/>
        </a:xfrm>
      </p:grpSpPr>
      <p:sp>
        <p:nvSpPr>
          <p:cNvPr id="1472" name="Shape 1472"/>
          <p:cNvSpPr txBox="1"/>
          <p:nvPr>
            <p:ph idx="1" type="body"/>
          </p:nvPr>
        </p:nvSpPr>
        <p:spPr>
          <a:xfrm>
            <a:off x="685800" y="4400550"/>
            <a:ext cx="5486400" cy="36006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73" name="Shape 14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7" name="Shape 1477"/>
        <p:cNvGrpSpPr/>
        <p:nvPr/>
      </p:nvGrpSpPr>
      <p:grpSpPr>
        <a:xfrm>
          <a:off x="0" y="0"/>
          <a:ext cx="0" cy="0"/>
          <a:chOff x="0" y="0"/>
          <a:chExt cx="0" cy="0"/>
        </a:xfrm>
      </p:grpSpPr>
      <p:sp>
        <p:nvSpPr>
          <p:cNvPr id="1478" name="Shape 147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479" name="Shape 147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4" name="Shape 1484"/>
        <p:cNvGrpSpPr/>
        <p:nvPr/>
      </p:nvGrpSpPr>
      <p:grpSpPr>
        <a:xfrm>
          <a:off x="0" y="0"/>
          <a:ext cx="0" cy="0"/>
          <a:chOff x="0" y="0"/>
          <a:chExt cx="0" cy="0"/>
        </a:xfrm>
      </p:grpSpPr>
      <p:sp>
        <p:nvSpPr>
          <p:cNvPr id="1485" name="Shape 148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86" name="Shape 1486"/>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487" name="Shape 1487"/>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52" name="Shape 15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4" name="Shape 1494"/>
        <p:cNvGrpSpPr/>
        <p:nvPr/>
      </p:nvGrpSpPr>
      <p:grpSpPr>
        <a:xfrm>
          <a:off x="0" y="0"/>
          <a:ext cx="0" cy="0"/>
          <a:chOff x="0" y="0"/>
          <a:chExt cx="0" cy="0"/>
        </a:xfrm>
      </p:grpSpPr>
      <p:sp>
        <p:nvSpPr>
          <p:cNvPr id="1495" name="Shape 14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6" name="Shape 14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3" name="Shape 1503"/>
        <p:cNvGrpSpPr/>
        <p:nvPr/>
      </p:nvGrpSpPr>
      <p:grpSpPr>
        <a:xfrm>
          <a:off x="0" y="0"/>
          <a:ext cx="0" cy="0"/>
          <a:chOff x="0" y="0"/>
          <a:chExt cx="0" cy="0"/>
        </a:xfrm>
      </p:grpSpPr>
      <p:sp>
        <p:nvSpPr>
          <p:cNvPr id="1504" name="Shape 150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05" name="Shape 1505"/>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06" name="Shape 1506"/>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2" name="Shape 1512"/>
        <p:cNvGrpSpPr/>
        <p:nvPr/>
      </p:nvGrpSpPr>
      <p:grpSpPr>
        <a:xfrm>
          <a:off x="0" y="0"/>
          <a:ext cx="0" cy="0"/>
          <a:chOff x="0" y="0"/>
          <a:chExt cx="0" cy="0"/>
        </a:xfrm>
      </p:grpSpPr>
      <p:sp>
        <p:nvSpPr>
          <p:cNvPr id="1513" name="Shape 151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514" name="Shape 151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9" name="Shape 1519"/>
        <p:cNvGrpSpPr/>
        <p:nvPr/>
      </p:nvGrpSpPr>
      <p:grpSpPr>
        <a:xfrm>
          <a:off x="0" y="0"/>
          <a:ext cx="0" cy="0"/>
          <a:chOff x="0" y="0"/>
          <a:chExt cx="0" cy="0"/>
        </a:xfrm>
      </p:grpSpPr>
      <p:sp>
        <p:nvSpPr>
          <p:cNvPr id="1520" name="Shape 152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21" name="Shape 1521"/>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22" name="Shape 1522"/>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1" name="Shape 1541"/>
        <p:cNvGrpSpPr/>
        <p:nvPr/>
      </p:nvGrpSpPr>
      <p:grpSpPr>
        <a:xfrm>
          <a:off x="0" y="0"/>
          <a:ext cx="0" cy="0"/>
          <a:chOff x="0" y="0"/>
          <a:chExt cx="0" cy="0"/>
        </a:xfrm>
      </p:grpSpPr>
      <p:sp>
        <p:nvSpPr>
          <p:cNvPr id="1542" name="Shape 154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43" name="Shape 1543"/>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44" name="Shape 1544"/>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6" name="Shape 1556"/>
        <p:cNvGrpSpPr/>
        <p:nvPr/>
      </p:nvGrpSpPr>
      <p:grpSpPr>
        <a:xfrm>
          <a:off x="0" y="0"/>
          <a:ext cx="0" cy="0"/>
          <a:chOff x="0" y="0"/>
          <a:chExt cx="0" cy="0"/>
        </a:xfrm>
      </p:grpSpPr>
      <p:sp>
        <p:nvSpPr>
          <p:cNvPr id="1557" name="Shape 155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58" name="Shape 1558"/>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59" name="Shape 1559"/>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6" name="Shape 1606"/>
        <p:cNvGrpSpPr/>
        <p:nvPr/>
      </p:nvGrpSpPr>
      <p:grpSpPr>
        <a:xfrm>
          <a:off x="0" y="0"/>
          <a:ext cx="0" cy="0"/>
          <a:chOff x="0" y="0"/>
          <a:chExt cx="0" cy="0"/>
        </a:xfrm>
      </p:grpSpPr>
      <p:sp>
        <p:nvSpPr>
          <p:cNvPr id="1607" name="Shape 160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08" name="Shape 1608"/>
          <p:cNvSpPr txBox="1"/>
          <p:nvPr>
            <p:ph idx="1" type="body"/>
          </p:nvPr>
        </p:nvSpPr>
        <p:spPr>
          <a:xfrm>
            <a:off x="685800" y="4343400"/>
            <a:ext cx="5486400" cy="41148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609" name="Shape 1609"/>
          <p:cNvSpPr txBox="1"/>
          <p:nvPr>
            <p:ph idx="12" type="sldNum"/>
          </p:nvPr>
        </p:nvSpPr>
        <p:spPr>
          <a:xfrm>
            <a:off x="3884613" y="8685213"/>
            <a:ext cx="2971800" cy="457200"/>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5" name="Shape 1615"/>
        <p:cNvGrpSpPr/>
        <p:nvPr/>
      </p:nvGrpSpPr>
      <p:grpSpPr>
        <a:xfrm>
          <a:off x="0" y="0"/>
          <a:ext cx="0" cy="0"/>
          <a:chOff x="0" y="0"/>
          <a:chExt cx="0" cy="0"/>
        </a:xfrm>
      </p:grpSpPr>
      <p:sp>
        <p:nvSpPr>
          <p:cNvPr id="1616" name="Shape 161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617" name="Shape 16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2" name="Shape 1622"/>
        <p:cNvGrpSpPr/>
        <p:nvPr/>
      </p:nvGrpSpPr>
      <p:grpSpPr>
        <a:xfrm>
          <a:off x="0" y="0"/>
          <a:ext cx="0" cy="0"/>
          <a:chOff x="0" y="0"/>
          <a:chExt cx="0" cy="0"/>
        </a:xfrm>
      </p:grpSpPr>
      <p:sp>
        <p:nvSpPr>
          <p:cNvPr id="1623" name="Shape 162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24" name="Shape 16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4" name="Shape 1634"/>
        <p:cNvGrpSpPr/>
        <p:nvPr/>
      </p:nvGrpSpPr>
      <p:grpSpPr>
        <a:xfrm>
          <a:off x="0" y="0"/>
          <a:ext cx="0" cy="0"/>
          <a:chOff x="0" y="0"/>
          <a:chExt cx="0" cy="0"/>
        </a:xfrm>
      </p:grpSpPr>
      <p:sp>
        <p:nvSpPr>
          <p:cNvPr id="1635" name="Shape 163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36" name="Shape 16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3" name="Shape 1673"/>
        <p:cNvGrpSpPr/>
        <p:nvPr/>
      </p:nvGrpSpPr>
      <p:grpSpPr>
        <a:xfrm>
          <a:off x="0" y="0"/>
          <a:ext cx="0" cy="0"/>
          <a:chOff x="0" y="0"/>
          <a:chExt cx="0" cy="0"/>
        </a:xfrm>
      </p:grpSpPr>
      <p:sp>
        <p:nvSpPr>
          <p:cNvPr id="1674" name="Shape 167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675" name="Shape 167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5" name="Shape 1715"/>
        <p:cNvGrpSpPr/>
        <p:nvPr/>
      </p:nvGrpSpPr>
      <p:grpSpPr>
        <a:xfrm>
          <a:off x="0" y="0"/>
          <a:ext cx="0" cy="0"/>
          <a:chOff x="0" y="0"/>
          <a:chExt cx="0" cy="0"/>
        </a:xfrm>
      </p:grpSpPr>
      <p:sp>
        <p:nvSpPr>
          <p:cNvPr id="1716" name="Shape 171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17" name="Shape 17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3" name="Shape 1723"/>
        <p:cNvGrpSpPr/>
        <p:nvPr/>
      </p:nvGrpSpPr>
      <p:grpSpPr>
        <a:xfrm>
          <a:off x="0" y="0"/>
          <a:ext cx="0" cy="0"/>
          <a:chOff x="0" y="0"/>
          <a:chExt cx="0" cy="0"/>
        </a:xfrm>
      </p:grpSpPr>
      <p:sp>
        <p:nvSpPr>
          <p:cNvPr id="1724" name="Shape 172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25" name="Shape 172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4" name="Shape 1734"/>
        <p:cNvGrpSpPr/>
        <p:nvPr/>
      </p:nvGrpSpPr>
      <p:grpSpPr>
        <a:xfrm>
          <a:off x="0" y="0"/>
          <a:ext cx="0" cy="0"/>
          <a:chOff x="0" y="0"/>
          <a:chExt cx="0" cy="0"/>
        </a:xfrm>
      </p:grpSpPr>
      <p:sp>
        <p:nvSpPr>
          <p:cNvPr id="1735" name="Shape 173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36" name="Shape 17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1" name="Shape 1741"/>
        <p:cNvGrpSpPr/>
        <p:nvPr/>
      </p:nvGrpSpPr>
      <p:grpSpPr>
        <a:xfrm>
          <a:off x="0" y="0"/>
          <a:ext cx="0" cy="0"/>
          <a:chOff x="0" y="0"/>
          <a:chExt cx="0" cy="0"/>
        </a:xfrm>
      </p:grpSpPr>
      <p:sp>
        <p:nvSpPr>
          <p:cNvPr id="1742" name="Shape 174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43" name="Shape 174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9" name="Shape 1749"/>
        <p:cNvGrpSpPr/>
        <p:nvPr/>
      </p:nvGrpSpPr>
      <p:grpSpPr>
        <a:xfrm>
          <a:off x="0" y="0"/>
          <a:ext cx="0" cy="0"/>
          <a:chOff x="0" y="0"/>
          <a:chExt cx="0" cy="0"/>
        </a:xfrm>
      </p:grpSpPr>
      <p:sp>
        <p:nvSpPr>
          <p:cNvPr id="1750" name="Shape 175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51" name="Shape 175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Shape 1760"/>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61" name="Shape 17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4" name="Shape 1764"/>
        <p:cNvGrpSpPr/>
        <p:nvPr/>
      </p:nvGrpSpPr>
      <p:grpSpPr>
        <a:xfrm>
          <a:off x="0" y="0"/>
          <a:ext cx="0" cy="0"/>
          <a:chOff x="0" y="0"/>
          <a:chExt cx="0" cy="0"/>
        </a:xfrm>
      </p:grpSpPr>
      <p:sp>
        <p:nvSpPr>
          <p:cNvPr id="1765" name="Shape 176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66" name="Shape 176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5" name="Shape 1775"/>
        <p:cNvGrpSpPr/>
        <p:nvPr/>
      </p:nvGrpSpPr>
      <p:grpSpPr>
        <a:xfrm>
          <a:off x="0" y="0"/>
          <a:ext cx="0" cy="0"/>
          <a:chOff x="0" y="0"/>
          <a:chExt cx="0" cy="0"/>
        </a:xfrm>
      </p:grpSpPr>
      <p:sp>
        <p:nvSpPr>
          <p:cNvPr id="1776" name="Shape 177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77" name="Shape 177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3" name="Shape 1783"/>
        <p:cNvGrpSpPr/>
        <p:nvPr/>
      </p:nvGrpSpPr>
      <p:grpSpPr>
        <a:xfrm>
          <a:off x="0" y="0"/>
          <a:ext cx="0" cy="0"/>
          <a:chOff x="0" y="0"/>
          <a:chExt cx="0" cy="0"/>
        </a:xfrm>
      </p:grpSpPr>
      <p:sp>
        <p:nvSpPr>
          <p:cNvPr id="1784" name="Shape 178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85" name="Shape 178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0" name="Shape 1790"/>
        <p:cNvGrpSpPr/>
        <p:nvPr/>
      </p:nvGrpSpPr>
      <p:grpSpPr>
        <a:xfrm>
          <a:off x="0" y="0"/>
          <a:ext cx="0" cy="0"/>
          <a:chOff x="0" y="0"/>
          <a:chExt cx="0" cy="0"/>
        </a:xfrm>
      </p:grpSpPr>
      <p:sp>
        <p:nvSpPr>
          <p:cNvPr id="1791" name="Shape 179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792" name="Shape 179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8" name="Shape 1798"/>
        <p:cNvGrpSpPr/>
        <p:nvPr/>
      </p:nvGrpSpPr>
      <p:grpSpPr>
        <a:xfrm>
          <a:off x="0" y="0"/>
          <a:ext cx="0" cy="0"/>
          <a:chOff x="0" y="0"/>
          <a:chExt cx="0" cy="0"/>
        </a:xfrm>
      </p:grpSpPr>
      <p:sp>
        <p:nvSpPr>
          <p:cNvPr id="1799" name="Shape 179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00" name="Shape 180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8" name="Shape 1808"/>
        <p:cNvGrpSpPr/>
        <p:nvPr/>
      </p:nvGrpSpPr>
      <p:grpSpPr>
        <a:xfrm>
          <a:off x="0" y="0"/>
          <a:ext cx="0" cy="0"/>
          <a:chOff x="0" y="0"/>
          <a:chExt cx="0" cy="0"/>
        </a:xfrm>
      </p:grpSpPr>
      <p:sp>
        <p:nvSpPr>
          <p:cNvPr id="1809" name="Shape 180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1810" name="Shape 18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7" name="Shape 1817"/>
        <p:cNvGrpSpPr/>
        <p:nvPr/>
      </p:nvGrpSpPr>
      <p:grpSpPr>
        <a:xfrm>
          <a:off x="0" y="0"/>
          <a:ext cx="0" cy="0"/>
          <a:chOff x="0" y="0"/>
          <a:chExt cx="0" cy="0"/>
        </a:xfrm>
      </p:grpSpPr>
      <p:sp>
        <p:nvSpPr>
          <p:cNvPr id="1818" name="Shape 181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19" name="Shape 181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4" name="Shape 1834"/>
        <p:cNvGrpSpPr/>
        <p:nvPr/>
      </p:nvGrpSpPr>
      <p:grpSpPr>
        <a:xfrm>
          <a:off x="0" y="0"/>
          <a:ext cx="0" cy="0"/>
          <a:chOff x="0" y="0"/>
          <a:chExt cx="0" cy="0"/>
        </a:xfrm>
      </p:grpSpPr>
      <p:sp>
        <p:nvSpPr>
          <p:cNvPr id="1835" name="Shape 183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36" name="Shape 18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2" name="Shape 1842"/>
        <p:cNvGrpSpPr/>
        <p:nvPr/>
      </p:nvGrpSpPr>
      <p:grpSpPr>
        <a:xfrm>
          <a:off x="0" y="0"/>
          <a:ext cx="0" cy="0"/>
          <a:chOff x="0" y="0"/>
          <a:chExt cx="0" cy="0"/>
        </a:xfrm>
      </p:grpSpPr>
      <p:sp>
        <p:nvSpPr>
          <p:cNvPr id="1843" name="Shape 184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44" name="Shape 184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4" name="Shape 1854"/>
        <p:cNvGrpSpPr/>
        <p:nvPr/>
      </p:nvGrpSpPr>
      <p:grpSpPr>
        <a:xfrm>
          <a:off x="0" y="0"/>
          <a:ext cx="0" cy="0"/>
          <a:chOff x="0" y="0"/>
          <a:chExt cx="0" cy="0"/>
        </a:xfrm>
      </p:grpSpPr>
      <p:sp>
        <p:nvSpPr>
          <p:cNvPr id="1855" name="Shape 185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56" name="Shape 185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1" name="Shape 1861"/>
        <p:cNvGrpSpPr/>
        <p:nvPr/>
      </p:nvGrpSpPr>
      <p:grpSpPr>
        <a:xfrm>
          <a:off x="0" y="0"/>
          <a:ext cx="0" cy="0"/>
          <a:chOff x="0" y="0"/>
          <a:chExt cx="0" cy="0"/>
        </a:xfrm>
      </p:grpSpPr>
      <p:sp>
        <p:nvSpPr>
          <p:cNvPr id="1862" name="Shape 186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63" name="Shape 186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5" name="Shape 1885"/>
        <p:cNvGrpSpPr/>
        <p:nvPr/>
      </p:nvGrpSpPr>
      <p:grpSpPr>
        <a:xfrm>
          <a:off x="0" y="0"/>
          <a:ext cx="0" cy="0"/>
          <a:chOff x="0" y="0"/>
          <a:chExt cx="0" cy="0"/>
        </a:xfrm>
      </p:grpSpPr>
      <p:sp>
        <p:nvSpPr>
          <p:cNvPr id="1886" name="Shape 188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887" name="Shape 188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8" name="Shape 1928"/>
        <p:cNvGrpSpPr/>
        <p:nvPr/>
      </p:nvGrpSpPr>
      <p:grpSpPr>
        <a:xfrm>
          <a:off x="0" y="0"/>
          <a:ext cx="0" cy="0"/>
          <a:chOff x="0" y="0"/>
          <a:chExt cx="0" cy="0"/>
        </a:xfrm>
      </p:grpSpPr>
      <p:sp>
        <p:nvSpPr>
          <p:cNvPr id="1929" name="Shape 192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930" name="Shape 19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09" name="Shape 20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2" name="Shape 1972"/>
        <p:cNvGrpSpPr/>
        <p:nvPr/>
      </p:nvGrpSpPr>
      <p:grpSpPr>
        <a:xfrm>
          <a:off x="0" y="0"/>
          <a:ext cx="0" cy="0"/>
          <a:chOff x="0" y="0"/>
          <a:chExt cx="0" cy="0"/>
        </a:xfrm>
      </p:grpSpPr>
      <p:sp>
        <p:nvSpPr>
          <p:cNvPr id="1973" name="Shape 197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
        <p:nvSpPr>
          <p:cNvPr id="1974" name="Shape 19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50" name="Shape 50"/>
        <p:cNvGrpSpPr/>
        <p:nvPr/>
      </p:nvGrpSpPr>
      <p:grpSpPr>
        <a:xfrm>
          <a:off x="0" y="0"/>
          <a:ext cx="0" cy="0"/>
          <a:chOff x="0" y="0"/>
          <a:chExt cx="0" cy="0"/>
        </a:xfrm>
      </p:grpSpPr>
      <p:sp>
        <p:nvSpPr>
          <p:cNvPr id="51" name="Shape 51"/>
          <p:cNvSpPr txBox="1"/>
          <p:nvPr>
            <p:ph type="title"/>
          </p:nvPr>
        </p:nvSpPr>
        <p:spPr>
          <a:xfrm>
            <a:off x="685800" y="45244"/>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3200" u="none" cap="none" strike="noStrike">
                <a:solidFill>
                  <a:schemeClr val="lt1"/>
                </a:solidFill>
                <a:latin typeface="Arial"/>
                <a:ea typeface="Arial"/>
                <a:cs typeface="Arial"/>
                <a:sym typeface="Arial"/>
              </a:defRPr>
            </a:lvl1pPr>
            <a:lvl2pPr indent="0" lvl="1" marL="0" marR="0" rtl="0" algn="ctr">
              <a:spcBef>
                <a:spcPts val="0"/>
              </a:spcBef>
              <a:spcAft>
                <a:spcPts val="0"/>
              </a:spcAft>
              <a:buNone/>
              <a:defRPr b="1" i="0" sz="3200" u="none" cap="none" strike="noStrike">
                <a:solidFill>
                  <a:schemeClr val="lt1"/>
                </a:solidFill>
                <a:latin typeface="Arial"/>
                <a:ea typeface="Arial"/>
                <a:cs typeface="Arial"/>
                <a:sym typeface="Arial"/>
              </a:defRPr>
            </a:lvl2pPr>
            <a:lvl3pPr indent="0" lvl="2" marL="0" marR="0" rtl="0" algn="ctr">
              <a:spcBef>
                <a:spcPts val="0"/>
              </a:spcBef>
              <a:spcAft>
                <a:spcPts val="0"/>
              </a:spcAft>
              <a:buNone/>
              <a:defRPr b="1" i="0" sz="3200" u="none" cap="none" strike="noStrike">
                <a:solidFill>
                  <a:schemeClr val="lt1"/>
                </a:solidFill>
                <a:latin typeface="Arial"/>
                <a:ea typeface="Arial"/>
                <a:cs typeface="Arial"/>
                <a:sym typeface="Arial"/>
              </a:defRPr>
            </a:lvl3pPr>
            <a:lvl4pPr indent="0" lvl="3" marL="0" marR="0" rtl="0" algn="ctr">
              <a:spcBef>
                <a:spcPts val="0"/>
              </a:spcBef>
              <a:spcAft>
                <a:spcPts val="0"/>
              </a:spcAft>
              <a:buNone/>
              <a:defRPr b="1" i="0" sz="3200" u="none" cap="none" strike="noStrike">
                <a:solidFill>
                  <a:schemeClr val="lt1"/>
                </a:solidFill>
                <a:latin typeface="Arial"/>
                <a:ea typeface="Arial"/>
                <a:cs typeface="Arial"/>
                <a:sym typeface="Arial"/>
              </a:defRPr>
            </a:lvl4pPr>
            <a:lvl5pPr indent="0" lvl="4" marL="0" marR="0" rtl="0" algn="ctr">
              <a:spcBef>
                <a:spcPts val="0"/>
              </a:spcBef>
              <a:spcAft>
                <a:spcPts val="0"/>
              </a:spcAft>
              <a:buNone/>
              <a:defRPr b="1" i="0" sz="3200" u="none" cap="none" strike="noStrike">
                <a:solidFill>
                  <a:schemeClr val="lt1"/>
                </a:solidFill>
                <a:latin typeface="Arial"/>
                <a:ea typeface="Arial"/>
                <a:cs typeface="Arial"/>
                <a:sym typeface="Arial"/>
              </a:defRPr>
            </a:lvl5pPr>
            <a:lvl6pPr indent="0" lvl="5" marL="457200"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0" lvl="6" marL="914400"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0" lvl="7" marL="1371600"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0" lvl="8" marL="1828800"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52" name="Shape 52"/>
          <p:cNvSpPr txBox="1"/>
          <p:nvPr>
            <p:ph idx="1" type="body"/>
          </p:nvPr>
        </p:nvSpPr>
        <p:spPr>
          <a:xfrm>
            <a:off x="685800" y="994940"/>
            <a:ext cx="3810000" cy="4052700"/>
          </a:xfrm>
          <a:prstGeom prst="rect">
            <a:avLst/>
          </a:prstGeom>
          <a:noFill/>
          <a:ln>
            <a:noFill/>
          </a:ln>
        </p:spPr>
        <p:txBody>
          <a:bodyPr anchorCtr="0" anchor="t" bIns="91425" lIns="91425" rIns="91425" wrap="square" tIns="91425"/>
          <a:lstStyle>
            <a:lvl1pPr indent="-50800" lvl="0" marL="228600" marR="0" rtl="0" algn="l">
              <a:spcBef>
                <a:spcPts val="560"/>
              </a:spcBef>
              <a:spcAft>
                <a:spcPts val="0"/>
              </a:spcAft>
              <a:buClr>
                <a:schemeClr val="lt1"/>
              </a:buClr>
              <a:buSzPct val="100000"/>
              <a:buFont typeface="Arial"/>
              <a:buChar char="•"/>
              <a:defRPr b="0" i="0" sz="2800" u="none" cap="none" strike="noStrike">
                <a:solidFill>
                  <a:schemeClr val="lt1"/>
                </a:solidFill>
                <a:latin typeface="Arial"/>
                <a:ea typeface="Arial"/>
                <a:cs typeface="Arial"/>
                <a:sym typeface="Arial"/>
              </a:defRPr>
            </a:lvl1pPr>
            <a:lvl2pPr indent="-76200" lvl="1" marL="571500" marR="0" rtl="0" algn="l">
              <a:spcBef>
                <a:spcPts val="480"/>
              </a:spcBef>
              <a:spcAft>
                <a:spcPts val="0"/>
              </a:spcAft>
              <a:buClr>
                <a:schemeClr val="lt1"/>
              </a:buClr>
              <a:buSzPct val="100000"/>
              <a:buFont typeface="Merriweather Sans"/>
              <a:buChar char="-"/>
              <a:defRPr b="0" i="0" sz="2400" u="none" cap="none" strike="noStrike">
                <a:solidFill>
                  <a:schemeClr val="lt1"/>
                </a:solidFill>
                <a:latin typeface="Arial"/>
                <a:ea typeface="Arial"/>
                <a:cs typeface="Arial"/>
                <a:sym typeface="Arial"/>
              </a:defRPr>
            </a:lvl2pPr>
            <a:lvl3pPr indent="-100012" lvl="2" marL="912812" marR="0" rtl="0" algn="l">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3pPr>
            <a:lvl4pPr indent="-119062" lvl="3" marL="1376362" marR="0" rtl="0" algn="l">
              <a:spcBef>
                <a:spcPts val="360"/>
              </a:spcBef>
              <a:spcAft>
                <a:spcPts val="0"/>
              </a:spcAft>
              <a:buClr>
                <a:schemeClr val="lt1"/>
              </a:buClr>
              <a:buSzPct val="100000"/>
              <a:buFont typeface="Arial"/>
              <a:buChar char="–"/>
              <a:defRPr b="0" i="0" sz="1800" u="none" cap="none" strike="noStrike">
                <a:solidFill>
                  <a:schemeClr val="lt1"/>
                </a:solidFill>
                <a:latin typeface="Arial"/>
                <a:ea typeface="Arial"/>
                <a:cs typeface="Arial"/>
                <a:sym typeface="Arial"/>
              </a:defRPr>
            </a:lvl4pPr>
            <a:lvl5pPr indent="-125412" lvl="4" marL="1827212" marR="0" rtl="0" algn="l">
              <a:spcBef>
                <a:spcPts val="360"/>
              </a:spcBef>
              <a:spcAft>
                <a:spcPts val="0"/>
              </a:spcAft>
              <a:buClr>
                <a:schemeClr val="lt1"/>
              </a:buClr>
              <a:buSzPct val="100000"/>
              <a:buFont typeface="Merriweather Sans"/>
              <a:buChar char="*"/>
              <a:defRPr b="0" i="0" sz="1800" u="none" cap="none" strike="noStrike">
                <a:solidFill>
                  <a:schemeClr val="lt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53" name="Shape 53"/>
          <p:cNvSpPr txBox="1"/>
          <p:nvPr>
            <p:ph idx="2" type="body"/>
          </p:nvPr>
        </p:nvSpPr>
        <p:spPr>
          <a:xfrm>
            <a:off x="4648200" y="985119"/>
            <a:ext cx="3810000" cy="4062600"/>
          </a:xfrm>
          <a:prstGeom prst="rect">
            <a:avLst/>
          </a:prstGeom>
          <a:noFill/>
          <a:ln>
            <a:noFill/>
          </a:ln>
        </p:spPr>
        <p:txBody>
          <a:bodyPr anchorCtr="0" anchor="t" bIns="91425" lIns="91425" rIns="91425" wrap="square" tIns="91425"/>
          <a:lstStyle>
            <a:lvl1pPr indent="-50800" lvl="0" marL="228600" marR="0" rtl="0" algn="l">
              <a:spcBef>
                <a:spcPts val="560"/>
              </a:spcBef>
              <a:spcAft>
                <a:spcPts val="0"/>
              </a:spcAft>
              <a:buClr>
                <a:schemeClr val="lt1"/>
              </a:buClr>
              <a:buSzPct val="100000"/>
              <a:buFont typeface="Arial"/>
              <a:buChar char="•"/>
              <a:defRPr b="0" i="0" sz="2800" u="none" cap="none" strike="noStrike">
                <a:solidFill>
                  <a:schemeClr val="lt1"/>
                </a:solidFill>
                <a:latin typeface="Arial"/>
                <a:ea typeface="Arial"/>
                <a:cs typeface="Arial"/>
                <a:sym typeface="Arial"/>
              </a:defRPr>
            </a:lvl1pPr>
            <a:lvl2pPr indent="-76200" lvl="1" marL="571500" marR="0" rtl="0" algn="l">
              <a:spcBef>
                <a:spcPts val="480"/>
              </a:spcBef>
              <a:spcAft>
                <a:spcPts val="0"/>
              </a:spcAft>
              <a:buClr>
                <a:schemeClr val="lt1"/>
              </a:buClr>
              <a:buSzPct val="100000"/>
              <a:buFont typeface="Merriweather Sans"/>
              <a:buChar char="-"/>
              <a:defRPr b="0" i="0" sz="2400" u="none" cap="none" strike="noStrike">
                <a:solidFill>
                  <a:schemeClr val="lt1"/>
                </a:solidFill>
                <a:latin typeface="Arial"/>
                <a:ea typeface="Arial"/>
                <a:cs typeface="Arial"/>
                <a:sym typeface="Arial"/>
              </a:defRPr>
            </a:lvl2pPr>
            <a:lvl3pPr indent="-100012" lvl="2" marL="912812" marR="0" rtl="0" algn="l">
              <a:spcBef>
                <a:spcPts val="400"/>
              </a:spcBef>
              <a:spcAft>
                <a:spcPts val="0"/>
              </a:spcAft>
              <a:buClr>
                <a:schemeClr val="lt1"/>
              </a:buClr>
              <a:buSzPct val="100000"/>
              <a:buFont typeface="Arial"/>
              <a:buChar char="•"/>
              <a:defRPr b="0" i="0" sz="2000" u="none" cap="none" strike="noStrike">
                <a:solidFill>
                  <a:schemeClr val="lt1"/>
                </a:solidFill>
                <a:latin typeface="Arial"/>
                <a:ea typeface="Arial"/>
                <a:cs typeface="Arial"/>
                <a:sym typeface="Arial"/>
              </a:defRPr>
            </a:lvl3pPr>
            <a:lvl4pPr indent="-119062" lvl="3" marL="1376362" marR="0" rtl="0" algn="l">
              <a:spcBef>
                <a:spcPts val="360"/>
              </a:spcBef>
              <a:spcAft>
                <a:spcPts val="0"/>
              </a:spcAft>
              <a:buClr>
                <a:schemeClr val="lt1"/>
              </a:buClr>
              <a:buSzPct val="100000"/>
              <a:buFont typeface="Arial"/>
              <a:buChar char="–"/>
              <a:defRPr b="0" i="0" sz="1800" u="none" cap="none" strike="noStrike">
                <a:solidFill>
                  <a:schemeClr val="lt1"/>
                </a:solidFill>
                <a:latin typeface="Arial"/>
                <a:ea typeface="Arial"/>
                <a:cs typeface="Arial"/>
                <a:sym typeface="Arial"/>
              </a:defRPr>
            </a:lvl4pPr>
            <a:lvl5pPr indent="-125412" lvl="4" marL="1827212" marR="0" rtl="0" algn="l">
              <a:spcBef>
                <a:spcPts val="360"/>
              </a:spcBef>
              <a:spcAft>
                <a:spcPts val="0"/>
              </a:spcAft>
              <a:buClr>
                <a:schemeClr val="lt1"/>
              </a:buClr>
              <a:buSzPct val="100000"/>
              <a:buFont typeface="Merriweather Sans"/>
              <a:buChar char="*"/>
              <a:defRPr b="0" i="0" sz="1800" u="none" cap="none" strike="noStrike">
                <a:solidFill>
                  <a:schemeClr val="lt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54" name="Shape 54"/>
        <p:cNvGrpSpPr/>
        <p:nvPr/>
      </p:nvGrpSpPr>
      <p:grpSpPr>
        <a:xfrm>
          <a:off x="0" y="0"/>
          <a:ext cx="0" cy="0"/>
          <a:chOff x="0" y="0"/>
          <a:chExt cx="0" cy="0"/>
        </a:xfrm>
      </p:grpSpPr>
      <p:sp>
        <p:nvSpPr>
          <p:cNvPr id="55" name="Shape 55"/>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410" lvl="5" marL="456910"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2122" lvl="6" marL="913822"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1833" lvl="7" marL="1370733"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1544" lvl="8" marL="1827644"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56" name="Shape 56"/>
          <p:cNvSpPr txBox="1"/>
          <p:nvPr>
            <p:ph idx="1" type="body"/>
          </p:nvPr>
        </p:nvSpPr>
        <p:spPr>
          <a:xfrm>
            <a:off x="685800" y="1485900"/>
            <a:ext cx="7772400" cy="3479100"/>
          </a:xfrm>
          <a:prstGeom prst="rect">
            <a:avLst/>
          </a:prstGeom>
          <a:noFill/>
          <a:ln>
            <a:noFill/>
          </a:ln>
        </p:spPr>
        <p:txBody>
          <a:bodyPr anchorCtr="0" anchor="t" bIns="91425" lIns="91425" rIns="91425" wrap="square" tIns="91425"/>
          <a:lstStyle>
            <a:lvl1pPr indent="-71437" lvl="0" marL="223837" marR="0" rtl="0" algn="l">
              <a:spcBef>
                <a:spcPts val="48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71437" lvl="1" marL="566737" marR="0" rtl="0" algn="l">
              <a:spcBef>
                <a:spcPts val="480"/>
              </a:spcBef>
              <a:spcAft>
                <a:spcPts val="0"/>
              </a:spcAft>
              <a:buClr>
                <a:schemeClr val="dk1"/>
              </a:buClr>
              <a:buSzPct val="100000"/>
              <a:buFont typeface="Merriweather Sans"/>
              <a:buChar char="-"/>
              <a:defRPr b="0" i="0" sz="2400" u="none" cap="none" strike="noStrike">
                <a:solidFill>
                  <a:schemeClr val="dk1"/>
                </a:solidFill>
                <a:latin typeface="Arial"/>
                <a:ea typeface="Arial"/>
                <a:cs typeface="Arial"/>
                <a:sym typeface="Arial"/>
              </a:defRPr>
            </a:lvl2pPr>
            <a:lvl3pPr indent="-95250" lvl="2" marL="90805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01600" lvl="3" marL="1371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7950" lvl="4" marL="1822450" marR="0" rtl="0" algn="l">
              <a:spcBef>
                <a:spcPts val="400"/>
              </a:spcBef>
              <a:spcAft>
                <a:spcPts val="0"/>
              </a:spcAft>
              <a:buClr>
                <a:schemeClr val="dk1"/>
              </a:buClr>
              <a:buSzPct val="100000"/>
              <a:buFont typeface="Merriweather Sans"/>
              <a:buChar char="*"/>
              <a:defRPr b="0" i="0" sz="2000" u="none" cap="none" strike="noStrike">
                <a:solidFill>
                  <a:schemeClr val="dk1"/>
                </a:solidFill>
                <a:latin typeface="Arial"/>
                <a:ea typeface="Arial"/>
                <a:cs typeface="Arial"/>
                <a:sym typeface="Arial"/>
              </a:defRPr>
            </a:lvl5pPr>
            <a:lvl6pPr indent="-112711" lvl="5" marL="2513011"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2422" lvl="6" marL="2969923"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2133" lvl="7" marL="3426833"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1843" lvl="8" marL="3883744"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57" name="Shape 57"/>
        <p:cNvGrpSpPr/>
        <p:nvPr/>
      </p:nvGrpSpPr>
      <p:grpSpPr>
        <a:xfrm>
          <a:off x="0" y="0"/>
          <a:ext cx="0" cy="0"/>
          <a:chOff x="0" y="0"/>
          <a:chExt cx="0" cy="0"/>
        </a:xfrm>
      </p:grpSpPr>
      <p:sp>
        <p:nvSpPr>
          <p:cNvPr id="58" name="Shape 58"/>
          <p:cNvSpPr txBox="1"/>
          <p:nvPr>
            <p:ph type="title"/>
          </p:nvPr>
        </p:nvSpPr>
        <p:spPr>
          <a:xfrm>
            <a:off x="629841" y="342900"/>
            <a:ext cx="2949000" cy="12003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59" name="Shape 59"/>
          <p:cNvSpPr txBox="1"/>
          <p:nvPr>
            <p:ph idx="1" type="body"/>
          </p:nvPr>
        </p:nvSpPr>
        <p:spPr>
          <a:xfrm>
            <a:off x="3887391" y="740569"/>
            <a:ext cx="4629300" cy="3655200"/>
          </a:xfrm>
          <a:prstGeom prst="rect">
            <a:avLst/>
          </a:prstGeom>
          <a:noFill/>
          <a:ln>
            <a:noFill/>
          </a:ln>
        </p:spPr>
        <p:txBody>
          <a:bodyPr anchorCtr="0" anchor="t" bIns="91425" lIns="91425" rIns="91425" wrap="square" tIns="9142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60" name="Shape 60"/>
          <p:cNvSpPr txBox="1"/>
          <p:nvPr>
            <p:ph idx="2" type="body"/>
          </p:nvPr>
        </p:nvSpPr>
        <p:spPr>
          <a:xfrm>
            <a:off x="629841" y="1543050"/>
            <a:ext cx="2949000" cy="2858700"/>
          </a:xfrm>
          <a:prstGeom prst="rect">
            <a:avLst/>
          </a:prstGeom>
          <a:noFill/>
          <a:ln>
            <a:noFill/>
          </a:ln>
        </p:spPr>
        <p:txBody>
          <a:bodyPr anchorCtr="0" anchor="t" bIns="91425" lIns="91425" rIns="91425" wrap="square" tIns="9142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61" name="Shape 61"/>
          <p:cNvSpPr txBox="1"/>
          <p:nvPr>
            <p:ph idx="10" type="dt"/>
          </p:nvPr>
        </p:nvSpPr>
        <p:spPr>
          <a:xfrm>
            <a:off x="628650" y="4767263"/>
            <a:ext cx="2057400" cy="273900"/>
          </a:xfrm>
          <a:prstGeom prst="rect">
            <a:avLst/>
          </a:prstGeom>
          <a:noFill/>
          <a:ln>
            <a:noFill/>
          </a:ln>
        </p:spPr>
        <p:txBody>
          <a:bodyPr anchorCtr="0" anchor="ctr" bIns="91425" lIns="91425" rIns="91425" wrap="square" tIns="9142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2" name="Shape 62"/>
          <p:cNvSpPr txBox="1"/>
          <p:nvPr>
            <p:ph idx="11" type="ftr"/>
          </p:nvPr>
        </p:nvSpPr>
        <p:spPr>
          <a:xfrm>
            <a:off x="3028950" y="4767263"/>
            <a:ext cx="3086100" cy="273900"/>
          </a:xfrm>
          <a:prstGeom prst="rect">
            <a:avLst/>
          </a:prstGeom>
          <a:noFill/>
          <a:ln>
            <a:noFill/>
          </a:ln>
        </p:spPr>
        <p:txBody>
          <a:bodyPr anchorCtr="0" anchor="ctr" bIns="91425" lIns="91425" rIns="91425" wrap="square" tIns="9142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3" name="Shape 63"/>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4" name="Shape 64"/>
        <p:cNvGrpSpPr/>
        <p:nvPr/>
      </p:nvGrpSpPr>
      <p:grpSpPr>
        <a:xfrm>
          <a:off x="0" y="0"/>
          <a:ext cx="0" cy="0"/>
          <a:chOff x="0" y="0"/>
          <a:chExt cx="0" cy="0"/>
        </a:xfrm>
      </p:grpSpPr>
      <p:sp>
        <p:nvSpPr>
          <p:cNvPr id="65" name="Shape 65"/>
          <p:cNvSpPr txBox="1"/>
          <p:nvPr>
            <p:ph type="title"/>
          </p:nvPr>
        </p:nvSpPr>
        <p:spPr>
          <a:xfrm>
            <a:off x="629841" y="342900"/>
            <a:ext cx="2949000" cy="12003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66" name="Shape 66"/>
          <p:cNvSpPr/>
          <p:nvPr>
            <p:ph idx="2" type="pic"/>
          </p:nvPr>
        </p:nvSpPr>
        <p:spPr>
          <a:xfrm>
            <a:off x="3887391" y="740569"/>
            <a:ext cx="4629300" cy="3655200"/>
          </a:xfrm>
          <a:prstGeom prst="rect">
            <a:avLst/>
          </a:prstGeom>
          <a:noFill/>
          <a:ln>
            <a:noFill/>
          </a:ln>
        </p:spPr>
        <p:txBody>
          <a:bodyPr anchorCtr="0" anchor="t" bIns="68575" lIns="68575" rIns="68575" wrap="square"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67" name="Shape 67"/>
          <p:cNvSpPr txBox="1"/>
          <p:nvPr>
            <p:ph idx="1" type="body"/>
          </p:nvPr>
        </p:nvSpPr>
        <p:spPr>
          <a:xfrm>
            <a:off x="629841" y="1543050"/>
            <a:ext cx="2949000" cy="2858700"/>
          </a:xfrm>
          <a:prstGeom prst="rect">
            <a:avLst/>
          </a:prstGeom>
          <a:noFill/>
          <a:ln>
            <a:noFill/>
          </a:ln>
        </p:spPr>
        <p:txBody>
          <a:bodyPr anchorCtr="0" anchor="t" bIns="91425" lIns="91425" rIns="91425" wrap="square" tIns="9142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68" name="Shape 68"/>
          <p:cNvSpPr txBox="1"/>
          <p:nvPr>
            <p:ph idx="10" type="dt"/>
          </p:nvPr>
        </p:nvSpPr>
        <p:spPr>
          <a:xfrm>
            <a:off x="628650" y="4767263"/>
            <a:ext cx="2057400" cy="273900"/>
          </a:xfrm>
          <a:prstGeom prst="rect">
            <a:avLst/>
          </a:prstGeom>
          <a:noFill/>
          <a:ln>
            <a:noFill/>
          </a:ln>
        </p:spPr>
        <p:txBody>
          <a:bodyPr anchorCtr="0" anchor="ctr" bIns="91425" lIns="91425" rIns="91425" wrap="square" tIns="9142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9" name="Shape 69"/>
          <p:cNvSpPr txBox="1"/>
          <p:nvPr>
            <p:ph idx="11" type="ftr"/>
          </p:nvPr>
        </p:nvSpPr>
        <p:spPr>
          <a:xfrm>
            <a:off x="3028950" y="4767263"/>
            <a:ext cx="3086100" cy="273900"/>
          </a:xfrm>
          <a:prstGeom prst="rect">
            <a:avLst/>
          </a:prstGeom>
          <a:noFill/>
          <a:ln>
            <a:noFill/>
          </a:ln>
        </p:spPr>
        <p:txBody>
          <a:bodyPr anchorCtr="0" anchor="ctr" bIns="91425" lIns="91425" rIns="91425" wrap="square" tIns="9142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0" name="Shape 70"/>
          <p:cNvSpPr txBox="1"/>
          <p:nvPr>
            <p:ph idx="12" type="sldNum"/>
          </p:nvPr>
        </p:nvSpPr>
        <p:spPr>
          <a:xfrm>
            <a:off x="6457950" y="4767263"/>
            <a:ext cx="2057400" cy="273900"/>
          </a:xfrm>
          <a:prstGeom prst="rect">
            <a:avLst/>
          </a:prstGeom>
          <a:noFill/>
          <a:ln>
            <a:noFill/>
          </a:ln>
        </p:spPr>
        <p:txBody>
          <a:bodyPr anchorCtr="0" anchor="ctr" bIns="34275" lIns="68575" rIns="68575" wrap="square"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Only 1">
    <p:spTree>
      <p:nvGrpSpPr>
        <p:cNvPr id="71" name="Shape 71"/>
        <p:cNvGrpSpPr/>
        <p:nvPr/>
      </p:nvGrpSpPr>
      <p:grpSpPr>
        <a:xfrm>
          <a:off x="0" y="0"/>
          <a:ext cx="0" cy="0"/>
          <a:chOff x="0" y="0"/>
          <a:chExt cx="0" cy="0"/>
        </a:xfrm>
      </p:grpSpPr>
      <p:sp>
        <p:nvSpPr>
          <p:cNvPr id="72" name="Shape 72"/>
          <p:cNvSpPr txBox="1"/>
          <p:nvPr>
            <p:ph type="title"/>
          </p:nvPr>
        </p:nvSpPr>
        <p:spPr>
          <a:xfrm>
            <a:off x="685800" y="457200"/>
            <a:ext cx="7772400" cy="8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None/>
              <a:defRPr b="1" i="0" sz="2400" u="none" cap="none" strike="noStrike">
                <a:solidFill>
                  <a:srgbClr val="22228B"/>
                </a:solidFill>
                <a:latin typeface="Arial"/>
                <a:ea typeface="Arial"/>
                <a:cs typeface="Arial"/>
                <a:sym typeface="Arial"/>
              </a:defRPr>
            </a:lvl1pPr>
            <a:lvl2pPr indent="0" lvl="1" marL="0" marR="0" rtl="0" algn="ctr">
              <a:spcBef>
                <a:spcPts val="0"/>
              </a:spcBef>
              <a:spcAft>
                <a:spcPts val="0"/>
              </a:spcAft>
              <a:buNone/>
              <a:defRPr b="1" i="0" sz="2400" u="none" cap="none" strike="noStrike">
                <a:solidFill>
                  <a:srgbClr val="22228B"/>
                </a:solidFill>
                <a:latin typeface="Arial"/>
                <a:ea typeface="Arial"/>
                <a:cs typeface="Arial"/>
                <a:sym typeface="Arial"/>
              </a:defRPr>
            </a:lvl2pPr>
            <a:lvl3pPr indent="0" lvl="2" marL="0" marR="0" rtl="0" algn="ctr">
              <a:spcBef>
                <a:spcPts val="0"/>
              </a:spcBef>
              <a:spcAft>
                <a:spcPts val="0"/>
              </a:spcAft>
              <a:buNone/>
              <a:defRPr b="1" i="0" sz="2400" u="none" cap="none" strike="noStrike">
                <a:solidFill>
                  <a:srgbClr val="22228B"/>
                </a:solidFill>
                <a:latin typeface="Arial"/>
                <a:ea typeface="Arial"/>
                <a:cs typeface="Arial"/>
                <a:sym typeface="Arial"/>
              </a:defRPr>
            </a:lvl3pPr>
            <a:lvl4pPr indent="0" lvl="3" marL="0" marR="0" rtl="0" algn="ctr">
              <a:spcBef>
                <a:spcPts val="0"/>
              </a:spcBef>
              <a:spcAft>
                <a:spcPts val="0"/>
              </a:spcAft>
              <a:buNone/>
              <a:defRPr b="1" i="0" sz="2400" u="none" cap="none" strike="noStrike">
                <a:solidFill>
                  <a:srgbClr val="22228B"/>
                </a:solidFill>
                <a:latin typeface="Arial"/>
                <a:ea typeface="Arial"/>
                <a:cs typeface="Arial"/>
                <a:sym typeface="Arial"/>
              </a:defRPr>
            </a:lvl4pPr>
            <a:lvl5pPr indent="0" lvl="4" marL="0" marR="0" rtl="0" algn="ctr">
              <a:spcBef>
                <a:spcPts val="0"/>
              </a:spcBef>
              <a:spcAft>
                <a:spcPts val="0"/>
              </a:spcAft>
              <a:buNone/>
              <a:defRPr b="1" i="0" sz="2400" u="none" cap="none" strike="noStrike">
                <a:solidFill>
                  <a:srgbClr val="22228B"/>
                </a:solidFill>
                <a:latin typeface="Arial"/>
                <a:ea typeface="Arial"/>
                <a:cs typeface="Arial"/>
                <a:sym typeface="Arial"/>
              </a:defRPr>
            </a:lvl5pPr>
            <a:lvl6pPr indent="-12053" lvl="5" marL="456553" marR="0" rtl="0" algn="ctr">
              <a:spcBef>
                <a:spcPts val="0"/>
              </a:spcBef>
              <a:spcAft>
                <a:spcPts val="0"/>
              </a:spcAft>
              <a:buNone/>
              <a:defRPr b="1" i="0" sz="3600" u="sng" cap="none" strike="noStrike">
                <a:solidFill>
                  <a:srgbClr val="000099"/>
                </a:solidFill>
                <a:latin typeface="Arial"/>
                <a:ea typeface="Arial"/>
                <a:cs typeface="Arial"/>
                <a:sym typeface="Arial"/>
              </a:defRPr>
            </a:lvl6pPr>
            <a:lvl7pPr indent="-11419" lvl="6" marL="913119" marR="0" rtl="0" algn="ctr">
              <a:spcBef>
                <a:spcPts val="0"/>
              </a:spcBef>
              <a:spcAft>
                <a:spcPts val="0"/>
              </a:spcAft>
              <a:buNone/>
              <a:defRPr b="1" i="0" sz="3600" u="sng" cap="none" strike="noStrike">
                <a:solidFill>
                  <a:srgbClr val="000099"/>
                </a:solidFill>
                <a:latin typeface="Arial"/>
                <a:ea typeface="Arial"/>
                <a:cs typeface="Arial"/>
                <a:sym typeface="Arial"/>
              </a:defRPr>
            </a:lvl7pPr>
            <a:lvl8pPr indent="-10783" lvl="7" marL="1369683" marR="0" rtl="0" algn="ctr">
              <a:spcBef>
                <a:spcPts val="0"/>
              </a:spcBef>
              <a:spcAft>
                <a:spcPts val="0"/>
              </a:spcAft>
              <a:buNone/>
              <a:defRPr b="1" i="0" sz="3600" u="sng" cap="none" strike="noStrike">
                <a:solidFill>
                  <a:srgbClr val="000099"/>
                </a:solidFill>
                <a:latin typeface="Arial"/>
                <a:ea typeface="Arial"/>
                <a:cs typeface="Arial"/>
                <a:sym typeface="Arial"/>
              </a:defRPr>
            </a:lvl8pPr>
            <a:lvl9pPr indent="-10142" lvl="8" marL="1826242" marR="0" rtl="0" algn="ctr">
              <a:spcBef>
                <a:spcPts val="0"/>
              </a:spcBef>
              <a:spcAft>
                <a:spcPts val="0"/>
              </a:spcAft>
              <a:buNone/>
              <a:defRPr b="1" i="0" sz="3600" u="sng" cap="none" strike="noStrike">
                <a:solidFill>
                  <a:srgbClr val="000099"/>
                </a:solidFill>
                <a:latin typeface="Arial"/>
                <a:ea typeface="Arial"/>
                <a:cs typeface="Arial"/>
                <a:sym typeface="Arial"/>
              </a:defRPr>
            </a:lvl9pPr>
          </a:lstStyle>
          <a:p/>
        </p:txBody>
      </p:sp>
      <p:sp>
        <p:nvSpPr>
          <p:cNvPr id="73" name="Shape 73"/>
          <p:cNvSpPr txBox="1"/>
          <p:nvPr>
            <p:ph idx="12" type="sldNum"/>
          </p:nvPr>
        </p:nvSpPr>
        <p:spPr>
          <a:xfrm>
            <a:off x="8543925" y="4812506"/>
            <a:ext cx="561900" cy="183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fld id="{00000000-1234-1234-1234-123412341234}" type="slidenum">
              <a:rPr b="0" i="0" lang="en" sz="1800" u="none">
                <a:solidFill>
                  <a:schemeClr val="dk1"/>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Page - Blue">
    <p:spTree>
      <p:nvGrpSpPr>
        <p:cNvPr id="78" name="Shape 78"/>
        <p:cNvGrpSpPr/>
        <p:nvPr/>
      </p:nvGrpSpPr>
      <p:grpSpPr>
        <a:xfrm>
          <a:off x="0" y="0"/>
          <a:ext cx="0" cy="0"/>
          <a:chOff x="0" y="0"/>
          <a:chExt cx="0" cy="0"/>
        </a:xfrm>
      </p:grpSpPr>
      <p:sp>
        <p:nvSpPr>
          <p:cNvPr id="79" name="Shape 79"/>
          <p:cNvSpPr txBox="1"/>
          <p:nvPr>
            <p:ph type="title"/>
          </p:nvPr>
        </p:nvSpPr>
        <p:spPr>
          <a:xfrm>
            <a:off x="457200" y="205979"/>
            <a:ext cx="8229600" cy="857400"/>
          </a:xfrm>
          <a:prstGeom prst="rect">
            <a:avLst/>
          </a:prstGeom>
          <a:noFill/>
          <a:ln>
            <a:noFill/>
          </a:ln>
        </p:spPr>
        <p:txBody>
          <a:bodyPr anchorCtr="0" anchor="t" bIns="91425" lIns="91425" rIns="91425" wrap="square" tIns="91425"/>
          <a:lstStyle>
            <a:lvl1pPr indent="0" lvl="0" marL="0" marR="0" rtl="0" algn="l">
              <a:spcBef>
                <a:spcPts val="0"/>
              </a:spcBef>
              <a:buClr>
                <a:srgbClr val="366092"/>
              </a:buClr>
              <a:buFont typeface="Helvetica Neue"/>
              <a:buNone/>
              <a:defRPr b="1" i="0" sz="3200" u="none" cap="none" strike="noStrike">
                <a:solidFill>
                  <a:srgbClr val="366092"/>
                </a:solidFill>
                <a:latin typeface="Helvetica Neue"/>
                <a:ea typeface="Helvetica Neue"/>
                <a:cs typeface="Helvetica Neue"/>
                <a:sym typeface="Helvetica Neue"/>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80" name="Shape 80"/>
          <p:cNvSpPr txBox="1"/>
          <p:nvPr>
            <p:ph idx="1" type="body"/>
          </p:nvPr>
        </p:nvSpPr>
        <p:spPr>
          <a:xfrm>
            <a:off x="457200" y="1200151"/>
            <a:ext cx="8229600" cy="3394500"/>
          </a:xfrm>
          <a:prstGeom prst="rect">
            <a:avLst/>
          </a:prstGeom>
          <a:noFill/>
          <a:ln>
            <a:noFill/>
          </a:ln>
        </p:spPr>
        <p:txBody>
          <a:bodyPr anchorCtr="0" anchor="t" bIns="91425" lIns="91425" rIns="91425" wrap="square" tIns="91425"/>
          <a:lstStyle>
            <a:lvl1pPr indent="-190500" lvl="0" marL="342900" marR="0" rtl="0" algn="l">
              <a:spcBef>
                <a:spcPts val="480"/>
              </a:spcBef>
              <a:buClr>
                <a:srgbClr val="366092"/>
              </a:buClr>
              <a:buSzPct val="100000"/>
              <a:buFont typeface="Arial"/>
              <a:buChar char="•"/>
              <a:defRPr b="0" i="0" sz="2400" u="none" cap="none" strike="noStrike">
                <a:solidFill>
                  <a:srgbClr val="366092"/>
                </a:solidFill>
                <a:latin typeface="Helvetica Neue"/>
                <a:ea typeface="Helvetica Neue"/>
                <a:cs typeface="Helvetica Neue"/>
                <a:sym typeface="Helvetica Neue"/>
              </a:defRPr>
            </a:lvl1pPr>
            <a:lvl2pPr indent="-158750" lvl="1" marL="742950" marR="0" rtl="0" algn="l">
              <a:spcBef>
                <a:spcPts val="400"/>
              </a:spcBef>
              <a:buClr>
                <a:srgbClr val="366092"/>
              </a:buClr>
              <a:buSzPct val="100000"/>
              <a:buFont typeface="Arial"/>
              <a:buChar char="–"/>
              <a:defRPr b="0" i="0" sz="2000" u="none" cap="none" strike="noStrike">
                <a:solidFill>
                  <a:srgbClr val="366092"/>
                </a:solidFill>
                <a:latin typeface="Helvetica Neue"/>
                <a:ea typeface="Helvetica Neue"/>
                <a:cs typeface="Helvetica Neue"/>
                <a:sym typeface="Helvetica Neue"/>
              </a:defRPr>
            </a:lvl2pPr>
            <a:lvl3pPr indent="-114300" lvl="2" marL="1143000" marR="0" rtl="0" algn="l">
              <a:spcBef>
                <a:spcPts val="360"/>
              </a:spcBef>
              <a:buClr>
                <a:srgbClr val="366092"/>
              </a:buClr>
              <a:buSzPct val="100000"/>
              <a:buFont typeface="Arial"/>
              <a:buChar char="•"/>
              <a:defRPr b="0" i="0" sz="1800" u="none" cap="none" strike="noStrike">
                <a:solidFill>
                  <a:srgbClr val="366092"/>
                </a:solidFill>
                <a:latin typeface="Helvetica Neue"/>
                <a:ea typeface="Helvetica Neue"/>
                <a:cs typeface="Helvetica Neue"/>
                <a:sym typeface="Helvetica Neue"/>
              </a:defRPr>
            </a:lvl3pPr>
            <a:lvl4pPr indent="-127000" lvl="3" marL="1600200" marR="0" rtl="0" algn="l">
              <a:spcBef>
                <a:spcPts val="320"/>
              </a:spcBef>
              <a:buClr>
                <a:srgbClr val="366092"/>
              </a:buClr>
              <a:buSzPct val="100000"/>
              <a:buFont typeface="Arial"/>
              <a:buChar char="–"/>
              <a:defRPr b="0" i="0" sz="1600" u="none" cap="none" strike="noStrike">
                <a:solidFill>
                  <a:srgbClr val="366092"/>
                </a:solidFill>
                <a:latin typeface="Helvetica Neue"/>
                <a:ea typeface="Helvetica Neue"/>
                <a:cs typeface="Helvetica Neue"/>
                <a:sym typeface="Helvetica Neue"/>
              </a:defRPr>
            </a:lvl4pPr>
            <a:lvl5pPr indent="-127000" lvl="4" marL="2057400" marR="0" rtl="0" algn="l">
              <a:spcBef>
                <a:spcPts val="320"/>
              </a:spcBef>
              <a:buClr>
                <a:srgbClr val="366092"/>
              </a:buClr>
              <a:buSzPct val="100000"/>
              <a:buFont typeface="Arial"/>
              <a:buChar char="»"/>
              <a:defRPr b="0" i="0" sz="1600" u="none" cap="none" strike="noStrike">
                <a:solidFill>
                  <a:srgbClr val="366092"/>
                </a:solidFill>
                <a:latin typeface="Helvetica Neue"/>
                <a:ea typeface="Helvetica Neue"/>
                <a:cs typeface="Helvetica Neue"/>
                <a:sym typeface="Helvetica Neue"/>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457200" y="4767264"/>
            <a:ext cx="2133600" cy="273900"/>
          </a:xfrm>
          <a:prstGeom prst="rect">
            <a:avLst/>
          </a:prstGeom>
          <a:noFill/>
          <a:ln>
            <a:noFill/>
          </a:ln>
        </p:spPr>
        <p:txBody>
          <a:bodyPr anchorCtr="0" anchor="t" bIns="91425" lIns="91425" rIns="91425" wrap="square" tIns="91425"/>
          <a:lstStyle>
            <a:lvl1pPr indent="0" lvl="0" marL="0" marR="0" rtl="0" algn="l">
              <a:spcBef>
                <a:spcPts val="0"/>
              </a:spcBef>
              <a:buNone/>
              <a:defRPr b="0" i="0" sz="1800" u="none" cap="none" strike="noStrike">
                <a:solidFill>
                  <a:schemeClr val="dk1"/>
                </a:solidFill>
                <a:latin typeface="Helvetica Neue"/>
                <a:ea typeface="Helvetica Neue"/>
                <a:cs typeface="Helvetica Neue"/>
                <a:sym typeface="Helvetica Neue"/>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3124200" y="4767264"/>
            <a:ext cx="2895600" cy="273900"/>
          </a:xfrm>
          <a:prstGeom prst="rect">
            <a:avLst/>
          </a:prstGeom>
          <a:noFill/>
          <a:ln>
            <a:noFill/>
          </a:ln>
        </p:spPr>
        <p:txBody>
          <a:bodyPr anchorCtr="0" anchor="t" bIns="91425" lIns="91425" rIns="91425" wrap="square" tIns="91425"/>
          <a:lstStyle>
            <a:lvl1pPr indent="0" lvl="0" marL="0" marR="0" rtl="0" algn="l">
              <a:spcBef>
                <a:spcPts val="0"/>
              </a:spcBef>
              <a:buNone/>
              <a:defRPr b="0" i="0" sz="1800" u="none" cap="none" strike="noStrike">
                <a:solidFill>
                  <a:schemeClr val="dk1"/>
                </a:solidFill>
                <a:latin typeface="Helvetica Neue"/>
                <a:ea typeface="Helvetica Neue"/>
                <a:cs typeface="Helvetica Neue"/>
                <a:sym typeface="Helvetica Neue"/>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Helvetica Neue"/>
                <a:ea typeface="Helvetica Neue"/>
                <a:cs typeface="Helvetica Neue"/>
                <a:sym typeface="Helvetica Neue"/>
              </a:rPr>
              <a:t>‹#›</a:t>
            </a:fld>
          </a:p>
        </p:txBody>
      </p:sp>
      <p:cxnSp>
        <p:nvCxnSpPr>
          <p:cNvPr id="84" name="Shape 84"/>
          <p:cNvCxnSpPr/>
          <p:nvPr/>
        </p:nvCxnSpPr>
        <p:spPr>
          <a:xfrm>
            <a:off x="467544" y="4731990"/>
            <a:ext cx="8208900" cy="0"/>
          </a:xfrm>
          <a:prstGeom prst="straightConnector1">
            <a:avLst/>
          </a:prstGeom>
          <a:noFill/>
          <a:ln cap="flat" cmpd="sng" w="9525">
            <a:solidFill>
              <a:srgbClr val="BFBFBF"/>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 Blue">
    <p:spTree>
      <p:nvGrpSpPr>
        <p:cNvPr id="85" name="Shape 85"/>
        <p:cNvGrpSpPr/>
        <p:nvPr/>
      </p:nvGrpSpPr>
      <p:grpSpPr>
        <a:xfrm>
          <a:off x="0" y="0"/>
          <a:ext cx="0" cy="0"/>
          <a:chOff x="0" y="0"/>
          <a:chExt cx="0" cy="0"/>
        </a:xfrm>
      </p:grpSpPr>
      <p:sp>
        <p:nvSpPr>
          <p:cNvPr id="86" name="Shape 86"/>
          <p:cNvSpPr txBox="1"/>
          <p:nvPr>
            <p:ph type="ctrTitle"/>
          </p:nvPr>
        </p:nvSpPr>
        <p:spPr>
          <a:xfrm>
            <a:off x="1043608" y="3111812"/>
            <a:ext cx="7772400" cy="1102500"/>
          </a:xfrm>
          <a:prstGeom prst="rect">
            <a:avLst/>
          </a:prstGeom>
          <a:noFill/>
          <a:ln>
            <a:noFill/>
          </a:ln>
        </p:spPr>
        <p:txBody>
          <a:bodyPr anchorCtr="0" anchor="ctr" bIns="91425" lIns="91425" rIns="91425" wrap="square" tIns="91425"/>
          <a:lstStyle>
            <a:lvl1pPr indent="0" lvl="0" marL="0" marR="0" rtl="0" algn="r">
              <a:spcBef>
                <a:spcPts val="0"/>
              </a:spcBef>
              <a:buClr>
                <a:srgbClr val="366092"/>
              </a:buClr>
              <a:buFont typeface="Helvetica Neue"/>
              <a:buNone/>
              <a:defRPr b="0" i="0" sz="4400" u="none" cap="none" strike="noStrike">
                <a:solidFill>
                  <a:srgbClr val="366092"/>
                </a:solidFill>
                <a:latin typeface="Helvetica Neue"/>
                <a:ea typeface="Helvetica Neue"/>
                <a:cs typeface="Helvetica Neue"/>
                <a:sym typeface="Helvetica Neue"/>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87" name="Shape 87"/>
          <p:cNvSpPr txBox="1"/>
          <p:nvPr>
            <p:ph idx="1" type="body"/>
          </p:nvPr>
        </p:nvSpPr>
        <p:spPr>
          <a:xfrm>
            <a:off x="1043608" y="4299943"/>
            <a:ext cx="7772400" cy="693000"/>
          </a:xfrm>
          <a:prstGeom prst="rect">
            <a:avLst/>
          </a:prstGeom>
          <a:noFill/>
          <a:ln>
            <a:noFill/>
          </a:ln>
        </p:spPr>
        <p:txBody>
          <a:bodyPr anchorCtr="0" anchor="t" bIns="91425" lIns="91425" rIns="91425" wrap="square" tIns="91425"/>
          <a:lstStyle>
            <a:lvl1pPr indent="0" lvl="0" marL="0" marR="0" rtl="0" algn="r">
              <a:spcBef>
                <a:spcPts val="480"/>
              </a:spcBef>
              <a:buClr>
                <a:srgbClr val="7F7F7F"/>
              </a:buClr>
              <a:buFont typeface="Arial"/>
              <a:buNone/>
              <a:defRPr b="0" i="0" sz="2400" u="none" cap="none" strike="noStrike">
                <a:solidFill>
                  <a:srgbClr val="7F7F7F"/>
                </a:solidFill>
                <a:latin typeface="Helvetica Neue"/>
                <a:ea typeface="Helvetica Neue"/>
                <a:cs typeface="Helvetica Neue"/>
                <a:sym typeface="Helvetica Neue"/>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pic>
        <p:nvPicPr>
          <p:cNvPr id="88" name="Shape 88"/>
          <p:cNvPicPr preferRelativeResize="0"/>
          <p:nvPr/>
        </p:nvPicPr>
        <p:blipFill rotWithShape="1">
          <a:blip r:embed="rId2">
            <a:alphaModFix/>
          </a:blip>
          <a:srcRect b="0" l="0" r="0" t="0"/>
          <a:stretch/>
        </p:blipFill>
        <p:spPr>
          <a:xfrm>
            <a:off x="-420688" y="-108000"/>
            <a:ext cx="9985500" cy="3040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Vide">
    <p:spTree>
      <p:nvGrpSpPr>
        <p:cNvPr id="89" name="Shape 89"/>
        <p:cNvGrpSpPr/>
        <p:nvPr/>
      </p:nvGrpSpPr>
      <p:grpSpPr>
        <a:xfrm>
          <a:off x="0" y="0"/>
          <a:ext cx="0" cy="0"/>
          <a:chOff x="0" y="0"/>
          <a:chExt cx="0" cy="0"/>
        </a:xfrm>
      </p:grpSpPr>
      <p:sp>
        <p:nvSpPr>
          <p:cNvPr id="90" name="Shape 90"/>
          <p:cNvSpPr txBox="1"/>
          <p:nvPr>
            <p:ph idx="10" type="dt"/>
          </p:nvPr>
        </p:nvSpPr>
        <p:spPr>
          <a:xfrm>
            <a:off x="457200" y="4767264"/>
            <a:ext cx="2133600" cy="273900"/>
          </a:xfrm>
          <a:prstGeom prst="rect">
            <a:avLst/>
          </a:prstGeom>
          <a:noFill/>
          <a:ln>
            <a:noFill/>
          </a:ln>
        </p:spPr>
        <p:txBody>
          <a:bodyPr anchorCtr="0" anchor="t" bIns="91425" lIns="91425" rIns="91425" wrap="square" tIns="91425"/>
          <a:lstStyle>
            <a:lvl1pPr indent="0" lvl="0" marL="0" marR="0" rtl="0" algn="l">
              <a:spcBef>
                <a:spcPts val="0"/>
              </a:spcBef>
              <a:buNone/>
              <a:defRPr sz="1800">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1" name="Shape 91"/>
          <p:cNvSpPr txBox="1"/>
          <p:nvPr>
            <p:ph idx="11" type="ftr"/>
          </p:nvPr>
        </p:nvSpPr>
        <p:spPr>
          <a:xfrm>
            <a:off x="3124200" y="4767264"/>
            <a:ext cx="2895600" cy="273900"/>
          </a:xfrm>
          <a:prstGeom prst="rect">
            <a:avLst/>
          </a:prstGeom>
          <a:noFill/>
          <a:ln>
            <a:noFill/>
          </a:ln>
        </p:spPr>
        <p:txBody>
          <a:bodyPr anchorCtr="0" anchor="t" bIns="91425" lIns="91425" rIns="91425" wrap="square" tIns="91425"/>
          <a:lstStyle>
            <a:lvl1pPr indent="0" lvl="0" marL="0" marR="0" rtl="0" algn="l">
              <a:spcBef>
                <a:spcPts val="0"/>
              </a:spcBef>
              <a:buNone/>
              <a:defRPr sz="1800">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2" name="Shape 92"/>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 name="Shape 74"/>
        <p:cNvGrpSpPr/>
        <p:nvPr/>
      </p:nvGrpSpPr>
      <p:grpSpPr>
        <a:xfrm>
          <a:off x="0" y="0"/>
          <a:ext cx="0" cy="0"/>
          <a:chOff x="0" y="0"/>
          <a:chExt cx="0" cy="0"/>
        </a:xfrm>
      </p:grpSpPr>
      <p:sp>
        <p:nvSpPr>
          <p:cNvPr id="75" name="Shape 75"/>
          <p:cNvSpPr txBox="1"/>
          <p:nvPr>
            <p:ph type="title"/>
          </p:nvPr>
        </p:nvSpPr>
        <p:spPr>
          <a:xfrm>
            <a:off x="457200" y="205979"/>
            <a:ext cx="8229600" cy="8574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76" name="Shape 76"/>
          <p:cNvSpPr txBox="1"/>
          <p:nvPr>
            <p:ph idx="1" type="body"/>
          </p:nvPr>
        </p:nvSpPr>
        <p:spPr>
          <a:xfrm>
            <a:off x="457200" y="1200151"/>
            <a:ext cx="8229600" cy="3394500"/>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comments" Target="../comments/comment4.xml"/><Relationship Id="rId4" Type="http://schemas.openxmlformats.org/officeDocument/2006/relationships/image" Target="../media/image34.png"/><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comments" Target="../comments/comment5.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comments" Target="../comments/comment6.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image" Target="../media/image48.jpg"/><Relationship Id="rId5"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comments" Target="../comments/comment7.xml"/><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5.png"/><Relationship Id="rId4" Type="http://schemas.openxmlformats.org/officeDocument/2006/relationships/image" Target="../media/image70.png"/><Relationship Id="rId5" Type="http://schemas.openxmlformats.org/officeDocument/2006/relationships/image" Target="../media/image4.png"/><Relationship Id="rId6"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3.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comments" Target="../comments/comment8.xml"/><Relationship Id="rId4" Type="http://schemas.openxmlformats.org/officeDocument/2006/relationships/image" Target="../media/image67.jpg"/><Relationship Id="rId5" Type="http://schemas.openxmlformats.org/officeDocument/2006/relationships/image" Target="../media/image7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comments" Target="../comments/comment9.xml"/><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0.jpg"/><Relationship Id="rId4" Type="http://schemas.openxmlformats.org/officeDocument/2006/relationships/image" Target="../media/image58.jpg"/><Relationship Id="rId5" Type="http://schemas.openxmlformats.org/officeDocument/2006/relationships/image" Target="../media/image5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9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comments" Target="../comments/comment10.xml"/><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comments" Target="../comments/comment11.xml"/><Relationship Id="rId4" Type="http://schemas.openxmlformats.org/officeDocument/2006/relationships/image" Target="../media/image9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image" Target="../media/image74.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 Id="rId3"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4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81.png"/><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47.png"/><Relationship Id="rId6"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9.png"/><Relationship Id="rId4" Type="http://schemas.openxmlformats.org/officeDocument/2006/relationships/image" Target="../media/image86.png"/><Relationship Id="rId5" Type="http://schemas.openxmlformats.org/officeDocument/2006/relationships/image" Target="../media/image8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42.png"/><Relationship Id="rId4" Type="http://schemas.openxmlformats.org/officeDocument/2006/relationships/image" Target="../media/image88.png"/><Relationship Id="rId5" Type="http://schemas.openxmlformats.org/officeDocument/2006/relationships/image" Target="../media/image9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9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comments" Target="../comments/commen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9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6.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0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0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01.png"/><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 Id="rId3" Type="http://schemas.openxmlformats.org/officeDocument/2006/relationships/image" Target="../media/image10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06.png"/><Relationship Id="rId4" Type="http://schemas.openxmlformats.org/officeDocument/2006/relationships/image" Target="../media/image102.png"/><Relationship Id="rId5" Type="http://schemas.openxmlformats.org/officeDocument/2006/relationships/image" Target="../media/image10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109.png"/><Relationship Id="rId4" Type="http://schemas.openxmlformats.org/officeDocument/2006/relationships/image" Target="../media/image108.png"/><Relationship Id="rId5" Type="http://schemas.openxmlformats.org/officeDocument/2006/relationships/image" Target="../media/image110.png"/><Relationship Id="rId6"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Shape 97"/>
          <p:cNvPicPr preferRelativeResize="0"/>
          <p:nvPr/>
        </p:nvPicPr>
        <p:blipFill rotWithShape="1">
          <a:blip r:embed="rId4">
            <a:alphaModFix/>
          </a:blip>
          <a:srcRect b="0" l="0" r="0" t="0"/>
          <a:stretch/>
        </p:blipFill>
        <p:spPr>
          <a:xfrm>
            <a:off x="-156825" y="-66609"/>
            <a:ext cx="9403556" cy="5276721"/>
          </a:xfrm>
          <a:prstGeom prst="rect">
            <a:avLst/>
          </a:prstGeom>
          <a:noFill/>
          <a:ln>
            <a:noFill/>
          </a:ln>
        </p:spPr>
      </p:pic>
      <p:sp>
        <p:nvSpPr>
          <p:cNvPr id="98" name="Shape 98"/>
          <p:cNvSpPr txBox="1"/>
          <p:nvPr/>
        </p:nvSpPr>
        <p:spPr>
          <a:xfrm>
            <a:off x="5421312" y="4348163"/>
            <a:ext cx="2479675" cy="657225"/>
          </a:xfrm>
          <a:prstGeom prst="rect">
            <a:avLst/>
          </a:prstGeom>
          <a:noFill/>
          <a:ln>
            <a:noFill/>
          </a:ln>
        </p:spPr>
        <p:txBody>
          <a:bodyPr anchorCtr="0" anchor="ctr" bIns="46025" lIns="92050" rIns="92050" wrap="square" tIns="46025">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9" name="Shape 99"/>
          <p:cNvSpPr txBox="1"/>
          <p:nvPr>
            <p:ph type="ctrTitle"/>
          </p:nvPr>
        </p:nvSpPr>
        <p:spPr>
          <a:xfrm>
            <a:off x="-901700" y="347663"/>
            <a:ext cx="10893300" cy="2208600"/>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FFDDEE"/>
              </a:buClr>
              <a:buSzPct val="25000"/>
              <a:buFont typeface="Arial"/>
              <a:buNone/>
            </a:pPr>
            <a:r>
              <a:rPr b="1" i="0" lang="en" sz="3600" u="none" cap="none" strike="noStrike">
                <a:solidFill>
                  <a:srgbClr val="FFDDEE"/>
                </a:solidFill>
                <a:latin typeface="Arial"/>
                <a:ea typeface="Arial"/>
                <a:cs typeface="Arial"/>
                <a:sym typeface="Arial"/>
              </a:rPr>
              <a:t>Personal Genomics:</a:t>
            </a:r>
            <a:br>
              <a:rPr b="1" i="0" lang="en" sz="3600" u="none" cap="none" strike="noStrike">
                <a:solidFill>
                  <a:srgbClr val="FFDDEE"/>
                </a:solidFill>
                <a:latin typeface="Arial"/>
                <a:ea typeface="Arial"/>
                <a:cs typeface="Arial"/>
                <a:sym typeface="Arial"/>
              </a:rPr>
            </a:br>
            <a:r>
              <a:rPr b="1" i="0" lang="en" sz="3600" u="none" cap="none" strike="noStrike">
                <a:solidFill>
                  <a:srgbClr val="FFDDEE"/>
                </a:solidFill>
                <a:latin typeface="Arial"/>
                <a:ea typeface="Arial"/>
                <a:cs typeface="Arial"/>
                <a:sym typeface="Arial"/>
              </a:rPr>
              <a:t>Managing Exponential Data Scaling </a:t>
            </a:r>
            <a:br>
              <a:rPr b="1" i="0" lang="en" sz="3600" u="none" cap="none" strike="noStrike">
                <a:solidFill>
                  <a:srgbClr val="FFDDEE"/>
                </a:solidFill>
                <a:latin typeface="Arial"/>
                <a:ea typeface="Arial"/>
                <a:cs typeface="Arial"/>
                <a:sym typeface="Arial"/>
              </a:rPr>
            </a:br>
            <a:r>
              <a:rPr b="1" i="0" lang="en" sz="3600" u="none" cap="none" strike="noStrike">
                <a:solidFill>
                  <a:srgbClr val="FFDDEE"/>
                </a:solidFill>
                <a:latin typeface="Arial"/>
                <a:ea typeface="Arial"/>
                <a:cs typeface="Arial"/>
                <a:sym typeface="Arial"/>
              </a:rPr>
              <a:t>through Prioritizing </a:t>
            </a:r>
            <a:br>
              <a:rPr b="1" i="0" lang="en" sz="3600" u="none" cap="none" strike="noStrike">
                <a:solidFill>
                  <a:srgbClr val="FFDDEE"/>
                </a:solidFill>
                <a:latin typeface="Arial"/>
                <a:ea typeface="Arial"/>
                <a:cs typeface="Arial"/>
                <a:sym typeface="Arial"/>
              </a:rPr>
            </a:br>
            <a:r>
              <a:rPr b="1" i="0" lang="en" sz="3600" u="none" cap="none" strike="noStrike">
                <a:solidFill>
                  <a:srgbClr val="FFDDEE"/>
                </a:solidFill>
                <a:latin typeface="Arial"/>
                <a:ea typeface="Arial"/>
                <a:cs typeface="Arial"/>
                <a:sym typeface="Arial"/>
              </a:rPr>
              <a:t>High-impact Variants </a:t>
            </a:r>
          </a:p>
        </p:txBody>
      </p:sp>
      <p:sp>
        <p:nvSpPr>
          <p:cNvPr id="100" name="Shape 100"/>
          <p:cNvSpPr txBox="1"/>
          <p:nvPr>
            <p:ph idx="1" type="subTitle"/>
          </p:nvPr>
        </p:nvSpPr>
        <p:spPr>
          <a:xfrm>
            <a:off x="201612" y="3533775"/>
            <a:ext cx="8686800" cy="1788300"/>
          </a:xfrm>
          <a:prstGeom prst="rect">
            <a:avLst/>
          </a:prstGeom>
          <a:noFill/>
          <a:ln>
            <a:noFill/>
          </a:ln>
        </p:spPr>
        <p:txBody>
          <a:bodyPr anchorCtr="0" anchor="t" bIns="46000" lIns="92000" rIns="92000" wrap="square" tIns="46000">
            <a:noAutofit/>
          </a:bodyPr>
          <a:lstStyle/>
          <a:p>
            <a:pPr indent="0" lvl="0" marL="0" marR="0" rtl="0" algn="ctr">
              <a:lnSpc>
                <a:spcPct val="100000"/>
              </a:lnSpc>
              <a:spcBef>
                <a:spcPts val="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Mark Gerstein, Yale</a:t>
            </a:r>
          </a:p>
          <a:p>
            <a:pPr indent="0" lvl="0" marL="0" marR="0" rtl="0" algn="ctr">
              <a:lnSpc>
                <a:spcPct val="100000"/>
              </a:lnSpc>
              <a:spcBef>
                <a:spcPts val="44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Slides freely downloadable from Lectures.GersteinLab.org</a:t>
            </a:r>
          </a:p>
          <a:p>
            <a:pPr indent="0" lvl="0" marL="0" marR="0" rtl="0" algn="ctr">
              <a:lnSpc>
                <a:spcPct val="100000"/>
              </a:lnSpc>
              <a:spcBef>
                <a:spcPts val="440"/>
              </a:spcBef>
              <a:spcAft>
                <a:spcPts val="0"/>
              </a:spcAft>
              <a:buClr>
                <a:srgbClr val="D0D0F4"/>
              </a:buClr>
              <a:buSzPct val="25000"/>
              <a:buFont typeface="Arial"/>
              <a:buNone/>
            </a:pPr>
            <a:r>
              <a:rPr b="1" i="0" lang="en" sz="2200" u="none" cap="none" strike="noStrike">
                <a:solidFill>
                  <a:srgbClr val="D0D0F4"/>
                </a:solidFill>
                <a:latin typeface="Arial"/>
                <a:ea typeface="Arial"/>
                <a:cs typeface="Arial"/>
                <a:sym typeface="Arial"/>
              </a:rPr>
              <a:t>&amp; “tweetable” (via @markgerstein). </a:t>
            </a:r>
            <a:br>
              <a:rPr b="1" i="0" lang="en" sz="2200" u="none" cap="none" strike="noStrike">
                <a:solidFill>
                  <a:srgbClr val="D0D0F4"/>
                </a:solidFill>
                <a:latin typeface="Arial"/>
                <a:ea typeface="Arial"/>
                <a:cs typeface="Arial"/>
                <a:sym typeface="Arial"/>
              </a:rPr>
            </a:br>
            <a:r>
              <a:rPr b="1" i="0" lang="en" sz="2200" u="none" cap="none" strike="noStrike">
                <a:solidFill>
                  <a:srgbClr val="D0D0F4"/>
                </a:solidFill>
                <a:latin typeface="Arial"/>
                <a:ea typeface="Arial"/>
                <a:cs typeface="Arial"/>
                <a:sym typeface="Arial"/>
              </a:rPr>
              <a:t>See last slide for more info.</a:t>
            </a:r>
          </a:p>
          <a:p>
            <a:pPr indent="0" lvl="0" marL="0" marR="0" rtl="0" algn="ctr">
              <a:lnSpc>
                <a:spcPct val="100000"/>
              </a:lnSpc>
              <a:spcBef>
                <a:spcPts val="440"/>
              </a:spcBef>
              <a:spcAft>
                <a:spcPts val="0"/>
              </a:spcAft>
              <a:buClr>
                <a:schemeClr val="dk1"/>
              </a:buClr>
              <a:buSzPct val="25000"/>
              <a:buFont typeface="Arial"/>
              <a:buNone/>
            </a:pPr>
            <a:r>
              <a:t/>
            </a:r>
            <a:endParaRPr b="1" i="0" sz="2200" u="none" cap="none" strike="noStrike">
              <a:solidFill>
                <a:srgbClr val="D0D0F4"/>
              </a:solidFill>
              <a:latin typeface="Arial"/>
              <a:ea typeface="Arial"/>
              <a:cs typeface="Arial"/>
              <a:sym typeface="Arial"/>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628650" y="1352550"/>
            <a:ext cx="7886700" cy="410765"/>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22228B"/>
              </a:buClr>
              <a:buSzPct val="25000"/>
              <a:buFont typeface="Helvetica Neue"/>
              <a:buNone/>
            </a:pPr>
            <a:r>
              <a:rPr b="1" i="0" lang="en" sz="1900" u="none" cap="none" strike="noStrike">
                <a:solidFill>
                  <a:srgbClr val="22228B"/>
                </a:solidFill>
                <a:latin typeface="Helvetica Neue"/>
                <a:ea typeface="Helvetica Neue"/>
                <a:cs typeface="Helvetica Neue"/>
                <a:sym typeface="Helvetica Neue"/>
              </a:rPr>
              <a:t>(Finding the key mutations in ~3M Germline variants &amp; </a:t>
            </a:r>
            <a:br>
              <a:rPr b="1" i="0" lang="en" sz="1900" u="none" cap="none" strike="noStrike">
                <a:solidFill>
                  <a:srgbClr val="22228B"/>
                </a:solidFill>
                <a:latin typeface="Helvetica Neue"/>
                <a:ea typeface="Helvetica Neue"/>
                <a:cs typeface="Helvetica Neue"/>
                <a:sym typeface="Helvetica Neue"/>
              </a:rPr>
            </a:br>
            <a:r>
              <a:rPr b="1" i="0" lang="en" sz="1900" u="none" cap="none" strike="noStrike">
                <a:solidFill>
                  <a:srgbClr val="22228B"/>
                </a:solidFill>
                <a:latin typeface="Helvetica Neue"/>
                <a:ea typeface="Helvetica Neue"/>
                <a:cs typeface="Helvetica Neue"/>
                <a:sym typeface="Helvetica Neue"/>
              </a:rPr>
              <a:t>~5K Somatic Variants in a Tumor Sample)</a:t>
            </a:r>
          </a:p>
        </p:txBody>
      </p:sp>
      <p:pic>
        <p:nvPicPr>
          <p:cNvPr descr="Land-of-Waldos-Answer.png" id="261" name="Shape 261"/>
          <p:cNvPicPr preferRelativeResize="0"/>
          <p:nvPr>
            <p:ph idx="1" type="body"/>
          </p:nvPr>
        </p:nvPicPr>
        <p:blipFill rotWithShape="1">
          <a:blip r:embed="rId3">
            <a:alphaModFix/>
          </a:blip>
          <a:srcRect b="6695" l="0" r="0" t="6695"/>
          <a:stretch/>
        </p:blipFill>
        <p:spPr>
          <a:xfrm>
            <a:off x="1485900" y="1863328"/>
            <a:ext cx="6172200" cy="2545556"/>
          </a:xfrm>
          <a:prstGeom prst="rect">
            <a:avLst/>
          </a:prstGeom>
          <a:noFill/>
          <a:ln>
            <a:noFill/>
          </a:ln>
        </p:spPr>
      </p:pic>
      <p:sp>
        <p:nvSpPr>
          <p:cNvPr id="262" name="Shape 262"/>
          <p:cNvSpPr txBox="1"/>
          <p:nvPr/>
        </p:nvSpPr>
        <p:spPr>
          <a:xfrm>
            <a:off x="0" y="683419"/>
            <a:ext cx="9144000" cy="392906"/>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1" i="0" lang="en" sz="2800" u="none">
                <a:solidFill>
                  <a:schemeClr val="dk1"/>
                </a:solidFill>
                <a:latin typeface="Helvetica Neue"/>
                <a:ea typeface="Helvetica Neue"/>
                <a:cs typeface="Helvetica Neue"/>
                <a:sym typeface="Helvetica Neue"/>
              </a:rPr>
              <a:t>Cancer drivers: Significance &amp; identification</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452437" y="196453"/>
            <a:ext cx="3141662" cy="1583531"/>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22228B"/>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Finding Key Variants</a:t>
            </a:r>
            <a:br>
              <a:rPr b="1" i="0" lang="en" sz="3200" u="none" cap="none" strike="noStrike">
                <a:solidFill>
                  <a:srgbClr val="22228B"/>
                </a:solidFill>
                <a:latin typeface="Helvetica Neue"/>
                <a:ea typeface="Helvetica Neue"/>
                <a:cs typeface="Helvetica Neue"/>
                <a:sym typeface="Helvetica Neue"/>
              </a:rPr>
            </a:br>
            <a:br>
              <a:rPr b="1" i="0" lang="en" sz="3200" u="none" cap="none" strike="noStrike">
                <a:solidFill>
                  <a:srgbClr val="22228B"/>
                </a:solidFill>
                <a:latin typeface="Helvetica Neue"/>
                <a:ea typeface="Helvetica Neue"/>
                <a:cs typeface="Helvetica Neue"/>
                <a:sym typeface="Helvetica Neue"/>
              </a:rPr>
            </a:br>
            <a:r>
              <a:rPr b="1" i="0" lang="en" sz="3200" u="none" cap="none" strike="noStrike">
                <a:solidFill>
                  <a:srgbClr val="22228B"/>
                </a:solidFill>
                <a:latin typeface="Helvetica Neue"/>
                <a:ea typeface="Helvetica Neue"/>
                <a:cs typeface="Helvetica Neue"/>
                <a:sym typeface="Helvetica Neue"/>
              </a:rPr>
              <a:t>Germline</a:t>
            </a:r>
          </a:p>
        </p:txBody>
      </p:sp>
      <p:sp>
        <p:nvSpPr>
          <p:cNvPr id="268" name="Shape 268"/>
          <p:cNvSpPr txBox="1"/>
          <p:nvPr/>
        </p:nvSpPr>
        <p:spPr>
          <a:xfrm>
            <a:off x="0" y="2381250"/>
            <a:ext cx="8802600" cy="2793300"/>
          </a:xfrm>
          <a:prstGeom prst="rect">
            <a:avLst/>
          </a:prstGeom>
          <a:noFill/>
          <a:ln>
            <a:noFill/>
          </a:ln>
        </p:spPr>
        <p:txBody>
          <a:bodyPr anchorCtr="0" anchor="t" bIns="45700" lIns="91425" rIns="91425" wrap="square" tIns="45700">
            <a:noAutofit/>
          </a:bodyPr>
          <a:lstStyle/>
          <a:p>
            <a:pPr indent="-241300" lvl="0" marL="285750" marR="0" rtl="0" algn="l">
              <a:lnSpc>
                <a:spcPct val="100000"/>
              </a:lnSpc>
              <a:spcBef>
                <a:spcPts val="0"/>
              </a:spcBef>
              <a:spcAft>
                <a:spcPts val="0"/>
              </a:spcAft>
              <a:buClr>
                <a:srgbClr val="008000"/>
              </a:buClr>
              <a:buSzPct val="100000"/>
              <a:buFont typeface="Helvetica Neue"/>
              <a:buChar char="•"/>
            </a:pPr>
            <a:r>
              <a:rPr b="1" i="0" lang="en" sz="1300" u="none">
                <a:solidFill>
                  <a:srgbClr val="008000"/>
                </a:solidFill>
                <a:latin typeface="Helvetica Neue"/>
                <a:ea typeface="Helvetica Neue"/>
                <a:cs typeface="Helvetica Neue"/>
                <a:sym typeface="Helvetica Neue"/>
              </a:rPr>
              <a:t>Common variants</a:t>
            </a:r>
            <a:r>
              <a:rPr b="0" i="0" lang="en" sz="1300" u="none">
                <a:solidFill>
                  <a:srgbClr val="000000"/>
                </a:solidFill>
                <a:latin typeface="Helvetica Neue"/>
                <a:ea typeface="Helvetica Neue"/>
                <a:cs typeface="Helvetica Neue"/>
                <a:sym typeface="Helvetica Neue"/>
              </a:rPr>
              <a:t>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Can be associated with phenotype (ie disease) via a Genome-wide Association Study (GWAS), which tests whether the frequency of alleles differs between cases &amp; controls.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Usually their functional effect is weaker.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Many are non-coding</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Issue of LD in identifying the actual causal variant.</a:t>
            </a:r>
          </a:p>
          <a:p>
            <a:pPr indent="-241300" lvl="0" marL="285750" marR="0" rtl="0" algn="l">
              <a:lnSpc>
                <a:spcPct val="100000"/>
              </a:lnSpc>
              <a:spcBef>
                <a:spcPts val="0"/>
              </a:spcBef>
              <a:spcAft>
                <a:spcPts val="0"/>
              </a:spcAft>
              <a:buClr>
                <a:srgbClr val="008000"/>
              </a:buClr>
              <a:buSzPct val="100000"/>
              <a:buFont typeface="Helvetica Neue"/>
              <a:buChar char="•"/>
            </a:pPr>
            <a:r>
              <a:rPr b="1" i="0" lang="en" sz="1300" u="none">
                <a:solidFill>
                  <a:srgbClr val="008000"/>
                </a:solidFill>
                <a:latin typeface="Helvetica Neue"/>
                <a:ea typeface="Helvetica Neue"/>
                <a:cs typeface="Helvetica Neue"/>
                <a:sym typeface="Helvetica Neue"/>
              </a:rPr>
              <a:t>Rare variants</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Associations are usually underpowered due to low frequencies. </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They often have larger functional impact</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Can be collapsed in the same element to gain statistical power (burden tests).</a:t>
            </a:r>
          </a:p>
          <a:p>
            <a:pPr indent="-277812" lvl="1" marL="741362" marR="0" rtl="0" algn="l">
              <a:lnSpc>
                <a:spcPct val="100000"/>
              </a:lnSpc>
              <a:spcBef>
                <a:spcPts val="0"/>
              </a:spcBef>
              <a:spcAft>
                <a:spcPts val="0"/>
              </a:spcAft>
              <a:buClr>
                <a:srgbClr val="000000"/>
              </a:buClr>
              <a:buSzPct val="100000"/>
              <a:buFont typeface="Arial"/>
              <a:buChar char="•"/>
            </a:pPr>
            <a:r>
              <a:rPr b="0" i="0" lang="en" sz="1300" u="none" cap="none" strike="noStrike">
                <a:solidFill>
                  <a:srgbClr val="000000"/>
                </a:solidFill>
                <a:latin typeface="Helvetica Neue"/>
                <a:ea typeface="Helvetica Neue"/>
                <a:cs typeface="Helvetica Neue"/>
                <a:sym typeface="Helvetica Neue"/>
              </a:rPr>
              <a:t>In some cases, causal variants can be identified through tracing inheritance of Mendelian subtypes of diseases in large families.</a:t>
            </a:r>
          </a:p>
          <a:p>
            <a:pPr indent="-285750" lvl="0" marL="285750" marR="0" rtl="0" algn="l">
              <a:lnSpc>
                <a:spcPct val="100000"/>
              </a:lnSpc>
              <a:spcBef>
                <a:spcPts val="0"/>
              </a:spcBef>
              <a:spcAft>
                <a:spcPts val="0"/>
              </a:spcAft>
              <a:buClr>
                <a:schemeClr val="dk1"/>
              </a:buClr>
              <a:buFont typeface="Calibri"/>
              <a:buNone/>
            </a:pPr>
            <a:r>
              <a:t/>
            </a:r>
            <a:endParaRPr b="0" i="0" sz="1300" u="non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1300" u="none">
              <a:solidFill>
                <a:srgbClr val="000000"/>
              </a:solidFill>
              <a:latin typeface="Helvetica Neue"/>
              <a:ea typeface="Helvetica Neue"/>
              <a:cs typeface="Helvetica Neue"/>
              <a:sym typeface="Helvetica Neue"/>
            </a:endParaRPr>
          </a:p>
        </p:txBody>
      </p:sp>
      <p:sp>
        <p:nvSpPr>
          <p:cNvPr id="269" name="Shape 269"/>
          <p:cNvSpPr txBox="1"/>
          <p:nvPr/>
        </p:nvSpPr>
        <p:spPr>
          <a:xfrm>
            <a:off x="476250" y="4880372"/>
            <a:ext cx="8326437" cy="18454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000" u="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descr="Featured-Image1-759x482.jpg" id="270" name="Shape 270"/>
          <p:cNvPicPr preferRelativeResize="0"/>
          <p:nvPr/>
        </p:nvPicPr>
        <p:blipFill rotWithShape="1">
          <a:blip r:embed="rId3">
            <a:alphaModFix/>
          </a:blip>
          <a:srcRect b="0" l="0" r="0" t="0"/>
          <a:stretch/>
        </p:blipFill>
        <p:spPr>
          <a:xfrm>
            <a:off x="4384675" y="367903"/>
            <a:ext cx="3530287" cy="2234464"/>
          </a:xfrm>
          <a:prstGeom prst="rect">
            <a:avLst/>
          </a:prstGeom>
          <a:noFill/>
          <a:ln>
            <a:noFill/>
          </a:ln>
        </p:spPr>
      </p:pic>
      <p:sp>
        <p:nvSpPr>
          <p:cNvPr id="271" name="Shape 271"/>
          <p:cNvSpPr txBox="1"/>
          <p:nvPr/>
        </p:nvSpPr>
        <p:spPr>
          <a:xfrm>
            <a:off x="4338637" y="13096"/>
            <a:ext cx="3736975" cy="30003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FF0000"/>
              </a:buClr>
              <a:buSzPct val="25000"/>
              <a:buFont typeface="Helvetica Neue"/>
              <a:buNone/>
            </a:pPr>
            <a:r>
              <a:rPr b="1" i="0" lang="en" sz="2000" u="none">
                <a:solidFill>
                  <a:srgbClr val="FF0000"/>
                </a:solidFill>
                <a:latin typeface="Helvetica Neue"/>
                <a:ea typeface="Helvetica Neue"/>
                <a:cs typeface="Helvetica Neue"/>
                <a:sym typeface="Helvetica Neue"/>
              </a:rPr>
              <a:t>CAN YOU FIND THE PANDA?</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cxnSp>
        <p:nvCxnSpPr>
          <p:cNvPr id="276" name="Shape 276"/>
          <p:cNvCxnSpPr/>
          <p:nvPr/>
        </p:nvCxnSpPr>
        <p:spPr>
          <a:xfrm>
            <a:off x="6397625" y="1244203"/>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277" name="Shape 277"/>
          <p:cNvCxnSpPr/>
          <p:nvPr/>
        </p:nvCxnSpPr>
        <p:spPr>
          <a:xfrm>
            <a:off x="1235075" y="1366838"/>
            <a:ext cx="6632575" cy="0"/>
          </a:xfrm>
          <a:prstGeom prst="straightConnector1">
            <a:avLst/>
          </a:prstGeom>
          <a:noFill/>
          <a:ln cap="flat" cmpd="sng" w="38100">
            <a:solidFill>
              <a:srgbClr val="009973"/>
            </a:solidFill>
            <a:prstDash val="solid"/>
            <a:miter lim="800000"/>
            <a:headEnd len="med" w="med" type="none"/>
            <a:tailEnd len="med" w="med" type="none"/>
          </a:ln>
        </p:spPr>
      </p:cxnSp>
      <p:pic>
        <p:nvPicPr>
          <p:cNvPr id="278" name="Shape 278"/>
          <p:cNvPicPr preferRelativeResize="0"/>
          <p:nvPr/>
        </p:nvPicPr>
        <p:blipFill rotWithShape="1">
          <a:blip r:embed="rId3">
            <a:alphaModFix/>
          </a:blip>
          <a:srcRect b="0" l="0" r="0" t="0"/>
          <a:stretch/>
        </p:blipFill>
        <p:spPr>
          <a:xfrm>
            <a:off x="939800" y="1309688"/>
            <a:ext cx="412802" cy="1363129"/>
          </a:xfrm>
          <a:prstGeom prst="rect">
            <a:avLst/>
          </a:prstGeom>
          <a:noFill/>
          <a:ln>
            <a:noFill/>
          </a:ln>
        </p:spPr>
      </p:pic>
      <p:cxnSp>
        <p:nvCxnSpPr>
          <p:cNvPr id="279" name="Shape 279"/>
          <p:cNvCxnSpPr/>
          <p:nvPr/>
        </p:nvCxnSpPr>
        <p:spPr>
          <a:xfrm>
            <a:off x="1235075" y="1683544"/>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80" name="Shape 280"/>
          <p:cNvCxnSpPr/>
          <p:nvPr/>
        </p:nvCxnSpPr>
        <p:spPr>
          <a:xfrm>
            <a:off x="1235075" y="3315890"/>
            <a:ext cx="6632575" cy="0"/>
          </a:xfrm>
          <a:prstGeom prst="straightConnector1">
            <a:avLst/>
          </a:prstGeom>
          <a:noFill/>
          <a:ln cap="flat" cmpd="sng" w="38100">
            <a:solidFill>
              <a:srgbClr val="4835F6"/>
            </a:solidFill>
            <a:prstDash val="solid"/>
            <a:miter lim="800000"/>
            <a:headEnd len="med" w="med" type="none"/>
            <a:tailEnd len="med" w="med" type="none"/>
          </a:ln>
        </p:spPr>
      </p:cxnSp>
      <p:pic>
        <p:nvPicPr>
          <p:cNvPr id="281" name="Shape 281"/>
          <p:cNvPicPr preferRelativeResize="0"/>
          <p:nvPr/>
        </p:nvPicPr>
        <p:blipFill rotWithShape="1">
          <a:blip r:embed="rId4">
            <a:alphaModFix/>
          </a:blip>
          <a:srcRect b="0" l="0" r="0" t="0"/>
          <a:stretch/>
        </p:blipFill>
        <p:spPr>
          <a:xfrm>
            <a:off x="1004887" y="3250406"/>
            <a:ext cx="410102" cy="1389142"/>
          </a:xfrm>
          <a:prstGeom prst="rect">
            <a:avLst/>
          </a:prstGeom>
          <a:noFill/>
          <a:ln>
            <a:noFill/>
          </a:ln>
        </p:spPr>
      </p:pic>
      <p:sp>
        <p:nvSpPr>
          <p:cNvPr id="282" name="Shape 282"/>
          <p:cNvSpPr txBox="1"/>
          <p:nvPr/>
        </p:nvSpPr>
        <p:spPr>
          <a:xfrm rot="-5400000">
            <a:off x="103375" y="1650406"/>
            <a:ext cx="1334700" cy="3699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Healthy</a:t>
            </a:r>
          </a:p>
        </p:txBody>
      </p:sp>
      <p:sp>
        <p:nvSpPr>
          <p:cNvPr id="283" name="Shape 283"/>
          <p:cNvSpPr txBox="1"/>
          <p:nvPr/>
        </p:nvSpPr>
        <p:spPr>
          <a:xfrm rot="-5400000">
            <a:off x="122175" y="3657148"/>
            <a:ext cx="1424100" cy="3699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Diseased</a:t>
            </a:r>
          </a:p>
        </p:txBody>
      </p:sp>
      <p:cxnSp>
        <p:nvCxnSpPr>
          <p:cNvPr id="284" name="Shape 284"/>
          <p:cNvCxnSpPr/>
          <p:nvPr/>
        </p:nvCxnSpPr>
        <p:spPr>
          <a:xfrm>
            <a:off x="1235075" y="2940844"/>
            <a:ext cx="6661150" cy="0"/>
          </a:xfrm>
          <a:prstGeom prst="straightConnector1">
            <a:avLst/>
          </a:prstGeom>
          <a:noFill/>
          <a:ln cap="flat" cmpd="sng" w="76200">
            <a:solidFill>
              <a:srgbClr val="7F7F7F"/>
            </a:solidFill>
            <a:prstDash val="solid"/>
            <a:miter lim="800000"/>
            <a:headEnd len="med" w="med" type="none"/>
            <a:tailEnd len="med" w="med" type="none"/>
          </a:ln>
        </p:spPr>
      </p:cxnSp>
      <p:sp>
        <p:nvSpPr>
          <p:cNvPr id="285" name="Shape 285"/>
          <p:cNvSpPr txBox="1"/>
          <p:nvPr/>
        </p:nvSpPr>
        <p:spPr>
          <a:xfrm>
            <a:off x="276225" y="2687240"/>
            <a:ext cx="1017587" cy="48458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Pooled</a:t>
            </a:r>
          </a:p>
          <a:p>
            <a:pPr indent="0" lvl="0" marL="0" marR="0" rtl="0" algn="l">
              <a:lnSpc>
                <a:spcPct val="100000"/>
              </a:lnSpc>
              <a:spcBef>
                <a:spcPts val="0"/>
              </a:spcBef>
              <a:spcAft>
                <a:spcPts val="0"/>
              </a:spcAft>
              <a:buClr>
                <a:srgbClr val="000000"/>
              </a:buClr>
              <a:buSzPct val="25000"/>
              <a:buFont typeface="Helvetica Neue"/>
              <a:buNone/>
            </a:pPr>
            <a:r>
              <a:rPr b="0" i="0" lang="en" sz="1800" u="none">
                <a:solidFill>
                  <a:srgbClr val="000000"/>
                </a:solidFill>
                <a:latin typeface="Helvetica Neue"/>
                <a:ea typeface="Helvetica Neue"/>
                <a:cs typeface="Helvetica Neue"/>
                <a:sym typeface="Helvetica Neue"/>
              </a:rPr>
              <a:t>Variants</a:t>
            </a:r>
          </a:p>
        </p:txBody>
      </p:sp>
      <p:sp>
        <p:nvSpPr>
          <p:cNvPr id="286" name="Shape 286"/>
          <p:cNvSpPr/>
          <p:nvPr/>
        </p:nvSpPr>
        <p:spPr>
          <a:xfrm>
            <a:off x="6343650" y="3263503"/>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87" name="Shape 287"/>
          <p:cNvCxnSpPr/>
          <p:nvPr/>
        </p:nvCxnSpPr>
        <p:spPr>
          <a:xfrm>
            <a:off x="1235075" y="2289571"/>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88" name="Shape 288"/>
          <p:cNvCxnSpPr/>
          <p:nvPr/>
        </p:nvCxnSpPr>
        <p:spPr>
          <a:xfrm>
            <a:off x="1235075" y="2606278"/>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89" name="Shape 289"/>
          <p:cNvCxnSpPr/>
          <p:nvPr/>
        </p:nvCxnSpPr>
        <p:spPr>
          <a:xfrm>
            <a:off x="1263650" y="1993106"/>
            <a:ext cx="6632575" cy="0"/>
          </a:xfrm>
          <a:prstGeom prst="straightConnector1">
            <a:avLst/>
          </a:prstGeom>
          <a:noFill/>
          <a:ln cap="flat" cmpd="sng" w="38100">
            <a:solidFill>
              <a:srgbClr val="009973"/>
            </a:solidFill>
            <a:prstDash val="solid"/>
            <a:miter lim="800000"/>
            <a:headEnd len="med" w="med" type="none"/>
            <a:tailEnd len="med" w="med" type="none"/>
          </a:ln>
        </p:spPr>
      </p:cxnSp>
      <p:cxnSp>
        <p:nvCxnSpPr>
          <p:cNvPr id="290" name="Shape 290"/>
          <p:cNvCxnSpPr/>
          <p:nvPr/>
        </p:nvCxnSpPr>
        <p:spPr>
          <a:xfrm>
            <a:off x="1235075" y="3893344"/>
            <a:ext cx="6632575" cy="0"/>
          </a:xfrm>
          <a:prstGeom prst="straightConnector1">
            <a:avLst/>
          </a:prstGeom>
          <a:noFill/>
          <a:ln cap="flat" cmpd="sng" w="38100">
            <a:solidFill>
              <a:srgbClr val="4835F6"/>
            </a:solidFill>
            <a:prstDash val="solid"/>
            <a:miter lim="800000"/>
            <a:headEnd len="med" w="med" type="none"/>
            <a:tailEnd len="med" w="med" type="none"/>
          </a:ln>
        </p:spPr>
      </p:cxnSp>
      <p:cxnSp>
        <p:nvCxnSpPr>
          <p:cNvPr id="291" name="Shape 291"/>
          <p:cNvCxnSpPr/>
          <p:nvPr/>
        </p:nvCxnSpPr>
        <p:spPr>
          <a:xfrm>
            <a:off x="1235075" y="3611165"/>
            <a:ext cx="6632575" cy="0"/>
          </a:xfrm>
          <a:prstGeom prst="straightConnector1">
            <a:avLst/>
          </a:prstGeom>
          <a:noFill/>
          <a:ln cap="flat" cmpd="sng" w="38100">
            <a:solidFill>
              <a:srgbClr val="4835F6"/>
            </a:solidFill>
            <a:prstDash val="solid"/>
            <a:miter lim="800000"/>
            <a:headEnd len="med" w="med" type="none"/>
            <a:tailEnd len="med" w="med" type="none"/>
          </a:ln>
        </p:spPr>
      </p:cxnSp>
      <p:cxnSp>
        <p:nvCxnSpPr>
          <p:cNvPr id="292" name="Shape 292"/>
          <p:cNvCxnSpPr/>
          <p:nvPr/>
        </p:nvCxnSpPr>
        <p:spPr>
          <a:xfrm>
            <a:off x="1235075" y="4258865"/>
            <a:ext cx="6632575" cy="0"/>
          </a:xfrm>
          <a:prstGeom prst="straightConnector1">
            <a:avLst/>
          </a:prstGeom>
          <a:noFill/>
          <a:ln cap="flat" cmpd="sng" w="38100">
            <a:solidFill>
              <a:srgbClr val="4835F6"/>
            </a:solidFill>
            <a:prstDash val="solid"/>
            <a:miter lim="800000"/>
            <a:headEnd len="med" w="med" type="none"/>
            <a:tailEnd len="med" w="med" type="none"/>
          </a:ln>
        </p:spPr>
      </p:cxnSp>
      <p:cxnSp>
        <p:nvCxnSpPr>
          <p:cNvPr id="293" name="Shape 293"/>
          <p:cNvCxnSpPr/>
          <p:nvPr/>
        </p:nvCxnSpPr>
        <p:spPr>
          <a:xfrm>
            <a:off x="1235075" y="4624388"/>
            <a:ext cx="6632575" cy="0"/>
          </a:xfrm>
          <a:prstGeom prst="straightConnector1">
            <a:avLst/>
          </a:prstGeom>
          <a:noFill/>
          <a:ln cap="flat" cmpd="sng" w="38100">
            <a:solidFill>
              <a:srgbClr val="4835F6"/>
            </a:solidFill>
            <a:prstDash val="solid"/>
            <a:miter lim="800000"/>
            <a:headEnd len="med" w="med" type="none"/>
            <a:tailEnd len="med" w="med" type="none"/>
          </a:ln>
        </p:spPr>
      </p:cxnSp>
      <p:sp>
        <p:nvSpPr>
          <p:cNvPr id="294" name="Shape 294"/>
          <p:cNvSpPr/>
          <p:nvPr/>
        </p:nvSpPr>
        <p:spPr>
          <a:xfrm>
            <a:off x="6337300" y="1631156"/>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 name="Shape 295"/>
          <p:cNvSpPr/>
          <p:nvPr/>
        </p:nvSpPr>
        <p:spPr>
          <a:xfrm>
            <a:off x="6337300" y="3562350"/>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6" name="Shape 296"/>
          <p:cNvSpPr/>
          <p:nvPr/>
        </p:nvSpPr>
        <p:spPr>
          <a:xfrm>
            <a:off x="6330950" y="4206478"/>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7" name="Shape 297"/>
          <p:cNvSpPr/>
          <p:nvPr/>
        </p:nvSpPr>
        <p:spPr>
          <a:xfrm>
            <a:off x="6342062" y="4572000"/>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8" name="Shape 298"/>
          <p:cNvSpPr/>
          <p:nvPr/>
        </p:nvSpPr>
        <p:spPr>
          <a:xfrm>
            <a:off x="6334125" y="2887265"/>
            <a:ext cx="136525" cy="103584"/>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9" name="Shape 299"/>
          <p:cNvSpPr/>
          <p:nvPr/>
        </p:nvSpPr>
        <p:spPr>
          <a:xfrm>
            <a:off x="6057900" y="1164431"/>
            <a:ext cx="687387" cy="3655219"/>
          </a:xfrm>
          <a:prstGeom prst="roundRect">
            <a:avLst>
              <a:gd fmla="val 16667" name="adj"/>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0" name="Shape 300"/>
          <p:cNvSpPr txBox="1"/>
          <p:nvPr/>
        </p:nvSpPr>
        <p:spPr>
          <a:xfrm>
            <a:off x="5603875" y="4842272"/>
            <a:ext cx="1582737" cy="25360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GWAS Positive</a:t>
            </a:r>
          </a:p>
        </p:txBody>
      </p:sp>
      <p:cxnSp>
        <p:nvCxnSpPr>
          <p:cNvPr id="301" name="Shape 301"/>
          <p:cNvCxnSpPr/>
          <p:nvPr/>
        </p:nvCxnSpPr>
        <p:spPr>
          <a:xfrm>
            <a:off x="7237412" y="1239440"/>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02" name="Shape 302"/>
          <p:cNvSpPr/>
          <p:nvPr/>
        </p:nvSpPr>
        <p:spPr>
          <a:xfrm>
            <a:off x="7178675" y="1321594"/>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3" name="Shape 303"/>
          <p:cNvSpPr/>
          <p:nvPr/>
        </p:nvSpPr>
        <p:spPr>
          <a:xfrm>
            <a:off x="7172325" y="163472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4" name="Shape 304"/>
          <p:cNvSpPr/>
          <p:nvPr/>
        </p:nvSpPr>
        <p:spPr>
          <a:xfrm>
            <a:off x="7172325" y="224313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5" name="Shape 305"/>
          <p:cNvSpPr/>
          <p:nvPr/>
        </p:nvSpPr>
        <p:spPr>
          <a:xfrm>
            <a:off x="7172325" y="2889647"/>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6" name="Shape 306"/>
          <p:cNvSpPr/>
          <p:nvPr/>
        </p:nvSpPr>
        <p:spPr>
          <a:xfrm>
            <a:off x="7172325" y="3567113"/>
            <a:ext cx="128587" cy="96440"/>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7" name="Shape 307"/>
          <p:cNvSpPr/>
          <p:nvPr/>
        </p:nvSpPr>
        <p:spPr>
          <a:xfrm>
            <a:off x="7172325" y="384452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8" name="Shape 308"/>
          <p:cNvSpPr/>
          <p:nvPr/>
        </p:nvSpPr>
        <p:spPr>
          <a:xfrm>
            <a:off x="7172325" y="4214813"/>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9" name="Shape 309"/>
          <p:cNvCxnSpPr/>
          <p:nvPr/>
        </p:nvCxnSpPr>
        <p:spPr>
          <a:xfrm>
            <a:off x="1874837" y="1239440"/>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10" name="Shape 310"/>
          <p:cNvSpPr/>
          <p:nvPr/>
        </p:nvSpPr>
        <p:spPr>
          <a:xfrm>
            <a:off x="1816100" y="2552700"/>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1" name="Shape 311"/>
          <p:cNvSpPr/>
          <p:nvPr/>
        </p:nvSpPr>
        <p:spPr>
          <a:xfrm>
            <a:off x="1809750" y="3552825"/>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2" name="Shape 312"/>
          <p:cNvSpPr/>
          <p:nvPr/>
        </p:nvSpPr>
        <p:spPr>
          <a:xfrm>
            <a:off x="1809750" y="3844528"/>
            <a:ext cx="128587"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3" name="Shape 313"/>
          <p:cNvSpPr/>
          <p:nvPr/>
        </p:nvSpPr>
        <p:spPr>
          <a:xfrm>
            <a:off x="2849562" y="3262313"/>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 name="Shape 314"/>
          <p:cNvSpPr/>
          <p:nvPr/>
        </p:nvSpPr>
        <p:spPr>
          <a:xfrm>
            <a:off x="3209925" y="2833688"/>
            <a:ext cx="274637" cy="204787"/>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5" name="Shape 315"/>
          <p:cNvSpPr/>
          <p:nvPr/>
        </p:nvSpPr>
        <p:spPr>
          <a:xfrm>
            <a:off x="2614612" y="2887265"/>
            <a:ext cx="128587" cy="96440"/>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6" name="Shape 316"/>
          <p:cNvSpPr/>
          <p:nvPr/>
        </p:nvSpPr>
        <p:spPr>
          <a:xfrm>
            <a:off x="3284537" y="3839765"/>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7" name="Shape 317"/>
          <p:cNvSpPr/>
          <p:nvPr/>
        </p:nvSpPr>
        <p:spPr>
          <a:xfrm>
            <a:off x="2847975" y="2890838"/>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8" name="Shape 318"/>
          <p:cNvSpPr/>
          <p:nvPr/>
        </p:nvSpPr>
        <p:spPr>
          <a:xfrm>
            <a:off x="3598862" y="2869406"/>
            <a:ext cx="201612" cy="150019"/>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9" name="Shape 319"/>
          <p:cNvSpPr/>
          <p:nvPr/>
        </p:nvSpPr>
        <p:spPr>
          <a:xfrm>
            <a:off x="3644900" y="3565922"/>
            <a:ext cx="130175" cy="96440"/>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0" name="Shape 320"/>
          <p:cNvSpPr/>
          <p:nvPr/>
        </p:nvSpPr>
        <p:spPr>
          <a:xfrm>
            <a:off x="3990975" y="2900363"/>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1" name="Shape 321"/>
          <p:cNvSpPr/>
          <p:nvPr/>
        </p:nvSpPr>
        <p:spPr>
          <a:xfrm>
            <a:off x="3984625" y="2233613"/>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2" name="Shape 322"/>
          <p:cNvSpPr/>
          <p:nvPr/>
        </p:nvSpPr>
        <p:spPr>
          <a:xfrm>
            <a:off x="4435475" y="4200525"/>
            <a:ext cx="130175"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3" name="Shape 323"/>
          <p:cNvSpPr/>
          <p:nvPr/>
        </p:nvSpPr>
        <p:spPr>
          <a:xfrm>
            <a:off x="4368800" y="2842022"/>
            <a:ext cx="273050" cy="204787"/>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4" name="Shape 324"/>
          <p:cNvSpPr/>
          <p:nvPr/>
        </p:nvSpPr>
        <p:spPr>
          <a:xfrm>
            <a:off x="4448175" y="4579144"/>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5" name="Shape 325"/>
          <p:cNvSpPr/>
          <p:nvPr/>
        </p:nvSpPr>
        <p:spPr>
          <a:xfrm>
            <a:off x="2614612" y="4210050"/>
            <a:ext cx="128587" cy="97631"/>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6" name="Shape 326"/>
          <p:cNvSpPr/>
          <p:nvPr/>
        </p:nvSpPr>
        <p:spPr>
          <a:xfrm>
            <a:off x="2381250" y="1197769"/>
            <a:ext cx="2416175" cy="3604021"/>
          </a:xfrm>
          <a:prstGeom prst="roundRect">
            <a:avLst>
              <a:gd fmla="val 16667" name="adj"/>
            </a:avLst>
          </a:prstGeom>
          <a:no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27" name="Shape 327"/>
          <p:cNvSpPr txBox="1"/>
          <p:nvPr/>
        </p:nvSpPr>
        <p:spPr>
          <a:xfrm>
            <a:off x="2992437" y="4837509"/>
            <a:ext cx="1276350" cy="25360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Burden Test</a:t>
            </a:r>
          </a:p>
        </p:txBody>
      </p:sp>
      <p:sp>
        <p:nvSpPr>
          <p:cNvPr id="328" name="Shape 328"/>
          <p:cNvSpPr txBox="1"/>
          <p:nvPr/>
        </p:nvSpPr>
        <p:spPr>
          <a:xfrm>
            <a:off x="457200" y="205978"/>
            <a:ext cx="8229600" cy="857250"/>
          </a:xfrm>
          <a:prstGeom prst="rect">
            <a:avLst/>
          </a:prstGeom>
          <a:noFill/>
          <a:ln>
            <a:noFill/>
          </a:ln>
        </p:spPr>
        <p:txBody>
          <a:bodyPr anchorCtr="0" anchor="ctr" bIns="45675" lIns="91350" rIns="91350" wrap="square" tIns="45675">
            <a:noAutofit/>
          </a:bodyPr>
          <a:lstStyle/>
          <a:p>
            <a:pPr indent="0" lvl="0" marL="0" marR="0" rtl="0" algn="ctr">
              <a:lnSpc>
                <a:spcPct val="100000"/>
              </a:lnSpc>
              <a:spcBef>
                <a:spcPts val="0"/>
              </a:spcBef>
              <a:spcAft>
                <a:spcPts val="0"/>
              </a:spcAft>
              <a:buClr>
                <a:srgbClr val="000090"/>
              </a:buClr>
              <a:buSzPct val="25000"/>
              <a:buFont typeface="Helvetica Neue"/>
              <a:buNone/>
            </a:pPr>
            <a:r>
              <a:rPr i="0" lang="en" sz="3600" u="none">
                <a:solidFill>
                  <a:srgbClr val="000090"/>
                </a:solidFill>
                <a:latin typeface="Helvetica Neue"/>
                <a:ea typeface="Helvetica Neue"/>
                <a:cs typeface="Helvetica Neue"/>
                <a:sym typeface="Helvetica Neue"/>
              </a:rPr>
              <a:t>Association of Variants with Diseases</a:t>
            </a:r>
          </a:p>
        </p:txBody>
      </p:sp>
      <p:sp>
        <p:nvSpPr>
          <p:cNvPr id="329" name="Shape 329"/>
          <p:cNvSpPr/>
          <p:nvPr/>
        </p:nvSpPr>
        <p:spPr>
          <a:xfrm>
            <a:off x="1809750" y="1939528"/>
            <a:ext cx="128587" cy="96440"/>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30" name="Shape 330"/>
          <p:cNvSpPr/>
          <p:nvPr/>
        </p:nvSpPr>
        <p:spPr>
          <a:xfrm>
            <a:off x="8012112" y="1643063"/>
            <a:ext cx="130175" cy="97631"/>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31" name="Shape 331"/>
          <p:cNvSpPr txBox="1"/>
          <p:nvPr/>
        </p:nvSpPr>
        <p:spPr>
          <a:xfrm>
            <a:off x="8124825" y="1478756"/>
            <a:ext cx="1017587" cy="43815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Common</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Variants</a:t>
            </a:r>
          </a:p>
        </p:txBody>
      </p:sp>
      <p:sp>
        <p:nvSpPr>
          <p:cNvPr id="332" name="Shape 332"/>
          <p:cNvSpPr/>
          <p:nvPr/>
        </p:nvSpPr>
        <p:spPr>
          <a:xfrm>
            <a:off x="8012112" y="2234803"/>
            <a:ext cx="130175" cy="97631"/>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33" name="Shape 333"/>
          <p:cNvSpPr txBox="1"/>
          <p:nvPr/>
        </p:nvSpPr>
        <p:spPr>
          <a:xfrm>
            <a:off x="8142287" y="1977628"/>
            <a:ext cx="928687" cy="622696"/>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Rare or </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Somatic</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Variants</a:t>
            </a:r>
          </a:p>
        </p:txBody>
      </p:sp>
      <p:sp>
        <p:nvSpPr>
          <p:cNvPr id="334" name="Shape 334"/>
          <p:cNvSpPr txBox="1"/>
          <p:nvPr/>
        </p:nvSpPr>
        <p:spPr>
          <a:xfrm>
            <a:off x="8159750" y="2736056"/>
            <a:ext cx="971550" cy="622696"/>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High</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Function</a:t>
            </a:r>
          </a:p>
          <a:p>
            <a:pPr indent="0" lvl="0" marL="0" marR="0" rtl="0" algn="l">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Impact</a:t>
            </a:r>
          </a:p>
        </p:txBody>
      </p:sp>
      <p:sp>
        <p:nvSpPr>
          <p:cNvPr id="335" name="Shape 335"/>
          <p:cNvSpPr/>
          <p:nvPr/>
        </p:nvSpPr>
        <p:spPr>
          <a:xfrm>
            <a:off x="1809750" y="2892028"/>
            <a:ext cx="128587" cy="96440"/>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36" name="Shape 336"/>
          <p:cNvCxnSpPr/>
          <p:nvPr/>
        </p:nvCxnSpPr>
        <p:spPr>
          <a:xfrm>
            <a:off x="2679700" y="1247775"/>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37" name="Shape 337"/>
          <p:cNvCxnSpPr/>
          <p:nvPr/>
        </p:nvCxnSpPr>
        <p:spPr>
          <a:xfrm>
            <a:off x="2903537" y="123944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38" name="Shape 338"/>
          <p:cNvCxnSpPr/>
          <p:nvPr/>
        </p:nvCxnSpPr>
        <p:spPr>
          <a:xfrm>
            <a:off x="3348037" y="123944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39" name="Shape 339"/>
          <p:cNvCxnSpPr/>
          <p:nvPr/>
        </p:nvCxnSpPr>
        <p:spPr>
          <a:xfrm>
            <a:off x="3700462" y="123825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40" name="Shape 340"/>
          <p:cNvCxnSpPr/>
          <p:nvPr/>
        </p:nvCxnSpPr>
        <p:spPr>
          <a:xfrm>
            <a:off x="4048125" y="1246584"/>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41" name="Shape 341"/>
          <p:cNvCxnSpPr/>
          <p:nvPr/>
        </p:nvCxnSpPr>
        <p:spPr>
          <a:xfrm>
            <a:off x="4506912" y="1244203"/>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42" name="Shape 342"/>
          <p:cNvSpPr/>
          <p:nvPr/>
        </p:nvSpPr>
        <p:spPr>
          <a:xfrm>
            <a:off x="5553075" y="2892028"/>
            <a:ext cx="130175"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3" name="Shape 343"/>
          <p:cNvSpPr/>
          <p:nvPr/>
        </p:nvSpPr>
        <p:spPr>
          <a:xfrm>
            <a:off x="5565775" y="3257550"/>
            <a:ext cx="128587"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44" name="Shape 344"/>
          <p:cNvCxnSpPr/>
          <p:nvPr/>
        </p:nvCxnSpPr>
        <p:spPr>
          <a:xfrm>
            <a:off x="5629275" y="1239440"/>
            <a:ext cx="0" cy="3544490"/>
          </a:xfrm>
          <a:prstGeom prst="straightConnector1">
            <a:avLst/>
          </a:prstGeom>
          <a:noFill/>
          <a:ln cap="flat" cmpd="sng" w="12700">
            <a:solidFill>
              <a:schemeClr val="dk1"/>
            </a:solidFill>
            <a:prstDash val="solid"/>
            <a:miter lim="800000"/>
            <a:headEnd len="med" w="med" type="none"/>
            <a:tailEnd len="med" w="med" type="none"/>
          </a:ln>
        </p:spPr>
      </p:cxnSp>
      <p:cxnSp>
        <p:nvCxnSpPr>
          <p:cNvPr id="345" name="Shape 345"/>
          <p:cNvCxnSpPr/>
          <p:nvPr/>
        </p:nvCxnSpPr>
        <p:spPr>
          <a:xfrm>
            <a:off x="7510462" y="1238250"/>
            <a:ext cx="0" cy="3544490"/>
          </a:xfrm>
          <a:prstGeom prst="straightConnector1">
            <a:avLst/>
          </a:prstGeom>
          <a:noFill/>
          <a:ln cap="flat" cmpd="sng" w="12700">
            <a:solidFill>
              <a:schemeClr val="dk1"/>
            </a:solidFill>
            <a:prstDash val="solid"/>
            <a:miter lim="800000"/>
            <a:headEnd len="med" w="med" type="none"/>
            <a:tailEnd len="med" w="med" type="none"/>
          </a:ln>
        </p:spPr>
      </p:cxnSp>
      <p:sp>
        <p:nvSpPr>
          <p:cNvPr id="346" name="Shape 346"/>
          <p:cNvSpPr/>
          <p:nvPr/>
        </p:nvSpPr>
        <p:spPr>
          <a:xfrm>
            <a:off x="7440612" y="1939528"/>
            <a:ext cx="130175"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7" name="Shape 347"/>
          <p:cNvSpPr/>
          <p:nvPr/>
        </p:nvSpPr>
        <p:spPr>
          <a:xfrm>
            <a:off x="7453312" y="2887265"/>
            <a:ext cx="128587" cy="96440"/>
          </a:xfrm>
          <a:prstGeom prst="ellipse">
            <a:avLst/>
          </a:prstGeom>
          <a:solidFill>
            <a:srgbClr val="000000"/>
          </a:solidFill>
          <a:ln cap="flat" cmpd="sng" w="12700">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8" name="Shape 348"/>
          <p:cNvSpPr/>
          <p:nvPr/>
        </p:nvSpPr>
        <p:spPr>
          <a:xfrm>
            <a:off x="7989887" y="3017044"/>
            <a:ext cx="128587" cy="96440"/>
          </a:xfrm>
          <a:prstGeom prst="ellipse">
            <a:avLst/>
          </a:prstGeom>
          <a:noFill/>
          <a:ln cap="flat" cmpd="sng" w="12700">
            <a:solidFill>
              <a:srgbClr val="7F7F7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49" name="Shape 349"/>
          <p:cNvSpPr/>
          <p:nvPr/>
        </p:nvSpPr>
        <p:spPr>
          <a:xfrm>
            <a:off x="7951787" y="2988469"/>
            <a:ext cx="201612" cy="151209"/>
          </a:xfrm>
          <a:prstGeom prst="ellipse">
            <a:avLst/>
          </a:prstGeom>
          <a:noFill/>
          <a:ln cap="flat" cmpd="sng" w="12700">
            <a:solidFill>
              <a:srgbClr val="7F7F7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0" name="Shape 350"/>
          <p:cNvSpPr/>
          <p:nvPr/>
        </p:nvSpPr>
        <p:spPr>
          <a:xfrm>
            <a:off x="7134225" y="2861072"/>
            <a:ext cx="201612" cy="151209"/>
          </a:xfrm>
          <a:prstGeom prst="ellipse">
            <a:avLst/>
          </a:prstGeom>
          <a:no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1" name="Shape 351"/>
          <p:cNvSpPr/>
          <p:nvPr/>
        </p:nvSpPr>
        <p:spPr>
          <a:xfrm>
            <a:off x="4403725" y="2868215"/>
            <a:ext cx="201612" cy="151209"/>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2" name="Shape 352"/>
          <p:cNvSpPr/>
          <p:nvPr/>
        </p:nvSpPr>
        <p:spPr>
          <a:xfrm>
            <a:off x="4438650" y="2895600"/>
            <a:ext cx="138112" cy="102394"/>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3" name="Shape 353"/>
          <p:cNvSpPr/>
          <p:nvPr/>
        </p:nvSpPr>
        <p:spPr>
          <a:xfrm>
            <a:off x="3629025" y="2894409"/>
            <a:ext cx="138112" cy="102394"/>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4" name="Shape 354"/>
          <p:cNvSpPr/>
          <p:nvPr/>
        </p:nvSpPr>
        <p:spPr>
          <a:xfrm>
            <a:off x="3246437" y="2859881"/>
            <a:ext cx="200025" cy="151209"/>
          </a:xfrm>
          <a:prstGeom prst="ellipse">
            <a:avLst/>
          </a:prstGeom>
          <a:no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55" name="Shape 355"/>
          <p:cNvSpPr/>
          <p:nvPr/>
        </p:nvSpPr>
        <p:spPr>
          <a:xfrm>
            <a:off x="3281362" y="2886075"/>
            <a:ext cx="136525" cy="103584"/>
          </a:xfrm>
          <a:prstGeom prst="ellipse">
            <a:avLst/>
          </a:prstGeom>
          <a:solidFill>
            <a:schemeClr val="dk1"/>
          </a:solidFill>
          <a:ln cap="flat" cmpd="sng" w="12700">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ph type="title"/>
          </p:nvPr>
        </p:nvSpPr>
        <p:spPr>
          <a:xfrm>
            <a:off x="452437" y="196453"/>
            <a:ext cx="3141662" cy="1583531"/>
          </a:xfrm>
          <a:prstGeom prst="rect">
            <a:avLst/>
          </a:prstGeom>
          <a:noFill/>
          <a:ln>
            <a:noFill/>
          </a:ln>
        </p:spPr>
        <p:txBody>
          <a:bodyPr anchorCtr="0" anchor="ctr" bIns="46000" lIns="92000" rIns="92000" wrap="square" tIns="46000">
            <a:noAutofit/>
          </a:bodyPr>
          <a:lstStyle/>
          <a:p>
            <a:pPr indent="0" lvl="0" marL="0" marR="0" rtl="0" algn="ctr">
              <a:lnSpc>
                <a:spcPct val="100000"/>
              </a:lnSpc>
              <a:spcBef>
                <a:spcPts val="0"/>
              </a:spcBef>
              <a:spcAft>
                <a:spcPts val="0"/>
              </a:spcAft>
              <a:buClr>
                <a:srgbClr val="22228B"/>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Finding Key Variants</a:t>
            </a:r>
            <a:br>
              <a:rPr b="1" i="0" lang="en" sz="3200" u="none" cap="none" strike="noStrike">
                <a:solidFill>
                  <a:srgbClr val="22228B"/>
                </a:solidFill>
                <a:latin typeface="Helvetica Neue"/>
                <a:ea typeface="Helvetica Neue"/>
                <a:cs typeface="Helvetica Neue"/>
                <a:sym typeface="Helvetica Neue"/>
              </a:rPr>
            </a:br>
            <a:br>
              <a:rPr b="1" i="0" lang="en" sz="3200" u="none" cap="none" strike="noStrike">
                <a:solidFill>
                  <a:srgbClr val="22228B"/>
                </a:solidFill>
                <a:latin typeface="Helvetica Neue"/>
                <a:ea typeface="Helvetica Neue"/>
                <a:cs typeface="Helvetica Neue"/>
                <a:sym typeface="Helvetica Neue"/>
              </a:rPr>
            </a:br>
            <a:r>
              <a:rPr b="1" i="0" lang="en" sz="3200" u="none" cap="none" strike="noStrike">
                <a:solidFill>
                  <a:srgbClr val="22228B"/>
                </a:solidFill>
                <a:latin typeface="Helvetica Neue"/>
                <a:ea typeface="Helvetica Neue"/>
                <a:cs typeface="Helvetica Neue"/>
                <a:sym typeface="Helvetica Neue"/>
              </a:rPr>
              <a:t>Somatic</a:t>
            </a:r>
          </a:p>
        </p:txBody>
      </p:sp>
      <p:sp>
        <p:nvSpPr>
          <p:cNvPr id="361" name="Shape 361"/>
          <p:cNvSpPr txBox="1"/>
          <p:nvPr>
            <p:ph idx="1" type="body"/>
          </p:nvPr>
        </p:nvSpPr>
        <p:spPr>
          <a:xfrm>
            <a:off x="0" y="2555081"/>
            <a:ext cx="8844000" cy="2487300"/>
          </a:xfrm>
          <a:prstGeom prst="rect">
            <a:avLst/>
          </a:prstGeom>
          <a:noFill/>
          <a:ln>
            <a:noFill/>
          </a:ln>
        </p:spPr>
        <p:txBody>
          <a:bodyPr anchorCtr="0" anchor="t" bIns="46000" lIns="92000" rIns="92000" wrap="square" tIns="46000">
            <a:noAutofit/>
          </a:bodyPr>
          <a:lstStyle/>
          <a:p>
            <a:pPr indent="-153986" lvl="0" marL="223836" marR="0" rtl="0" algn="l">
              <a:lnSpc>
                <a:spcPct val="100000"/>
              </a:lnSpc>
              <a:spcBef>
                <a:spcPts val="0"/>
              </a:spcBef>
              <a:spcAft>
                <a:spcPts val="0"/>
              </a:spcAft>
              <a:buClr>
                <a:srgbClr val="008000"/>
              </a:buClr>
              <a:buSzPct val="100000"/>
              <a:buFont typeface="Helvetica Neue"/>
              <a:buChar char="•"/>
            </a:pPr>
            <a:r>
              <a:rPr b="1" i="0" lang="en" sz="1300" u="none" cap="none" strike="noStrike">
                <a:solidFill>
                  <a:srgbClr val="008000"/>
                </a:solidFill>
                <a:latin typeface="Helvetica Neue"/>
                <a:ea typeface="Helvetica Neue"/>
                <a:cs typeface="Helvetica Neue"/>
                <a:sym typeface="Helvetica Neue"/>
              </a:rPr>
              <a:t>Overall</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Often these can be conceptualized as</a:t>
            </a:r>
            <a:r>
              <a:rPr b="0" i="0" lang="en" sz="1300" u="sng" cap="none" strike="noStrike">
                <a:solidFill>
                  <a:schemeClr val="dk1"/>
                </a:solidFill>
                <a:latin typeface="Helvetica Neue"/>
                <a:ea typeface="Helvetica Neue"/>
                <a:cs typeface="Helvetica Neue"/>
                <a:sym typeface="Helvetica Neue"/>
              </a:rPr>
              <a:t> very rare variants </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A challenge to identify somatic mutations contributing to cancer is to find driver mutations &amp; distinguish them from passengers.</a:t>
            </a:r>
          </a:p>
          <a:p>
            <a:pPr indent="-153986" lvl="0" marL="223836" marR="0" rtl="0" algn="l">
              <a:lnSpc>
                <a:spcPct val="100000"/>
              </a:lnSpc>
              <a:spcBef>
                <a:spcPts val="0"/>
              </a:spcBef>
              <a:spcAft>
                <a:spcPts val="0"/>
              </a:spcAft>
              <a:buClr>
                <a:srgbClr val="008000"/>
              </a:buClr>
              <a:buSzPct val="100000"/>
              <a:buFont typeface="Helvetica Neue"/>
              <a:buChar char="•"/>
            </a:pPr>
            <a:r>
              <a:rPr b="1" i="0" lang="en" sz="1300" u="none" cap="none" strike="noStrike">
                <a:solidFill>
                  <a:srgbClr val="008000"/>
                </a:solidFill>
                <a:latin typeface="Helvetica Neue"/>
                <a:ea typeface="Helvetica Neue"/>
                <a:cs typeface="Helvetica Neue"/>
                <a:sym typeface="Helvetica Neue"/>
              </a:rPr>
              <a:t>Drivers</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Driver mutation is a mutation that directly or indirectly confers a selective growth advantage to the cell in which it occurs.</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A typical tumor contains 2-8 drivers; the remaining mutations are passengers.</a:t>
            </a:r>
          </a:p>
          <a:p>
            <a:pPr indent="-153986" lvl="0" marL="223836" marR="0" rtl="0" algn="l">
              <a:lnSpc>
                <a:spcPct val="100000"/>
              </a:lnSpc>
              <a:spcBef>
                <a:spcPts val="0"/>
              </a:spcBef>
              <a:spcAft>
                <a:spcPts val="0"/>
              </a:spcAft>
              <a:buClr>
                <a:srgbClr val="008000"/>
              </a:buClr>
              <a:buSzPct val="100000"/>
              <a:buFont typeface="Helvetica Neue"/>
              <a:buChar char="•"/>
            </a:pPr>
            <a:r>
              <a:rPr b="1" i="0" lang="en" sz="1300" u="none" cap="none" strike="noStrike">
                <a:solidFill>
                  <a:srgbClr val="008000"/>
                </a:solidFill>
                <a:latin typeface="Helvetica Neue"/>
                <a:ea typeface="Helvetica Neue"/>
                <a:cs typeface="Helvetica Neue"/>
                <a:sym typeface="Helvetica Neue"/>
              </a:rPr>
              <a:t>Passengers</a:t>
            </a:r>
          </a:p>
          <a:p>
            <a:pPr indent="-192087" lvl="1" marL="566737" marR="0" rtl="0" algn="l">
              <a:lnSpc>
                <a:spcPct val="100000"/>
              </a:lnSpc>
              <a:spcBef>
                <a:spcPts val="0"/>
              </a:spcBef>
              <a:spcAft>
                <a:spcPts val="0"/>
              </a:spcAft>
              <a:buClr>
                <a:schemeClr val="dk1"/>
              </a:buClr>
              <a:buSzPct val="100000"/>
              <a:buFont typeface="Arial"/>
              <a:buChar char="•"/>
            </a:pPr>
            <a:r>
              <a:rPr b="0" i="0" lang="en" sz="1300" u="none" cap="none" strike="noStrike">
                <a:solidFill>
                  <a:schemeClr val="dk1"/>
                </a:solidFill>
                <a:latin typeface="Helvetica Neue"/>
                <a:ea typeface="Helvetica Neue"/>
                <a:cs typeface="Helvetica Neue"/>
                <a:sym typeface="Helvetica Neue"/>
              </a:rPr>
              <a:t>Conceptually, a passenger mutation has no direct or indirect effect on the selective growth advantage of the cell in which it occurred.</a:t>
            </a:r>
          </a:p>
        </p:txBody>
      </p:sp>
      <p:pic>
        <p:nvPicPr>
          <p:cNvPr descr="Featured-Image1-759x482.jpg" id="362" name="Shape 362"/>
          <p:cNvPicPr preferRelativeResize="0"/>
          <p:nvPr/>
        </p:nvPicPr>
        <p:blipFill rotWithShape="1">
          <a:blip r:embed="rId3">
            <a:alphaModFix/>
          </a:blip>
          <a:srcRect b="0" l="0" r="0" t="0"/>
          <a:stretch/>
        </p:blipFill>
        <p:spPr>
          <a:xfrm>
            <a:off x="4384675" y="367903"/>
            <a:ext cx="3530287" cy="2234464"/>
          </a:xfrm>
          <a:prstGeom prst="rect">
            <a:avLst/>
          </a:prstGeom>
          <a:noFill/>
          <a:ln>
            <a:noFill/>
          </a:ln>
        </p:spPr>
      </p:pic>
      <p:sp>
        <p:nvSpPr>
          <p:cNvPr id="363" name="Shape 363"/>
          <p:cNvSpPr/>
          <p:nvPr/>
        </p:nvSpPr>
        <p:spPr>
          <a:xfrm>
            <a:off x="7040562" y="2259806"/>
            <a:ext cx="657300" cy="410700"/>
          </a:xfrm>
          <a:prstGeom prst="ellipse">
            <a:avLst/>
          </a:prstGeom>
          <a:noFill/>
          <a:ln cap="flat" cmpd="sng" w="28575">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64" name="Shape 364"/>
          <p:cNvSpPr txBox="1"/>
          <p:nvPr/>
        </p:nvSpPr>
        <p:spPr>
          <a:xfrm>
            <a:off x="4338637" y="13096"/>
            <a:ext cx="3736975" cy="30003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FF0000"/>
              </a:buClr>
              <a:buSzPct val="25000"/>
              <a:buFont typeface="Helvetica Neue"/>
              <a:buNone/>
            </a:pPr>
            <a:r>
              <a:rPr b="1" i="0" lang="en" sz="2000" u="none">
                <a:solidFill>
                  <a:srgbClr val="FF0000"/>
                </a:solidFill>
                <a:latin typeface="Helvetica Neue"/>
                <a:ea typeface="Helvetica Neue"/>
                <a:cs typeface="Helvetica Neue"/>
                <a:sym typeface="Helvetica Neue"/>
              </a:rPr>
              <a:t>CAN YOU FIND THE PANDA?</a:t>
            </a:r>
          </a:p>
        </p:txBody>
      </p:sp>
      <p:sp>
        <p:nvSpPr>
          <p:cNvPr id="365" name="Shape 365"/>
          <p:cNvSpPr txBox="1"/>
          <p:nvPr/>
        </p:nvSpPr>
        <p:spPr>
          <a:xfrm>
            <a:off x="5473700" y="4931569"/>
            <a:ext cx="3328987" cy="18454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000" u="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Shape 370"/>
          <p:cNvSpPr txBox="1"/>
          <p:nvPr/>
        </p:nvSpPr>
        <p:spPr>
          <a:xfrm>
            <a:off x="0" y="110728"/>
            <a:ext cx="9144000" cy="484584"/>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0" i="0" lang="en" sz="1800" u="none">
                <a:solidFill>
                  <a:schemeClr val="dk1"/>
                </a:solidFill>
                <a:latin typeface="Helvetica Neue"/>
                <a:ea typeface="Helvetica Neue"/>
                <a:cs typeface="Helvetica Neue"/>
                <a:sym typeface="Helvetica Neue"/>
              </a:rPr>
              <a:t>Cancer drivers: Significance &amp; identification</a:t>
            </a:r>
          </a:p>
          <a:p>
            <a:pPr indent="0" lvl="0" marL="0" marR="0" rtl="0" algn="ctr">
              <a:lnSpc>
                <a:spcPct val="100000"/>
              </a:lnSpc>
              <a:spcBef>
                <a:spcPts val="0"/>
              </a:spcBef>
              <a:spcAft>
                <a:spcPts val="0"/>
              </a:spcAft>
              <a:buClr>
                <a:schemeClr val="dk1"/>
              </a:buClr>
              <a:buSzPct val="25000"/>
              <a:buFont typeface="Helvetica Neue"/>
              <a:buNone/>
            </a:pPr>
            <a:r>
              <a:rPr b="0" i="0" lang="en" sz="1800" u="none">
                <a:solidFill>
                  <a:schemeClr val="dk1"/>
                </a:solidFill>
                <a:latin typeface="Helvetica Neue"/>
                <a:ea typeface="Helvetica Neue"/>
                <a:cs typeface="Helvetica Neue"/>
                <a:sym typeface="Helvetica Neue"/>
              </a:rPr>
              <a:t>frequency-based approaches</a:t>
            </a:r>
          </a:p>
        </p:txBody>
      </p:sp>
      <p:pic>
        <p:nvPicPr>
          <p:cNvPr id="371" name="Shape 371"/>
          <p:cNvPicPr preferRelativeResize="0"/>
          <p:nvPr/>
        </p:nvPicPr>
        <p:blipFill rotWithShape="1">
          <a:blip r:embed="rId3">
            <a:alphaModFix/>
          </a:blip>
          <a:srcRect b="9664" l="22715" r="21913" t="13638"/>
          <a:stretch/>
        </p:blipFill>
        <p:spPr>
          <a:xfrm>
            <a:off x="1084650" y="718525"/>
            <a:ext cx="6703402" cy="4379774"/>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nvSpPr>
        <p:spPr>
          <a:xfrm>
            <a:off x="0" y="545306"/>
            <a:ext cx="9144000" cy="715565"/>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Helvetica Neue"/>
              <a:buNone/>
            </a:pPr>
            <a:r>
              <a:rPr b="1" i="0" lang="en" sz="2800" u="none">
                <a:solidFill>
                  <a:schemeClr val="dk1"/>
                </a:solidFill>
                <a:latin typeface="Helvetica Neue"/>
                <a:ea typeface="Helvetica Neue"/>
                <a:cs typeface="Helvetica Neue"/>
                <a:sym typeface="Helvetica Neue"/>
              </a:rPr>
              <a:t>Cancer drivers: Significance &amp; identification: functional annotations</a:t>
            </a:r>
          </a:p>
        </p:txBody>
      </p:sp>
      <p:pic>
        <p:nvPicPr>
          <p:cNvPr id="377" name="Shape 377"/>
          <p:cNvPicPr preferRelativeResize="0"/>
          <p:nvPr/>
        </p:nvPicPr>
        <p:blipFill rotWithShape="1">
          <a:blip r:embed="rId3">
            <a:alphaModFix/>
          </a:blip>
          <a:srcRect b="29393" l="10279" r="43919" t="15187"/>
          <a:stretch/>
        </p:blipFill>
        <p:spPr>
          <a:xfrm>
            <a:off x="91606" y="1856603"/>
            <a:ext cx="3815755" cy="2177987"/>
          </a:xfrm>
          <a:prstGeom prst="rect">
            <a:avLst/>
          </a:prstGeom>
          <a:noFill/>
          <a:ln>
            <a:noFill/>
          </a:ln>
        </p:spPr>
      </p:pic>
      <p:pic>
        <p:nvPicPr>
          <p:cNvPr id="378" name="Shape 378"/>
          <p:cNvPicPr preferRelativeResize="0"/>
          <p:nvPr/>
        </p:nvPicPr>
        <p:blipFill rotWithShape="1">
          <a:blip r:embed="rId4">
            <a:alphaModFix/>
          </a:blip>
          <a:srcRect b="19819" l="7977" r="39200" t="34333"/>
          <a:stretch/>
        </p:blipFill>
        <p:spPr>
          <a:xfrm>
            <a:off x="4115820" y="1942143"/>
            <a:ext cx="4778453" cy="1955687"/>
          </a:xfrm>
          <a:prstGeom prst="rect">
            <a:avLst/>
          </a:prstGeom>
          <a:noFill/>
          <a:ln>
            <a:noFill/>
          </a:ln>
        </p:spPr>
      </p:pic>
      <p:sp>
        <p:nvSpPr>
          <p:cNvPr id="379" name="Shape 379"/>
          <p:cNvSpPr txBox="1"/>
          <p:nvPr/>
        </p:nvSpPr>
        <p:spPr>
          <a:xfrm>
            <a:off x="7245350" y="4056459"/>
            <a:ext cx="1789200" cy="190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Helvetica Neue"/>
              <a:buNone/>
            </a:pPr>
            <a:r>
              <a:rPr b="0" i="1" lang="en" sz="1000" u="none">
                <a:solidFill>
                  <a:schemeClr val="dk1"/>
                </a:solidFill>
                <a:latin typeface="Helvetica Neue"/>
                <a:ea typeface="Helvetica Neue"/>
                <a:cs typeface="Helvetica Neue"/>
                <a:sym typeface="Helvetica Neue"/>
              </a:rPr>
              <a:t>Khurana et al, NRG (2016)</a:t>
            </a:r>
          </a:p>
        </p:txBody>
      </p:sp>
      <p:sp>
        <p:nvSpPr>
          <p:cNvPr id="380" name="Shape 380"/>
          <p:cNvSpPr txBox="1"/>
          <p:nvPr/>
        </p:nvSpPr>
        <p:spPr>
          <a:xfrm>
            <a:off x="52400" y="1841900"/>
            <a:ext cx="3897900" cy="1162800"/>
          </a:xfrm>
          <a:prstGeom prst="rect">
            <a:avLst/>
          </a:prstGeom>
          <a:noFill/>
          <a:ln cap="flat" cmpd="sng" w="25400">
            <a:solidFill>
              <a:srgbClr val="00956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81" name="Shape 381"/>
          <p:cNvSpPr txBox="1"/>
          <p:nvPr/>
        </p:nvSpPr>
        <p:spPr>
          <a:xfrm>
            <a:off x="52400" y="3100946"/>
            <a:ext cx="3897900" cy="970500"/>
          </a:xfrm>
          <a:prstGeom prst="rect">
            <a:avLst/>
          </a:prstGeom>
          <a:noFill/>
          <a:ln cap="flat" cmpd="sng" w="25400">
            <a:solidFill>
              <a:srgbClr val="00956F"/>
            </a:solidFill>
            <a:prstDash val="solid"/>
            <a:miter lim="800000"/>
            <a:headEnd len="med" w="med" type="none"/>
            <a:tailEnd len="med" w="med" type="none"/>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800" u="none">
                <a:solidFill>
                  <a:srgbClr val="FFFFFF"/>
                </a:solidFill>
                <a:latin typeface="Helvetica Neue"/>
                <a:ea typeface="Helvetica Neue"/>
                <a:cs typeface="Helvetica Neue"/>
                <a:sym typeface="Helvetica Neue"/>
              </a:rPr>
              <a:t>≈ç</a:t>
            </a:r>
          </a:p>
        </p:txBody>
      </p:sp>
      <p:sp>
        <p:nvSpPr>
          <p:cNvPr id="382" name="Shape 382"/>
          <p:cNvSpPr txBox="1"/>
          <p:nvPr/>
        </p:nvSpPr>
        <p:spPr>
          <a:xfrm>
            <a:off x="4057011" y="1841900"/>
            <a:ext cx="4846800" cy="2214600"/>
          </a:xfrm>
          <a:prstGeom prst="rect">
            <a:avLst/>
          </a:prstGeom>
          <a:noFill/>
          <a:ln cap="flat" cmpd="sng" w="25400">
            <a:solidFill>
              <a:srgbClr val="00956F"/>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83" name="Shape 383"/>
          <p:cNvSpPr txBox="1"/>
          <p:nvPr/>
        </p:nvSpPr>
        <p:spPr>
          <a:xfrm>
            <a:off x="4097999" y="1938133"/>
            <a:ext cx="226500" cy="261900"/>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7" name="Shape 387"/>
        <p:cNvGrpSpPr/>
        <p:nvPr/>
      </p:nvGrpSpPr>
      <p:grpSpPr>
        <a:xfrm>
          <a:off x="0" y="0"/>
          <a:ext cx="0" cy="0"/>
          <a:chOff x="0" y="0"/>
          <a:chExt cx="0" cy="0"/>
        </a:xfrm>
      </p:grpSpPr>
      <p:sp>
        <p:nvSpPr>
          <p:cNvPr id="388" name="Shape 388"/>
          <p:cNvSpPr txBox="1"/>
          <p:nvPr>
            <p:ph type="title"/>
          </p:nvPr>
        </p:nvSpPr>
        <p:spPr>
          <a:xfrm>
            <a:off x="0" y="-44053"/>
            <a:ext cx="9144000" cy="615553"/>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389" name="Shape 389"/>
          <p:cNvSpPr txBox="1"/>
          <p:nvPr>
            <p:ph idx="1" type="body"/>
          </p:nvPr>
        </p:nvSpPr>
        <p:spPr>
          <a:xfrm>
            <a:off x="50800" y="550069"/>
            <a:ext cx="4538662" cy="4389834"/>
          </a:xfrm>
          <a:prstGeom prst="rect">
            <a:avLst/>
          </a:prstGeom>
          <a:noFill/>
          <a:ln>
            <a:noFill/>
          </a:ln>
        </p:spPr>
        <p:txBody>
          <a:bodyPr anchorCtr="0" anchor="t" bIns="46025" lIns="92050" rIns="92050" wrap="square" tIns="46025">
            <a:noAutofit/>
          </a:bodyPr>
          <a:lstStyle/>
          <a:p>
            <a:pPr indent="-196850" lvl="0" marL="228600" marR="0" rtl="0" algn="l">
              <a:lnSpc>
                <a:spcPct val="100000"/>
              </a:lnSpc>
              <a:spcBef>
                <a:spcPts val="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196850" lvl="0" marL="228600" marR="0" rtl="0" algn="l">
              <a:lnSpc>
                <a:spcPct val="100000"/>
              </a:lnSpc>
              <a:spcBef>
                <a:spcPts val="40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390" name="Shape 390"/>
          <p:cNvSpPr txBox="1"/>
          <p:nvPr>
            <p:ph idx="2" type="body"/>
          </p:nvPr>
        </p:nvSpPr>
        <p:spPr>
          <a:xfrm>
            <a:off x="4437062" y="540544"/>
            <a:ext cx="4706937" cy="4399359"/>
          </a:xfrm>
          <a:prstGeom prst="rect">
            <a:avLst/>
          </a:prstGeom>
          <a:noFill/>
          <a:ln>
            <a:noFill/>
          </a:ln>
        </p:spPr>
        <p:txBody>
          <a:bodyPr anchorCtr="0" anchor="t" bIns="46025" lIns="92050" rIns="92050" wrap="square" tIns="46025">
            <a:noAutofit/>
          </a:bodyPr>
          <a:lstStyle/>
          <a:p>
            <a:pPr indent="-196850" lvl="0" marL="228600" marR="0" rtl="0" algn="l">
              <a:lnSpc>
                <a:spcPct val="100000"/>
              </a:lnSpc>
              <a:spcBef>
                <a:spcPts val="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Putting it together in Workflows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Using </a:t>
            </a:r>
            <a:r>
              <a:rPr b="0" i="0" lang="en" sz="1500" u="none" cap="none" strike="noStrike">
                <a:solidFill>
                  <a:srgbClr val="FFFF00"/>
                </a:solidFill>
                <a:latin typeface="Helvetica Neue"/>
                <a:ea typeface="Helvetica Neue"/>
                <a:cs typeface="Helvetica Neue"/>
                <a:sym typeface="Helvetica Neue"/>
              </a:rPr>
              <a:t>Larva to do burden testing</a:t>
            </a:r>
            <a:r>
              <a:rPr b="0" i="0" lang="en" sz="1500" u="none" cap="none" strike="noStrike">
                <a:solidFill>
                  <a:srgbClr val="7F7F7F"/>
                </a:solidFill>
                <a:latin typeface="Helvetica Neue"/>
                <a:ea typeface="Helvetica Neue"/>
                <a:cs typeface="Helvetica Neue"/>
                <a:sym typeface="Helvetica Neue"/>
              </a:rPr>
              <a:t> on non-coding annotation</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Need to correct for over-dispersion mutation counts</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Parameterized according to replication timing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Using </a:t>
            </a:r>
            <a:r>
              <a:rPr b="0" i="0" lang="en" sz="1500" u="none" cap="none" strike="noStrike">
                <a:solidFill>
                  <a:srgbClr val="FFFF00"/>
                </a:solidFill>
                <a:latin typeface="Helvetica Neue"/>
                <a:ea typeface="Helvetica Neue"/>
                <a:cs typeface="Helvetica Neue"/>
                <a:sym typeface="Helvetica Neue"/>
              </a:rPr>
              <a:t>FunSeq to integrate evidence </a:t>
            </a:r>
            <a:r>
              <a:rPr b="0" i="0" lang="en" sz="1500" u="none" cap="none" strike="noStrike">
                <a:solidFill>
                  <a:srgbClr val="7F7F7F"/>
                </a:solidFill>
                <a:latin typeface="Helvetica Neue"/>
                <a:ea typeface="Helvetica Neue"/>
                <a:cs typeface="Helvetica Neue"/>
                <a:sym typeface="Helvetica Neue"/>
              </a:rPr>
              <a:t>on variants </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Systematically weighting all the features</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suggesting non-coding drivers</a:t>
            </a:r>
          </a:p>
          <a:p>
            <a:pPr indent="-220662" lvl="2" marL="912812" marR="0" rtl="0" algn="l">
              <a:lnSpc>
                <a:spcPct val="100000"/>
              </a:lnSpc>
              <a:spcBef>
                <a:spcPts val="320"/>
              </a:spcBef>
              <a:spcAft>
                <a:spcPts val="0"/>
              </a:spcAft>
              <a:buClr>
                <a:srgbClr val="7F7F7F"/>
              </a:buClr>
              <a:buSzPct val="100000"/>
              <a:buFont typeface="Helvetica Neue"/>
              <a:buChar char="•"/>
            </a:pPr>
            <a:r>
              <a:rPr b="0" i="0" lang="en" sz="1500" u="none" cap="none" strike="noStrike">
                <a:solidFill>
                  <a:srgbClr val="7F7F7F"/>
                </a:solidFill>
                <a:latin typeface="Helvetica Neue"/>
                <a:ea typeface="Helvetica Neue"/>
                <a:cs typeface="Helvetica Neue"/>
                <a:sym typeface="Helvetica Neue"/>
              </a:rPr>
              <a:t>Prioritzing rare germline variants</a:t>
            </a:r>
            <a:br>
              <a:rPr b="0" i="0" lang="en" sz="1500" u="none" cap="none" strike="noStrike">
                <a:solidFill>
                  <a:srgbClr val="7F7F7F"/>
                </a:solidFill>
                <a:latin typeface="Helvetica Neue"/>
                <a:ea typeface="Helvetica Neue"/>
                <a:cs typeface="Helvetica Neue"/>
                <a:sym typeface="Helvetica Neue"/>
              </a:rPr>
            </a:br>
          </a:p>
          <a:p>
            <a:pPr indent="-196850" lvl="0" marL="228600" marR="0" rtl="0" algn="l">
              <a:lnSpc>
                <a:spcPct val="100000"/>
              </a:lnSpc>
              <a:spcBef>
                <a:spcPts val="400"/>
              </a:spcBef>
              <a:spcAft>
                <a:spcPts val="0"/>
              </a:spcAft>
              <a:buClr>
                <a:srgbClr val="7F7F7F"/>
              </a:buClr>
              <a:buSzPct val="100000"/>
              <a:buFont typeface="Helvetica Neue"/>
              <a:buChar char="•"/>
            </a:pPr>
            <a:r>
              <a:rPr b="0" i="0" lang="en" sz="1500" u="none">
                <a:solidFill>
                  <a:srgbClr val="7F7F7F"/>
                </a:solidFill>
                <a:latin typeface="Helvetica Neue"/>
                <a:ea typeface="Helvetica Neue"/>
                <a:cs typeface="Helvetica Neue"/>
                <a:sym typeface="Helvetica Neue"/>
              </a:rPr>
              <a:t>Postscript: Analysis of the </a:t>
            </a:r>
            <a:br>
              <a:rPr b="0" i="0" lang="en" sz="1500" u="none">
                <a:solidFill>
                  <a:srgbClr val="7F7F7F"/>
                </a:solidFill>
                <a:latin typeface="Helvetica Neue"/>
                <a:ea typeface="Helvetica Neue"/>
                <a:cs typeface="Helvetica Neue"/>
                <a:sym typeface="Helvetica Neue"/>
              </a:rPr>
            </a:br>
            <a:r>
              <a:rPr b="0" i="0" lang="en" sz="1500" u="none">
                <a:solidFill>
                  <a:srgbClr val="FFFF00"/>
                </a:solidFill>
                <a:latin typeface="Helvetica Neue"/>
                <a:ea typeface="Helvetica Neue"/>
                <a:cs typeface="Helvetica Neue"/>
                <a:sym typeface="Helvetica Neue"/>
              </a:rPr>
              <a:t>Evolution of a Consortium</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Differences in “modularity” for members &amp; users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33333"/>
              <a:buFont typeface="Arial"/>
              <a:buNone/>
            </a:pPr>
            <a:r>
              <a:t/>
            </a:r>
            <a:endParaRPr b="0" i="0" sz="15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33333"/>
              <a:buFont typeface="Arial"/>
              <a:buNone/>
            </a:pPr>
            <a:r>
              <a:t/>
            </a:r>
            <a:endParaRPr b="0" i="0" sz="15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descr="Screen Shot 2012-09-29 at 9.33.49 AM.png" id="397" name="Shape 397"/>
          <p:cNvPicPr preferRelativeResize="0"/>
          <p:nvPr/>
        </p:nvPicPr>
        <p:blipFill rotWithShape="1">
          <a:blip r:embed="rId3">
            <a:alphaModFix/>
          </a:blip>
          <a:srcRect b="36236" l="0" r="0" t="0"/>
          <a:stretch/>
        </p:blipFill>
        <p:spPr>
          <a:xfrm>
            <a:off x="4169924" y="2621753"/>
            <a:ext cx="3871427" cy="1011212"/>
          </a:xfrm>
          <a:prstGeom prst="rect">
            <a:avLst/>
          </a:prstGeom>
          <a:noFill/>
          <a:ln>
            <a:noFill/>
          </a:ln>
        </p:spPr>
      </p:pic>
      <p:sp>
        <p:nvSpPr>
          <p:cNvPr id="398" name="Shape 398"/>
          <p:cNvSpPr txBox="1"/>
          <p:nvPr/>
        </p:nvSpPr>
        <p:spPr>
          <a:xfrm>
            <a:off x="6057900" y="4686300"/>
            <a:ext cx="1428900" cy="342900"/>
          </a:xfrm>
          <a:prstGeom prst="rect">
            <a:avLst/>
          </a:prstGeom>
          <a:noFill/>
          <a:ln>
            <a:noFill/>
          </a:ln>
        </p:spPr>
        <p:txBody>
          <a:bodyPr anchorCtr="0" anchor="ctr" bIns="34275" lIns="68575" rIns="68575" wrap="square" tIns="34275">
            <a:noAutofit/>
          </a:bodyPr>
          <a:lstStyle/>
          <a:p>
            <a:pPr indent="0" lvl="0" marL="0" marR="0" rtl="0" algn="r">
              <a:spcBef>
                <a:spcPts val="0"/>
              </a:spcBef>
              <a:buNone/>
            </a:pPr>
            <a:r>
              <a:t/>
            </a:r>
            <a:endParaRPr b="0" i="0" sz="900" u="none" cap="none" strike="noStrike">
              <a:solidFill>
                <a:srgbClr val="898989"/>
              </a:solidFill>
              <a:latin typeface="Calibri"/>
              <a:ea typeface="Calibri"/>
              <a:cs typeface="Calibri"/>
              <a:sym typeface="Calibri"/>
            </a:endParaRPr>
          </a:p>
        </p:txBody>
      </p:sp>
      <p:sp>
        <p:nvSpPr>
          <p:cNvPr id="399" name="Shape 399"/>
          <p:cNvSpPr txBox="1"/>
          <p:nvPr>
            <p:ph idx="4294967295" type="title"/>
          </p:nvPr>
        </p:nvSpPr>
        <p:spPr>
          <a:xfrm>
            <a:off x="4755025" y="3632975"/>
            <a:ext cx="2701200" cy="4617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rgbClr val="000090"/>
              </a:buClr>
              <a:buSzPct val="25000"/>
              <a:buFont typeface="Calibri"/>
              <a:buNone/>
            </a:pPr>
            <a:r>
              <a:rPr b="0" i="0" lang="en" sz="2400" u="none" cap="none" strike="noStrike">
                <a:solidFill>
                  <a:srgbClr val="000090"/>
                </a:solidFill>
                <a:latin typeface="Helvetica Neue"/>
                <a:ea typeface="Helvetica Neue"/>
                <a:cs typeface="Helvetica Neue"/>
                <a:sym typeface="Helvetica Neue"/>
              </a:rPr>
              <a:t>vat.gersteinlab.org</a:t>
            </a:r>
          </a:p>
        </p:txBody>
      </p:sp>
      <p:sp>
        <p:nvSpPr>
          <p:cNvPr id="400" name="Shape 400"/>
          <p:cNvSpPr txBox="1"/>
          <p:nvPr>
            <p:ph idx="4294967295" type="body"/>
          </p:nvPr>
        </p:nvSpPr>
        <p:spPr>
          <a:xfrm>
            <a:off x="853093" y="853532"/>
            <a:ext cx="3219600" cy="3576600"/>
          </a:xfrm>
          <a:prstGeom prst="rect">
            <a:avLst/>
          </a:prstGeom>
          <a:noFill/>
          <a:ln>
            <a:noFill/>
          </a:ln>
        </p:spPr>
        <p:txBody>
          <a:bodyPr anchorCtr="0" anchor="t" bIns="34275" lIns="68575" rIns="68575" wrap="square" tIns="34275">
            <a:noAutofit/>
          </a:bodyPr>
          <a:lstStyle/>
          <a:p>
            <a:pPr indent="0" lvl="0" marL="0" marR="0" rtl="0" algn="l">
              <a:lnSpc>
                <a:spcPct val="80000"/>
              </a:lnSpc>
              <a:spcBef>
                <a:spcPts val="800"/>
              </a:spcBef>
              <a:spcAft>
                <a:spcPts val="0"/>
              </a:spcAft>
              <a:buNone/>
            </a:pPr>
            <a:r>
              <a:rPr lang="en" sz="1600">
                <a:latin typeface="Helvetica Neue"/>
                <a:ea typeface="Helvetica Neue"/>
                <a:cs typeface="Helvetica Neue"/>
                <a:sym typeface="Helvetica Neue"/>
              </a:rPr>
              <a:t>VCF </a:t>
            </a:r>
            <a:r>
              <a:rPr i="0" lang="en" sz="1600" u="none" cap="none" strike="noStrike">
                <a:solidFill>
                  <a:schemeClr val="dk1"/>
                </a:solidFill>
                <a:latin typeface="Helvetica Neue"/>
                <a:ea typeface="Helvetica Neue"/>
                <a:cs typeface="Helvetica Neue"/>
                <a:sym typeface="Helvetica Neue"/>
              </a:rPr>
              <a:t>Input </a:t>
            </a:r>
          </a:p>
          <a:p>
            <a:pPr indent="0" lvl="0" marL="0" marR="0" rtl="0" algn="l">
              <a:lnSpc>
                <a:spcPct val="80000"/>
              </a:lnSpc>
              <a:spcBef>
                <a:spcPts val="800"/>
              </a:spcBef>
              <a:spcAft>
                <a:spcPts val="0"/>
              </a:spcAft>
              <a:buNone/>
            </a:pPr>
            <a:r>
              <a:rPr i="0" lang="en" sz="1600" u="none" cap="none" strike="noStrike">
                <a:solidFill>
                  <a:schemeClr val="dk1"/>
                </a:solidFill>
                <a:latin typeface="Helvetica Neue"/>
                <a:ea typeface="Helvetica Neue"/>
                <a:cs typeface="Helvetica Neue"/>
                <a:sym typeface="Helvetica Neue"/>
              </a:rPr>
              <a:t>Output:</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Annotated VCFs</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i="0" lang="en" sz="1600" u="none" cap="none" strike="noStrike">
                <a:solidFill>
                  <a:schemeClr val="dk1"/>
                </a:solidFill>
                <a:latin typeface="Helvetica Neue"/>
                <a:ea typeface="Helvetica Neue"/>
                <a:cs typeface="Helvetica Neue"/>
                <a:sym typeface="Helvetica Neue"/>
              </a:rPr>
              <a:t>unctional impact on transcripts</a:t>
            </a:r>
          </a:p>
          <a:p>
            <a:pPr indent="0" lvl="0" marL="0" marR="0" rtl="0" algn="l">
              <a:lnSpc>
                <a:spcPct val="80000"/>
              </a:lnSpc>
              <a:spcBef>
                <a:spcPts val="800"/>
              </a:spcBef>
              <a:spcAft>
                <a:spcPts val="0"/>
              </a:spcAft>
              <a:buNone/>
            </a:pPr>
            <a:r>
              <a:rPr i="0" lang="en" sz="1600" u="none" cap="none" strike="noStrike">
                <a:solidFill>
                  <a:schemeClr val="dk1"/>
                </a:solidFill>
                <a:latin typeface="Helvetica Neue"/>
                <a:ea typeface="Helvetica Neue"/>
                <a:cs typeface="Helvetica Neue"/>
                <a:sym typeface="Helvetica Neue"/>
              </a:rPr>
              <a:t>Access:</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Webserver</a:t>
            </a:r>
          </a:p>
          <a:p>
            <a:pPr indent="-330200" lvl="0" marL="457200" marR="0" rtl="0" algn="l">
              <a:lnSpc>
                <a:spcPct val="80000"/>
              </a:lnSpc>
              <a:spcBef>
                <a:spcPts val="400"/>
              </a:spcBef>
              <a:spcAft>
                <a:spcPts val="0"/>
              </a:spcAft>
              <a:buClr>
                <a:schemeClr val="dk1"/>
              </a:buClr>
              <a:buSzPct val="100000"/>
              <a:buFont typeface="Helvetica Neue"/>
            </a:pPr>
            <a:r>
              <a:rPr i="0" lang="en" sz="1600" u="none" cap="none" strike="noStrike">
                <a:solidFill>
                  <a:schemeClr val="dk1"/>
                </a:solidFill>
                <a:latin typeface="Helvetica Neue"/>
                <a:ea typeface="Helvetica Neue"/>
                <a:cs typeface="Helvetica Neue"/>
                <a:sym typeface="Helvetica Neue"/>
              </a:rPr>
              <a:t>AWS cloud instance</a:t>
            </a:r>
          </a:p>
          <a:p>
            <a:pPr indent="-330200" lvl="0" marL="457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401" name="Shape 401"/>
          <p:cNvSpPr/>
          <p:nvPr/>
        </p:nvSpPr>
        <p:spPr>
          <a:xfrm>
            <a:off x="4101487" y="4219038"/>
            <a:ext cx="4008300" cy="342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1" lang="en" sz="1200" u="none" cap="none" strike="noStrike">
                <a:solidFill>
                  <a:srgbClr val="000000"/>
                </a:solidFill>
                <a:latin typeface="Calibri"/>
                <a:ea typeface="Calibri"/>
                <a:cs typeface="Calibri"/>
                <a:sym typeface="Calibri"/>
              </a:rPr>
              <a:t>Habegger L.</a:t>
            </a:r>
            <a:r>
              <a:rPr b="0" baseline="30000" i="1" lang="en" sz="1200" u="none" cap="none" strike="noStrike">
                <a:solidFill>
                  <a:srgbClr val="000000"/>
                </a:solidFill>
                <a:latin typeface="Calibri"/>
                <a:ea typeface="Calibri"/>
                <a:cs typeface="Calibri"/>
                <a:sym typeface="Calibri"/>
              </a:rPr>
              <a:t>*</a:t>
            </a:r>
            <a:r>
              <a:rPr b="0" i="1" lang="en" sz="1200" u="none" cap="none" strike="noStrike">
                <a:solidFill>
                  <a:srgbClr val="000000"/>
                </a:solidFill>
                <a:latin typeface="Calibri"/>
                <a:ea typeface="Calibri"/>
                <a:cs typeface="Calibri"/>
                <a:sym typeface="Calibri"/>
              </a:rPr>
              <a:t>, Balasubramanian S.</a:t>
            </a:r>
            <a:r>
              <a:rPr b="0" baseline="30000" i="1" lang="en" sz="1200" u="none" cap="none" strike="noStrike">
                <a:solidFill>
                  <a:srgbClr val="000000"/>
                </a:solidFill>
                <a:latin typeface="Calibri"/>
                <a:ea typeface="Calibri"/>
                <a:cs typeface="Calibri"/>
                <a:sym typeface="Calibri"/>
              </a:rPr>
              <a:t>*</a:t>
            </a:r>
            <a:r>
              <a:rPr b="0" i="1" lang="en" sz="1200" u="none" cap="none" strike="noStrike">
                <a:solidFill>
                  <a:srgbClr val="000000"/>
                </a:solidFill>
                <a:latin typeface="Calibri"/>
                <a:ea typeface="Calibri"/>
                <a:cs typeface="Calibri"/>
                <a:sym typeface="Calibri"/>
              </a:rPr>
              <a:t>, et al. Bioinformatics, 2012</a:t>
            </a:r>
          </a:p>
        </p:txBody>
      </p:sp>
      <p:pic>
        <p:nvPicPr>
          <p:cNvPr descr="Screen Shot 2012-09-24 at 2.30.17 PM.png" id="402" name="Shape 402"/>
          <p:cNvPicPr preferRelativeResize="0"/>
          <p:nvPr/>
        </p:nvPicPr>
        <p:blipFill rotWithShape="1">
          <a:blip r:embed="rId4">
            <a:alphaModFix/>
          </a:blip>
          <a:srcRect b="0" l="0" r="0" t="0"/>
          <a:stretch/>
        </p:blipFill>
        <p:spPr>
          <a:xfrm>
            <a:off x="4242355" y="853532"/>
            <a:ext cx="3726563" cy="1283708"/>
          </a:xfrm>
          <a:prstGeom prst="rect">
            <a:avLst/>
          </a:prstGeom>
          <a:noFill/>
          <a:ln>
            <a:noFill/>
          </a:ln>
        </p:spPr>
      </p:pic>
      <p:sp>
        <p:nvSpPr>
          <p:cNvPr id="403" name="Shape 403"/>
          <p:cNvSpPr txBox="1"/>
          <p:nvPr/>
        </p:nvSpPr>
        <p:spPr>
          <a:xfrm>
            <a:off x="2114550" y="266701"/>
            <a:ext cx="4707000" cy="461700"/>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1" i="0" lang="en" sz="2200" u="none" cap="none" strike="noStrike">
                <a:solidFill>
                  <a:srgbClr val="22228B"/>
                </a:solidFill>
                <a:latin typeface="Helvetica Neue"/>
                <a:ea typeface="Helvetica Neue"/>
                <a:cs typeface="Helvetica Neue"/>
                <a:sym typeface="Helvetica Neue"/>
              </a:rPr>
              <a:t>Variant Annotation Tool (VAT)</a:t>
            </a:r>
          </a:p>
        </p:txBody>
      </p:sp>
      <p:sp>
        <p:nvSpPr>
          <p:cNvPr id="404" name="Shape 404"/>
          <p:cNvSpPr txBox="1"/>
          <p:nvPr/>
        </p:nvSpPr>
        <p:spPr>
          <a:xfrm>
            <a:off x="5049637" y="2190750"/>
            <a:ext cx="2112000" cy="300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500" u="none" cap="none" strike="noStrike">
                <a:solidFill>
                  <a:srgbClr val="000000"/>
                </a:solidFill>
                <a:latin typeface="Helvetica Neue"/>
                <a:ea typeface="Helvetica Neue"/>
                <a:cs typeface="Helvetica Neue"/>
                <a:sym typeface="Helvetica Neue"/>
              </a:rPr>
              <a:t>CLOUD APPLICATION</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descr="image70793.png" id="410" name="Shape 410"/>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411" name="Shape 411"/>
          <p:cNvSpPr txBox="1"/>
          <p:nvPr/>
        </p:nvSpPr>
        <p:spPr>
          <a:xfrm>
            <a:off x="515425" y="2894075"/>
            <a:ext cx="3325800" cy="321900"/>
          </a:xfrm>
          <a:prstGeom prst="rect">
            <a:avLst/>
          </a:prstGeom>
          <a:noFill/>
          <a:ln>
            <a:noFill/>
          </a:ln>
        </p:spPr>
        <p:txBody>
          <a:bodyPr anchorCtr="0" anchor="t" bIns="91425" lIns="91425" rIns="91425" wrap="square" tIns="91425">
            <a:noAutofit/>
          </a:bodyPr>
          <a:lstStyle/>
          <a:p>
            <a:pPr lvl="0" rtl="0">
              <a:spcBef>
                <a:spcPts val="0"/>
              </a:spcBef>
              <a:buNone/>
            </a:pPr>
            <a:r>
              <a:t/>
            </a:r>
            <a:endParaRPr/>
          </a:p>
        </p:txBody>
      </p:sp>
      <p:sp>
        <p:nvSpPr>
          <p:cNvPr id="412" name="Shape 412"/>
          <p:cNvSpPr/>
          <p:nvPr/>
        </p:nvSpPr>
        <p:spPr>
          <a:xfrm>
            <a:off x="1314450" y="114300"/>
            <a:ext cx="342900" cy="228600"/>
          </a:xfrm>
          <a:prstGeom prst="rect">
            <a:avLst/>
          </a:prstGeom>
          <a:solidFill>
            <a:schemeClr val="lt1"/>
          </a:solidFill>
          <a:ln>
            <a:noFill/>
          </a:ln>
        </p:spPr>
        <p:txBody>
          <a:bodyPr anchorCtr="0" anchor="ctr" bIns="34275" lIns="68575" rIns="68575" wrap="square" tIns="34275">
            <a:noAutofit/>
          </a:bodyPr>
          <a:lstStyle/>
          <a:p>
            <a:pPr indent="0" lvl="0" marL="0" marR="0" rtl="0" algn="l">
              <a:spcBef>
                <a:spcPts val="0"/>
              </a:spcBef>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3" name="Shape 413"/>
          <p:cNvSpPr txBox="1"/>
          <p:nvPr>
            <p:ph type="title"/>
          </p:nvPr>
        </p:nvSpPr>
        <p:spPr>
          <a:xfrm>
            <a:off x="629841" y="342900"/>
            <a:ext cx="7886700" cy="5589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lang="en" sz="2200">
                <a:solidFill>
                  <a:srgbClr val="22228B"/>
                </a:solidFill>
                <a:latin typeface="Helvetica Neue"/>
                <a:ea typeface="Helvetica Neue"/>
                <a:cs typeface="Helvetica Neue"/>
                <a:sym typeface="Helvetica Neue"/>
              </a:rPr>
              <a:t>Complexities in LOF annotation</a:t>
            </a:r>
          </a:p>
        </p:txBody>
      </p:sp>
      <p:sp>
        <p:nvSpPr>
          <p:cNvPr id="414" name="Shape 414"/>
          <p:cNvSpPr txBox="1"/>
          <p:nvPr>
            <p:ph idx="2" type="body"/>
          </p:nvPr>
        </p:nvSpPr>
        <p:spPr>
          <a:xfrm>
            <a:off x="629850" y="901800"/>
            <a:ext cx="3325800" cy="1214700"/>
          </a:xfrm>
          <a:prstGeom prst="rect">
            <a:avLst/>
          </a:prstGeom>
          <a:noFill/>
          <a:ln>
            <a:noFill/>
          </a:ln>
        </p:spPr>
        <p:txBody>
          <a:bodyPr anchorCtr="0" anchor="t" bIns="34275" lIns="68575" rIns="68575" wrap="square" tIns="34275">
            <a:noAutofit/>
          </a:bodyPr>
          <a:lstStyle/>
          <a:p>
            <a:pPr lvl="0" rtl="0">
              <a:spcBef>
                <a:spcPts val="0"/>
              </a:spcBef>
              <a:spcAft>
                <a:spcPts val="0"/>
              </a:spcAft>
              <a:buNone/>
            </a:pPr>
            <a:r>
              <a:t/>
            </a: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r>
              <a:t/>
            </a: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i="1" lang="en"/>
              <a:t> Genes Dev.,</a:t>
            </a:r>
            <a:r>
              <a:rPr lang="en"/>
              <a:t> ’11</a:t>
            </a:r>
          </a:p>
          <a:p>
            <a:pPr lvl="0" rtl="0">
              <a:lnSpc>
                <a:spcPct val="100000"/>
              </a:lnSpc>
              <a:spcBef>
                <a:spcPts val="0"/>
              </a:spcBef>
              <a:spcAft>
                <a:spcPts val="0"/>
              </a:spcAft>
              <a:buNone/>
            </a:pPr>
            <a:r>
              <a:rPr lang="en"/>
              <a:t>Balasubramanian S.*, Fu Y.*  et al., </a:t>
            </a:r>
            <a:r>
              <a:rPr i="1" lang="en"/>
              <a:t>NComms.</a:t>
            </a:r>
            <a:r>
              <a:rPr lang="en"/>
              <a:t>, ’17</a:t>
            </a:r>
          </a:p>
          <a:p>
            <a:pPr lvl="0" rtl="0">
              <a:lnSpc>
                <a:spcPct val="100000"/>
              </a:lnSpc>
              <a:spcBef>
                <a:spcPts val="0"/>
              </a:spcBef>
              <a:spcAft>
                <a:spcPts val="0"/>
              </a:spcAft>
              <a:buNone/>
            </a:pPr>
            <a:r>
              <a:t/>
            </a:r>
            <a:endParaRPr sz="1400">
              <a:latin typeface="Arial"/>
              <a:ea typeface="Arial"/>
              <a:cs typeface="Arial"/>
              <a:sym typeface="Arial"/>
            </a:endParaRPr>
          </a:p>
          <a:p>
            <a:pPr lvl="0" rtl="0">
              <a:spcBef>
                <a:spcPts val="0"/>
              </a:spcBef>
              <a:spcAft>
                <a:spcPts val="0"/>
              </a:spcAft>
              <a:buClr>
                <a:schemeClr val="dk1"/>
              </a:buClr>
              <a:buSzPct val="68750"/>
              <a:buFont typeface="Arial"/>
              <a:buNone/>
            </a:pPr>
            <a:r>
              <a:t/>
            </a:r>
            <a:endParaRPr sz="1600">
              <a:latin typeface="Helvetica Neue"/>
              <a:ea typeface="Helvetica Neue"/>
              <a:cs typeface="Helvetica Neue"/>
              <a:sym typeface="Helvetica Neue"/>
            </a:endParaRPr>
          </a:p>
          <a:p>
            <a:pPr lvl="0" marR="0" rtl="0" algn="l">
              <a:lnSpc>
                <a:spcPct val="90000"/>
              </a:lnSpc>
              <a:spcBef>
                <a:spcPts val="800"/>
              </a:spcBef>
              <a:spcAft>
                <a:spcPts val="0"/>
              </a:spcAft>
              <a:buNone/>
            </a:pPr>
            <a:r>
              <a:t/>
            </a:r>
            <a:endParaRPr sz="1600">
              <a:latin typeface="Helvetica Neue"/>
              <a:ea typeface="Helvetica Neue"/>
              <a:cs typeface="Helvetica Neue"/>
              <a:sym typeface="Helvetica Neue"/>
            </a:endParaRPr>
          </a:p>
        </p:txBody>
      </p:sp>
      <p:grpSp>
        <p:nvGrpSpPr>
          <p:cNvPr id="415" name="Shape 415"/>
          <p:cNvGrpSpPr/>
          <p:nvPr/>
        </p:nvGrpSpPr>
        <p:grpSpPr>
          <a:xfrm>
            <a:off x="638969" y="3218923"/>
            <a:ext cx="7588771" cy="1871021"/>
            <a:chOff x="638969" y="3218923"/>
            <a:chExt cx="7588771" cy="1871021"/>
          </a:xfrm>
        </p:grpSpPr>
        <p:pic>
          <p:nvPicPr>
            <p:cNvPr descr="g12357.png" id="416" name="Shape 416"/>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417" name="Shape 417"/>
            <p:cNvCxnSpPr/>
            <p:nvPr/>
          </p:nvCxnSpPr>
          <p:spPr>
            <a:xfrm rot="10800000">
              <a:off x="1804649"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18" name="Shape 418"/>
            <p:cNvCxnSpPr/>
            <p:nvPr/>
          </p:nvCxnSpPr>
          <p:spPr>
            <a:xfrm rot="10800000">
              <a:off x="2473075"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19" name="Shape 419"/>
            <p:cNvCxnSpPr/>
            <p:nvPr/>
          </p:nvCxnSpPr>
          <p:spPr>
            <a:xfrm rot="10800000">
              <a:off x="3399707"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0" name="Shape 420"/>
            <p:cNvCxnSpPr/>
            <p:nvPr/>
          </p:nvCxnSpPr>
          <p:spPr>
            <a:xfrm rot="10800000">
              <a:off x="3520291"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1" name="Shape 421"/>
            <p:cNvCxnSpPr/>
            <p:nvPr/>
          </p:nvCxnSpPr>
          <p:spPr>
            <a:xfrm rot="10800000">
              <a:off x="4692482"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2" name="Shape 422"/>
            <p:cNvCxnSpPr/>
            <p:nvPr/>
          </p:nvCxnSpPr>
          <p:spPr>
            <a:xfrm rot="10800000">
              <a:off x="4913819"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3" name="Shape 423"/>
            <p:cNvCxnSpPr/>
            <p:nvPr/>
          </p:nvCxnSpPr>
          <p:spPr>
            <a:xfrm rot="10800000">
              <a:off x="6269555" y="4800144"/>
              <a:ext cx="0" cy="289800"/>
            </a:xfrm>
            <a:prstGeom prst="straightConnector1">
              <a:avLst/>
            </a:prstGeom>
            <a:noFill/>
            <a:ln cap="flat" cmpd="sng" w="9525">
              <a:solidFill>
                <a:schemeClr val="dk2"/>
              </a:solidFill>
              <a:prstDash val="solid"/>
              <a:round/>
              <a:headEnd len="lg" w="lg" type="none"/>
              <a:tailEnd len="lg" w="lg" type="triangle"/>
            </a:ln>
          </p:spPr>
        </p:cxnSp>
        <p:cxnSp>
          <p:nvCxnSpPr>
            <p:cNvPr id="424" name="Shape 424"/>
            <p:cNvCxnSpPr/>
            <p:nvPr/>
          </p:nvCxnSpPr>
          <p:spPr>
            <a:xfrm>
              <a:off x="5223311" y="3218923"/>
              <a:ext cx="0" cy="289800"/>
            </a:xfrm>
            <a:prstGeom prst="straightConnector1">
              <a:avLst/>
            </a:prstGeom>
            <a:noFill/>
            <a:ln cap="flat" cmpd="sng" w="9525">
              <a:solidFill>
                <a:schemeClr val="dk2"/>
              </a:solidFill>
              <a:prstDash val="solid"/>
              <a:round/>
              <a:headEnd len="lg" w="lg" type="none"/>
              <a:tailEnd len="lg" w="lg" type="triangl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Shape 430"/>
          <p:cNvSpPr txBox="1"/>
          <p:nvPr>
            <p:ph type="title"/>
          </p:nvPr>
        </p:nvSpPr>
        <p:spPr>
          <a:xfrm>
            <a:off x="629841" y="342900"/>
            <a:ext cx="7941300" cy="5970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i="0" lang="en" sz="2300" u="sng" cap="none" strike="noStrike">
                <a:solidFill>
                  <a:srgbClr val="22228B"/>
                </a:solidFill>
                <a:latin typeface="Helvetica Neue"/>
                <a:ea typeface="Helvetica Neue"/>
                <a:cs typeface="Helvetica Neue"/>
                <a:sym typeface="Helvetica Neue"/>
              </a:rPr>
              <a:t>A</a:t>
            </a:r>
            <a:r>
              <a:rPr b="1" i="0" lang="en" sz="2300" u="none" cap="none" strike="noStrike">
                <a:solidFill>
                  <a:srgbClr val="22228B"/>
                </a:solidFill>
                <a:latin typeface="Helvetica Neue"/>
                <a:ea typeface="Helvetica Neue"/>
                <a:cs typeface="Helvetica Neue"/>
                <a:sym typeface="Helvetica Neue"/>
              </a:rPr>
              <a:t>nnotation of </a:t>
            </a:r>
            <a:r>
              <a:rPr b="1" i="0" lang="en" sz="2300" u="sng" cap="none" strike="noStrike">
                <a:solidFill>
                  <a:srgbClr val="22228B"/>
                </a:solidFill>
                <a:latin typeface="Helvetica Neue"/>
                <a:ea typeface="Helvetica Neue"/>
                <a:cs typeface="Helvetica Neue"/>
                <a:sym typeface="Helvetica Neue"/>
              </a:rPr>
              <a:t>L</a:t>
            </a:r>
            <a:r>
              <a:rPr b="1" i="0" lang="en" sz="2300" u="none" cap="none" strike="noStrike">
                <a:solidFill>
                  <a:srgbClr val="22228B"/>
                </a:solidFill>
                <a:latin typeface="Helvetica Neue"/>
                <a:ea typeface="Helvetica Neue"/>
                <a:cs typeface="Helvetica Neue"/>
                <a:sym typeface="Helvetica Neue"/>
              </a:rPr>
              <a:t>oss-</a:t>
            </a:r>
            <a:r>
              <a:rPr b="1" i="0" lang="en" sz="2300" u="sng" cap="none" strike="noStrike">
                <a:solidFill>
                  <a:srgbClr val="22228B"/>
                </a:solidFill>
                <a:latin typeface="Helvetica Neue"/>
                <a:ea typeface="Helvetica Neue"/>
                <a:cs typeface="Helvetica Neue"/>
                <a:sym typeface="Helvetica Neue"/>
              </a:rPr>
              <a:t>o</a:t>
            </a:r>
            <a:r>
              <a:rPr b="1" i="0" lang="en" sz="2300" u="none" cap="none" strike="noStrike">
                <a:solidFill>
                  <a:srgbClr val="22228B"/>
                </a:solidFill>
                <a:latin typeface="Helvetica Neue"/>
                <a:ea typeface="Helvetica Neue"/>
                <a:cs typeface="Helvetica Neue"/>
                <a:sym typeface="Helvetica Neue"/>
              </a:rPr>
              <a:t>f-</a:t>
            </a:r>
            <a:r>
              <a:rPr b="1" i="0" lang="en" sz="2300" u="sng" cap="none" strike="noStrike">
                <a:solidFill>
                  <a:srgbClr val="22228B"/>
                </a:solidFill>
                <a:latin typeface="Helvetica Neue"/>
                <a:ea typeface="Helvetica Neue"/>
                <a:cs typeface="Helvetica Neue"/>
                <a:sym typeface="Helvetica Neue"/>
              </a:rPr>
              <a:t>F</a:t>
            </a:r>
            <a:r>
              <a:rPr b="1" i="0" lang="en" sz="2300" u="none" cap="none" strike="noStrike">
                <a:solidFill>
                  <a:srgbClr val="22228B"/>
                </a:solidFill>
                <a:latin typeface="Helvetica Neue"/>
                <a:ea typeface="Helvetica Neue"/>
                <a:cs typeface="Helvetica Neue"/>
                <a:sym typeface="Helvetica Neue"/>
              </a:rPr>
              <a:t>unction </a:t>
            </a:r>
            <a:r>
              <a:rPr b="1" i="0" lang="en" sz="2300" u="sng" cap="none" strike="noStrike">
                <a:solidFill>
                  <a:srgbClr val="22228B"/>
                </a:solidFill>
                <a:latin typeface="Helvetica Neue"/>
                <a:ea typeface="Helvetica Neue"/>
                <a:cs typeface="Helvetica Neue"/>
                <a:sym typeface="Helvetica Neue"/>
              </a:rPr>
              <a:t>T</a:t>
            </a:r>
            <a:r>
              <a:rPr b="1" i="0" lang="en" sz="2300" u="none" cap="none" strike="noStrike">
                <a:solidFill>
                  <a:srgbClr val="22228B"/>
                </a:solidFill>
                <a:latin typeface="Helvetica Neue"/>
                <a:ea typeface="Helvetica Neue"/>
                <a:cs typeface="Helvetica Neue"/>
                <a:sym typeface="Helvetica Neue"/>
              </a:rPr>
              <a:t>ranscripts (ALoFT)</a:t>
            </a:r>
          </a:p>
        </p:txBody>
      </p:sp>
      <p:sp>
        <p:nvSpPr>
          <p:cNvPr id="431" name="Shape 431"/>
          <p:cNvSpPr txBox="1"/>
          <p:nvPr>
            <p:ph idx="2" type="body"/>
          </p:nvPr>
        </p:nvSpPr>
        <p:spPr>
          <a:xfrm>
            <a:off x="629841" y="1353244"/>
            <a:ext cx="3930900" cy="3118800"/>
          </a:xfrm>
          <a:prstGeom prst="rect">
            <a:avLst/>
          </a:prstGeom>
          <a:noFill/>
          <a:ln>
            <a:noFill/>
          </a:ln>
        </p:spPr>
        <p:txBody>
          <a:bodyPr anchorCtr="0" anchor="t" bIns="34275" lIns="68575" rIns="68575" wrap="square" tIns="34275">
            <a:noAutofit/>
          </a:bodyPr>
          <a:lstStyle/>
          <a:p>
            <a:pPr lvl="0" rtl="0">
              <a:lnSpc>
                <a:spcPct val="80000"/>
              </a:lnSpc>
              <a:spcBef>
                <a:spcPts val="0"/>
              </a:spcBef>
              <a:buNone/>
            </a:pPr>
            <a:r>
              <a:rPr lang="en" sz="1400">
                <a:latin typeface="Helvetica Neue"/>
                <a:ea typeface="Helvetica Neue"/>
                <a:cs typeface="Helvetica Neue"/>
                <a:sym typeface="Helvetica Neue"/>
              </a:rPr>
              <a:t>VCF Input</a:t>
            </a:r>
          </a:p>
          <a:p>
            <a:pPr lvl="0" rtl="0">
              <a:lnSpc>
                <a:spcPct val="80000"/>
              </a:lnSpc>
              <a:spcBef>
                <a:spcPts val="0"/>
              </a:spcBef>
              <a:buNone/>
            </a:pPr>
            <a:r>
              <a:rPr lang="en" sz="1400">
                <a:latin typeface="Helvetica Neue"/>
                <a:ea typeface="Helvetica Neue"/>
                <a:cs typeface="Helvetica Neue"/>
                <a:sym typeface="Helvetica Neue"/>
              </a:rPr>
              <a:t>Output:</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Impact score: benign or deleterious.</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Confidence level.</a:t>
            </a:r>
          </a:p>
          <a:p>
            <a:pPr indent="-317500" lvl="0" marL="457200" marR="0" rtl="0" algn="l">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Annotated VCF.</a:t>
            </a:r>
          </a:p>
          <a:p>
            <a:pPr lvl="0" marR="0" rtl="0" algn="l">
              <a:lnSpc>
                <a:spcPct val="150000"/>
              </a:lnSpc>
              <a:spcBef>
                <a:spcPts val="800"/>
              </a:spcBef>
              <a:spcAft>
                <a:spcPts val="0"/>
              </a:spcAft>
              <a:buNone/>
            </a:pPr>
            <a:r>
              <a:rPr lang="en" sz="1400">
                <a:solidFill>
                  <a:srgbClr val="000000"/>
                </a:solidFill>
                <a:latin typeface="Helvetica Neue"/>
                <a:ea typeface="Helvetica Neue"/>
                <a:cs typeface="Helvetica Neue"/>
                <a:sym typeface="Helvetica Neue"/>
              </a:rPr>
              <a:t>Access:</a:t>
            </a:r>
          </a:p>
          <a:p>
            <a:pPr indent="-317500" lvl="0" marL="457200" marR="0" rtl="0" algn="l">
              <a:lnSpc>
                <a:spcPct val="150000"/>
              </a:lnSpc>
              <a:spcBef>
                <a:spcPts val="800"/>
              </a:spcBef>
              <a:spcAft>
                <a:spcPts val="0"/>
              </a:spcAft>
              <a:buSzPct val="100000"/>
              <a:buFont typeface="Helvetica Neue"/>
              <a:buChar char="●"/>
            </a:pPr>
            <a:r>
              <a:rPr lang="en" sz="1400">
                <a:solidFill>
                  <a:srgbClr val="000000"/>
                </a:solidFill>
                <a:latin typeface="Helvetica Neue"/>
                <a:ea typeface="Helvetica Neue"/>
                <a:cs typeface="Helvetica Neue"/>
                <a:sym typeface="Helvetica Neue"/>
              </a:rPr>
              <a:t>Software package: </a:t>
            </a:r>
            <a:r>
              <a:rPr b="1" lang="en" sz="1400">
                <a:latin typeface="Helvetica Neue"/>
                <a:ea typeface="Helvetica Neue"/>
                <a:cs typeface="Helvetica Neue"/>
                <a:sym typeface="Helvetica Neue"/>
              </a:rPr>
              <a:t>aloft.gersteinlab.org</a:t>
            </a:r>
          </a:p>
          <a:p>
            <a:pPr indent="-317500" lvl="0" marL="457200" rtl="0">
              <a:lnSpc>
                <a:spcPct val="150000"/>
              </a:lnSpc>
              <a:spcBef>
                <a:spcPts val="0"/>
              </a:spcBef>
              <a:buSzPct val="100000"/>
              <a:buFont typeface="Helvetica Neue"/>
              <a:buChar char="●"/>
            </a:pPr>
            <a:r>
              <a:rPr lang="en" sz="1400">
                <a:latin typeface="Helvetica Neue"/>
                <a:ea typeface="Helvetica Neue"/>
                <a:cs typeface="Helvetica Neue"/>
                <a:sym typeface="Helvetica Neue"/>
              </a:rPr>
              <a:t>Gitub: </a:t>
            </a:r>
            <a:r>
              <a:rPr b="1" lang="en" sz="1400">
                <a:latin typeface="Helvetica Neue"/>
                <a:ea typeface="Helvetica Neue"/>
                <a:cs typeface="Helvetica Neue"/>
                <a:sym typeface="Helvetica Neue"/>
              </a:rPr>
              <a:t>github.com/gersteinlab/aloft</a:t>
            </a:r>
          </a:p>
        </p:txBody>
      </p:sp>
      <p:sp>
        <p:nvSpPr>
          <p:cNvPr id="432" name="Shape 432"/>
          <p:cNvSpPr txBox="1"/>
          <p:nvPr/>
        </p:nvSpPr>
        <p:spPr>
          <a:xfrm>
            <a:off x="5149202" y="597694"/>
            <a:ext cx="2949000" cy="12003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33" name="Shape 433"/>
          <p:cNvSpPr txBox="1"/>
          <p:nvPr/>
        </p:nvSpPr>
        <p:spPr>
          <a:xfrm>
            <a:off x="5149202" y="1797844"/>
            <a:ext cx="2949000" cy="2858700"/>
          </a:xfrm>
          <a:prstGeom prst="rect">
            <a:avLst/>
          </a:prstGeom>
          <a:noFill/>
          <a:ln>
            <a:noFill/>
          </a:ln>
        </p:spPr>
        <p:txBody>
          <a:bodyPr anchorCtr="0" anchor="t" bIns="34275" lIns="68575" rIns="68575" wrap="square" tIns="34275">
            <a:noAutofit/>
          </a:bodyPr>
          <a:lstStyle/>
          <a:p>
            <a:pPr indent="0" lvl="0" marL="0" marR="0" rtl="0" algn="l">
              <a:lnSpc>
                <a:spcPct val="90000"/>
              </a:lnSpc>
              <a:spcBef>
                <a:spcPts val="0"/>
              </a:spcBef>
              <a:buClr>
                <a:schemeClr val="dk1"/>
              </a:buClr>
              <a:buFont typeface="Arial"/>
              <a:buNone/>
            </a:pPr>
            <a:r>
              <a:t/>
            </a:r>
            <a:endParaRPr b="0" i="0" sz="1200" u="none" cap="none" strike="noStrike">
              <a:solidFill>
                <a:schemeClr val="dk1"/>
              </a:solidFill>
              <a:latin typeface="Calibri"/>
              <a:ea typeface="Calibri"/>
              <a:cs typeface="Calibri"/>
              <a:sym typeface="Calibri"/>
            </a:endParaRPr>
          </a:p>
        </p:txBody>
      </p:sp>
      <p:pic>
        <p:nvPicPr>
          <p:cNvPr descr="ALoFT.png" id="434" name="Shape 434"/>
          <p:cNvPicPr preferRelativeResize="0"/>
          <p:nvPr/>
        </p:nvPicPr>
        <p:blipFill>
          <a:blip r:embed="rId3">
            <a:alphaModFix/>
          </a:blip>
          <a:stretch>
            <a:fillRect/>
          </a:stretch>
        </p:blipFill>
        <p:spPr>
          <a:xfrm>
            <a:off x="4942394" y="1055150"/>
            <a:ext cx="2643463" cy="3626653"/>
          </a:xfrm>
          <a:prstGeom prst="rect">
            <a:avLst/>
          </a:prstGeom>
          <a:noFill/>
          <a:ln>
            <a:noFill/>
          </a:ln>
        </p:spPr>
      </p:pic>
      <p:sp>
        <p:nvSpPr>
          <p:cNvPr id="435" name="Shape 435"/>
          <p:cNvSpPr txBox="1"/>
          <p:nvPr/>
        </p:nvSpPr>
        <p:spPr>
          <a:xfrm>
            <a:off x="4652475" y="4681800"/>
            <a:ext cx="3325800" cy="3219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04" name="Shape 104"/>
        <p:cNvGrpSpPr/>
        <p:nvPr/>
      </p:nvGrpSpPr>
      <p:grpSpPr>
        <a:xfrm>
          <a:off x="0" y="0"/>
          <a:ext cx="0" cy="0"/>
          <a:chOff x="0" y="0"/>
          <a:chExt cx="0" cy="0"/>
        </a:xfrm>
      </p:grpSpPr>
      <p:sp>
        <p:nvSpPr>
          <p:cNvPr id="105" name="Shape 105"/>
          <p:cNvSpPr txBox="1"/>
          <p:nvPr>
            <p:ph type="title"/>
          </p:nvPr>
        </p:nvSpPr>
        <p:spPr>
          <a:xfrm>
            <a:off x="0" y="-44053"/>
            <a:ext cx="9144000" cy="615553"/>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06" name="Shape 106"/>
          <p:cNvSpPr txBox="1"/>
          <p:nvPr>
            <p:ph idx="1" type="body"/>
          </p:nvPr>
        </p:nvSpPr>
        <p:spPr>
          <a:xfrm>
            <a:off x="50800" y="550069"/>
            <a:ext cx="4538662" cy="4389834"/>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07" name="Shape 107"/>
          <p:cNvSpPr txBox="1"/>
          <p:nvPr>
            <p:ph idx="2" type="body"/>
          </p:nvPr>
        </p:nvSpPr>
        <p:spPr>
          <a:xfrm>
            <a:off x="4437062" y="540544"/>
            <a:ext cx="4706937" cy="4399359"/>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Shape 440"/>
          <p:cNvSpPr txBox="1"/>
          <p:nvPr>
            <p:ph type="title"/>
          </p:nvPr>
        </p:nvSpPr>
        <p:spPr>
          <a:xfrm>
            <a:off x="685800" y="3048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i="0" lang="en" sz="2600" u="none" cap="none" strike="noStrike">
                <a:solidFill>
                  <a:srgbClr val="22228B"/>
                </a:solidFill>
                <a:latin typeface="Helvetica Neue"/>
                <a:ea typeface="Helvetica Neue"/>
                <a:cs typeface="Helvetica Neue"/>
                <a:sym typeface="Helvetica Neue"/>
              </a:rPr>
              <a:t>LoF position distribution varies by cohort</a:t>
            </a:r>
          </a:p>
        </p:txBody>
      </p:sp>
      <p:pic>
        <p:nvPicPr>
          <p:cNvPr id="441" name="Shape 441"/>
          <p:cNvPicPr preferRelativeResize="0"/>
          <p:nvPr/>
        </p:nvPicPr>
        <p:blipFill rotWithShape="1">
          <a:blip r:embed="rId3">
            <a:alphaModFix/>
          </a:blip>
          <a:srcRect b="0" l="0" r="48990" t="6690"/>
          <a:stretch/>
        </p:blipFill>
        <p:spPr>
          <a:xfrm>
            <a:off x="416050" y="995200"/>
            <a:ext cx="4498203" cy="3776425"/>
          </a:xfrm>
          <a:prstGeom prst="rect">
            <a:avLst/>
          </a:prstGeom>
          <a:noFill/>
          <a:ln>
            <a:noFill/>
          </a:ln>
        </p:spPr>
      </p:pic>
      <p:sp>
        <p:nvSpPr>
          <p:cNvPr id="442" name="Shape 442"/>
          <p:cNvSpPr txBox="1"/>
          <p:nvPr/>
        </p:nvSpPr>
        <p:spPr>
          <a:xfrm>
            <a:off x="5195400" y="4490075"/>
            <a:ext cx="3262800" cy="399900"/>
          </a:xfrm>
          <a:prstGeom prst="rect">
            <a:avLst/>
          </a:prstGeom>
          <a:noFill/>
          <a:ln>
            <a:noFill/>
          </a:ln>
        </p:spPr>
        <p:txBody>
          <a:bodyPr anchorCtr="0" anchor="ctr"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443" name="Shape 443"/>
          <p:cNvPicPr preferRelativeResize="0"/>
          <p:nvPr/>
        </p:nvPicPr>
        <p:blipFill rotWithShape="1">
          <a:blip r:embed="rId3">
            <a:alphaModFix/>
          </a:blip>
          <a:srcRect b="-5110" l="50744" r="-4534" t="5110"/>
          <a:stretch/>
        </p:blipFill>
        <p:spPr>
          <a:xfrm>
            <a:off x="4991429" y="1177025"/>
            <a:ext cx="3999572" cy="3412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Shape 448"/>
          <p:cNvSpPr txBox="1"/>
          <p:nvPr>
            <p:ph type="title"/>
          </p:nvPr>
        </p:nvSpPr>
        <p:spPr>
          <a:xfrm>
            <a:off x="629841" y="723900"/>
            <a:ext cx="7392000" cy="4827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t/>
            </a:r>
            <a:endParaRPr b="1" sz="2300">
              <a:solidFill>
                <a:srgbClr val="22228B"/>
              </a:solidFill>
              <a:latin typeface="Helvetica Neue"/>
              <a:ea typeface="Helvetica Neue"/>
              <a:cs typeface="Helvetica Neue"/>
              <a:sym typeface="Helvetica Neue"/>
            </a:endParaRPr>
          </a:p>
          <a:p>
            <a:pPr indent="0" lvl="0" marL="0" marR="0" rtl="0" algn="l">
              <a:lnSpc>
                <a:spcPct val="90000"/>
              </a:lnSpc>
              <a:spcBef>
                <a:spcPts val="0"/>
              </a:spcBef>
              <a:buClr>
                <a:srgbClr val="1F3864"/>
              </a:buClr>
              <a:buSzPct val="25000"/>
              <a:buFont typeface="Helvetica Neue"/>
              <a:buNone/>
            </a:pPr>
            <a:r>
              <a:rPr b="1" i="0" lang="en" sz="2300" u="none" cap="none" strike="noStrike">
                <a:solidFill>
                  <a:srgbClr val="22228B"/>
                </a:solidFill>
                <a:latin typeface="Helvetica Neue"/>
                <a:ea typeface="Helvetica Neue"/>
                <a:cs typeface="Helvetica Neue"/>
                <a:sym typeface="Helvetica Neue"/>
              </a:rPr>
              <a:t>ALoFT identifies deleterious</a:t>
            </a:r>
          </a:p>
          <a:p>
            <a:pPr indent="0" lvl="0" marL="0" marR="0" rtl="0" algn="l">
              <a:lnSpc>
                <a:spcPct val="90000"/>
              </a:lnSpc>
              <a:spcBef>
                <a:spcPts val="0"/>
              </a:spcBef>
              <a:buClr>
                <a:srgbClr val="1F3864"/>
              </a:buClr>
              <a:buSzPct val="25000"/>
              <a:buFont typeface="Helvetica Neue"/>
              <a:buNone/>
            </a:pPr>
            <a:r>
              <a:rPr b="1" i="0" lang="en" sz="2300" u="none" cap="none" strike="noStrike">
                <a:solidFill>
                  <a:srgbClr val="22228B"/>
                </a:solidFill>
                <a:latin typeface="Helvetica Neue"/>
                <a:ea typeface="Helvetica Neue"/>
                <a:cs typeface="Helvetica Neue"/>
                <a:sym typeface="Helvetica Neue"/>
              </a:rPr>
              <a:t>somatic LoF variants</a:t>
            </a:r>
          </a:p>
        </p:txBody>
      </p:sp>
      <p:sp>
        <p:nvSpPr>
          <p:cNvPr id="449" name="Shape 449"/>
          <p:cNvSpPr txBox="1"/>
          <p:nvPr>
            <p:ph idx="1" type="body"/>
          </p:nvPr>
        </p:nvSpPr>
        <p:spPr>
          <a:xfrm>
            <a:off x="718448" y="1388986"/>
            <a:ext cx="2949000" cy="3576300"/>
          </a:xfrm>
          <a:prstGeom prst="rect">
            <a:avLst/>
          </a:prstGeom>
          <a:noFill/>
          <a:ln>
            <a:noFill/>
          </a:ln>
        </p:spPr>
        <p:txBody>
          <a:bodyPr anchorCtr="0" anchor="t" bIns="34275" lIns="68575" rIns="68575" wrap="square" tIns="34275">
            <a:noAutofit/>
          </a:bodyPr>
          <a:lstStyle/>
          <a:p>
            <a:pPr indent="0" lvl="0" marL="0" marR="0" rtl="0" algn="l">
              <a:lnSpc>
                <a:spcPct val="90000"/>
              </a:lnSpc>
              <a:spcBef>
                <a:spcPts val="0"/>
              </a:spcBef>
              <a:spcAft>
                <a:spcPts val="0"/>
              </a:spcAft>
              <a:buClr>
                <a:schemeClr val="dk1"/>
              </a:buClr>
              <a:buSzPct val="25000"/>
              <a:buFont typeface="Arial"/>
              <a:buNone/>
            </a:pPr>
            <a:r>
              <a:rPr b="1" i="0" lang="en" sz="1400" u="none" cap="none" strike="noStrike">
                <a:solidFill>
                  <a:schemeClr val="dk1"/>
                </a:solidFill>
                <a:latin typeface="Helvetica Neue"/>
                <a:ea typeface="Helvetica Neue"/>
                <a:cs typeface="Helvetica Neue"/>
                <a:sym typeface="Helvetica Neue"/>
              </a:rPr>
              <a:t>LoF tolerant genes:</a:t>
            </a:r>
          </a:p>
          <a:p>
            <a:pPr indent="-228600" lvl="0" marL="254000" marR="0" rtl="0" algn="l">
              <a:lnSpc>
                <a:spcPct val="90000"/>
              </a:lnSpc>
              <a:spcBef>
                <a:spcPts val="800"/>
              </a:spcBef>
              <a:spcAft>
                <a:spcPts val="0"/>
              </a:spcAft>
              <a:buClr>
                <a:schemeClr val="dk1"/>
              </a:buClr>
              <a:buSzPct val="100000"/>
              <a:buFont typeface="Arial"/>
              <a:buChar char="•"/>
            </a:pPr>
            <a:r>
              <a:rPr b="0" i="0" lang="en" sz="1400" u="none" cap="none" strike="noStrike">
                <a:solidFill>
                  <a:schemeClr val="dk1"/>
                </a:solidFill>
                <a:latin typeface="Helvetica Neue"/>
                <a:ea typeface="Helvetica Neue"/>
                <a:cs typeface="Helvetica Neue"/>
                <a:sym typeface="Helvetica Neue"/>
              </a:rPr>
              <a:t>LoF in the 1KG cohort.</a:t>
            </a:r>
          </a:p>
          <a:p>
            <a:pPr indent="-228600" lvl="0" marL="254000" marR="0" rtl="0" algn="l">
              <a:lnSpc>
                <a:spcPct val="90000"/>
              </a:lnSpc>
              <a:spcBef>
                <a:spcPts val="800"/>
              </a:spcBef>
              <a:spcAft>
                <a:spcPts val="0"/>
              </a:spcAft>
              <a:buClr>
                <a:schemeClr val="dk1"/>
              </a:buClr>
              <a:buSzPct val="100000"/>
              <a:buFont typeface="Arial"/>
              <a:buChar char="•"/>
            </a:pPr>
            <a:r>
              <a:rPr b="0" i="1" lang="en" sz="1400" u="none" cap="none" strike="noStrike">
                <a:solidFill>
                  <a:schemeClr val="dk1"/>
                </a:solidFill>
                <a:latin typeface="Helvetica Neue"/>
                <a:ea typeface="Helvetica Neue"/>
                <a:cs typeface="Helvetica Neue"/>
                <a:sym typeface="Helvetica Neue"/>
              </a:rPr>
              <a:t>Depleted in deleterious LoFs.</a:t>
            </a:r>
          </a:p>
          <a:p>
            <a:pPr indent="0" lvl="0" marL="0" marR="0" rtl="0" algn="l">
              <a:lnSpc>
                <a:spcPct val="90000"/>
              </a:lnSpc>
              <a:spcBef>
                <a:spcPts val="800"/>
              </a:spcBef>
              <a:spcAft>
                <a:spcPts val="0"/>
              </a:spcAft>
              <a:buClr>
                <a:schemeClr val="dk1"/>
              </a:buClr>
              <a:buSzPct val="25000"/>
              <a:buFont typeface="Arial"/>
              <a:buNone/>
            </a:pPr>
            <a:r>
              <a:t/>
            </a:r>
            <a:endParaRPr b="0" i="0" sz="1400" u="none" cap="none" strike="noStrike">
              <a:solidFill>
                <a:schemeClr val="dk1"/>
              </a:solidFill>
              <a:latin typeface="Helvetica Neue"/>
              <a:ea typeface="Helvetica Neue"/>
              <a:cs typeface="Helvetica Neue"/>
              <a:sym typeface="Helvetica Neue"/>
            </a:endParaRPr>
          </a:p>
          <a:p>
            <a:pPr indent="0" lvl="0" marL="0" marR="0" rtl="0" algn="l">
              <a:lnSpc>
                <a:spcPct val="90000"/>
              </a:lnSpc>
              <a:spcBef>
                <a:spcPts val="800"/>
              </a:spcBef>
              <a:spcAft>
                <a:spcPts val="0"/>
              </a:spcAft>
              <a:buClr>
                <a:schemeClr val="dk1"/>
              </a:buClr>
              <a:buSzPct val="25000"/>
              <a:buFont typeface="Arial"/>
              <a:buNone/>
            </a:pPr>
            <a:r>
              <a:rPr b="1" i="0" lang="en" sz="1400" u="none" cap="none" strike="noStrike">
                <a:solidFill>
                  <a:schemeClr val="dk1"/>
                </a:solidFill>
                <a:latin typeface="Helvetica Neue"/>
                <a:ea typeface="Helvetica Neue"/>
                <a:cs typeface="Helvetica Neue"/>
                <a:sym typeface="Helvetica Neue"/>
              </a:rPr>
              <a:t>Cancer genes:</a:t>
            </a:r>
          </a:p>
          <a:p>
            <a:pPr indent="-228600" lvl="0" marL="254000" marR="0" rtl="0" algn="l">
              <a:lnSpc>
                <a:spcPct val="90000"/>
              </a:lnSpc>
              <a:spcBef>
                <a:spcPts val="800"/>
              </a:spcBef>
              <a:spcAft>
                <a:spcPts val="0"/>
              </a:spcAft>
              <a:buClr>
                <a:schemeClr val="dk1"/>
              </a:buClr>
              <a:buSzPct val="100000"/>
              <a:buFont typeface="Arial"/>
              <a:buChar char="•"/>
            </a:pPr>
            <a:r>
              <a:rPr b="0" i="0" lang="en" sz="1400" u="none" cap="none" strike="noStrike">
                <a:solidFill>
                  <a:schemeClr val="dk1"/>
                </a:solidFill>
                <a:latin typeface="Helvetica Neue"/>
                <a:ea typeface="Helvetica Neue"/>
                <a:cs typeface="Helvetica Neue"/>
                <a:sym typeface="Helvetica Neue"/>
              </a:rPr>
              <a:t>COSMIC consensus.</a:t>
            </a:r>
          </a:p>
          <a:p>
            <a:pPr indent="-228600" lvl="0" marL="254000" marR="0" rtl="0" algn="l">
              <a:lnSpc>
                <a:spcPct val="90000"/>
              </a:lnSpc>
              <a:spcBef>
                <a:spcPts val="800"/>
              </a:spcBef>
              <a:spcAft>
                <a:spcPts val="0"/>
              </a:spcAft>
              <a:buClr>
                <a:schemeClr val="dk1"/>
              </a:buClr>
              <a:buSzPct val="100000"/>
              <a:buFont typeface="Arial"/>
              <a:buChar char="•"/>
            </a:pPr>
            <a:r>
              <a:rPr b="0" i="1" lang="en" sz="1400" u="none" cap="none" strike="noStrike">
                <a:solidFill>
                  <a:schemeClr val="dk1"/>
                </a:solidFill>
                <a:latin typeface="Helvetica Neue"/>
                <a:ea typeface="Helvetica Neue"/>
                <a:cs typeface="Helvetica Neue"/>
                <a:sym typeface="Helvetica Neue"/>
              </a:rPr>
              <a:t>Enriched in deleterious LoFs.</a:t>
            </a:r>
          </a:p>
        </p:txBody>
      </p:sp>
      <p:pic>
        <p:nvPicPr>
          <p:cNvPr descr="g11339.png" id="450" name="Shape 450"/>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451" name="Shape 451"/>
          <p:cNvSpPr txBox="1"/>
          <p:nvPr/>
        </p:nvSpPr>
        <p:spPr>
          <a:xfrm>
            <a:off x="629838" y="4575500"/>
            <a:ext cx="3325800" cy="3219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629850" y="342900"/>
            <a:ext cx="7500900" cy="426900"/>
          </a:xfrm>
          <a:prstGeom prst="rect">
            <a:avLst/>
          </a:prstGeom>
          <a:noFill/>
          <a:ln>
            <a:noFill/>
          </a:ln>
        </p:spPr>
        <p:txBody>
          <a:bodyPr anchorCtr="0" anchor="b" bIns="34275" lIns="68575" rIns="68575" wrap="square" tIns="34275">
            <a:noAutofit/>
          </a:bodyPr>
          <a:lstStyle/>
          <a:p>
            <a:pPr indent="0" lvl="0" marL="0" marR="0" rtl="0" algn="l">
              <a:lnSpc>
                <a:spcPct val="90000"/>
              </a:lnSpc>
              <a:spcBef>
                <a:spcPts val="0"/>
              </a:spcBef>
              <a:buClr>
                <a:srgbClr val="1F3864"/>
              </a:buClr>
              <a:buSzPct val="25000"/>
              <a:buFont typeface="Helvetica Neue"/>
              <a:buNone/>
            </a:pPr>
            <a:r>
              <a:rPr b="1" lang="en" sz="2000">
                <a:solidFill>
                  <a:srgbClr val="22228B"/>
                </a:solidFill>
                <a:latin typeface="Helvetica Neue"/>
                <a:ea typeface="Helvetica Neue"/>
                <a:cs typeface="Helvetica Neue"/>
                <a:sym typeface="Helvetica Neue"/>
              </a:rPr>
              <a:t>ALoFT refines cancer mutation classification</a:t>
            </a:r>
          </a:p>
        </p:txBody>
      </p:sp>
      <p:pic>
        <p:nvPicPr>
          <p:cNvPr descr="g69630.png" id="457" name="Shape 457"/>
          <p:cNvPicPr preferRelativeResize="0"/>
          <p:nvPr/>
        </p:nvPicPr>
        <p:blipFill>
          <a:blip r:embed="rId3">
            <a:alphaModFix/>
          </a:blip>
          <a:stretch>
            <a:fillRect/>
          </a:stretch>
        </p:blipFill>
        <p:spPr>
          <a:xfrm>
            <a:off x="4952625" y="924550"/>
            <a:ext cx="3110648" cy="3839899"/>
          </a:xfrm>
          <a:prstGeom prst="rect">
            <a:avLst/>
          </a:prstGeom>
          <a:noFill/>
          <a:ln>
            <a:noFill/>
          </a:ln>
        </p:spPr>
      </p:pic>
      <p:sp>
        <p:nvSpPr>
          <p:cNvPr id="458" name="Shape 458"/>
          <p:cNvSpPr txBox="1"/>
          <p:nvPr/>
        </p:nvSpPr>
        <p:spPr>
          <a:xfrm>
            <a:off x="5006063" y="4764450"/>
            <a:ext cx="3325800" cy="321900"/>
          </a:xfrm>
          <a:prstGeom prst="rect">
            <a:avLst/>
          </a:prstGeom>
          <a:noFill/>
          <a:ln>
            <a:noFill/>
          </a:ln>
        </p:spPr>
        <p:txBody>
          <a:bodyPr anchorCtr="0" anchor="t" bIns="91425" lIns="91425" rIns="91425" wrap="square" tIns="91425">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i="1" lang="en" sz="1200">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r>
              <a:t/>
            </a:r>
            <a:endParaRPr/>
          </a:p>
        </p:txBody>
      </p:sp>
      <p:pic>
        <p:nvPicPr>
          <p:cNvPr descr="text63366.png" id="459" name="Shape 459"/>
          <p:cNvPicPr preferRelativeResize="0"/>
          <p:nvPr/>
        </p:nvPicPr>
        <p:blipFill>
          <a:blip r:embed="rId4">
            <a:alphaModFix/>
          </a:blip>
          <a:stretch>
            <a:fillRect/>
          </a:stretch>
        </p:blipFill>
        <p:spPr>
          <a:xfrm>
            <a:off x="1174300" y="924550"/>
            <a:ext cx="2844053" cy="2577328"/>
          </a:xfrm>
          <a:prstGeom prst="rect">
            <a:avLst/>
          </a:prstGeom>
          <a:noFill/>
          <a:ln>
            <a:noFill/>
          </a:ln>
        </p:spPr>
      </p:pic>
      <p:sp>
        <p:nvSpPr>
          <p:cNvPr id="460" name="Shape 460"/>
          <p:cNvSpPr txBox="1"/>
          <p:nvPr/>
        </p:nvSpPr>
        <p:spPr>
          <a:xfrm>
            <a:off x="1098100" y="3367825"/>
            <a:ext cx="3000000" cy="1956300"/>
          </a:xfrm>
          <a:prstGeom prst="rect">
            <a:avLst/>
          </a:prstGeom>
          <a:noFill/>
          <a:ln>
            <a:noFill/>
          </a:ln>
        </p:spPr>
        <p:txBody>
          <a:bodyPr anchorCtr="0" anchor="ctr" bIns="91425" lIns="91425" rIns="91425" wrap="square" tIns="91425">
            <a:noAutofit/>
          </a:bodyPr>
          <a:lstStyle/>
          <a:p>
            <a:pPr lvl="0" rtl="0">
              <a:lnSpc>
                <a:spcPct val="90000"/>
              </a:lnSpc>
              <a:spcBef>
                <a:spcPts val="800"/>
              </a:spcBef>
              <a:buNone/>
            </a:pPr>
            <a:r>
              <a:rPr i="1" lang="en">
                <a:solidFill>
                  <a:schemeClr val="dk1"/>
                </a:solidFill>
                <a:latin typeface="Helvetica Neue"/>
                <a:ea typeface="Helvetica Neue"/>
                <a:cs typeface="Helvetica Neue"/>
                <a:sym typeface="Helvetica Neue"/>
              </a:rPr>
              <a:t>Vogelstein et al. 2013:</a:t>
            </a:r>
            <a:r>
              <a:rPr lang="en">
                <a:solidFill>
                  <a:schemeClr val="dk1"/>
                </a:solidFill>
                <a:latin typeface="Helvetica Neue"/>
                <a:ea typeface="Helvetica Neue"/>
                <a:cs typeface="Helvetica Neue"/>
                <a:sym typeface="Helvetica Neue"/>
              </a:rPr>
              <a:t> if &gt;20% of mutations in a </a:t>
            </a:r>
            <a:r>
              <a:rPr lang="en">
                <a:solidFill>
                  <a:schemeClr val="dk1"/>
                </a:solidFill>
                <a:latin typeface="Helvetica Neue"/>
                <a:ea typeface="Helvetica Neue"/>
                <a:cs typeface="Helvetica Neue"/>
                <a:sym typeface="Helvetica Neue"/>
              </a:rPr>
              <a:t>gene</a:t>
            </a:r>
            <a:r>
              <a:rPr lang="en">
                <a:solidFill>
                  <a:schemeClr val="dk1"/>
                </a:solidFill>
                <a:latin typeface="Helvetica Neue"/>
                <a:ea typeface="Helvetica Neue"/>
                <a:cs typeface="Helvetica Neue"/>
                <a:sym typeface="Helvetica Neue"/>
              </a:rPr>
              <a:t> are inactivating </a:t>
            </a:r>
            <a:r>
              <a:rPr lang="en">
                <a:solidFill>
                  <a:schemeClr val="dk1"/>
                </a:solidFill>
                <a:latin typeface="Helvetica Neue"/>
                <a:ea typeface="Helvetica Neue"/>
                <a:cs typeface="Helvetica Neue"/>
                <a:sym typeface="Helvetica Neue"/>
              </a:rPr>
              <a:t>→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4" name="Shape 464"/>
        <p:cNvGrpSpPr/>
        <p:nvPr/>
      </p:nvGrpSpPr>
      <p:grpSpPr>
        <a:xfrm>
          <a:off x="0" y="0"/>
          <a:ext cx="0" cy="0"/>
          <a:chOff x="0" y="0"/>
          <a:chExt cx="0" cy="0"/>
        </a:xfrm>
      </p:grpSpPr>
      <p:sp>
        <p:nvSpPr>
          <p:cNvPr id="465" name="Shape 465"/>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466" name="Shape 466"/>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467" name="Shape 467"/>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txBox="1"/>
          <p:nvPr>
            <p:ph type="title"/>
          </p:nvPr>
        </p:nvSpPr>
        <p:spPr>
          <a:xfrm>
            <a:off x="1143000" y="150248"/>
            <a:ext cx="6858000" cy="5808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chemeClr val="dk1"/>
              </a:buClr>
              <a:buSzPct val="25000"/>
              <a:buFont typeface="Calibri"/>
              <a:buNone/>
            </a:pPr>
            <a:r>
              <a:rPr b="1" i="0" lang="en" sz="2400" u="none" cap="none" strike="noStrike">
                <a:solidFill>
                  <a:srgbClr val="22228B"/>
                </a:solidFill>
                <a:latin typeface="Arial"/>
                <a:ea typeface="Arial"/>
                <a:cs typeface="Arial"/>
                <a:sym typeface="Arial"/>
              </a:rPr>
              <a:t>Schematic illustration of localized frustration</a:t>
            </a:r>
          </a:p>
        </p:txBody>
      </p:sp>
      <p:sp>
        <p:nvSpPr>
          <p:cNvPr id="474" name="Shape 474"/>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pic>
        <p:nvPicPr>
          <p:cNvPr id="475" name="Shape 475"/>
          <p:cNvPicPr preferRelativeResize="0"/>
          <p:nvPr/>
        </p:nvPicPr>
        <p:blipFill rotWithShape="1">
          <a:blip r:embed="rId3">
            <a:alphaModFix/>
          </a:blip>
          <a:srcRect b="0" l="0" r="0" t="0"/>
          <a:stretch/>
        </p:blipFill>
        <p:spPr>
          <a:xfrm>
            <a:off x="2008585" y="575072"/>
            <a:ext cx="5253356" cy="3908367"/>
          </a:xfrm>
          <a:prstGeom prst="rect">
            <a:avLst/>
          </a:prstGeom>
          <a:noFill/>
          <a:ln>
            <a:noFill/>
          </a:ln>
        </p:spPr>
      </p:pic>
      <p:sp>
        <p:nvSpPr>
          <p:cNvPr id="476" name="Shape 476"/>
          <p:cNvSpPr txBox="1"/>
          <p:nvPr/>
        </p:nvSpPr>
        <p:spPr>
          <a:xfrm>
            <a:off x="1270398" y="4745832"/>
            <a:ext cx="3507581" cy="254794"/>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1200" u="none" cap="none" strike="noStrike">
                <a:solidFill>
                  <a:srgbClr val="7F7F7F"/>
                </a:solidFill>
                <a:latin typeface="Calibri"/>
                <a:ea typeface="Calibri"/>
                <a:cs typeface="Calibri"/>
                <a:sym typeface="Calibri"/>
              </a:rPr>
              <a:t>[Ferreiro et al., </a:t>
            </a:r>
            <a:r>
              <a:rPr b="0" i="1" lang="en" sz="1200" u="none" cap="none" strike="noStrike">
                <a:solidFill>
                  <a:srgbClr val="7F7F7F"/>
                </a:solidFill>
                <a:latin typeface="Calibri"/>
                <a:ea typeface="Calibri"/>
                <a:cs typeface="Calibri"/>
                <a:sym typeface="Calibri"/>
              </a:rPr>
              <a:t>PNAS </a:t>
            </a:r>
            <a:r>
              <a:rPr b="0" i="0" lang="en" sz="1200" u="none" cap="none" strike="noStrike">
                <a:solidFill>
                  <a:srgbClr val="7F7F7F"/>
                </a:solidFill>
                <a:latin typeface="Calibri"/>
                <a:ea typeface="Calibri"/>
                <a:cs typeface="Calibri"/>
                <a:sym typeface="Calibri"/>
              </a:rPr>
              <a:t>(’07)]</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Shape 482"/>
          <p:cNvSpPr txBox="1"/>
          <p:nvPr>
            <p:ph type="title"/>
          </p:nvPr>
        </p:nvSpPr>
        <p:spPr>
          <a:xfrm>
            <a:off x="1628323" y="-76825"/>
            <a:ext cx="5451600" cy="8574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chemeClr val="dk1"/>
              </a:buClr>
              <a:buSzPct val="25000"/>
              <a:buFont typeface="Calibri"/>
              <a:buNone/>
            </a:pPr>
            <a:r>
              <a:rPr b="1" i="0" lang="en" sz="2400" u="none" cap="none" strike="noStrike">
                <a:solidFill>
                  <a:srgbClr val="22228B"/>
                </a:solidFill>
                <a:latin typeface="Helvetica Neue"/>
                <a:ea typeface="Helvetica Neue"/>
                <a:cs typeface="Helvetica Neue"/>
                <a:sym typeface="Helvetica Neue"/>
              </a:rPr>
              <a:t>Workflow for evaluating localized frustration changes (∆F)</a:t>
            </a:r>
          </a:p>
        </p:txBody>
      </p:sp>
      <p:sp>
        <p:nvSpPr>
          <p:cNvPr id="483" name="Shape 483"/>
          <p:cNvSpPr txBox="1"/>
          <p:nvPr/>
        </p:nvSpPr>
        <p:spPr>
          <a:xfrm rot="-5400000">
            <a:off x="7533148" y="3532651"/>
            <a:ext cx="2968200" cy="253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pic>
        <p:nvPicPr>
          <p:cNvPr descr="frustration__schematic_for_rotator.jpg" id="484" name="Shape 484"/>
          <p:cNvPicPr preferRelativeResize="0"/>
          <p:nvPr/>
        </p:nvPicPr>
        <p:blipFill>
          <a:blip r:embed="rId3">
            <a:alphaModFix/>
          </a:blip>
          <a:stretch>
            <a:fillRect/>
          </a:stretch>
        </p:blipFill>
        <p:spPr>
          <a:xfrm>
            <a:off x="88850" y="780575"/>
            <a:ext cx="8708535" cy="428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Shape 490"/>
          <p:cNvSpPr txBox="1"/>
          <p:nvPr>
            <p:ph type="title"/>
          </p:nvPr>
        </p:nvSpPr>
        <p:spPr>
          <a:xfrm>
            <a:off x="1420417" y="117872"/>
            <a:ext cx="6392465"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3000" u="none" cap="none" strike="noStrike">
                <a:solidFill>
                  <a:srgbClr val="22228B"/>
                </a:solidFill>
                <a:latin typeface="Helvetica Neue"/>
                <a:ea typeface="Helvetica Neue"/>
                <a:cs typeface="Helvetica Neue"/>
                <a:sym typeface="Helvetica Neue"/>
              </a:rPr>
              <a:t>Complexity of the second order frustration calculation</a:t>
            </a:r>
          </a:p>
        </p:txBody>
      </p:sp>
      <p:cxnSp>
        <p:nvCxnSpPr>
          <p:cNvPr id="491" name="Shape 491"/>
          <p:cNvCxnSpPr/>
          <p:nvPr/>
        </p:nvCxnSpPr>
        <p:spPr>
          <a:xfrm rot="10800000">
            <a:off x="1926431" y="940595"/>
            <a:ext cx="0" cy="3518297"/>
          </a:xfrm>
          <a:prstGeom prst="straightConnector1">
            <a:avLst/>
          </a:prstGeom>
          <a:noFill/>
          <a:ln cap="flat" cmpd="sng" w="28575">
            <a:solidFill>
              <a:schemeClr val="dk1"/>
            </a:solidFill>
            <a:prstDash val="solid"/>
            <a:round/>
            <a:headEnd len="med" w="med" type="none"/>
            <a:tailEnd len="lg" w="lg" type="triangle"/>
          </a:ln>
        </p:spPr>
      </p:cxnSp>
      <p:cxnSp>
        <p:nvCxnSpPr>
          <p:cNvPr id="492" name="Shape 492"/>
          <p:cNvCxnSpPr/>
          <p:nvPr/>
        </p:nvCxnSpPr>
        <p:spPr>
          <a:xfrm flipH="1" rot="10800000">
            <a:off x="1926431" y="4454128"/>
            <a:ext cx="5886450" cy="4762"/>
          </a:xfrm>
          <a:prstGeom prst="straightConnector1">
            <a:avLst/>
          </a:prstGeom>
          <a:noFill/>
          <a:ln cap="flat" cmpd="sng" w="31750">
            <a:solidFill>
              <a:schemeClr val="dk1"/>
            </a:solidFill>
            <a:prstDash val="solid"/>
            <a:round/>
            <a:headEnd len="med" w="med" type="none"/>
            <a:tailEnd len="lg" w="lg" type="triangle"/>
          </a:ln>
        </p:spPr>
      </p:cxnSp>
      <p:sp>
        <p:nvSpPr>
          <p:cNvPr id="493" name="Shape 493"/>
          <p:cNvSpPr txBox="1"/>
          <p:nvPr/>
        </p:nvSpPr>
        <p:spPr>
          <a:xfrm rot="5400000">
            <a:off x="702470" y="2152651"/>
            <a:ext cx="1794272" cy="346472"/>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800" u="none" cap="none" strike="noStrike">
                <a:solidFill>
                  <a:schemeClr val="dk1"/>
                </a:solidFill>
                <a:latin typeface="Courier"/>
                <a:ea typeface="Courier"/>
                <a:cs typeface="Courier"/>
                <a:sym typeface="Courier"/>
              </a:rPr>
              <a:t>Time</a:t>
            </a:r>
          </a:p>
        </p:txBody>
      </p:sp>
      <p:sp>
        <p:nvSpPr>
          <p:cNvPr id="494" name="Shape 494"/>
          <p:cNvSpPr txBox="1"/>
          <p:nvPr/>
        </p:nvSpPr>
        <p:spPr>
          <a:xfrm>
            <a:off x="3255169" y="4520803"/>
            <a:ext cx="3006328" cy="346471"/>
          </a:xfrm>
          <a:prstGeom prst="rect">
            <a:avLst/>
          </a:prstGeom>
          <a:noFill/>
          <a:ln>
            <a:noFill/>
          </a:ln>
        </p:spPr>
        <p:txBody>
          <a:bodyPr anchorCtr="0" anchor="t" bIns="34275" lIns="68575" rIns="68575" wrap="square" tIns="34275">
            <a:noAutofit/>
          </a:bodyPr>
          <a:lstStyle/>
          <a:p>
            <a:pPr indent="0" lvl="0" marL="0" marR="0" rtl="0" algn="ctr">
              <a:spcBef>
                <a:spcPts val="0"/>
              </a:spcBef>
              <a:buSzPct val="25000"/>
              <a:buNone/>
            </a:pPr>
            <a:r>
              <a:rPr b="0" i="0" lang="en" sz="1800" u="none" cap="none" strike="noStrike">
                <a:solidFill>
                  <a:schemeClr val="dk1"/>
                </a:solidFill>
                <a:latin typeface="Courier"/>
                <a:ea typeface="Courier"/>
                <a:cs typeface="Courier"/>
                <a:sym typeface="Courier"/>
              </a:rPr>
              <a:t>Accuracy</a:t>
            </a:r>
          </a:p>
        </p:txBody>
      </p:sp>
      <p:sp>
        <p:nvSpPr>
          <p:cNvPr id="495" name="Shape 495"/>
          <p:cNvSpPr txBox="1"/>
          <p:nvPr/>
        </p:nvSpPr>
        <p:spPr>
          <a:xfrm>
            <a:off x="3498750" y="1751513"/>
            <a:ext cx="2146500" cy="2901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Second order frustration calculation (</a:t>
            </a:r>
            <a:r>
              <a:rPr b="1" i="0" lang="en" sz="800" u="none" cap="none" strike="noStrike">
                <a:solidFill>
                  <a:schemeClr val="dk1"/>
                </a:solidFill>
                <a:latin typeface="Calibri"/>
                <a:ea typeface="Calibri"/>
                <a:cs typeface="Calibri"/>
                <a:sym typeface="Calibri"/>
              </a:rPr>
              <a:t>∆F)</a:t>
            </a:r>
          </a:p>
        </p:txBody>
      </p:sp>
      <p:sp>
        <p:nvSpPr>
          <p:cNvPr id="496" name="Shape 496"/>
          <p:cNvSpPr txBox="1"/>
          <p:nvPr/>
        </p:nvSpPr>
        <p:spPr>
          <a:xfrm>
            <a:off x="5870975" y="1046613"/>
            <a:ext cx="2348100" cy="1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MD-assisted free energy calculation (</a:t>
            </a:r>
            <a:r>
              <a:rPr b="1" i="0" lang="en" sz="800" u="none" cap="none" strike="noStrike">
                <a:solidFill>
                  <a:schemeClr val="dk1"/>
                </a:solidFill>
                <a:latin typeface="Calibri"/>
                <a:ea typeface="Calibri"/>
                <a:cs typeface="Calibri"/>
                <a:sym typeface="Calibri"/>
              </a:rPr>
              <a:t>∆G)</a:t>
            </a:r>
          </a:p>
        </p:txBody>
      </p:sp>
      <p:sp>
        <p:nvSpPr>
          <p:cNvPr id="497" name="Shape 497"/>
          <p:cNvSpPr txBox="1"/>
          <p:nvPr/>
        </p:nvSpPr>
        <p:spPr>
          <a:xfrm>
            <a:off x="2039551" y="2389575"/>
            <a:ext cx="2025900" cy="1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800" u="none" cap="none" strike="noStrike">
                <a:solidFill>
                  <a:schemeClr val="dk1"/>
                </a:solidFill>
                <a:latin typeface="Times New Roman"/>
                <a:ea typeface="Times New Roman"/>
                <a:cs typeface="Times New Roman"/>
                <a:sym typeface="Times New Roman"/>
              </a:rPr>
              <a:t>First order frustration calculation (F)</a:t>
            </a:r>
          </a:p>
        </p:txBody>
      </p:sp>
      <p:pic>
        <p:nvPicPr>
          <p:cNvPr descr="frustration__1st_order_calculation_icon_simplified_circ.pdf" id="498" name="Shape 498"/>
          <p:cNvPicPr preferRelativeResize="0"/>
          <p:nvPr/>
        </p:nvPicPr>
        <p:blipFill rotWithShape="1">
          <a:blip r:embed="rId3">
            <a:alphaModFix/>
          </a:blip>
          <a:srcRect b="0" l="0" r="0" t="0"/>
          <a:stretch/>
        </p:blipFill>
        <p:spPr>
          <a:xfrm>
            <a:off x="2114550" y="2581276"/>
            <a:ext cx="1500711" cy="1880566"/>
          </a:xfrm>
          <a:prstGeom prst="rect">
            <a:avLst/>
          </a:prstGeom>
          <a:noFill/>
          <a:ln>
            <a:noFill/>
          </a:ln>
        </p:spPr>
      </p:pic>
      <p:pic>
        <p:nvPicPr>
          <p:cNvPr descr="frustration__2nd_order_calculation_icon_simplified_circ.pdf" id="499" name="Shape 499"/>
          <p:cNvPicPr preferRelativeResize="0"/>
          <p:nvPr/>
        </p:nvPicPr>
        <p:blipFill rotWithShape="1">
          <a:blip r:embed="rId4">
            <a:alphaModFix/>
          </a:blip>
          <a:srcRect b="0" l="0" r="0" t="0"/>
          <a:stretch/>
        </p:blipFill>
        <p:spPr>
          <a:xfrm>
            <a:off x="3876676" y="2032398"/>
            <a:ext cx="1656454" cy="2436042"/>
          </a:xfrm>
          <a:prstGeom prst="rect">
            <a:avLst/>
          </a:prstGeom>
          <a:noFill/>
          <a:ln>
            <a:noFill/>
          </a:ln>
        </p:spPr>
      </p:pic>
      <p:pic>
        <p:nvPicPr>
          <p:cNvPr descr="ensemble.pdf" id="500" name="Shape 500"/>
          <p:cNvPicPr preferRelativeResize="0"/>
          <p:nvPr/>
        </p:nvPicPr>
        <p:blipFill rotWithShape="1">
          <a:blip r:embed="rId5">
            <a:alphaModFix/>
          </a:blip>
          <a:srcRect b="5804" l="3473" r="2779" t="4420"/>
          <a:stretch/>
        </p:blipFill>
        <p:spPr>
          <a:xfrm>
            <a:off x="5911454" y="1541860"/>
            <a:ext cx="1659874" cy="709423"/>
          </a:xfrm>
          <a:prstGeom prst="rect">
            <a:avLst/>
          </a:prstGeom>
          <a:noFill/>
          <a:ln>
            <a:noFill/>
          </a:ln>
        </p:spPr>
      </p:pic>
      <p:sp>
        <p:nvSpPr>
          <p:cNvPr id="501" name="Shape 501"/>
          <p:cNvSpPr txBox="1"/>
          <p:nvPr/>
        </p:nvSpPr>
        <p:spPr>
          <a:xfrm>
            <a:off x="5929325" y="1302595"/>
            <a:ext cx="1649100" cy="3151500"/>
          </a:xfrm>
          <a:prstGeom prst="rect">
            <a:avLst/>
          </a:prstGeom>
          <a:noFill/>
          <a:ln cap="flat" cmpd="sng" w="25400">
            <a:solidFill>
              <a:schemeClr val="dk1"/>
            </a:solidFill>
            <a:prstDash val="solid"/>
            <a:miter lim="800000"/>
            <a:headEnd len="med" w="med" type="none"/>
            <a:tailEnd len="med" w="med" type="none"/>
          </a:ln>
        </p:spPr>
        <p:txBody>
          <a:bodyPr anchorCtr="0" anchor="t" bIns="34275" lIns="68575" rIns="68575" wrap="square" tIns="34275">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1643063" y="305991"/>
            <a:ext cx="5829300"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2400" u="none" cap="none" strike="noStrike">
                <a:solidFill>
                  <a:srgbClr val="22228B"/>
                </a:solidFill>
                <a:latin typeface="Helvetica Neue"/>
                <a:ea typeface="Helvetica Neue"/>
                <a:cs typeface="Helvetica Neue"/>
                <a:sym typeface="Helvetica Neue"/>
              </a:rPr>
              <a:t>Comparing ∆F values across different SNV categories: disease v normal</a:t>
            </a:r>
          </a:p>
        </p:txBody>
      </p:sp>
      <p:sp>
        <p:nvSpPr>
          <p:cNvPr id="508" name="Shape 508"/>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509" name="Shape 509"/>
          <p:cNvSpPr/>
          <p:nvPr/>
        </p:nvSpPr>
        <p:spPr>
          <a:xfrm>
            <a:off x="1953817" y="1564482"/>
            <a:ext cx="234553" cy="208360"/>
          </a:xfrm>
          <a:prstGeom prst="smileyFace">
            <a:avLst>
              <a:gd fmla="val 4653" name="adj"/>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0" name="Shape 510"/>
          <p:cNvSpPr/>
          <p:nvPr/>
        </p:nvSpPr>
        <p:spPr>
          <a:xfrm>
            <a:off x="1976438" y="1794272"/>
            <a:ext cx="192881" cy="338138"/>
          </a:xfrm>
          <a:prstGeom prst="upArrow">
            <a:avLst>
              <a:gd fmla="val 50000" name="adj1"/>
              <a:gd fmla="val 50036" name="adj2"/>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1" name="Shape 511"/>
          <p:cNvSpPr/>
          <p:nvPr/>
        </p:nvSpPr>
        <p:spPr>
          <a:xfrm>
            <a:off x="1953816" y="2815828"/>
            <a:ext cx="233362" cy="208359"/>
          </a:xfrm>
          <a:prstGeom prst="smileyFace">
            <a:avLst>
              <a:gd fmla="val -4653" name="adj"/>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2" name="Shape 512"/>
          <p:cNvSpPr/>
          <p:nvPr/>
        </p:nvSpPr>
        <p:spPr>
          <a:xfrm rot="10800000">
            <a:off x="1974057" y="2456260"/>
            <a:ext cx="192881" cy="338138"/>
          </a:xfrm>
          <a:prstGeom prst="upArrow">
            <a:avLst>
              <a:gd fmla="val 50000" name="adj1"/>
              <a:gd fmla="val 50036" name="adj2"/>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13" name="Shape 513"/>
          <p:cNvSpPr txBox="1"/>
          <p:nvPr/>
        </p:nvSpPr>
        <p:spPr>
          <a:xfrm>
            <a:off x="2070497" y="1728788"/>
            <a:ext cx="571500" cy="138112"/>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500" u="none" cap="none" strike="noStrike">
                <a:solidFill>
                  <a:schemeClr val="dk1"/>
                </a:solidFill>
                <a:latin typeface="Times New Roman"/>
                <a:ea typeface="Times New Roman"/>
                <a:cs typeface="Times New Roman"/>
                <a:sym typeface="Times New Roman"/>
              </a:rPr>
              <a:t>Loss of frustration</a:t>
            </a:r>
          </a:p>
        </p:txBody>
      </p:sp>
      <p:sp>
        <p:nvSpPr>
          <p:cNvPr id="514" name="Shape 514"/>
          <p:cNvSpPr txBox="1"/>
          <p:nvPr/>
        </p:nvSpPr>
        <p:spPr>
          <a:xfrm>
            <a:off x="2070497" y="2719388"/>
            <a:ext cx="571500" cy="139304"/>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0" i="0" lang="en" sz="500" u="none" cap="none" strike="noStrike">
                <a:solidFill>
                  <a:schemeClr val="dk1"/>
                </a:solidFill>
                <a:latin typeface="Times New Roman"/>
                <a:ea typeface="Times New Roman"/>
                <a:cs typeface="Times New Roman"/>
                <a:sym typeface="Times New Roman"/>
              </a:rPr>
              <a:t>Gain of frustration</a:t>
            </a:r>
          </a:p>
        </p:txBody>
      </p:sp>
      <p:sp>
        <p:nvSpPr>
          <p:cNvPr id="515" name="Shape 515"/>
          <p:cNvSpPr txBox="1"/>
          <p:nvPr/>
        </p:nvSpPr>
        <p:spPr>
          <a:xfrm rot="-5400000">
            <a:off x="-214312" y="3532585"/>
            <a:ext cx="2968228" cy="253603"/>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pic>
        <p:nvPicPr>
          <p:cNvPr descr="compare.deltaMinFrustration.core.png" id="516" name="Shape 516"/>
          <p:cNvPicPr preferRelativeResize="0"/>
          <p:nvPr/>
        </p:nvPicPr>
        <p:blipFill rotWithShape="1">
          <a:blip r:embed="rId3">
            <a:alphaModFix/>
          </a:blip>
          <a:srcRect b="13724" l="9000" r="7819" t="17428"/>
          <a:stretch/>
        </p:blipFill>
        <p:spPr>
          <a:xfrm>
            <a:off x="2641997" y="1564482"/>
            <a:ext cx="1970406" cy="1855985"/>
          </a:xfrm>
          <a:prstGeom prst="rect">
            <a:avLst/>
          </a:prstGeom>
          <a:noFill/>
          <a:ln>
            <a:noFill/>
          </a:ln>
        </p:spPr>
      </p:pic>
      <p:pic>
        <p:nvPicPr>
          <p:cNvPr descr="compare.deltaMinFrustration.surface.png" id="517" name="Shape 517"/>
          <p:cNvPicPr preferRelativeResize="0"/>
          <p:nvPr/>
        </p:nvPicPr>
        <p:blipFill rotWithShape="1">
          <a:blip r:embed="rId4">
            <a:alphaModFix/>
          </a:blip>
          <a:srcRect b="14162" l="9200" r="8019" t="17429"/>
          <a:stretch/>
        </p:blipFill>
        <p:spPr>
          <a:xfrm>
            <a:off x="5170885" y="1550194"/>
            <a:ext cx="2056076" cy="1889233"/>
          </a:xfrm>
          <a:prstGeom prst="rect">
            <a:avLst/>
          </a:prstGeom>
          <a:noFill/>
          <a:ln>
            <a:noFill/>
          </a:ln>
        </p:spPr>
      </p:pic>
      <p:sp>
        <p:nvSpPr>
          <p:cNvPr id="518" name="Shape 518"/>
          <p:cNvSpPr txBox="1"/>
          <p:nvPr/>
        </p:nvSpPr>
        <p:spPr>
          <a:xfrm>
            <a:off x="3039666" y="3444479"/>
            <a:ext cx="1400175" cy="230981"/>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100" u="none" cap="none" strike="noStrike">
                <a:solidFill>
                  <a:schemeClr val="dk1"/>
                </a:solidFill>
                <a:latin typeface="Arial"/>
                <a:ea typeface="Arial"/>
                <a:cs typeface="Arial"/>
                <a:sym typeface="Arial"/>
              </a:rPr>
              <a:t>Core residues</a:t>
            </a:r>
          </a:p>
        </p:txBody>
      </p:sp>
      <p:sp>
        <p:nvSpPr>
          <p:cNvPr id="519" name="Shape 519"/>
          <p:cNvSpPr txBox="1"/>
          <p:nvPr/>
        </p:nvSpPr>
        <p:spPr>
          <a:xfrm>
            <a:off x="5575698" y="3444479"/>
            <a:ext cx="1835944" cy="230981"/>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100" u="none" cap="none" strike="noStrike">
                <a:solidFill>
                  <a:schemeClr val="dk1"/>
                </a:solidFill>
                <a:latin typeface="Arial"/>
                <a:ea typeface="Arial"/>
                <a:cs typeface="Arial"/>
                <a:sym typeface="Arial"/>
              </a:rPr>
              <a:t>Surface residues</a:t>
            </a:r>
          </a:p>
        </p:txBody>
      </p:sp>
      <p:cxnSp>
        <p:nvCxnSpPr>
          <p:cNvPr id="520" name="Shape 520"/>
          <p:cNvCxnSpPr/>
          <p:nvPr/>
        </p:nvCxnSpPr>
        <p:spPr>
          <a:xfrm>
            <a:off x="3094435" y="2182416"/>
            <a:ext cx="617934" cy="0"/>
          </a:xfrm>
          <a:prstGeom prst="straightConnector1">
            <a:avLst/>
          </a:prstGeom>
          <a:noFill/>
          <a:ln cap="flat" cmpd="sng" w="9525">
            <a:solidFill>
              <a:schemeClr val="dk1"/>
            </a:solidFill>
            <a:prstDash val="dot"/>
            <a:round/>
            <a:headEnd len="med" w="med" type="none"/>
            <a:tailEnd len="med" w="med" type="none"/>
          </a:ln>
        </p:spPr>
      </p:cxnSp>
      <p:cxnSp>
        <p:nvCxnSpPr>
          <p:cNvPr id="521" name="Shape 521"/>
          <p:cNvCxnSpPr/>
          <p:nvPr/>
        </p:nvCxnSpPr>
        <p:spPr>
          <a:xfrm>
            <a:off x="3712370" y="2208610"/>
            <a:ext cx="640556" cy="146446"/>
          </a:xfrm>
          <a:prstGeom prst="straightConnector1">
            <a:avLst/>
          </a:prstGeom>
          <a:noFill/>
          <a:ln cap="flat" cmpd="sng" w="12700">
            <a:solidFill>
              <a:srgbClr val="3366FF"/>
            </a:solidFill>
            <a:prstDash val="dash"/>
            <a:round/>
            <a:headEnd len="med" w="med" type="none"/>
            <a:tailEnd len="lg" w="lg" type="stealth"/>
          </a:ln>
        </p:spPr>
      </p:cxnSp>
      <p:cxnSp>
        <p:nvCxnSpPr>
          <p:cNvPr id="522" name="Shape 522"/>
          <p:cNvCxnSpPr/>
          <p:nvPr/>
        </p:nvCxnSpPr>
        <p:spPr>
          <a:xfrm>
            <a:off x="5632847" y="2283619"/>
            <a:ext cx="681037" cy="0"/>
          </a:xfrm>
          <a:prstGeom prst="straightConnector1">
            <a:avLst/>
          </a:prstGeom>
          <a:noFill/>
          <a:ln cap="flat" cmpd="sng" w="9525">
            <a:solidFill>
              <a:srgbClr val="FF0000"/>
            </a:solidFill>
            <a:prstDash val="dot"/>
            <a:round/>
            <a:headEnd len="med" w="med" type="none"/>
            <a:tailEnd len="med" w="med" type="none"/>
          </a:ln>
        </p:spPr>
      </p:cxnSp>
      <p:cxnSp>
        <p:nvCxnSpPr>
          <p:cNvPr id="523" name="Shape 523"/>
          <p:cNvCxnSpPr/>
          <p:nvPr/>
        </p:nvCxnSpPr>
        <p:spPr>
          <a:xfrm>
            <a:off x="6313885" y="2283619"/>
            <a:ext cx="641746" cy="71438"/>
          </a:xfrm>
          <a:prstGeom prst="straightConnector1">
            <a:avLst/>
          </a:prstGeom>
          <a:noFill/>
          <a:ln cap="flat" cmpd="sng" w="12700">
            <a:solidFill>
              <a:srgbClr val="0000FF"/>
            </a:solidFill>
            <a:prstDash val="dash"/>
            <a:round/>
            <a:headEnd len="med" w="med" type="none"/>
            <a:tailEnd len="lg" w="lg" type="stealth"/>
          </a:ln>
        </p:spPr>
      </p:cxnSp>
      <p:sp>
        <p:nvSpPr>
          <p:cNvPr id="524" name="Shape 524"/>
          <p:cNvSpPr txBox="1"/>
          <p:nvPr/>
        </p:nvSpPr>
        <p:spPr>
          <a:xfrm>
            <a:off x="1752600" y="3880247"/>
            <a:ext cx="5719762" cy="1176337"/>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800" u="none" cap="none" strike="noStrike">
                <a:solidFill>
                  <a:schemeClr val="dk1"/>
                </a:solidFill>
                <a:latin typeface="Helvetica Neue"/>
                <a:ea typeface="Helvetica Neue"/>
                <a:cs typeface="Helvetica Neue"/>
                <a:sym typeface="Helvetica Neue"/>
              </a:rPr>
              <a:t>Normal mutations (1000G) tend to unfavorably frustrate (less frustrated) surface more than core, </a:t>
            </a:r>
            <a:br>
              <a:rPr i="0" lang="en" sz="1800" u="none" cap="none" strike="noStrike">
                <a:solidFill>
                  <a:schemeClr val="dk1"/>
                </a:solidFill>
                <a:latin typeface="Helvetica Neue"/>
                <a:ea typeface="Helvetica Neue"/>
                <a:cs typeface="Helvetica Neue"/>
                <a:sym typeface="Helvetica Neue"/>
              </a:rPr>
            </a:br>
            <a:r>
              <a:rPr i="0" lang="en" sz="1800" u="none" cap="none" strike="noStrike">
                <a:solidFill>
                  <a:schemeClr val="dk1"/>
                </a:solidFill>
                <a:latin typeface="Helvetica Neue"/>
                <a:ea typeface="Helvetica Neue"/>
                <a:cs typeface="Helvetica Neue"/>
                <a:sym typeface="Helvetica Neue"/>
              </a:rPr>
              <a:t>but for disease mutations (HGMD) </a:t>
            </a:r>
            <a:br>
              <a:rPr i="0" lang="en" sz="1800" u="none" cap="none" strike="noStrike">
                <a:solidFill>
                  <a:schemeClr val="dk1"/>
                </a:solidFill>
                <a:latin typeface="Helvetica Neue"/>
                <a:ea typeface="Helvetica Neue"/>
                <a:cs typeface="Helvetica Neue"/>
                <a:sym typeface="Helvetica Neue"/>
              </a:rPr>
            </a:br>
            <a:r>
              <a:rPr i="0" lang="en" sz="1800" u="none" cap="none" strike="noStrike">
                <a:solidFill>
                  <a:schemeClr val="dk1"/>
                </a:solidFill>
                <a:latin typeface="Helvetica Neue"/>
                <a:ea typeface="Helvetica Neue"/>
                <a:cs typeface="Helvetica Neue"/>
                <a:sym typeface="Helvetica Neue"/>
              </a:rPr>
              <a:t>no trend &amp; greater changes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1643063" y="247650"/>
            <a:ext cx="5829300" cy="85725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b="1" i="0" lang="en" sz="2700" u="none" cap="none" strike="noStrike">
                <a:solidFill>
                  <a:srgbClr val="22228B"/>
                </a:solidFill>
                <a:latin typeface="Helvetica Neue"/>
                <a:ea typeface="Helvetica Neue"/>
                <a:cs typeface="Helvetica Neue"/>
                <a:sym typeface="Helvetica Neue"/>
              </a:rPr>
              <a:t>Comparison between ∆F distributions: TSGs v. oncogenes</a:t>
            </a:r>
          </a:p>
        </p:txBody>
      </p:sp>
      <p:sp>
        <p:nvSpPr>
          <p:cNvPr id="531" name="Shape 531"/>
          <p:cNvSpPr/>
          <p:nvPr/>
        </p:nvSpPr>
        <p:spPr>
          <a:xfrm>
            <a:off x="6130529" y="1439467"/>
            <a:ext cx="1777603" cy="250031"/>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pic>
        <p:nvPicPr>
          <p:cNvPr id="532" name="Shape 532"/>
          <p:cNvPicPr preferRelativeResize="0"/>
          <p:nvPr/>
        </p:nvPicPr>
        <p:blipFill rotWithShape="1">
          <a:blip r:embed="rId3">
            <a:alphaModFix/>
          </a:blip>
          <a:srcRect b="23747" l="10526" r="0" t="15592"/>
          <a:stretch/>
        </p:blipFill>
        <p:spPr>
          <a:xfrm>
            <a:off x="2196704" y="1206103"/>
            <a:ext cx="4708561" cy="3275404"/>
          </a:xfrm>
          <a:prstGeom prst="rect">
            <a:avLst/>
          </a:prstGeom>
          <a:noFill/>
          <a:ln>
            <a:noFill/>
          </a:ln>
        </p:spPr>
      </p:pic>
      <p:sp>
        <p:nvSpPr>
          <p:cNvPr id="533" name="Shape 533"/>
          <p:cNvSpPr/>
          <p:nvPr/>
        </p:nvSpPr>
        <p:spPr>
          <a:xfrm>
            <a:off x="1991917" y="1583531"/>
            <a:ext cx="120253" cy="114300"/>
          </a:xfrm>
          <a:prstGeom prst="smileyFace">
            <a:avLst>
              <a:gd fmla="val 4653" name="adj"/>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4" name="Shape 534"/>
          <p:cNvSpPr/>
          <p:nvPr/>
        </p:nvSpPr>
        <p:spPr>
          <a:xfrm>
            <a:off x="1993107" y="1726407"/>
            <a:ext cx="98822" cy="184547"/>
          </a:xfrm>
          <a:prstGeom prst="upArrow">
            <a:avLst>
              <a:gd fmla="val 50000" name="adj1"/>
              <a:gd fmla="val 50007" name="adj2"/>
            </a:avLst>
          </a:prstGeom>
          <a:solidFill>
            <a:srgbClr val="92D05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5" name="Shape 535"/>
          <p:cNvSpPr/>
          <p:nvPr/>
        </p:nvSpPr>
        <p:spPr>
          <a:xfrm>
            <a:off x="2001442" y="2432447"/>
            <a:ext cx="120253" cy="114300"/>
          </a:xfrm>
          <a:prstGeom prst="smileyFace">
            <a:avLst>
              <a:gd fmla="val -4653" name="adj"/>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6" name="Shape 536"/>
          <p:cNvSpPr/>
          <p:nvPr/>
        </p:nvSpPr>
        <p:spPr>
          <a:xfrm rot="10800000">
            <a:off x="2001441" y="2216945"/>
            <a:ext cx="98821" cy="184547"/>
          </a:xfrm>
          <a:prstGeom prst="upArrow">
            <a:avLst>
              <a:gd fmla="val 50000" name="adj1"/>
              <a:gd fmla="val 50007" name="adj2"/>
            </a:avLst>
          </a:prstGeom>
          <a:solidFill>
            <a:srgbClr val="FF0000"/>
          </a:solidFill>
          <a:ln cap="flat" cmpd="sng" w="12700">
            <a:solidFill>
              <a:schemeClr val="dk1"/>
            </a:solidFill>
            <a:prstDash val="solid"/>
            <a:round/>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b="1" i="0" sz="900" u="none" cap="none" strike="noStrike">
              <a:solidFill>
                <a:schemeClr val="dk1"/>
              </a:solidFill>
              <a:latin typeface="Arial"/>
              <a:ea typeface="Arial"/>
              <a:cs typeface="Arial"/>
              <a:sym typeface="Arial"/>
            </a:endParaRPr>
          </a:p>
        </p:txBody>
      </p:sp>
      <p:sp>
        <p:nvSpPr>
          <p:cNvPr id="537" name="Shape 537"/>
          <p:cNvSpPr txBox="1"/>
          <p:nvPr/>
        </p:nvSpPr>
        <p:spPr>
          <a:xfrm rot="-5400000">
            <a:off x="6390680" y="1784153"/>
            <a:ext cx="2967038" cy="253603"/>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200" u="none" cap="none" strike="noStrike">
                <a:solidFill>
                  <a:srgbClr val="7F7F7F"/>
                </a:solidFill>
                <a:latin typeface="Calibri"/>
                <a:ea typeface="Calibri"/>
                <a:cs typeface="Calibri"/>
                <a:sym typeface="Calibri"/>
              </a:rPr>
              <a:t>[Kumar et al. </a:t>
            </a:r>
            <a:r>
              <a:rPr b="1" i="1" lang="en" sz="1200" u="none" cap="none" strike="noStrike">
                <a:solidFill>
                  <a:srgbClr val="7F7F7F"/>
                </a:solidFill>
                <a:latin typeface="Calibri"/>
                <a:ea typeface="Calibri"/>
                <a:cs typeface="Calibri"/>
                <a:sym typeface="Calibri"/>
              </a:rPr>
              <a:t>NAR</a:t>
            </a:r>
            <a:r>
              <a:rPr b="1" i="0" lang="en" sz="1200" u="none" cap="none" strike="noStrike">
                <a:solidFill>
                  <a:srgbClr val="7F7F7F"/>
                </a:solidFill>
                <a:latin typeface="Calibri"/>
                <a:ea typeface="Calibri"/>
                <a:cs typeface="Calibri"/>
                <a:sym typeface="Calibri"/>
              </a:rPr>
              <a:t> (in press); </a:t>
            </a:r>
            <a:r>
              <a:rPr b="1" i="1" lang="en" sz="1200" u="none" cap="none" strike="noStrike">
                <a:solidFill>
                  <a:srgbClr val="7F7F7F"/>
                </a:solidFill>
                <a:latin typeface="Calibri"/>
                <a:ea typeface="Calibri"/>
                <a:cs typeface="Calibri"/>
                <a:sym typeface="Calibri"/>
              </a:rPr>
              <a:t>biorxiv</a:t>
            </a:r>
            <a:r>
              <a:rPr b="1" i="0" lang="en" sz="1200" u="none" cap="none" strike="noStrike">
                <a:solidFill>
                  <a:srgbClr val="7F7F7F"/>
                </a:solidFill>
                <a:latin typeface="Calibri"/>
                <a:ea typeface="Calibri"/>
                <a:cs typeface="Calibri"/>
                <a:sym typeface="Calibri"/>
              </a:rPr>
              <a:t> 052027]</a:t>
            </a:r>
          </a:p>
        </p:txBody>
      </p:sp>
      <p:sp>
        <p:nvSpPr>
          <p:cNvPr id="538" name="Shape 538"/>
          <p:cNvSpPr txBox="1"/>
          <p:nvPr/>
        </p:nvSpPr>
        <p:spPr>
          <a:xfrm>
            <a:off x="1333506" y="4582691"/>
            <a:ext cx="6629400" cy="438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i="0" lang="en" sz="1200" u="none" cap="none" strike="noStrik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42" name="Shape 542"/>
        <p:cNvGrpSpPr/>
        <p:nvPr/>
      </p:nvGrpSpPr>
      <p:grpSpPr>
        <a:xfrm>
          <a:off x="0" y="0"/>
          <a:ext cx="0" cy="0"/>
          <a:chOff x="0" y="0"/>
          <a:chExt cx="0" cy="0"/>
        </a:xfrm>
      </p:grpSpPr>
      <p:sp>
        <p:nvSpPr>
          <p:cNvPr id="543" name="Shape 543"/>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544" name="Shape 544"/>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545" name="Shape 545"/>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1" name="Shape 111"/>
        <p:cNvGrpSpPr/>
        <p:nvPr/>
      </p:nvGrpSpPr>
      <p:grpSpPr>
        <a:xfrm>
          <a:off x="0" y="0"/>
          <a:ext cx="0" cy="0"/>
          <a:chOff x="0" y="0"/>
          <a:chExt cx="0" cy="0"/>
        </a:xfrm>
      </p:grpSpPr>
      <p:sp>
        <p:nvSpPr>
          <p:cNvPr id="112" name="Shape 112"/>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13" name="Shape 113"/>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14" name="Shape 114"/>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Shape 550"/>
          <p:cNvSpPr txBox="1"/>
          <p:nvPr/>
        </p:nvSpPr>
        <p:spPr>
          <a:xfrm>
            <a:off x="4676599" y="3724775"/>
            <a:ext cx="3706800" cy="8574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Calibri"/>
              <a:buNone/>
            </a:pPr>
            <a:r>
              <a:rPr b="1" i="0" lang="en" sz="4000" u="none">
                <a:solidFill>
                  <a:srgbClr val="000090"/>
                </a:solidFill>
                <a:latin typeface="Calibri"/>
                <a:ea typeface="Calibri"/>
                <a:cs typeface="Calibri"/>
                <a:sym typeface="Calibri"/>
              </a:rPr>
              <a:t>FunSeq2</a:t>
            </a:r>
            <a:r>
              <a:rPr b="1" i="0" lang="en" sz="2000" u="none">
                <a:solidFill>
                  <a:srgbClr val="000090"/>
                </a:solidFill>
                <a:latin typeface="Calibri"/>
                <a:ea typeface="Calibri"/>
                <a:cs typeface="Calibri"/>
                <a:sym typeface="Calibri"/>
              </a:rPr>
              <a:t>.gersteinlab.org</a:t>
            </a:r>
          </a:p>
        </p:txBody>
      </p:sp>
      <p:sp>
        <p:nvSpPr>
          <p:cNvPr id="551" name="Shape 551"/>
          <p:cNvSpPr txBox="1"/>
          <p:nvPr/>
        </p:nvSpPr>
        <p:spPr>
          <a:xfrm>
            <a:off x="0" y="4769650"/>
            <a:ext cx="32703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pic>
        <p:nvPicPr>
          <p:cNvPr descr="Screen Shot 2014-09-29 at 10.05.46 PM.png" id="552" name="Shape 552"/>
          <p:cNvPicPr preferRelativeResize="0"/>
          <p:nvPr/>
        </p:nvPicPr>
        <p:blipFill rotWithShape="1">
          <a:blip r:embed="rId4">
            <a:alphaModFix/>
          </a:blip>
          <a:srcRect b="0" l="0" r="0" t="0"/>
          <a:stretch/>
        </p:blipFill>
        <p:spPr>
          <a:xfrm>
            <a:off x="4447787" y="172963"/>
            <a:ext cx="4164439" cy="3000375"/>
          </a:xfrm>
          <a:prstGeom prst="rect">
            <a:avLst/>
          </a:prstGeom>
          <a:noFill/>
          <a:ln cap="flat" cmpd="sng" w="9525">
            <a:solidFill>
              <a:schemeClr val="dk1"/>
            </a:solidFill>
            <a:prstDash val="solid"/>
            <a:miter lim="800000"/>
            <a:headEnd len="med" w="med" type="none"/>
            <a:tailEnd len="med" w="med" type="none"/>
          </a:ln>
        </p:spPr>
      </p:pic>
      <p:pic>
        <p:nvPicPr>
          <p:cNvPr id="553" name="Shape 553"/>
          <p:cNvPicPr preferRelativeResize="0"/>
          <p:nvPr/>
        </p:nvPicPr>
        <p:blipFill>
          <a:blip r:embed="rId5">
            <a:alphaModFix/>
          </a:blip>
          <a:stretch>
            <a:fillRect/>
          </a:stretch>
        </p:blipFill>
        <p:spPr>
          <a:xfrm>
            <a:off x="96875" y="0"/>
            <a:ext cx="3573659" cy="4769650"/>
          </a:xfrm>
          <a:prstGeom prst="rect">
            <a:avLst/>
          </a:prstGeom>
          <a:noFill/>
          <a:ln>
            <a:noFill/>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pic>
        <p:nvPicPr>
          <p:cNvPr id="558" name="Shape 558"/>
          <p:cNvPicPr preferRelativeResize="0"/>
          <p:nvPr/>
        </p:nvPicPr>
        <p:blipFill>
          <a:blip r:embed="rId3">
            <a:alphaModFix/>
          </a:blip>
          <a:stretch>
            <a:fillRect/>
          </a:stretch>
        </p:blipFill>
        <p:spPr>
          <a:xfrm>
            <a:off x="4506175" y="1374400"/>
            <a:ext cx="4466726" cy="3157700"/>
          </a:xfrm>
          <a:prstGeom prst="rect">
            <a:avLst/>
          </a:prstGeom>
          <a:noFill/>
          <a:ln>
            <a:noFill/>
          </a:ln>
        </p:spPr>
      </p:pic>
      <p:pic>
        <p:nvPicPr>
          <p:cNvPr id="559" name="Shape 559"/>
          <p:cNvPicPr preferRelativeResize="0"/>
          <p:nvPr/>
        </p:nvPicPr>
        <p:blipFill>
          <a:blip r:embed="rId4">
            <a:alphaModFix/>
          </a:blip>
          <a:stretch>
            <a:fillRect/>
          </a:stretch>
        </p:blipFill>
        <p:spPr>
          <a:xfrm>
            <a:off x="950725" y="1998589"/>
            <a:ext cx="2355425" cy="663675"/>
          </a:xfrm>
          <a:prstGeom prst="rect">
            <a:avLst/>
          </a:prstGeom>
          <a:noFill/>
          <a:ln>
            <a:noFill/>
          </a:ln>
        </p:spPr>
      </p:pic>
      <p:pic>
        <p:nvPicPr>
          <p:cNvPr id="560" name="Shape 560"/>
          <p:cNvPicPr preferRelativeResize="0"/>
          <p:nvPr/>
        </p:nvPicPr>
        <p:blipFill>
          <a:blip r:embed="rId5">
            <a:alphaModFix/>
          </a:blip>
          <a:stretch>
            <a:fillRect/>
          </a:stretch>
        </p:blipFill>
        <p:spPr>
          <a:xfrm>
            <a:off x="950728" y="3027948"/>
            <a:ext cx="2467463" cy="533975"/>
          </a:xfrm>
          <a:prstGeom prst="rect">
            <a:avLst/>
          </a:prstGeom>
          <a:noFill/>
          <a:ln>
            <a:noFill/>
          </a:ln>
        </p:spPr>
      </p:pic>
      <p:sp>
        <p:nvSpPr>
          <p:cNvPr id="561" name="Shape 561"/>
          <p:cNvSpPr txBox="1"/>
          <p:nvPr>
            <p:ph idx="1" type="body"/>
          </p:nvPr>
        </p:nvSpPr>
        <p:spPr>
          <a:xfrm>
            <a:off x="358350" y="188976"/>
            <a:ext cx="7939200" cy="1157100"/>
          </a:xfrm>
          <a:prstGeom prst="rect">
            <a:avLst/>
          </a:prstGeom>
          <a:noFill/>
          <a:ln>
            <a:noFill/>
          </a:ln>
        </p:spPr>
        <p:txBody>
          <a:bodyPr anchorCtr="0" anchor="t" bIns="45950" lIns="91925" rIns="91925" wrap="square" tIns="45950">
            <a:noAutofit/>
          </a:bodyPr>
          <a:lstStyle/>
          <a:p>
            <a:pPr indent="-209550" lvl="0" marL="222250" marR="0" rtl="0" algn="l">
              <a:lnSpc>
                <a:spcPct val="100000"/>
              </a:lnSpc>
              <a:spcBef>
                <a:spcPts val="0"/>
              </a:spcBef>
              <a:spcAft>
                <a:spcPts val="0"/>
              </a:spcAft>
              <a:buClr>
                <a:schemeClr val="dk1"/>
              </a:buClr>
              <a:buSzPct val="100000"/>
              <a:buFont typeface="Arial"/>
              <a:buChar char="▪"/>
            </a:pPr>
            <a:r>
              <a:rPr i="0" lang="en" sz="18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18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18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18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sp>
        <p:nvSpPr>
          <p:cNvPr id="562" name="Shape 562"/>
          <p:cNvSpPr txBox="1"/>
          <p:nvPr/>
        </p:nvSpPr>
        <p:spPr>
          <a:xfrm>
            <a:off x="718125" y="1564700"/>
            <a:ext cx="5515200" cy="643500"/>
          </a:xfrm>
          <a:prstGeom prst="rect">
            <a:avLst/>
          </a:prstGeom>
          <a:noFill/>
          <a:ln>
            <a:noFill/>
          </a:ln>
        </p:spPr>
        <p:txBody>
          <a:bodyPr anchorCtr="0" anchor="t" bIns="91425" lIns="91425" rIns="91425" wrap="square" tIns="91425">
            <a:noAutofit/>
          </a:bodyPr>
          <a:lstStyle/>
          <a:p>
            <a:pPr lvl="0">
              <a:spcBef>
                <a:spcPts val="0"/>
              </a:spcBef>
              <a:buNone/>
            </a:pPr>
            <a:r>
              <a:rPr lang="en" sz="1200"/>
              <a:t>Discrete features:</a:t>
            </a:r>
          </a:p>
        </p:txBody>
      </p:sp>
      <p:sp>
        <p:nvSpPr>
          <p:cNvPr id="563" name="Shape 563"/>
          <p:cNvSpPr txBox="1"/>
          <p:nvPr/>
        </p:nvSpPr>
        <p:spPr>
          <a:xfrm>
            <a:off x="718125" y="2671300"/>
            <a:ext cx="5515200" cy="643500"/>
          </a:xfrm>
          <a:prstGeom prst="rect">
            <a:avLst/>
          </a:prstGeom>
          <a:noFill/>
          <a:ln>
            <a:noFill/>
          </a:ln>
        </p:spPr>
        <p:txBody>
          <a:bodyPr anchorCtr="0" anchor="t" bIns="91425" lIns="91425" rIns="91425" wrap="square" tIns="91425">
            <a:noAutofit/>
          </a:bodyPr>
          <a:lstStyle/>
          <a:p>
            <a:pPr lvl="0" rtl="0">
              <a:spcBef>
                <a:spcPts val="0"/>
              </a:spcBef>
              <a:buNone/>
            </a:pPr>
            <a:r>
              <a:rPr lang="en" sz="1200"/>
              <a:t>Continuous </a:t>
            </a:r>
            <a:r>
              <a:rPr lang="en" sz="1200"/>
              <a:t>features:</a:t>
            </a:r>
          </a:p>
        </p:txBody>
      </p:sp>
      <p:pic>
        <p:nvPicPr>
          <p:cNvPr id="564" name="Shape 564"/>
          <p:cNvPicPr preferRelativeResize="0"/>
          <p:nvPr/>
        </p:nvPicPr>
        <p:blipFill>
          <a:blip r:embed="rId6">
            <a:alphaModFix/>
          </a:blip>
          <a:stretch>
            <a:fillRect/>
          </a:stretch>
        </p:blipFill>
        <p:spPr>
          <a:xfrm>
            <a:off x="718125" y="3666475"/>
            <a:ext cx="1729441" cy="533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68" name="Shape 568"/>
        <p:cNvGrpSpPr/>
        <p:nvPr/>
      </p:nvGrpSpPr>
      <p:grpSpPr>
        <a:xfrm>
          <a:off x="0" y="0"/>
          <a:ext cx="0" cy="0"/>
          <a:chOff x="0" y="0"/>
          <a:chExt cx="0" cy="0"/>
        </a:xfrm>
      </p:grpSpPr>
      <p:sp>
        <p:nvSpPr>
          <p:cNvPr id="569" name="Shape 569"/>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570" name="Shape 570"/>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571" name="Shape 571"/>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grpSp>
        <p:nvGrpSpPr>
          <p:cNvPr id="577" name="Shape 577"/>
          <p:cNvGrpSpPr/>
          <p:nvPr/>
        </p:nvGrpSpPr>
        <p:grpSpPr>
          <a:xfrm>
            <a:off x="1440675" y="522637"/>
            <a:ext cx="6203362" cy="4058454"/>
            <a:chOff x="396433" y="680758"/>
            <a:chExt cx="8271149" cy="5410551"/>
          </a:xfrm>
        </p:grpSpPr>
        <p:grpSp>
          <p:nvGrpSpPr>
            <p:cNvPr id="578" name="Shape 578"/>
            <p:cNvGrpSpPr/>
            <p:nvPr/>
          </p:nvGrpSpPr>
          <p:grpSpPr>
            <a:xfrm>
              <a:off x="396433" y="680758"/>
              <a:ext cx="8271149" cy="1586866"/>
              <a:chOff x="388783" y="680758"/>
              <a:chExt cx="8271149" cy="1586866"/>
            </a:xfrm>
          </p:grpSpPr>
          <p:grpSp>
            <p:nvGrpSpPr>
              <p:cNvPr id="579" name="Shape 579"/>
              <p:cNvGrpSpPr/>
              <p:nvPr/>
            </p:nvGrpSpPr>
            <p:grpSpPr>
              <a:xfrm>
                <a:off x="899692" y="680758"/>
                <a:ext cx="7760240" cy="1586866"/>
                <a:chOff x="899692" y="1047934"/>
                <a:chExt cx="7760240" cy="1586866"/>
              </a:xfrm>
            </p:grpSpPr>
            <p:grpSp>
              <p:nvGrpSpPr>
                <p:cNvPr id="580" name="Shape 580"/>
                <p:cNvGrpSpPr/>
                <p:nvPr/>
              </p:nvGrpSpPr>
              <p:grpSpPr>
                <a:xfrm>
                  <a:off x="899692" y="1047934"/>
                  <a:ext cx="7760240" cy="348237"/>
                  <a:chOff x="899997" y="1047934"/>
                  <a:chExt cx="7760240" cy="348237"/>
                </a:xfrm>
              </p:grpSpPr>
              <p:cxnSp>
                <p:nvCxnSpPr>
                  <p:cNvPr id="581" name="Shape 581"/>
                  <p:cNvCxnSpPr/>
                  <p:nvPr/>
                </p:nvCxnSpPr>
                <p:spPr>
                  <a:xfrm>
                    <a:off x="1093937" y="122251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82" name="Shape 58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583" name="Shape 583"/>
                <p:cNvGrpSpPr/>
                <p:nvPr/>
              </p:nvGrpSpPr>
              <p:grpSpPr>
                <a:xfrm>
                  <a:off x="899692" y="1399516"/>
                  <a:ext cx="7760240" cy="348237"/>
                  <a:chOff x="899997" y="1047934"/>
                  <a:chExt cx="7760240" cy="348237"/>
                </a:xfrm>
              </p:grpSpPr>
              <p:cxnSp>
                <p:nvCxnSpPr>
                  <p:cNvPr id="584" name="Shape 584"/>
                  <p:cNvCxnSpPr/>
                  <p:nvPr/>
                </p:nvCxnSpPr>
                <p:spPr>
                  <a:xfrm>
                    <a:off x="1093937" y="122328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85" name="Shape 58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586" name="Shape 586"/>
                <p:cNvGrpSpPr/>
                <p:nvPr/>
              </p:nvGrpSpPr>
              <p:grpSpPr>
                <a:xfrm>
                  <a:off x="899692" y="1751098"/>
                  <a:ext cx="7760240" cy="348237"/>
                  <a:chOff x="899997" y="1047934"/>
                  <a:chExt cx="7760240" cy="348237"/>
                </a:xfrm>
              </p:grpSpPr>
              <p:cxnSp>
                <p:nvCxnSpPr>
                  <p:cNvPr id="587" name="Shape 587"/>
                  <p:cNvCxnSpPr/>
                  <p:nvPr/>
                </p:nvCxnSpPr>
                <p:spPr>
                  <a:xfrm>
                    <a:off x="1093937" y="122245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88" name="Shape 58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589" name="Shape 589"/>
                <p:cNvGrpSpPr/>
                <p:nvPr/>
              </p:nvGrpSpPr>
              <p:grpSpPr>
                <a:xfrm>
                  <a:off x="899692" y="2286563"/>
                  <a:ext cx="7760240" cy="348237"/>
                  <a:chOff x="899997" y="1047934"/>
                  <a:chExt cx="7760240" cy="348237"/>
                </a:xfrm>
              </p:grpSpPr>
              <p:cxnSp>
                <p:nvCxnSpPr>
                  <p:cNvPr id="590" name="Shape 590"/>
                  <p:cNvCxnSpPr/>
                  <p:nvPr/>
                </p:nvCxnSpPr>
                <p:spPr>
                  <a:xfrm>
                    <a:off x="1093937" y="1223444"/>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591" name="Shape 59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592" name="Shape 592"/>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593" name="Shape 593"/>
              <p:cNvGrpSpPr/>
              <p:nvPr/>
            </p:nvGrpSpPr>
            <p:grpSpPr>
              <a:xfrm>
                <a:off x="388783" y="759499"/>
                <a:ext cx="798035" cy="1438507"/>
                <a:chOff x="459547" y="1775465"/>
                <a:chExt cx="1134540" cy="1932698"/>
              </a:xfrm>
            </p:grpSpPr>
            <p:pic>
              <p:nvPicPr>
                <p:cNvPr id="594" name="Shape 594"/>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595" name="Shape 595"/>
                <p:cNvSpPr txBox="1"/>
                <p:nvPr/>
              </p:nvSpPr>
              <p:spPr>
                <a:xfrm rot="-5400000">
                  <a:off x="-191453" y="2495962"/>
                  <a:ext cx="17397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a:t>
                  </a:r>
                  <a:r>
                    <a:rPr b="0" i="0" lang="en" sz="1100" u="none" cap="none" strike="noStrike">
                      <a:solidFill>
                        <a:srgbClr val="000000"/>
                      </a:solidFill>
                      <a:latin typeface="Calibri"/>
                      <a:ea typeface="Calibri"/>
                      <a:cs typeface="Calibri"/>
                      <a:sym typeface="Calibri"/>
                    </a:rPr>
                    <a:t>1</a:t>
                  </a:r>
                </a:p>
              </p:txBody>
            </p:sp>
          </p:grpSp>
        </p:grpSp>
        <p:grpSp>
          <p:nvGrpSpPr>
            <p:cNvPr id="596" name="Shape 596"/>
            <p:cNvGrpSpPr/>
            <p:nvPr/>
          </p:nvGrpSpPr>
          <p:grpSpPr>
            <a:xfrm>
              <a:off x="396433" y="2562001"/>
              <a:ext cx="8271149" cy="1586866"/>
              <a:chOff x="388783" y="680758"/>
              <a:chExt cx="8271149" cy="1586866"/>
            </a:xfrm>
          </p:grpSpPr>
          <p:grpSp>
            <p:nvGrpSpPr>
              <p:cNvPr id="597" name="Shape 597"/>
              <p:cNvGrpSpPr/>
              <p:nvPr/>
            </p:nvGrpSpPr>
            <p:grpSpPr>
              <a:xfrm>
                <a:off x="899692" y="680758"/>
                <a:ext cx="7760240" cy="1586866"/>
                <a:chOff x="899692" y="1047934"/>
                <a:chExt cx="7760240" cy="1586866"/>
              </a:xfrm>
            </p:grpSpPr>
            <p:grpSp>
              <p:nvGrpSpPr>
                <p:cNvPr id="598" name="Shape 598"/>
                <p:cNvGrpSpPr/>
                <p:nvPr/>
              </p:nvGrpSpPr>
              <p:grpSpPr>
                <a:xfrm>
                  <a:off x="899692" y="1047934"/>
                  <a:ext cx="7760240" cy="348237"/>
                  <a:chOff x="899997" y="1047934"/>
                  <a:chExt cx="7760240" cy="348237"/>
                </a:xfrm>
              </p:grpSpPr>
              <p:cxnSp>
                <p:nvCxnSpPr>
                  <p:cNvPr id="599" name="Shape 599"/>
                  <p:cNvCxnSpPr/>
                  <p:nvPr/>
                </p:nvCxnSpPr>
                <p:spPr>
                  <a:xfrm>
                    <a:off x="1093937" y="1210924"/>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600" name="Shape 60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01" name="Shape 601"/>
                <p:cNvGrpSpPr/>
                <p:nvPr/>
              </p:nvGrpSpPr>
              <p:grpSpPr>
                <a:xfrm>
                  <a:off x="899692" y="1399516"/>
                  <a:ext cx="7760240" cy="348237"/>
                  <a:chOff x="899997" y="1047934"/>
                  <a:chExt cx="7760240" cy="348237"/>
                </a:xfrm>
              </p:grpSpPr>
              <p:cxnSp>
                <p:nvCxnSpPr>
                  <p:cNvPr id="602" name="Shape 602"/>
                  <p:cNvCxnSpPr/>
                  <p:nvPr/>
                </p:nvCxnSpPr>
                <p:spPr>
                  <a:xfrm>
                    <a:off x="1093937" y="122279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03" name="Shape 60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04" name="Shape 604"/>
                <p:cNvGrpSpPr/>
                <p:nvPr/>
              </p:nvGrpSpPr>
              <p:grpSpPr>
                <a:xfrm>
                  <a:off x="899692" y="1751098"/>
                  <a:ext cx="7760240" cy="348237"/>
                  <a:chOff x="899997" y="1047934"/>
                  <a:chExt cx="7760240" cy="348237"/>
                </a:xfrm>
              </p:grpSpPr>
              <p:cxnSp>
                <p:nvCxnSpPr>
                  <p:cNvPr id="605" name="Shape 605"/>
                  <p:cNvCxnSpPr/>
                  <p:nvPr/>
                </p:nvCxnSpPr>
                <p:spPr>
                  <a:xfrm>
                    <a:off x="1093937" y="122197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06" name="Shape 60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07" name="Shape 607"/>
                <p:cNvGrpSpPr/>
                <p:nvPr/>
              </p:nvGrpSpPr>
              <p:grpSpPr>
                <a:xfrm>
                  <a:off x="899692" y="2286563"/>
                  <a:ext cx="7760240" cy="348237"/>
                  <a:chOff x="899997" y="1047934"/>
                  <a:chExt cx="7760240" cy="348237"/>
                </a:xfrm>
              </p:grpSpPr>
              <p:cxnSp>
                <p:nvCxnSpPr>
                  <p:cNvPr id="608" name="Shape 608"/>
                  <p:cNvCxnSpPr/>
                  <p:nvPr/>
                </p:nvCxnSpPr>
                <p:spPr>
                  <a:xfrm>
                    <a:off x="1093937" y="1222959"/>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609" name="Shape 60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10" name="Shape 610"/>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11" name="Shape 611"/>
              <p:cNvGrpSpPr/>
              <p:nvPr/>
            </p:nvGrpSpPr>
            <p:grpSpPr>
              <a:xfrm>
                <a:off x="388783" y="759499"/>
                <a:ext cx="798035" cy="1438507"/>
                <a:chOff x="459547" y="1775465"/>
                <a:chExt cx="1134540" cy="1932698"/>
              </a:xfrm>
            </p:grpSpPr>
            <p:pic>
              <p:nvPicPr>
                <p:cNvPr id="612" name="Shape 612"/>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13" name="Shape 613"/>
                <p:cNvSpPr txBox="1"/>
                <p:nvPr/>
              </p:nvSpPr>
              <p:spPr>
                <a:xfrm rot="-5400000">
                  <a:off x="-216203" y="2468445"/>
                  <a:ext cx="17892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614" name="Shape 614"/>
            <p:cNvGrpSpPr/>
            <p:nvPr/>
          </p:nvGrpSpPr>
          <p:grpSpPr>
            <a:xfrm>
              <a:off x="396433" y="4504443"/>
              <a:ext cx="8271149" cy="1586866"/>
              <a:chOff x="388783" y="680758"/>
              <a:chExt cx="8271149" cy="1586866"/>
            </a:xfrm>
          </p:grpSpPr>
          <p:grpSp>
            <p:nvGrpSpPr>
              <p:cNvPr id="615" name="Shape 615"/>
              <p:cNvGrpSpPr/>
              <p:nvPr/>
            </p:nvGrpSpPr>
            <p:grpSpPr>
              <a:xfrm>
                <a:off x="899692" y="680758"/>
                <a:ext cx="7760240" cy="1586866"/>
                <a:chOff x="899692" y="1047934"/>
                <a:chExt cx="7760240" cy="1586866"/>
              </a:xfrm>
            </p:grpSpPr>
            <p:grpSp>
              <p:nvGrpSpPr>
                <p:cNvPr id="616" name="Shape 616"/>
                <p:cNvGrpSpPr/>
                <p:nvPr/>
              </p:nvGrpSpPr>
              <p:grpSpPr>
                <a:xfrm>
                  <a:off x="899692" y="1047934"/>
                  <a:ext cx="7760240" cy="348237"/>
                  <a:chOff x="899997" y="1047934"/>
                  <a:chExt cx="7760240" cy="348237"/>
                </a:xfrm>
              </p:grpSpPr>
              <p:cxnSp>
                <p:nvCxnSpPr>
                  <p:cNvPr id="617" name="Shape 617"/>
                  <p:cNvCxnSpPr/>
                  <p:nvPr/>
                </p:nvCxnSpPr>
                <p:spPr>
                  <a:xfrm>
                    <a:off x="1093937" y="1222247"/>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18" name="Shape 61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19" name="Shape 619"/>
                <p:cNvGrpSpPr/>
                <p:nvPr/>
              </p:nvGrpSpPr>
              <p:grpSpPr>
                <a:xfrm>
                  <a:off x="899692" y="1399516"/>
                  <a:ext cx="7760240" cy="348237"/>
                  <a:chOff x="899997" y="1047934"/>
                  <a:chExt cx="7760240" cy="348237"/>
                </a:xfrm>
              </p:grpSpPr>
              <p:cxnSp>
                <p:nvCxnSpPr>
                  <p:cNvPr id="620" name="Shape 620"/>
                  <p:cNvCxnSpPr/>
                  <p:nvPr/>
                </p:nvCxnSpPr>
                <p:spPr>
                  <a:xfrm>
                    <a:off x="1093937" y="1223010"/>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21" name="Shape 62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22" name="Shape 622"/>
                <p:cNvGrpSpPr/>
                <p:nvPr/>
              </p:nvGrpSpPr>
              <p:grpSpPr>
                <a:xfrm>
                  <a:off x="899692" y="1751098"/>
                  <a:ext cx="7760240" cy="348237"/>
                  <a:chOff x="899997" y="1047934"/>
                  <a:chExt cx="7760240" cy="348237"/>
                </a:xfrm>
              </p:grpSpPr>
              <p:cxnSp>
                <p:nvCxnSpPr>
                  <p:cNvPr id="623" name="Shape 623"/>
                  <p:cNvCxnSpPr/>
                  <p:nvPr/>
                </p:nvCxnSpPr>
                <p:spPr>
                  <a:xfrm>
                    <a:off x="1093937" y="1222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24" name="Shape 62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625" name="Shape 625"/>
                <p:cNvGrpSpPr/>
                <p:nvPr/>
              </p:nvGrpSpPr>
              <p:grpSpPr>
                <a:xfrm>
                  <a:off x="899692" y="2286563"/>
                  <a:ext cx="7760240" cy="348237"/>
                  <a:chOff x="899997" y="1047934"/>
                  <a:chExt cx="7760240" cy="348237"/>
                </a:xfrm>
              </p:grpSpPr>
              <p:cxnSp>
                <p:nvCxnSpPr>
                  <p:cNvPr id="626" name="Shape 626"/>
                  <p:cNvCxnSpPr/>
                  <p:nvPr/>
                </p:nvCxnSpPr>
                <p:spPr>
                  <a:xfrm>
                    <a:off x="1093937" y="1223173"/>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627" name="Shape 62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628" name="Shape 628"/>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629" name="Shape 629"/>
              <p:cNvGrpSpPr/>
              <p:nvPr/>
            </p:nvGrpSpPr>
            <p:grpSpPr>
              <a:xfrm>
                <a:off x="388783" y="759499"/>
                <a:ext cx="798035" cy="1438507"/>
                <a:chOff x="459547" y="1775465"/>
                <a:chExt cx="1134540" cy="1932698"/>
              </a:xfrm>
            </p:grpSpPr>
            <p:pic>
              <p:nvPicPr>
                <p:cNvPr id="630" name="Shape 630"/>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631" name="Shape 631"/>
                <p:cNvSpPr txBox="1"/>
                <p:nvPr/>
              </p:nvSpPr>
              <p:spPr>
                <a:xfrm rot="-5400000">
                  <a:off x="-174803" y="2512262"/>
                  <a:ext cx="1706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632" name="Shape 632"/>
            <p:cNvGrpSpPr/>
            <p:nvPr/>
          </p:nvGrpSpPr>
          <p:grpSpPr>
            <a:xfrm>
              <a:off x="1331474" y="736307"/>
              <a:ext cx="7067695" cy="269700"/>
              <a:chOff x="1331474" y="736307"/>
              <a:chExt cx="7067695" cy="269700"/>
            </a:xfrm>
          </p:grpSpPr>
          <p:cxnSp>
            <p:nvCxnSpPr>
              <p:cNvPr id="633" name="Shape 633"/>
              <p:cNvCxnSpPr/>
              <p:nvPr/>
            </p:nvCxnSpPr>
            <p:spPr>
              <a:xfrm>
                <a:off x="133147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4" name="Shape 634"/>
              <p:cNvCxnSpPr/>
              <p:nvPr/>
            </p:nvCxnSpPr>
            <p:spPr>
              <a:xfrm>
                <a:off x="247767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5" name="Shape 635"/>
              <p:cNvCxnSpPr/>
              <p:nvPr/>
            </p:nvCxnSpPr>
            <p:spPr>
              <a:xfrm>
                <a:off x="546223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6" name="Shape 636"/>
              <p:cNvCxnSpPr/>
              <p:nvPr/>
            </p:nvCxnSpPr>
            <p:spPr>
              <a:xfrm>
                <a:off x="324286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7" name="Shape 637"/>
              <p:cNvCxnSpPr/>
              <p:nvPr/>
            </p:nvCxnSpPr>
            <p:spPr>
              <a:xfrm>
                <a:off x="485262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8" name="Shape 638"/>
              <p:cNvCxnSpPr/>
              <p:nvPr/>
            </p:nvCxnSpPr>
            <p:spPr>
              <a:xfrm>
                <a:off x="83991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39" name="Shape 639"/>
              <p:cNvCxnSpPr/>
              <p:nvPr/>
            </p:nvCxnSpPr>
            <p:spPr>
              <a:xfrm>
                <a:off x="7389498"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0" name="Shape 640"/>
              <p:cNvCxnSpPr/>
              <p:nvPr/>
            </p:nvCxnSpPr>
            <p:spPr>
              <a:xfrm>
                <a:off x="721963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1" name="Shape 641"/>
              <p:cNvCxnSpPr/>
              <p:nvPr/>
            </p:nvCxnSpPr>
            <p:spPr>
              <a:xfrm>
                <a:off x="644015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2" name="Shape 642"/>
              <p:cNvCxnSpPr/>
              <p:nvPr/>
            </p:nvCxnSpPr>
            <p:spPr>
              <a:xfrm>
                <a:off x="59670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3" name="Shape 643"/>
              <p:cNvCxnSpPr/>
              <p:nvPr/>
            </p:nvCxnSpPr>
            <p:spPr>
              <a:xfrm>
                <a:off x="515583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4" name="Shape 644"/>
              <p:cNvCxnSpPr/>
              <p:nvPr/>
            </p:nvCxnSpPr>
            <p:spPr>
              <a:xfrm>
                <a:off x="654493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5" name="Shape 645"/>
              <p:cNvCxnSpPr/>
              <p:nvPr/>
            </p:nvCxnSpPr>
            <p:spPr>
              <a:xfrm>
                <a:off x="781178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646" name="Shape 646"/>
            <p:cNvCxnSpPr/>
            <p:nvPr/>
          </p:nvCxnSpPr>
          <p:spPr>
            <a:xfrm>
              <a:off x="145212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7" name="Shape 647"/>
            <p:cNvCxnSpPr/>
            <p:nvPr/>
          </p:nvCxnSpPr>
          <p:spPr>
            <a:xfrm>
              <a:off x="218556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8" name="Shape 648"/>
            <p:cNvCxnSpPr/>
            <p:nvPr/>
          </p:nvCxnSpPr>
          <p:spPr>
            <a:xfrm>
              <a:off x="558288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49" name="Shape 649"/>
            <p:cNvCxnSpPr/>
            <p:nvPr/>
          </p:nvCxnSpPr>
          <p:spPr>
            <a:xfrm>
              <a:off x="3363516"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0" name="Shape 650"/>
            <p:cNvCxnSpPr/>
            <p:nvPr/>
          </p:nvCxnSpPr>
          <p:spPr>
            <a:xfrm>
              <a:off x="497327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1" name="Shape 651"/>
            <p:cNvCxnSpPr/>
            <p:nvPr/>
          </p:nvCxnSpPr>
          <p:spPr>
            <a:xfrm>
              <a:off x="8229303"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2" name="Shape 652"/>
            <p:cNvCxnSpPr/>
            <p:nvPr/>
          </p:nvCxnSpPr>
          <p:spPr>
            <a:xfrm>
              <a:off x="656239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3" name="Shape 653"/>
            <p:cNvCxnSpPr/>
            <p:nvPr/>
          </p:nvCxnSpPr>
          <p:spPr>
            <a:xfrm>
              <a:off x="6087722"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4" name="Shape 654"/>
            <p:cNvCxnSpPr/>
            <p:nvPr/>
          </p:nvCxnSpPr>
          <p:spPr>
            <a:xfrm>
              <a:off x="540349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5" name="Shape 655"/>
            <p:cNvCxnSpPr/>
            <p:nvPr/>
          </p:nvCxnSpPr>
          <p:spPr>
            <a:xfrm>
              <a:off x="666717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6" name="Shape 656"/>
            <p:cNvCxnSpPr/>
            <p:nvPr/>
          </p:nvCxnSpPr>
          <p:spPr>
            <a:xfrm>
              <a:off x="699579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7" name="Shape 657"/>
            <p:cNvCxnSpPr/>
            <p:nvPr/>
          </p:nvCxnSpPr>
          <p:spPr>
            <a:xfrm>
              <a:off x="769430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8" name="Shape 658"/>
            <p:cNvCxnSpPr/>
            <p:nvPr/>
          </p:nvCxnSpPr>
          <p:spPr>
            <a:xfrm>
              <a:off x="134099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59" name="Shape 659"/>
            <p:cNvCxnSpPr/>
            <p:nvPr/>
          </p:nvCxnSpPr>
          <p:spPr>
            <a:xfrm>
              <a:off x="3153962"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0" name="Shape 660"/>
            <p:cNvCxnSpPr/>
            <p:nvPr/>
          </p:nvCxnSpPr>
          <p:spPr>
            <a:xfrm>
              <a:off x="547175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1" name="Shape 661"/>
            <p:cNvCxnSpPr/>
            <p:nvPr/>
          </p:nvCxnSpPr>
          <p:spPr>
            <a:xfrm>
              <a:off x="325238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2" name="Shape 662"/>
            <p:cNvCxnSpPr/>
            <p:nvPr/>
          </p:nvCxnSpPr>
          <p:spPr>
            <a:xfrm>
              <a:off x="4687518"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3" name="Shape 663"/>
            <p:cNvCxnSpPr/>
            <p:nvPr/>
          </p:nvCxnSpPr>
          <p:spPr>
            <a:xfrm>
              <a:off x="811817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4" name="Shape 664"/>
            <p:cNvCxnSpPr/>
            <p:nvPr/>
          </p:nvCxnSpPr>
          <p:spPr>
            <a:xfrm>
              <a:off x="7229157"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5" name="Shape 665"/>
            <p:cNvCxnSpPr/>
            <p:nvPr/>
          </p:nvCxnSpPr>
          <p:spPr>
            <a:xfrm>
              <a:off x="5976595"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6" name="Shape 666"/>
            <p:cNvCxnSpPr/>
            <p:nvPr/>
          </p:nvCxnSpPr>
          <p:spPr>
            <a:xfrm>
              <a:off x="6556044"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7" name="Shape 667"/>
            <p:cNvCxnSpPr/>
            <p:nvPr/>
          </p:nvCxnSpPr>
          <p:spPr>
            <a:xfrm>
              <a:off x="669574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8" name="Shape 668"/>
            <p:cNvCxnSpPr/>
            <p:nvPr/>
          </p:nvCxnSpPr>
          <p:spPr>
            <a:xfrm>
              <a:off x="188076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69" name="Shape 669"/>
            <p:cNvCxnSpPr/>
            <p:nvPr/>
          </p:nvCxnSpPr>
          <p:spPr>
            <a:xfrm>
              <a:off x="5598762"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0" name="Shape 670"/>
            <p:cNvCxnSpPr/>
            <p:nvPr/>
          </p:nvCxnSpPr>
          <p:spPr>
            <a:xfrm>
              <a:off x="337939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1" name="Shape 671"/>
            <p:cNvCxnSpPr/>
            <p:nvPr/>
          </p:nvCxnSpPr>
          <p:spPr>
            <a:xfrm>
              <a:off x="498914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2" name="Shape 672"/>
            <p:cNvCxnSpPr/>
            <p:nvPr/>
          </p:nvCxnSpPr>
          <p:spPr>
            <a:xfrm>
              <a:off x="845949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3" name="Shape 673"/>
            <p:cNvCxnSpPr/>
            <p:nvPr/>
          </p:nvCxnSpPr>
          <p:spPr>
            <a:xfrm>
              <a:off x="735616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4" name="Shape 674"/>
            <p:cNvCxnSpPr/>
            <p:nvPr/>
          </p:nvCxnSpPr>
          <p:spPr>
            <a:xfrm>
              <a:off x="657826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5" name="Shape 675"/>
            <p:cNvCxnSpPr/>
            <p:nvPr/>
          </p:nvCxnSpPr>
          <p:spPr>
            <a:xfrm>
              <a:off x="646873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6" name="Shape 676"/>
            <p:cNvCxnSpPr/>
            <p:nvPr/>
          </p:nvCxnSpPr>
          <p:spPr>
            <a:xfrm>
              <a:off x="668304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7" name="Shape 677"/>
            <p:cNvCxnSpPr/>
            <p:nvPr/>
          </p:nvCxnSpPr>
          <p:spPr>
            <a:xfrm>
              <a:off x="771018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8" name="Shape 678"/>
            <p:cNvCxnSpPr/>
            <p:nvPr/>
          </p:nvCxnSpPr>
          <p:spPr>
            <a:xfrm>
              <a:off x="2726915"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79" name="Shape 679"/>
            <p:cNvCxnSpPr/>
            <p:nvPr/>
          </p:nvCxnSpPr>
          <p:spPr>
            <a:xfrm>
              <a:off x="485579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0" name="Shape 680"/>
            <p:cNvCxnSpPr/>
            <p:nvPr/>
          </p:nvCxnSpPr>
          <p:spPr>
            <a:xfrm>
              <a:off x="811182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1" name="Shape 681"/>
            <p:cNvCxnSpPr/>
            <p:nvPr/>
          </p:nvCxnSpPr>
          <p:spPr>
            <a:xfrm>
              <a:off x="722280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2" name="Shape 682"/>
            <p:cNvCxnSpPr/>
            <p:nvPr/>
          </p:nvCxnSpPr>
          <p:spPr>
            <a:xfrm>
              <a:off x="644491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3" name="Shape 683"/>
            <p:cNvCxnSpPr/>
            <p:nvPr/>
          </p:nvCxnSpPr>
          <p:spPr>
            <a:xfrm>
              <a:off x="6549693"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4" name="Shape 684"/>
            <p:cNvCxnSpPr/>
            <p:nvPr/>
          </p:nvCxnSpPr>
          <p:spPr>
            <a:xfrm>
              <a:off x="1588655"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5" name="Shape 685"/>
            <p:cNvCxnSpPr/>
            <p:nvPr/>
          </p:nvCxnSpPr>
          <p:spPr>
            <a:xfrm>
              <a:off x="4697043"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6" name="Shape 686"/>
            <p:cNvCxnSpPr/>
            <p:nvPr/>
          </p:nvCxnSpPr>
          <p:spPr>
            <a:xfrm>
              <a:off x="8302329"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7" name="Shape 687"/>
            <p:cNvCxnSpPr/>
            <p:nvPr/>
          </p:nvCxnSpPr>
          <p:spPr>
            <a:xfrm>
              <a:off x="7064054"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8" name="Shape 688"/>
            <p:cNvCxnSpPr/>
            <p:nvPr/>
          </p:nvCxnSpPr>
          <p:spPr>
            <a:xfrm>
              <a:off x="6390940"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89" name="Shape 689"/>
            <p:cNvCxnSpPr/>
            <p:nvPr/>
          </p:nvCxnSpPr>
          <p:spPr>
            <a:xfrm>
              <a:off x="337304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0" name="Shape 690"/>
            <p:cNvCxnSpPr/>
            <p:nvPr/>
          </p:nvCxnSpPr>
          <p:spPr>
            <a:xfrm>
              <a:off x="839758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1" name="Shape 691"/>
            <p:cNvCxnSpPr/>
            <p:nvPr/>
          </p:nvCxnSpPr>
          <p:spPr>
            <a:xfrm>
              <a:off x="7508563"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2" name="Shape 692"/>
            <p:cNvCxnSpPr/>
            <p:nvPr/>
          </p:nvCxnSpPr>
          <p:spPr>
            <a:xfrm>
              <a:off x="6541756"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3" name="Shape 693"/>
            <p:cNvCxnSpPr/>
            <p:nvPr/>
          </p:nvCxnSpPr>
          <p:spPr>
            <a:xfrm>
              <a:off x="19061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4" name="Shape 694"/>
            <p:cNvCxnSpPr/>
            <p:nvPr/>
          </p:nvCxnSpPr>
          <p:spPr>
            <a:xfrm>
              <a:off x="5014550"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5" name="Shape 695"/>
            <p:cNvCxnSpPr/>
            <p:nvPr/>
          </p:nvCxnSpPr>
          <p:spPr>
            <a:xfrm>
              <a:off x="8270579"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6" name="Shape 696"/>
            <p:cNvCxnSpPr/>
            <p:nvPr/>
          </p:nvCxnSpPr>
          <p:spPr>
            <a:xfrm>
              <a:off x="73815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7" name="Shape 697"/>
            <p:cNvCxnSpPr/>
            <p:nvPr/>
          </p:nvCxnSpPr>
          <p:spPr>
            <a:xfrm>
              <a:off x="6540168"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8" name="Shape 698"/>
            <p:cNvCxnSpPr/>
            <p:nvPr/>
          </p:nvCxnSpPr>
          <p:spPr>
            <a:xfrm>
              <a:off x="8545222"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699" name="Shape 699"/>
            <p:cNvCxnSpPr/>
            <p:nvPr/>
          </p:nvCxnSpPr>
          <p:spPr>
            <a:xfrm>
              <a:off x="1626755"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0" name="Shape 700"/>
            <p:cNvCxnSpPr/>
            <p:nvPr/>
          </p:nvCxnSpPr>
          <p:spPr>
            <a:xfrm>
              <a:off x="266500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1" name="Shape 701"/>
            <p:cNvCxnSpPr/>
            <p:nvPr/>
          </p:nvCxnSpPr>
          <p:spPr>
            <a:xfrm>
              <a:off x="5147903"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2" name="Shape 702"/>
            <p:cNvCxnSpPr/>
            <p:nvPr/>
          </p:nvCxnSpPr>
          <p:spPr>
            <a:xfrm>
              <a:off x="673702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3" name="Shape 703"/>
            <p:cNvCxnSpPr/>
            <p:nvPr/>
          </p:nvCxnSpPr>
          <p:spPr>
            <a:xfrm>
              <a:off x="6262351"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4" name="Shape 704"/>
            <p:cNvCxnSpPr/>
            <p:nvPr/>
          </p:nvCxnSpPr>
          <p:spPr>
            <a:xfrm>
              <a:off x="7257733" y="49184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5" name="Shape 705"/>
            <p:cNvCxnSpPr/>
            <p:nvPr/>
          </p:nvCxnSpPr>
          <p:spPr>
            <a:xfrm>
              <a:off x="5363807"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6" name="Shape 706"/>
            <p:cNvCxnSpPr/>
            <p:nvPr/>
          </p:nvCxnSpPr>
          <p:spPr>
            <a:xfrm>
              <a:off x="6525881"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7" name="Shape 707"/>
            <p:cNvCxnSpPr/>
            <p:nvPr/>
          </p:nvCxnSpPr>
          <p:spPr>
            <a:xfrm>
              <a:off x="3317477" y="5246951"/>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8" name="Shape 708"/>
            <p:cNvCxnSpPr/>
            <p:nvPr/>
          </p:nvCxnSpPr>
          <p:spPr>
            <a:xfrm>
              <a:off x="5300306"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09" name="Shape 709"/>
            <p:cNvCxnSpPr/>
            <p:nvPr/>
          </p:nvCxnSpPr>
          <p:spPr>
            <a:xfrm>
              <a:off x="6557632"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0" name="Shape 710"/>
            <p:cNvCxnSpPr/>
            <p:nvPr/>
          </p:nvCxnSpPr>
          <p:spPr>
            <a:xfrm>
              <a:off x="8021337"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1" name="Shape 711"/>
            <p:cNvCxnSpPr/>
            <p:nvPr/>
          </p:nvCxnSpPr>
          <p:spPr>
            <a:xfrm>
              <a:off x="1477527"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2" name="Shape 712"/>
            <p:cNvCxnSpPr/>
            <p:nvPr/>
          </p:nvCxnSpPr>
          <p:spPr>
            <a:xfrm>
              <a:off x="4998675"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3" name="Shape 713"/>
            <p:cNvCxnSpPr/>
            <p:nvPr/>
          </p:nvCxnSpPr>
          <p:spPr>
            <a:xfrm>
              <a:off x="6587794"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14" name="Shape 714"/>
            <p:cNvCxnSpPr/>
            <p:nvPr/>
          </p:nvCxnSpPr>
          <p:spPr>
            <a:xfrm>
              <a:off x="5890868"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sp>
        <p:nvSpPr>
          <p:cNvPr id="715" name="Shape 715"/>
          <p:cNvSpPr txBox="1"/>
          <p:nvPr/>
        </p:nvSpPr>
        <p:spPr>
          <a:xfrm>
            <a:off x="1657350" y="-72628"/>
            <a:ext cx="5829300" cy="3834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000000"/>
              </a:buClr>
              <a:buSzPct val="25000"/>
              <a:buFont typeface="Arial"/>
              <a:buNone/>
            </a:pPr>
            <a:r>
              <a:rPr b="1" i="0" lang="en" sz="3000" u="none" cap="none" strike="noStrike">
                <a:solidFill>
                  <a:srgbClr val="22228B"/>
                </a:solidFill>
              </a:rPr>
              <a:t>Mutation recurrence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grpSp>
        <p:nvGrpSpPr>
          <p:cNvPr id="720" name="Shape 720"/>
          <p:cNvGrpSpPr/>
          <p:nvPr/>
        </p:nvGrpSpPr>
        <p:grpSpPr>
          <a:xfrm>
            <a:off x="1440675" y="522637"/>
            <a:ext cx="6203362" cy="4058454"/>
            <a:chOff x="396433" y="680758"/>
            <a:chExt cx="8271149" cy="5410551"/>
          </a:xfrm>
        </p:grpSpPr>
        <p:grpSp>
          <p:nvGrpSpPr>
            <p:cNvPr id="721" name="Shape 721"/>
            <p:cNvGrpSpPr/>
            <p:nvPr/>
          </p:nvGrpSpPr>
          <p:grpSpPr>
            <a:xfrm>
              <a:off x="396433" y="680758"/>
              <a:ext cx="8271149" cy="1586866"/>
              <a:chOff x="388783" y="680758"/>
              <a:chExt cx="8271149" cy="1586866"/>
            </a:xfrm>
          </p:grpSpPr>
          <p:grpSp>
            <p:nvGrpSpPr>
              <p:cNvPr id="722" name="Shape 722"/>
              <p:cNvGrpSpPr/>
              <p:nvPr/>
            </p:nvGrpSpPr>
            <p:grpSpPr>
              <a:xfrm>
                <a:off x="899692" y="680758"/>
                <a:ext cx="7760240" cy="1586866"/>
                <a:chOff x="899692" y="1047934"/>
                <a:chExt cx="7760240" cy="1586866"/>
              </a:xfrm>
            </p:grpSpPr>
            <p:grpSp>
              <p:nvGrpSpPr>
                <p:cNvPr id="723" name="Shape 723"/>
                <p:cNvGrpSpPr/>
                <p:nvPr/>
              </p:nvGrpSpPr>
              <p:grpSpPr>
                <a:xfrm>
                  <a:off x="899692" y="1047934"/>
                  <a:ext cx="7760240" cy="348237"/>
                  <a:chOff x="899997" y="1047934"/>
                  <a:chExt cx="7760240" cy="348237"/>
                </a:xfrm>
              </p:grpSpPr>
              <p:cxnSp>
                <p:nvCxnSpPr>
                  <p:cNvPr id="724" name="Shape 724"/>
                  <p:cNvCxnSpPr/>
                  <p:nvPr/>
                </p:nvCxnSpPr>
                <p:spPr>
                  <a:xfrm>
                    <a:off x="1093937" y="122251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25" name="Shape 725"/>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26" name="Shape 726"/>
                <p:cNvGrpSpPr/>
                <p:nvPr/>
              </p:nvGrpSpPr>
              <p:grpSpPr>
                <a:xfrm>
                  <a:off x="899692" y="1399516"/>
                  <a:ext cx="7760240" cy="348237"/>
                  <a:chOff x="899997" y="1047934"/>
                  <a:chExt cx="7760240" cy="348237"/>
                </a:xfrm>
              </p:grpSpPr>
              <p:cxnSp>
                <p:nvCxnSpPr>
                  <p:cNvPr id="727" name="Shape 727"/>
                  <p:cNvCxnSpPr/>
                  <p:nvPr/>
                </p:nvCxnSpPr>
                <p:spPr>
                  <a:xfrm>
                    <a:off x="1093937" y="122328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28" name="Shape 728"/>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29" name="Shape 729"/>
                <p:cNvGrpSpPr/>
                <p:nvPr/>
              </p:nvGrpSpPr>
              <p:grpSpPr>
                <a:xfrm>
                  <a:off x="899692" y="1751098"/>
                  <a:ext cx="7760240" cy="348237"/>
                  <a:chOff x="899997" y="1047934"/>
                  <a:chExt cx="7760240" cy="348237"/>
                </a:xfrm>
              </p:grpSpPr>
              <p:cxnSp>
                <p:nvCxnSpPr>
                  <p:cNvPr id="730" name="Shape 730"/>
                  <p:cNvCxnSpPr/>
                  <p:nvPr/>
                </p:nvCxnSpPr>
                <p:spPr>
                  <a:xfrm>
                    <a:off x="1093937" y="122245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31" name="Shape 731"/>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32" name="Shape 732"/>
                <p:cNvGrpSpPr/>
                <p:nvPr/>
              </p:nvGrpSpPr>
              <p:grpSpPr>
                <a:xfrm>
                  <a:off x="899692" y="2286563"/>
                  <a:ext cx="7760240" cy="348237"/>
                  <a:chOff x="899997" y="1047934"/>
                  <a:chExt cx="7760240" cy="348237"/>
                </a:xfrm>
              </p:grpSpPr>
              <p:cxnSp>
                <p:nvCxnSpPr>
                  <p:cNvPr id="733" name="Shape 733"/>
                  <p:cNvCxnSpPr/>
                  <p:nvPr/>
                </p:nvCxnSpPr>
                <p:spPr>
                  <a:xfrm>
                    <a:off x="1093937" y="1223444"/>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734" name="Shape 734"/>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735" name="Shape 735"/>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736" name="Shape 736"/>
              <p:cNvGrpSpPr/>
              <p:nvPr/>
            </p:nvGrpSpPr>
            <p:grpSpPr>
              <a:xfrm>
                <a:off x="388783" y="759499"/>
                <a:ext cx="798035" cy="1438507"/>
                <a:chOff x="459547" y="1775465"/>
                <a:chExt cx="1134540" cy="1932698"/>
              </a:xfrm>
            </p:grpSpPr>
            <p:pic>
              <p:nvPicPr>
                <p:cNvPr id="737" name="Shape 737"/>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738" name="Shape 738"/>
                <p:cNvSpPr txBox="1"/>
                <p:nvPr/>
              </p:nvSpPr>
              <p:spPr>
                <a:xfrm rot="-5400000">
                  <a:off x="-226103" y="2461311"/>
                  <a:ext cx="18090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739" name="Shape 739"/>
            <p:cNvGrpSpPr/>
            <p:nvPr/>
          </p:nvGrpSpPr>
          <p:grpSpPr>
            <a:xfrm>
              <a:off x="396433" y="2562001"/>
              <a:ext cx="8271149" cy="1586866"/>
              <a:chOff x="388783" y="680758"/>
              <a:chExt cx="8271149" cy="1586866"/>
            </a:xfrm>
          </p:grpSpPr>
          <p:grpSp>
            <p:nvGrpSpPr>
              <p:cNvPr id="740" name="Shape 740"/>
              <p:cNvGrpSpPr/>
              <p:nvPr/>
            </p:nvGrpSpPr>
            <p:grpSpPr>
              <a:xfrm>
                <a:off x="899692" y="680758"/>
                <a:ext cx="7760240" cy="1586866"/>
                <a:chOff x="899692" y="1047934"/>
                <a:chExt cx="7760240" cy="1586866"/>
              </a:xfrm>
            </p:grpSpPr>
            <p:grpSp>
              <p:nvGrpSpPr>
                <p:cNvPr id="741" name="Shape 741"/>
                <p:cNvGrpSpPr/>
                <p:nvPr/>
              </p:nvGrpSpPr>
              <p:grpSpPr>
                <a:xfrm>
                  <a:off x="899692" y="1047934"/>
                  <a:ext cx="7760240" cy="348237"/>
                  <a:chOff x="899997" y="1047934"/>
                  <a:chExt cx="7760240" cy="348237"/>
                </a:xfrm>
              </p:grpSpPr>
              <p:cxnSp>
                <p:nvCxnSpPr>
                  <p:cNvPr id="742" name="Shape 742"/>
                  <p:cNvCxnSpPr/>
                  <p:nvPr/>
                </p:nvCxnSpPr>
                <p:spPr>
                  <a:xfrm>
                    <a:off x="1093937" y="1210924"/>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743" name="Shape 743"/>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44" name="Shape 744"/>
                <p:cNvGrpSpPr/>
                <p:nvPr/>
              </p:nvGrpSpPr>
              <p:grpSpPr>
                <a:xfrm>
                  <a:off x="899692" y="1399516"/>
                  <a:ext cx="7760240" cy="348237"/>
                  <a:chOff x="899997" y="1047934"/>
                  <a:chExt cx="7760240" cy="348237"/>
                </a:xfrm>
              </p:grpSpPr>
              <p:cxnSp>
                <p:nvCxnSpPr>
                  <p:cNvPr id="745" name="Shape 745"/>
                  <p:cNvCxnSpPr/>
                  <p:nvPr/>
                </p:nvCxnSpPr>
                <p:spPr>
                  <a:xfrm>
                    <a:off x="1093937" y="122279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46" name="Shape 746"/>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47" name="Shape 747"/>
                <p:cNvGrpSpPr/>
                <p:nvPr/>
              </p:nvGrpSpPr>
              <p:grpSpPr>
                <a:xfrm>
                  <a:off x="899692" y="1751098"/>
                  <a:ext cx="7760240" cy="348237"/>
                  <a:chOff x="899997" y="1047934"/>
                  <a:chExt cx="7760240" cy="348237"/>
                </a:xfrm>
              </p:grpSpPr>
              <p:cxnSp>
                <p:nvCxnSpPr>
                  <p:cNvPr id="748" name="Shape 748"/>
                  <p:cNvCxnSpPr/>
                  <p:nvPr/>
                </p:nvCxnSpPr>
                <p:spPr>
                  <a:xfrm>
                    <a:off x="1093937" y="122197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49" name="Shape 749"/>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50" name="Shape 750"/>
                <p:cNvGrpSpPr/>
                <p:nvPr/>
              </p:nvGrpSpPr>
              <p:grpSpPr>
                <a:xfrm>
                  <a:off x="899692" y="2286563"/>
                  <a:ext cx="7760240" cy="348237"/>
                  <a:chOff x="899997" y="1047934"/>
                  <a:chExt cx="7760240" cy="348237"/>
                </a:xfrm>
              </p:grpSpPr>
              <p:cxnSp>
                <p:nvCxnSpPr>
                  <p:cNvPr id="751" name="Shape 751"/>
                  <p:cNvCxnSpPr/>
                  <p:nvPr/>
                </p:nvCxnSpPr>
                <p:spPr>
                  <a:xfrm>
                    <a:off x="1093937" y="1222959"/>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752" name="Shape 752"/>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753" name="Shape 753"/>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754" name="Shape 754"/>
              <p:cNvGrpSpPr/>
              <p:nvPr/>
            </p:nvGrpSpPr>
            <p:grpSpPr>
              <a:xfrm>
                <a:off x="388783" y="757140"/>
                <a:ext cx="798035" cy="1440866"/>
                <a:chOff x="459547" y="1772295"/>
                <a:chExt cx="1134540" cy="1935868"/>
              </a:xfrm>
            </p:grpSpPr>
            <p:pic>
              <p:nvPicPr>
                <p:cNvPr id="755" name="Shape 755"/>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756" name="Shape 756"/>
                <p:cNvSpPr txBox="1"/>
                <p:nvPr/>
              </p:nvSpPr>
              <p:spPr>
                <a:xfrm rot="-5400000">
                  <a:off x="-226403" y="2458245"/>
                  <a:ext cx="1809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757" name="Shape 757"/>
            <p:cNvGrpSpPr/>
            <p:nvPr/>
          </p:nvGrpSpPr>
          <p:grpSpPr>
            <a:xfrm>
              <a:off x="396433" y="4504443"/>
              <a:ext cx="8271149" cy="1586866"/>
              <a:chOff x="388783" y="680758"/>
              <a:chExt cx="8271149" cy="1586866"/>
            </a:xfrm>
          </p:grpSpPr>
          <p:grpSp>
            <p:nvGrpSpPr>
              <p:cNvPr id="758" name="Shape 758"/>
              <p:cNvGrpSpPr/>
              <p:nvPr/>
            </p:nvGrpSpPr>
            <p:grpSpPr>
              <a:xfrm>
                <a:off x="899692" y="680758"/>
                <a:ext cx="7760240" cy="1586866"/>
                <a:chOff x="899692" y="1047934"/>
                <a:chExt cx="7760240" cy="1586866"/>
              </a:xfrm>
            </p:grpSpPr>
            <p:grpSp>
              <p:nvGrpSpPr>
                <p:cNvPr id="759" name="Shape 759"/>
                <p:cNvGrpSpPr/>
                <p:nvPr/>
              </p:nvGrpSpPr>
              <p:grpSpPr>
                <a:xfrm>
                  <a:off x="899692" y="1047934"/>
                  <a:ext cx="7760240" cy="348237"/>
                  <a:chOff x="899997" y="1047934"/>
                  <a:chExt cx="7760240" cy="348237"/>
                </a:xfrm>
              </p:grpSpPr>
              <p:cxnSp>
                <p:nvCxnSpPr>
                  <p:cNvPr id="760" name="Shape 760"/>
                  <p:cNvCxnSpPr/>
                  <p:nvPr/>
                </p:nvCxnSpPr>
                <p:spPr>
                  <a:xfrm>
                    <a:off x="1093937" y="1222247"/>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61" name="Shape 761"/>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62" name="Shape 762"/>
                <p:cNvGrpSpPr/>
                <p:nvPr/>
              </p:nvGrpSpPr>
              <p:grpSpPr>
                <a:xfrm>
                  <a:off x="899692" y="1399516"/>
                  <a:ext cx="7760240" cy="348237"/>
                  <a:chOff x="899997" y="1047934"/>
                  <a:chExt cx="7760240" cy="348237"/>
                </a:xfrm>
              </p:grpSpPr>
              <p:cxnSp>
                <p:nvCxnSpPr>
                  <p:cNvPr id="763" name="Shape 763"/>
                  <p:cNvCxnSpPr/>
                  <p:nvPr/>
                </p:nvCxnSpPr>
                <p:spPr>
                  <a:xfrm>
                    <a:off x="1093937" y="1223010"/>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64" name="Shape 764"/>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65" name="Shape 765"/>
                <p:cNvGrpSpPr/>
                <p:nvPr/>
              </p:nvGrpSpPr>
              <p:grpSpPr>
                <a:xfrm>
                  <a:off x="899692" y="1751098"/>
                  <a:ext cx="7760240" cy="348237"/>
                  <a:chOff x="899997" y="1047934"/>
                  <a:chExt cx="7760240" cy="348237"/>
                </a:xfrm>
              </p:grpSpPr>
              <p:cxnSp>
                <p:nvCxnSpPr>
                  <p:cNvPr id="766" name="Shape 766"/>
                  <p:cNvCxnSpPr/>
                  <p:nvPr/>
                </p:nvCxnSpPr>
                <p:spPr>
                  <a:xfrm>
                    <a:off x="1093937" y="1222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67" name="Shape 767"/>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768" name="Shape 768"/>
                <p:cNvGrpSpPr/>
                <p:nvPr/>
              </p:nvGrpSpPr>
              <p:grpSpPr>
                <a:xfrm>
                  <a:off x="899692" y="2286563"/>
                  <a:ext cx="7760240" cy="348237"/>
                  <a:chOff x="899997" y="1047934"/>
                  <a:chExt cx="7760240" cy="348237"/>
                </a:xfrm>
              </p:grpSpPr>
              <p:cxnSp>
                <p:nvCxnSpPr>
                  <p:cNvPr id="769" name="Shape 769"/>
                  <p:cNvCxnSpPr/>
                  <p:nvPr/>
                </p:nvCxnSpPr>
                <p:spPr>
                  <a:xfrm>
                    <a:off x="1093937" y="1223173"/>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770" name="Shape 770"/>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771" name="Shape 771"/>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772" name="Shape 772"/>
              <p:cNvGrpSpPr/>
              <p:nvPr/>
            </p:nvGrpSpPr>
            <p:grpSpPr>
              <a:xfrm>
                <a:off x="388783" y="757598"/>
                <a:ext cx="798035" cy="1440408"/>
                <a:chOff x="459547" y="1772911"/>
                <a:chExt cx="1134540" cy="1935251"/>
              </a:xfrm>
            </p:grpSpPr>
            <p:pic>
              <p:nvPicPr>
                <p:cNvPr id="773" name="Shape 773"/>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774" name="Shape 774"/>
                <p:cNvSpPr txBox="1"/>
                <p:nvPr/>
              </p:nvSpPr>
              <p:spPr>
                <a:xfrm rot="-5400000">
                  <a:off x="-227303" y="2459761"/>
                  <a:ext cx="1811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775" name="Shape 775"/>
            <p:cNvGrpSpPr/>
            <p:nvPr/>
          </p:nvGrpSpPr>
          <p:grpSpPr>
            <a:xfrm>
              <a:off x="1331474" y="736307"/>
              <a:ext cx="7067695" cy="269700"/>
              <a:chOff x="1331474" y="736307"/>
              <a:chExt cx="7067695" cy="269700"/>
            </a:xfrm>
          </p:grpSpPr>
          <p:cxnSp>
            <p:nvCxnSpPr>
              <p:cNvPr id="776" name="Shape 776"/>
              <p:cNvCxnSpPr/>
              <p:nvPr/>
            </p:nvCxnSpPr>
            <p:spPr>
              <a:xfrm>
                <a:off x="133147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77" name="Shape 777"/>
              <p:cNvCxnSpPr/>
              <p:nvPr/>
            </p:nvCxnSpPr>
            <p:spPr>
              <a:xfrm>
                <a:off x="247767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78" name="Shape 778"/>
              <p:cNvCxnSpPr/>
              <p:nvPr/>
            </p:nvCxnSpPr>
            <p:spPr>
              <a:xfrm>
                <a:off x="546223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79" name="Shape 779"/>
              <p:cNvCxnSpPr/>
              <p:nvPr/>
            </p:nvCxnSpPr>
            <p:spPr>
              <a:xfrm>
                <a:off x="3242863"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0" name="Shape 780"/>
              <p:cNvCxnSpPr/>
              <p:nvPr/>
            </p:nvCxnSpPr>
            <p:spPr>
              <a:xfrm>
                <a:off x="485262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1" name="Shape 781"/>
              <p:cNvCxnSpPr/>
              <p:nvPr/>
            </p:nvCxnSpPr>
            <p:spPr>
              <a:xfrm>
                <a:off x="83991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2" name="Shape 782"/>
              <p:cNvCxnSpPr/>
              <p:nvPr/>
            </p:nvCxnSpPr>
            <p:spPr>
              <a:xfrm>
                <a:off x="7389498"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3" name="Shape 783"/>
              <p:cNvCxnSpPr/>
              <p:nvPr/>
            </p:nvCxnSpPr>
            <p:spPr>
              <a:xfrm>
                <a:off x="721963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4" name="Shape 784"/>
              <p:cNvCxnSpPr/>
              <p:nvPr/>
            </p:nvCxnSpPr>
            <p:spPr>
              <a:xfrm>
                <a:off x="6440154"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5" name="Shape 785"/>
              <p:cNvCxnSpPr/>
              <p:nvPr/>
            </p:nvCxnSpPr>
            <p:spPr>
              <a:xfrm>
                <a:off x="596706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6" name="Shape 786"/>
              <p:cNvCxnSpPr/>
              <p:nvPr/>
            </p:nvCxnSpPr>
            <p:spPr>
              <a:xfrm>
                <a:off x="5155839"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7" name="Shape 787"/>
              <p:cNvCxnSpPr/>
              <p:nvPr/>
            </p:nvCxnSpPr>
            <p:spPr>
              <a:xfrm>
                <a:off x="6544931"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88" name="Shape 788"/>
              <p:cNvCxnSpPr/>
              <p:nvPr/>
            </p:nvCxnSpPr>
            <p:spPr>
              <a:xfrm>
                <a:off x="7811782" y="736307"/>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789" name="Shape 789"/>
            <p:cNvCxnSpPr/>
            <p:nvPr/>
          </p:nvCxnSpPr>
          <p:spPr>
            <a:xfrm>
              <a:off x="145212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0" name="Shape 790"/>
            <p:cNvCxnSpPr/>
            <p:nvPr/>
          </p:nvCxnSpPr>
          <p:spPr>
            <a:xfrm>
              <a:off x="218556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1" name="Shape 791"/>
            <p:cNvCxnSpPr/>
            <p:nvPr/>
          </p:nvCxnSpPr>
          <p:spPr>
            <a:xfrm>
              <a:off x="5582887"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2" name="Shape 792"/>
            <p:cNvCxnSpPr/>
            <p:nvPr/>
          </p:nvCxnSpPr>
          <p:spPr>
            <a:xfrm>
              <a:off x="3363516"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3" name="Shape 793"/>
            <p:cNvCxnSpPr/>
            <p:nvPr/>
          </p:nvCxnSpPr>
          <p:spPr>
            <a:xfrm>
              <a:off x="497327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4" name="Shape 794"/>
            <p:cNvCxnSpPr/>
            <p:nvPr/>
          </p:nvCxnSpPr>
          <p:spPr>
            <a:xfrm>
              <a:off x="8229303"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5" name="Shape 795"/>
            <p:cNvCxnSpPr/>
            <p:nvPr/>
          </p:nvCxnSpPr>
          <p:spPr>
            <a:xfrm>
              <a:off x="6562394"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6" name="Shape 796"/>
            <p:cNvCxnSpPr/>
            <p:nvPr/>
          </p:nvCxnSpPr>
          <p:spPr>
            <a:xfrm>
              <a:off x="6087722"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7" name="Shape 797"/>
            <p:cNvCxnSpPr/>
            <p:nvPr/>
          </p:nvCxnSpPr>
          <p:spPr>
            <a:xfrm>
              <a:off x="540349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8" name="Shape 798"/>
            <p:cNvCxnSpPr/>
            <p:nvPr/>
          </p:nvCxnSpPr>
          <p:spPr>
            <a:xfrm>
              <a:off x="666717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799" name="Shape 799"/>
            <p:cNvCxnSpPr/>
            <p:nvPr/>
          </p:nvCxnSpPr>
          <p:spPr>
            <a:xfrm>
              <a:off x="6995791"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0" name="Shape 800"/>
            <p:cNvCxnSpPr/>
            <p:nvPr/>
          </p:nvCxnSpPr>
          <p:spPr>
            <a:xfrm>
              <a:off x="7694305" y="10315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1" name="Shape 801"/>
            <p:cNvCxnSpPr/>
            <p:nvPr/>
          </p:nvCxnSpPr>
          <p:spPr>
            <a:xfrm>
              <a:off x="134099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2" name="Shape 802"/>
            <p:cNvCxnSpPr/>
            <p:nvPr/>
          </p:nvCxnSpPr>
          <p:spPr>
            <a:xfrm>
              <a:off x="3153962"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3" name="Shape 803"/>
            <p:cNvCxnSpPr/>
            <p:nvPr/>
          </p:nvCxnSpPr>
          <p:spPr>
            <a:xfrm>
              <a:off x="547175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4" name="Shape 804"/>
            <p:cNvCxnSpPr/>
            <p:nvPr/>
          </p:nvCxnSpPr>
          <p:spPr>
            <a:xfrm>
              <a:off x="3252389"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5" name="Shape 805"/>
            <p:cNvCxnSpPr/>
            <p:nvPr/>
          </p:nvCxnSpPr>
          <p:spPr>
            <a:xfrm>
              <a:off x="4687518"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6" name="Shape 806"/>
            <p:cNvCxnSpPr/>
            <p:nvPr/>
          </p:nvCxnSpPr>
          <p:spPr>
            <a:xfrm>
              <a:off x="811817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7" name="Shape 807"/>
            <p:cNvCxnSpPr/>
            <p:nvPr/>
          </p:nvCxnSpPr>
          <p:spPr>
            <a:xfrm>
              <a:off x="7229157"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8" name="Shape 808"/>
            <p:cNvCxnSpPr/>
            <p:nvPr/>
          </p:nvCxnSpPr>
          <p:spPr>
            <a:xfrm>
              <a:off x="5976595"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09" name="Shape 809"/>
            <p:cNvCxnSpPr/>
            <p:nvPr/>
          </p:nvCxnSpPr>
          <p:spPr>
            <a:xfrm>
              <a:off x="6556044"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0" name="Shape 810"/>
            <p:cNvCxnSpPr/>
            <p:nvPr/>
          </p:nvCxnSpPr>
          <p:spPr>
            <a:xfrm>
              <a:off x="6695746" y="1396556"/>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1" name="Shape 811"/>
            <p:cNvCxnSpPr/>
            <p:nvPr/>
          </p:nvCxnSpPr>
          <p:spPr>
            <a:xfrm>
              <a:off x="188076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2" name="Shape 812"/>
            <p:cNvCxnSpPr/>
            <p:nvPr/>
          </p:nvCxnSpPr>
          <p:spPr>
            <a:xfrm>
              <a:off x="5598762"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3" name="Shape 813"/>
            <p:cNvCxnSpPr/>
            <p:nvPr/>
          </p:nvCxnSpPr>
          <p:spPr>
            <a:xfrm>
              <a:off x="3379391"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4" name="Shape 814"/>
            <p:cNvCxnSpPr/>
            <p:nvPr/>
          </p:nvCxnSpPr>
          <p:spPr>
            <a:xfrm>
              <a:off x="498914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5" name="Shape 815"/>
            <p:cNvCxnSpPr/>
            <p:nvPr/>
          </p:nvCxnSpPr>
          <p:spPr>
            <a:xfrm>
              <a:off x="845949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6" name="Shape 816"/>
            <p:cNvCxnSpPr/>
            <p:nvPr/>
          </p:nvCxnSpPr>
          <p:spPr>
            <a:xfrm>
              <a:off x="735616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7" name="Shape 817"/>
            <p:cNvCxnSpPr/>
            <p:nvPr/>
          </p:nvCxnSpPr>
          <p:spPr>
            <a:xfrm>
              <a:off x="6578269"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8" name="Shape 818"/>
            <p:cNvCxnSpPr/>
            <p:nvPr/>
          </p:nvCxnSpPr>
          <p:spPr>
            <a:xfrm>
              <a:off x="646873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19" name="Shape 819"/>
            <p:cNvCxnSpPr/>
            <p:nvPr/>
          </p:nvCxnSpPr>
          <p:spPr>
            <a:xfrm>
              <a:off x="6683046"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0" name="Shape 820"/>
            <p:cNvCxnSpPr/>
            <p:nvPr/>
          </p:nvCxnSpPr>
          <p:spPr>
            <a:xfrm>
              <a:off x="7710180" y="193777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1" name="Shape 821"/>
            <p:cNvCxnSpPr/>
            <p:nvPr/>
          </p:nvCxnSpPr>
          <p:spPr>
            <a:xfrm>
              <a:off x="2726915"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2" name="Shape 822"/>
            <p:cNvCxnSpPr/>
            <p:nvPr/>
          </p:nvCxnSpPr>
          <p:spPr>
            <a:xfrm>
              <a:off x="485579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3" name="Shape 823"/>
            <p:cNvCxnSpPr/>
            <p:nvPr/>
          </p:nvCxnSpPr>
          <p:spPr>
            <a:xfrm>
              <a:off x="811182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4" name="Shape 824"/>
            <p:cNvCxnSpPr/>
            <p:nvPr/>
          </p:nvCxnSpPr>
          <p:spPr>
            <a:xfrm>
              <a:off x="7222807"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5" name="Shape 825"/>
            <p:cNvCxnSpPr/>
            <p:nvPr/>
          </p:nvCxnSpPr>
          <p:spPr>
            <a:xfrm>
              <a:off x="6444916"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6" name="Shape 826"/>
            <p:cNvCxnSpPr/>
            <p:nvPr/>
          </p:nvCxnSpPr>
          <p:spPr>
            <a:xfrm>
              <a:off x="6549693" y="2582148"/>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7" name="Shape 827"/>
            <p:cNvCxnSpPr/>
            <p:nvPr/>
          </p:nvCxnSpPr>
          <p:spPr>
            <a:xfrm>
              <a:off x="1588655"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8" name="Shape 828"/>
            <p:cNvCxnSpPr/>
            <p:nvPr/>
          </p:nvCxnSpPr>
          <p:spPr>
            <a:xfrm>
              <a:off x="4697043"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29" name="Shape 829"/>
            <p:cNvCxnSpPr/>
            <p:nvPr/>
          </p:nvCxnSpPr>
          <p:spPr>
            <a:xfrm>
              <a:off x="8302329"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0" name="Shape 830"/>
            <p:cNvCxnSpPr/>
            <p:nvPr/>
          </p:nvCxnSpPr>
          <p:spPr>
            <a:xfrm>
              <a:off x="7064054"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1" name="Shape 831"/>
            <p:cNvCxnSpPr/>
            <p:nvPr/>
          </p:nvCxnSpPr>
          <p:spPr>
            <a:xfrm>
              <a:off x="6390940" y="2915447"/>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2" name="Shape 832"/>
            <p:cNvCxnSpPr/>
            <p:nvPr/>
          </p:nvCxnSpPr>
          <p:spPr>
            <a:xfrm>
              <a:off x="337304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3" name="Shape 833"/>
            <p:cNvCxnSpPr/>
            <p:nvPr/>
          </p:nvCxnSpPr>
          <p:spPr>
            <a:xfrm>
              <a:off x="8397581"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4" name="Shape 834"/>
            <p:cNvCxnSpPr/>
            <p:nvPr/>
          </p:nvCxnSpPr>
          <p:spPr>
            <a:xfrm>
              <a:off x="7508563"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5" name="Shape 835"/>
            <p:cNvCxnSpPr/>
            <p:nvPr/>
          </p:nvCxnSpPr>
          <p:spPr>
            <a:xfrm>
              <a:off x="6541756" y="3280489"/>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6" name="Shape 836"/>
            <p:cNvCxnSpPr/>
            <p:nvPr/>
          </p:nvCxnSpPr>
          <p:spPr>
            <a:xfrm>
              <a:off x="19061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7" name="Shape 837"/>
            <p:cNvCxnSpPr/>
            <p:nvPr/>
          </p:nvCxnSpPr>
          <p:spPr>
            <a:xfrm>
              <a:off x="5014550"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8" name="Shape 838"/>
            <p:cNvCxnSpPr/>
            <p:nvPr/>
          </p:nvCxnSpPr>
          <p:spPr>
            <a:xfrm>
              <a:off x="8270579"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39" name="Shape 839"/>
            <p:cNvCxnSpPr/>
            <p:nvPr/>
          </p:nvCxnSpPr>
          <p:spPr>
            <a:xfrm>
              <a:off x="7381561"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0" name="Shape 840"/>
            <p:cNvCxnSpPr/>
            <p:nvPr/>
          </p:nvCxnSpPr>
          <p:spPr>
            <a:xfrm>
              <a:off x="6540168"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1" name="Shape 841"/>
            <p:cNvCxnSpPr/>
            <p:nvPr/>
          </p:nvCxnSpPr>
          <p:spPr>
            <a:xfrm>
              <a:off x="8545222" y="3820115"/>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2" name="Shape 842"/>
            <p:cNvCxnSpPr/>
            <p:nvPr/>
          </p:nvCxnSpPr>
          <p:spPr>
            <a:xfrm>
              <a:off x="1626755"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3" name="Shape 843"/>
            <p:cNvCxnSpPr/>
            <p:nvPr/>
          </p:nvCxnSpPr>
          <p:spPr>
            <a:xfrm>
              <a:off x="266500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4" name="Shape 844"/>
            <p:cNvCxnSpPr/>
            <p:nvPr/>
          </p:nvCxnSpPr>
          <p:spPr>
            <a:xfrm>
              <a:off x="5147903"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5" name="Shape 845"/>
            <p:cNvCxnSpPr/>
            <p:nvPr/>
          </p:nvCxnSpPr>
          <p:spPr>
            <a:xfrm>
              <a:off x="6737022"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6" name="Shape 846"/>
            <p:cNvCxnSpPr/>
            <p:nvPr/>
          </p:nvCxnSpPr>
          <p:spPr>
            <a:xfrm>
              <a:off x="6262351" y="45359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7" name="Shape 847"/>
            <p:cNvCxnSpPr/>
            <p:nvPr/>
          </p:nvCxnSpPr>
          <p:spPr>
            <a:xfrm>
              <a:off x="7257733" y="4918414"/>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8" name="Shape 848"/>
            <p:cNvCxnSpPr/>
            <p:nvPr/>
          </p:nvCxnSpPr>
          <p:spPr>
            <a:xfrm>
              <a:off x="5363807"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49" name="Shape 849"/>
            <p:cNvCxnSpPr/>
            <p:nvPr/>
          </p:nvCxnSpPr>
          <p:spPr>
            <a:xfrm>
              <a:off x="6525881" y="4910478"/>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0" name="Shape 850"/>
            <p:cNvCxnSpPr/>
            <p:nvPr/>
          </p:nvCxnSpPr>
          <p:spPr>
            <a:xfrm>
              <a:off x="3317477" y="5246951"/>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1" name="Shape 851"/>
            <p:cNvCxnSpPr/>
            <p:nvPr/>
          </p:nvCxnSpPr>
          <p:spPr>
            <a:xfrm>
              <a:off x="5300306"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2" name="Shape 852"/>
            <p:cNvCxnSpPr/>
            <p:nvPr/>
          </p:nvCxnSpPr>
          <p:spPr>
            <a:xfrm>
              <a:off x="6557632"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3" name="Shape 853"/>
            <p:cNvCxnSpPr/>
            <p:nvPr/>
          </p:nvCxnSpPr>
          <p:spPr>
            <a:xfrm>
              <a:off x="8021337" y="5275520"/>
              <a:ext cx="0" cy="2697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4" name="Shape 854"/>
            <p:cNvCxnSpPr/>
            <p:nvPr/>
          </p:nvCxnSpPr>
          <p:spPr>
            <a:xfrm>
              <a:off x="1477527"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5" name="Shape 855"/>
            <p:cNvCxnSpPr/>
            <p:nvPr/>
          </p:nvCxnSpPr>
          <p:spPr>
            <a:xfrm>
              <a:off x="4998675"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6" name="Shape 856"/>
            <p:cNvCxnSpPr/>
            <p:nvPr/>
          </p:nvCxnSpPr>
          <p:spPr>
            <a:xfrm>
              <a:off x="6587794"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857" name="Shape 857"/>
            <p:cNvCxnSpPr/>
            <p:nvPr/>
          </p:nvCxnSpPr>
          <p:spPr>
            <a:xfrm>
              <a:off x="5890868" y="5784991"/>
              <a:ext cx="0" cy="2682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grpSp>
        <p:nvGrpSpPr>
          <p:cNvPr id="858" name="Shape 858"/>
          <p:cNvGrpSpPr/>
          <p:nvPr/>
        </p:nvGrpSpPr>
        <p:grpSpPr>
          <a:xfrm>
            <a:off x="1969294" y="416674"/>
            <a:ext cx="5674479" cy="4554824"/>
            <a:chOff x="1101445" y="535482"/>
            <a:chExt cx="7565972" cy="6072289"/>
          </a:xfrm>
        </p:grpSpPr>
        <p:cxnSp>
          <p:nvCxnSpPr>
            <p:cNvPr id="859" name="Shape 859"/>
            <p:cNvCxnSpPr/>
            <p:nvPr/>
          </p:nvCxnSpPr>
          <p:spPr>
            <a:xfrm flipH="1" rot="10800000">
              <a:off x="1101445" y="6237932"/>
              <a:ext cx="3025800" cy="159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860" name="Shape 860"/>
            <p:cNvCxnSpPr/>
            <p:nvPr/>
          </p:nvCxnSpPr>
          <p:spPr>
            <a:xfrm>
              <a:off x="4127217" y="6247484"/>
              <a:ext cx="4540200" cy="63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861" name="Shape 861"/>
            <p:cNvCxnSpPr/>
            <p:nvPr/>
          </p:nvCxnSpPr>
          <p:spPr>
            <a:xfrm>
              <a:off x="4073242" y="535482"/>
              <a:ext cx="63600" cy="60420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862" name="Shape 862"/>
            <p:cNvSpPr txBox="1"/>
            <p:nvPr/>
          </p:nvSpPr>
          <p:spPr>
            <a:xfrm>
              <a:off x="1385608" y="6238471"/>
              <a:ext cx="2596800" cy="3693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sp>
          <p:nvSpPr>
            <p:cNvPr id="863" name="Shape 863"/>
            <p:cNvSpPr txBox="1"/>
            <p:nvPr/>
          </p:nvSpPr>
          <p:spPr>
            <a:xfrm>
              <a:off x="5130516" y="6238471"/>
              <a:ext cx="2520300" cy="3693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sp>
        <p:nvSpPr>
          <p:cNvPr id="864" name="Shape 864"/>
          <p:cNvSpPr txBox="1"/>
          <p:nvPr/>
        </p:nvSpPr>
        <p:spPr>
          <a:xfrm>
            <a:off x="1657350" y="-72628"/>
            <a:ext cx="5829300" cy="3834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000000"/>
              </a:buClr>
              <a:buSzPct val="25000"/>
              <a:buFont typeface="Arial"/>
              <a:buNone/>
            </a:pPr>
            <a:r>
              <a:rPr b="1" i="0" lang="en" sz="3000" u="none" cap="none" strike="noStrike">
                <a:solidFill>
                  <a:srgbClr val="22228B"/>
                </a:solidFill>
              </a:rPr>
              <a:t>Mutation recurrence</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Shape 869"/>
          <p:cNvSpPr txBox="1"/>
          <p:nvPr/>
        </p:nvSpPr>
        <p:spPr>
          <a:xfrm>
            <a:off x="4991101" y="4694636"/>
            <a:ext cx="18897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nvGrpSpPr>
          <p:cNvPr id="870" name="Shape 870"/>
          <p:cNvGrpSpPr/>
          <p:nvPr/>
        </p:nvGrpSpPr>
        <p:grpSpPr>
          <a:xfrm>
            <a:off x="1440675" y="525066"/>
            <a:ext cx="6203360" cy="1190626"/>
            <a:chOff x="388802" y="680758"/>
            <a:chExt cx="8271146" cy="1586866"/>
          </a:xfrm>
        </p:grpSpPr>
        <p:grpSp>
          <p:nvGrpSpPr>
            <p:cNvPr id="871" name="Shape 871"/>
            <p:cNvGrpSpPr/>
            <p:nvPr/>
          </p:nvGrpSpPr>
          <p:grpSpPr>
            <a:xfrm>
              <a:off x="899692" y="680758"/>
              <a:ext cx="7760256" cy="1586866"/>
              <a:chOff x="899692" y="1047934"/>
              <a:chExt cx="7760256" cy="1586866"/>
            </a:xfrm>
          </p:grpSpPr>
          <p:grpSp>
            <p:nvGrpSpPr>
              <p:cNvPr id="872" name="Shape 872"/>
              <p:cNvGrpSpPr/>
              <p:nvPr/>
            </p:nvGrpSpPr>
            <p:grpSpPr>
              <a:xfrm>
                <a:off x="899692" y="1047934"/>
                <a:ext cx="7760256" cy="348237"/>
                <a:chOff x="899997" y="1047934"/>
                <a:chExt cx="7760256" cy="348237"/>
              </a:xfrm>
            </p:grpSpPr>
            <p:cxnSp>
              <p:nvCxnSpPr>
                <p:cNvPr id="873" name="Shape 873"/>
                <p:cNvCxnSpPr/>
                <p:nvPr/>
              </p:nvCxnSpPr>
              <p:spPr>
                <a:xfrm>
                  <a:off x="1093953" y="122248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74" name="Shape 874"/>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75" name="Shape 875"/>
              <p:cNvGrpSpPr/>
              <p:nvPr/>
            </p:nvGrpSpPr>
            <p:grpSpPr>
              <a:xfrm>
                <a:off x="899692" y="1399516"/>
                <a:ext cx="7760256" cy="348237"/>
                <a:chOff x="899997" y="1047934"/>
                <a:chExt cx="7760256" cy="348237"/>
              </a:xfrm>
            </p:grpSpPr>
            <p:cxnSp>
              <p:nvCxnSpPr>
                <p:cNvPr id="876" name="Shape 876"/>
                <p:cNvCxnSpPr/>
                <p:nvPr/>
              </p:nvCxnSpPr>
              <p:spPr>
                <a:xfrm>
                  <a:off x="1093953" y="122319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77" name="Shape 877"/>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78" name="Shape 878"/>
              <p:cNvGrpSpPr/>
              <p:nvPr/>
            </p:nvGrpSpPr>
            <p:grpSpPr>
              <a:xfrm>
                <a:off x="899692" y="1751098"/>
                <a:ext cx="7760256" cy="348237"/>
                <a:chOff x="899997" y="1047934"/>
                <a:chExt cx="7760256" cy="348237"/>
              </a:xfrm>
            </p:grpSpPr>
            <p:cxnSp>
              <p:nvCxnSpPr>
                <p:cNvPr id="879" name="Shape 879"/>
                <p:cNvCxnSpPr/>
                <p:nvPr/>
              </p:nvCxnSpPr>
              <p:spPr>
                <a:xfrm>
                  <a:off x="1093953" y="1222306"/>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80" name="Shape 88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81" name="Shape 881"/>
              <p:cNvGrpSpPr/>
              <p:nvPr/>
            </p:nvGrpSpPr>
            <p:grpSpPr>
              <a:xfrm>
                <a:off x="899692" y="2286563"/>
                <a:ext cx="7760256" cy="348237"/>
                <a:chOff x="899997" y="1047934"/>
                <a:chExt cx="7760256" cy="348237"/>
              </a:xfrm>
            </p:grpSpPr>
            <p:cxnSp>
              <p:nvCxnSpPr>
                <p:cNvPr id="882" name="Shape 882"/>
                <p:cNvCxnSpPr/>
                <p:nvPr/>
              </p:nvCxnSpPr>
              <p:spPr>
                <a:xfrm>
                  <a:off x="1093953" y="122320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883" name="Shape 88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884" name="Shape 884"/>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885" name="Shape 885"/>
            <p:cNvGrpSpPr/>
            <p:nvPr/>
          </p:nvGrpSpPr>
          <p:grpSpPr>
            <a:xfrm>
              <a:off x="388802" y="759499"/>
              <a:ext cx="798032" cy="1438507"/>
              <a:chOff x="459552" y="1775465"/>
              <a:chExt cx="1134535" cy="1932698"/>
            </a:xfrm>
          </p:grpSpPr>
          <p:pic>
            <p:nvPicPr>
              <p:cNvPr id="886" name="Shape 886"/>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887" name="Shape 887"/>
              <p:cNvSpPr txBox="1"/>
              <p:nvPr/>
            </p:nvSpPr>
            <p:spPr>
              <a:xfrm rot="-5400000">
                <a:off x="-193398" y="2493721"/>
                <a:ext cx="1743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888" name="Shape 888"/>
          <p:cNvGrpSpPr/>
          <p:nvPr/>
        </p:nvGrpSpPr>
        <p:grpSpPr>
          <a:xfrm>
            <a:off x="1440675" y="1935956"/>
            <a:ext cx="6203360" cy="1190626"/>
            <a:chOff x="388802" y="680758"/>
            <a:chExt cx="8271146" cy="1586866"/>
          </a:xfrm>
        </p:grpSpPr>
        <p:grpSp>
          <p:nvGrpSpPr>
            <p:cNvPr id="889" name="Shape 889"/>
            <p:cNvGrpSpPr/>
            <p:nvPr/>
          </p:nvGrpSpPr>
          <p:grpSpPr>
            <a:xfrm>
              <a:off x="899692" y="680758"/>
              <a:ext cx="7760256" cy="1586866"/>
              <a:chOff x="899692" y="1047934"/>
              <a:chExt cx="7760256" cy="1586866"/>
            </a:xfrm>
          </p:grpSpPr>
          <p:grpSp>
            <p:nvGrpSpPr>
              <p:cNvPr id="890" name="Shape 890"/>
              <p:cNvGrpSpPr/>
              <p:nvPr/>
            </p:nvGrpSpPr>
            <p:grpSpPr>
              <a:xfrm>
                <a:off x="899692" y="1047934"/>
                <a:ext cx="7760256" cy="348237"/>
                <a:chOff x="899997" y="1047934"/>
                <a:chExt cx="7760256" cy="348237"/>
              </a:xfrm>
            </p:grpSpPr>
            <p:cxnSp>
              <p:nvCxnSpPr>
                <p:cNvPr id="891" name="Shape 891"/>
                <p:cNvCxnSpPr/>
                <p:nvPr/>
              </p:nvCxnSpPr>
              <p:spPr>
                <a:xfrm>
                  <a:off x="1093953" y="1222489"/>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892" name="Shape 892"/>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93" name="Shape 893"/>
              <p:cNvGrpSpPr/>
              <p:nvPr/>
            </p:nvGrpSpPr>
            <p:grpSpPr>
              <a:xfrm>
                <a:off x="899692" y="1399516"/>
                <a:ext cx="7760256" cy="348237"/>
                <a:chOff x="899997" y="1047934"/>
                <a:chExt cx="7760256" cy="348237"/>
              </a:xfrm>
            </p:grpSpPr>
            <p:cxnSp>
              <p:nvCxnSpPr>
                <p:cNvPr id="894" name="Shape 894"/>
                <p:cNvCxnSpPr/>
                <p:nvPr/>
              </p:nvCxnSpPr>
              <p:spPr>
                <a:xfrm>
                  <a:off x="1093953" y="122319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895" name="Shape 895"/>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96" name="Shape 896"/>
              <p:cNvGrpSpPr/>
              <p:nvPr/>
            </p:nvGrpSpPr>
            <p:grpSpPr>
              <a:xfrm>
                <a:off x="899692" y="1751098"/>
                <a:ext cx="7760256" cy="348237"/>
                <a:chOff x="899997" y="1047934"/>
                <a:chExt cx="7760256" cy="348237"/>
              </a:xfrm>
            </p:grpSpPr>
            <p:cxnSp>
              <p:nvCxnSpPr>
                <p:cNvPr id="897" name="Shape 897"/>
                <p:cNvCxnSpPr/>
                <p:nvPr/>
              </p:nvCxnSpPr>
              <p:spPr>
                <a:xfrm>
                  <a:off x="1093953" y="1222307"/>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898" name="Shape 898"/>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899" name="Shape 899"/>
              <p:cNvGrpSpPr/>
              <p:nvPr/>
            </p:nvGrpSpPr>
            <p:grpSpPr>
              <a:xfrm>
                <a:off x="899692" y="2286563"/>
                <a:ext cx="7760256" cy="348237"/>
                <a:chOff x="899997" y="1047934"/>
                <a:chExt cx="7760256" cy="348237"/>
              </a:xfrm>
            </p:grpSpPr>
            <p:cxnSp>
              <p:nvCxnSpPr>
                <p:cNvPr id="900" name="Shape 900"/>
                <p:cNvCxnSpPr/>
                <p:nvPr/>
              </p:nvCxnSpPr>
              <p:spPr>
                <a:xfrm>
                  <a:off x="1093953" y="1223202"/>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901" name="Shape 901"/>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02" name="Shape 902"/>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03" name="Shape 903"/>
            <p:cNvGrpSpPr/>
            <p:nvPr/>
          </p:nvGrpSpPr>
          <p:grpSpPr>
            <a:xfrm>
              <a:off x="388802" y="759499"/>
              <a:ext cx="798032" cy="1438507"/>
              <a:chOff x="459552" y="1775465"/>
              <a:chExt cx="1134535" cy="1932698"/>
            </a:xfrm>
          </p:grpSpPr>
          <p:pic>
            <p:nvPicPr>
              <p:cNvPr id="904" name="Shape 904"/>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05" name="Shape 905"/>
              <p:cNvSpPr txBox="1"/>
              <p:nvPr/>
            </p:nvSpPr>
            <p:spPr>
              <a:xfrm rot="-5400000">
                <a:off x="-220548" y="2466541"/>
                <a:ext cx="17979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906" name="Shape 906"/>
          <p:cNvGrpSpPr/>
          <p:nvPr/>
        </p:nvGrpSpPr>
        <p:grpSpPr>
          <a:xfrm>
            <a:off x="1440675" y="3393248"/>
            <a:ext cx="6203361" cy="1189356"/>
            <a:chOff x="388784" y="680758"/>
            <a:chExt cx="8271148" cy="1586866"/>
          </a:xfrm>
        </p:grpSpPr>
        <p:grpSp>
          <p:nvGrpSpPr>
            <p:cNvPr id="907" name="Shape 907"/>
            <p:cNvGrpSpPr/>
            <p:nvPr/>
          </p:nvGrpSpPr>
          <p:grpSpPr>
            <a:xfrm>
              <a:off x="899692" y="680758"/>
              <a:ext cx="7760240" cy="1586866"/>
              <a:chOff x="899692" y="1047934"/>
              <a:chExt cx="7760240" cy="1586866"/>
            </a:xfrm>
          </p:grpSpPr>
          <p:grpSp>
            <p:nvGrpSpPr>
              <p:cNvPr id="908" name="Shape 908"/>
              <p:cNvGrpSpPr/>
              <p:nvPr/>
            </p:nvGrpSpPr>
            <p:grpSpPr>
              <a:xfrm>
                <a:off x="899692" y="1047934"/>
                <a:ext cx="7760240" cy="348237"/>
                <a:chOff x="899997" y="1047934"/>
                <a:chExt cx="7760240" cy="348237"/>
              </a:xfrm>
            </p:grpSpPr>
            <p:cxnSp>
              <p:nvCxnSpPr>
                <p:cNvPr id="909" name="Shape 909"/>
                <p:cNvCxnSpPr/>
                <p:nvPr/>
              </p:nvCxnSpPr>
              <p:spPr>
                <a:xfrm>
                  <a:off x="1093937" y="1222664"/>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0" name="Shape 910"/>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1" name="Shape 911"/>
              <p:cNvGrpSpPr/>
              <p:nvPr/>
            </p:nvGrpSpPr>
            <p:grpSpPr>
              <a:xfrm>
                <a:off x="899692" y="1399516"/>
                <a:ext cx="7760240" cy="348237"/>
                <a:chOff x="899997" y="1047934"/>
                <a:chExt cx="7760240" cy="348237"/>
              </a:xfrm>
            </p:grpSpPr>
            <p:cxnSp>
              <p:nvCxnSpPr>
                <p:cNvPr id="912" name="Shape 912"/>
                <p:cNvCxnSpPr/>
                <p:nvPr/>
              </p:nvCxnSpPr>
              <p:spPr>
                <a:xfrm>
                  <a:off x="1093937" y="122213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3" name="Shape 913"/>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4" name="Shape 914"/>
              <p:cNvGrpSpPr/>
              <p:nvPr/>
            </p:nvGrpSpPr>
            <p:grpSpPr>
              <a:xfrm>
                <a:off x="899692" y="1751098"/>
                <a:ext cx="7760240" cy="348237"/>
                <a:chOff x="899997" y="1047934"/>
                <a:chExt cx="7760240" cy="348237"/>
              </a:xfrm>
            </p:grpSpPr>
            <p:cxnSp>
              <p:nvCxnSpPr>
                <p:cNvPr id="915" name="Shape 915"/>
                <p:cNvCxnSpPr/>
                <p:nvPr/>
              </p:nvCxnSpPr>
              <p:spPr>
                <a:xfrm>
                  <a:off x="1093937" y="1223185"/>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6" name="Shape 916"/>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grpSp>
            <p:nvGrpSpPr>
              <p:cNvPr id="917" name="Shape 917"/>
              <p:cNvGrpSpPr/>
              <p:nvPr/>
            </p:nvGrpSpPr>
            <p:grpSpPr>
              <a:xfrm>
                <a:off x="899692" y="2286563"/>
                <a:ext cx="7760240" cy="348237"/>
                <a:chOff x="899997" y="1047934"/>
                <a:chExt cx="7760240" cy="348237"/>
              </a:xfrm>
            </p:grpSpPr>
            <p:cxnSp>
              <p:nvCxnSpPr>
                <p:cNvPr id="918" name="Shape 918"/>
                <p:cNvCxnSpPr/>
                <p:nvPr/>
              </p:nvCxnSpPr>
              <p:spPr>
                <a:xfrm>
                  <a:off x="1093937" y="1223028"/>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919" name="Shape 919"/>
                <p:cNvPicPr preferRelativeResize="0"/>
                <p:nvPr/>
              </p:nvPicPr>
              <p:blipFill rotWithShape="1">
                <a:blip r:embed="rId3">
                  <a:alphaModFix/>
                </a:blip>
                <a:srcRect b="11166" l="37501" r="34664" t="12666"/>
                <a:stretch/>
              </p:blipFill>
              <p:spPr>
                <a:xfrm flipH="1">
                  <a:off x="899997" y="1047934"/>
                  <a:ext cx="127251" cy="348237"/>
                </a:xfrm>
                <a:prstGeom prst="rect">
                  <a:avLst/>
                </a:prstGeom>
                <a:noFill/>
                <a:ln>
                  <a:noFill/>
                </a:ln>
              </p:spPr>
            </p:pic>
          </p:grpSp>
          <p:pic>
            <p:nvPicPr>
              <p:cNvPr id="920" name="Shape 920"/>
              <p:cNvPicPr preferRelativeResize="0"/>
              <p:nvPr/>
            </p:nvPicPr>
            <p:blipFill rotWithShape="1">
              <a:blip r:embed="rId4">
                <a:alphaModFix/>
              </a:blip>
              <a:srcRect b="0" l="0" r="0" t="0"/>
              <a:stretch/>
            </p:blipFill>
            <p:spPr>
              <a:xfrm rot="5400000">
                <a:off x="4600671" y="2113480"/>
                <a:ext cx="358263" cy="193739"/>
              </a:xfrm>
              <a:prstGeom prst="rect">
                <a:avLst/>
              </a:prstGeom>
              <a:noFill/>
              <a:ln>
                <a:noFill/>
              </a:ln>
            </p:spPr>
          </p:pic>
        </p:grpSp>
        <p:grpSp>
          <p:nvGrpSpPr>
            <p:cNvPr id="921" name="Shape 921"/>
            <p:cNvGrpSpPr/>
            <p:nvPr/>
          </p:nvGrpSpPr>
          <p:grpSpPr>
            <a:xfrm>
              <a:off x="388784" y="748913"/>
              <a:ext cx="798034" cy="1449093"/>
              <a:chOff x="459549" y="1761242"/>
              <a:chExt cx="1134538" cy="1946921"/>
            </a:xfrm>
          </p:grpSpPr>
          <p:pic>
            <p:nvPicPr>
              <p:cNvPr id="922" name="Shape 922"/>
              <p:cNvPicPr preferRelativeResize="0"/>
              <p:nvPr/>
            </p:nvPicPr>
            <p:blipFill rotWithShape="1">
              <a:blip r:embed="rId5">
                <a:alphaModFix/>
              </a:blip>
              <a:srcRect b="0" l="0" r="0" t="0"/>
              <a:stretch/>
            </p:blipFill>
            <p:spPr>
              <a:xfrm>
                <a:off x="815809" y="1775465"/>
                <a:ext cx="778278" cy="1932698"/>
              </a:xfrm>
              <a:prstGeom prst="rect">
                <a:avLst/>
              </a:prstGeom>
              <a:noFill/>
              <a:ln>
                <a:noFill/>
              </a:ln>
            </p:spPr>
          </p:pic>
          <p:sp>
            <p:nvSpPr>
              <p:cNvPr id="923" name="Shape 923"/>
              <p:cNvSpPr txBox="1"/>
              <p:nvPr/>
            </p:nvSpPr>
            <p:spPr>
              <a:xfrm rot="-5400000">
                <a:off x="-234651" y="2455442"/>
                <a:ext cx="18261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924" name="Shape 924"/>
          <p:cNvGrpSpPr/>
          <p:nvPr/>
        </p:nvGrpSpPr>
        <p:grpSpPr>
          <a:xfrm>
            <a:off x="2141902" y="566718"/>
            <a:ext cx="5300491" cy="202346"/>
            <a:chOff x="1331150" y="736934"/>
            <a:chExt cx="7068264" cy="269400"/>
          </a:xfrm>
        </p:grpSpPr>
        <p:cxnSp>
          <p:nvCxnSpPr>
            <p:cNvPr id="925" name="Shape 925"/>
            <p:cNvCxnSpPr/>
            <p:nvPr/>
          </p:nvCxnSpPr>
          <p:spPr>
            <a:xfrm>
              <a:off x="133115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6" name="Shape 926"/>
            <p:cNvCxnSpPr/>
            <p:nvPr/>
          </p:nvCxnSpPr>
          <p:spPr>
            <a:xfrm>
              <a:off x="24774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7" name="Shape 927"/>
            <p:cNvCxnSpPr/>
            <p:nvPr/>
          </p:nvCxnSpPr>
          <p:spPr>
            <a:xfrm>
              <a:off x="546224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8" name="Shape 928"/>
            <p:cNvCxnSpPr/>
            <p:nvPr/>
          </p:nvCxnSpPr>
          <p:spPr>
            <a:xfrm>
              <a:off x="324269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29" name="Shape 929"/>
            <p:cNvCxnSpPr/>
            <p:nvPr/>
          </p:nvCxnSpPr>
          <p:spPr>
            <a:xfrm>
              <a:off x="485258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0" name="Shape 930"/>
            <p:cNvCxnSpPr/>
            <p:nvPr/>
          </p:nvCxnSpPr>
          <p:spPr>
            <a:xfrm>
              <a:off x="8399414"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1" name="Shape 931"/>
            <p:cNvCxnSpPr/>
            <p:nvPr/>
          </p:nvCxnSpPr>
          <p:spPr>
            <a:xfrm>
              <a:off x="738966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2" name="Shape 932"/>
            <p:cNvCxnSpPr/>
            <p:nvPr/>
          </p:nvCxnSpPr>
          <p:spPr>
            <a:xfrm>
              <a:off x="721978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3" name="Shape 933"/>
            <p:cNvCxnSpPr/>
            <p:nvPr/>
          </p:nvCxnSpPr>
          <p:spPr>
            <a:xfrm>
              <a:off x="64402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4" name="Shape 934"/>
            <p:cNvCxnSpPr/>
            <p:nvPr/>
          </p:nvCxnSpPr>
          <p:spPr>
            <a:xfrm>
              <a:off x="5967118"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5" name="Shape 935"/>
            <p:cNvCxnSpPr/>
            <p:nvPr/>
          </p:nvCxnSpPr>
          <p:spPr>
            <a:xfrm>
              <a:off x="515582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6" name="Shape 936"/>
            <p:cNvCxnSpPr/>
            <p:nvPr/>
          </p:nvCxnSpPr>
          <p:spPr>
            <a:xfrm>
              <a:off x="6545027"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7" name="Shape 937"/>
            <p:cNvCxnSpPr/>
            <p:nvPr/>
          </p:nvCxnSpPr>
          <p:spPr>
            <a:xfrm>
              <a:off x="781198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938" name="Shape 938"/>
          <p:cNvCxnSpPr/>
          <p:nvPr/>
        </p:nvCxnSpPr>
        <p:spPr>
          <a:xfrm>
            <a:off x="2232422"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39" name="Shape 939"/>
          <p:cNvCxnSpPr/>
          <p:nvPr/>
        </p:nvCxnSpPr>
        <p:spPr>
          <a:xfrm>
            <a:off x="2782491"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0" name="Shape 940"/>
          <p:cNvCxnSpPr/>
          <p:nvPr/>
        </p:nvCxnSpPr>
        <p:spPr>
          <a:xfrm>
            <a:off x="532923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1" name="Shape 941"/>
          <p:cNvCxnSpPr/>
          <p:nvPr/>
        </p:nvCxnSpPr>
        <p:spPr>
          <a:xfrm>
            <a:off x="366593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2" name="Shape 942"/>
          <p:cNvCxnSpPr/>
          <p:nvPr/>
        </p:nvCxnSpPr>
        <p:spPr>
          <a:xfrm>
            <a:off x="487322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3" name="Shape 943"/>
          <p:cNvCxnSpPr/>
          <p:nvPr/>
        </p:nvCxnSpPr>
        <p:spPr>
          <a:xfrm>
            <a:off x="7315200"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4" name="Shape 944"/>
          <p:cNvCxnSpPr/>
          <p:nvPr/>
        </p:nvCxnSpPr>
        <p:spPr>
          <a:xfrm>
            <a:off x="6065044"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5" name="Shape 945"/>
          <p:cNvCxnSpPr/>
          <p:nvPr/>
        </p:nvCxnSpPr>
        <p:spPr>
          <a:xfrm>
            <a:off x="5707856"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6" name="Shape 946"/>
          <p:cNvCxnSpPr/>
          <p:nvPr/>
        </p:nvCxnSpPr>
        <p:spPr>
          <a:xfrm>
            <a:off x="5195888"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7" name="Shape 947"/>
          <p:cNvCxnSpPr/>
          <p:nvPr/>
        </p:nvCxnSpPr>
        <p:spPr>
          <a:xfrm>
            <a:off x="614243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8" name="Shape 948"/>
          <p:cNvCxnSpPr/>
          <p:nvPr/>
        </p:nvCxnSpPr>
        <p:spPr>
          <a:xfrm>
            <a:off x="6390085"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49" name="Shape 949"/>
          <p:cNvCxnSpPr/>
          <p:nvPr/>
        </p:nvCxnSpPr>
        <p:spPr>
          <a:xfrm>
            <a:off x="6913960" y="78819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0" name="Shape 950"/>
          <p:cNvCxnSpPr/>
          <p:nvPr/>
        </p:nvCxnSpPr>
        <p:spPr>
          <a:xfrm>
            <a:off x="2149079"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1" name="Shape 951"/>
          <p:cNvCxnSpPr/>
          <p:nvPr/>
        </p:nvCxnSpPr>
        <p:spPr>
          <a:xfrm>
            <a:off x="3508772"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2" name="Shape 952"/>
          <p:cNvCxnSpPr/>
          <p:nvPr/>
        </p:nvCxnSpPr>
        <p:spPr>
          <a:xfrm>
            <a:off x="5245894"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3" name="Shape 953"/>
          <p:cNvCxnSpPr/>
          <p:nvPr/>
        </p:nvCxnSpPr>
        <p:spPr>
          <a:xfrm>
            <a:off x="3582591"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4" name="Shape 954"/>
          <p:cNvCxnSpPr/>
          <p:nvPr/>
        </p:nvCxnSpPr>
        <p:spPr>
          <a:xfrm>
            <a:off x="465891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5" name="Shape 955"/>
          <p:cNvCxnSpPr/>
          <p:nvPr/>
        </p:nvCxnSpPr>
        <p:spPr>
          <a:xfrm>
            <a:off x="723185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6" name="Shape 956"/>
          <p:cNvCxnSpPr/>
          <p:nvPr/>
        </p:nvCxnSpPr>
        <p:spPr>
          <a:xfrm>
            <a:off x="656510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7" name="Shape 957"/>
          <p:cNvCxnSpPr/>
          <p:nvPr/>
        </p:nvCxnSpPr>
        <p:spPr>
          <a:xfrm>
            <a:off x="5624513"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8" name="Shape 958"/>
          <p:cNvCxnSpPr/>
          <p:nvPr/>
        </p:nvCxnSpPr>
        <p:spPr>
          <a:xfrm>
            <a:off x="6059091"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59" name="Shape 959"/>
          <p:cNvCxnSpPr/>
          <p:nvPr/>
        </p:nvCxnSpPr>
        <p:spPr>
          <a:xfrm>
            <a:off x="6165056" y="1062038"/>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0" name="Shape 960"/>
          <p:cNvCxnSpPr/>
          <p:nvPr/>
        </p:nvCxnSpPr>
        <p:spPr>
          <a:xfrm>
            <a:off x="255389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1" name="Shape 961"/>
          <p:cNvCxnSpPr/>
          <p:nvPr/>
        </p:nvCxnSpPr>
        <p:spPr>
          <a:xfrm>
            <a:off x="5341144"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2" name="Shape 962"/>
          <p:cNvCxnSpPr/>
          <p:nvPr/>
        </p:nvCxnSpPr>
        <p:spPr>
          <a:xfrm>
            <a:off x="36778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3" name="Shape 963"/>
          <p:cNvCxnSpPr/>
          <p:nvPr/>
        </p:nvCxnSpPr>
        <p:spPr>
          <a:xfrm>
            <a:off x="4885135"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4" name="Shape 964"/>
          <p:cNvCxnSpPr/>
          <p:nvPr/>
        </p:nvCxnSpPr>
        <p:spPr>
          <a:xfrm>
            <a:off x="74878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5" name="Shape 965"/>
          <p:cNvCxnSpPr/>
          <p:nvPr/>
        </p:nvCxnSpPr>
        <p:spPr>
          <a:xfrm>
            <a:off x="666035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6" name="Shape 966"/>
          <p:cNvCxnSpPr/>
          <p:nvPr/>
        </p:nvCxnSpPr>
        <p:spPr>
          <a:xfrm>
            <a:off x="6075760"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7" name="Shape 967"/>
          <p:cNvCxnSpPr/>
          <p:nvPr/>
        </p:nvCxnSpPr>
        <p:spPr>
          <a:xfrm>
            <a:off x="599360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8" name="Shape 968"/>
          <p:cNvCxnSpPr/>
          <p:nvPr/>
        </p:nvCxnSpPr>
        <p:spPr>
          <a:xfrm>
            <a:off x="6154341"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69" name="Shape 969"/>
          <p:cNvCxnSpPr/>
          <p:nvPr/>
        </p:nvCxnSpPr>
        <p:spPr>
          <a:xfrm>
            <a:off x="6925866" y="1466851"/>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0" name="Shape 970"/>
          <p:cNvCxnSpPr/>
          <p:nvPr/>
        </p:nvCxnSpPr>
        <p:spPr>
          <a:xfrm>
            <a:off x="3187303"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1" name="Shape 971"/>
          <p:cNvCxnSpPr/>
          <p:nvPr/>
        </p:nvCxnSpPr>
        <p:spPr>
          <a:xfrm>
            <a:off x="4785122"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2" name="Shape 972"/>
          <p:cNvCxnSpPr/>
          <p:nvPr/>
        </p:nvCxnSpPr>
        <p:spPr>
          <a:xfrm>
            <a:off x="7227094"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3" name="Shape 973"/>
          <p:cNvCxnSpPr/>
          <p:nvPr/>
        </p:nvCxnSpPr>
        <p:spPr>
          <a:xfrm>
            <a:off x="6560344"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4" name="Shape 974"/>
          <p:cNvCxnSpPr/>
          <p:nvPr/>
        </p:nvCxnSpPr>
        <p:spPr>
          <a:xfrm>
            <a:off x="5975747"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5" name="Shape 975"/>
          <p:cNvCxnSpPr/>
          <p:nvPr/>
        </p:nvCxnSpPr>
        <p:spPr>
          <a:xfrm>
            <a:off x="6054329" y="195024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6" name="Shape 976"/>
          <p:cNvCxnSpPr/>
          <p:nvPr/>
        </p:nvCxnSpPr>
        <p:spPr>
          <a:xfrm>
            <a:off x="2334816"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7" name="Shape 977"/>
          <p:cNvCxnSpPr/>
          <p:nvPr/>
        </p:nvCxnSpPr>
        <p:spPr>
          <a:xfrm>
            <a:off x="4666060"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8" name="Shape 978"/>
          <p:cNvCxnSpPr/>
          <p:nvPr/>
        </p:nvCxnSpPr>
        <p:spPr>
          <a:xfrm>
            <a:off x="7369969"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79" name="Shape 979"/>
          <p:cNvCxnSpPr/>
          <p:nvPr/>
        </p:nvCxnSpPr>
        <p:spPr>
          <a:xfrm>
            <a:off x="6441281"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0" name="Shape 980"/>
          <p:cNvCxnSpPr/>
          <p:nvPr/>
        </p:nvCxnSpPr>
        <p:spPr>
          <a:xfrm>
            <a:off x="5935266" y="220027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1" name="Shape 981"/>
          <p:cNvCxnSpPr/>
          <p:nvPr/>
        </p:nvCxnSpPr>
        <p:spPr>
          <a:xfrm>
            <a:off x="3673078"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2" name="Shape 982"/>
          <p:cNvCxnSpPr/>
          <p:nvPr/>
        </p:nvCxnSpPr>
        <p:spPr>
          <a:xfrm>
            <a:off x="7441406"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3" name="Shape 983"/>
          <p:cNvCxnSpPr/>
          <p:nvPr/>
        </p:nvCxnSpPr>
        <p:spPr>
          <a:xfrm>
            <a:off x="6774656"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4" name="Shape 984"/>
          <p:cNvCxnSpPr/>
          <p:nvPr/>
        </p:nvCxnSpPr>
        <p:spPr>
          <a:xfrm>
            <a:off x="6048375" y="2474120"/>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5" name="Shape 985"/>
          <p:cNvCxnSpPr/>
          <p:nvPr/>
        </p:nvCxnSpPr>
        <p:spPr>
          <a:xfrm>
            <a:off x="2572941"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6" name="Shape 986"/>
          <p:cNvCxnSpPr/>
          <p:nvPr/>
        </p:nvCxnSpPr>
        <p:spPr>
          <a:xfrm>
            <a:off x="490418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7" name="Shape 987"/>
          <p:cNvCxnSpPr/>
          <p:nvPr/>
        </p:nvCxnSpPr>
        <p:spPr>
          <a:xfrm>
            <a:off x="7346156"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8" name="Shape 988"/>
          <p:cNvCxnSpPr/>
          <p:nvPr/>
        </p:nvCxnSpPr>
        <p:spPr>
          <a:xfrm>
            <a:off x="6679406"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89" name="Shape 989"/>
          <p:cNvCxnSpPr/>
          <p:nvPr/>
        </p:nvCxnSpPr>
        <p:spPr>
          <a:xfrm>
            <a:off x="604718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0" name="Shape 990"/>
          <p:cNvCxnSpPr/>
          <p:nvPr/>
        </p:nvCxnSpPr>
        <p:spPr>
          <a:xfrm>
            <a:off x="7552135" y="287893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1" name="Shape 991"/>
          <p:cNvCxnSpPr/>
          <p:nvPr/>
        </p:nvCxnSpPr>
        <p:spPr>
          <a:xfrm>
            <a:off x="2363391"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2" name="Shape 992"/>
          <p:cNvCxnSpPr/>
          <p:nvPr/>
        </p:nvCxnSpPr>
        <p:spPr>
          <a:xfrm>
            <a:off x="3142060"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3" name="Shape 993"/>
          <p:cNvCxnSpPr/>
          <p:nvPr/>
        </p:nvCxnSpPr>
        <p:spPr>
          <a:xfrm>
            <a:off x="5004197"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4" name="Shape 994"/>
          <p:cNvCxnSpPr/>
          <p:nvPr/>
        </p:nvCxnSpPr>
        <p:spPr>
          <a:xfrm>
            <a:off x="6194822"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5" name="Shape 995"/>
          <p:cNvCxnSpPr/>
          <p:nvPr/>
        </p:nvCxnSpPr>
        <p:spPr>
          <a:xfrm>
            <a:off x="5838825" y="341709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6" name="Shape 996"/>
          <p:cNvCxnSpPr/>
          <p:nvPr/>
        </p:nvCxnSpPr>
        <p:spPr>
          <a:xfrm>
            <a:off x="6585347" y="3704036"/>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7" name="Shape 997"/>
          <p:cNvCxnSpPr/>
          <p:nvPr/>
        </p:nvCxnSpPr>
        <p:spPr>
          <a:xfrm>
            <a:off x="5166122" y="369808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8" name="Shape 998"/>
          <p:cNvCxnSpPr/>
          <p:nvPr/>
        </p:nvCxnSpPr>
        <p:spPr>
          <a:xfrm>
            <a:off x="6036469" y="369808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999" name="Shape 999"/>
          <p:cNvCxnSpPr/>
          <p:nvPr/>
        </p:nvCxnSpPr>
        <p:spPr>
          <a:xfrm>
            <a:off x="3631406" y="39493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0" name="Shape 1000"/>
          <p:cNvCxnSpPr/>
          <p:nvPr/>
        </p:nvCxnSpPr>
        <p:spPr>
          <a:xfrm>
            <a:off x="5118497"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1" name="Shape 1001"/>
          <p:cNvCxnSpPr/>
          <p:nvPr/>
        </p:nvCxnSpPr>
        <p:spPr>
          <a:xfrm>
            <a:off x="6060281"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2" name="Shape 1002"/>
          <p:cNvCxnSpPr/>
          <p:nvPr/>
        </p:nvCxnSpPr>
        <p:spPr>
          <a:xfrm>
            <a:off x="7159229" y="3971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3" name="Shape 1003"/>
          <p:cNvCxnSpPr/>
          <p:nvPr/>
        </p:nvCxnSpPr>
        <p:spPr>
          <a:xfrm>
            <a:off x="2251472"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4" name="Shape 1004"/>
          <p:cNvCxnSpPr/>
          <p:nvPr/>
        </p:nvCxnSpPr>
        <p:spPr>
          <a:xfrm>
            <a:off x="4892278"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5" name="Shape 1005"/>
          <p:cNvCxnSpPr/>
          <p:nvPr/>
        </p:nvCxnSpPr>
        <p:spPr>
          <a:xfrm>
            <a:off x="6082904"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6" name="Shape 1006"/>
          <p:cNvCxnSpPr/>
          <p:nvPr/>
        </p:nvCxnSpPr>
        <p:spPr>
          <a:xfrm>
            <a:off x="5560219" y="435292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07" name="Shape 1007"/>
          <p:cNvCxnSpPr/>
          <p:nvPr/>
        </p:nvCxnSpPr>
        <p:spPr>
          <a:xfrm flipH="1" rot="10800000">
            <a:off x="1969294" y="4693351"/>
            <a:ext cx="2269200" cy="120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008" name="Shape 1008"/>
          <p:cNvCxnSpPr/>
          <p:nvPr/>
        </p:nvCxnSpPr>
        <p:spPr>
          <a:xfrm>
            <a:off x="4238625" y="4700588"/>
            <a:ext cx="3405300" cy="48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009" name="Shape 1009"/>
          <p:cNvCxnSpPr/>
          <p:nvPr/>
        </p:nvCxnSpPr>
        <p:spPr>
          <a:xfrm>
            <a:off x="4198144" y="415528"/>
            <a:ext cx="47700" cy="45327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1010" name="Shape 1010"/>
          <p:cNvSpPr txBox="1"/>
          <p:nvPr/>
        </p:nvSpPr>
        <p:spPr>
          <a:xfrm>
            <a:off x="2182416" y="4694636"/>
            <a:ext cx="19479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grpSp>
        <p:nvGrpSpPr>
          <p:cNvPr id="1011" name="Shape 1011"/>
          <p:cNvGrpSpPr/>
          <p:nvPr/>
        </p:nvGrpSpPr>
        <p:grpSpPr>
          <a:xfrm>
            <a:off x="5838843" y="266713"/>
            <a:ext cx="470299" cy="4334151"/>
            <a:chOff x="6261890" y="336589"/>
            <a:chExt cx="626731" cy="5778098"/>
          </a:xfrm>
        </p:grpSpPr>
        <p:sp>
          <p:nvSpPr>
            <p:cNvPr id="1012" name="Shape 1012"/>
            <p:cNvSpPr/>
            <p:nvPr/>
          </p:nvSpPr>
          <p:spPr>
            <a:xfrm>
              <a:off x="6261890" y="336589"/>
              <a:ext cx="6237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13" name="Shape 1013"/>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14" name="Shape 1014"/>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15" name="Shape 1015"/>
          <p:cNvGrpSpPr/>
          <p:nvPr/>
        </p:nvGrpSpPr>
        <p:grpSpPr>
          <a:xfrm>
            <a:off x="6719905" y="265524"/>
            <a:ext cx="470299" cy="4333032"/>
            <a:chOff x="6261890" y="336589"/>
            <a:chExt cx="626731" cy="5778146"/>
          </a:xfrm>
        </p:grpSpPr>
        <p:sp>
          <p:nvSpPr>
            <p:cNvPr id="1016" name="Shape 1016"/>
            <p:cNvSpPr/>
            <p:nvPr/>
          </p:nvSpPr>
          <p:spPr>
            <a:xfrm>
              <a:off x="6261890" y="336589"/>
              <a:ext cx="6237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17" name="Shape 1017"/>
            <p:cNvCxnSpPr/>
            <p:nvPr/>
          </p:nvCxnSpPr>
          <p:spPr>
            <a:xfrm>
              <a:off x="6261890" y="512835"/>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18" name="Shape 1018"/>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19" name="Shape 1019"/>
          <p:cNvGrpSpPr/>
          <p:nvPr/>
        </p:nvGrpSpPr>
        <p:grpSpPr>
          <a:xfrm>
            <a:off x="3396873" y="263141"/>
            <a:ext cx="469108" cy="4334151"/>
            <a:chOff x="6261890" y="336589"/>
            <a:chExt cx="626731" cy="5778097"/>
          </a:xfrm>
        </p:grpSpPr>
        <p:sp>
          <p:nvSpPr>
            <p:cNvPr id="1020" name="Shape 1020"/>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21" name="Shape 1021"/>
            <p:cNvCxnSpPr/>
            <p:nvPr/>
          </p:nvCxnSpPr>
          <p:spPr>
            <a:xfrm>
              <a:off x="6261890" y="51278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22" name="Shape 1022"/>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023" name="Shape 1023"/>
          <p:cNvGrpSpPr/>
          <p:nvPr/>
        </p:nvGrpSpPr>
        <p:grpSpPr>
          <a:xfrm>
            <a:off x="2465804" y="272666"/>
            <a:ext cx="469108" cy="4334151"/>
            <a:chOff x="6261890" y="336589"/>
            <a:chExt cx="626731" cy="5778097"/>
          </a:xfrm>
        </p:grpSpPr>
        <p:sp>
          <p:nvSpPr>
            <p:cNvPr id="1024" name="Shape 1024"/>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025" name="Shape 1025"/>
            <p:cNvCxnSpPr/>
            <p:nvPr/>
          </p:nvCxnSpPr>
          <p:spPr>
            <a:xfrm>
              <a:off x="6261890" y="51278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026" name="Shape 1026"/>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sp>
        <p:nvSpPr>
          <p:cNvPr id="1027" name="Shape 1027"/>
          <p:cNvSpPr txBox="1"/>
          <p:nvPr/>
        </p:nvSpPr>
        <p:spPr>
          <a:xfrm>
            <a:off x="1200151" y="67867"/>
            <a:ext cx="1321500" cy="5310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FF0000"/>
              </a:buClr>
              <a:buSzPct val="25000"/>
              <a:buFont typeface="Arial"/>
              <a:buNone/>
            </a:pPr>
            <a:r>
              <a:rPr b="1" i="0" lang="en" sz="1500" u="none" cap="none" strike="noStrike">
                <a:solidFill>
                  <a:srgbClr val="FF0000"/>
                </a:solidFill>
                <a:latin typeface="Arial"/>
                <a:ea typeface="Arial"/>
                <a:cs typeface="Arial"/>
                <a:sym typeface="Arial"/>
              </a:rPr>
              <a:t>Noncoding annotations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1" name="Shape 1031"/>
        <p:cNvGrpSpPr/>
        <p:nvPr/>
      </p:nvGrpSpPr>
      <p:grpSpPr>
        <a:xfrm>
          <a:off x="0" y="0"/>
          <a:ext cx="0" cy="0"/>
          <a:chOff x="0" y="0"/>
          <a:chExt cx="0" cy="0"/>
        </a:xfrm>
      </p:grpSpPr>
      <p:sp>
        <p:nvSpPr>
          <p:cNvPr id="1032" name="Shape 1032"/>
          <p:cNvSpPr txBox="1"/>
          <p:nvPr/>
        </p:nvSpPr>
        <p:spPr>
          <a:xfrm>
            <a:off x="4991101" y="4693444"/>
            <a:ext cx="18897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Late replicated regions</a:t>
            </a:r>
          </a:p>
        </p:txBody>
      </p:sp>
      <p:grpSp>
        <p:nvGrpSpPr>
          <p:cNvPr id="1033" name="Shape 1033"/>
          <p:cNvGrpSpPr/>
          <p:nvPr/>
        </p:nvGrpSpPr>
        <p:grpSpPr>
          <a:xfrm>
            <a:off x="1440675" y="523875"/>
            <a:ext cx="6203360" cy="1190626"/>
            <a:chOff x="388802" y="680758"/>
            <a:chExt cx="8271146" cy="1586866"/>
          </a:xfrm>
        </p:grpSpPr>
        <p:grpSp>
          <p:nvGrpSpPr>
            <p:cNvPr id="1034" name="Shape 1034"/>
            <p:cNvGrpSpPr/>
            <p:nvPr/>
          </p:nvGrpSpPr>
          <p:grpSpPr>
            <a:xfrm>
              <a:off x="899692" y="680758"/>
              <a:ext cx="7760256" cy="1586866"/>
              <a:chOff x="899692" y="1047934"/>
              <a:chExt cx="7760256" cy="1586866"/>
            </a:xfrm>
          </p:grpSpPr>
          <p:grpSp>
            <p:nvGrpSpPr>
              <p:cNvPr id="1035" name="Shape 1035"/>
              <p:cNvGrpSpPr/>
              <p:nvPr/>
            </p:nvGrpSpPr>
            <p:grpSpPr>
              <a:xfrm>
                <a:off x="899692" y="1047934"/>
                <a:ext cx="7760256" cy="348237"/>
                <a:chOff x="899997" y="1047934"/>
                <a:chExt cx="7760256" cy="348237"/>
              </a:xfrm>
            </p:grpSpPr>
            <p:cxnSp>
              <p:nvCxnSpPr>
                <p:cNvPr id="1036" name="Shape 1036"/>
                <p:cNvCxnSpPr/>
                <p:nvPr/>
              </p:nvCxnSpPr>
              <p:spPr>
                <a:xfrm>
                  <a:off x="1093953" y="1222489"/>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37" name="Shape 1037"/>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38" name="Shape 1038"/>
              <p:cNvGrpSpPr/>
              <p:nvPr/>
            </p:nvGrpSpPr>
            <p:grpSpPr>
              <a:xfrm>
                <a:off x="899692" y="1399516"/>
                <a:ext cx="7760256" cy="348237"/>
                <a:chOff x="899997" y="1047934"/>
                <a:chExt cx="7760256" cy="348237"/>
              </a:xfrm>
            </p:grpSpPr>
            <p:cxnSp>
              <p:nvCxnSpPr>
                <p:cNvPr id="1039" name="Shape 1039"/>
                <p:cNvCxnSpPr/>
                <p:nvPr/>
              </p:nvCxnSpPr>
              <p:spPr>
                <a:xfrm>
                  <a:off x="1093953" y="1223191"/>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40" name="Shape 1040"/>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41" name="Shape 1041"/>
              <p:cNvGrpSpPr/>
              <p:nvPr/>
            </p:nvGrpSpPr>
            <p:grpSpPr>
              <a:xfrm>
                <a:off x="899692" y="1751098"/>
                <a:ext cx="7760256" cy="348237"/>
                <a:chOff x="899997" y="1047934"/>
                <a:chExt cx="7760256" cy="348237"/>
              </a:xfrm>
            </p:grpSpPr>
            <p:cxnSp>
              <p:nvCxnSpPr>
                <p:cNvPr id="1042" name="Shape 1042"/>
                <p:cNvCxnSpPr/>
                <p:nvPr/>
              </p:nvCxnSpPr>
              <p:spPr>
                <a:xfrm>
                  <a:off x="1093953" y="1222307"/>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43" name="Shape 1043"/>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44" name="Shape 1044"/>
              <p:cNvGrpSpPr/>
              <p:nvPr/>
            </p:nvGrpSpPr>
            <p:grpSpPr>
              <a:xfrm>
                <a:off x="899692" y="2286563"/>
                <a:ext cx="7760256" cy="348237"/>
                <a:chOff x="899997" y="1047934"/>
                <a:chExt cx="7760256" cy="348237"/>
              </a:xfrm>
            </p:grpSpPr>
            <p:cxnSp>
              <p:nvCxnSpPr>
                <p:cNvPr id="1045" name="Shape 1045"/>
                <p:cNvCxnSpPr/>
                <p:nvPr/>
              </p:nvCxnSpPr>
              <p:spPr>
                <a:xfrm>
                  <a:off x="1093953" y="1223202"/>
                  <a:ext cx="7566300" cy="0"/>
                </a:xfrm>
                <a:prstGeom prst="straightConnector1">
                  <a:avLst/>
                </a:prstGeom>
                <a:noFill/>
                <a:ln cap="flat" cmpd="sng" w="76200">
                  <a:solidFill>
                    <a:srgbClr val="009973"/>
                  </a:solidFill>
                  <a:prstDash val="solid"/>
                  <a:round/>
                  <a:headEnd len="med" w="med" type="none"/>
                  <a:tailEnd len="med" w="med" type="none"/>
                </a:ln>
                <a:effectLst>
                  <a:outerShdw blurRad="40000" rotWithShape="0" dir="5400000" dist="20000">
                    <a:srgbClr val="000000">
                      <a:alpha val="37650"/>
                    </a:srgbClr>
                  </a:outerShdw>
                </a:effectLst>
              </p:spPr>
            </p:cxnSp>
            <p:pic>
              <p:nvPicPr>
                <p:cNvPr id="1046" name="Shape 1046"/>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1047" name="Shape 1047"/>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1048" name="Shape 1048"/>
            <p:cNvGrpSpPr/>
            <p:nvPr/>
          </p:nvGrpSpPr>
          <p:grpSpPr>
            <a:xfrm>
              <a:off x="388802" y="736640"/>
              <a:ext cx="798032" cy="1461366"/>
              <a:chOff x="459552" y="1744753"/>
              <a:chExt cx="1134535" cy="1963410"/>
            </a:xfrm>
          </p:grpSpPr>
          <p:pic>
            <p:nvPicPr>
              <p:cNvPr id="1049" name="Shape 1049"/>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1050" name="Shape 1050"/>
              <p:cNvSpPr txBox="1"/>
              <p:nvPr/>
            </p:nvSpPr>
            <p:spPr>
              <a:xfrm rot="-5400000">
                <a:off x="-241398" y="2445703"/>
                <a:ext cx="1839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1</a:t>
                </a:r>
              </a:p>
            </p:txBody>
          </p:sp>
        </p:grpSp>
      </p:grpSp>
      <p:grpSp>
        <p:nvGrpSpPr>
          <p:cNvPr id="1051" name="Shape 1051"/>
          <p:cNvGrpSpPr/>
          <p:nvPr/>
        </p:nvGrpSpPr>
        <p:grpSpPr>
          <a:xfrm>
            <a:off x="1440675" y="1934766"/>
            <a:ext cx="6203360" cy="1190626"/>
            <a:chOff x="388802" y="680758"/>
            <a:chExt cx="8271146" cy="1586866"/>
          </a:xfrm>
        </p:grpSpPr>
        <p:grpSp>
          <p:nvGrpSpPr>
            <p:cNvPr id="1052" name="Shape 1052"/>
            <p:cNvGrpSpPr/>
            <p:nvPr/>
          </p:nvGrpSpPr>
          <p:grpSpPr>
            <a:xfrm>
              <a:off x="899692" y="680758"/>
              <a:ext cx="7760256" cy="1586866"/>
              <a:chOff x="899692" y="1047934"/>
              <a:chExt cx="7760256" cy="1586866"/>
            </a:xfrm>
          </p:grpSpPr>
          <p:grpSp>
            <p:nvGrpSpPr>
              <p:cNvPr id="1053" name="Shape 1053"/>
              <p:cNvGrpSpPr/>
              <p:nvPr/>
            </p:nvGrpSpPr>
            <p:grpSpPr>
              <a:xfrm>
                <a:off x="899692" y="1047934"/>
                <a:ext cx="7760256" cy="348237"/>
                <a:chOff x="899997" y="1047934"/>
                <a:chExt cx="7760256" cy="348237"/>
              </a:xfrm>
            </p:grpSpPr>
            <p:cxnSp>
              <p:nvCxnSpPr>
                <p:cNvPr id="1054" name="Shape 1054"/>
                <p:cNvCxnSpPr/>
                <p:nvPr/>
              </p:nvCxnSpPr>
              <p:spPr>
                <a:xfrm>
                  <a:off x="1093953" y="1222489"/>
                  <a:ext cx="7566300" cy="0"/>
                </a:xfrm>
                <a:prstGeom prst="straightConnector1">
                  <a:avLst/>
                </a:prstGeom>
                <a:noFill/>
                <a:ln cap="flat" cmpd="sng" w="76200">
                  <a:solidFill>
                    <a:srgbClr val="000000"/>
                  </a:solidFill>
                  <a:prstDash val="solid"/>
                  <a:round/>
                  <a:headEnd len="med" w="med" type="none"/>
                  <a:tailEnd len="med" w="med" type="none"/>
                </a:ln>
                <a:effectLst>
                  <a:outerShdw blurRad="40000" rotWithShape="0" dir="5400000" dist="20000">
                    <a:srgbClr val="000000">
                      <a:alpha val="37650"/>
                    </a:srgbClr>
                  </a:outerShdw>
                </a:effectLst>
              </p:spPr>
            </p:cxnSp>
            <p:pic>
              <p:nvPicPr>
                <p:cNvPr id="1055" name="Shape 1055"/>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56" name="Shape 1056"/>
              <p:cNvGrpSpPr/>
              <p:nvPr/>
            </p:nvGrpSpPr>
            <p:grpSpPr>
              <a:xfrm>
                <a:off x="899692" y="1399516"/>
                <a:ext cx="7760256" cy="348237"/>
                <a:chOff x="899997" y="1047934"/>
                <a:chExt cx="7760256" cy="348237"/>
              </a:xfrm>
            </p:grpSpPr>
            <p:cxnSp>
              <p:nvCxnSpPr>
                <p:cNvPr id="1057" name="Shape 1057"/>
                <p:cNvCxnSpPr/>
                <p:nvPr/>
              </p:nvCxnSpPr>
              <p:spPr>
                <a:xfrm>
                  <a:off x="1093953" y="122319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58" name="Shape 1058"/>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59" name="Shape 1059"/>
              <p:cNvGrpSpPr/>
              <p:nvPr/>
            </p:nvGrpSpPr>
            <p:grpSpPr>
              <a:xfrm>
                <a:off x="899692" y="1751098"/>
                <a:ext cx="7760256" cy="348237"/>
                <a:chOff x="899997" y="1047934"/>
                <a:chExt cx="7760256" cy="348237"/>
              </a:xfrm>
            </p:grpSpPr>
            <p:cxnSp>
              <p:nvCxnSpPr>
                <p:cNvPr id="1060" name="Shape 1060"/>
                <p:cNvCxnSpPr/>
                <p:nvPr/>
              </p:nvCxnSpPr>
              <p:spPr>
                <a:xfrm>
                  <a:off x="1093953" y="1222306"/>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61" name="Shape 1061"/>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62" name="Shape 1062"/>
              <p:cNvGrpSpPr/>
              <p:nvPr/>
            </p:nvGrpSpPr>
            <p:grpSpPr>
              <a:xfrm>
                <a:off x="899692" y="2286563"/>
                <a:ext cx="7760256" cy="348237"/>
                <a:chOff x="899997" y="1047934"/>
                <a:chExt cx="7760256" cy="348237"/>
              </a:xfrm>
            </p:grpSpPr>
            <p:cxnSp>
              <p:nvCxnSpPr>
                <p:cNvPr id="1063" name="Shape 1063"/>
                <p:cNvCxnSpPr/>
                <p:nvPr/>
              </p:nvCxnSpPr>
              <p:spPr>
                <a:xfrm>
                  <a:off x="1093953" y="1223201"/>
                  <a:ext cx="7566300" cy="0"/>
                </a:xfrm>
                <a:prstGeom prst="straightConnector1">
                  <a:avLst/>
                </a:prstGeom>
                <a:noFill/>
                <a:ln cap="flat" cmpd="sng" w="76200">
                  <a:solidFill>
                    <a:srgbClr val="604A7B"/>
                  </a:solidFill>
                  <a:prstDash val="solid"/>
                  <a:round/>
                  <a:headEnd len="med" w="med" type="none"/>
                  <a:tailEnd len="med" w="med" type="none"/>
                </a:ln>
                <a:effectLst>
                  <a:outerShdw blurRad="40000" rotWithShape="0" dir="5400000" dist="20000">
                    <a:srgbClr val="000000">
                      <a:alpha val="37650"/>
                    </a:srgbClr>
                  </a:outerShdw>
                </a:effectLst>
              </p:spPr>
            </p:cxnSp>
            <p:pic>
              <p:nvPicPr>
                <p:cNvPr id="1064" name="Shape 1064"/>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1065" name="Shape 1065"/>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1066" name="Shape 1066"/>
            <p:cNvGrpSpPr/>
            <p:nvPr/>
          </p:nvGrpSpPr>
          <p:grpSpPr>
            <a:xfrm>
              <a:off x="388802" y="734421"/>
              <a:ext cx="798032" cy="1463585"/>
              <a:chOff x="459552" y="1741771"/>
              <a:chExt cx="1134535" cy="1966391"/>
            </a:xfrm>
          </p:grpSpPr>
          <p:pic>
            <p:nvPicPr>
              <p:cNvPr id="1067" name="Shape 1067"/>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1068" name="Shape 1068"/>
              <p:cNvSpPr txBox="1"/>
              <p:nvPr/>
            </p:nvSpPr>
            <p:spPr>
              <a:xfrm rot="-5400000">
                <a:off x="-242898" y="2444221"/>
                <a:ext cx="18426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2</a:t>
                </a:r>
              </a:p>
            </p:txBody>
          </p:sp>
        </p:grpSp>
      </p:grpSp>
      <p:grpSp>
        <p:nvGrpSpPr>
          <p:cNvPr id="1069" name="Shape 1069"/>
          <p:cNvGrpSpPr/>
          <p:nvPr/>
        </p:nvGrpSpPr>
        <p:grpSpPr>
          <a:xfrm>
            <a:off x="1440675" y="3392091"/>
            <a:ext cx="6203360" cy="1190626"/>
            <a:chOff x="388802" y="680758"/>
            <a:chExt cx="8271146" cy="1586866"/>
          </a:xfrm>
        </p:grpSpPr>
        <p:grpSp>
          <p:nvGrpSpPr>
            <p:cNvPr id="1070" name="Shape 1070"/>
            <p:cNvGrpSpPr/>
            <p:nvPr/>
          </p:nvGrpSpPr>
          <p:grpSpPr>
            <a:xfrm>
              <a:off x="899692" y="680758"/>
              <a:ext cx="7760256" cy="1586866"/>
              <a:chOff x="899692" y="1047934"/>
              <a:chExt cx="7760256" cy="1586866"/>
            </a:xfrm>
          </p:grpSpPr>
          <p:grpSp>
            <p:nvGrpSpPr>
              <p:cNvPr id="1071" name="Shape 1071"/>
              <p:cNvGrpSpPr/>
              <p:nvPr/>
            </p:nvGrpSpPr>
            <p:grpSpPr>
              <a:xfrm>
                <a:off x="899692" y="1047934"/>
                <a:ext cx="7760256" cy="348237"/>
                <a:chOff x="899997" y="1047934"/>
                <a:chExt cx="7760256" cy="348237"/>
              </a:xfrm>
            </p:grpSpPr>
            <p:cxnSp>
              <p:nvCxnSpPr>
                <p:cNvPr id="1072" name="Shape 1072"/>
                <p:cNvCxnSpPr/>
                <p:nvPr/>
              </p:nvCxnSpPr>
              <p:spPr>
                <a:xfrm>
                  <a:off x="1093953" y="1222489"/>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73" name="Shape 1073"/>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74" name="Shape 1074"/>
              <p:cNvGrpSpPr/>
              <p:nvPr/>
            </p:nvGrpSpPr>
            <p:grpSpPr>
              <a:xfrm>
                <a:off x="899692" y="1399516"/>
                <a:ext cx="7760256" cy="348237"/>
                <a:chOff x="899997" y="1047934"/>
                <a:chExt cx="7760256" cy="348237"/>
              </a:xfrm>
            </p:grpSpPr>
            <p:cxnSp>
              <p:nvCxnSpPr>
                <p:cNvPr id="1075" name="Shape 1075"/>
                <p:cNvCxnSpPr/>
                <p:nvPr/>
              </p:nvCxnSpPr>
              <p:spPr>
                <a:xfrm>
                  <a:off x="1093953" y="122319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76" name="Shape 1076"/>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77" name="Shape 1077"/>
              <p:cNvGrpSpPr/>
              <p:nvPr/>
            </p:nvGrpSpPr>
            <p:grpSpPr>
              <a:xfrm>
                <a:off x="899692" y="1751098"/>
                <a:ext cx="7760256" cy="348237"/>
                <a:chOff x="899997" y="1047934"/>
                <a:chExt cx="7760256" cy="348237"/>
              </a:xfrm>
            </p:grpSpPr>
            <p:cxnSp>
              <p:nvCxnSpPr>
                <p:cNvPr id="1078" name="Shape 1078"/>
                <p:cNvCxnSpPr/>
                <p:nvPr/>
              </p:nvCxnSpPr>
              <p:spPr>
                <a:xfrm>
                  <a:off x="1093953" y="1222306"/>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79" name="Shape 1079"/>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grpSp>
            <p:nvGrpSpPr>
              <p:cNvPr id="1080" name="Shape 1080"/>
              <p:cNvGrpSpPr/>
              <p:nvPr/>
            </p:nvGrpSpPr>
            <p:grpSpPr>
              <a:xfrm>
                <a:off x="899692" y="2286563"/>
                <a:ext cx="7760256" cy="348237"/>
                <a:chOff x="899997" y="1047934"/>
                <a:chExt cx="7760256" cy="348237"/>
              </a:xfrm>
            </p:grpSpPr>
            <p:cxnSp>
              <p:nvCxnSpPr>
                <p:cNvPr id="1081" name="Shape 1081"/>
                <p:cNvCxnSpPr/>
                <p:nvPr/>
              </p:nvCxnSpPr>
              <p:spPr>
                <a:xfrm>
                  <a:off x="1093953" y="1223201"/>
                  <a:ext cx="7566300" cy="0"/>
                </a:xfrm>
                <a:prstGeom prst="straightConnector1">
                  <a:avLst/>
                </a:prstGeom>
                <a:noFill/>
                <a:ln cap="flat" cmpd="sng" w="76200">
                  <a:solidFill>
                    <a:srgbClr val="FFCC66"/>
                  </a:solidFill>
                  <a:prstDash val="solid"/>
                  <a:round/>
                  <a:headEnd len="med" w="med" type="none"/>
                  <a:tailEnd len="med" w="med" type="none"/>
                </a:ln>
                <a:effectLst>
                  <a:outerShdw blurRad="40000" rotWithShape="0" dir="5400000" dist="20000">
                    <a:srgbClr val="000000">
                      <a:alpha val="37650"/>
                    </a:srgbClr>
                  </a:outerShdw>
                </a:effectLst>
              </p:spPr>
            </p:cxnSp>
            <p:pic>
              <p:nvPicPr>
                <p:cNvPr id="1082" name="Shape 1082"/>
                <p:cNvPicPr preferRelativeResize="0"/>
                <p:nvPr/>
              </p:nvPicPr>
              <p:blipFill rotWithShape="1">
                <a:blip r:embed="rId4">
                  <a:alphaModFix/>
                </a:blip>
                <a:srcRect b="11166" l="37501" r="34664" t="12666"/>
                <a:stretch/>
              </p:blipFill>
              <p:spPr>
                <a:xfrm flipH="1">
                  <a:off x="899997" y="1047934"/>
                  <a:ext cx="127251" cy="348237"/>
                </a:xfrm>
                <a:prstGeom prst="rect">
                  <a:avLst/>
                </a:prstGeom>
                <a:noFill/>
                <a:ln>
                  <a:noFill/>
                </a:ln>
              </p:spPr>
            </p:pic>
          </p:grpSp>
          <p:pic>
            <p:nvPicPr>
              <p:cNvPr id="1083" name="Shape 1083"/>
              <p:cNvPicPr preferRelativeResize="0"/>
              <p:nvPr/>
            </p:nvPicPr>
            <p:blipFill rotWithShape="1">
              <a:blip r:embed="rId5">
                <a:alphaModFix/>
              </a:blip>
              <a:srcRect b="0" l="0" r="0" t="0"/>
              <a:stretch/>
            </p:blipFill>
            <p:spPr>
              <a:xfrm rot="5400000">
                <a:off x="4600671" y="2113480"/>
                <a:ext cx="358263" cy="193739"/>
              </a:xfrm>
              <a:prstGeom prst="rect">
                <a:avLst/>
              </a:prstGeom>
              <a:noFill/>
              <a:ln>
                <a:noFill/>
              </a:ln>
            </p:spPr>
          </p:pic>
        </p:grpSp>
        <p:grpSp>
          <p:nvGrpSpPr>
            <p:cNvPr id="1084" name="Shape 1084"/>
            <p:cNvGrpSpPr/>
            <p:nvPr/>
          </p:nvGrpSpPr>
          <p:grpSpPr>
            <a:xfrm>
              <a:off x="388802" y="712985"/>
              <a:ext cx="798032" cy="1485021"/>
              <a:chOff x="459552" y="1712972"/>
              <a:chExt cx="1134535" cy="1995191"/>
            </a:xfrm>
          </p:grpSpPr>
          <p:pic>
            <p:nvPicPr>
              <p:cNvPr id="1085" name="Shape 1085"/>
              <p:cNvPicPr preferRelativeResize="0"/>
              <p:nvPr/>
            </p:nvPicPr>
            <p:blipFill rotWithShape="1">
              <a:blip r:embed="rId6">
                <a:alphaModFix/>
              </a:blip>
              <a:srcRect b="0" l="0" r="0" t="0"/>
              <a:stretch/>
            </p:blipFill>
            <p:spPr>
              <a:xfrm>
                <a:off x="815809" y="1775465"/>
                <a:ext cx="778278" cy="1932698"/>
              </a:xfrm>
              <a:prstGeom prst="rect">
                <a:avLst/>
              </a:prstGeom>
              <a:noFill/>
              <a:ln>
                <a:noFill/>
              </a:ln>
            </p:spPr>
          </p:pic>
          <p:sp>
            <p:nvSpPr>
              <p:cNvPr id="1086" name="Shape 1086"/>
              <p:cNvSpPr txBox="1"/>
              <p:nvPr/>
            </p:nvSpPr>
            <p:spPr>
              <a:xfrm rot="-5400000">
                <a:off x="-257298" y="2429822"/>
                <a:ext cx="1871400" cy="4377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000000"/>
                  </a:buClr>
                  <a:buSzPct val="25000"/>
                  <a:buFont typeface="Calibri"/>
                  <a:buNone/>
                </a:pPr>
                <a:r>
                  <a:rPr b="0" i="0" lang="en" sz="1100" u="none" cap="none" strike="noStrike">
                    <a:solidFill>
                      <a:srgbClr val="000000"/>
                    </a:solidFill>
                    <a:latin typeface="Calibri"/>
                    <a:ea typeface="Calibri"/>
                    <a:cs typeface="Calibri"/>
                    <a:sym typeface="Calibri"/>
                  </a:rPr>
                  <a:t>Cancer Type 3</a:t>
                </a:r>
              </a:p>
            </p:txBody>
          </p:sp>
        </p:grpSp>
      </p:grpSp>
      <p:grpSp>
        <p:nvGrpSpPr>
          <p:cNvPr id="1087" name="Shape 1087"/>
          <p:cNvGrpSpPr/>
          <p:nvPr/>
        </p:nvGrpSpPr>
        <p:grpSpPr>
          <a:xfrm>
            <a:off x="2141902" y="566730"/>
            <a:ext cx="5300491" cy="201161"/>
            <a:chOff x="1331150" y="736934"/>
            <a:chExt cx="7068264" cy="269400"/>
          </a:xfrm>
        </p:grpSpPr>
        <p:cxnSp>
          <p:nvCxnSpPr>
            <p:cNvPr id="1088" name="Shape 1088"/>
            <p:cNvCxnSpPr/>
            <p:nvPr/>
          </p:nvCxnSpPr>
          <p:spPr>
            <a:xfrm>
              <a:off x="133115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89" name="Shape 1089"/>
            <p:cNvCxnSpPr/>
            <p:nvPr/>
          </p:nvCxnSpPr>
          <p:spPr>
            <a:xfrm>
              <a:off x="24774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0" name="Shape 1090"/>
            <p:cNvCxnSpPr/>
            <p:nvPr/>
          </p:nvCxnSpPr>
          <p:spPr>
            <a:xfrm>
              <a:off x="546224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1" name="Shape 1091"/>
            <p:cNvCxnSpPr/>
            <p:nvPr/>
          </p:nvCxnSpPr>
          <p:spPr>
            <a:xfrm>
              <a:off x="324269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2" name="Shape 1092"/>
            <p:cNvCxnSpPr/>
            <p:nvPr/>
          </p:nvCxnSpPr>
          <p:spPr>
            <a:xfrm>
              <a:off x="485258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3" name="Shape 1093"/>
            <p:cNvCxnSpPr/>
            <p:nvPr/>
          </p:nvCxnSpPr>
          <p:spPr>
            <a:xfrm>
              <a:off x="8399414"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4" name="Shape 1094"/>
            <p:cNvCxnSpPr/>
            <p:nvPr/>
          </p:nvCxnSpPr>
          <p:spPr>
            <a:xfrm>
              <a:off x="738966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5" name="Shape 1095"/>
            <p:cNvCxnSpPr/>
            <p:nvPr/>
          </p:nvCxnSpPr>
          <p:spPr>
            <a:xfrm>
              <a:off x="7219782"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6" name="Shape 1096"/>
            <p:cNvCxnSpPr/>
            <p:nvPr/>
          </p:nvCxnSpPr>
          <p:spPr>
            <a:xfrm>
              <a:off x="6440241"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7" name="Shape 1097"/>
            <p:cNvCxnSpPr/>
            <p:nvPr/>
          </p:nvCxnSpPr>
          <p:spPr>
            <a:xfrm>
              <a:off x="5967118"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8" name="Shape 1098"/>
            <p:cNvCxnSpPr/>
            <p:nvPr/>
          </p:nvCxnSpPr>
          <p:spPr>
            <a:xfrm>
              <a:off x="5155823"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099" name="Shape 1099"/>
            <p:cNvCxnSpPr/>
            <p:nvPr/>
          </p:nvCxnSpPr>
          <p:spPr>
            <a:xfrm>
              <a:off x="6545027"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0" name="Shape 1100"/>
            <p:cNvCxnSpPr/>
            <p:nvPr/>
          </p:nvCxnSpPr>
          <p:spPr>
            <a:xfrm>
              <a:off x="7811980" y="736934"/>
              <a:ext cx="0" cy="2694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grpSp>
      <p:cxnSp>
        <p:nvCxnSpPr>
          <p:cNvPr id="1101" name="Shape 1101"/>
          <p:cNvCxnSpPr/>
          <p:nvPr/>
        </p:nvCxnSpPr>
        <p:spPr>
          <a:xfrm>
            <a:off x="2232422"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2" name="Shape 1102"/>
          <p:cNvCxnSpPr/>
          <p:nvPr/>
        </p:nvCxnSpPr>
        <p:spPr>
          <a:xfrm>
            <a:off x="2782491"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3" name="Shape 1103"/>
          <p:cNvCxnSpPr/>
          <p:nvPr/>
        </p:nvCxnSpPr>
        <p:spPr>
          <a:xfrm>
            <a:off x="532923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4" name="Shape 1104"/>
          <p:cNvCxnSpPr/>
          <p:nvPr/>
        </p:nvCxnSpPr>
        <p:spPr>
          <a:xfrm>
            <a:off x="366593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5" name="Shape 1105"/>
          <p:cNvCxnSpPr/>
          <p:nvPr/>
        </p:nvCxnSpPr>
        <p:spPr>
          <a:xfrm>
            <a:off x="487322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6" name="Shape 1106"/>
          <p:cNvCxnSpPr/>
          <p:nvPr/>
        </p:nvCxnSpPr>
        <p:spPr>
          <a:xfrm>
            <a:off x="7315200"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7" name="Shape 1107"/>
          <p:cNvCxnSpPr/>
          <p:nvPr/>
        </p:nvCxnSpPr>
        <p:spPr>
          <a:xfrm>
            <a:off x="6065044"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8" name="Shape 1108"/>
          <p:cNvCxnSpPr/>
          <p:nvPr/>
        </p:nvCxnSpPr>
        <p:spPr>
          <a:xfrm>
            <a:off x="5707856"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09" name="Shape 1109"/>
          <p:cNvCxnSpPr/>
          <p:nvPr/>
        </p:nvCxnSpPr>
        <p:spPr>
          <a:xfrm>
            <a:off x="5195888"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0" name="Shape 1110"/>
          <p:cNvCxnSpPr/>
          <p:nvPr/>
        </p:nvCxnSpPr>
        <p:spPr>
          <a:xfrm>
            <a:off x="614243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1" name="Shape 1111"/>
          <p:cNvCxnSpPr/>
          <p:nvPr/>
        </p:nvCxnSpPr>
        <p:spPr>
          <a:xfrm>
            <a:off x="6390085"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2" name="Shape 1112"/>
          <p:cNvCxnSpPr/>
          <p:nvPr/>
        </p:nvCxnSpPr>
        <p:spPr>
          <a:xfrm>
            <a:off x="6913960" y="78819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3" name="Shape 1113"/>
          <p:cNvCxnSpPr/>
          <p:nvPr/>
        </p:nvCxnSpPr>
        <p:spPr>
          <a:xfrm>
            <a:off x="2149079"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4" name="Shape 1114"/>
          <p:cNvCxnSpPr/>
          <p:nvPr/>
        </p:nvCxnSpPr>
        <p:spPr>
          <a:xfrm>
            <a:off x="3508772"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5" name="Shape 1115"/>
          <p:cNvCxnSpPr/>
          <p:nvPr/>
        </p:nvCxnSpPr>
        <p:spPr>
          <a:xfrm>
            <a:off x="5245894"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6" name="Shape 1116"/>
          <p:cNvCxnSpPr/>
          <p:nvPr/>
        </p:nvCxnSpPr>
        <p:spPr>
          <a:xfrm>
            <a:off x="3582591"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7" name="Shape 1117"/>
          <p:cNvCxnSpPr/>
          <p:nvPr/>
        </p:nvCxnSpPr>
        <p:spPr>
          <a:xfrm>
            <a:off x="465891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8" name="Shape 1118"/>
          <p:cNvCxnSpPr/>
          <p:nvPr/>
        </p:nvCxnSpPr>
        <p:spPr>
          <a:xfrm>
            <a:off x="723185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19" name="Shape 1119"/>
          <p:cNvCxnSpPr/>
          <p:nvPr/>
        </p:nvCxnSpPr>
        <p:spPr>
          <a:xfrm>
            <a:off x="656510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0" name="Shape 1120"/>
          <p:cNvCxnSpPr/>
          <p:nvPr/>
        </p:nvCxnSpPr>
        <p:spPr>
          <a:xfrm>
            <a:off x="5624513"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1" name="Shape 1121"/>
          <p:cNvCxnSpPr/>
          <p:nvPr/>
        </p:nvCxnSpPr>
        <p:spPr>
          <a:xfrm>
            <a:off x="6059091"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2" name="Shape 1122"/>
          <p:cNvCxnSpPr/>
          <p:nvPr/>
        </p:nvCxnSpPr>
        <p:spPr>
          <a:xfrm>
            <a:off x="6165056" y="1062038"/>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3" name="Shape 1123"/>
          <p:cNvCxnSpPr/>
          <p:nvPr/>
        </p:nvCxnSpPr>
        <p:spPr>
          <a:xfrm>
            <a:off x="255389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4" name="Shape 1124"/>
          <p:cNvCxnSpPr/>
          <p:nvPr/>
        </p:nvCxnSpPr>
        <p:spPr>
          <a:xfrm>
            <a:off x="5341144"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5" name="Shape 1125"/>
          <p:cNvCxnSpPr/>
          <p:nvPr/>
        </p:nvCxnSpPr>
        <p:spPr>
          <a:xfrm>
            <a:off x="36778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6" name="Shape 1126"/>
          <p:cNvCxnSpPr/>
          <p:nvPr/>
        </p:nvCxnSpPr>
        <p:spPr>
          <a:xfrm>
            <a:off x="4885135"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7" name="Shape 1127"/>
          <p:cNvCxnSpPr/>
          <p:nvPr/>
        </p:nvCxnSpPr>
        <p:spPr>
          <a:xfrm>
            <a:off x="74878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8" name="Shape 1128"/>
          <p:cNvCxnSpPr/>
          <p:nvPr/>
        </p:nvCxnSpPr>
        <p:spPr>
          <a:xfrm>
            <a:off x="666035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29" name="Shape 1129"/>
          <p:cNvCxnSpPr/>
          <p:nvPr/>
        </p:nvCxnSpPr>
        <p:spPr>
          <a:xfrm>
            <a:off x="6075760"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0" name="Shape 1130"/>
          <p:cNvCxnSpPr/>
          <p:nvPr/>
        </p:nvCxnSpPr>
        <p:spPr>
          <a:xfrm>
            <a:off x="599360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1" name="Shape 1131"/>
          <p:cNvCxnSpPr/>
          <p:nvPr/>
        </p:nvCxnSpPr>
        <p:spPr>
          <a:xfrm>
            <a:off x="6154341"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2" name="Shape 1132"/>
          <p:cNvCxnSpPr/>
          <p:nvPr/>
        </p:nvCxnSpPr>
        <p:spPr>
          <a:xfrm>
            <a:off x="6925866" y="1466850"/>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3" name="Shape 1133"/>
          <p:cNvCxnSpPr/>
          <p:nvPr/>
        </p:nvCxnSpPr>
        <p:spPr>
          <a:xfrm>
            <a:off x="3187303"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4" name="Shape 1134"/>
          <p:cNvCxnSpPr/>
          <p:nvPr/>
        </p:nvCxnSpPr>
        <p:spPr>
          <a:xfrm>
            <a:off x="4785122"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5" name="Shape 1135"/>
          <p:cNvCxnSpPr/>
          <p:nvPr/>
        </p:nvCxnSpPr>
        <p:spPr>
          <a:xfrm>
            <a:off x="7227094"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6" name="Shape 1136"/>
          <p:cNvCxnSpPr/>
          <p:nvPr/>
        </p:nvCxnSpPr>
        <p:spPr>
          <a:xfrm>
            <a:off x="6560344"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7" name="Shape 1137"/>
          <p:cNvCxnSpPr/>
          <p:nvPr/>
        </p:nvCxnSpPr>
        <p:spPr>
          <a:xfrm>
            <a:off x="5975747"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8" name="Shape 1138"/>
          <p:cNvCxnSpPr/>
          <p:nvPr/>
        </p:nvCxnSpPr>
        <p:spPr>
          <a:xfrm>
            <a:off x="6054329" y="195024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39" name="Shape 1139"/>
          <p:cNvCxnSpPr/>
          <p:nvPr/>
        </p:nvCxnSpPr>
        <p:spPr>
          <a:xfrm>
            <a:off x="2334816"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0" name="Shape 1140"/>
          <p:cNvCxnSpPr/>
          <p:nvPr/>
        </p:nvCxnSpPr>
        <p:spPr>
          <a:xfrm>
            <a:off x="4666060"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1" name="Shape 1141"/>
          <p:cNvCxnSpPr/>
          <p:nvPr/>
        </p:nvCxnSpPr>
        <p:spPr>
          <a:xfrm>
            <a:off x="7369969"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2" name="Shape 1142"/>
          <p:cNvCxnSpPr/>
          <p:nvPr/>
        </p:nvCxnSpPr>
        <p:spPr>
          <a:xfrm>
            <a:off x="6441281"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3" name="Shape 1143"/>
          <p:cNvCxnSpPr/>
          <p:nvPr/>
        </p:nvCxnSpPr>
        <p:spPr>
          <a:xfrm>
            <a:off x="5935266" y="2200275"/>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4" name="Shape 1144"/>
          <p:cNvCxnSpPr/>
          <p:nvPr/>
        </p:nvCxnSpPr>
        <p:spPr>
          <a:xfrm>
            <a:off x="3673078"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5" name="Shape 1145"/>
          <p:cNvCxnSpPr/>
          <p:nvPr/>
        </p:nvCxnSpPr>
        <p:spPr>
          <a:xfrm>
            <a:off x="7441406"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6" name="Shape 1146"/>
          <p:cNvCxnSpPr/>
          <p:nvPr/>
        </p:nvCxnSpPr>
        <p:spPr>
          <a:xfrm>
            <a:off x="6774656"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7" name="Shape 1147"/>
          <p:cNvCxnSpPr/>
          <p:nvPr/>
        </p:nvCxnSpPr>
        <p:spPr>
          <a:xfrm>
            <a:off x="6048375" y="2474119"/>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8" name="Shape 1148"/>
          <p:cNvCxnSpPr/>
          <p:nvPr/>
        </p:nvCxnSpPr>
        <p:spPr>
          <a:xfrm>
            <a:off x="2572941"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49" name="Shape 1149"/>
          <p:cNvCxnSpPr/>
          <p:nvPr/>
        </p:nvCxnSpPr>
        <p:spPr>
          <a:xfrm>
            <a:off x="490418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0" name="Shape 1150"/>
          <p:cNvCxnSpPr/>
          <p:nvPr/>
        </p:nvCxnSpPr>
        <p:spPr>
          <a:xfrm>
            <a:off x="7346156"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1" name="Shape 1151"/>
          <p:cNvCxnSpPr/>
          <p:nvPr/>
        </p:nvCxnSpPr>
        <p:spPr>
          <a:xfrm>
            <a:off x="6679406"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2" name="Shape 1152"/>
          <p:cNvCxnSpPr/>
          <p:nvPr/>
        </p:nvCxnSpPr>
        <p:spPr>
          <a:xfrm>
            <a:off x="604718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3" name="Shape 1153"/>
          <p:cNvCxnSpPr/>
          <p:nvPr/>
        </p:nvCxnSpPr>
        <p:spPr>
          <a:xfrm>
            <a:off x="7552135" y="2878931"/>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4" name="Shape 1154"/>
          <p:cNvCxnSpPr/>
          <p:nvPr/>
        </p:nvCxnSpPr>
        <p:spPr>
          <a:xfrm>
            <a:off x="2363391"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5" name="Shape 1155"/>
          <p:cNvCxnSpPr/>
          <p:nvPr/>
        </p:nvCxnSpPr>
        <p:spPr>
          <a:xfrm>
            <a:off x="3142060"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6" name="Shape 1156"/>
          <p:cNvCxnSpPr/>
          <p:nvPr/>
        </p:nvCxnSpPr>
        <p:spPr>
          <a:xfrm>
            <a:off x="5004197"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7" name="Shape 1157"/>
          <p:cNvCxnSpPr/>
          <p:nvPr/>
        </p:nvCxnSpPr>
        <p:spPr>
          <a:xfrm>
            <a:off x="6194822"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8" name="Shape 1158"/>
          <p:cNvCxnSpPr/>
          <p:nvPr/>
        </p:nvCxnSpPr>
        <p:spPr>
          <a:xfrm>
            <a:off x="5838825" y="3415904"/>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59" name="Shape 1159"/>
          <p:cNvCxnSpPr/>
          <p:nvPr/>
        </p:nvCxnSpPr>
        <p:spPr>
          <a:xfrm>
            <a:off x="6585347" y="3702845"/>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0" name="Shape 1160"/>
          <p:cNvCxnSpPr/>
          <p:nvPr/>
        </p:nvCxnSpPr>
        <p:spPr>
          <a:xfrm>
            <a:off x="5166122" y="369689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1" name="Shape 1161"/>
          <p:cNvCxnSpPr/>
          <p:nvPr/>
        </p:nvCxnSpPr>
        <p:spPr>
          <a:xfrm>
            <a:off x="6036469" y="3696892"/>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2" name="Shape 1162"/>
          <p:cNvCxnSpPr/>
          <p:nvPr/>
        </p:nvCxnSpPr>
        <p:spPr>
          <a:xfrm>
            <a:off x="3631406" y="3949304"/>
            <a:ext cx="0" cy="2010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3" name="Shape 1163"/>
          <p:cNvCxnSpPr/>
          <p:nvPr/>
        </p:nvCxnSpPr>
        <p:spPr>
          <a:xfrm>
            <a:off x="5118497"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4" name="Shape 1164"/>
          <p:cNvCxnSpPr/>
          <p:nvPr/>
        </p:nvCxnSpPr>
        <p:spPr>
          <a:xfrm>
            <a:off x="6060281"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5" name="Shape 1165"/>
          <p:cNvCxnSpPr/>
          <p:nvPr/>
        </p:nvCxnSpPr>
        <p:spPr>
          <a:xfrm>
            <a:off x="7159229" y="3970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6" name="Shape 1166"/>
          <p:cNvCxnSpPr/>
          <p:nvPr/>
        </p:nvCxnSpPr>
        <p:spPr>
          <a:xfrm>
            <a:off x="2251472"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7" name="Shape 1167"/>
          <p:cNvCxnSpPr/>
          <p:nvPr/>
        </p:nvCxnSpPr>
        <p:spPr>
          <a:xfrm>
            <a:off x="4892278"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8" name="Shape 1168"/>
          <p:cNvCxnSpPr/>
          <p:nvPr/>
        </p:nvCxnSpPr>
        <p:spPr>
          <a:xfrm>
            <a:off x="6082904"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69" name="Shape 1169"/>
          <p:cNvCxnSpPr/>
          <p:nvPr/>
        </p:nvCxnSpPr>
        <p:spPr>
          <a:xfrm>
            <a:off x="5560219" y="4351736"/>
            <a:ext cx="0" cy="202500"/>
          </a:xfrm>
          <a:prstGeom prst="straightConnector1">
            <a:avLst/>
          </a:prstGeom>
          <a:noFill/>
          <a:ln cap="flat" cmpd="sng" w="25400">
            <a:solidFill>
              <a:srgbClr val="A6A6A6"/>
            </a:solidFill>
            <a:prstDash val="solid"/>
            <a:round/>
            <a:headEnd len="med" w="med" type="none"/>
            <a:tailEnd len="med" w="med" type="none"/>
          </a:ln>
          <a:effectLst>
            <a:outerShdw blurRad="40000" rotWithShape="0" dir="5400000" dist="20000">
              <a:srgbClr val="000000">
                <a:alpha val="37650"/>
              </a:srgbClr>
            </a:outerShdw>
          </a:effectLst>
        </p:spPr>
      </p:cxnSp>
      <p:cxnSp>
        <p:nvCxnSpPr>
          <p:cNvPr id="1170" name="Shape 1170"/>
          <p:cNvCxnSpPr/>
          <p:nvPr/>
        </p:nvCxnSpPr>
        <p:spPr>
          <a:xfrm flipH="1" rot="10800000">
            <a:off x="1969294" y="4693351"/>
            <a:ext cx="2269200" cy="120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171" name="Shape 1171"/>
          <p:cNvCxnSpPr/>
          <p:nvPr/>
        </p:nvCxnSpPr>
        <p:spPr>
          <a:xfrm>
            <a:off x="4238625" y="4700588"/>
            <a:ext cx="3405300" cy="4800"/>
          </a:xfrm>
          <a:prstGeom prst="straightConnector1">
            <a:avLst/>
          </a:prstGeom>
          <a:noFill/>
          <a:ln cap="flat" cmpd="sng" w="25400">
            <a:solidFill>
              <a:srgbClr val="7F7F7F"/>
            </a:solidFill>
            <a:prstDash val="dash"/>
            <a:round/>
            <a:headEnd len="lg" w="lg" type="stealth"/>
            <a:tailEnd len="lg" w="lg" type="stealth"/>
          </a:ln>
          <a:effectLst>
            <a:outerShdw blurRad="40000" rotWithShape="0" dir="5400000" dist="20000">
              <a:srgbClr val="000000">
                <a:alpha val="37650"/>
              </a:srgbClr>
            </a:outerShdw>
          </a:effectLst>
        </p:spPr>
      </p:cxnSp>
      <p:cxnSp>
        <p:nvCxnSpPr>
          <p:cNvPr id="1172" name="Shape 1172"/>
          <p:cNvCxnSpPr/>
          <p:nvPr/>
        </p:nvCxnSpPr>
        <p:spPr>
          <a:xfrm>
            <a:off x="4198144" y="415528"/>
            <a:ext cx="47700" cy="4532700"/>
          </a:xfrm>
          <a:prstGeom prst="straightConnector1">
            <a:avLst/>
          </a:prstGeom>
          <a:noFill/>
          <a:ln cap="flat" cmpd="sng" w="25400">
            <a:solidFill>
              <a:srgbClr val="7F7F7F"/>
            </a:solidFill>
            <a:prstDash val="dash"/>
            <a:round/>
            <a:headEnd len="med" w="med" type="none"/>
            <a:tailEnd len="med" w="med" type="none"/>
          </a:ln>
          <a:effectLst>
            <a:outerShdw blurRad="40000" rotWithShape="0" dir="5400000" dist="20000">
              <a:srgbClr val="000000">
                <a:alpha val="37650"/>
              </a:srgbClr>
            </a:outerShdw>
          </a:effectLst>
        </p:spPr>
      </p:cxnSp>
      <p:sp>
        <p:nvSpPr>
          <p:cNvPr id="1173" name="Shape 1173"/>
          <p:cNvSpPr txBox="1"/>
          <p:nvPr/>
        </p:nvSpPr>
        <p:spPr>
          <a:xfrm>
            <a:off x="2182416" y="4693444"/>
            <a:ext cx="1947900" cy="277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953735"/>
              </a:buClr>
              <a:buSzPct val="25000"/>
              <a:buFont typeface="Arial"/>
              <a:buNone/>
            </a:pPr>
            <a:r>
              <a:rPr b="0" i="0" lang="en" sz="1400" u="none" cap="none" strike="noStrike">
                <a:solidFill>
                  <a:srgbClr val="953735"/>
                </a:solidFill>
                <a:latin typeface="Arial"/>
                <a:ea typeface="Arial"/>
                <a:cs typeface="Arial"/>
                <a:sym typeface="Arial"/>
              </a:rPr>
              <a:t>Early replicated regions</a:t>
            </a:r>
          </a:p>
        </p:txBody>
      </p:sp>
      <p:grpSp>
        <p:nvGrpSpPr>
          <p:cNvPr id="1174" name="Shape 1174"/>
          <p:cNvGrpSpPr/>
          <p:nvPr/>
        </p:nvGrpSpPr>
        <p:grpSpPr>
          <a:xfrm>
            <a:off x="5838843" y="266715"/>
            <a:ext cx="470299" cy="4333032"/>
            <a:chOff x="6261890" y="336589"/>
            <a:chExt cx="626731" cy="5778147"/>
          </a:xfrm>
        </p:grpSpPr>
        <p:sp>
          <p:nvSpPr>
            <p:cNvPr id="1175" name="Shape 1175"/>
            <p:cNvSpPr/>
            <p:nvPr/>
          </p:nvSpPr>
          <p:spPr>
            <a:xfrm>
              <a:off x="6261890" y="336589"/>
              <a:ext cx="6237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76" name="Shape 1176"/>
            <p:cNvCxnSpPr/>
            <p:nvPr/>
          </p:nvCxnSpPr>
          <p:spPr>
            <a:xfrm>
              <a:off x="6261890" y="512836"/>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77" name="Shape 1177"/>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178" name="Shape 1178"/>
          <p:cNvGrpSpPr/>
          <p:nvPr/>
        </p:nvGrpSpPr>
        <p:grpSpPr>
          <a:xfrm>
            <a:off x="6719905" y="264331"/>
            <a:ext cx="470299" cy="4334151"/>
            <a:chOff x="6261890" y="336589"/>
            <a:chExt cx="626731" cy="5778098"/>
          </a:xfrm>
        </p:grpSpPr>
        <p:sp>
          <p:nvSpPr>
            <p:cNvPr id="1179" name="Shape 1179"/>
            <p:cNvSpPr/>
            <p:nvPr/>
          </p:nvSpPr>
          <p:spPr>
            <a:xfrm>
              <a:off x="6261890" y="336589"/>
              <a:ext cx="6237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80" name="Shape 1180"/>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81" name="Shape 1181"/>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182" name="Shape 1182"/>
          <p:cNvGrpSpPr/>
          <p:nvPr/>
        </p:nvGrpSpPr>
        <p:grpSpPr>
          <a:xfrm>
            <a:off x="3396873" y="261950"/>
            <a:ext cx="469108" cy="4334151"/>
            <a:chOff x="6261890" y="336589"/>
            <a:chExt cx="626731" cy="5778098"/>
          </a:xfrm>
        </p:grpSpPr>
        <p:sp>
          <p:nvSpPr>
            <p:cNvPr id="1183" name="Shape 1183"/>
            <p:cNvSpPr/>
            <p:nvPr/>
          </p:nvSpPr>
          <p:spPr>
            <a:xfrm>
              <a:off x="6261890" y="336589"/>
              <a:ext cx="623400" cy="1983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84" name="Shape 1184"/>
            <p:cNvCxnSpPr/>
            <p:nvPr/>
          </p:nvCxnSpPr>
          <p:spPr>
            <a:xfrm>
              <a:off x="6261890" y="512787"/>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85" name="Shape 1185"/>
            <p:cNvCxnSpPr/>
            <p:nvPr/>
          </p:nvCxnSpPr>
          <p:spPr>
            <a:xfrm>
              <a:off x="6888621" y="511199"/>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grpSp>
        <p:nvGrpSpPr>
          <p:cNvPr id="1186" name="Shape 1186"/>
          <p:cNvGrpSpPr/>
          <p:nvPr/>
        </p:nvGrpSpPr>
        <p:grpSpPr>
          <a:xfrm>
            <a:off x="2465804" y="272668"/>
            <a:ext cx="469108" cy="4333032"/>
            <a:chOff x="6261890" y="336589"/>
            <a:chExt cx="626731" cy="5778146"/>
          </a:xfrm>
        </p:grpSpPr>
        <p:sp>
          <p:nvSpPr>
            <p:cNvPr id="1187" name="Shape 1187"/>
            <p:cNvSpPr/>
            <p:nvPr/>
          </p:nvSpPr>
          <p:spPr>
            <a:xfrm>
              <a:off x="6261890" y="336589"/>
              <a:ext cx="623400" cy="198600"/>
            </a:xfrm>
            <a:prstGeom prst="rect">
              <a:avLst/>
            </a:prstGeom>
            <a:noFill/>
            <a:ln cap="flat" cmpd="sng" w="9525">
              <a:solidFill>
                <a:schemeClr val="dk1"/>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cxnSp>
          <p:nvCxnSpPr>
            <p:cNvPr id="1188" name="Shape 1188"/>
            <p:cNvCxnSpPr/>
            <p:nvPr/>
          </p:nvCxnSpPr>
          <p:spPr>
            <a:xfrm>
              <a:off x="6261890" y="512835"/>
              <a:ext cx="0" cy="56019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cxnSp>
          <p:nvCxnSpPr>
            <p:cNvPr id="1189" name="Shape 1189"/>
            <p:cNvCxnSpPr/>
            <p:nvPr/>
          </p:nvCxnSpPr>
          <p:spPr>
            <a:xfrm>
              <a:off x="6888621" y="511247"/>
              <a:ext cx="0" cy="5603400"/>
            </a:xfrm>
            <a:prstGeom prst="straightConnector1">
              <a:avLst/>
            </a:prstGeom>
            <a:noFill/>
            <a:ln cap="flat" cmpd="sng" w="25400">
              <a:solidFill>
                <a:schemeClr val="dk1"/>
              </a:solidFill>
              <a:prstDash val="dot"/>
              <a:round/>
              <a:headEnd len="med" w="med" type="none"/>
              <a:tailEnd len="med" w="med" type="none"/>
            </a:ln>
            <a:effectLst>
              <a:outerShdw blurRad="40000" rotWithShape="0" dir="5400000" dist="20000">
                <a:srgbClr val="000000">
                  <a:alpha val="37650"/>
                </a:srgbClr>
              </a:outerShdw>
            </a:effectLst>
          </p:spPr>
        </p:cxnSp>
      </p:grpSp>
      <p:sp>
        <p:nvSpPr>
          <p:cNvPr id="1190" name="Shape 1190"/>
          <p:cNvSpPr/>
          <p:nvPr/>
        </p:nvSpPr>
        <p:spPr>
          <a:xfrm>
            <a:off x="3396853" y="257175"/>
            <a:ext cx="466500" cy="4325700"/>
          </a:xfrm>
          <a:prstGeom prst="rect">
            <a:avLst/>
          </a:prstGeom>
          <a:solidFill>
            <a:srgbClr val="55CD17">
              <a:alpha val="29800"/>
            </a:srgbClr>
          </a:solidFill>
          <a:ln cap="flat" cmpd="sng" w="9525">
            <a:solidFill>
              <a:srgbClr val="00CC98"/>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1191" name="Shape 1191"/>
          <p:cNvSpPr/>
          <p:nvPr/>
        </p:nvSpPr>
        <p:spPr>
          <a:xfrm>
            <a:off x="5843588" y="263128"/>
            <a:ext cx="468000" cy="4324200"/>
          </a:xfrm>
          <a:prstGeom prst="rect">
            <a:avLst/>
          </a:prstGeom>
          <a:solidFill>
            <a:srgbClr val="7878DE">
              <a:alpha val="29800"/>
            </a:srgbClr>
          </a:solidFill>
          <a:ln cap="flat" cmpd="sng" w="9525">
            <a:solidFill>
              <a:srgbClr val="00CC98"/>
            </a:solidFill>
            <a:prstDash val="solid"/>
            <a:miter lim="800000"/>
            <a:headEnd len="med" w="med" type="none"/>
            <a:tailEnd len="med" w="med" type="none"/>
          </a:ln>
          <a:effectLst>
            <a:outerShdw blurRad="40000" rotWithShape="0" dir="5400000" dist="23000">
              <a:srgbClr val="000000">
                <a:alpha val="34900"/>
              </a:srgbClr>
            </a:outerShdw>
          </a:effectLst>
        </p:spPr>
        <p:txBody>
          <a:bodyPr anchorCtr="0" anchor="ctr" bIns="34275" lIns="68575" rIns="68575" wrap="square" tIns="34275">
            <a:noAutofit/>
          </a:bodyPr>
          <a:lstStyle/>
          <a:p>
            <a:pPr indent="0" lvl="0" marL="0" marR="0" rtl="0" algn="ctr">
              <a:spcBef>
                <a:spcPts val="0"/>
              </a:spcBef>
              <a:buNone/>
            </a:pPr>
            <a:r>
              <a:t/>
            </a:r>
            <a:endParaRPr b="0" i="0" sz="1400" u="none" cap="none" strike="noStrike">
              <a:solidFill>
                <a:srgbClr val="FFFFFF"/>
              </a:solidFill>
              <a:latin typeface="Calibri"/>
              <a:ea typeface="Calibri"/>
              <a:cs typeface="Calibri"/>
              <a:sym typeface="Calibri"/>
            </a:endParaRPr>
          </a:p>
        </p:txBody>
      </p:sp>
      <p:sp>
        <p:nvSpPr>
          <p:cNvPr id="1192" name="Shape 1192"/>
          <p:cNvSpPr txBox="1"/>
          <p:nvPr/>
        </p:nvSpPr>
        <p:spPr>
          <a:xfrm>
            <a:off x="1200151" y="67867"/>
            <a:ext cx="1321500" cy="531000"/>
          </a:xfrm>
          <a:prstGeom prst="rect">
            <a:avLst/>
          </a:prstGeom>
          <a:noFill/>
          <a:ln>
            <a:noFill/>
          </a:ln>
        </p:spPr>
        <p:txBody>
          <a:bodyPr anchorCtr="0" anchor="t" bIns="34275" lIns="68575" rIns="68575" wrap="square" tIns="34275">
            <a:noAutofit/>
          </a:bodyPr>
          <a:lstStyle/>
          <a:p>
            <a:pPr indent="0" lvl="0" marL="0" marR="0" rtl="0" algn="ctr">
              <a:spcBef>
                <a:spcPts val="0"/>
              </a:spcBef>
              <a:buClr>
                <a:srgbClr val="FF0000"/>
              </a:buClr>
              <a:buSzPct val="25000"/>
              <a:buFont typeface="Arial"/>
              <a:buNone/>
            </a:pPr>
            <a:r>
              <a:rPr b="1" i="0" lang="en" sz="1500" u="none" cap="none" strike="noStrike">
                <a:solidFill>
                  <a:srgbClr val="FF0000"/>
                </a:solidFill>
                <a:latin typeface="Arial"/>
                <a:ea typeface="Arial"/>
                <a:cs typeface="Arial"/>
                <a:sym typeface="Arial"/>
              </a:rPr>
              <a:t>Noncoding annotations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7" name="Shape 1197"/>
        <p:cNvGrpSpPr/>
        <p:nvPr/>
      </p:nvGrpSpPr>
      <p:grpSpPr>
        <a:xfrm>
          <a:off x="0" y="0"/>
          <a:ext cx="0" cy="0"/>
          <a:chOff x="0" y="0"/>
          <a:chExt cx="0" cy="0"/>
        </a:xfrm>
      </p:grpSpPr>
      <p:sp>
        <p:nvSpPr>
          <p:cNvPr id="1198" name="Shape 1198"/>
          <p:cNvSpPr txBox="1"/>
          <p:nvPr>
            <p:ph type="title"/>
          </p:nvPr>
        </p:nvSpPr>
        <p:spPr>
          <a:xfrm>
            <a:off x="1253729" y="453629"/>
            <a:ext cx="1500300" cy="12549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1500" u="none" cap="none" strike="noStrike">
                <a:solidFill>
                  <a:srgbClr val="22228B"/>
                </a:solidFill>
                <a:latin typeface="Arial"/>
                <a:ea typeface="Arial"/>
                <a:cs typeface="Arial"/>
                <a:sym typeface="Arial"/>
              </a:rPr>
              <a:t>Cancer Somatic Mutational Heterogeneity, across cancer types, samples &amp; regions</a:t>
            </a:r>
          </a:p>
        </p:txBody>
      </p:sp>
      <p:sp>
        <p:nvSpPr>
          <p:cNvPr id="1199" name="Shape 1199"/>
          <p:cNvSpPr/>
          <p:nvPr/>
        </p:nvSpPr>
        <p:spPr>
          <a:xfrm>
            <a:off x="200027" y="4904184"/>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i="0" lang="en" sz="800" u="none" cap="none" strike="noStrike">
                <a:solidFill>
                  <a:srgbClr val="7F7F7F"/>
                </a:solidFill>
                <a:latin typeface="Arial"/>
                <a:ea typeface="Arial"/>
                <a:cs typeface="Arial"/>
                <a:sym typeface="Arial"/>
              </a:rPr>
              <a:t>[Lochovsky et al. </a:t>
            </a:r>
            <a:r>
              <a:rPr b="0" i="1" lang="en" sz="800" u="none" cap="none" strike="noStrike">
                <a:solidFill>
                  <a:srgbClr val="7F7F7F"/>
                </a:solidFill>
                <a:latin typeface="Arial"/>
                <a:ea typeface="Arial"/>
                <a:cs typeface="Arial"/>
                <a:sym typeface="Arial"/>
              </a:rPr>
              <a:t>NAR</a:t>
            </a:r>
            <a:r>
              <a:rPr b="0" i="0" lang="en" sz="800" u="none" cap="none" strike="noStrike">
                <a:solidFill>
                  <a:srgbClr val="7F7F7F"/>
                </a:solidFill>
                <a:latin typeface="Arial"/>
                <a:ea typeface="Arial"/>
                <a:cs typeface="Arial"/>
                <a:sym typeface="Arial"/>
              </a:rPr>
              <a:t> (’15)]</a:t>
            </a:r>
          </a:p>
        </p:txBody>
      </p:sp>
      <p:pic>
        <p:nvPicPr>
          <p:cNvPr descr="cancer_fnc_heterogeneity_cropped.jpg" id="1200" name="Shape 1200"/>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4" name="Shape 1204"/>
        <p:cNvGrpSpPr/>
        <p:nvPr/>
      </p:nvGrpSpPr>
      <p:grpSpPr>
        <a:xfrm>
          <a:off x="0" y="0"/>
          <a:ext cx="0" cy="0"/>
          <a:chOff x="0" y="0"/>
          <a:chExt cx="0" cy="0"/>
        </a:xfrm>
      </p:grpSpPr>
      <p:sp>
        <p:nvSpPr>
          <p:cNvPr id="1205" name="Shape 1205"/>
          <p:cNvSpPr txBox="1"/>
          <p:nvPr>
            <p:ph type="title"/>
          </p:nvPr>
        </p:nvSpPr>
        <p:spPr>
          <a:xfrm>
            <a:off x="685800" y="1524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206" name="Shape 1206"/>
          <p:cNvPicPr preferRelativeResize="0"/>
          <p:nvPr/>
        </p:nvPicPr>
        <p:blipFill rotWithShape="1">
          <a:blip r:embed="rId3">
            <a:alphaModFix/>
          </a:blip>
          <a:srcRect b="0" l="0" r="0" t="0"/>
          <a:stretch/>
        </p:blipFill>
        <p:spPr>
          <a:xfrm>
            <a:off x="744600" y="957850"/>
            <a:ext cx="2985749" cy="2740200"/>
          </a:xfrm>
          <a:prstGeom prst="rect">
            <a:avLst/>
          </a:prstGeom>
          <a:noFill/>
          <a:ln>
            <a:noFill/>
          </a:ln>
        </p:spPr>
      </p:pic>
      <p:sp>
        <p:nvSpPr>
          <p:cNvPr id="1207" name="Shape 1207"/>
          <p:cNvSpPr txBox="1"/>
          <p:nvPr/>
        </p:nvSpPr>
        <p:spPr>
          <a:xfrm>
            <a:off x="2932575" y="54775"/>
            <a:ext cx="62115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2017</a:t>
            </a:r>
            <a:r>
              <a:rPr i="0" lang="en" sz="1600" u="none">
                <a:solidFill>
                  <a:srgbClr val="7F7F7F"/>
                </a:solidFill>
              </a:rPr>
              <a:t>; bioRxiv 097345]</a:t>
            </a:r>
          </a:p>
        </p:txBody>
      </p:sp>
      <p:pic>
        <p:nvPicPr>
          <p:cNvPr descr="pcbi.1005647.g007.jpg" id="1208" name="Shape 1208"/>
          <p:cNvPicPr preferRelativeResize="0"/>
          <p:nvPr/>
        </p:nvPicPr>
        <p:blipFill>
          <a:blip r:embed="rId4">
            <a:alphaModFix/>
          </a:blip>
          <a:stretch>
            <a:fillRect/>
          </a:stretch>
        </p:blipFill>
        <p:spPr>
          <a:xfrm>
            <a:off x="4906175" y="1009800"/>
            <a:ext cx="3787801" cy="3467451"/>
          </a:xfrm>
          <a:prstGeom prst="rect">
            <a:avLst/>
          </a:prstGeom>
          <a:noFill/>
          <a:ln>
            <a:noFill/>
          </a:ln>
        </p:spPr>
      </p:pic>
      <p:sp>
        <p:nvSpPr>
          <p:cNvPr id="1209" name="Shape 1209"/>
          <p:cNvSpPr txBox="1"/>
          <p:nvPr/>
        </p:nvSpPr>
        <p:spPr>
          <a:xfrm>
            <a:off x="4403375" y="4624075"/>
            <a:ext cx="4856700" cy="643500"/>
          </a:xfrm>
          <a:prstGeom prst="rect">
            <a:avLst/>
          </a:prstGeom>
          <a:noFill/>
          <a:ln>
            <a:noFill/>
          </a:ln>
        </p:spPr>
        <p:txBody>
          <a:bodyPr anchorCtr="0" anchor="t" bIns="91425" lIns="91425" rIns="91425" wrap="square" tIns="91425">
            <a:noAutofit/>
          </a:bodyPr>
          <a:lstStyle/>
          <a:p>
            <a:pPr lvl="0">
              <a:spcBef>
                <a:spcPts val="0"/>
              </a:spcBef>
              <a:buNone/>
            </a:pPr>
            <a:r>
              <a:rPr b="1" lang="en" sz="1200"/>
              <a:t>Mutation burden and DNA replication timing on TAD </a:t>
            </a:r>
            <a:r>
              <a:rPr b="1" lang="en" sz="1200"/>
              <a:t>boundary</a:t>
            </a:r>
          </a:p>
        </p:txBody>
      </p:sp>
      <p:pic>
        <p:nvPicPr>
          <p:cNvPr descr="pasted-image.tiff" id="1210" name="Shape 1210"/>
          <p:cNvPicPr preferRelativeResize="0"/>
          <p:nvPr/>
        </p:nvPicPr>
        <p:blipFill rotWithShape="1">
          <a:blip r:embed="rId5">
            <a:alphaModFix/>
          </a:blip>
          <a:srcRect b="0" l="0" r="0" t="0"/>
          <a:stretch/>
        </p:blipFill>
        <p:spPr>
          <a:xfrm>
            <a:off x="744589" y="3751480"/>
            <a:ext cx="2629253" cy="1198317"/>
          </a:xfrm>
          <a:prstGeom prst="rect">
            <a:avLst/>
          </a:prstGeom>
          <a:noFill/>
          <a:ln>
            <a:noFill/>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14" name="Shape 1214"/>
        <p:cNvGrpSpPr/>
        <p:nvPr/>
      </p:nvGrpSpPr>
      <p:grpSpPr>
        <a:xfrm>
          <a:off x="0" y="0"/>
          <a:ext cx="0" cy="0"/>
          <a:chOff x="0" y="0"/>
          <a:chExt cx="0" cy="0"/>
        </a:xfrm>
      </p:grpSpPr>
      <p:sp>
        <p:nvSpPr>
          <p:cNvPr id="1215" name="Shape 1215"/>
          <p:cNvSpPr txBox="1"/>
          <p:nvPr>
            <p:ph idx="1" type="body"/>
          </p:nvPr>
        </p:nvSpPr>
        <p:spPr>
          <a:xfrm>
            <a:off x="25350" y="83456"/>
            <a:ext cx="9093300" cy="1347600"/>
          </a:xfrm>
          <a:prstGeom prst="rect">
            <a:avLst/>
          </a:prstGeom>
          <a:noFill/>
          <a:ln>
            <a:noFill/>
          </a:ln>
        </p:spPr>
        <p:txBody>
          <a:bodyPr anchorCtr="0" anchor="t" bIns="46025" lIns="92050" rIns="92050" wrap="square" tIns="46025">
            <a:noAutofit/>
          </a:bodyPr>
          <a:lstStyle/>
          <a:p>
            <a:pPr indent="-228600" lvl="0" marL="228600" marR="0" rtl="0" algn="ctr">
              <a:lnSpc>
                <a:spcPct val="100000"/>
              </a:lnSpc>
              <a:spcBef>
                <a:spcPts val="0"/>
              </a:spcBef>
              <a:spcAft>
                <a:spcPts val="0"/>
              </a:spcAft>
              <a:buClr>
                <a:srgbClr val="FF0000"/>
              </a:buClr>
              <a:buSzPct val="100000"/>
              <a:buFont typeface="Arial"/>
              <a:buChar char="•"/>
            </a:pPr>
            <a:r>
              <a:rPr b="0" i="0" lang="en" sz="2800" u="none" cap="none" strike="noStrike">
                <a:solidFill>
                  <a:srgbClr val="FF0000"/>
                </a:solidFill>
                <a:latin typeface="Arial"/>
                <a:ea typeface="Arial"/>
                <a:cs typeface="Arial"/>
                <a:sym typeface="Arial"/>
              </a:rPr>
              <a:t>Characterizing TADs </a:t>
            </a:r>
            <a:br>
              <a:rPr b="0" i="0" lang="en" sz="2800" u="none" cap="none" strike="noStrike">
                <a:solidFill>
                  <a:srgbClr val="FF0000"/>
                </a:solidFill>
                <a:latin typeface="Arial"/>
                <a:ea typeface="Arial"/>
                <a:cs typeface="Arial"/>
                <a:sym typeface="Arial"/>
              </a:rPr>
            </a:br>
            <a:r>
              <a:rPr b="0" i="0" lang="en" sz="2800" u="none" cap="none" strike="noStrike">
                <a:solidFill>
                  <a:srgbClr val="FF0000"/>
                </a:solidFill>
                <a:latin typeface="Arial"/>
                <a:ea typeface="Arial"/>
                <a:cs typeface="Arial"/>
                <a:sym typeface="Arial"/>
              </a:rPr>
              <a:t>at Multiple Scales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Using modularity for identification</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Developing an appropriate </a:t>
            </a:r>
            <a:br>
              <a:rPr b="0" i="0" lang="en" sz="2000" u="none" cap="none" strike="noStrike">
                <a:solidFill>
                  <a:srgbClr val="595959"/>
                </a:solidFill>
                <a:latin typeface="Arial"/>
                <a:ea typeface="Arial"/>
                <a:cs typeface="Arial"/>
                <a:sym typeface="Arial"/>
              </a:rPr>
            </a:br>
            <a:r>
              <a:rPr b="0" i="0" lang="en" sz="2000" u="none" cap="none" strike="noStrike">
                <a:solidFill>
                  <a:srgbClr val="595959"/>
                </a:solidFill>
                <a:latin typeface="Arial"/>
                <a:ea typeface="Arial"/>
                <a:cs typeface="Arial"/>
                <a:sym typeface="Arial"/>
              </a:rPr>
              <a:t>null expectation</a:t>
            </a:r>
          </a:p>
          <a:p>
            <a:pPr indent="-228600" lvl="0" marL="228600" marR="0" rtl="0" algn="ctr">
              <a:lnSpc>
                <a:spcPct val="100000"/>
              </a:lnSpc>
              <a:spcBef>
                <a:spcPts val="400"/>
              </a:spcBef>
              <a:spcAft>
                <a:spcPts val="0"/>
              </a:spcAft>
              <a:buClr>
                <a:schemeClr val="lt1"/>
              </a:buClr>
              <a:buSzPct val="100000"/>
              <a:buFont typeface="Arial"/>
              <a:buNone/>
            </a:pPr>
            <a:r>
              <a:t/>
            </a:r>
            <a:endParaRPr b="0" i="0" sz="2000" u="none" cap="none" strike="noStrike">
              <a:solidFill>
                <a:srgbClr val="595959"/>
              </a:solidFill>
              <a:latin typeface="Arial"/>
              <a:ea typeface="Arial"/>
              <a:cs typeface="Arial"/>
              <a:sym typeface="Arial"/>
            </a:endParaRPr>
          </a:p>
          <a:p>
            <a:pPr indent="-228600" lvl="1" marL="571500" marR="0" rtl="0" algn="ctr">
              <a:lnSpc>
                <a:spcPct val="100000"/>
              </a:lnSpc>
              <a:spcBef>
                <a:spcPts val="400"/>
              </a:spcBef>
              <a:spcAft>
                <a:spcPts val="0"/>
              </a:spcAft>
              <a:buClr>
                <a:schemeClr val="lt1"/>
              </a:buClr>
              <a:buSzPct val="100000"/>
              <a:buFont typeface="Merriweather Sans"/>
              <a:buNone/>
            </a:pPr>
            <a:r>
              <a:t/>
            </a:r>
            <a:endParaRPr b="0" i="0" sz="2000" u="none" cap="none" strike="noStrike">
              <a:solidFill>
                <a:srgbClr val="595959"/>
              </a:solidFill>
              <a:latin typeface="Arial"/>
              <a:ea typeface="Arial"/>
              <a:cs typeface="Arial"/>
              <a:sym typeface="Arial"/>
            </a:endParaRPr>
          </a:p>
          <a:p>
            <a:pPr indent="-228600" lvl="0" marL="228600" marR="0" rtl="0" algn="l">
              <a:spcBef>
                <a:spcPts val="400"/>
              </a:spcBef>
              <a:spcAft>
                <a:spcPts val="0"/>
              </a:spcAft>
              <a:buClr>
                <a:schemeClr val="lt1"/>
              </a:buClr>
              <a:buSzPct val="100000"/>
              <a:buFont typeface="Arial"/>
              <a:buNone/>
            </a:pPr>
            <a:r>
              <a:t/>
            </a:r>
            <a:endParaRPr b="0" i="0" sz="2000" u="none" cap="none" strike="noStrike">
              <a:solidFill>
                <a:srgbClr val="595959"/>
              </a:solidFill>
              <a:latin typeface="Arial"/>
              <a:ea typeface="Arial"/>
              <a:cs typeface="Arial"/>
              <a:sym typeface="Arial"/>
            </a:endParaRPr>
          </a:p>
        </p:txBody>
      </p:sp>
      <p:pic>
        <p:nvPicPr>
          <p:cNvPr descr="pasted-image.png" id="1216" name="Shape 1216"/>
          <p:cNvPicPr preferRelativeResize="0"/>
          <p:nvPr/>
        </p:nvPicPr>
        <p:blipFill rotWithShape="1">
          <a:blip r:embed="rId4">
            <a:alphaModFix/>
          </a:blip>
          <a:srcRect b="0" l="0" r="0" t="0"/>
          <a:stretch/>
        </p:blipFill>
        <p:spPr>
          <a:xfrm>
            <a:off x="194025" y="1301350"/>
            <a:ext cx="4115825" cy="3777299"/>
          </a:xfrm>
          <a:prstGeom prst="rect">
            <a:avLst/>
          </a:prstGeom>
          <a:noFill/>
          <a:ln>
            <a:noFill/>
          </a:ln>
        </p:spPr>
      </p:pic>
      <p:sp>
        <p:nvSpPr>
          <p:cNvPr id="1217" name="Shape 1217"/>
          <p:cNvSpPr txBox="1"/>
          <p:nvPr/>
        </p:nvSpPr>
        <p:spPr>
          <a:xfrm>
            <a:off x="5554662" y="1881188"/>
            <a:ext cx="21033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Numerically solve for  </a:t>
            </a:r>
          </a:p>
        </p:txBody>
      </p:sp>
      <p:pic>
        <p:nvPicPr>
          <p:cNvPr descr="pasted-image.pdf" id="1218" name="Shape 1218"/>
          <p:cNvPicPr preferRelativeResize="0"/>
          <p:nvPr/>
        </p:nvPicPr>
        <p:blipFill rotWithShape="1">
          <a:blip r:embed="rId5">
            <a:alphaModFix/>
          </a:blip>
          <a:srcRect b="0" l="0" r="0" t="0"/>
          <a:stretch/>
        </p:blipFill>
        <p:spPr>
          <a:xfrm>
            <a:off x="7586662" y="1881188"/>
            <a:ext cx="209550" cy="234529"/>
          </a:xfrm>
          <a:prstGeom prst="rect">
            <a:avLst/>
          </a:prstGeom>
          <a:noFill/>
          <a:ln>
            <a:noFill/>
          </a:ln>
        </p:spPr>
      </p:pic>
      <p:pic>
        <p:nvPicPr>
          <p:cNvPr descr="pasted-image.pdf" id="1219" name="Shape 1219"/>
          <p:cNvPicPr preferRelativeResize="0"/>
          <p:nvPr/>
        </p:nvPicPr>
        <p:blipFill rotWithShape="1">
          <a:blip r:embed="rId6">
            <a:alphaModFix/>
          </a:blip>
          <a:srcRect b="0" l="0" r="0" t="0"/>
          <a:stretch/>
        </p:blipFill>
        <p:spPr>
          <a:xfrm>
            <a:off x="5661025" y="2447925"/>
            <a:ext cx="2415763" cy="371370"/>
          </a:xfrm>
          <a:prstGeom prst="rect">
            <a:avLst/>
          </a:prstGeom>
          <a:noFill/>
          <a:ln>
            <a:noFill/>
          </a:ln>
        </p:spPr>
      </p:pic>
      <p:sp>
        <p:nvSpPr>
          <p:cNvPr id="1220" name="Shape 1220"/>
          <p:cNvSpPr txBox="1"/>
          <p:nvPr/>
        </p:nvSpPr>
        <p:spPr>
          <a:xfrm>
            <a:off x="7935912" y="1876425"/>
            <a:ext cx="12558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in equations </a:t>
            </a:r>
          </a:p>
        </p:txBody>
      </p:sp>
      <p:pic>
        <p:nvPicPr>
          <p:cNvPr descr="pasted-image.pdf" id="1221" name="Shape 1221"/>
          <p:cNvPicPr preferRelativeResize="0"/>
          <p:nvPr/>
        </p:nvPicPr>
        <p:blipFill rotWithShape="1">
          <a:blip r:embed="rId7">
            <a:alphaModFix/>
          </a:blip>
          <a:srcRect b="0" l="0" r="0" t="0"/>
          <a:stretch/>
        </p:blipFill>
        <p:spPr>
          <a:xfrm>
            <a:off x="5646737" y="1266825"/>
            <a:ext cx="2319193" cy="311928"/>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grpSp>
        <p:nvGrpSpPr>
          <p:cNvPr id="119" name="Shape 119"/>
          <p:cNvGrpSpPr/>
          <p:nvPr/>
        </p:nvGrpSpPr>
        <p:grpSpPr>
          <a:xfrm>
            <a:off x="4060223" y="2611096"/>
            <a:ext cx="981025" cy="1921962"/>
            <a:chOff x="0" y="0"/>
            <a:chExt cx="2147483647" cy="2147483646"/>
          </a:xfrm>
        </p:grpSpPr>
        <p:pic>
          <p:nvPicPr>
            <p:cNvPr descr="C:\Users\JM\Desktop\Untitled-2.png" id="120" name="Shape 120"/>
            <p:cNvPicPr preferRelativeResize="0"/>
            <p:nvPr/>
          </p:nvPicPr>
          <p:blipFill rotWithShape="1">
            <a:blip r:embed="rId3">
              <a:alphaModFix/>
            </a:blip>
            <a:srcRect b="-33332" l="0" r="-8183" t="0"/>
            <a:stretch/>
          </p:blipFill>
          <p:spPr>
            <a:xfrm>
              <a:off x="166823822" y="1351617473"/>
              <a:ext cx="1722049405" cy="795866173"/>
            </a:xfrm>
            <a:prstGeom prst="rect">
              <a:avLst/>
            </a:prstGeom>
            <a:noFill/>
            <a:ln cap="flat" cmpd="sng" w="9525">
              <a:solidFill>
                <a:schemeClr val="dk1"/>
              </a:solidFill>
              <a:prstDash val="solid"/>
              <a:miter lim="800000"/>
              <a:headEnd len="med" w="med" type="none"/>
              <a:tailEnd len="med" w="med" type="none"/>
            </a:ln>
          </p:spPr>
        </p:pic>
        <p:pic>
          <p:nvPicPr>
            <p:cNvPr descr="C:\Users\JM\Desktop\Untitled-3.png" id="121" name="Shape 121"/>
            <p:cNvPicPr preferRelativeResize="0"/>
            <p:nvPr/>
          </p:nvPicPr>
          <p:blipFill rotWithShape="1">
            <a:blip r:embed="rId4">
              <a:alphaModFix/>
            </a:blip>
            <a:srcRect b="-57142" l="-9846" r="-8302" t="-14285"/>
            <a:stretch/>
          </p:blipFill>
          <p:spPr>
            <a:xfrm>
              <a:off x="166823822" y="0"/>
              <a:ext cx="1728896045" cy="798832986"/>
            </a:xfrm>
            <a:prstGeom prst="rect">
              <a:avLst/>
            </a:prstGeom>
            <a:noFill/>
            <a:ln cap="flat" cmpd="sng" w="9525">
              <a:solidFill>
                <a:schemeClr val="dk1"/>
              </a:solidFill>
              <a:prstDash val="solid"/>
              <a:miter lim="800000"/>
              <a:headEnd len="med" w="med" type="none"/>
              <a:tailEnd len="med" w="med" type="none"/>
            </a:ln>
          </p:spPr>
        </p:pic>
        <p:sp>
          <p:nvSpPr>
            <p:cNvPr id="122" name="Shape 122"/>
            <p:cNvSpPr txBox="1"/>
            <p:nvPr/>
          </p:nvSpPr>
          <p:spPr>
            <a:xfrm>
              <a:off x="166823822" y="1806702638"/>
              <a:ext cx="1747417253" cy="327976529"/>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rPr b="0" i="0" lang="en" sz="1800" u="none">
                  <a:solidFill>
                    <a:srgbClr val="000000"/>
                  </a:solidFill>
                  <a:latin typeface="Arial"/>
                  <a:ea typeface="Arial"/>
                  <a:cs typeface="Arial"/>
                  <a:sym typeface="Arial"/>
                </a:rPr>
                <a:t>tumor</a:t>
              </a:r>
            </a:p>
          </p:txBody>
        </p:sp>
        <p:sp>
          <p:nvSpPr>
            <p:cNvPr id="123" name="Shape 123"/>
            <p:cNvSpPr txBox="1"/>
            <p:nvPr/>
          </p:nvSpPr>
          <p:spPr>
            <a:xfrm>
              <a:off x="0" y="455376083"/>
              <a:ext cx="2147483647" cy="299838013"/>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Arial"/>
                <a:buNone/>
              </a:pPr>
              <a:r>
                <a:rPr b="0" i="0" lang="en" sz="1600" u="none">
                  <a:solidFill>
                    <a:srgbClr val="000000"/>
                  </a:solidFill>
                  <a:latin typeface="Arial"/>
                  <a:ea typeface="Arial"/>
                  <a:cs typeface="Arial"/>
                  <a:sym typeface="Arial"/>
                </a:rPr>
                <a:t>normal</a:t>
              </a:r>
            </a:p>
          </p:txBody>
        </p:sp>
      </p:grpSp>
      <p:pic>
        <p:nvPicPr>
          <p:cNvPr descr="C:\Users\JM\Desktop\adult-male-body-no-descriptors-hi.png" id="124" name="Shape 124"/>
          <p:cNvPicPr preferRelativeResize="0"/>
          <p:nvPr/>
        </p:nvPicPr>
        <p:blipFill rotWithShape="1">
          <a:blip r:embed="rId5">
            <a:alphaModFix/>
          </a:blip>
          <a:srcRect b="17567" l="0" r="0" t="0"/>
          <a:stretch/>
        </p:blipFill>
        <p:spPr>
          <a:xfrm>
            <a:off x="304800" y="1657350"/>
            <a:ext cx="3990499" cy="3474065"/>
          </a:xfrm>
          <a:prstGeom prst="rect">
            <a:avLst/>
          </a:prstGeom>
          <a:noFill/>
          <a:ln>
            <a:noFill/>
          </a:ln>
        </p:spPr>
      </p:pic>
      <p:grpSp>
        <p:nvGrpSpPr>
          <p:cNvPr id="125" name="Shape 125"/>
          <p:cNvGrpSpPr/>
          <p:nvPr/>
        </p:nvGrpSpPr>
        <p:grpSpPr>
          <a:xfrm>
            <a:off x="4572572" y="1764982"/>
            <a:ext cx="1233868" cy="2963704"/>
            <a:chOff x="0" y="0"/>
            <a:chExt cx="2147483647" cy="2147483647"/>
          </a:xfrm>
        </p:grpSpPr>
        <p:cxnSp>
          <p:nvCxnSpPr>
            <p:cNvPr id="126" name="Shape 126"/>
            <p:cNvCxnSpPr/>
            <p:nvPr/>
          </p:nvCxnSpPr>
          <p:spPr>
            <a:xfrm flipH="1" rot="10800000">
              <a:off x="0" y="1095654979"/>
              <a:ext cx="2147483647" cy="482088128"/>
            </a:xfrm>
            <a:prstGeom prst="straightConnector1">
              <a:avLst/>
            </a:prstGeom>
            <a:noFill/>
            <a:ln cap="flat" cmpd="sng" w="9525">
              <a:solidFill>
                <a:schemeClr val="dk1"/>
              </a:solidFill>
              <a:prstDash val="solid"/>
              <a:miter lim="800000"/>
              <a:headEnd len="med" w="med" type="none"/>
              <a:tailEnd len="med" w="med" type="none"/>
            </a:ln>
          </p:spPr>
        </p:cxnSp>
        <p:cxnSp>
          <p:nvCxnSpPr>
            <p:cNvPr id="127" name="Shape 127"/>
            <p:cNvCxnSpPr/>
            <p:nvPr/>
          </p:nvCxnSpPr>
          <p:spPr>
            <a:xfrm>
              <a:off x="0" y="1577743107"/>
              <a:ext cx="2147483647" cy="569740539"/>
            </a:xfrm>
            <a:prstGeom prst="straightConnector1">
              <a:avLst/>
            </a:prstGeom>
            <a:noFill/>
            <a:ln cap="flat" cmpd="sng" w="9525">
              <a:solidFill>
                <a:schemeClr val="dk1"/>
              </a:solidFill>
              <a:prstDash val="solid"/>
              <a:miter lim="800000"/>
              <a:headEnd len="med" w="med" type="none"/>
              <a:tailEnd len="med" w="med" type="none"/>
            </a:ln>
          </p:spPr>
        </p:cxnSp>
        <p:cxnSp>
          <p:nvCxnSpPr>
            <p:cNvPr id="128" name="Shape 128"/>
            <p:cNvCxnSpPr/>
            <p:nvPr/>
          </p:nvCxnSpPr>
          <p:spPr>
            <a:xfrm flipH="1" rot="10800000">
              <a:off x="126322257" y="0"/>
              <a:ext cx="2021161045" cy="745045295"/>
            </a:xfrm>
            <a:prstGeom prst="straightConnector1">
              <a:avLst/>
            </a:prstGeom>
            <a:noFill/>
            <a:ln cap="flat" cmpd="sng" w="9525">
              <a:solidFill>
                <a:schemeClr val="dk1"/>
              </a:solidFill>
              <a:prstDash val="solid"/>
              <a:miter lim="800000"/>
              <a:headEnd len="med" w="med" type="none"/>
              <a:tailEnd len="med" w="med" type="none"/>
            </a:ln>
          </p:spPr>
        </p:cxnSp>
        <p:cxnSp>
          <p:nvCxnSpPr>
            <p:cNvPr id="129" name="Shape 129"/>
            <p:cNvCxnSpPr/>
            <p:nvPr/>
          </p:nvCxnSpPr>
          <p:spPr>
            <a:xfrm>
              <a:off x="126322257" y="745045295"/>
              <a:ext cx="2021161045" cy="306783372"/>
            </a:xfrm>
            <a:prstGeom prst="straightConnector1">
              <a:avLst/>
            </a:prstGeom>
            <a:noFill/>
            <a:ln cap="flat" cmpd="sng" w="9525">
              <a:solidFill>
                <a:schemeClr val="dk1"/>
              </a:solidFill>
              <a:prstDash val="solid"/>
              <a:miter lim="800000"/>
              <a:headEnd len="med" w="med" type="none"/>
              <a:tailEnd len="med" w="med" type="none"/>
            </a:ln>
          </p:spPr>
        </p:cxnSp>
      </p:grpSp>
      <p:grpSp>
        <p:nvGrpSpPr>
          <p:cNvPr id="130" name="Shape 130"/>
          <p:cNvGrpSpPr/>
          <p:nvPr/>
        </p:nvGrpSpPr>
        <p:grpSpPr>
          <a:xfrm>
            <a:off x="2395157" y="2611755"/>
            <a:ext cx="1741932" cy="2177415"/>
            <a:chOff x="0" y="0"/>
            <a:chExt cx="2147483647" cy="2147483647"/>
          </a:xfrm>
        </p:grpSpPr>
        <p:cxnSp>
          <p:nvCxnSpPr>
            <p:cNvPr id="131" name="Shape 131"/>
            <p:cNvCxnSpPr/>
            <p:nvPr/>
          </p:nvCxnSpPr>
          <p:spPr>
            <a:xfrm flipH="1" rot="10800000">
              <a:off x="0" y="1193046500"/>
              <a:ext cx="2147483647" cy="954437146"/>
            </a:xfrm>
            <a:prstGeom prst="straightConnector1">
              <a:avLst/>
            </a:prstGeom>
            <a:noFill/>
            <a:ln cap="flat" cmpd="sng" w="9525">
              <a:solidFill>
                <a:schemeClr val="dk1"/>
              </a:solidFill>
              <a:prstDash val="solid"/>
              <a:miter lim="800000"/>
              <a:headEnd len="med" w="med" type="none"/>
              <a:tailEnd len="med" w="med" type="none"/>
            </a:ln>
          </p:spPr>
        </p:cxnSp>
        <p:cxnSp>
          <p:nvCxnSpPr>
            <p:cNvPr id="132" name="Shape 132"/>
            <p:cNvCxnSpPr/>
            <p:nvPr/>
          </p:nvCxnSpPr>
          <p:spPr>
            <a:xfrm flipH="1" rot="10800000">
              <a:off x="0" y="1908874360"/>
              <a:ext cx="2147483647" cy="238609286"/>
            </a:xfrm>
            <a:prstGeom prst="straightConnector1">
              <a:avLst/>
            </a:prstGeom>
            <a:noFill/>
            <a:ln cap="flat" cmpd="sng" w="9525">
              <a:solidFill>
                <a:schemeClr val="dk1"/>
              </a:solidFill>
              <a:prstDash val="solid"/>
              <a:miter lim="800000"/>
              <a:headEnd len="med" w="med" type="none"/>
              <a:tailEnd len="med" w="med" type="none"/>
            </a:ln>
          </p:spPr>
        </p:cxnSp>
        <p:cxnSp>
          <p:nvCxnSpPr>
            <p:cNvPr id="133" name="Shape 133"/>
            <p:cNvCxnSpPr/>
            <p:nvPr/>
          </p:nvCxnSpPr>
          <p:spPr>
            <a:xfrm flipH="1" rot="10800000">
              <a:off x="0" y="0"/>
              <a:ext cx="2147483647" cy="2147483647"/>
            </a:xfrm>
            <a:prstGeom prst="straightConnector1">
              <a:avLst/>
            </a:prstGeom>
            <a:noFill/>
            <a:ln cap="flat" cmpd="sng" w="9525">
              <a:solidFill>
                <a:schemeClr val="dk1"/>
              </a:solidFill>
              <a:prstDash val="solid"/>
              <a:miter lim="800000"/>
              <a:headEnd len="med" w="med" type="none"/>
              <a:tailEnd len="med" w="med" type="none"/>
            </a:ln>
          </p:spPr>
        </p:cxnSp>
        <p:cxnSp>
          <p:nvCxnSpPr>
            <p:cNvPr id="134" name="Shape 134"/>
            <p:cNvCxnSpPr/>
            <p:nvPr/>
          </p:nvCxnSpPr>
          <p:spPr>
            <a:xfrm flipH="1" rot="10800000">
              <a:off x="0" y="715827882"/>
              <a:ext cx="2147483647" cy="1431655764"/>
            </a:xfrm>
            <a:prstGeom prst="straightConnector1">
              <a:avLst/>
            </a:prstGeom>
            <a:noFill/>
            <a:ln cap="flat" cmpd="sng" w="9525">
              <a:solidFill>
                <a:schemeClr val="dk1"/>
              </a:solidFill>
              <a:prstDash val="solid"/>
              <a:miter lim="800000"/>
              <a:headEnd len="med" w="med" type="none"/>
              <a:tailEnd len="med" w="med" type="none"/>
            </a:ln>
          </p:spPr>
        </p:cxnSp>
      </p:grpSp>
      <p:grpSp>
        <p:nvGrpSpPr>
          <p:cNvPr id="135" name="Shape 135"/>
          <p:cNvGrpSpPr/>
          <p:nvPr/>
        </p:nvGrpSpPr>
        <p:grpSpPr>
          <a:xfrm>
            <a:off x="5806440" y="1764982"/>
            <a:ext cx="2031069" cy="2990488"/>
            <a:chOff x="0" y="0"/>
            <a:chExt cx="2147483647" cy="2147483646"/>
          </a:xfrm>
        </p:grpSpPr>
        <p:pic>
          <p:nvPicPr>
            <p:cNvPr descr="C:\Users\JM\Desktop\karyograms670.jpg" id="136" name="Shape 136"/>
            <p:cNvPicPr preferRelativeResize="0"/>
            <p:nvPr/>
          </p:nvPicPr>
          <p:blipFill rotWithShape="1">
            <a:blip r:embed="rId6">
              <a:alphaModFix/>
            </a:blip>
            <a:srcRect b="2438" l="2388" r="51045" t="17073"/>
            <a:stretch/>
          </p:blipFill>
          <p:spPr>
            <a:xfrm>
              <a:off x="0" y="0"/>
              <a:ext cx="2144415710" cy="1060775149"/>
            </a:xfrm>
            <a:prstGeom prst="rect">
              <a:avLst/>
            </a:prstGeom>
            <a:noFill/>
            <a:ln>
              <a:noFill/>
            </a:ln>
          </p:spPr>
        </p:pic>
        <p:pic>
          <p:nvPicPr>
            <p:cNvPr descr="C:\Users\JM\Desktop\karyograms670.jpg" id="137" name="Shape 137"/>
            <p:cNvPicPr preferRelativeResize="0"/>
            <p:nvPr/>
          </p:nvPicPr>
          <p:blipFill rotWithShape="1">
            <a:blip r:embed="rId6">
              <a:alphaModFix/>
            </a:blip>
            <a:srcRect b="4572" l="50894" r="1342" t="10061"/>
            <a:stretch/>
          </p:blipFill>
          <p:spPr>
            <a:xfrm>
              <a:off x="0" y="1085841789"/>
              <a:ext cx="2147483647" cy="1061641857"/>
            </a:xfrm>
            <a:prstGeom prst="rect">
              <a:avLst/>
            </a:prstGeom>
            <a:noFill/>
            <a:ln>
              <a:noFill/>
            </a:ln>
          </p:spPr>
        </p:pic>
      </p:grpSp>
      <p:sp>
        <p:nvSpPr>
          <p:cNvPr id="138" name="Shape 138"/>
          <p:cNvSpPr txBox="1"/>
          <p:nvPr/>
        </p:nvSpPr>
        <p:spPr>
          <a:xfrm>
            <a:off x="304800" y="1197769"/>
            <a:ext cx="8598000" cy="693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Font typeface="Helvetica Neue"/>
              <a:buNone/>
            </a:pPr>
            <a:r>
              <a:rPr i="0" lang="en" u="none">
                <a:solidFill>
                  <a:srgbClr val="000000"/>
                </a:solidFill>
                <a:latin typeface="Helvetica Neue"/>
                <a:ea typeface="Helvetica Neue"/>
                <a:cs typeface="Helvetica Neue"/>
                <a:sym typeface="Helvetica Neue"/>
              </a:rPr>
              <a:t>Personal genomes soon will become a commonplace part of medical research &amp; eventually treatment (esp. for cancer). They will provide a primary connection for biological science to the general public.</a:t>
            </a:r>
          </a:p>
        </p:txBody>
      </p:sp>
      <p:sp>
        <p:nvSpPr>
          <p:cNvPr id="139" name="Shape 139"/>
          <p:cNvSpPr txBox="1"/>
          <p:nvPr/>
        </p:nvSpPr>
        <p:spPr>
          <a:xfrm>
            <a:off x="457200" y="205978"/>
            <a:ext cx="8229600" cy="765600"/>
          </a:xfrm>
          <a:prstGeom prst="rect">
            <a:avLst/>
          </a:prstGeom>
          <a:noFill/>
          <a:ln>
            <a:noFill/>
          </a:ln>
        </p:spPr>
        <p:txBody>
          <a:bodyPr anchorCtr="0" anchor="ctr" bIns="45700" lIns="91425" rIns="91425" wrap="square" tIns="45700">
            <a:noAutofit/>
          </a:bodyPr>
          <a:lstStyle/>
          <a:p>
            <a:pPr indent="0" lvl="0" marL="0" marR="0" rtl="0" algn="ctr">
              <a:lnSpc>
                <a:spcPct val="80000"/>
              </a:lnSpc>
              <a:spcBef>
                <a:spcPts val="0"/>
              </a:spcBef>
              <a:spcAft>
                <a:spcPts val="0"/>
              </a:spcAft>
              <a:buClr>
                <a:srgbClr val="000000"/>
              </a:buClr>
              <a:buSzPct val="25000"/>
              <a:buFont typeface="Helvetica Neue"/>
              <a:buNone/>
            </a:pPr>
            <a:r>
              <a:rPr b="1" i="0" lang="en" sz="3600" u="none">
                <a:solidFill>
                  <a:srgbClr val="22228B"/>
                </a:solidFill>
                <a:latin typeface="Helvetica Neue"/>
                <a:ea typeface="Helvetica Neue"/>
                <a:cs typeface="Helvetica Neue"/>
                <a:sym typeface="Helvetica Neue"/>
              </a:rPr>
              <a:t>Personal Genomics </a:t>
            </a:r>
            <a:br>
              <a:rPr b="1" i="0" lang="en" sz="3600" u="none">
                <a:solidFill>
                  <a:srgbClr val="22228B"/>
                </a:solidFill>
                <a:latin typeface="Helvetica Neue"/>
                <a:ea typeface="Helvetica Neue"/>
                <a:cs typeface="Helvetica Neue"/>
                <a:sym typeface="Helvetica Neue"/>
              </a:rPr>
            </a:br>
            <a:r>
              <a:rPr b="1" i="0" lang="en" sz="3600" u="none">
                <a:solidFill>
                  <a:srgbClr val="22228B"/>
                </a:solidFill>
                <a:latin typeface="Helvetica Neue"/>
                <a:ea typeface="Helvetica Neue"/>
                <a:cs typeface="Helvetica Neue"/>
                <a:sym typeface="Helvetica Neue"/>
              </a:rPr>
              <a:t>as a Gateway into Biology</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5" name="Shape 1225"/>
        <p:cNvGrpSpPr/>
        <p:nvPr/>
      </p:nvGrpSpPr>
      <p:grpSpPr>
        <a:xfrm>
          <a:off x="0" y="0"/>
          <a:ext cx="0" cy="0"/>
          <a:chOff x="0" y="0"/>
          <a:chExt cx="0" cy="0"/>
        </a:xfrm>
      </p:grpSpPr>
      <p:sp>
        <p:nvSpPr>
          <p:cNvPr id="1226" name="Shape 1226"/>
          <p:cNvSpPr txBox="1"/>
          <p:nvPr>
            <p:ph type="title"/>
          </p:nvPr>
        </p:nvSpPr>
        <p:spPr>
          <a:xfrm>
            <a:off x="0" y="-13097"/>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595959"/>
              </a:buClr>
              <a:buSzPct val="25000"/>
              <a:buFont typeface="Arial"/>
              <a:buNone/>
            </a:pPr>
            <a:r>
              <a:rPr b="1" i="0" lang="en" sz="1800" u="none" cap="none" strike="noStrike">
                <a:solidFill>
                  <a:srgbClr val="595959"/>
                </a:solidFill>
                <a:latin typeface="Arial"/>
                <a:ea typeface="Arial"/>
                <a:cs typeface="Arial"/>
                <a:sym typeface="Arial"/>
              </a:rPr>
              <a:t>Multi-scale Element Annotation &amp; Variant Prioritization</a:t>
            </a:r>
          </a:p>
        </p:txBody>
      </p:sp>
      <p:sp>
        <p:nvSpPr>
          <p:cNvPr id="1227" name="Shape 1227"/>
          <p:cNvSpPr txBox="1"/>
          <p:nvPr>
            <p:ph idx="1" type="body"/>
          </p:nvPr>
        </p:nvSpPr>
        <p:spPr>
          <a:xfrm>
            <a:off x="0" y="1334690"/>
            <a:ext cx="9144000" cy="2094300"/>
          </a:xfrm>
          <a:prstGeom prst="rect">
            <a:avLst/>
          </a:prstGeom>
          <a:noFill/>
          <a:ln>
            <a:noFill/>
          </a:ln>
        </p:spPr>
        <p:txBody>
          <a:bodyPr anchorCtr="0" anchor="t" bIns="46025" lIns="92050" rIns="92050" wrap="square" tIns="46025">
            <a:noAutofit/>
          </a:bodyPr>
          <a:lstStyle/>
          <a:p>
            <a:pPr indent="-228600" lvl="0" marL="228600" marR="0" rtl="0" algn="ctr">
              <a:lnSpc>
                <a:spcPct val="100000"/>
              </a:lnSpc>
              <a:spcBef>
                <a:spcPts val="0"/>
              </a:spcBef>
              <a:spcAft>
                <a:spcPts val="0"/>
              </a:spcAft>
              <a:buClr>
                <a:schemeClr val="lt1"/>
              </a:buClr>
              <a:buSzPct val="100000"/>
              <a:buFont typeface="Arial"/>
              <a:buNone/>
            </a:pPr>
            <a:r>
              <a:t/>
            </a:r>
            <a:endParaRPr b="0" i="0" sz="2000" u="none">
              <a:solidFill>
                <a:srgbClr val="595959"/>
              </a:solidFill>
              <a:latin typeface="Arial"/>
              <a:ea typeface="Arial"/>
              <a:cs typeface="Arial"/>
              <a:sym typeface="Arial"/>
            </a:endParaRPr>
          </a:p>
          <a:p>
            <a:pPr indent="-228600" lvl="0" marL="228600" marR="0" rtl="0" algn="ctr">
              <a:lnSpc>
                <a:spcPct val="100000"/>
              </a:lnSpc>
              <a:spcBef>
                <a:spcPts val="560"/>
              </a:spcBef>
              <a:spcAft>
                <a:spcPts val="0"/>
              </a:spcAft>
              <a:buClr>
                <a:srgbClr val="FF0000"/>
              </a:buClr>
              <a:buSzPct val="100000"/>
              <a:buFont typeface="Arial"/>
              <a:buChar char="•"/>
            </a:pPr>
            <a:r>
              <a:rPr b="0" i="0" lang="en" sz="2800" u="none">
                <a:solidFill>
                  <a:srgbClr val="FF0000"/>
                </a:solidFill>
                <a:latin typeface="Arial"/>
                <a:ea typeface="Arial"/>
                <a:cs typeface="Arial"/>
                <a:sym typeface="Arial"/>
              </a:rPr>
              <a:t>FunSeq Software Tool for Variant Prioritization</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Systematically weighting all the features, for non-coding prioritization</a:t>
            </a:r>
            <a:br>
              <a:rPr b="0" i="0" lang="en" sz="2000" u="none" cap="none" strike="noStrike">
                <a:solidFill>
                  <a:srgbClr val="595959"/>
                </a:solidFill>
                <a:latin typeface="Arial"/>
                <a:ea typeface="Arial"/>
                <a:cs typeface="Arial"/>
                <a:sym typeface="Arial"/>
              </a:rPr>
            </a:br>
          </a:p>
          <a:p>
            <a:pPr indent="-228600" lvl="0" marL="228600" marR="0" rtl="0" algn="ctr">
              <a:lnSpc>
                <a:spcPct val="100000"/>
              </a:lnSpc>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a:p>
            <a:pPr indent="-228600" lvl="0" marL="228600" marR="0" rtl="0" algn="l">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1" name="Shape 1231"/>
        <p:cNvGrpSpPr/>
        <p:nvPr/>
      </p:nvGrpSpPr>
      <p:grpSpPr>
        <a:xfrm>
          <a:off x="0" y="0"/>
          <a:ext cx="0" cy="0"/>
          <a:chOff x="0" y="0"/>
          <a:chExt cx="0" cy="0"/>
        </a:xfrm>
      </p:grpSpPr>
      <p:sp>
        <p:nvSpPr>
          <p:cNvPr id="1232" name="Shape 1232"/>
          <p:cNvSpPr txBox="1"/>
          <p:nvPr>
            <p:ph type="title"/>
          </p:nvPr>
        </p:nvSpPr>
        <p:spPr>
          <a:xfrm>
            <a:off x="1485900" y="34528"/>
            <a:ext cx="6172200" cy="6381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3300" u="none" cap="none" strike="noStrike">
                <a:solidFill>
                  <a:srgbClr val="22228B"/>
                </a:solidFill>
                <a:latin typeface="Arial"/>
                <a:ea typeface="Arial"/>
                <a:cs typeface="Arial"/>
                <a:sym typeface="Arial"/>
              </a:rPr>
              <a:t>LARVA Implementation</a:t>
            </a:r>
          </a:p>
        </p:txBody>
      </p:sp>
      <p:sp>
        <p:nvSpPr>
          <p:cNvPr id="1233" name="Shape 1233"/>
          <p:cNvSpPr txBox="1"/>
          <p:nvPr>
            <p:ph idx="1" type="body"/>
          </p:nvPr>
        </p:nvSpPr>
        <p:spPr>
          <a:xfrm>
            <a:off x="578922" y="638176"/>
            <a:ext cx="7936500" cy="1650300"/>
          </a:xfrm>
          <a:prstGeom prst="rect">
            <a:avLst/>
          </a:prstGeom>
          <a:noFill/>
          <a:ln>
            <a:noFill/>
          </a:ln>
        </p:spPr>
        <p:txBody>
          <a:bodyPr anchorCtr="0" anchor="t" bIns="34275" lIns="68575" rIns="68575" wrap="square" tIns="34275">
            <a:noAutofit/>
          </a:bodyPr>
          <a:lstStyle/>
          <a:p>
            <a:pPr indent="-171450" lvl="0" marL="177800" marR="0" rtl="0" algn="l">
              <a:lnSpc>
                <a:spcPct val="70000"/>
              </a:lnSpc>
              <a:spcBef>
                <a:spcPts val="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http://larva.gersteinlab.org/</a:t>
            </a:r>
          </a:p>
          <a:p>
            <a:pPr indent="-171450" lvl="0" marL="177800" marR="0" rtl="0" algn="l">
              <a:lnSpc>
                <a:spcPct val="70000"/>
              </a:lnSpc>
              <a:spcBef>
                <a:spcPts val="80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Freely downloadable C++ program</a:t>
            </a:r>
          </a:p>
          <a:p>
            <a:pPr indent="-171450" lvl="1" marL="520700" marR="0" rtl="0" algn="l">
              <a:lnSpc>
                <a:spcPct val="70000"/>
              </a:lnSpc>
              <a:spcBef>
                <a:spcPts val="40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Verified compilation and correct execution on Linux</a:t>
            </a:r>
          </a:p>
          <a:p>
            <a:pPr indent="-171450" lvl="0" marL="177800" marR="0" rtl="0" algn="l">
              <a:lnSpc>
                <a:spcPct val="70000"/>
              </a:lnSpc>
              <a:spcBef>
                <a:spcPts val="80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A Docker image is also available to download</a:t>
            </a:r>
          </a:p>
          <a:p>
            <a:pPr indent="-171450" lvl="1" marL="520700" marR="0" rtl="0" algn="l">
              <a:lnSpc>
                <a:spcPct val="70000"/>
              </a:lnSpc>
              <a:spcBef>
                <a:spcPts val="400"/>
              </a:spcBef>
              <a:spcAft>
                <a:spcPts val="0"/>
              </a:spcAft>
              <a:buClr>
                <a:schemeClr val="dk1"/>
              </a:buClr>
              <a:buSzPct val="100000"/>
              <a:buFont typeface="Arial"/>
              <a:buChar char="•"/>
            </a:pPr>
            <a:r>
              <a:rPr b="0" i="0" lang="en" sz="1100" u="none" cap="none" strike="noStrike">
                <a:solidFill>
                  <a:schemeClr val="dk1"/>
                </a:solidFill>
                <a:latin typeface="Arial"/>
                <a:ea typeface="Arial"/>
                <a:cs typeface="Arial"/>
                <a:sym typeface="Arial"/>
              </a:rPr>
              <a:t>Runs on any operating system supported by Docker</a:t>
            </a:r>
          </a:p>
          <a:p>
            <a:pPr indent="-171450" lvl="0" marL="177800" marR="0" rtl="0" algn="l">
              <a:lnSpc>
                <a:spcPct val="70000"/>
              </a:lnSpc>
              <a:spcBef>
                <a:spcPts val="800"/>
              </a:spcBef>
              <a:spcAft>
                <a:spcPts val="0"/>
              </a:spcAft>
              <a:buClr>
                <a:schemeClr val="dk1"/>
              </a:buClr>
              <a:buSzPct val="100000"/>
              <a:buFont typeface="Arial"/>
              <a:buChar char="•"/>
            </a:pPr>
            <a:r>
              <a:rPr b="0" i="0" lang="en" sz="1300" u="none" cap="none" strike="noStrike">
                <a:solidFill>
                  <a:schemeClr val="dk1"/>
                </a:solidFill>
                <a:latin typeface="Arial"/>
                <a:ea typeface="Arial"/>
                <a:cs typeface="Arial"/>
                <a:sym typeface="Arial"/>
              </a:rPr>
              <a:t>Running time on transcription factor binding sites (a worst case input size) </a:t>
            </a:r>
            <a:br>
              <a:rPr b="0" i="0" lang="en" sz="1300" u="none" cap="none" strike="noStrike">
                <a:solidFill>
                  <a:schemeClr val="dk1"/>
                </a:solidFill>
                <a:latin typeface="Arial"/>
                <a:ea typeface="Arial"/>
                <a:cs typeface="Arial"/>
                <a:sym typeface="Arial"/>
              </a:rPr>
            </a:br>
            <a:r>
              <a:rPr b="0" i="0" lang="en" sz="1300" u="none" cap="none" strike="noStrike">
                <a:solidFill>
                  <a:schemeClr val="dk1"/>
                </a:solidFill>
                <a:latin typeface="Arial"/>
                <a:ea typeface="Arial"/>
                <a:cs typeface="Arial"/>
                <a:sym typeface="Arial"/>
              </a:rPr>
              <a:t>is ~80 min</a:t>
            </a:r>
          </a:p>
          <a:p>
            <a:pPr indent="-171450" lvl="1" marL="520700" marR="0" rtl="0" algn="l">
              <a:lnSpc>
                <a:spcPct val="70000"/>
              </a:lnSpc>
              <a:spcBef>
                <a:spcPts val="400"/>
              </a:spcBef>
              <a:buClr>
                <a:schemeClr val="dk1"/>
              </a:buClr>
              <a:buSzPct val="100000"/>
              <a:buFont typeface="Arial"/>
              <a:buChar char="•"/>
            </a:pPr>
            <a:r>
              <a:rPr b="0" i="0" lang="en" sz="1100" u="none" cap="none" strike="noStrike">
                <a:solidFill>
                  <a:schemeClr val="dk1"/>
                </a:solidFill>
                <a:latin typeface="Arial"/>
                <a:ea typeface="Arial"/>
                <a:cs typeface="Arial"/>
                <a:sym typeface="Arial"/>
              </a:rPr>
              <a:t>Running time scales linearly with the number of annotations in the input</a:t>
            </a:r>
          </a:p>
        </p:txBody>
      </p:sp>
      <p:pic>
        <p:nvPicPr>
          <p:cNvPr descr="LARVA_website_screenshot.pdf" id="1234" name="Shape 1234"/>
          <p:cNvPicPr preferRelativeResize="0"/>
          <p:nvPr/>
        </p:nvPicPr>
        <p:blipFill rotWithShape="1">
          <a:blip r:embed="rId3">
            <a:alphaModFix/>
          </a:blip>
          <a:srcRect b="42609" l="0" r="0" t="-826"/>
          <a:stretch/>
        </p:blipFill>
        <p:spPr>
          <a:xfrm>
            <a:off x="1751288" y="2426372"/>
            <a:ext cx="5805809" cy="2717133"/>
          </a:xfrm>
          <a:prstGeom prst="rect">
            <a:avLst/>
          </a:prstGeom>
          <a:noFill/>
          <a:ln>
            <a:noFill/>
          </a:ln>
        </p:spPr>
      </p:pic>
      <p:pic>
        <p:nvPicPr>
          <p:cNvPr id="1235" name="Shape 1235"/>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39" name="Shape 1239"/>
        <p:cNvGrpSpPr/>
        <p:nvPr/>
      </p:nvGrpSpPr>
      <p:grpSpPr>
        <a:xfrm>
          <a:off x="0" y="0"/>
          <a:ext cx="0" cy="0"/>
          <a:chOff x="0" y="0"/>
          <a:chExt cx="0" cy="0"/>
        </a:xfrm>
      </p:grpSpPr>
      <p:sp>
        <p:nvSpPr>
          <p:cNvPr id="1240" name="Shape 1240"/>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241" name="Shape 1241"/>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242" name="Shape 1242"/>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7" name="Shape 1247"/>
        <p:cNvGrpSpPr/>
        <p:nvPr/>
      </p:nvGrpSpPr>
      <p:grpSpPr>
        <a:xfrm>
          <a:off x="0" y="0"/>
          <a:ext cx="0" cy="0"/>
          <a:chOff x="0" y="0"/>
          <a:chExt cx="0" cy="0"/>
        </a:xfrm>
      </p:grpSpPr>
      <p:sp>
        <p:nvSpPr>
          <p:cNvPr id="1248" name="Shape 1248"/>
          <p:cNvSpPr txBox="1"/>
          <p:nvPr>
            <p:ph type="title"/>
          </p:nvPr>
        </p:nvSpPr>
        <p:spPr>
          <a:xfrm>
            <a:off x="1485900" y="54769"/>
            <a:ext cx="6172200" cy="6096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2700" u="none" cap="none" strike="noStrike">
                <a:solidFill>
                  <a:srgbClr val="22228B"/>
                </a:solidFill>
                <a:latin typeface="Arial"/>
                <a:ea typeface="Arial"/>
                <a:cs typeface="Arial"/>
                <a:sym typeface="Arial"/>
              </a:rPr>
              <a:t>Cancer Somatic Mutation Modeling</a:t>
            </a:r>
          </a:p>
        </p:txBody>
      </p:sp>
      <p:sp>
        <p:nvSpPr>
          <p:cNvPr id="1249" name="Shape 1249"/>
          <p:cNvSpPr txBox="1"/>
          <p:nvPr>
            <p:ph idx="1" type="body"/>
          </p:nvPr>
        </p:nvSpPr>
        <p:spPr>
          <a:xfrm>
            <a:off x="3006406" y="680073"/>
            <a:ext cx="3251400" cy="4478100"/>
          </a:xfrm>
          <a:prstGeom prst="rect">
            <a:avLst/>
          </a:prstGeom>
          <a:noFill/>
          <a:ln>
            <a:noFill/>
          </a:ln>
        </p:spPr>
        <p:txBody>
          <a:bodyPr anchorCtr="0" anchor="t" bIns="34275" lIns="68575" rIns="68575" wrap="square" tIns="34275">
            <a:noAutofit/>
          </a:bodyPr>
          <a:lstStyle/>
          <a:p>
            <a:pPr indent="-158750" lvl="0" marL="177800" marR="0" rtl="0" algn="l">
              <a:lnSpc>
                <a:spcPct val="100000"/>
              </a:lnSpc>
              <a:spcBef>
                <a:spcPts val="80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Suppose there are </a:t>
            </a:r>
            <a:r>
              <a:rPr b="0" i="1" lang="en" sz="1500" u="none" cap="none" strike="noStrike">
                <a:solidFill>
                  <a:schemeClr val="dk1"/>
                </a:solidFill>
                <a:latin typeface="Arial"/>
                <a:ea typeface="Arial"/>
                <a:cs typeface="Arial"/>
                <a:sym typeface="Arial"/>
              </a:rPr>
              <a:t>k</a:t>
            </a:r>
            <a:r>
              <a:rPr b="0" i="0" lang="en" sz="1500" u="none" cap="none" strike="noStrike">
                <a:solidFill>
                  <a:schemeClr val="dk1"/>
                </a:solidFill>
                <a:latin typeface="Arial"/>
                <a:ea typeface="Arial"/>
                <a:cs typeface="Arial"/>
                <a:sym typeface="Arial"/>
              </a:rPr>
              <a:t> genome elements. For element </a:t>
            </a:r>
            <a:r>
              <a:rPr b="0" i="1" lang="en" sz="1500" u="none" cap="none" strike="noStrike">
                <a:solidFill>
                  <a:schemeClr val="dk1"/>
                </a:solidFill>
                <a:latin typeface="Arial"/>
                <a:ea typeface="Arial"/>
                <a:cs typeface="Arial"/>
                <a:sym typeface="Arial"/>
              </a:rPr>
              <a:t>i</a:t>
            </a:r>
            <a:r>
              <a:rPr b="0" i="0" lang="en" sz="1500" u="none" cap="none" strike="noStrike">
                <a:solidFill>
                  <a:schemeClr val="dk1"/>
                </a:solidFill>
                <a:latin typeface="Arial"/>
                <a:ea typeface="Arial"/>
                <a:cs typeface="Arial"/>
                <a:sym typeface="Arial"/>
              </a:rPr>
              <a:t>, define:</a:t>
            </a:r>
          </a:p>
          <a:p>
            <a:pPr indent="-152400" lvl="1" marL="520700" marR="0" rtl="0" algn="l">
              <a:lnSpc>
                <a:spcPct val="100000"/>
              </a:lnSpc>
              <a:spcBef>
                <a:spcPts val="400"/>
              </a:spcBef>
              <a:spcAft>
                <a:spcPts val="0"/>
              </a:spcAft>
              <a:buClr>
                <a:srgbClr val="FF0000"/>
              </a:buClr>
              <a:buSzPct val="100000"/>
              <a:buFont typeface="Arial"/>
              <a:buChar char="–"/>
            </a:pPr>
            <a:r>
              <a:rPr b="0" i="1" lang="en" sz="1200" u="none" cap="none" strike="noStrike">
                <a:solidFill>
                  <a:srgbClr val="FF0000"/>
                </a:solidFill>
                <a:latin typeface="Arial"/>
                <a:ea typeface="Arial"/>
                <a:cs typeface="Arial"/>
                <a:sym typeface="Arial"/>
              </a:rPr>
              <a:t>n</a:t>
            </a:r>
            <a:r>
              <a:rPr b="0" baseline="-25000" i="1" lang="en" sz="1200" u="none" cap="none" strike="noStrike">
                <a:solidFill>
                  <a:srgbClr val="FF0000"/>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total number of nucleotides</a:t>
            </a:r>
          </a:p>
          <a:p>
            <a:pPr indent="-152400" lvl="1" marL="520700" marR="0" rtl="0" algn="l">
              <a:lnSpc>
                <a:spcPct val="100000"/>
              </a:lnSpc>
              <a:spcBef>
                <a:spcPts val="400"/>
              </a:spcBef>
              <a:spcAft>
                <a:spcPts val="0"/>
              </a:spcAft>
              <a:buClr>
                <a:srgbClr val="4C9900"/>
              </a:buClr>
              <a:buSzPct val="100000"/>
              <a:buFont typeface="Arial"/>
              <a:buChar char="–"/>
            </a:pPr>
            <a:r>
              <a:rPr b="0" i="1" lang="en" sz="1200" u="none" cap="none" strike="noStrike">
                <a:solidFill>
                  <a:srgbClr val="4C9900"/>
                </a:solidFill>
                <a:latin typeface="Arial"/>
                <a:ea typeface="Arial"/>
                <a:cs typeface="Arial"/>
                <a:sym typeface="Arial"/>
              </a:rPr>
              <a:t>x</a:t>
            </a:r>
            <a:r>
              <a:rPr b="0" baseline="-25000" i="1" lang="en" sz="1200" u="none" cap="none" strike="noStrike">
                <a:solidFill>
                  <a:srgbClr val="008000"/>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the number of mutations within the element</a:t>
            </a:r>
          </a:p>
          <a:p>
            <a:pPr indent="-152400" lvl="1" marL="520700" marR="0" rtl="0" algn="l">
              <a:lnSpc>
                <a:spcPct val="100000"/>
              </a:lnSpc>
              <a:spcBef>
                <a:spcPts val="400"/>
              </a:spcBef>
              <a:spcAft>
                <a:spcPts val="0"/>
              </a:spcAft>
              <a:buClr>
                <a:srgbClr val="996633"/>
              </a:buClr>
              <a:buSzPct val="100000"/>
              <a:buFont typeface="Arial"/>
              <a:buChar char="–"/>
            </a:pPr>
            <a:r>
              <a:rPr b="0" i="1" lang="en" sz="1200" u="none" cap="none" strike="noStrike">
                <a:solidFill>
                  <a:srgbClr val="996633"/>
                </a:solidFill>
                <a:latin typeface="Arial"/>
                <a:ea typeface="Arial"/>
                <a:cs typeface="Arial"/>
                <a:sym typeface="Arial"/>
              </a:rPr>
              <a:t>p</a:t>
            </a:r>
            <a:r>
              <a:rPr b="0" i="0" lang="en" sz="1200" u="none" cap="none" strike="noStrike">
                <a:solidFill>
                  <a:srgbClr val="0000FF"/>
                </a:solidFill>
                <a:latin typeface="Arial"/>
                <a:ea typeface="Arial"/>
                <a:cs typeface="Arial"/>
                <a:sym typeface="Arial"/>
              </a:rPr>
              <a:t>: the mutation rate</a:t>
            </a:r>
          </a:p>
          <a:p>
            <a:pPr indent="-152400" lvl="1" marL="520700" marR="0" rtl="0" algn="l">
              <a:lnSpc>
                <a:spcPct val="100000"/>
              </a:lnSpc>
              <a:spcBef>
                <a:spcPts val="400"/>
              </a:spcBef>
              <a:spcAft>
                <a:spcPts val="0"/>
              </a:spcAft>
              <a:buClr>
                <a:srgbClr val="660066"/>
              </a:buClr>
              <a:buSzPct val="100000"/>
              <a:buFont typeface="Arial"/>
              <a:buChar char="–"/>
            </a:pPr>
            <a:r>
              <a:rPr b="0" i="1" lang="en" sz="1200" u="none" cap="none" strike="noStrike">
                <a:solidFill>
                  <a:srgbClr val="660066"/>
                </a:solidFill>
                <a:latin typeface="Arial"/>
                <a:ea typeface="Arial"/>
                <a:cs typeface="Arial"/>
                <a:sym typeface="Arial"/>
              </a:rPr>
              <a:t>R</a:t>
            </a:r>
            <a:r>
              <a:rPr b="0" baseline="-25000" i="1" lang="en" sz="1200" u="none" cap="none" strike="noStrike">
                <a:solidFill>
                  <a:srgbClr val="660066"/>
                </a:solidFill>
                <a:latin typeface="Arial"/>
                <a:ea typeface="Arial"/>
                <a:cs typeface="Arial"/>
                <a:sym typeface="Arial"/>
              </a:rPr>
              <a:t>i</a:t>
            </a:r>
            <a:r>
              <a:rPr b="0" i="0" lang="en" sz="1200" u="none" cap="none" strike="noStrike">
                <a:solidFill>
                  <a:srgbClr val="0000FF"/>
                </a:solidFill>
                <a:latin typeface="Arial"/>
                <a:ea typeface="Arial"/>
                <a:cs typeface="Arial"/>
                <a:sym typeface="Arial"/>
              </a:rPr>
              <a:t>: the covariate rank of the element</a:t>
            </a:r>
          </a:p>
          <a:p>
            <a:pPr indent="-158750" lvl="0" marL="177800" marR="0" rtl="0" algn="l">
              <a:lnSpc>
                <a:spcPct val="100000"/>
              </a:lnSpc>
              <a:spcBef>
                <a:spcPts val="80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Non-parametric model is useful when covariate data is missing for the studied annotations</a:t>
            </a:r>
          </a:p>
          <a:p>
            <a:pPr indent="-152400" lvl="1" marL="520700" marR="0" rtl="0" algn="l">
              <a:lnSpc>
                <a:spcPct val="100000"/>
              </a:lnSpc>
              <a:spcBef>
                <a:spcPts val="400"/>
              </a:spcBef>
              <a:buClr>
                <a:schemeClr val="dk1"/>
              </a:buClr>
              <a:buSzPct val="100000"/>
              <a:buFont typeface="Arial"/>
              <a:buChar char="•"/>
            </a:pPr>
            <a:r>
              <a:rPr b="0" i="0" lang="en" sz="1200" u="none" cap="none" strike="noStrike">
                <a:solidFill>
                  <a:schemeClr val="dk1"/>
                </a:solidFill>
                <a:latin typeface="Arial"/>
                <a:ea typeface="Arial"/>
                <a:cs typeface="Arial"/>
                <a:sym typeface="Arial"/>
              </a:rPr>
              <a:t>Also sidesteps issue of properly identifying and modeling every relevant covariate (possibly hundreds)</a:t>
            </a:r>
          </a:p>
        </p:txBody>
      </p:sp>
      <p:sp>
        <p:nvSpPr>
          <p:cNvPr id="1250" name="Shape 1250"/>
          <p:cNvSpPr txBox="1"/>
          <p:nvPr/>
        </p:nvSpPr>
        <p:spPr>
          <a:xfrm>
            <a:off x="147422" y="916255"/>
            <a:ext cx="3029100" cy="813300"/>
          </a:xfrm>
          <a:prstGeom prst="rect">
            <a:avLst/>
          </a:prstGeom>
          <a:noFill/>
          <a:ln>
            <a:noFill/>
          </a:ln>
        </p:spPr>
        <p:txBody>
          <a:bodyPr anchorCtr="0" anchor="t" bIns="34275" lIns="68575" rIns="68575" wrap="square" tIns="34275">
            <a:noAutofit/>
          </a:bodyPr>
          <a:lstStyle/>
          <a:p>
            <a:pPr indent="0" lvl="0" marL="0" marR="0" rtl="0" algn="l">
              <a:spcBef>
                <a:spcPts val="0"/>
              </a:spcBef>
              <a:spcAft>
                <a:spcPts val="0"/>
              </a:spcAft>
              <a:buClr>
                <a:schemeClr val="dk1"/>
              </a:buClr>
              <a:buSzPct val="25000"/>
              <a:buFont typeface="Arial"/>
              <a:buNone/>
            </a:pPr>
            <a:r>
              <a:rPr b="1" i="0" lang="en" sz="1400" u="none" cap="none" strike="noStrike">
                <a:solidFill>
                  <a:schemeClr val="dk1"/>
                </a:solidFill>
                <a:latin typeface="Arial"/>
                <a:ea typeface="Arial"/>
                <a:cs typeface="Arial"/>
                <a:sym typeface="Arial"/>
              </a:rPr>
              <a:t>Model 1: Constant Background Mutation Rate (Model from Previous Work)</a:t>
            </a:r>
          </a:p>
          <a:p>
            <a:pPr indent="0" lvl="0" marL="0" marR="0" rtl="0" algn="l">
              <a:spcBef>
                <a:spcPts val="30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a:p>
            <a:pPr indent="0" lvl="0" marL="0" marR="0" rtl="0" algn="l">
              <a:spcBef>
                <a:spcPts val="300"/>
              </a:spcBef>
              <a:buClr>
                <a:schemeClr val="dk1"/>
              </a:buClr>
              <a:buFont typeface="Arial"/>
              <a:buNone/>
            </a:pPr>
            <a:r>
              <a:t/>
            </a:r>
            <a:endParaRPr b="0" i="0" sz="1400" u="none" cap="none" strike="noStrike">
              <a:solidFill>
                <a:schemeClr val="dk1"/>
              </a:solidFill>
              <a:latin typeface="Arial"/>
              <a:ea typeface="Arial"/>
              <a:cs typeface="Arial"/>
              <a:sym typeface="Arial"/>
            </a:endParaRPr>
          </a:p>
        </p:txBody>
      </p:sp>
      <p:cxnSp>
        <p:nvCxnSpPr>
          <p:cNvPr id="1251" name="Shape 1251"/>
          <p:cNvCxnSpPr/>
          <p:nvPr/>
        </p:nvCxnSpPr>
        <p:spPr>
          <a:xfrm flipH="1">
            <a:off x="131879" y="916256"/>
            <a:ext cx="8400" cy="3837900"/>
          </a:xfrm>
          <a:prstGeom prst="straightConnector1">
            <a:avLst/>
          </a:prstGeom>
          <a:noFill/>
          <a:ln cap="flat" cmpd="sng" w="12700">
            <a:solidFill>
              <a:srgbClr val="2F5496"/>
            </a:solidFill>
            <a:prstDash val="solid"/>
            <a:miter lim="800000"/>
            <a:headEnd len="med" w="med" type="none"/>
            <a:tailEnd len="med" w="med" type="none"/>
          </a:ln>
        </p:spPr>
      </p:cxnSp>
      <p:cxnSp>
        <p:nvCxnSpPr>
          <p:cNvPr id="1252" name="Shape 1252"/>
          <p:cNvCxnSpPr/>
          <p:nvPr/>
        </p:nvCxnSpPr>
        <p:spPr>
          <a:xfrm>
            <a:off x="120416" y="4756847"/>
            <a:ext cx="2881200" cy="600"/>
          </a:xfrm>
          <a:prstGeom prst="straightConnector1">
            <a:avLst/>
          </a:prstGeom>
          <a:noFill/>
          <a:ln cap="flat" cmpd="sng" w="12700">
            <a:solidFill>
              <a:srgbClr val="2F5496"/>
            </a:solidFill>
            <a:prstDash val="solid"/>
            <a:miter lim="800000"/>
            <a:headEnd len="med" w="med" type="none"/>
            <a:tailEnd len="med" w="med" type="none"/>
          </a:ln>
        </p:spPr>
      </p:cxnSp>
      <p:cxnSp>
        <p:nvCxnSpPr>
          <p:cNvPr id="1253" name="Shape 1253"/>
          <p:cNvCxnSpPr/>
          <p:nvPr/>
        </p:nvCxnSpPr>
        <p:spPr>
          <a:xfrm>
            <a:off x="140278" y="916256"/>
            <a:ext cx="2861400" cy="4500"/>
          </a:xfrm>
          <a:prstGeom prst="straightConnector1">
            <a:avLst/>
          </a:prstGeom>
          <a:noFill/>
          <a:ln cap="flat" cmpd="sng" w="12700">
            <a:solidFill>
              <a:srgbClr val="2F5496"/>
            </a:solidFill>
            <a:prstDash val="solid"/>
            <a:miter lim="800000"/>
            <a:headEnd len="med" w="med" type="none"/>
            <a:tailEnd len="med" w="med" type="none"/>
          </a:ln>
        </p:spPr>
      </p:cxnSp>
      <p:cxnSp>
        <p:nvCxnSpPr>
          <p:cNvPr id="1254" name="Shape 1254"/>
          <p:cNvCxnSpPr/>
          <p:nvPr/>
        </p:nvCxnSpPr>
        <p:spPr>
          <a:xfrm flipH="1" rot="10800000">
            <a:off x="140278" y="1870528"/>
            <a:ext cx="2861400" cy="1800"/>
          </a:xfrm>
          <a:prstGeom prst="straightConnector1">
            <a:avLst/>
          </a:prstGeom>
          <a:noFill/>
          <a:ln cap="flat" cmpd="sng" w="12700">
            <a:solidFill>
              <a:srgbClr val="2F5496"/>
            </a:solidFill>
            <a:prstDash val="solid"/>
            <a:miter lim="800000"/>
            <a:headEnd len="med" w="med" type="none"/>
            <a:tailEnd len="med" w="med" type="none"/>
          </a:ln>
        </p:spPr>
      </p:cxnSp>
      <p:cxnSp>
        <p:nvCxnSpPr>
          <p:cNvPr id="1255" name="Shape 1255"/>
          <p:cNvCxnSpPr/>
          <p:nvPr/>
        </p:nvCxnSpPr>
        <p:spPr>
          <a:xfrm>
            <a:off x="131943" y="3343259"/>
            <a:ext cx="2869800" cy="2100"/>
          </a:xfrm>
          <a:prstGeom prst="straightConnector1">
            <a:avLst/>
          </a:prstGeom>
          <a:noFill/>
          <a:ln cap="flat" cmpd="sng" w="12700">
            <a:solidFill>
              <a:srgbClr val="2F5496"/>
            </a:solidFill>
            <a:prstDash val="solid"/>
            <a:miter lim="800000"/>
            <a:headEnd len="med" w="med" type="none"/>
            <a:tailEnd len="med" w="med" type="none"/>
          </a:ln>
        </p:spPr>
      </p:cxnSp>
      <p:sp>
        <p:nvSpPr>
          <p:cNvPr id="1256" name="Shape 1256"/>
          <p:cNvSpPr/>
          <p:nvPr/>
        </p:nvSpPr>
        <p:spPr>
          <a:xfrm>
            <a:off x="120416" y="4791572"/>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i="0" lang="en" sz="800" u="none" cap="none" strike="noStrike">
                <a:solidFill>
                  <a:srgbClr val="7F7F7F"/>
                </a:solidFill>
                <a:latin typeface="Arial"/>
                <a:ea typeface="Arial"/>
                <a:cs typeface="Arial"/>
                <a:sym typeface="Arial"/>
              </a:rPr>
              <a:t>[Lochovsky et al. </a:t>
            </a:r>
            <a:r>
              <a:rPr b="0" i="1" lang="en" sz="800" u="none" cap="none" strike="noStrike">
                <a:solidFill>
                  <a:srgbClr val="7F7F7F"/>
                </a:solidFill>
                <a:latin typeface="Arial"/>
                <a:ea typeface="Arial"/>
                <a:cs typeface="Arial"/>
                <a:sym typeface="Arial"/>
              </a:rPr>
              <a:t>NAR</a:t>
            </a:r>
            <a:r>
              <a:rPr b="0" i="0" lang="en" sz="800" u="none" cap="none" strike="noStrike">
                <a:solidFill>
                  <a:srgbClr val="7F7F7F"/>
                </a:solidFill>
                <a:latin typeface="Arial"/>
                <a:ea typeface="Arial"/>
                <a:cs typeface="Arial"/>
                <a:sym typeface="Arial"/>
              </a:rPr>
              <a:t> (’15)]</a:t>
            </a:r>
          </a:p>
        </p:txBody>
      </p:sp>
      <p:cxnSp>
        <p:nvCxnSpPr>
          <p:cNvPr id="1257" name="Shape 1257"/>
          <p:cNvCxnSpPr/>
          <p:nvPr/>
        </p:nvCxnSpPr>
        <p:spPr>
          <a:xfrm>
            <a:off x="3001538" y="930513"/>
            <a:ext cx="600" cy="3822600"/>
          </a:xfrm>
          <a:prstGeom prst="straightConnector1">
            <a:avLst/>
          </a:prstGeom>
          <a:noFill/>
          <a:ln cap="flat" cmpd="sng" w="12700">
            <a:solidFill>
              <a:srgbClr val="2F5496"/>
            </a:solidFill>
            <a:prstDash val="solid"/>
            <a:miter lim="800000"/>
            <a:headEnd len="med" w="med" type="none"/>
            <a:tailEnd len="med" w="med" type="none"/>
          </a:ln>
        </p:spPr>
      </p:cxnSp>
      <p:sp>
        <p:nvSpPr>
          <p:cNvPr id="1258" name="Shape 1258"/>
          <p:cNvSpPr txBox="1"/>
          <p:nvPr/>
        </p:nvSpPr>
        <p:spPr>
          <a:xfrm>
            <a:off x="442316" y="648628"/>
            <a:ext cx="2321700" cy="300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i="0" lang="en" sz="1500" u="none" cap="none" strike="noStrike">
                <a:solidFill>
                  <a:srgbClr val="4C9900"/>
                </a:solidFill>
                <a:latin typeface="Merriweather Sans"/>
                <a:ea typeface="Merriweather Sans"/>
                <a:cs typeface="Merriweather Sans"/>
                <a:sym typeface="Merriweather Sans"/>
              </a:rPr>
              <a:t>PARAMETRIC MODELS</a:t>
            </a:r>
          </a:p>
        </p:txBody>
      </p:sp>
      <p:sp>
        <p:nvSpPr>
          <p:cNvPr id="1259" name="Shape 1259"/>
          <p:cNvSpPr txBox="1"/>
          <p:nvPr/>
        </p:nvSpPr>
        <p:spPr>
          <a:xfrm>
            <a:off x="6237630" y="1342477"/>
            <a:ext cx="2718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3a: Random Permutation of Input Annotations</a:t>
            </a:r>
          </a:p>
        </p:txBody>
      </p:sp>
      <p:sp>
        <p:nvSpPr>
          <p:cNvPr id="1260" name="Shape 1260"/>
          <p:cNvSpPr txBox="1"/>
          <p:nvPr/>
        </p:nvSpPr>
        <p:spPr>
          <a:xfrm>
            <a:off x="6226712" y="1946510"/>
            <a:ext cx="2739900" cy="1107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261" name="Shape 1261"/>
          <p:cNvSpPr txBox="1"/>
          <p:nvPr/>
        </p:nvSpPr>
        <p:spPr>
          <a:xfrm>
            <a:off x="133010" y="1875636"/>
            <a:ext cx="3315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2a: Varying Mutation Rate</a:t>
            </a:r>
          </a:p>
          <a:p>
            <a:pPr indent="0" lvl="0" marL="0" marR="0" rtl="0" algn="l">
              <a:spcBef>
                <a:spcPts val="0"/>
              </a:spcBef>
              <a:buSzPct val="25000"/>
              <a:buNone/>
            </a:pPr>
            <a:r>
              <a:rPr b="1" lang="en" sz="1400">
                <a:solidFill>
                  <a:schemeClr val="dk1"/>
                </a:solidFill>
                <a:latin typeface="Arial"/>
                <a:ea typeface="Arial"/>
                <a:cs typeface="Arial"/>
                <a:sym typeface="Arial"/>
              </a:rPr>
              <a:t>with Single Covariate Correction</a:t>
            </a:r>
          </a:p>
        </p:txBody>
      </p:sp>
      <p:sp>
        <p:nvSpPr>
          <p:cNvPr id="1262" name="Shape 1262"/>
          <p:cNvSpPr txBox="1"/>
          <p:nvPr/>
        </p:nvSpPr>
        <p:spPr>
          <a:xfrm>
            <a:off x="157606" y="2323861"/>
            <a:ext cx="1703700" cy="276900"/>
          </a:xfrm>
          <a:prstGeom prst="rect">
            <a:avLst/>
          </a:prstGeom>
          <a:blipFill rotWithShape="1">
            <a:blip r:embed="rId3">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63" name="Shape 1263"/>
          <p:cNvSpPr txBox="1"/>
          <p:nvPr/>
        </p:nvSpPr>
        <p:spPr>
          <a:xfrm>
            <a:off x="148612" y="1559774"/>
            <a:ext cx="1655400" cy="276900"/>
          </a:xfrm>
          <a:prstGeom prst="rect">
            <a:avLst/>
          </a:prstGeom>
          <a:blipFill rotWithShape="1">
            <a:blip r:embed="rId4">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64" name="Shape 1264"/>
          <p:cNvSpPr txBox="1"/>
          <p:nvPr/>
        </p:nvSpPr>
        <p:spPr>
          <a:xfrm>
            <a:off x="226399" y="2600195"/>
            <a:ext cx="1566000" cy="234300"/>
          </a:xfrm>
          <a:prstGeom prst="rect">
            <a:avLst/>
          </a:prstGeom>
          <a:blipFill rotWithShape="1">
            <a:blip r:embed="rId5">
              <a:alphaModFix/>
            </a:blip>
            <a:stretch>
              <a:fillRect b="-315648" l="-2339" r="-9938" t="-21762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65" name="Shape 1265"/>
          <p:cNvSpPr txBox="1"/>
          <p:nvPr/>
        </p:nvSpPr>
        <p:spPr>
          <a:xfrm>
            <a:off x="252383" y="2873773"/>
            <a:ext cx="2612400" cy="442200"/>
          </a:xfrm>
          <a:prstGeom prst="rect">
            <a:avLst/>
          </a:prstGeom>
          <a:blipFill rotWithShape="1">
            <a:blip r:embed="rId6">
              <a:alphaModFix/>
            </a:blip>
            <a:stretch>
              <a:fillRect b="-120825" l="-12238" r="-3318" t="-11561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66" name="Shape 1266"/>
          <p:cNvSpPr txBox="1"/>
          <p:nvPr/>
        </p:nvSpPr>
        <p:spPr>
          <a:xfrm>
            <a:off x="123608" y="3330999"/>
            <a:ext cx="3315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2b: Varying Mutation Rate</a:t>
            </a:r>
          </a:p>
          <a:p>
            <a:pPr indent="0" lvl="0" marL="0" marR="0" rtl="0" algn="l">
              <a:spcBef>
                <a:spcPts val="0"/>
              </a:spcBef>
              <a:buSzPct val="25000"/>
              <a:buNone/>
            </a:pPr>
            <a:r>
              <a:rPr b="1" lang="en" sz="1400">
                <a:solidFill>
                  <a:schemeClr val="dk1"/>
                </a:solidFill>
                <a:latin typeface="Arial"/>
                <a:ea typeface="Arial"/>
                <a:cs typeface="Arial"/>
                <a:sym typeface="Arial"/>
              </a:rPr>
              <a:t>with Multiple Covariate Correction</a:t>
            </a:r>
          </a:p>
        </p:txBody>
      </p:sp>
      <p:sp>
        <p:nvSpPr>
          <p:cNvPr id="1267" name="Shape 1267"/>
          <p:cNvSpPr txBox="1"/>
          <p:nvPr/>
        </p:nvSpPr>
        <p:spPr>
          <a:xfrm>
            <a:off x="120416" y="3746388"/>
            <a:ext cx="1703700" cy="276900"/>
          </a:xfrm>
          <a:prstGeom prst="rect">
            <a:avLst/>
          </a:prstGeom>
          <a:blipFill rotWithShape="1">
            <a:blip r:embed="rId7">
              <a:alphaModFix/>
            </a:blip>
            <a:stretch>
              <a:fillRect b="-4919" l="0" r="0" t="0"/>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68" name="Shape 1268"/>
          <p:cNvSpPr txBox="1"/>
          <p:nvPr/>
        </p:nvSpPr>
        <p:spPr>
          <a:xfrm>
            <a:off x="189209" y="4022722"/>
            <a:ext cx="1587300" cy="234300"/>
          </a:xfrm>
          <a:prstGeom prst="rect">
            <a:avLst/>
          </a:prstGeom>
          <a:blipFill rotWithShape="1">
            <a:blip r:embed="rId8">
              <a:alphaModFix/>
            </a:blip>
            <a:stretch>
              <a:fillRect b="-315648" l="-2009" r="-9199" t="-21762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69" name="Shape 1269"/>
          <p:cNvSpPr txBox="1"/>
          <p:nvPr/>
        </p:nvSpPr>
        <p:spPr>
          <a:xfrm>
            <a:off x="215192" y="4296300"/>
            <a:ext cx="2634000" cy="442200"/>
          </a:xfrm>
          <a:prstGeom prst="rect">
            <a:avLst/>
          </a:prstGeom>
          <a:blipFill rotWithShape="1">
            <a:blip r:embed="rId9">
              <a:alphaModFix/>
            </a:blip>
            <a:stretch>
              <a:fillRect b="-120825" l="-12149" r="-3469" t="-115614"/>
            </a:stretch>
          </a:blipFill>
          <a:ln>
            <a:noFill/>
          </a:ln>
        </p:spPr>
        <p:txBody>
          <a:bodyPr anchorCtr="0" anchor="t" bIns="34275" lIns="68575" rIns="68575" wrap="square" tIns="34275">
            <a:noAutofit/>
          </a:bodyPr>
          <a:lstStyle/>
          <a:p>
            <a:pPr indent="0" lvl="0" marL="0" marR="0" rtl="0" algn="l">
              <a:spcBef>
                <a:spcPts val="0"/>
              </a:spcBef>
              <a:buSzPct val="25000"/>
              <a:buNone/>
            </a:pPr>
            <a:r>
              <a:rPr lang="en" sz="1400">
                <a:latin typeface="Calibri"/>
                <a:ea typeface="Calibri"/>
                <a:cs typeface="Calibri"/>
                <a:sym typeface="Calibri"/>
              </a:rPr>
              <a:t> </a:t>
            </a:r>
          </a:p>
        </p:txBody>
      </p:sp>
      <p:sp>
        <p:nvSpPr>
          <p:cNvPr id="1270" name="Shape 1270"/>
          <p:cNvSpPr/>
          <p:nvPr/>
        </p:nvSpPr>
        <p:spPr>
          <a:xfrm>
            <a:off x="6211225" y="1342474"/>
            <a:ext cx="2749800" cy="1251900"/>
          </a:xfrm>
          <a:prstGeom prst="rect">
            <a:avLst/>
          </a:prstGeom>
          <a:no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271" name="Shape 1271"/>
          <p:cNvSpPr/>
          <p:nvPr/>
        </p:nvSpPr>
        <p:spPr>
          <a:xfrm>
            <a:off x="7364106" y="3803203"/>
            <a:ext cx="1588500" cy="1962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b="0" lang="en" sz="800" u="none">
                <a:solidFill>
                  <a:srgbClr val="7F7F7F"/>
                </a:solidFill>
                <a:latin typeface="Arial"/>
                <a:ea typeface="Arial"/>
                <a:cs typeface="Arial"/>
                <a:sym typeface="Arial"/>
              </a:rPr>
              <a:t>[Lochovsky et al. under review]</a:t>
            </a:r>
          </a:p>
        </p:txBody>
      </p:sp>
      <p:sp>
        <p:nvSpPr>
          <p:cNvPr id="1272" name="Shape 1272"/>
          <p:cNvSpPr txBox="1"/>
          <p:nvPr/>
        </p:nvSpPr>
        <p:spPr>
          <a:xfrm>
            <a:off x="6136672" y="656151"/>
            <a:ext cx="2890200" cy="3003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500" cap="none">
                <a:solidFill>
                  <a:srgbClr val="E69138"/>
                </a:solidFill>
                <a:latin typeface="Merriweather Sans"/>
                <a:ea typeface="Merriweather Sans"/>
                <a:cs typeface="Merriweather Sans"/>
                <a:sym typeface="Merriweather Sans"/>
              </a:rPr>
              <a:t>NON-PARAMETRIC MODELS</a:t>
            </a:r>
          </a:p>
        </p:txBody>
      </p:sp>
      <p:sp>
        <p:nvSpPr>
          <p:cNvPr id="1273" name="Shape 1273"/>
          <p:cNvSpPr txBox="1"/>
          <p:nvPr/>
        </p:nvSpPr>
        <p:spPr>
          <a:xfrm>
            <a:off x="6208689" y="2600474"/>
            <a:ext cx="2718000" cy="4845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b="1" lang="en" sz="1400">
                <a:solidFill>
                  <a:schemeClr val="dk1"/>
                </a:solidFill>
                <a:latin typeface="Arial"/>
                <a:ea typeface="Arial"/>
                <a:cs typeface="Arial"/>
                <a:sym typeface="Arial"/>
              </a:rPr>
              <a:t>Model 3b: Random Permutation of Input Variants</a:t>
            </a:r>
          </a:p>
        </p:txBody>
      </p:sp>
      <p:sp>
        <p:nvSpPr>
          <p:cNvPr id="1274" name="Shape 1274"/>
          <p:cNvSpPr txBox="1"/>
          <p:nvPr/>
        </p:nvSpPr>
        <p:spPr>
          <a:xfrm>
            <a:off x="6226712" y="3053016"/>
            <a:ext cx="2739900" cy="1107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275" name="Shape 1275"/>
          <p:cNvSpPr/>
          <p:nvPr/>
        </p:nvSpPr>
        <p:spPr>
          <a:xfrm>
            <a:off x="6209025" y="2594306"/>
            <a:ext cx="2749800" cy="1126800"/>
          </a:xfrm>
          <a:prstGeom prst="rect">
            <a:avLst/>
          </a:prstGeom>
          <a:no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276" name="Shape 1276"/>
          <p:cNvSpPr txBox="1"/>
          <p:nvPr/>
        </p:nvSpPr>
        <p:spPr>
          <a:xfrm>
            <a:off x="6450366" y="832388"/>
            <a:ext cx="2749800" cy="857100"/>
          </a:xfrm>
          <a:prstGeom prst="rect">
            <a:avLst/>
          </a:prstGeom>
          <a:noFill/>
          <a:ln>
            <a:noFill/>
          </a:ln>
        </p:spPr>
        <p:txBody>
          <a:bodyPr anchorCtr="0" anchor="t" bIns="68575" lIns="68575" rIns="68575" wrap="square" tIns="68575">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0" name="Shape 1280"/>
        <p:cNvGrpSpPr/>
        <p:nvPr/>
      </p:nvGrpSpPr>
      <p:grpSpPr>
        <a:xfrm>
          <a:off x="0" y="0"/>
          <a:ext cx="0" cy="0"/>
          <a:chOff x="0" y="0"/>
          <a:chExt cx="0" cy="0"/>
        </a:xfrm>
      </p:grpSpPr>
      <p:sp>
        <p:nvSpPr>
          <p:cNvPr id="1281" name="Shape 1281"/>
          <p:cNvSpPr txBox="1"/>
          <p:nvPr>
            <p:ph type="title"/>
          </p:nvPr>
        </p:nvSpPr>
        <p:spPr>
          <a:xfrm>
            <a:off x="685800" y="0"/>
            <a:ext cx="7772400" cy="857400"/>
          </a:xfrm>
          <a:prstGeom prst="rect">
            <a:avLst/>
          </a:prstGeom>
        </p:spPr>
        <p:txBody>
          <a:bodyPr anchorCtr="0" anchor="ctr" bIns="91425" lIns="91425" rIns="91425" wrap="square" tIns="91425">
            <a:noAutofit/>
          </a:bodyPr>
          <a:lstStyle/>
          <a:p>
            <a:pPr lvl="0">
              <a:spcBef>
                <a:spcPts val="0"/>
              </a:spcBef>
              <a:buNone/>
            </a:pPr>
            <a:r>
              <a:rPr lang="en" sz="3300"/>
              <a:t>MOAT schematic</a:t>
            </a:r>
          </a:p>
        </p:txBody>
      </p:sp>
      <p:pic>
        <p:nvPicPr>
          <p:cNvPr descr="MOAT_schematic_for_slides.jpg" id="1282" name="Shape 1282"/>
          <p:cNvPicPr preferRelativeResize="0"/>
          <p:nvPr/>
        </p:nvPicPr>
        <p:blipFill rotWithShape="1">
          <a:blip r:embed="rId4">
            <a:alphaModFix/>
          </a:blip>
          <a:srcRect b="37213" l="0" r="0" t="0"/>
          <a:stretch/>
        </p:blipFill>
        <p:spPr>
          <a:xfrm>
            <a:off x="0" y="654400"/>
            <a:ext cx="4682900" cy="3920276"/>
          </a:xfrm>
          <a:prstGeom prst="rect">
            <a:avLst/>
          </a:prstGeom>
          <a:noFill/>
          <a:ln>
            <a:noFill/>
          </a:ln>
        </p:spPr>
      </p:pic>
      <p:pic>
        <p:nvPicPr>
          <p:cNvPr descr="MOAT_schematic_for_slides.jpg" id="1283" name="Shape 1283"/>
          <p:cNvPicPr preferRelativeResize="0"/>
          <p:nvPr/>
        </p:nvPicPr>
        <p:blipFill rotWithShape="1">
          <a:blip r:embed="rId5">
            <a:alphaModFix/>
          </a:blip>
          <a:srcRect b="0" l="0" r="0" t="62786"/>
          <a:stretch/>
        </p:blipFill>
        <p:spPr>
          <a:xfrm>
            <a:off x="4461100" y="583725"/>
            <a:ext cx="4682900" cy="232357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88" name="Shape 1288"/>
        <p:cNvGrpSpPr/>
        <p:nvPr/>
      </p:nvGrpSpPr>
      <p:grpSpPr>
        <a:xfrm>
          <a:off x="0" y="0"/>
          <a:ext cx="0" cy="0"/>
          <a:chOff x="0" y="0"/>
          <a:chExt cx="0" cy="0"/>
        </a:xfrm>
      </p:grpSpPr>
      <p:pic>
        <p:nvPicPr>
          <p:cNvPr descr="MOAT-a_only.jpg" id="1289" name="Shape 1289"/>
          <p:cNvPicPr preferRelativeResize="0"/>
          <p:nvPr/>
        </p:nvPicPr>
        <p:blipFill>
          <a:blip r:embed="rId4">
            <a:alphaModFix/>
          </a:blip>
          <a:stretch>
            <a:fillRect/>
          </a:stretch>
        </p:blipFill>
        <p:spPr>
          <a:xfrm>
            <a:off x="400050" y="1028681"/>
            <a:ext cx="8515349" cy="4008019"/>
          </a:xfrm>
          <a:prstGeom prst="rect">
            <a:avLst/>
          </a:prstGeom>
          <a:noFill/>
          <a:ln>
            <a:noFill/>
          </a:ln>
        </p:spPr>
      </p:pic>
      <p:sp>
        <p:nvSpPr>
          <p:cNvPr id="1290" name="Shape 1290"/>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MOAT-a: Annotation-based permutation</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295" name="Shape 1295"/>
        <p:cNvGrpSpPr/>
        <p:nvPr/>
      </p:nvGrpSpPr>
      <p:grpSpPr>
        <a:xfrm>
          <a:off x="0" y="0"/>
          <a:ext cx="0" cy="0"/>
          <a:chOff x="0" y="0"/>
          <a:chExt cx="0" cy="0"/>
        </a:xfrm>
      </p:grpSpPr>
      <p:pic>
        <p:nvPicPr>
          <p:cNvPr descr="MOAT-v_only.jpg" id="1296" name="Shape 1296"/>
          <p:cNvPicPr preferRelativeResize="0"/>
          <p:nvPr/>
        </p:nvPicPr>
        <p:blipFill rotWithShape="1">
          <a:blip r:embed="rId3">
            <a:alphaModFix/>
          </a:blip>
          <a:srcRect b="0" l="1847" r="933" t="0"/>
          <a:stretch/>
        </p:blipFill>
        <p:spPr>
          <a:xfrm>
            <a:off x="16500" y="1644000"/>
            <a:ext cx="8889799" cy="3465351"/>
          </a:xfrm>
          <a:prstGeom prst="rect">
            <a:avLst/>
          </a:prstGeom>
          <a:noFill/>
          <a:ln>
            <a:noFill/>
          </a:ln>
        </p:spPr>
      </p:pic>
      <p:sp>
        <p:nvSpPr>
          <p:cNvPr id="1297" name="Shape 1297"/>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MOAT-v: Variant-based Permutation</a:t>
            </a:r>
          </a:p>
        </p:txBody>
      </p:sp>
      <p:pic>
        <p:nvPicPr>
          <p:cNvPr descr="annotation_legend.jpg" id="1298" name="Shape 1298"/>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descr="original_variants_legend.jpg" id="1299" name="Shape 1299"/>
          <p:cNvPicPr preferRelativeResize="0"/>
          <p:nvPr/>
        </p:nvPicPr>
        <p:blipFill>
          <a:blip r:embed="rId5">
            <a:alphaModFix/>
          </a:blip>
          <a:stretch>
            <a:fillRect/>
          </a:stretch>
        </p:blipFill>
        <p:spPr>
          <a:xfrm>
            <a:off x="6415425" y="1505281"/>
            <a:ext cx="2220306" cy="27384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04" name="Shape 1304"/>
        <p:cNvGrpSpPr/>
        <p:nvPr/>
      </p:nvGrpSpPr>
      <p:grpSpPr>
        <a:xfrm>
          <a:off x="0" y="0"/>
          <a:ext cx="0" cy="0"/>
          <a:chOff x="0" y="0"/>
          <a:chExt cx="0" cy="0"/>
        </a:xfrm>
      </p:grpSpPr>
      <p:sp>
        <p:nvSpPr>
          <p:cNvPr id="1305" name="Shape 1305"/>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MOAT-v: Variant-based Permutation</a:t>
            </a:r>
          </a:p>
        </p:txBody>
      </p:sp>
      <p:sp>
        <p:nvSpPr>
          <p:cNvPr id="1306" name="Shape 1306"/>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ct val="100000"/>
              <a:buFont typeface="Arial"/>
              <a:buChar char="•"/>
            </a:pPr>
            <a:r>
              <a:rPr i="0" lang="en" sz="2400" u="none" cap="none" strike="noStrike">
                <a:solidFill>
                  <a:schemeClr val="dk1"/>
                </a:solidFill>
              </a:rPr>
              <a:t>For each bin, repeat </a:t>
            </a:r>
            <a:r>
              <a:rPr i="1" lang="en" sz="2400" u="none" cap="none" strike="noStrike">
                <a:solidFill>
                  <a:schemeClr val="dk1"/>
                </a:solidFill>
              </a:rPr>
              <a:t>n</a:t>
            </a:r>
            <a:r>
              <a:rPr i="0" lang="en" sz="2400" u="none" cap="none" strike="noStrike">
                <a:solidFill>
                  <a:schemeClr val="dk1"/>
                </a:solidFill>
              </a:rPr>
              <a:t> times:</a:t>
            </a:r>
          </a:p>
          <a:p>
            <a:pPr indent="-171450" lvl="1" marL="520700" marR="0" rtl="0" algn="l">
              <a:lnSpc>
                <a:spcPct val="90000"/>
              </a:lnSpc>
              <a:spcBef>
                <a:spcPts val="400"/>
              </a:spcBef>
              <a:spcAft>
                <a:spcPts val="0"/>
              </a:spcAft>
              <a:buClr>
                <a:schemeClr val="dk1"/>
              </a:buClr>
              <a:buSzPct val="100000"/>
              <a:buFont typeface="Arial"/>
              <a:buChar char="•"/>
            </a:pPr>
            <a:r>
              <a:rPr i="0" lang="en" sz="2100" u="none" cap="none" strike="noStrike">
                <a:solidFill>
                  <a:schemeClr val="dk1"/>
                </a:solidFill>
              </a:rPr>
              <a:t>Iterate through intersecting variants: pick a new location in the bin that has the same trinucleotide context in the reference genome as the original variant location</a:t>
            </a:r>
          </a:p>
          <a:p>
            <a:pPr indent="-177800" lvl="2" marL="863600" marR="0" rtl="0" algn="l">
              <a:lnSpc>
                <a:spcPct val="90000"/>
              </a:lnSpc>
              <a:spcBef>
                <a:spcPts val="400"/>
              </a:spcBef>
              <a:buClr>
                <a:schemeClr val="dk1"/>
              </a:buClr>
              <a:buSzPct val="100000"/>
              <a:buFont typeface="Arial"/>
              <a:buChar char="•"/>
            </a:pPr>
            <a:r>
              <a:rPr i="0" lang="en" sz="1800" u="none" cap="none" strike="noStrike">
                <a:solidFill>
                  <a:schemeClr val="dk1"/>
                </a:solidFill>
              </a:rPr>
              <a:t>Pick with uniform probability, excluding the original variant location as a possible new location</a:t>
            </a:r>
          </a:p>
        </p:txBody>
      </p:sp>
      <p:cxnSp>
        <p:nvCxnSpPr>
          <p:cNvPr id="1307" name="Shape 1307"/>
          <p:cNvCxnSpPr/>
          <p:nvPr/>
        </p:nvCxnSpPr>
        <p:spPr>
          <a:xfrm>
            <a:off x="1662456" y="4176837"/>
            <a:ext cx="6172200" cy="13800"/>
          </a:xfrm>
          <a:prstGeom prst="straightConnector1">
            <a:avLst/>
          </a:prstGeom>
          <a:noFill/>
          <a:ln cap="flat" cmpd="sng" w="12700">
            <a:solidFill>
              <a:srgbClr val="000000"/>
            </a:solidFill>
            <a:prstDash val="solid"/>
            <a:miter lim="800000"/>
            <a:headEnd len="med" w="med" type="none"/>
            <a:tailEnd len="med" w="med" type="none"/>
          </a:ln>
        </p:spPr>
      </p:cxnSp>
      <p:sp>
        <p:nvSpPr>
          <p:cNvPr id="1308" name="Shape 1308"/>
          <p:cNvSpPr txBox="1"/>
          <p:nvPr/>
        </p:nvSpPr>
        <p:spPr>
          <a:xfrm>
            <a:off x="1614488" y="4286474"/>
            <a:ext cx="63180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CTTCAAGTTCTCAACTCCTGTCAATATCCCTTCCCCTCAACTTGACAATC</a:t>
            </a:r>
          </a:p>
        </p:txBody>
      </p:sp>
      <p:sp>
        <p:nvSpPr>
          <p:cNvPr id="1309" name="Shape 1309"/>
          <p:cNvSpPr txBox="1"/>
          <p:nvPr/>
        </p:nvSpPr>
        <p:spPr>
          <a:xfrm>
            <a:off x="1321974" y="4183700"/>
            <a:ext cx="436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ref</a:t>
            </a:r>
          </a:p>
        </p:txBody>
      </p:sp>
      <p:sp>
        <p:nvSpPr>
          <p:cNvPr id="1310" name="Shape 1310"/>
          <p:cNvSpPr txBox="1"/>
          <p:nvPr/>
        </p:nvSpPr>
        <p:spPr>
          <a:xfrm>
            <a:off x="1329104" y="3729250"/>
            <a:ext cx="436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alt</a:t>
            </a:r>
          </a:p>
        </p:txBody>
      </p:sp>
      <p:sp>
        <p:nvSpPr>
          <p:cNvPr id="1311" name="Shape 1311"/>
          <p:cNvSpPr txBox="1"/>
          <p:nvPr/>
        </p:nvSpPr>
        <p:spPr>
          <a:xfrm>
            <a:off x="4291241" y="3763511"/>
            <a:ext cx="2541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T</a:t>
            </a:r>
          </a:p>
        </p:txBody>
      </p:sp>
      <p:sp>
        <p:nvSpPr>
          <p:cNvPr id="1312" name="Shape 1312"/>
          <p:cNvSpPr/>
          <p:nvPr/>
        </p:nvSpPr>
        <p:spPr>
          <a:xfrm>
            <a:off x="4346064" y="3813665"/>
            <a:ext cx="137100" cy="819000"/>
          </a:xfrm>
          <a:prstGeom prst="rect">
            <a:avLst/>
          </a:prstGeom>
          <a:noFill/>
          <a:ln cap="flat" cmpd="sng" w="25400">
            <a:solidFill>
              <a:srgbClr val="FF0000"/>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13" name="Shape 1313"/>
          <p:cNvSpPr txBox="1"/>
          <p:nvPr/>
        </p:nvSpPr>
        <p:spPr>
          <a:xfrm>
            <a:off x="2101021" y="4492043"/>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14" name="Shape 1314"/>
          <p:cNvSpPr txBox="1"/>
          <p:nvPr/>
        </p:nvSpPr>
        <p:spPr>
          <a:xfrm>
            <a:off x="3072705" y="4568478"/>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15" name="Shape 1315"/>
          <p:cNvSpPr txBox="1"/>
          <p:nvPr/>
        </p:nvSpPr>
        <p:spPr>
          <a:xfrm>
            <a:off x="6154550" y="4482678"/>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16" name="Shape 1316"/>
          <p:cNvSpPr txBox="1"/>
          <p:nvPr/>
        </p:nvSpPr>
        <p:spPr>
          <a:xfrm>
            <a:off x="7156751" y="4486637"/>
            <a:ext cx="2535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a:t>
            </a:r>
          </a:p>
        </p:txBody>
      </p:sp>
      <p:sp>
        <p:nvSpPr>
          <p:cNvPr id="1317" name="Shape 1317"/>
          <p:cNvSpPr/>
          <p:nvPr/>
        </p:nvSpPr>
        <p:spPr>
          <a:xfrm>
            <a:off x="3125328" y="3806069"/>
            <a:ext cx="137100" cy="819000"/>
          </a:xfrm>
          <a:prstGeom prst="rect">
            <a:avLst/>
          </a:prstGeom>
          <a:noFill/>
          <a:ln cap="flat" cmpd="sng" w="25400">
            <a:solidFill>
              <a:srgbClr val="008000"/>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1318" name="Shape 1318"/>
          <p:cNvSpPr txBox="1"/>
          <p:nvPr/>
        </p:nvSpPr>
        <p:spPr>
          <a:xfrm>
            <a:off x="3072253" y="3763511"/>
            <a:ext cx="254100" cy="3462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T</a:t>
            </a:r>
          </a:p>
        </p:txBody>
      </p:sp>
      <p:sp>
        <p:nvSpPr>
          <p:cNvPr id="1319" name="Shape 1319"/>
          <p:cNvSpPr txBox="1"/>
          <p:nvPr/>
        </p:nvSpPr>
        <p:spPr>
          <a:xfrm>
            <a:off x="3816373" y="3573025"/>
            <a:ext cx="14040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rgbClr val="FF0000"/>
                </a:solidFill>
              </a:rPr>
              <a:t>original variant</a:t>
            </a:r>
          </a:p>
        </p:txBody>
      </p:sp>
      <p:sp>
        <p:nvSpPr>
          <p:cNvPr id="1320" name="Shape 1320"/>
          <p:cNvSpPr txBox="1"/>
          <p:nvPr/>
        </p:nvSpPr>
        <p:spPr>
          <a:xfrm>
            <a:off x="2740575" y="3562875"/>
            <a:ext cx="11439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rgbClr val="385623"/>
                </a:solidFill>
              </a:rPr>
              <a:t>new variant</a:t>
            </a:r>
          </a:p>
        </p:txBody>
      </p:sp>
      <p:sp>
        <p:nvSpPr>
          <p:cNvPr id="1321" name="Shape 1321"/>
          <p:cNvSpPr txBox="1"/>
          <p:nvPr/>
        </p:nvSpPr>
        <p:spPr>
          <a:xfrm>
            <a:off x="1143000" y="4866500"/>
            <a:ext cx="37395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latin typeface="Calibri"/>
                <a:ea typeface="Calibri"/>
                <a:cs typeface="Calibri"/>
                <a:sym typeface="Calibri"/>
              </a:rPr>
              <a:t>* </a:t>
            </a:r>
            <a:r>
              <a:rPr lang="en" sz="1400">
                <a:solidFill>
                  <a:schemeClr val="dk1"/>
                </a:solidFill>
              </a:rPr>
              <a:t>= candidates for variant’s new location</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25" name="Shape 1325"/>
        <p:cNvGrpSpPr/>
        <p:nvPr/>
      </p:nvGrpSpPr>
      <p:grpSpPr>
        <a:xfrm>
          <a:off x="0" y="0"/>
          <a:ext cx="0" cy="0"/>
          <a:chOff x="0" y="0"/>
          <a:chExt cx="0" cy="0"/>
        </a:xfrm>
      </p:grpSpPr>
      <p:pic>
        <p:nvPicPr>
          <p:cNvPr descr="MOAT-s_only.jpg" id="1326" name="Shape 1326"/>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27" name="Shape 1327"/>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MOAT-s</a:t>
            </a:r>
          </a:p>
        </p:txBody>
      </p:sp>
      <p:sp>
        <p:nvSpPr>
          <p:cNvPr id="1328" name="Shape 1328"/>
          <p:cNvSpPr txBox="1"/>
          <p:nvPr>
            <p:ph idx="1" type="body"/>
          </p:nvPr>
        </p:nvSpPr>
        <p:spPr>
          <a:xfrm>
            <a:off x="628650" y="1268016"/>
            <a:ext cx="7886700" cy="920100"/>
          </a:xfrm>
          <a:prstGeom prst="rect">
            <a:avLst/>
          </a:prstGeom>
          <a:noFill/>
          <a:ln>
            <a:noFill/>
          </a:ln>
        </p:spPr>
        <p:txBody>
          <a:bodyPr anchorCtr="0" anchor="t" bIns="34275" lIns="68575" rIns="68575" wrap="square" tIns="34275">
            <a:noAutofit/>
          </a:bodyPr>
          <a:lstStyle/>
          <a:p>
            <a:pPr indent="-171450" lvl="0" marL="177800" marR="0" rtl="0" algn="l">
              <a:lnSpc>
                <a:spcPct val="70000"/>
              </a:lnSpc>
              <a:spcBef>
                <a:spcPts val="0"/>
              </a:spcBef>
              <a:spcAft>
                <a:spcPts val="0"/>
              </a:spcAft>
              <a:buClr>
                <a:schemeClr val="dk1"/>
              </a:buClr>
              <a:buSzPct val="100000"/>
              <a:buFont typeface="Arial"/>
              <a:buChar char="•"/>
            </a:pPr>
            <a:r>
              <a:rPr i="0" lang="en" sz="1700" u="none" cap="none" strike="noStrike">
                <a:solidFill>
                  <a:schemeClr val="dk1"/>
                </a:solidFill>
                <a:latin typeface="Arial"/>
                <a:ea typeface="Arial"/>
                <a:cs typeface="Arial"/>
                <a:sym typeface="Arial"/>
              </a:rPr>
              <a:t>A somatic variant simulator</a:t>
            </a:r>
          </a:p>
          <a:p>
            <a:pPr indent="-171450" lvl="1" marL="520700" marR="0" rtl="0" algn="l">
              <a:lnSpc>
                <a:spcPct val="70000"/>
              </a:lnSpc>
              <a:spcBef>
                <a:spcPts val="400"/>
              </a:spcBef>
              <a:spcAft>
                <a:spcPts val="0"/>
              </a:spcAft>
              <a:buClr>
                <a:schemeClr val="dk1"/>
              </a:buClr>
              <a:buSzPct val="100000"/>
              <a:buFont typeface="Arial"/>
              <a:buChar char="•"/>
            </a:pPr>
            <a:r>
              <a:rPr i="0" lang="en" sz="1500" u="none" cap="none" strike="noStrike">
                <a:solidFill>
                  <a:schemeClr val="dk1"/>
                </a:solidFill>
                <a:latin typeface="Arial"/>
                <a:ea typeface="Arial"/>
                <a:cs typeface="Arial"/>
                <a:sym typeface="Arial"/>
              </a:rPr>
              <a:t>Given a set of input variants, shuffle to new locations, taking genome structure into account</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3" name="Shape 1333"/>
        <p:cNvGrpSpPr/>
        <p:nvPr/>
      </p:nvGrpSpPr>
      <p:grpSpPr>
        <a:xfrm>
          <a:off x="0" y="0"/>
          <a:ext cx="0" cy="0"/>
          <a:chOff x="0" y="0"/>
          <a:chExt cx="0" cy="0"/>
        </a:xfrm>
      </p:grpSpPr>
      <p:sp>
        <p:nvSpPr>
          <p:cNvPr id="1334" name="Shape 1334"/>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335" name="Shape 1335"/>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Funseq2</a:t>
            </a:r>
            <a:r>
              <a:rPr baseline="30000" i="0" lang="en" sz="2100" u="none" cap="none" strike="noStrike">
                <a:solidFill>
                  <a:schemeClr val="dk1"/>
                </a:solidFill>
                <a:latin typeface="Arial"/>
                <a:ea typeface="Arial"/>
                <a:cs typeface="Arial"/>
                <a:sym typeface="Arial"/>
              </a:rPr>
              <a:t>1</a:t>
            </a:r>
            <a:r>
              <a:rPr i="0" lang="en" sz="2100" u="none" cap="none" strike="noStrike">
                <a:solidFill>
                  <a:schemeClr val="dk1"/>
                </a:solidFill>
                <a:latin typeface="Arial"/>
                <a:ea typeface="Arial"/>
                <a:cs typeface="Arial"/>
                <a:sym typeface="Arial"/>
              </a:rPr>
              <a:t> integration with MOAT</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Computational method developed in the Gerstein lab</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Assesses the </a:t>
            </a:r>
            <a:r>
              <a:rPr i="0" lang="en" sz="1800" u="sng" cap="none" strike="noStrike">
                <a:solidFill>
                  <a:schemeClr val="dk1"/>
                </a:solidFill>
                <a:latin typeface="Arial"/>
                <a:ea typeface="Arial"/>
                <a:cs typeface="Arial"/>
                <a:sym typeface="Arial"/>
              </a:rPr>
              <a:t>fun</a:t>
            </a:r>
            <a:r>
              <a:rPr i="0" lang="en" sz="1800" u="none" cap="none" strike="noStrike">
                <a:solidFill>
                  <a:schemeClr val="dk1"/>
                </a:solidFill>
                <a:latin typeface="Arial"/>
                <a:ea typeface="Arial"/>
                <a:cs typeface="Arial"/>
                <a:sym typeface="Arial"/>
              </a:rPr>
              <a:t>ctional impact of whole genome </a:t>
            </a:r>
            <a:r>
              <a:rPr i="0" lang="en" sz="1800" u="sng" cap="none" strike="noStrike">
                <a:solidFill>
                  <a:schemeClr val="dk1"/>
                </a:solidFill>
                <a:latin typeface="Arial"/>
                <a:ea typeface="Arial"/>
                <a:cs typeface="Arial"/>
                <a:sym typeface="Arial"/>
              </a:rPr>
              <a:t>seq</a:t>
            </a:r>
            <a:r>
              <a:rPr i="0" lang="en" sz="1800" u="none" cap="none" strike="noStrike">
                <a:solidFill>
                  <a:schemeClr val="dk1"/>
                </a:solidFill>
                <a:latin typeface="Arial"/>
                <a:ea typeface="Arial"/>
                <a:cs typeface="Arial"/>
                <a:sym typeface="Arial"/>
              </a:rPr>
              <a:t>uence variants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Uses a vast range of coding and noncoding annotations to prioritize variants most likely to be associated with cancer</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MOAT identifies input variants with significantly elevated Funseq scores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Computations performed alongside mutation burden analysis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Works with MOAT-a and MOAT-v</a:t>
            </a:r>
          </a:p>
          <a:p>
            <a:pPr indent="-177800" lvl="1" marL="520700" marR="0" rtl="0" algn="l">
              <a:lnSpc>
                <a:spcPct val="90000"/>
              </a:lnSpc>
              <a:spcBef>
                <a:spcPts val="400"/>
              </a:spcBef>
              <a:buClr>
                <a:schemeClr val="dk1"/>
              </a:buClr>
              <a:buSzPct val="100000"/>
              <a:buFont typeface="Arial"/>
              <a:buNone/>
            </a:pPr>
            <a:r>
              <a:t/>
            </a:r>
            <a:endParaRPr i="0" sz="1800" u="none" cap="none" strike="noStrike">
              <a:solidFill>
                <a:schemeClr val="dk1"/>
              </a:solidFill>
              <a:latin typeface="Arial"/>
              <a:ea typeface="Arial"/>
              <a:cs typeface="Arial"/>
              <a:sym typeface="Arial"/>
            </a:endParaRPr>
          </a:p>
        </p:txBody>
      </p:sp>
      <p:sp>
        <p:nvSpPr>
          <p:cNvPr id="1336" name="Shape 1336"/>
          <p:cNvSpPr txBox="1"/>
          <p:nvPr/>
        </p:nvSpPr>
        <p:spPr>
          <a:xfrm>
            <a:off x="628650" y="4684919"/>
            <a:ext cx="6043500" cy="3924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100">
                <a:solidFill>
                  <a:schemeClr val="dk1"/>
                </a:solidFill>
                <a:latin typeface="Calibri"/>
                <a:ea typeface="Calibri"/>
                <a:cs typeface="Calibri"/>
                <a:sym typeface="Calibri"/>
              </a:rPr>
              <a:t>1. Fu, Y. et al. FunSeq2: a framework for prioritizing noncoding regulatory variants in cancer. Genome biology 15, 480 (2014).</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descr="C:\Users\JM\Desktop\adult-male-body-no-descriptors-hi.png" id="144" name="Shape 144"/>
          <p:cNvPicPr preferRelativeResize="0"/>
          <p:nvPr/>
        </p:nvPicPr>
        <p:blipFill rotWithShape="1">
          <a:blip r:embed="rId3">
            <a:alphaModFix/>
          </a:blip>
          <a:srcRect b="17567" l="0" r="0" t="0"/>
          <a:stretch/>
        </p:blipFill>
        <p:spPr>
          <a:xfrm>
            <a:off x="304800" y="1657350"/>
            <a:ext cx="3990499" cy="3474065"/>
          </a:xfrm>
          <a:prstGeom prst="rect">
            <a:avLst/>
          </a:prstGeom>
          <a:noFill/>
          <a:ln>
            <a:noFill/>
          </a:ln>
        </p:spPr>
      </p:pic>
      <p:grpSp>
        <p:nvGrpSpPr>
          <p:cNvPr id="145" name="Shape 145"/>
          <p:cNvGrpSpPr/>
          <p:nvPr/>
        </p:nvGrpSpPr>
        <p:grpSpPr>
          <a:xfrm>
            <a:off x="3581400" y="2009775"/>
            <a:ext cx="2132355" cy="2825658"/>
            <a:chOff x="0" y="0"/>
            <a:chExt cx="2147483647" cy="2147483646"/>
          </a:xfrm>
        </p:grpSpPr>
        <p:pic>
          <p:nvPicPr>
            <p:cNvPr descr="C:\Users\JM\Desktop\karyograms670.jpg" id="146" name="Shape 146"/>
            <p:cNvPicPr preferRelativeResize="0"/>
            <p:nvPr/>
          </p:nvPicPr>
          <p:blipFill rotWithShape="1">
            <a:blip r:embed="rId4">
              <a:alphaModFix/>
            </a:blip>
            <a:srcRect b="2438" l="2388" r="51045" t="17073"/>
            <a:stretch/>
          </p:blipFill>
          <p:spPr>
            <a:xfrm>
              <a:off x="0" y="0"/>
              <a:ext cx="2144415710" cy="1060775149"/>
            </a:xfrm>
            <a:prstGeom prst="rect">
              <a:avLst/>
            </a:prstGeom>
            <a:noFill/>
            <a:ln>
              <a:noFill/>
            </a:ln>
          </p:spPr>
        </p:pic>
        <p:pic>
          <p:nvPicPr>
            <p:cNvPr descr="C:\Users\JM\Desktop\karyograms670.jpg" id="147" name="Shape 147"/>
            <p:cNvPicPr preferRelativeResize="0"/>
            <p:nvPr/>
          </p:nvPicPr>
          <p:blipFill rotWithShape="1">
            <a:blip r:embed="rId4">
              <a:alphaModFix/>
            </a:blip>
            <a:srcRect b="4572" l="50894" r="1342" t="10061"/>
            <a:stretch/>
          </p:blipFill>
          <p:spPr>
            <a:xfrm>
              <a:off x="0" y="1085841789"/>
              <a:ext cx="2147483647" cy="1061641857"/>
            </a:xfrm>
            <a:prstGeom prst="rect">
              <a:avLst/>
            </a:prstGeom>
            <a:noFill/>
            <a:ln>
              <a:noFill/>
            </a:ln>
          </p:spPr>
        </p:pic>
      </p:grpSp>
      <p:sp>
        <p:nvSpPr>
          <p:cNvPr id="148" name="Shape 148"/>
          <p:cNvSpPr txBox="1"/>
          <p:nvPr/>
        </p:nvSpPr>
        <p:spPr>
          <a:xfrm>
            <a:off x="304800" y="1196578"/>
            <a:ext cx="8598000" cy="693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Font typeface="Helvetica Neue"/>
              <a:buNone/>
            </a:pPr>
            <a:r>
              <a:rPr i="0" lang="en" u="none">
                <a:solidFill>
                  <a:srgbClr val="000000"/>
                </a:solidFill>
                <a:latin typeface="Helvetica Neue"/>
                <a:ea typeface="Helvetica Neue"/>
                <a:cs typeface="Helvetica Neue"/>
                <a:sym typeface="Helvetica Neue"/>
              </a:rPr>
              <a:t>Personal genomes soon will become a commonplace part of medical research &amp; eventually treatment (esp. for cancer). They will provide a primary connection for biological science to the general public.</a:t>
            </a:r>
          </a:p>
        </p:txBody>
      </p:sp>
      <p:sp>
        <p:nvSpPr>
          <p:cNvPr id="149" name="Shape 149"/>
          <p:cNvSpPr txBox="1"/>
          <p:nvPr/>
        </p:nvSpPr>
        <p:spPr>
          <a:xfrm>
            <a:off x="457200" y="205978"/>
            <a:ext cx="8229600" cy="765572"/>
          </a:xfrm>
          <a:prstGeom prst="rect">
            <a:avLst/>
          </a:prstGeom>
          <a:noFill/>
          <a:ln>
            <a:noFill/>
          </a:ln>
        </p:spPr>
        <p:txBody>
          <a:bodyPr anchorCtr="0" anchor="ctr" bIns="45700" lIns="91425" rIns="91425" wrap="square" tIns="45700">
            <a:noAutofit/>
          </a:bodyPr>
          <a:lstStyle/>
          <a:p>
            <a:pPr indent="0" lvl="0" marL="0" marR="0" rtl="0" algn="ctr">
              <a:lnSpc>
                <a:spcPct val="80000"/>
              </a:lnSpc>
              <a:spcBef>
                <a:spcPts val="0"/>
              </a:spcBef>
              <a:spcAft>
                <a:spcPts val="0"/>
              </a:spcAft>
              <a:buClr>
                <a:srgbClr val="000000"/>
              </a:buClr>
              <a:buSzPct val="25000"/>
              <a:buFont typeface="Helvetica Neue"/>
              <a:buNone/>
            </a:pPr>
            <a:r>
              <a:rPr b="1" i="0" lang="en" sz="3600" u="none">
                <a:solidFill>
                  <a:srgbClr val="22228B"/>
                </a:solidFill>
                <a:latin typeface="Helvetica Neue"/>
                <a:ea typeface="Helvetica Neue"/>
                <a:cs typeface="Helvetica Neue"/>
                <a:sym typeface="Helvetica Neue"/>
              </a:rPr>
              <a:t>Personal Genomics </a:t>
            </a:r>
            <a:br>
              <a:rPr b="1" i="0" lang="en" sz="3600" u="none">
                <a:solidFill>
                  <a:srgbClr val="22228B"/>
                </a:solidFill>
                <a:latin typeface="Helvetica Neue"/>
                <a:ea typeface="Helvetica Neue"/>
                <a:cs typeface="Helvetica Neue"/>
                <a:sym typeface="Helvetica Neue"/>
              </a:rPr>
            </a:br>
            <a:r>
              <a:rPr b="1" i="0" lang="en" sz="3600" u="none">
                <a:solidFill>
                  <a:srgbClr val="22228B"/>
                </a:solidFill>
                <a:latin typeface="Helvetica Neue"/>
                <a:ea typeface="Helvetica Neue"/>
                <a:cs typeface="Helvetica Neue"/>
                <a:sym typeface="Helvetica Neue"/>
              </a:rPr>
              <a:t>as a Gateway into Biology</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0" name="Shape 1340"/>
        <p:cNvGrpSpPr/>
        <p:nvPr/>
      </p:nvGrpSpPr>
      <p:grpSpPr>
        <a:xfrm>
          <a:off x="0" y="0"/>
          <a:ext cx="0" cy="0"/>
          <a:chOff x="0" y="0"/>
          <a:chExt cx="0" cy="0"/>
        </a:xfrm>
      </p:grpSpPr>
      <p:sp>
        <p:nvSpPr>
          <p:cNvPr id="1341" name="Shape 1341"/>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342" name="Shape 1342"/>
          <p:cNvSpPr txBox="1"/>
          <p:nvPr>
            <p:ph idx="1" type="body"/>
          </p:nvPr>
        </p:nvSpPr>
        <p:spPr>
          <a:xfrm>
            <a:off x="1614488" y="1592944"/>
            <a:ext cx="6522900" cy="2973000"/>
          </a:xfrm>
          <a:prstGeom prst="rect">
            <a:avLst/>
          </a:prstGeom>
          <a:noFill/>
          <a:ln>
            <a:noFill/>
          </a:ln>
        </p:spPr>
        <p:txBody>
          <a:bodyPr anchorCtr="0" anchor="t" bIns="34275" lIns="68575" rIns="68575" wrap="square" tIns="34275">
            <a:noAutofit/>
          </a:bodyPr>
          <a:lstStyle/>
          <a:p>
            <a:pPr indent="-177800" lvl="0" marL="177800" marR="0" rtl="0" algn="l">
              <a:lnSpc>
                <a:spcPct val="100000"/>
              </a:lnSpc>
              <a:spcBef>
                <a:spcPts val="0"/>
              </a:spcBef>
              <a:spcAft>
                <a:spcPts val="0"/>
              </a:spcAft>
              <a:buClr>
                <a:schemeClr val="dk1"/>
              </a:buClr>
              <a:buSzPct val="100000"/>
              <a:buFont typeface="Arial"/>
              <a:buChar char="•"/>
            </a:pPr>
            <a:r>
              <a:rPr i="0" lang="en" sz="1600" u="none" cap="none" strike="noStrike">
                <a:solidFill>
                  <a:schemeClr val="dk1"/>
                </a:solidFill>
                <a:latin typeface="Arial"/>
                <a:ea typeface="Arial"/>
                <a:cs typeface="Arial"/>
                <a:sym typeface="Arial"/>
              </a:rPr>
              <a:t>Run Funseq2 over the whole genome</a:t>
            </a: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Produce signal track that is the maximum score at each position</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88900" lvl="1" marL="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Calculate an annotation signal by summing the intersecting variants’ scores</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Char char="•"/>
            </a:pPr>
            <a:r>
              <a:rPr i="0" lang="en" sz="1400" u="none" cap="none" strike="noStrike">
                <a:solidFill>
                  <a:schemeClr val="dk1"/>
                </a:solidFill>
                <a:latin typeface="Arial"/>
                <a:ea typeface="Arial"/>
                <a:cs typeface="Arial"/>
                <a:sym typeface="Arial"/>
              </a:rPr>
              <a:t>Use the same procedure on permuted data</a:t>
            </a: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spcAft>
                <a:spcPts val="0"/>
              </a:spcAft>
              <a:buClr>
                <a:schemeClr val="dk1"/>
              </a:buClr>
              <a:buSzPct val="100000"/>
              <a:buFont typeface="Arial"/>
              <a:buNone/>
            </a:pPr>
            <a:r>
              <a:t/>
            </a:r>
            <a:endParaRPr i="0" sz="1400" u="none" cap="none" strike="noStrike">
              <a:solidFill>
                <a:schemeClr val="dk1"/>
              </a:solidFill>
              <a:latin typeface="Arial"/>
              <a:ea typeface="Arial"/>
              <a:cs typeface="Arial"/>
              <a:sym typeface="Arial"/>
            </a:endParaRPr>
          </a:p>
          <a:p>
            <a:pPr indent="-177800" lvl="1" marL="520700" marR="0" rtl="0" algn="l">
              <a:lnSpc>
                <a:spcPct val="100000"/>
              </a:lnSpc>
              <a:spcBef>
                <a:spcPts val="400"/>
              </a:spcBef>
              <a:buClr>
                <a:schemeClr val="dk1"/>
              </a:buClr>
              <a:buSzPct val="100000"/>
              <a:buFont typeface="Arial"/>
              <a:buChar char="•"/>
            </a:pPr>
            <a:r>
              <a:rPr i="0" lang="en" sz="1400" u="none" cap="none" strike="noStrike">
                <a:solidFill>
                  <a:schemeClr val="dk1"/>
                </a:solidFill>
                <a:latin typeface="Arial"/>
                <a:ea typeface="Arial"/>
                <a:cs typeface="Arial"/>
                <a:sym typeface="Arial"/>
              </a:rPr>
              <a:t>These are background scores to determine if the observed score is significantly elevated</a:t>
            </a:r>
          </a:p>
        </p:txBody>
      </p:sp>
      <p:cxnSp>
        <p:nvCxnSpPr>
          <p:cNvPr id="1343" name="Shape 1343"/>
          <p:cNvCxnSpPr/>
          <p:nvPr/>
        </p:nvCxnSpPr>
        <p:spPr>
          <a:xfrm>
            <a:off x="1530276" y="2609570"/>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344" name="Shape 1344"/>
          <p:cNvSpPr/>
          <p:nvPr/>
        </p:nvSpPr>
        <p:spPr>
          <a:xfrm>
            <a:off x="1614488" y="2434087"/>
            <a:ext cx="91200" cy="1755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5" name="Shape 1345"/>
          <p:cNvSpPr/>
          <p:nvPr/>
        </p:nvSpPr>
        <p:spPr>
          <a:xfrm>
            <a:off x="1705760" y="2358185"/>
            <a:ext cx="84300" cy="251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6" name="Shape 1346"/>
          <p:cNvSpPr/>
          <p:nvPr/>
        </p:nvSpPr>
        <p:spPr>
          <a:xfrm>
            <a:off x="1791485" y="2358185"/>
            <a:ext cx="84300" cy="251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7" name="Shape 1347"/>
          <p:cNvSpPr/>
          <p:nvPr/>
        </p:nvSpPr>
        <p:spPr>
          <a:xfrm>
            <a:off x="1877715" y="2300961"/>
            <a:ext cx="75900" cy="308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8" name="Shape 1348"/>
          <p:cNvSpPr/>
          <p:nvPr/>
        </p:nvSpPr>
        <p:spPr>
          <a:xfrm>
            <a:off x="1951336" y="2252551"/>
            <a:ext cx="86700" cy="3579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49" name="Shape 1349"/>
          <p:cNvSpPr/>
          <p:nvPr/>
        </p:nvSpPr>
        <p:spPr>
          <a:xfrm>
            <a:off x="2035550" y="2176649"/>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0" name="Shape 1350"/>
          <p:cNvSpPr/>
          <p:nvPr/>
        </p:nvSpPr>
        <p:spPr>
          <a:xfrm>
            <a:off x="2109172" y="2177656"/>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1" name="Shape 1351"/>
          <p:cNvSpPr/>
          <p:nvPr/>
        </p:nvSpPr>
        <p:spPr>
          <a:xfrm>
            <a:off x="2182794" y="2178662"/>
            <a:ext cx="75900" cy="43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2" name="Shape 1352"/>
          <p:cNvSpPr/>
          <p:nvPr/>
        </p:nvSpPr>
        <p:spPr>
          <a:xfrm>
            <a:off x="2256417" y="2252550"/>
            <a:ext cx="73500" cy="359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3" name="Shape 1353"/>
          <p:cNvSpPr/>
          <p:nvPr/>
        </p:nvSpPr>
        <p:spPr>
          <a:xfrm>
            <a:off x="2330038" y="2300961"/>
            <a:ext cx="71100" cy="311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4" name="Shape 1354"/>
          <p:cNvSpPr/>
          <p:nvPr/>
        </p:nvSpPr>
        <p:spPr>
          <a:xfrm>
            <a:off x="2403661" y="2358184"/>
            <a:ext cx="68700" cy="249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5" name="Shape 1355"/>
          <p:cNvSpPr/>
          <p:nvPr/>
        </p:nvSpPr>
        <p:spPr>
          <a:xfrm>
            <a:off x="2477283" y="2434087"/>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6" name="Shape 1356"/>
          <p:cNvSpPr/>
          <p:nvPr/>
        </p:nvSpPr>
        <p:spPr>
          <a:xfrm>
            <a:off x="2544853" y="2435093"/>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7" name="Shape 1357"/>
          <p:cNvSpPr/>
          <p:nvPr/>
        </p:nvSpPr>
        <p:spPr>
          <a:xfrm>
            <a:off x="2612425" y="2436100"/>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8" name="Shape 1358"/>
          <p:cNvSpPr/>
          <p:nvPr/>
        </p:nvSpPr>
        <p:spPr>
          <a:xfrm>
            <a:off x="2678989" y="2436098"/>
            <a:ext cx="68700" cy="1743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59" name="Shape 1359"/>
          <p:cNvSpPr/>
          <p:nvPr/>
        </p:nvSpPr>
        <p:spPr>
          <a:xfrm>
            <a:off x="2745551" y="2482496"/>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0" name="Shape 1360"/>
          <p:cNvSpPr/>
          <p:nvPr/>
        </p:nvSpPr>
        <p:spPr>
          <a:xfrm>
            <a:off x="2819174" y="2483501"/>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1" name="Shape 1361"/>
          <p:cNvSpPr/>
          <p:nvPr/>
        </p:nvSpPr>
        <p:spPr>
          <a:xfrm>
            <a:off x="2891788" y="2483503"/>
            <a:ext cx="75600" cy="128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2" name="Shape 1362"/>
          <p:cNvSpPr/>
          <p:nvPr/>
        </p:nvSpPr>
        <p:spPr>
          <a:xfrm>
            <a:off x="2965411" y="2530904"/>
            <a:ext cx="80100" cy="81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3" name="Shape 1363"/>
          <p:cNvSpPr/>
          <p:nvPr/>
        </p:nvSpPr>
        <p:spPr>
          <a:xfrm>
            <a:off x="3045085" y="2525859"/>
            <a:ext cx="80100" cy="81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4" name="Shape 1364"/>
          <p:cNvSpPr/>
          <p:nvPr/>
        </p:nvSpPr>
        <p:spPr>
          <a:xfrm>
            <a:off x="3129802" y="2581821"/>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5" name="Shape 1365"/>
          <p:cNvSpPr/>
          <p:nvPr/>
        </p:nvSpPr>
        <p:spPr>
          <a:xfrm>
            <a:off x="3209476" y="2582828"/>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6" name="Shape 1366"/>
          <p:cNvSpPr/>
          <p:nvPr/>
        </p:nvSpPr>
        <p:spPr>
          <a:xfrm>
            <a:off x="3294193" y="2582827"/>
            <a:ext cx="79800" cy="258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grpSp>
        <p:nvGrpSpPr>
          <p:cNvPr id="1367" name="Shape 1367"/>
          <p:cNvGrpSpPr/>
          <p:nvPr/>
        </p:nvGrpSpPr>
        <p:grpSpPr>
          <a:xfrm flipH="1">
            <a:off x="4553365" y="2178653"/>
            <a:ext cx="1759355" cy="435993"/>
            <a:chOff x="6062830" y="2730158"/>
            <a:chExt cx="3127742" cy="775098"/>
          </a:xfrm>
        </p:grpSpPr>
        <p:sp>
          <p:nvSpPr>
            <p:cNvPr id="1368" name="Shape 1368"/>
            <p:cNvSpPr/>
            <p:nvPr/>
          </p:nvSpPr>
          <p:spPr>
            <a:xfrm>
              <a:off x="6062830" y="3187825"/>
              <a:ext cx="162300" cy="312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69" name="Shape 1369"/>
            <p:cNvSpPr/>
            <p:nvPr/>
          </p:nvSpPr>
          <p:spPr>
            <a:xfrm>
              <a:off x="6225091" y="3052888"/>
              <a:ext cx="149700" cy="447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0" name="Shape 1370"/>
            <p:cNvSpPr/>
            <p:nvPr/>
          </p:nvSpPr>
          <p:spPr>
            <a:xfrm>
              <a:off x="6377491" y="3052888"/>
              <a:ext cx="149700" cy="447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1" name="Shape 1371"/>
            <p:cNvSpPr/>
            <p:nvPr/>
          </p:nvSpPr>
          <p:spPr>
            <a:xfrm>
              <a:off x="6530788" y="2951157"/>
              <a:ext cx="135300" cy="548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2" name="Shape 1372"/>
            <p:cNvSpPr/>
            <p:nvPr/>
          </p:nvSpPr>
          <p:spPr>
            <a:xfrm>
              <a:off x="6661672" y="2865095"/>
              <a:ext cx="154200" cy="636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3" name="Shape 1373"/>
            <p:cNvSpPr/>
            <p:nvPr/>
          </p:nvSpPr>
          <p:spPr>
            <a:xfrm>
              <a:off x="6811383" y="2730158"/>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4" name="Shape 1374"/>
            <p:cNvSpPr/>
            <p:nvPr/>
          </p:nvSpPr>
          <p:spPr>
            <a:xfrm>
              <a:off x="6942267" y="2731949"/>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5" name="Shape 1375"/>
            <p:cNvSpPr/>
            <p:nvPr/>
          </p:nvSpPr>
          <p:spPr>
            <a:xfrm>
              <a:off x="7073151" y="2733737"/>
              <a:ext cx="135300" cy="7680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6" name="Shape 1376"/>
            <p:cNvSpPr/>
            <p:nvPr/>
          </p:nvSpPr>
          <p:spPr>
            <a:xfrm>
              <a:off x="7204036" y="2865095"/>
              <a:ext cx="130800" cy="638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7" name="Shape 1377"/>
            <p:cNvSpPr/>
            <p:nvPr/>
          </p:nvSpPr>
          <p:spPr>
            <a:xfrm>
              <a:off x="7334920" y="2951156"/>
              <a:ext cx="126300" cy="5541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8" name="Shape 1378"/>
            <p:cNvSpPr/>
            <p:nvPr/>
          </p:nvSpPr>
          <p:spPr>
            <a:xfrm>
              <a:off x="7465804" y="3052888"/>
              <a:ext cx="121800" cy="4434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79" name="Shape 1379"/>
            <p:cNvSpPr/>
            <p:nvPr/>
          </p:nvSpPr>
          <p:spPr>
            <a:xfrm>
              <a:off x="7596688" y="3187825"/>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0" name="Shape 1380"/>
            <p:cNvSpPr/>
            <p:nvPr/>
          </p:nvSpPr>
          <p:spPr>
            <a:xfrm>
              <a:off x="7716814" y="3189613"/>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1" name="Shape 1381"/>
            <p:cNvSpPr/>
            <p:nvPr/>
          </p:nvSpPr>
          <p:spPr>
            <a:xfrm>
              <a:off x="7836940" y="3191403"/>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2" name="Shape 1382"/>
            <p:cNvSpPr/>
            <p:nvPr/>
          </p:nvSpPr>
          <p:spPr>
            <a:xfrm>
              <a:off x="7955278" y="3191401"/>
              <a:ext cx="121800" cy="310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3" name="Shape 1383"/>
            <p:cNvSpPr/>
            <p:nvPr/>
          </p:nvSpPr>
          <p:spPr>
            <a:xfrm>
              <a:off x="8073610" y="3273886"/>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4" name="Shape 1384"/>
            <p:cNvSpPr/>
            <p:nvPr/>
          </p:nvSpPr>
          <p:spPr>
            <a:xfrm>
              <a:off x="8204494" y="3275674"/>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5" name="Shape 1385"/>
            <p:cNvSpPr/>
            <p:nvPr/>
          </p:nvSpPr>
          <p:spPr>
            <a:xfrm>
              <a:off x="8333588" y="3275677"/>
              <a:ext cx="134400" cy="2277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6" name="Shape 1386"/>
            <p:cNvSpPr/>
            <p:nvPr/>
          </p:nvSpPr>
          <p:spPr>
            <a:xfrm>
              <a:off x="8464472" y="3359947"/>
              <a:ext cx="142500" cy="145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7" name="Shape 1387"/>
            <p:cNvSpPr/>
            <p:nvPr/>
          </p:nvSpPr>
          <p:spPr>
            <a:xfrm>
              <a:off x="8606114" y="3350977"/>
              <a:ext cx="142500" cy="1452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8" name="Shape 1388"/>
            <p:cNvSpPr/>
            <p:nvPr/>
          </p:nvSpPr>
          <p:spPr>
            <a:xfrm>
              <a:off x="8756722" y="3450463"/>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89" name="Shape 1389"/>
            <p:cNvSpPr/>
            <p:nvPr/>
          </p:nvSpPr>
          <p:spPr>
            <a:xfrm>
              <a:off x="8898364" y="3452254"/>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sp>
          <p:nvSpPr>
            <p:cNvPr id="1390" name="Shape 1390"/>
            <p:cNvSpPr/>
            <p:nvPr/>
          </p:nvSpPr>
          <p:spPr>
            <a:xfrm>
              <a:off x="9048972" y="3452251"/>
              <a:ext cx="141600" cy="45600"/>
            </a:xfrm>
            <a:prstGeom prst="rect">
              <a:avLst/>
            </a:prstGeom>
            <a:noFill/>
            <a:ln cap="flat" cmpd="sng" w="19050">
              <a:solidFill>
                <a:schemeClr val="dk1"/>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grpSp>
      <p:sp>
        <p:nvSpPr>
          <p:cNvPr id="1391" name="Shape 1391"/>
          <p:cNvSpPr txBox="1"/>
          <p:nvPr/>
        </p:nvSpPr>
        <p:spPr>
          <a:xfrm>
            <a:off x="2214950" y="2082900"/>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80</a:t>
            </a:r>
          </a:p>
        </p:txBody>
      </p:sp>
      <p:sp>
        <p:nvSpPr>
          <p:cNvPr id="1392" name="Shape 1392"/>
          <p:cNvSpPr txBox="1"/>
          <p:nvPr/>
        </p:nvSpPr>
        <p:spPr>
          <a:xfrm>
            <a:off x="5477794" y="2088952"/>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80</a:t>
            </a:r>
          </a:p>
        </p:txBody>
      </p:sp>
      <p:sp>
        <p:nvSpPr>
          <p:cNvPr id="1393" name="Shape 1393"/>
          <p:cNvSpPr txBox="1"/>
          <p:nvPr/>
        </p:nvSpPr>
        <p:spPr>
          <a:xfrm>
            <a:off x="6180741" y="2271496"/>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50</a:t>
            </a:r>
          </a:p>
        </p:txBody>
      </p:sp>
      <p:sp>
        <p:nvSpPr>
          <p:cNvPr id="1394" name="Shape 1394"/>
          <p:cNvSpPr txBox="1"/>
          <p:nvPr/>
        </p:nvSpPr>
        <p:spPr>
          <a:xfrm>
            <a:off x="1515087" y="2270703"/>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50</a:t>
            </a:r>
          </a:p>
        </p:txBody>
      </p:sp>
      <p:sp>
        <p:nvSpPr>
          <p:cNvPr id="1395" name="Shape 1395"/>
          <p:cNvSpPr txBox="1"/>
          <p:nvPr/>
        </p:nvSpPr>
        <p:spPr>
          <a:xfrm>
            <a:off x="4725867" y="2362350"/>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sp>
        <p:nvSpPr>
          <p:cNvPr id="1396" name="Shape 1396"/>
          <p:cNvSpPr txBox="1"/>
          <p:nvPr/>
        </p:nvSpPr>
        <p:spPr>
          <a:xfrm>
            <a:off x="2972228" y="2359124"/>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cxnSp>
        <p:nvCxnSpPr>
          <p:cNvPr id="1397" name="Shape 1397"/>
          <p:cNvCxnSpPr/>
          <p:nvPr/>
        </p:nvCxnSpPr>
        <p:spPr>
          <a:xfrm>
            <a:off x="1530276" y="3185439"/>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398" name="Shape 1398"/>
          <p:cNvSpPr/>
          <p:nvPr/>
        </p:nvSpPr>
        <p:spPr>
          <a:xfrm>
            <a:off x="2678990" y="3129971"/>
            <a:ext cx="366000" cy="114900"/>
          </a:xfrm>
          <a:prstGeom prst="rect">
            <a:avLst/>
          </a:prstGeom>
          <a:solidFill>
            <a:schemeClr val="dk1"/>
          </a:solid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cxnSp>
        <p:nvCxnSpPr>
          <p:cNvPr id="1399" name="Shape 1399"/>
          <p:cNvCxnSpPr/>
          <p:nvPr/>
        </p:nvCxnSpPr>
        <p:spPr>
          <a:xfrm>
            <a:off x="1614488"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0" name="Shape 1400"/>
          <p:cNvCxnSpPr/>
          <p:nvPr/>
        </p:nvCxnSpPr>
        <p:spPr>
          <a:xfrm>
            <a:off x="2035549"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1" name="Shape 1401"/>
          <p:cNvCxnSpPr/>
          <p:nvPr/>
        </p:nvCxnSpPr>
        <p:spPr>
          <a:xfrm>
            <a:off x="2807575"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2" name="Shape 1402"/>
          <p:cNvCxnSpPr/>
          <p:nvPr/>
        </p:nvCxnSpPr>
        <p:spPr>
          <a:xfrm>
            <a:off x="3002989"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3" name="Shape 1403"/>
          <p:cNvCxnSpPr/>
          <p:nvPr/>
        </p:nvCxnSpPr>
        <p:spPr>
          <a:xfrm>
            <a:off x="3739459"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4" name="Shape 1404"/>
          <p:cNvCxnSpPr/>
          <p:nvPr/>
        </p:nvCxnSpPr>
        <p:spPr>
          <a:xfrm>
            <a:off x="4259861"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5" name="Shape 1405"/>
          <p:cNvCxnSpPr/>
          <p:nvPr/>
        </p:nvCxnSpPr>
        <p:spPr>
          <a:xfrm>
            <a:off x="4960286" y="3129971"/>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6" name="Shape 1406"/>
          <p:cNvCxnSpPr/>
          <p:nvPr/>
        </p:nvCxnSpPr>
        <p:spPr>
          <a:xfrm>
            <a:off x="6186793"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7" name="Shape 1407"/>
          <p:cNvCxnSpPr/>
          <p:nvPr/>
        </p:nvCxnSpPr>
        <p:spPr>
          <a:xfrm>
            <a:off x="6313224"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8" name="Shape 1408"/>
          <p:cNvCxnSpPr/>
          <p:nvPr/>
        </p:nvCxnSpPr>
        <p:spPr>
          <a:xfrm>
            <a:off x="6480642" y="3123919"/>
            <a:ext cx="0" cy="114900"/>
          </a:xfrm>
          <a:prstGeom prst="straightConnector1">
            <a:avLst/>
          </a:prstGeom>
          <a:noFill/>
          <a:ln cap="flat" cmpd="sng" w="19050">
            <a:solidFill>
              <a:srgbClr val="C00000"/>
            </a:solidFill>
            <a:prstDash val="solid"/>
            <a:miter lim="800000"/>
            <a:headEnd len="med" w="med" type="none"/>
            <a:tailEnd len="med" w="med" type="none"/>
          </a:ln>
        </p:spPr>
      </p:cxnSp>
      <p:cxnSp>
        <p:nvCxnSpPr>
          <p:cNvPr id="1409" name="Shape 1409"/>
          <p:cNvCxnSpPr/>
          <p:nvPr/>
        </p:nvCxnSpPr>
        <p:spPr>
          <a:xfrm>
            <a:off x="7345961" y="3129971"/>
            <a:ext cx="0" cy="114900"/>
          </a:xfrm>
          <a:prstGeom prst="straightConnector1">
            <a:avLst/>
          </a:prstGeom>
          <a:noFill/>
          <a:ln cap="flat" cmpd="sng" w="19050">
            <a:solidFill>
              <a:srgbClr val="C00000"/>
            </a:solidFill>
            <a:prstDash val="solid"/>
            <a:miter lim="800000"/>
            <a:headEnd len="med" w="med" type="none"/>
            <a:tailEnd len="med" w="med" type="none"/>
          </a:ln>
        </p:spPr>
      </p:cxnSp>
      <p:sp>
        <p:nvSpPr>
          <p:cNvPr id="1410" name="Shape 1410"/>
          <p:cNvSpPr txBox="1"/>
          <p:nvPr/>
        </p:nvSpPr>
        <p:spPr>
          <a:xfrm>
            <a:off x="2906869" y="2965867"/>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20</a:t>
            </a:r>
          </a:p>
        </p:txBody>
      </p:sp>
      <p:sp>
        <p:nvSpPr>
          <p:cNvPr id="1411" name="Shape 1411"/>
          <p:cNvSpPr txBox="1"/>
          <p:nvPr/>
        </p:nvSpPr>
        <p:spPr>
          <a:xfrm>
            <a:off x="2696474" y="2962559"/>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30</a:t>
            </a:r>
          </a:p>
        </p:txBody>
      </p:sp>
      <p:sp>
        <p:nvSpPr>
          <p:cNvPr id="1412" name="Shape 1412"/>
          <p:cNvSpPr txBox="1"/>
          <p:nvPr/>
        </p:nvSpPr>
        <p:spPr>
          <a:xfrm>
            <a:off x="2837829" y="2960531"/>
            <a:ext cx="2034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a:t>
            </a:r>
          </a:p>
        </p:txBody>
      </p:sp>
      <p:sp>
        <p:nvSpPr>
          <p:cNvPr id="1413" name="Shape 1413"/>
          <p:cNvSpPr txBox="1"/>
          <p:nvPr/>
        </p:nvSpPr>
        <p:spPr>
          <a:xfrm>
            <a:off x="3071260" y="2966873"/>
            <a:ext cx="3645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 50</a:t>
            </a:r>
          </a:p>
        </p:txBody>
      </p:sp>
      <p:cxnSp>
        <p:nvCxnSpPr>
          <p:cNvPr id="1414" name="Shape 1414"/>
          <p:cNvCxnSpPr/>
          <p:nvPr/>
        </p:nvCxnSpPr>
        <p:spPr>
          <a:xfrm>
            <a:off x="1530276" y="3870233"/>
            <a:ext cx="6075600" cy="0"/>
          </a:xfrm>
          <a:prstGeom prst="straightConnector1">
            <a:avLst/>
          </a:prstGeom>
          <a:noFill/>
          <a:ln cap="flat" cmpd="sng" w="19050">
            <a:solidFill>
              <a:schemeClr val="dk1"/>
            </a:solidFill>
            <a:prstDash val="solid"/>
            <a:miter lim="800000"/>
            <a:headEnd len="med" w="med" type="none"/>
            <a:tailEnd len="med" w="med" type="none"/>
          </a:ln>
        </p:spPr>
      </p:cxnSp>
      <p:cxnSp>
        <p:nvCxnSpPr>
          <p:cNvPr id="1415" name="Shape 1415"/>
          <p:cNvCxnSpPr/>
          <p:nvPr/>
        </p:nvCxnSpPr>
        <p:spPr>
          <a:xfrm>
            <a:off x="1530276" y="4063871"/>
            <a:ext cx="6075600" cy="0"/>
          </a:xfrm>
          <a:prstGeom prst="straightConnector1">
            <a:avLst/>
          </a:prstGeom>
          <a:noFill/>
          <a:ln cap="flat" cmpd="sng" w="19050">
            <a:solidFill>
              <a:schemeClr val="dk1"/>
            </a:solidFill>
            <a:prstDash val="solid"/>
            <a:miter lim="800000"/>
            <a:headEnd len="med" w="med" type="none"/>
            <a:tailEnd len="med" w="med" type="none"/>
          </a:ln>
        </p:spPr>
      </p:cxnSp>
      <p:sp>
        <p:nvSpPr>
          <p:cNvPr id="1416" name="Shape 1416"/>
          <p:cNvSpPr/>
          <p:nvPr/>
        </p:nvSpPr>
        <p:spPr>
          <a:xfrm>
            <a:off x="3556412" y="3810153"/>
            <a:ext cx="366000" cy="114900"/>
          </a:xfrm>
          <a:prstGeom prst="rect">
            <a:avLst/>
          </a:prstGeom>
          <a:solidFill>
            <a:schemeClr val="accent1"/>
          </a:solidFill>
          <a:ln cap="flat" cmpd="sng" w="12700">
            <a:solidFill>
              <a:srgbClr val="31538F"/>
            </a:solidFill>
            <a:prstDash val="solid"/>
            <a:miter lim="800000"/>
            <a:headEnd len="med" w="med" type="none"/>
            <a:tailEnd len="med" w="med" type="none"/>
          </a:ln>
        </p:spPr>
        <p:txBody>
          <a:bodyPr anchorCtr="0" anchor="ctr" bIns="34275" lIns="68575" rIns="68575" wrap="square" tIns="34275">
            <a:noAutofit/>
          </a:bodyPr>
          <a:lstStyle/>
          <a:p>
            <a:pPr indent="0" lvl="0" marL="0" marR="0" rtl="0" algn="ctr">
              <a:spcBef>
                <a:spcPts val="0"/>
              </a:spcBef>
              <a:buNone/>
            </a:pPr>
            <a:r>
              <a:t/>
            </a:r>
            <a:endParaRPr sz="1000">
              <a:solidFill>
                <a:schemeClr val="lt1"/>
              </a:solidFill>
              <a:latin typeface="Calibri"/>
              <a:ea typeface="Calibri"/>
              <a:cs typeface="Calibri"/>
              <a:sym typeface="Calibri"/>
            </a:endParaRPr>
          </a:p>
        </p:txBody>
      </p:sp>
      <p:cxnSp>
        <p:nvCxnSpPr>
          <p:cNvPr id="1417" name="Shape 1417"/>
          <p:cNvCxnSpPr/>
          <p:nvPr/>
        </p:nvCxnSpPr>
        <p:spPr>
          <a:xfrm>
            <a:off x="1733999"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18" name="Shape 1418"/>
          <p:cNvCxnSpPr/>
          <p:nvPr/>
        </p:nvCxnSpPr>
        <p:spPr>
          <a:xfrm>
            <a:off x="2506025"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19" name="Shape 1419"/>
          <p:cNvCxnSpPr/>
          <p:nvPr/>
        </p:nvCxnSpPr>
        <p:spPr>
          <a:xfrm>
            <a:off x="2701439"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0" name="Shape 1420"/>
          <p:cNvCxnSpPr/>
          <p:nvPr/>
        </p:nvCxnSpPr>
        <p:spPr>
          <a:xfrm>
            <a:off x="3437909"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1" name="Shape 1421"/>
          <p:cNvCxnSpPr/>
          <p:nvPr/>
        </p:nvCxnSpPr>
        <p:spPr>
          <a:xfrm>
            <a:off x="3958310"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2" name="Shape 1422"/>
          <p:cNvCxnSpPr/>
          <p:nvPr/>
        </p:nvCxnSpPr>
        <p:spPr>
          <a:xfrm>
            <a:off x="4658735" y="4010419"/>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3" name="Shape 1423"/>
          <p:cNvCxnSpPr/>
          <p:nvPr/>
        </p:nvCxnSpPr>
        <p:spPr>
          <a:xfrm>
            <a:off x="5885242"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4" name="Shape 1424"/>
          <p:cNvCxnSpPr/>
          <p:nvPr/>
        </p:nvCxnSpPr>
        <p:spPr>
          <a:xfrm>
            <a:off x="6011674"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5" name="Shape 1425"/>
          <p:cNvCxnSpPr/>
          <p:nvPr/>
        </p:nvCxnSpPr>
        <p:spPr>
          <a:xfrm>
            <a:off x="6179092" y="4004367"/>
            <a:ext cx="0" cy="114900"/>
          </a:xfrm>
          <a:prstGeom prst="straightConnector1">
            <a:avLst/>
          </a:prstGeom>
          <a:noFill/>
          <a:ln cap="flat" cmpd="sng" w="19050">
            <a:solidFill>
              <a:schemeClr val="accent1"/>
            </a:solidFill>
            <a:prstDash val="solid"/>
            <a:miter lim="800000"/>
            <a:headEnd len="med" w="med" type="none"/>
            <a:tailEnd len="med" w="med" type="none"/>
          </a:ln>
        </p:spPr>
      </p:cxnSp>
      <p:cxnSp>
        <p:nvCxnSpPr>
          <p:cNvPr id="1426" name="Shape 1426"/>
          <p:cNvCxnSpPr/>
          <p:nvPr/>
        </p:nvCxnSpPr>
        <p:spPr>
          <a:xfrm>
            <a:off x="7044410" y="4010419"/>
            <a:ext cx="0" cy="114900"/>
          </a:xfrm>
          <a:prstGeom prst="straightConnector1">
            <a:avLst/>
          </a:prstGeom>
          <a:noFill/>
          <a:ln cap="flat" cmpd="sng" w="19050">
            <a:solidFill>
              <a:schemeClr val="accent1"/>
            </a:solidFill>
            <a:prstDash val="solid"/>
            <a:miter lim="800000"/>
            <a:headEnd len="med" w="med" type="none"/>
            <a:tailEnd len="med" w="med" type="none"/>
          </a:ln>
        </p:spPr>
      </p:cxnSp>
      <p:sp>
        <p:nvSpPr>
          <p:cNvPr id="1427" name="Shape 1427"/>
          <p:cNvSpPr txBox="1"/>
          <p:nvPr/>
        </p:nvSpPr>
        <p:spPr>
          <a:xfrm>
            <a:off x="3657021" y="3630881"/>
            <a:ext cx="204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0</a:t>
            </a:r>
          </a:p>
        </p:txBody>
      </p:sp>
      <p:sp>
        <p:nvSpPr>
          <p:cNvPr id="1428" name="Shape 1428"/>
          <p:cNvSpPr txBox="1"/>
          <p:nvPr/>
        </p:nvSpPr>
        <p:spPr>
          <a:xfrm>
            <a:off x="2586968" y="3843681"/>
            <a:ext cx="270600" cy="2250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000">
                <a:solidFill>
                  <a:schemeClr val="dk1"/>
                </a:solidFill>
                <a:latin typeface="Calibri"/>
                <a:ea typeface="Calibri"/>
                <a:cs typeface="Calibri"/>
                <a:sym typeface="Calibri"/>
              </a:rPr>
              <a:t>40</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3" name="Shape 1433"/>
        <p:cNvGrpSpPr/>
        <p:nvPr/>
      </p:nvGrpSpPr>
      <p:grpSpPr>
        <a:xfrm>
          <a:off x="0" y="0"/>
          <a:ext cx="0" cy="0"/>
          <a:chOff x="0" y="0"/>
          <a:chExt cx="0" cy="0"/>
        </a:xfrm>
      </p:grpSpPr>
      <p:sp>
        <p:nvSpPr>
          <p:cNvPr id="1434" name="Shape 1434"/>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Funseq2 Integration</a:t>
            </a:r>
          </a:p>
        </p:txBody>
      </p:sp>
      <p:sp>
        <p:nvSpPr>
          <p:cNvPr id="1435" name="Shape 1435"/>
          <p:cNvSpPr txBox="1"/>
          <p:nvPr>
            <p:ph idx="1" type="body"/>
          </p:nvPr>
        </p:nvSpPr>
        <p:spPr>
          <a:xfrm>
            <a:off x="685800" y="1485900"/>
            <a:ext cx="7772400" cy="34791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Compiled list of annotations with significantly elevated Funseq2 scores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TSSes, promoters, enhancers</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Results comparable to the elevated mutation burden analysis</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MOAT implementation is generalizable to any whole genome signal track</a:t>
            </a:r>
          </a:p>
          <a:p>
            <a:pPr indent="-177800" lvl="1" marL="520700" marR="0" rtl="0" algn="l">
              <a:lnSpc>
                <a:spcPct val="90000"/>
              </a:lnSpc>
              <a:spcBef>
                <a:spcPts val="400"/>
              </a:spcBef>
              <a:spcAft>
                <a:spcPts val="0"/>
              </a:spcAft>
              <a:buClr>
                <a:schemeClr val="dk1"/>
              </a:buClr>
              <a:buSzPct val="100000"/>
              <a:buFont typeface="Arial"/>
              <a:buChar char="•"/>
            </a:pPr>
            <a:r>
              <a:rPr i="0" lang="en" sz="1800" u="none" cap="none" strike="noStrike">
                <a:solidFill>
                  <a:schemeClr val="dk1"/>
                </a:solidFill>
                <a:latin typeface="Arial"/>
                <a:ea typeface="Arial"/>
                <a:cs typeface="Arial"/>
                <a:sym typeface="Arial"/>
              </a:rPr>
              <a:t>e.g. can plug in a GERP score or K27 acetylation file</a:t>
            </a:r>
          </a:p>
          <a:p>
            <a:pPr indent="-171450" lvl="0" marL="177800" marR="0" rtl="0" algn="l">
              <a:lnSpc>
                <a:spcPct val="90000"/>
              </a:lnSpc>
              <a:spcBef>
                <a:spcPts val="800"/>
              </a:spcBef>
              <a:spcAft>
                <a:spcPts val="0"/>
              </a:spcAft>
              <a:buClr>
                <a:schemeClr val="dk1"/>
              </a:buClr>
              <a:buSzPct val="100000"/>
              <a:buFont typeface="Arial"/>
              <a:buChar char="•"/>
            </a:pPr>
            <a:r>
              <a:rPr i="0" lang="en" sz="2100" u="none" cap="none" strike="noStrike">
                <a:solidFill>
                  <a:schemeClr val="dk1"/>
                </a:solidFill>
                <a:latin typeface="Arial"/>
                <a:ea typeface="Arial"/>
                <a:cs typeface="Arial"/>
                <a:sym typeface="Arial"/>
              </a:rPr>
              <a:t>Negligible effect on runtime</a:t>
            </a:r>
          </a:p>
          <a:p>
            <a:pPr indent="-177800" lvl="1" marL="520700" marR="0" rtl="0" algn="l">
              <a:lnSpc>
                <a:spcPct val="90000"/>
              </a:lnSpc>
              <a:spcBef>
                <a:spcPts val="400"/>
              </a:spcBef>
              <a:buClr>
                <a:schemeClr val="dk1"/>
              </a:buClr>
              <a:buSzPct val="100000"/>
              <a:buFont typeface="Arial"/>
              <a:buChar char="•"/>
            </a:pPr>
            <a:r>
              <a:rPr i="0" lang="en" sz="1800" u="none" cap="none" strike="noStrike">
                <a:solidFill>
                  <a:schemeClr val="dk1"/>
                </a:solidFill>
                <a:latin typeface="Arial"/>
                <a:ea typeface="Arial"/>
                <a:cs typeface="Arial"/>
                <a:sym typeface="Arial"/>
              </a:rPr>
              <a:t>Parallelization scalability preserved</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39" name="Shape 1439"/>
        <p:cNvGrpSpPr/>
        <p:nvPr/>
      </p:nvGrpSpPr>
      <p:grpSpPr>
        <a:xfrm>
          <a:off x="0" y="0"/>
          <a:ext cx="0" cy="0"/>
          <a:chOff x="0" y="0"/>
          <a:chExt cx="0" cy="0"/>
        </a:xfrm>
      </p:grpSpPr>
      <p:sp>
        <p:nvSpPr>
          <p:cNvPr id="1440" name="Shape 1440"/>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441" name="Shape 1441"/>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442" name="Shape 1442"/>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7" name="Shape 1447"/>
        <p:cNvGrpSpPr/>
        <p:nvPr/>
      </p:nvGrpSpPr>
      <p:grpSpPr>
        <a:xfrm>
          <a:off x="0" y="0"/>
          <a:ext cx="0" cy="0"/>
          <a:chOff x="0" y="0"/>
          <a:chExt cx="0" cy="0"/>
        </a:xfrm>
      </p:grpSpPr>
      <p:sp>
        <p:nvSpPr>
          <p:cNvPr id="1448" name="Shape 1448"/>
          <p:cNvSpPr txBox="1"/>
          <p:nvPr>
            <p:ph type="title"/>
          </p:nvPr>
        </p:nvSpPr>
        <p:spPr>
          <a:xfrm>
            <a:off x="1657350" y="-98822"/>
            <a:ext cx="5829300" cy="857400"/>
          </a:xfrm>
          <a:prstGeom prst="rect">
            <a:avLst/>
          </a:prstGeom>
          <a:noFill/>
          <a:ln>
            <a:noFill/>
          </a:ln>
        </p:spPr>
        <p:txBody>
          <a:bodyPr anchorCtr="0" anchor="ctr" bIns="34275" lIns="68575" rIns="68575" wrap="square" tIns="34275">
            <a:noAutofit/>
          </a:bodyPr>
          <a:lstStyle/>
          <a:p>
            <a:pPr indent="0" lvl="0" marL="0" marR="0" rtl="0" algn="ctr">
              <a:lnSpc>
                <a:spcPct val="90000"/>
              </a:lnSpc>
              <a:spcBef>
                <a:spcPts val="0"/>
              </a:spcBef>
              <a:buClr>
                <a:srgbClr val="2F5496"/>
              </a:buClr>
              <a:buSzPct val="25000"/>
              <a:buFont typeface="Arial"/>
              <a:buNone/>
            </a:pPr>
            <a:r>
              <a:rPr b="1" i="0" lang="en" sz="3300" u="none" cap="none" strike="noStrike">
                <a:solidFill>
                  <a:srgbClr val="22228B"/>
                </a:solidFill>
                <a:latin typeface="Arial"/>
                <a:ea typeface="Arial"/>
                <a:cs typeface="Arial"/>
                <a:sym typeface="Arial"/>
              </a:rPr>
              <a:t>LARVA Model Comparison</a:t>
            </a:r>
          </a:p>
        </p:txBody>
      </p:sp>
      <p:sp>
        <p:nvSpPr>
          <p:cNvPr id="1449" name="Shape 1449"/>
          <p:cNvSpPr txBox="1"/>
          <p:nvPr>
            <p:ph idx="1" type="body"/>
          </p:nvPr>
        </p:nvSpPr>
        <p:spPr>
          <a:xfrm>
            <a:off x="641267" y="604838"/>
            <a:ext cx="7874100" cy="1334700"/>
          </a:xfrm>
          <a:prstGeom prst="rect">
            <a:avLst/>
          </a:prstGeom>
          <a:noFill/>
          <a:ln>
            <a:noFill/>
          </a:ln>
        </p:spPr>
        <p:txBody>
          <a:bodyPr anchorCtr="0" anchor="t" bIns="34275" lIns="68575" rIns="68575" wrap="square" tIns="34275">
            <a:noAutofit/>
          </a:bodyPr>
          <a:lstStyle/>
          <a:p>
            <a:pPr indent="-171450" lvl="0" marL="177800" marR="0" rtl="0" algn="l">
              <a:lnSpc>
                <a:spcPct val="90000"/>
              </a:lnSpc>
              <a:spcBef>
                <a:spcPts val="0"/>
              </a:spcBef>
              <a:spcAft>
                <a:spcPts val="0"/>
              </a:spcAft>
              <a:buClr>
                <a:schemeClr val="dk1"/>
              </a:buClr>
              <a:buSzPct val="100000"/>
              <a:buFont typeface="Arial"/>
              <a:buChar char="•"/>
            </a:pPr>
            <a:r>
              <a:rPr b="0" i="0" lang="en" sz="1500" u="none" cap="none" strike="noStrik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indent="-171450" lvl="0" marL="177800" marR="0" rtl="0" algn="l">
              <a:lnSpc>
                <a:spcPct val="90000"/>
              </a:lnSpc>
              <a:spcBef>
                <a:spcPts val="800"/>
              </a:spcBef>
              <a:buClr>
                <a:schemeClr val="dk1"/>
              </a:buClr>
              <a:buSzPct val="100000"/>
              <a:buFont typeface="Arial"/>
              <a:buChar char="•"/>
            </a:pPr>
            <a:r>
              <a:rPr b="0" i="0" lang="en" sz="1500" u="none" cap="none" strike="noStrik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450" name="Shape 1450"/>
          <p:cNvSpPr/>
          <p:nvPr/>
        </p:nvSpPr>
        <p:spPr>
          <a:xfrm>
            <a:off x="35719" y="4844653"/>
            <a:ext cx="1450200" cy="196500"/>
          </a:xfrm>
          <a:prstGeom prst="rect">
            <a:avLst/>
          </a:prstGeom>
          <a:noFill/>
          <a:ln>
            <a:noFill/>
          </a:ln>
        </p:spPr>
        <p:txBody>
          <a:bodyPr anchorCtr="0" anchor="t" bIns="34275" lIns="68575" rIns="68575" wrap="square" tIns="34275">
            <a:noAutofit/>
          </a:bodyPr>
          <a:lstStyle/>
          <a:p>
            <a:pPr indent="0" lvl="0" marL="0" marR="0" rtl="0" algn="l">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i="1" lang="en" sz="800">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451" name="Shape 1451"/>
          <p:cNvSpPr/>
          <p:nvPr/>
        </p:nvSpPr>
        <p:spPr>
          <a:xfrm>
            <a:off x="2416969" y="2076450"/>
            <a:ext cx="315300" cy="1917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rgbClr val="FFFFFF"/>
              </a:solidFill>
              <a:latin typeface="Calibri"/>
              <a:ea typeface="Calibri"/>
              <a:cs typeface="Calibri"/>
              <a:sym typeface="Calibri"/>
            </a:endParaRPr>
          </a:p>
        </p:txBody>
      </p:sp>
      <p:sp>
        <p:nvSpPr>
          <p:cNvPr id="1452" name="Shape 1452"/>
          <p:cNvSpPr/>
          <p:nvPr/>
        </p:nvSpPr>
        <p:spPr>
          <a:xfrm>
            <a:off x="6516292" y="2068117"/>
            <a:ext cx="315300" cy="191700"/>
          </a:xfrm>
          <a:prstGeom prst="rect">
            <a:avLst/>
          </a:prstGeom>
          <a:solidFill>
            <a:schemeClr val="lt1"/>
          </a:solidFill>
          <a:ln>
            <a:noFill/>
          </a:ln>
        </p:spPr>
        <p:txBody>
          <a:bodyPr anchorCtr="0" anchor="ctr" bIns="34275" lIns="68575" rIns="68575" wrap="square" tIns="34275">
            <a:noAutofit/>
          </a:bodyPr>
          <a:lstStyle/>
          <a:p>
            <a:pPr indent="0" lvl="0" marL="0" marR="0" rtl="0" algn="ctr">
              <a:spcBef>
                <a:spcPts val="0"/>
              </a:spcBef>
              <a:buNone/>
            </a:pPr>
            <a:r>
              <a:t/>
            </a:r>
            <a:endParaRPr sz="1400">
              <a:solidFill>
                <a:srgbClr val="FFFFFF"/>
              </a:solidFill>
              <a:latin typeface="Calibri"/>
              <a:ea typeface="Calibri"/>
              <a:cs typeface="Calibri"/>
              <a:sym typeface="Calibri"/>
            </a:endParaRPr>
          </a:p>
        </p:txBody>
      </p:sp>
      <p:pic>
        <p:nvPicPr>
          <p:cNvPr descr="larva_fig_1.jpg" id="1453" name="Shape 1453"/>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8" name="Shape 1458"/>
        <p:cNvGrpSpPr/>
        <p:nvPr/>
      </p:nvGrpSpPr>
      <p:grpSpPr>
        <a:xfrm>
          <a:off x="0" y="0"/>
          <a:ext cx="0" cy="0"/>
          <a:chOff x="0" y="0"/>
          <a:chExt cx="0" cy="0"/>
        </a:xfrm>
      </p:grpSpPr>
      <p:pic>
        <p:nvPicPr>
          <p:cNvPr descr="specific_larva_results_slides_1.jpg" id="1459" name="Shape 1459"/>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3" name="Shape 1463"/>
        <p:cNvGrpSpPr/>
        <p:nvPr/>
      </p:nvGrpSpPr>
      <p:grpSpPr>
        <a:xfrm>
          <a:off x="0" y="0"/>
          <a:ext cx="0" cy="0"/>
          <a:chOff x="0" y="0"/>
          <a:chExt cx="0" cy="0"/>
        </a:xfrm>
      </p:grpSpPr>
      <p:pic>
        <p:nvPicPr>
          <p:cNvPr descr="specific_larva_results_slides_2.jpg" id="1464" name="Shape 1464"/>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8" name="Shape 1468"/>
        <p:cNvGrpSpPr/>
        <p:nvPr/>
      </p:nvGrpSpPr>
      <p:grpSpPr>
        <a:xfrm>
          <a:off x="0" y="0"/>
          <a:ext cx="0" cy="0"/>
          <a:chOff x="0" y="0"/>
          <a:chExt cx="0" cy="0"/>
        </a:xfrm>
      </p:grpSpPr>
      <p:pic>
        <p:nvPicPr>
          <p:cNvPr id="1469" name="Shape 1469"/>
          <p:cNvPicPr preferRelativeResize="0"/>
          <p:nvPr/>
        </p:nvPicPr>
        <p:blipFill rotWithShape="1">
          <a:blip r:embed="rId4">
            <a:alphaModFix/>
          </a:blip>
          <a:srcRect b="0" l="0" r="0" t="0"/>
          <a:stretch/>
        </p:blipFill>
        <p:spPr>
          <a:xfrm>
            <a:off x="2563424" y="991429"/>
            <a:ext cx="4152070" cy="4152070"/>
          </a:xfrm>
          <a:prstGeom prst="rect">
            <a:avLst/>
          </a:prstGeom>
          <a:noFill/>
          <a:ln>
            <a:noFill/>
          </a:ln>
        </p:spPr>
      </p:pic>
      <p:sp>
        <p:nvSpPr>
          <p:cNvPr id="1470" name="Shape 1470"/>
          <p:cNvSpPr txBox="1"/>
          <p:nvPr>
            <p:ph type="title"/>
          </p:nvPr>
        </p:nvSpPr>
        <p:spPr>
          <a:xfrm>
            <a:off x="685800" y="457200"/>
            <a:ext cx="7772400" cy="857400"/>
          </a:xfrm>
          <a:prstGeom prst="rect">
            <a:avLst/>
          </a:prstGeom>
          <a:noFill/>
          <a:ln>
            <a:noFill/>
          </a:ln>
        </p:spPr>
        <p:txBody>
          <a:bodyPr anchorCtr="0" anchor="ctr" bIns="34275" lIns="68575" rIns="68575" wrap="square" tIns="34275">
            <a:noAutofit/>
          </a:bodyPr>
          <a:lstStyle/>
          <a:p>
            <a:pPr indent="0" lvl="0" marL="0" marR="0" rtl="0" algn="l">
              <a:lnSpc>
                <a:spcPct val="90000"/>
              </a:lnSpc>
              <a:spcBef>
                <a:spcPts val="0"/>
              </a:spcBef>
              <a:buClr>
                <a:schemeClr val="dk1"/>
              </a:buClr>
              <a:buSzPct val="25000"/>
              <a:buFont typeface="Calibri"/>
              <a:buNone/>
            </a:pPr>
            <a:r>
              <a:rPr i="0" lang="en" sz="3300" u="none" cap="none" strike="noStrike">
                <a:solidFill>
                  <a:srgbClr val="22228B"/>
                </a:solidFill>
                <a:latin typeface="Arial"/>
                <a:ea typeface="Arial"/>
                <a:cs typeface="Arial"/>
                <a:sym typeface="Arial"/>
              </a:rPr>
              <a:t>MOAT-a p-value Uniformity QQ-plot</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4" name="Shape 1474"/>
        <p:cNvGrpSpPr/>
        <p:nvPr/>
      </p:nvGrpSpPr>
      <p:grpSpPr>
        <a:xfrm>
          <a:off x="0" y="0"/>
          <a:ext cx="0" cy="0"/>
          <a:chOff x="0" y="0"/>
          <a:chExt cx="0" cy="0"/>
        </a:xfrm>
      </p:grpSpPr>
      <p:pic>
        <p:nvPicPr>
          <p:cNvPr descr="moat-a-timing.jpg" id="1475" name="Shape 1475"/>
          <p:cNvPicPr preferRelativeResize="0"/>
          <p:nvPr/>
        </p:nvPicPr>
        <p:blipFill rotWithShape="1">
          <a:blip r:embed="rId4">
            <a:alphaModFix/>
          </a:blip>
          <a:srcRect b="0" l="0" r="3474" t="0"/>
          <a:stretch/>
        </p:blipFill>
        <p:spPr>
          <a:xfrm>
            <a:off x="2375" y="0"/>
            <a:ext cx="8826025" cy="5143500"/>
          </a:xfrm>
          <a:prstGeom prst="rect">
            <a:avLst/>
          </a:prstGeom>
          <a:noFill/>
          <a:ln>
            <a:noFill/>
          </a:ln>
        </p:spPr>
      </p:pic>
      <p:sp>
        <p:nvSpPr>
          <p:cNvPr id="1476" name="Shape 1476"/>
          <p:cNvSpPr txBox="1"/>
          <p:nvPr/>
        </p:nvSpPr>
        <p:spPr>
          <a:xfrm>
            <a:off x="464386" y="4636803"/>
            <a:ext cx="8220000" cy="276900"/>
          </a:xfrm>
          <a:prstGeom prst="rect">
            <a:avLst/>
          </a:prstGeom>
          <a:noFill/>
          <a:ln>
            <a:noFill/>
          </a:ln>
        </p:spPr>
        <p:txBody>
          <a:bodyPr anchorCtr="0" anchor="t" bIns="34275" lIns="68575" rIns="68575" wrap="square" tIns="34275">
            <a:noAutofit/>
          </a:bodyPr>
          <a:lstStyle/>
          <a:p>
            <a:pPr indent="0" lvl="0" marL="0" marR="0" rtl="0" algn="l">
              <a:spcBef>
                <a:spcPts val="0"/>
              </a:spcBef>
              <a:buSzPct val="25000"/>
              <a:buNone/>
            </a:pPr>
            <a:r>
              <a:rPr lang="en" sz="1400">
                <a:solidFill>
                  <a:schemeClr val="dk1"/>
                </a:solidFill>
              </a:rPr>
              <a:t>Timed on an input dataset of ~7000 variants and ~13,000 annotations on an Nvidia™ Geforce™ GTX 600-series GPU.</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80" name="Shape 1480"/>
        <p:cNvGrpSpPr/>
        <p:nvPr/>
      </p:nvGrpSpPr>
      <p:grpSpPr>
        <a:xfrm>
          <a:off x="0" y="0"/>
          <a:ext cx="0" cy="0"/>
          <a:chOff x="0" y="0"/>
          <a:chExt cx="0" cy="0"/>
        </a:xfrm>
      </p:grpSpPr>
      <p:sp>
        <p:nvSpPr>
          <p:cNvPr id="1481" name="Shape 1481"/>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482" name="Shape 1482"/>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483" name="Shape 1483"/>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8" name="Shape 1488"/>
        <p:cNvGrpSpPr/>
        <p:nvPr/>
      </p:nvGrpSpPr>
      <p:grpSpPr>
        <a:xfrm>
          <a:off x="0" y="0"/>
          <a:ext cx="0" cy="0"/>
          <a:chOff x="0" y="0"/>
          <a:chExt cx="0" cy="0"/>
        </a:xfrm>
      </p:grpSpPr>
      <p:sp>
        <p:nvSpPr>
          <p:cNvPr id="1489" name="Shape 1489"/>
          <p:cNvSpPr txBox="1"/>
          <p:nvPr>
            <p:ph type="title"/>
          </p:nvPr>
        </p:nvSpPr>
        <p:spPr>
          <a:xfrm>
            <a:off x="457200" y="205979"/>
            <a:ext cx="82296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366092"/>
                </a:solidFill>
                <a:latin typeface="Helvetica Neue"/>
                <a:ea typeface="Helvetica Neue"/>
                <a:cs typeface="Helvetica Neue"/>
                <a:sym typeface="Helvetica Neue"/>
              </a:rPr>
              <a:t>pRCC: ~10% of All Kidney Cancers</a:t>
            </a:r>
          </a:p>
        </p:txBody>
      </p:sp>
      <p:sp>
        <p:nvSpPr>
          <p:cNvPr id="1490" name="Shape 1490"/>
          <p:cNvSpPr txBox="1"/>
          <p:nvPr>
            <p:ph idx="1" type="body"/>
          </p:nvPr>
        </p:nvSpPr>
        <p:spPr>
          <a:xfrm>
            <a:off x="457200" y="1200150"/>
            <a:ext cx="5151300" cy="33945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Kidney cancer life time risk: 1.6%</a:t>
            </a:r>
            <a:r>
              <a:rPr lang="en"/>
              <a:t>；the p</a:t>
            </a:r>
            <a:r>
              <a:rPr b="0" i="0" lang="en" sz="2400" u="none" cap="none" strike="noStrike">
                <a:solidFill>
                  <a:srgbClr val="366092"/>
                </a:solidFill>
                <a:latin typeface="Helvetica Neue"/>
                <a:ea typeface="Helvetica Neue"/>
                <a:cs typeface="Helvetica Neue"/>
                <a:sym typeface="Helvetica Neue"/>
              </a:rPr>
              <a:t>apillary type (pRCC) counts for about 10% of all cases</a:t>
            </a:r>
          </a:p>
          <a:p>
            <a:pPr indent="-342900" lvl="0" marL="342900" marR="0" rtl="0" algn="l">
              <a:spcBef>
                <a:spcPts val="480"/>
              </a:spcBef>
              <a:spcAft>
                <a:spcPts val="0"/>
              </a:spcAft>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TCGA project sequenced </a:t>
            </a:r>
            <a:r>
              <a:rPr lang="en"/>
              <a:t>161</a:t>
            </a:r>
            <a:r>
              <a:rPr b="0" i="0" lang="en" sz="2400" u="none" cap="none" strike="noStrike">
                <a:solidFill>
                  <a:srgbClr val="366092"/>
                </a:solidFill>
                <a:latin typeface="Helvetica Neue"/>
                <a:ea typeface="Helvetica Neue"/>
                <a:cs typeface="Helvetica Neue"/>
                <a:sym typeface="Helvetica Neue"/>
              </a:rPr>
              <a:t> </a:t>
            </a:r>
            <a:r>
              <a:rPr lang="en"/>
              <a:t>whole exome </a:t>
            </a:r>
            <a:r>
              <a:rPr b="0" i="0" lang="en" sz="2400" u="none" cap="none" strike="noStrike">
                <a:solidFill>
                  <a:srgbClr val="366092"/>
                </a:solidFill>
                <a:latin typeface="Helvetica Neue"/>
                <a:ea typeface="Helvetica Neue"/>
                <a:cs typeface="Helvetica Neue"/>
                <a:sym typeface="Helvetica Neue"/>
              </a:rPr>
              <a:t>of pRCC and </a:t>
            </a:r>
            <a:r>
              <a:rPr lang="en"/>
              <a:t>conducted </a:t>
            </a:r>
            <a:r>
              <a:rPr b="0" i="0" lang="en" sz="2400" u="none" cap="none" strike="noStrike">
                <a:solidFill>
                  <a:srgbClr val="366092"/>
                </a:solidFill>
                <a:latin typeface="Helvetica Neue"/>
                <a:ea typeface="Helvetica Neue"/>
                <a:cs typeface="Helvetica Neue"/>
                <a:sym typeface="Helvetica Neue"/>
              </a:rPr>
              <a:t>molecular sub</a:t>
            </a:r>
            <a:r>
              <a:rPr lang="en"/>
              <a:t>type</a:t>
            </a:r>
          </a:p>
          <a:p>
            <a:pPr indent="-285750" lvl="1" marL="742950" marR="0" rtl="0" algn="l">
              <a:spcBef>
                <a:spcPts val="400"/>
              </a:spcBef>
              <a:spcAft>
                <a:spcPts val="0"/>
              </a:spcAft>
              <a:buClr>
                <a:srgbClr val="366092"/>
              </a:buClr>
              <a:buSzPct val="100000"/>
              <a:buFont typeface="Arial"/>
              <a:buChar char="–"/>
            </a:pPr>
            <a:r>
              <a:rPr lang="en"/>
              <a:t>Yet r</a:t>
            </a:r>
            <a:r>
              <a:rPr b="0" i="0" lang="en" sz="2000" u="none" cap="none" strike="noStrike">
                <a:solidFill>
                  <a:srgbClr val="366092"/>
                </a:solidFill>
                <a:latin typeface="Helvetica Neue"/>
                <a:ea typeface="Helvetica Neue"/>
                <a:cs typeface="Helvetica Neue"/>
                <a:sym typeface="Helvetica Neue"/>
              </a:rPr>
              <a:t>esearchers cannot pin down the cause for a significant portion of cases</a:t>
            </a:r>
          </a:p>
          <a:p>
            <a:pPr indent="0" lvl="0" marL="0" marR="0" rtl="0" algn="l">
              <a:spcBef>
                <a:spcPts val="400"/>
              </a:spcBef>
              <a:buNone/>
            </a:pPr>
            <a:r>
              <a:t/>
            </a:r>
            <a:endParaRPr b="0" i="0" sz="2000" u="none" cap="none" strike="noStrike">
              <a:solidFill>
                <a:srgbClr val="366092"/>
              </a:solidFill>
              <a:latin typeface="Helvetica Neue"/>
              <a:ea typeface="Helvetica Neue"/>
              <a:cs typeface="Helvetica Neue"/>
              <a:sym typeface="Helvetica Neue"/>
            </a:endParaRPr>
          </a:p>
        </p:txBody>
      </p:sp>
      <p:sp>
        <p:nvSpPr>
          <p:cNvPr id="1491" name="Shape 1491"/>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Helvetica Neue"/>
                <a:ea typeface="Helvetica Neue"/>
                <a:cs typeface="Helvetica Neue"/>
                <a:sym typeface="Helvetica Neue"/>
              </a:rPr>
              <a:t>‹#›</a:t>
            </a:fld>
          </a:p>
        </p:txBody>
      </p:sp>
      <p:pic>
        <p:nvPicPr>
          <p:cNvPr descr="nejmoa1505917 copy.pdf" id="1492" name="Shape 1492"/>
          <p:cNvPicPr preferRelativeResize="0"/>
          <p:nvPr/>
        </p:nvPicPr>
        <p:blipFill rotWithShape="1">
          <a:blip r:embed="rId3">
            <a:alphaModFix/>
          </a:blip>
          <a:srcRect b="0" l="0" r="0" t="3855"/>
          <a:stretch/>
        </p:blipFill>
        <p:spPr>
          <a:xfrm>
            <a:off x="5930900" y="771550"/>
            <a:ext cx="3213000" cy="3724200"/>
          </a:xfrm>
          <a:prstGeom prst="rect">
            <a:avLst/>
          </a:prstGeom>
          <a:noFill/>
          <a:ln>
            <a:noFill/>
          </a:ln>
        </p:spPr>
      </p:pic>
      <p:sp>
        <p:nvSpPr>
          <p:cNvPr id="1493" name="Shape 1493"/>
          <p:cNvSpPr txBox="1"/>
          <p:nvPr/>
        </p:nvSpPr>
        <p:spPr>
          <a:xfrm>
            <a:off x="6115391" y="4515966"/>
            <a:ext cx="30315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800" u="none" cap="none" strike="noStrike">
                <a:solidFill>
                  <a:srgbClr val="366092"/>
                </a:solidFill>
                <a:latin typeface="Helvetica Neue"/>
                <a:ea typeface="Helvetica Neue"/>
                <a:cs typeface="Helvetica Neue"/>
                <a:sym typeface="Helvetica Neue"/>
              </a:rPr>
              <a:t>Cancer Genome Atlas Research Network N Engl J Med. 2016 </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descr="C:\Users\JM\Desktop\Untitled-4.png" id="154" name="Shape 154"/>
          <p:cNvPicPr preferRelativeResize="0"/>
          <p:nvPr/>
        </p:nvPicPr>
        <p:blipFill rotWithShape="1">
          <a:blip r:embed="rId3">
            <a:alphaModFix/>
          </a:blip>
          <a:srcRect b="35101" l="0" r="0" t="0"/>
          <a:stretch/>
        </p:blipFill>
        <p:spPr>
          <a:xfrm>
            <a:off x="228600" y="114300"/>
            <a:ext cx="8474552" cy="2155467"/>
          </a:xfrm>
          <a:prstGeom prst="rect">
            <a:avLst/>
          </a:prstGeom>
          <a:noFill/>
          <a:ln>
            <a:noFill/>
          </a:ln>
        </p:spPr>
      </p:pic>
      <p:pic>
        <p:nvPicPr>
          <p:cNvPr descr="C:\Users\JM\Desktop\adult-male-body-no-descriptors-hi.png" id="155" name="Shape 155"/>
          <p:cNvPicPr preferRelativeResize="0"/>
          <p:nvPr/>
        </p:nvPicPr>
        <p:blipFill rotWithShape="1">
          <a:blip r:embed="rId4">
            <a:alphaModFix/>
          </a:blip>
          <a:srcRect b="17567" l="0" r="0" t="0"/>
          <a:stretch/>
        </p:blipFill>
        <p:spPr>
          <a:xfrm>
            <a:off x="304800" y="1657350"/>
            <a:ext cx="3990499" cy="3474065"/>
          </a:xfrm>
          <a:prstGeom prst="rect">
            <a:avLst/>
          </a:prstGeom>
          <a:noFill/>
          <a:ln>
            <a:noFill/>
          </a:ln>
        </p:spPr>
      </p:pic>
      <p:grpSp>
        <p:nvGrpSpPr>
          <p:cNvPr id="156" name="Shape 156"/>
          <p:cNvGrpSpPr/>
          <p:nvPr/>
        </p:nvGrpSpPr>
        <p:grpSpPr>
          <a:xfrm>
            <a:off x="5562600" y="171450"/>
            <a:ext cx="390297" cy="541136"/>
            <a:chOff x="0" y="0"/>
            <a:chExt cx="2147483647" cy="2147483647"/>
          </a:xfrm>
        </p:grpSpPr>
        <p:pic>
          <p:nvPicPr>
            <p:cNvPr descr="C:\Users\JM\Desktop\karyograms670.jpg" id="157" name="Shape 157"/>
            <p:cNvPicPr preferRelativeResize="0"/>
            <p:nvPr/>
          </p:nvPicPr>
          <p:blipFill rotWithShape="1">
            <a:blip r:embed="rId5">
              <a:alphaModFix/>
            </a:blip>
            <a:srcRect b="2438" l="2388" r="51045" t="17073"/>
            <a:stretch/>
          </p:blipFill>
          <p:spPr>
            <a:xfrm>
              <a:off x="0" y="0"/>
              <a:ext cx="2144414653" cy="1013201831"/>
            </a:xfrm>
            <a:prstGeom prst="rect">
              <a:avLst/>
            </a:prstGeom>
            <a:noFill/>
            <a:ln>
              <a:noFill/>
            </a:ln>
          </p:spPr>
        </p:pic>
        <p:pic>
          <p:nvPicPr>
            <p:cNvPr descr="C:\Users\JM\Desktop\karyograms670.jpg" id="158" name="Shape 158"/>
            <p:cNvPicPr preferRelativeResize="0"/>
            <p:nvPr/>
          </p:nvPicPr>
          <p:blipFill rotWithShape="1">
            <a:blip r:embed="rId5">
              <a:alphaModFix/>
            </a:blip>
            <a:srcRect b="4572" l="50894" r="1342" t="10061"/>
            <a:stretch/>
          </p:blipFill>
          <p:spPr>
            <a:xfrm>
              <a:off x="0" y="1133453698"/>
              <a:ext cx="2147483647" cy="1014029948"/>
            </a:xfrm>
            <a:prstGeom prst="rect">
              <a:avLst/>
            </a:prstGeom>
            <a:noFill/>
            <a:ln>
              <a:noFill/>
            </a:ln>
          </p:spPr>
        </p:pic>
      </p:grpSp>
      <p:grpSp>
        <p:nvGrpSpPr>
          <p:cNvPr id="159" name="Shape 159"/>
          <p:cNvGrpSpPr/>
          <p:nvPr/>
        </p:nvGrpSpPr>
        <p:grpSpPr>
          <a:xfrm>
            <a:off x="533400" y="171450"/>
            <a:ext cx="390297" cy="541136"/>
            <a:chOff x="846772500" y="362902500"/>
            <a:chExt cx="619496853" cy="1145947684"/>
          </a:xfrm>
        </p:grpSpPr>
        <p:pic>
          <p:nvPicPr>
            <p:cNvPr descr="C:\Users\JM\Desktop\karyograms670.jpg" id="160" name="Shape 160"/>
            <p:cNvPicPr preferRelativeResize="0"/>
            <p:nvPr/>
          </p:nvPicPr>
          <p:blipFill rotWithShape="1">
            <a:blip r:embed="rId5">
              <a:alphaModFix/>
            </a:blip>
            <a:srcRect b="2438" l="2388" r="51045" t="17073"/>
            <a:stretch/>
          </p:blipFill>
          <p:spPr>
            <a:xfrm>
              <a:off x="846772500" y="362902500"/>
              <a:ext cx="618611523" cy="540668281"/>
            </a:xfrm>
            <a:prstGeom prst="rect">
              <a:avLst/>
            </a:prstGeom>
            <a:noFill/>
            <a:ln>
              <a:noFill/>
            </a:ln>
          </p:spPr>
        </p:pic>
        <p:pic>
          <p:nvPicPr>
            <p:cNvPr descr="C:\Users\JM\Desktop\karyograms670.jpg" id="161" name="Shape 161"/>
            <p:cNvPicPr preferRelativeResize="0"/>
            <p:nvPr/>
          </p:nvPicPr>
          <p:blipFill rotWithShape="1">
            <a:blip r:embed="rId5">
              <a:alphaModFix/>
            </a:blip>
            <a:srcRect b="4572" l="50894" r="1342" t="10061"/>
            <a:stretch/>
          </p:blipFill>
          <p:spPr>
            <a:xfrm>
              <a:off x="846772500" y="967740000"/>
              <a:ext cx="619496853" cy="541110184"/>
            </a:xfrm>
            <a:prstGeom prst="rect">
              <a:avLst/>
            </a:prstGeom>
            <a:noFill/>
            <a:ln>
              <a:noFill/>
            </a:ln>
          </p:spPr>
        </p:pic>
      </p:grpSp>
      <p:grpSp>
        <p:nvGrpSpPr>
          <p:cNvPr id="162" name="Shape 162"/>
          <p:cNvGrpSpPr/>
          <p:nvPr/>
        </p:nvGrpSpPr>
        <p:grpSpPr>
          <a:xfrm>
            <a:off x="7924800" y="171450"/>
            <a:ext cx="390297" cy="541136"/>
            <a:chOff x="0" y="0"/>
            <a:chExt cx="2147483647" cy="2147483647"/>
          </a:xfrm>
        </p:grpSpPr>
        <p:pic>
          <p:nvPicPr>
            <p:cNvPr descr="C:\Users\JM\Desktop\karyograms670.jpg" id="163" name="Shape 163"/>
            <p:cNvPicPr preferRelativeResize="0"/>
            <p:nvPr/>
          </p:nvPicPr>
          <p:blipFill rotWithShape="1">
            <a:blip r:embed="rId5">
              <a:alphaModFix/>
            </a:blip>
            <a:srcRect b="2438" l="2388" r="51045" t="17073"/>
            <a:stretch/>
          </p:blipFill>
          <p:spPr>
            <a:xfrm>
              <a:off x="0" y="0"/>
              <a:ext cx="2144414653" cy="1013201831"/>
            </a:xfrm>
            <a:prstGeom prst="rect">
              <a:avLst/>
            </a:prstGeom>
            <a:noFill/>
            <a:ln>
              <a:noFill/>
            </a:ln>
          </p:spPr>
        </p:pic>
        <p:pic>
          <p:nvPicPr>
            <p:cNvPr descr="C:\Users\JM\Desktop\karyograms670.jpg" id="164" name="Shape 164"/>
            <p:cNvPicPr preferRelativeResize="0"/>
            <p:nvPr/>
          </p:nvPicPr>
          <p:blipFill rotWithShape="1">
            <a:blip r:embed="rId5">
              <a:alphaModFix/>
            </a:blip>
            <a:srcRect b="4572" l="50894" r="1342" t="10061"/>
            <a:stretch/>
          </p:blipFill>
          <p:spPr>
            <a:xfrm>
              <a:off x="0" y="1133453698"/>
              <a:ext cx="2147483647" cy="1014029948"/>
            </a:xfrm>
            <a:prstGeom prst="rect">
              <a:avLst/>
            </a:prstGeom>
            <a:noFill/>
            <a:ln>
              <a:noFill/>
            </a:ln>
          </p:spPr>
        </p:pic>
      </p:grpSp>
      <p:grpSp>
        <p:nvGrpSpPr>
          <p:cNvPr id="165" name="Shape 165"/>
          <p:cNvGrpSpPr/>
          <p:nvPr/>
        </p:nvGrpSpPr>
        <p:grpSpPr>
          <a:xfrm>
            <a:off x="7162800" y="1371600"/>
            <a:ext cx="390297" cy="541136"/>
            <a:chOff x="0" y="0"/>
            <a:chExt cx="2147483647" cy="2147483647"/>
          </a:xfrm>
        </p:grpSpPr>
        <p:pic>
          <p:nvPicPr>
            <p:cNvPr descr="C:\Users\JM\Desktop\karyograms670.jpg" id="166" name="Shape 166"/>
            <p:cNvPicPr preferRelativeResize="0"/>
            <p:nvPr/>
          </p:nvPicPr>
          <p:blipFill rotWithShape="1">
            <a:blip r:embed="rId5">
              <a:alphaModFix/>
            </a:blip>
            <a:srcRect b="2438" l="2388" r="51045" t="17073"/>
            <a:stretch/>
          </p:blipFill>
          <p:spPr>
            <a:xfrm>
              <a:off x="0" y="0"/>
              <a:ext cx="2144414653" cy="1013201919"/>
            </a:xfrm>
            <a:prstGeom prst="rect">
              <a:avLst/>
            </a:prstGeom>
            <a:noFill/>
            <a:ln>
              <a:noFill/>
            </a:ln>
          </p:spPr>
        </p:pic>
        <p:pic>
          <p:nvPicPr>
            <p:cNvPr descr="C:\Users\JM\Desktop\karyograms670.jpg" id="167" name="Shape 167"/>
            <p:cNvPicPr preferRelativeResize="0"/>
            <p:nvPr/>
          </p:nvPicPr>
          <p:blipFill rotWithShape="1">
            <a:blip r:embed="rId5">
              <a:alphaModFix/>
            </a:blip>
            <a:srcRect b="4572" l="50894" r="1342" t="10061"/>
            <a:stretch/>
          </p:blipFill>
          <p:spPr>
            <a:xfrm>
              <a:off x="0" y="1133453609"/>
              <a:ext cx="2147483647" cy="1014030037"/>
            </a:xfrm>
            <a:prstGeom prst="rect">
              <a:avLst/>
            </a:prstGeom>
            <a:noFill/>
            <a:ln>
              <a:noFill/>
            </a:ln>
          </p:spPr>
        </p:pic>
      </p:grpSp>
      <p:grpSp>
        <p:nvGrpSpPr>
          <p:cNvPr id="168" name="Shape 168"/>
          <p:cNvGrpSpPr/>
          <p:nvPr/>
        </p:nvGrpSpPr>
        <p:grpSpPr>
          <a:xfrm>
            <a:off x="8001000" y="1371600"/>
            <a:ext cx="390297" cy="541136"/>
            <a:chOff x="0" y="0"/>
            <a:chExt cx="2147483647" cy="2147483647"/>
          </a:xfrm>
        </p:grpSpPr>
        <p:pic>
          <p:nvPicPr>
            <p:cNvPr descr="C:\Users\JM\Desktop\karyograms670.jpg" id="169" name="Shape 169"/>
            <p:cNvPicPr preferRelativeResize="0"/>
            <p:nvPr/>
          </p:nvPicPr>
          <p:blipFill rotWithShape="1">
            <a:blip r:embed="rId5">
              <a:alphaModFix/>
            </a:blip>
            <a:srcRect b="2438" l="2388" r="51045" t="17073"/>
            <a:stretch/>
          </p:blipFill>
          <p:spPr>
            <a:xfrm>
              <a:off x="0" y="0"/>
              <a:ext cx="2144414653" cy="1013201919"/>
            </a:xfrm>
            <a:prstGeom prst="rect">
              <a:avLst/>
            </a:prstGeom>
            <a:noFill/>
            <a:ln>
              <a:noFill/>
            </a:ln>
          </p:spPr>
        </p:pic>
        <p:pic>
          <p:nvPicPr>
            <p:cNvPr descr="C:\Users\JM\Desktop\karyograms670.jpg" id="170" name="Shape 170"/>
            <p:cNvPicPr preferRelativeResize="0"/>
            <p:nvPr/>
          </p:nvPicPr>
          <p:blipFill rotWithShape="1">
            <a:blip r:embed="rId5">
              <a:alphaModFix/>
            </a:blip>
            <a:srcRect b="4572" l="50894" r="1342" t="10061"/>
            <a:stretch/>
          </p:blipFill>
          <p:spPr>
            <a:xfrm>
              <a:off x="0" y="1133453609"/>
              <a:ext cx="2147483647" cy="1014030037"/>
            </a:xfrm>
            <a:prstGeom prst="rect">
              <a:avLst/>
            </a:prstGeom>
            <a:noFill/>
            <a:ln>
              <a:noFill/>
            </a:ln>
          </p:spPr>
        </p:pic>
      </p:grpSp>
      <p:grpSp>
        <p:nvGrpSpPr>
          <p:cNvPr id="171" name="Shape 171"/>
          <p:cNvGrpSpPr/>
          <p:nvPr/>
        </p:nvGrpSpPr>
        <p:grpSpPr>
          <a:xfrm>
            <a:off x="3581400" y="2009775"/>
            <a:ext cx="2132355" cy="2825658"/>
            <a:chOff x="0" y="0"/>
            <a:chExt cx="2147483647" cy="2147483646"/>
          </a:xfrm>
        </p:grpSpPr>
        <p:pic>
          <p:nvPicPr>
            <p:cNvPr descr="C:\Users\JM\Desktop\karyograms670.jpg" id="172" name="Shape 172"/>
            <p:cNvPicPr preferRelativeResize="0"/>
            <p:nvPr/>
          </p:nvPicPr>
          <p:blipFill rotWithShape="1">
            <a:blip r:embed="rId5">
              <a:alphaModFix/>
            </a:blip>
            <a:srcRect b="2438" l="2388" r="51045" t="17073"/>
            <a:stretch/>
          </p:blipFill>
          <p:spPr>
            <a:xfrm>
              <a:off x="0" y="0"/>
              <a:ext cx="2144415710" cy="1060775149"/>
            </a:xfrm>
            <a:prstGeom prst="rect">
              <a:avLst/>
            </a:prstGeom>
            <a:noFill/>
            <a:ln>
              <a:noFill/>
            </a:ln>
          </p:spPr>
        </p:pic>
        <p:pic>
          <p:nvPicPr>
            <p:cNvPr descr="C:\Users\JM\Desktop\karyograms670.jpg" id="173" name="Shape 173"/>
            <p:cNvPicPr preferRelativeResize="0"/>
            <p:nvPr/>
          </p:nvPicPr>
          <p:blipFill rotWithShape="1">
            <a:blip r:embed="rId5">
              <a:alphaModFix/>
            </a:blip>
            <a:srcRect b="4572" l="50894" r="1342" t="10061"/>
            <a:stretch/>
          </p:blipFill>
          <p:spPr>
            <a:xfrm>
              <a:off x="0" y="1085841789"/>
              <a:ext cx="2147483647" cy="1061641857"/>
            </a:xfrm>
            <a:prstGeom prst="rect">
              <a:avLst/>
            </a:prstGeom>
            <a:noFill/>
            <a:ln>
              <a:noFill/>
            </a:ln>
          </p:spPr>
        </p:pic>
      </p:grpSp>
      <p:pic>
        <p:nvPicPr>
          <p:cNvPr descr="C:\Users\JM\Desktop\karyograms670.jpg" id="174" name="Shape 174"/>
          <p:cNvPicPr preferRelativeResize="0"/>
          <p:nvPr/>
        </p:nvPicPr>
        <p:blipFill rotWithShape="1">
          <a:blip r:embed="rId5">
            <a:alphaModFix/>
          </a:blip>
          <a:srcRect b="2438" l="2388" r="51045" t="17073"/>
          <a:stretch/>
        </p:blipFill>
        <p:spPr>
          <a:xfrm>
            <a:off x="1209675" y="171450"/>
            <a:ext cx="390297" cy="255387"/>
          </a:xfrm>
          <a:prstGeom prst="rect">
            <a:avLst/>
          </a:prstGeom>
          <a:noFill/>
          <a:ln>
            <a:noFill/>
          </a:ln>
        </p:spPr>
      </p:pic>
      <p:pic>
        <p:nvPicPr>
          <p:cNvPr descr="C:\Users\JM\Desktop\karyograms670.jpg" id="175" name="Shape 175"/>
          <p:cNvPicPr preferRelativeResize="0"/>
          <p:nvPr/>
        </p:nvPicPr>
        <p:blipFill rotWithShape="1">
          <a:blip r:embed="rId5">
            <a:alphaModFix/>
          </a:blip>
          <a:srcRect b="2438" l="2388" r="51045" t="17073"/>
          <a:stretch/>
        </p:blipFill>
        <p:spPr>
          <a:xfrm>
            <a:off x="1971675" y="171450"/>
            <a:ext cx="390297" cy="255387"/>
          </a:xfrm>
          <a:prstGeom prst="rect">
            <a:avLst/>
          </a:prstGeom>
          <a:noFill/>
          <a:ln>
            <a:noFill/>
          </a:ln>
        </p:spPr>
      </p:pic>
      <p:pic>
        <p:nvPicPr>
          <p:cNvPr descr="C:\Users\JM\Desktop\karyograms670.jpg" id="176" name="Shape 176"/>
          <p:cNvPicPr preferRelativeResize="0"/>
          <p:nvPr/>
        </p:nvPicPr>
        <p:blipFill rotWithShape="1">
          <a:blip r:embed="rId5">
            <a:alphaModFix/>
          </a:blip>
          <a:srcRect b="2438" l="2388" r="51045" t="17073"/>
          <a:stretch/>
        </p:blipFill>
        <p:spPr>
          <a:xfrm>
            <a:off x="2657475" y="171450"/>
            <a:ext cx="390297" cy="255387"/>
          </a:xfrm>
          <a:prstGeom prst="rect">
            <a:avLst/>
          </a:prstGeom>
          <a:noFill/>
          <a:ln>
            <a:noFill/>
          </a:ln>
        </p:spPr>
      </p:pic>
      <p:pic>
        <p:nvPicPr>
          <p:cNvPr descr="C:\Users\JM\Desktop\karyograms670.jpg" id="177" name="Shape 177"/>
          <p:cNvPicPr preferRelativeResize="0"/>
          <p:nvPr/>
        </p:nvPicPr>
        <p:blipFill rotWithShape="1">
          <a:blip r:embed="rId5">
            <a:alphaModFix/>
          </a:blip>
          <a:srcRect b="2438" l="2388" r="51045" t="17073"/>
          <a:stretch/>
        </p:blipFill>
        <p:spPr>
          <a:xfrm>
            <a:off x="3343275" y="171450"/>
            <a:ext cx="390297" cy="255387"/>
          </a:xfrm>
          <a:prstGeom prst="rect">
            <a:avLst/>
          </a:prstGeom>
          <a:noFill/>
          <a:ln>
            <a:noFill/>
          </a:ln>
        </p:spPr>
      </p:pic>
      <p:pic>
        <p:nvPicPr>
          <p:cNvPr descr="C:\Users\JM\Desktop\karyograms670.jpg" id="178" name="Shape 178"/>
          <p:cNvPicPr preferRelativeResize="0"/>
          <p:nvPr/>
        </p:nvPicPr>
        <p:blipFill rotWithShape="1">
          <a:blip r:embed="rId5">
            <a:alphaModFix/>
          </a:blip>
          <a:srcRect b="2438" l="2388" r="51045" t="17073"/>
          <a:stretch/>
        </p:blipFill>
        <p:spPr>
          <a:xfrm>
            <a:off x="4029075" y="171450"/>
            <a:ext cx="390297" cy="255387"/>
          </a:xfrm>
          <a:prstGeom prst="rect">
            <a:avLst/>
          </a:prstGeom>
          <a:noFill/>
          <a:ln>
            <a:noFill/>
          </a:ln>
        </p:spPr>
      </p:pic>
      <p:pic>
        <p:nvPicPr>
          <p:cNvPr descr="C:\Users\JM\Desktop\karyograms670.jpg" id="179" name="Shape 179"/>
          <p:cNvPicPr preferRelativeResize="0"/>
          <p:nvPr/>
        </p:nvPicPr>
        <p:blipFill rotWithShape="1">
          <a:blip r:embed="rId5">
            <a:alphaModFix/>
          </a:blip>
          <a:srcRect b="2438" l="2388" r="51045" t="17073"/>
          <a:stretch/>
        </p:blipFill>
        <p:spPr>
          <a:xfrm>
            <a:off x="4724400" y="171450"/>
            <a:ext cx="390297" cy="255387"/>
          </a:xfrm>
          <a:prstGeom prst="rect">
            <a:avLst/>
          </a:prstGeom>
          <a:noFill/>
          <a:ln>
            <a:noFill/>
          </a:ln>
        </p:spPr>
      </p:pic>
      <p:pic>
        <p:nvPicPr>
          <p:cNvPr descr="C:\Users\JM\Desktop\karyograms670.jpg" id="180" name="Shape 180"/>
          <p:cNvPicPr preferRelativeResize="0"/>
          <p:nvPr/>
        </p:nvPicPr>
        <p:blipFill rotWithShape="1">
          <a:blip r:embed="rId5">
            <a:alphaModFix/>
          </a:blip>
          <a:srcRect b="2438" l="2388" r="51045" t="17073"/>
          <a:stretch/>
        </p:blipFill>
        <p:spPr>
          <a:xfrm>
            <a:off x="6248400" y="171450"/>
            <a:ext cx="390297" cy="255387"/>
          </a:xfrm>
          <a:prstGeom prst="rect">
            <a:avLst/>
          </a:prstGeom>
          <a:noFill/>
          <a:ln>
            <a:noFill/>
          </a:ln>
        </p:spPr>
      </p:pic>
      <p:pic>
        <p:nvPicPr>
          <p:cNvPr descr="C:\Users\JM\Desktop\karyograms670.jpg" id="181" name="Shape 181"/>
          <p:cNvPicPr preferRelativeResize="0"/>
          <p:nvPr/>
        </p:nvPicPr>
        <p:blipFill rotWithShape="1">
          <a:blip r:embed="rId5">
            <a:alphaModFix/>
          </a:blip>
          <a:srcRect b="2438" l="2388" r="51045" t="17073"/>
          <a:stretch/>
        </p:blipFill>
        <p:spPr>
          <a:xfrm>
            <a:off x="7077075" y="171450"/>
            <a:ext cx="390297" cy="255387"/>
          </a:xfrm>
          <a:prstGeom prst="rect">
            <a:avLst/>
          </a:prstGeom>
          <a:noFill/>
          <a:ln>
            <a:noFill/>
          </a:ln>
        </p:spPr>
      </p:pic>
      <p:pic>
        <p:nvPicPr>
          <p:cNvPr descr="C:\Users\JM\Desktop\karyograms670.jpg" id="182" name="Shape 182"/>
          <p:cNvPicPr preferRelativeResize="0"/>
          <p:nvPr/>
        </p:nvPicPr>
        <p:blipFill rotWithShape="1">
          <a:blip r:embed="rId5">
            <a:alphaModFix/>
          </a:blip>
          <a:srcRect b="2438" l="2388" r="51045" t="17073"/>
          <a:stretch/>
        </p:blipFill>
        <p:spPr>
          <a:xfrm>
            <a:off x="8686800" y="171450"/>
            <a:ext cx="390297" cy="255387"/>
          </a:xfrm>
          <a:prstGeom prst="rect">
            <a:avLst/>
          </a:prstGeom>
          <a:noFill/>
          <a:ln>
            <a:noFill/>
          </a:ln>
        </p:spPr>
      </p:pic>
      <p:pic>
        <p:nvPicPr>
          <p:cNvPr descr="C:\Users\JM\Desktop\karyograms670.jpg" id="183" name="Shape 183"/>
          <p:cNvPicPr preferRelativeResize="0"/>
          <p:nvPr/>
        </p:nvPicPr>
        <p:blipFill rotWithShape="1">
          <a:blip r:embed="rId5">
            <a:alphaModFix/>
          </a:blip>
          <a:srcRect b="2438" l="2388" r="51045" t="17073"/>
          <a:stretch/>
        </p:blipFill>
        <p:spPr>
          <a:xfrm>
            <a:off x="8677275" y="1371600"/>
            <a:ext cx="390297" cy="255387"/>
          </a:xfrm>
          <a:prstGeom prst="rect">
            <a:avLst/>
          </a:prstGeom>
          <a:noFill/>
          <a:ln>
            <a:noFill/>
          </a:ln>
        </p:spPr>
      </p:pic>
      <p:pic>
        <p:nvPicPr>
          <p:cNvPr descr="C:\Users\JM\Desktop\karyograms670.jpg" id="184" name="Shape 184"/>
          <p:cNvPicPr preferRelativeResize="0"/>
          <p:nvPr/>
        </p:nvPicPr>
        <p:blipFill rotWithShape="1">
          <a:blip r:embed="rId5">
            <a:alphaModFix/>
          </a:blip>
          <a:srcRect b="2438" l="2388" r="51045" t="17073"/>
          <a:stretch/>
        </p:blipFill>
        <p:spPr>
          <a:xfrm>
            <a:off x="6248400" y="1371600"/>
            <a:ext cx="390297" cy="255387"/>
          </a:xfrm>
          <a:prstGeom prst="rect">
            <a:avLst/>
          </a:prstGeom>
          <a:noFill/>
          <a:ln>
            <a:noFill/>
          </a:ln>
        </p:spPr>
      </p:pic>
      <p:pic>
        <p:nvPicPr>
          <p:cNvPr descr="C:\Users\JM\Desktop\karyograms670.jpg" id="185" name="Shape 185"/>
          <p:cNvPicPr preferRelativeResize="0"/>
          <p:nvPr/>
        </p:nvPicPr>
        <p:blipFill rotWithShape="1">
          <a:blip r:embed="rId5">
            <a:alphaModFix/>
          </a:blip>
          <a:srcRect b="2438" l="2388" r="51045" t="17073"/>
          <a:stretch/>
        </p:blipFill>
        <p:spPr>
          <a:xfrm>
            <a:off x="5476875" y="1371600"/>
            <a:ext cx="390297" cy="255387"/>
          </a:xfrm>
          <a:prstGeom prst="rect">
            <a:avLst/>
          </a:prstGeom>
          <a:noFill/>
          <a:ln>
            <a:noFill/>
          </a:ln>
        </p:spPr>
      </p:pic>
      <p:pic>
        <p:nvPicPr>
          <p:cNvPr descr="C:\Users\JM\Desktop\karyograms670.jpg" id="186" name="Shape 186"/>
          <p:cNvPicPr preferRelativeResize="0"/>
          <p:nvPr/>
        </p:nvPicPr>
        <p:blipFill rotWithShape="1">
          <a:blip r:embed="rId5">
            <a:alphaModFix/>
          </a:blip>
          <a:srcRect b="2438" l="2388" r="51045" t="17073"/>
          <a:stretch/>
        </p:blipFill>
        <p:spPr>
          <a:xfrm>
            <a:off x="4724400" y="1371600"/>
            <a:ext cx="390297" cy="255387"/>
          </a:xfrm>
          <a:prstGeom prst="rect">
            <a:avLst/>
          </a:prstGeom>
          <a:noFill/>
          <a:ln>
            <a:noFill/>
          </a:ln>
        </p:spPr>
      </p:pic>
      <p:pic>
        <p:nvPicPr>
          <p:cNvPr descr="C:\Users\JM\Desktop\karyograms670.jpg" id="187" name="Shape 187"/>
          <p:cNvPicPr preferRelativeResize="0"/>
          <p:nvPr/>
        </p:nvPicPr>
        <p:blipFill rotWithShape="1">
          <a:blip r:embed="rId5">
            <a:alphaModFix/>
          </a:blip>
          <a:srcRect b="2438" l="2388" r="51045" t="17073"/>
          <a:stretch/>
        </p:blipFill>
        <p:spPr>
          <a:xfrm>
            <a:off x="4029075" y="1371600"/>
            <a:ext cx="390297" cy="255387"/>
          </a:xfrm>
          <a:prstGeom prst="rect">
            <a:avLst/>
          </a:prstGeom>
          <a:noFill/>
          <a:ln>
            <a:noFill/>
          </a:ln>
        </p:spPr>
      </p:pic>
      <p:pic>
        <p:nvPicPr>
          <p:cNvPr descr="C:\Users\JM\Desktop\karyograms670.jpg" id="188" name="Shape 188"/>
          <p:cNvPicPr preferRelativeResize="0"/>
          <p:nvPr/>
        </p:nvPicPr>
        <p:blipFill rotWithShape="1">
          <a:blip r:embed="rId5">
            <a:alphaModFix/>
          </a:blip>
          <a:srcRect b="2438" l="2388" r="51045" t="17073"/>
          <a:stretch/>
        </p:blipFill>
        <p:spPr>
          <a:xfrm>
            <a:off x="2428875" y="1371600"/>
            <a:ext cx="390297" cy="255387"/>
          </a:xfrm>
          <a:prstGeom prst="rect">
            <a:avLst/>
          </a:prstGeom>
          <a:noFill/>
          <a:ln>
            <a:noFill/>
          </a:ln>
        </p:spPr>
      </p:pic>
      <p:pic>
        <p:nvPicPr>
          <p:cNvPr descr="C:\Users\JM\Desktop\karyograms670.jpg" id="189" name="Shape 189"/>
          <p:cNvPicPr preferRelativeResize="0"/>
          <p:nvPr/>
        </p:nvPicPr>
        <p:blipFill rotWithShape="1">
          <a:blip r:embed="rId5">
            <a:alphaModFix/>
          </a:blip>
          <a:srcRect b="2438" l="2388" r="51045" t="17073"/>
          <a:stretch/>
        </p:blipFill>
        <p:spPr>
          <a:xfrm>
            <a:off x="1600200" y="1371600"/>
            <a:ext cx="390297" cy="255387"/>
          </a:xfrm>
          <a:prstGeom prst="rect">
            <a:avLst/>
          </a:prstGeom>
          <a:noFill/>
          <a:ln>
            <a:noFill/>
          </a:ln>
        </p:spPr>
      </p:pic>
      <p:pic>
        <p:nvPicPr>
          <p:cNvPr descr="C:\Users\JM\Desktop\karyograms670.jpg" id="190" name="Shape 190"/>
          <p:cNvPicPr preferRelativeResize="0"/>
          <p:nvPr/>
        </p:nvPicPr>
        <p:blipFill rotWithShape="1">
          <a:blip r:embed="rId5">
            <a:alphaModFix/>
          </a:blip>
          <a:srcRect b="2438" l="2388" r="51045" t="17073"/>
          <a:stretch/>
        </p:blipFill>
        <p:spPr>
          <a:xfrm>
            <a:off x="838200" y="1371600"/>
            <a:ext cx="390297" cy="255387"/>
          </a:xfrm>
          <a:prstGeom prst="rect">
            <a:avLst/>
          </a:prstGeom>
          <a:noFill/>
          <a:ln>
            <a:noFill/>
          </a:ln>
        </p:spPr>
      </p:pic>
      <p:pic>
        <p:nvPicPr>
          <p:cNvPr descr="C:\Users\JM\Desktop\karyograms670.jpg" id="191" name="Shape 191"/>
          <p:cNvPicPr preferRelativeResize="0"/>
          <p:nvPr/>
        </p:nvPicPr>
        <p:blipFill rotWithShape="1">
          <a:blip r:embed="rId5">
            <a:alphaModFix/>
          </a:blip>
          <a:srcRect b="2438" l="2388" r="51045" t="17073"/>
          <a:stretch/>
        </p:blipFill>
        <p:spPr>
          <a:xfrm>
            <a:off x="76200" y="1600200"/>
            <a:ext cx="390297" cy="255387"/>
          </a:xfrm>
          <a:prstGeom prst="rect">
            <a:avLst/>
          </a:prstGeom>
          <a:noFill/>
          <a:ln>
            <a:noFill/>
          </a:ln>
        </p:spPr>
      </p:pic>
      <p:grpSp>
        <p:nvGrpSpPr>
          <p:cNvPr id="192" name="Shape 192"/>
          <p:cNvGrpSpPr/>
          <p:nvPr/>
        </p:nvGrpSpPr>
        <p:grpSpPr>
          <a:xfrm>
            <a:off x="3267075" y="1371600"/>
            <a:ext cx="390297" cy="541136"/>
            <a:chOff x="0" y="0"/>
            <a:chExt cx="2147483647" cy="2147483647"/>
          </a:xfrm>
        </p:grpSpPr>
        <p:pic>
          <p:nvPicPr>
            <p:cNvPr descr="C:\Users\JM\Desktop\karyograms670.jpg" id="193" name="Shape 193"/>
            <p:cNvPicPr preferRelativeResize="0"/>
            <p:nvPr/>
          </p:nvPicPr>
          <p:blipFill rotWithShape="1">
            <a:blip r:embed="rId5">
              <a:alphaModFix/>
            </a:blip>
            <a:srcRect b="2438" l="2388" r="51045" t="17073"/>
            <a:stretch/>
          </p:blipFill>
          <p:spPr>
            <a:xfrm>
              <a:off x="0" y="0"/>
              <a:ext cx="2144414653" cy="1013201919"/>
            </a:xfrm>
            <a:prstGeom prst="rect">
              <a:avLst/>
            </a:prstGeom>
            <a:noFill/>
            <a:ln>
              <a:noFill/>
            </a:ln>
          </p:spPr>
        </p:pic>
        <p:pic>
          <p:nvPicPr>
            <p:cNvPr descr="C:\Users\JM\Desktop\karyograms670.jpg" id="194" name="Shape 194"/>
            <p:cNvPicPr preferRelativeResize="0"/>
            <p:nvPr/>
          </p:nvPicPr>
          <p:blipFill rotWithShape="1">
            <a:blip r:embed="rId5">
              <a:alphaModFix/>
            </a:blip>
            <a:srcRect b="4572" l="50894" r="1342" t="10061"/>
            <a:stretch/>
          </p:blipFill>
          <p:spPr>
            <a:xfrm>
              <a:off x="0" y="1133453609"/>
              <a:ext cx="2147483647" cy="1014030037"/>
            </a:xfrm>
            <a:prstGeom prst="rect">
              <a:avLst/>
            </a:prstGeom>
            <a:noFill/>
            <a:ln>
              <a:noFill/>
            </a:ln>
          </p:spPr>
        </p:pic>
      </p:gr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7" name="Shape 1497"/>
        <p:cNvGrpSpPr/>
        <p:nvPr/>
      </p:nvGrpSpPr>
      <p:grpSpPr>
        <a:xfrm>
          <a:off x="0" y="0"/>
          <a:ext cx="0" cy="0"/>
          <a:chOff x="0" y="0"/>
          <a:chExt cx="0" cy="0"/>
        </a:xfrm>
      </p:grpSpPr>
      <p:sp>
        <p:nvSpPr>
          <p:cNvPr id="1498" name="Shape 1498"/>
          <p:cNvSpPr txBox="1"/>
          <p:nvPr>
            <p:ph type="title"/>
          </p:nvPr>
        </p:nvSpPr>
        <p:spPr>
          <a:xfrm>
            <a:off x="457200" y="205979"/>
            <a:ext cx="8229600" cy="857400"/>
          </a:xfrm>
          <a:prstGeom prst="rect">
            <a:avLst/>
          </a:prstGeom>
        </p:spPr>
        <p:txBody>
          <a:bodyPr anchorCtr="0" anchor="t" bIns="91425" lIns="91425" rIns="91425" wrap="square" tIns="91425">
            <a:noAutofit/>
          </a:bodyPr>
          <a:lstStyle/>
          <a:p>
            <a:pPr lvl="0" rtl="0">
              <a:spcBef>
                <a:spcPts val="0"/>
              </a:spcBef>
              <a:buNone/>
            </a:pPr>
            <a:r>
              <a:rPr lang="en"/>
              <a:t>The Tyrosine Kinase MET</a:t>
            </a:r>
          </a:p>
        </p:txBody>
      </p:sp>
      <p:sp>
        <p:nvSpPr>
          <p:cNvPr id="1499" name="Shape 1499"/>
          <p:cNvSpPr txBox="1"/>
          <p:nvPr>
            <p:ph idx="1" type="body"/>
          </p:nvPr>
        </p:nvSpPr>
        <p:spPr>
          <a:xfrm>
            <a:off x="457200" y="1200151"/>
            <a:ext cx="8229600" cy="33945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rgbClr val="366092"/>
              </a:buClr>
              <a:buSzPct val="100000"/>
              <a:buFont typeface="Arial"/>
              <a:buChar char="•"/>
            </a:pPr>
            <a:r>
              <a:rPr lang="en"/>
              <a:t>MET is a tyrosine kinase and the receptor for HGF </a:t>
            </a:r>
          </a:p>
          <a:p>
            <a:pPr indent="-342900" lvl="0" marL="342900" marR="0" rtl="0" algn="l">
              <a:lnSpc>
                <a:spcPct val="90000"/>
              </a:lnSpc>
              <a:spcBef>
                <a:spcPts val="0"/>
              </a:spcBef>
              <a:spcAft>
                <a:spcPts val="0"/>
              </a:spcAft>
              <a:buClr>
                <a:srgbClr val="366092"/>
              </a:buClr>
              <a:buSzPct val="100000"/>
              <a:buFont typeface="Arial"/>
              <a:buChar char="•"/>
            </a:pPr>
            <a:r>
              <a:rPr lang="en"/>
              <a:t>Type I pRCCs show significantly higher MET activation</a:t>
            </a:r>
          </a:p>
          <a:p>
            <a:pPr indent="-342900" lvl="0" marL="342900" marR="0" rtl="0" algn="l">
              <a:lnSpc>
                <a:spcPct val="90000"/>
              </a:lnSpc>
              <a:spcBef>
                <a:spcPts val="0"/>
              </a:spcBef>
              <a:spcAft>
                <a:spcPts val="0"/>
              </a:spcAft>
              <a:buClr>
                <a:srgbClr val="366092"/>
              </a:buClr>
              <a:buSzPct val="120000"/>
              <a:buFont typeface="Arial"/>
              <a:buChar char="•"/>
            </a:pPr>
            <a:r>
              <a:rPr lang="en"/>
              <a:t>MET is abnormally activated via</a:t>
            </a:r>
          </a:p>
          <a:p>
            <a:pPr lvl="1" rtl="0">
              <a:lnSpc>
                <a:spcPct val="90000"/>
              </a:lnSpc>
              <a:spcBef>
                <a:spcPts val="0"/>
              </a:spcBef>
              <a:buClr>
                <a:srgbClr val="366092"/>
              </a:buClr>
              <a:buSzPct val="100000"/>
              <a:buFont typeface="Arial"/>
              <a:buChar char="–"/>
            </a:pPr>
            <a:r>
              <a:rPr lang="en" sz="2000"/>
              <a:t>Single nucleotide mutation that lock MET in </a:t>
            </a:r>
            <a:br>
              <a:rPr lang="en" sz="2000"/>
            </a:br>
            <a:r>
              <a:rPr lang="en" sz="2000"/>
              <a:t>the activate conformation</a:t>
            </a:r>
          </a:p>
          <a:p>
            <a:pPr lvl="1" rtl="0">
              <a:lnSpc>
                <a:spcPct val="90000"/>
              </a:lnSpc>
              <a:spcBef>
                <a:spcPts val="0"/>
              </a:spcBef>
              <a:buClr>
                <a:srgbClr val="366092"/>
              </a:buClr>
              <a:buSzPct val="100000"/>
              <a:buFont typeface="Arial"/>
              <a:buChar char="–"/>
            </a:pPr>
            <a:r>
              <a:rPr lang="en" sz="2000"/>
              <a:t>An alternative splicing isoform expression</a:t>
            </a:r>
          </a:p>
          <a:p>
            <a:pPr lvl="1" rtl="0">
              <a:lnSpc>
                <a:spcPct val="90000"/>
              </a:lnSpc>
              <a:spcBef>
                <a:spcPts val="0"/>
              </a:spcBef>
              <a:buClr>
                <a:srgbClr val="366092"/>
              </a:buClr>
              <a:buSzPct val="100000"/>
              <a:buFont typeface="Arial"/>
              <a:buChar char="–"/>
            </a:pPr>
            <a:r>
              <a:rPr lang="en" sz="2000"/>
              <a:t>Duplication</a:t>
            </a:r>
          </a:p>
          <a:p>
            <a:pPr lvl="0" rtl="0">
              <a:lnSpc>
                <a:spcPct val="90000"/>
              </a:lnSpc>
              <a:spcBef>
                <a:spcPts val="0"/>
              </a:spcBef>
              <a:buClr>
                <a:srgbClr val="366092"/>
              </a:buClr>
              <a:buSzPct val="100000"/>
              <a:buFont typeface="Arial"/>
              <a:buChar char="•"/>
            </a:pPr>
            <a:br>
              <a:rPr lang="en"/>
            </a:br>
          </a:p>
          <a:p>
            <a:pPr indent="0" lvl="0" marL="0" marR="0" rtl="0" algn="l">
              <a:lnSpc>
                <a:spcPct val="90000"/>
              </a:lnSpc>
              <a:spcBef>
                <a:spcPts val="0"/>
              </a:spcBef>
              <a:spcAft>
                <a:spcPts val="0"/>
              </a:spcAft>
              <a:buNone/>
            </a:pPr>
            <a:r>
              <a:t/>
            </a:r>
            <a:endParaRPr/>
          </a:p>
        </p:txBody>
      </p:sp>
      <p:pic>
        <p:nvPicPr>
          <p:cNvPr descr="Met_Structure.jpg" id="1500" name="Shape 1500"/>
          <p:cNvPicPr preferRelativeResize="0"/>
          <p:nvPr/>
        </p:nvPicPr>
        <p:blipFill>
          <a:blip r:embed="rId3">
            <a:alphaModFix/>
          </a:blip>
          <a:stretch>
            <a:fillRect/>
          </a:stretch>
        </p:blipFill>
        <p:spPr>
          <a:xfrm>
            <a:off x="7097563" y="1946700"/>
            <a:ext cx="1419225" cy="2724150"/>
          </a:xfrm>
          <a:prstGeom prst="rect">
            <a:avLst/>
          </a:prstGeom>
          <a:noFill/>
          <a:ln>
            <a:noFill/>
          </a:ln>
        </p:spPr>
      </p:pic>
      <p:sp>
        <p:nvSpPr>
          <p:cNvPr id="1501" name="Shape 1501"/>
          <p:cNvSpPr txBox="1"/>
          <p:nvPr/>
        </p:nvSpPr>
        <p:spPr>
          <a:xfrm>
            <a:off x="8718850" y="3944850"/>
            <a:ext cx="7338900" cy="8562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
        <p:nvSpPr>
          <p:cNvPr id="1502" name="Shape 1502"/>
          <p:cNvSpPr txBox="1"/>
          <p:nvPr/>
        </p:nvSpPr>
        <p:spPr>
          <a:xfrm>
            <a:off x="2665825" y="4455450"/>
            <a:ext cx="4861200" cy="215400"/>
          </a:xfrm>
          <a:prstGeom prst="rect">
            <a:avLst/>
          </a:prstGeom>
          <a:noFill/>
          <a:ln>
            <a:noFill/>
          </a:ln>
        </p:spPr>
        <p:txBody>
          <a:bodyPr anchorCtr="0" anchor="t" bIns="45700" lIns="91425" rIns="91425" wrap="square" tIns="45700">
            <a:noAutofit/>
          </a:bodyPr>
          <a:lstStyle/>
          <a:p>
            <a:pPr lvl="0" marR="0" rtl="0" algn="l">
              <a:spcBef>
                <a:spcPts val="0"/>
              </a:spcBef>
              <a:buNone/>
            </a:pPr>
            <a:r>
              <a:rPr lang="en" sz="1000">
                <a:solidFill>
                  <a:srgbClr val="54595D"/>
                </a:solidFill>
                <a:highlight>
                  <a:srgbClr val="F8F9FA"/>
                </a:highlight>
              </a:rPr>
              <a:t>A. Gentile, L. Trusolino and PM. Comoglio, Cancer and Metastasis Reviews 2008</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7" name="Shape 1507"/>
        <p:cNvGrpSpPr/>
        <p:nvPr/>
      </p:nvGrpSpPr>
      <p:grpSpPr>
        <a:xfrm>
          <a:off x="0" y="0"/>
          <a:ext cx="0" cy="0"/>
          <a:chOff x="0" y="0"/>
          <a:chExt cx="0" cy="0"/>
        </a:xfrm>
      </p:grpSpPr>
      <p:pic>
        <p:nvPicPr>
          <p:cNvPr descr="Fig1_final.tif" id="1508" name="Shape 1508"/>
          <p:cNvPicPr preferRelativeResize="0"/>
          <p:nvPr/>
        </p:nvPicPr>
        <p:blipFill rotWithShape="1">
          <a:blip r:embed="rId3">
            <a:alphaModFix/>
          </a:blip>
          <a:srcRect b="0" l="0" r="0" t="0"/>
          <a:stretch/>
        </p:blipFill>
        <p:spPr>
          <a:xfrm>
            <a:off x="1403648" y="2987100"/>
            <a:ext cx="5112600" cy="2156400"/>
          </a:xfrm>
          <a:prstGeom prst="rect">
            <a:avLst/>
          </a:prstGeom>
          <a:noFill/>
          <a:ln>
            <a:noFill/>
          </a:ln>
        </p:spPr>
      </p:pic>
      <p:sp>
        <p:nvSpPr>
          <p:cNvPr id="1509" name="Shape 1509"/>
          <p:cNvSpPr txBox="1"/>
          <p:nvPr>
            <p:ph idx="1" type="body"/>
          </p:nvPr>
        </p:nvSpPr>
        <p:spPr>
          <a:xfrm>
            <a:off x="685800" y="1485900"/>
            <a:ext cx="7772400" cy="34791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rgbClr val="366092"/>
              </a:buClr>
              <a:buSzPct val="100000"/>
              <a:buFont typeface="Arial"/>
              <a:buChar char="•"/>
            </a:pPr>
            <a:r>
              <a:rPr b="0" i="1" lang="en" sz="2400" u="none" cap="none" strike="noStrike">
                <a:solidFill>
                  <a:srgbClr val="366092"/>
                </a:solidFill>
                <a:latin typeface="Helvetica Neue"/>
                <a:ea typeface="Helvetica Neue"/>
                <a:cs typeface="Helvetica Neue"/>
                <a:sym typeface="Helvetica Neue"/>
              </a:rPr>
              <a:t>MET</a:t>
            </a:r>
            <a:r>
              <a:rPr b="0" i="0" lang="en" sz="2400" u="none" cap="none" strike="noStrike">
                <a:solidFill>
                  <a:srgbClr val="366092"/>
                </a:solidFill>
                <a:latin typeface="Helvetica Neue"/>
                <a:ea typeface="Helvetica Neue"/>
                <a:cs typeface="Helvetica Neue"/>
                <a:sym typeface="Helvetica Neue"/>
              </a:rPr>
              <a:t> is the long-known driver in pRCC, we</a:t>
            </a:r>
          </a:p>
          <a:p>
            <a:pPr indent="-292100" lvl="1" marL="685800" marR="0" rtl="0" algn="l">
              <a:spcBef>
                <a:spcPts val="400"/>
              </a:spcBef>
              <a:spcAft>
                <a:spcPts val="0"/>
              </a:spcAft>
              <a:buClr>
                <a:srgbClr val="366092"/>
              </a:buClr>
              <a:buSzPct val="100000"/>
              <a:buFont typeface="Arial"/>
              <a:buChar char="•"/>
            </a:pPr>
            <a:r>
              <a:rPr b="0" i="0" lang="en" sz="2000" u="none" cap="none" strike="noStrike">
                <a:solidFill>
                  <a:srgbClr val="366092"/>
                </a:solidFill>
                <a:latin typeface="Helvetica Neue"/>
                <a:ea typeface="Helvetica Neue"/>
                <a:cs typeface="Helvetica Neue"/>
                <a:sym typeface="Helvetica Neue"/>
              </a:rPr>
              <a:t>Found rs11762213 predicts survival in type 2 patients </a:t>
            </a:r>
          </a:p>
          <a:p>
            <a:pPr indent="-292100" lvl="1" marL="685800" marR="0" rtl="0" algn="l">
              <a:spcBef>
                <a:spcPts val="400"/>
              </a:spcBef>
              <a:spcAft>
                <a:spcPts val="0"/>
              </a:spcAft>
              <a:buClr>
                <a:srgbClr val="366092"/>
              </a:buClr>
              <a:buSzPct val="100000"/>
              <a:buFont typeface="Arial"/>
              <a:buChar char="•"/>
            </a:pPr>
            <a:r>
              <a:rPr b="0" i="0" lang="en" sz="2000" u="none" cap="none" strike="noStrike">
                <a:solidFill>
                  <a:srgbClr val="366092"/>
                </a:solidFill>
                <a:latin typeface="Helvetica Neue"/>
                <a:ea typeface="Helvetica Neue"/>
                <a:cs typeface="Helvetica Neue"/>
                <a:sym typeface="Helvetica Neue"/>
              </a:rPr>
              <a:t>Illustrated the mechanism of an alternative splicing event </a:t>
            </a:r>
          </a:p>
          <a:p>
            <a:pPr indent="-292100" lvl="1" marL="685800" rtl="0">
              <a:spcBef>
                <a:spcPts val="400"/>
              </a:spcBef>
              <a:buClr>
                <a:srgbClr val="366092"/>
              </a:buClr>
              <a:buSzPct val="100000"/>
              <a:buFont typeface="Arial"/>
              <a:buChar char="•"/>
            </a:pPr>
            <a:r>
              <a:rPr lang="en" sz="2000">
                <a:solidFill>
                  <a:srgbClr val="366092"/>
                </a:solidFill>
                <a:latin typeface="Helvetica Neue"/>
                <a:ea typeface="Helvetica Neue"/>
                <a:cs typeface="Helvetica Neue"/>
                <a:sym typeface="Helvetica Neue"/>
              </a:rPr>
              <a:t>A noncoding hotspot in </a:t>
            </a:r>
            <a:r>
              <a:rPr i="1" lang="en" sz="2000">
                <a:solidFill>
                  <a:srgbClr val="366092"/>
                </a:solidFill>
                <a:latin typeface="Helvetica Neue"/>
                <a:ea typeface="Helvetica Neue"/>
                <a:cs typeface="Helvetica Neue"/>
                <a:sym typeface="Helvetica Neue"/>
              </a:rPr>
              <a:t>MET</a:t>
            </a:r>
          </a:p>
          <a:p>
            <a:pPr indent="-292100" lvl="1" marL="685800" marR="0" rtl="0" algn="l">
              <a:spcBef>
                <a:spcPts val="400"/>
              </a:spcBef>
              <a:spcAft>
                <a:spcPts val="0"/>
              </a:spcAft>
              <a:buClr>
                <a:srgbClr val="366092"/>
              </a:buClr>
              <a:buSzPct val="100000"/>
              <a:buFont typeface="Helvetica Neue"/>
              <a:buChar char="•"/>
            </a:pPr>
            <a:r>
              <a:rPr lang="en" sz="2000">
                <a:solidFill>
                  <a:srgbClr val="366092"/>
                </a:solidFill>
                <a:latin typeface="Helvetica Neue"/>
                <a:ea typeface="Helvetica Neue"/>
                <a:cs typeface="Helvetica Neue"/>
                <a:sym typeface="Helvetica Neue"/>
              </a:rPr>
              <a:t>Lack of SV and breakpoint disrupting </a:t>
            </a:r>
            <a:r>
              <a:rPr i="1" lang="en" sz="2000">
                <a:solidFill>
                  <a:srgbClr val="366092"/>
                </a:solidFill>
                <a:latin typeface="Helvetica Neue"/>
                <a:ea typeface="Helvetica Neue"/>
                <a:cs typeface="Helvetica Neue"/>
                <a:sym typeface="Helvetica Neue"/>
              </a:rPr>
              <a:t>MET</a:t>
            </a:r>
          </a:p>
          <a:p>
            <a:pPr indent="-285750" lvl="1" marL="742950" marR="0" rtl="0" algn="l">
              <a:spcBef>
                <a:spcPts val="400"/>
              </a:spcBef>
              <a:buClr>
                <a:srgbClr val="366092"/>
              </a:buClr>
              <a:buSzPct val="100000"/>
              <a:buFont typeface="Arial"/>
              <a:buNone/>
            </a:pPr>
            <a:r>
              <a:t/>
            </a:r>
            <a:endParaRPr b="0" i="0" sz="2000" u="none" cap="none" strike="noStrike">
              <a:solidFill>
                <a:srgbClr val="366092"/>
              </a:solidFill>
              <a:latin typeface="Helvetica Neue"/>
              <a:ea typeface="Helvetica Neue"/>
              <a:cs typeface="Helvetica Neue"/>
              <a:sym typeface="Helvetica Neue"/>
            </a:endParaRPr>
          </a:p>
        </p:txBody>
      </p:sp>
      <p:sp>
        <p:nvSpPr>
          <p:cNvPr id="1510" name="Shape 1510"/>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Key Findings in </a:t>
            </a:r>
            <a:r>
              <a:rPr b="1" i="1" lang="en" sz="3200" u="none" cap="none" strike="noStrike">
                <a:solidFill>
                  <a:srgbClr val="22228B"/>
                </a:solidFill>
                <a:latin typeface="Helvetica Neue"/>
                <a:ea typeface="Helvetica Neue"/>
                <a:cs typeface="Helvetica Neue"/>
                <a:sym typeface="Helvetica Neue"/>
              </a:rPr>
              <a:t>MET</a:t>
            </a:r>
          </a:p>
        </p:txBody>
      </p:sp>
      <p:sp>
        <p:nvSpPr>
          <p:cNvPr id="1511" name="Shape 1511"/>
          <p:cNvSpPr txBox="1"/>
          <p:nvPr/>
        </p:nvSpPr>
        <p:spPr>
          <a:xfrm>
            <a:off x="6300192" y="483919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800" u="none" cap="none" strike="noStrike">
                <a:solidFill>
                  <a:srgbClr val="366092"/>
                </a:solidFill>
                <a:latin typeface="Helvetica Neue"/>
                <a:ea typeface="Helvetica Neue"/>
                <a:cs typeface="Helvetica Neue"/>
                <a:sym typeface="Helvetica Neue"/>
              </a:rPr>
              <a:t>S. Li, B. Shuch and M. Gerstein PLOS Genetics 2017 </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5" name="Shape 1515"/>
        <p:cNvGrpSpPr/>
        <p:nvPr/>
      </p:nvGrpSpPr>
      <p:grpSpPr>
        <a:xfrm>
          <a:off x="0" y="0"/>
          <a:ext cx="0" cy="0"/>
          <a:chOff x="0" y="0"/>
          <a:chExt cx="0" cy="0"/>
        </a:xfrm>
      </p:grpSpPr>
      <p:pic>
        <p:nvPicPr>
          <p:cNvPr descr="Fig2.tif" id="1516" name="Shape 1516"/>
          <p:cNvPicPr preferRelativeResize="0"/>
          <p:nvPr/>
        </p:nvPicPr>
        <p:blipFill rotWithShape="1">
          <a:blip r:embed="rId3">
            <a:alphaModFix/>
          </a:blip>
          <a:srcRect b="0" l="0" r="0" t="0"/>
          <a:stretch/>
        </p:blipFill>
        <p:spPr>
          <a:xfrm>
            <a:off x="1547664" y="915566"/>
            <a:ext cx="5742300" cy="3744000"/>
          </a:xfrm>
          <a:prstGeom prst="rect">
            <a:avLst/>
          </a:prstGeom>
          <a:noFill/>
          <a:ln>
            <a:noFill/>
          </a:ln>
        </p:spPr>
      </p:pic>
      <p:sp>
        <p:nvSpPr>
          <p:cNvPr id="1517" name="Shape 1517"/>
          <p:cNvSpPr txBox="1"/>
          <p:nvPr>
            <p:ph type="title"/>
          </p:nvPr>
        </p:nvSpPr>
        <p:spPr>
          <a:xfrm>
            <a:off x="685800" y="457200"/>
            <a:ext cx="77724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22228B"/>
                </a:solidFill>
                <a:latin typeface="Helvetica Neue"/>
                <a:ea typeface="Helvetica Neue"/>
                <a:cs typeface="Helvetica Neue"/>
                <a:sym typeface="Helvetica Neue"/>
              </a:rPr>
              <a:t>Beyond </a:t>
            </a:r>
            <a:r>
              <a:rPr b="1" i="1" lang="en" sz="3200" u="none" cap="none" strike="noStrike">
                <a:solidFill>
                  <a:srgbClr val="22228B"/>
                </a:solidFill>
                <a:latin typeface="Helvetica Neue"/>
                <a:ea typeface="Helvetica Neue"/>
                <a:cs typeface="Helvetica Neue"/>
                <a:sym typeface="Helvetica Neue"/>
              </a:rPr>
              <a:t>MET</a:t>
            </a:r>
            <a:r>
              <a:rPr b="1" i="0" lang="en" sz="3200" u="none" cap="none" strike="noStrike">
                <a:solidFill>
                  <a:srgbClr val="22228B"/>
                </a:solidFill>
                <a:latin typeface="Helvetica Neue"/>
                <a:ea typeface="Helvetica Neue"/>
                <a:cs typeface="Helvetica Neue"/>
                <a:sym typeface="Helvetica Neue"/>
              </a:rPr>
              <a:t>: Two Noncoding Hotspots</a:t>
            </a:r>
          </a:p>
        </p:txBody>
      </p:sp>
      <p:sp>
        <p:nvSpPr>
          <p:cNvPr id="1518" name="Shape 1518"/>
          <p:cNvSpPr txBox="1"/>
          <p:nvPr/>
        </p:nvSpPr>
        <p:spPr>
          <a:xfrm>
            <a:off x="6300192" y="451654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 sz="800" u="none" cap="none" strike="noStrike">
                <a:solidFill>
                  <a:srgbClr val="366092"/>
                </a:solidFill>
                <a:latin typeface="Helvetica Neue"/>
                <a:ea typeface="Helvetica Neue"/>
                <a:cs typeface="Helvetica Neue"/>
                <a:sym typeface="Helvetica Neue"/>
              </a:rPr>
              <a:t>S. Li, B. Shuch and M. Gerstein PLOS Genetics 2017 </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3" name="Shape 1523"/>
        <p:cNvGrpSpPr/>
        <p:nvPr/>
      </p:nvGrpSpPr>
      <p:grpSpPr>
        <a:xfrm>
          <a:off x="0" y="0"/>
          <a:ext cx="0" cy="0"/>
          <a:chOff x="0" y="0"/>
          <a:chExt cx="0" cy="0"/>
        </a:xfrm>
      </p:grpSpPr>
      <p:sp>
        <p:nvSpPr>
          <p:cNvPr id="1524" name="Shape 1524"/>
          <p:cNvSpPr txBox="1"/>
          <p:nvPr>
            <p:ph type="title"/>
          </p:nvPr>
        </p:nvSpPr>
        <p:spPr>
          <a:xfrm>
            <a:off x="457200" y="205979"/>
            <a:ext cx="82296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3200" u="none" cap="none" strike="noStrike">
                <a:solidFill>
                  <a:srgbClr val="366092"/>
                </a:solidFill>
                <a:latin typeface="Helvetica Neue"/>
                <a:ea typeface="Helvetica Neue"/>
                <a:cs typeface="Helvetica Neue"/>
                <a:sym typeface="Helvetica Neue"/>
              </a:rPr>
              <a:t>Construct Evolutionary Trees in pRCC</a:t>
            </a:r>
          </a:p>
        </p:txBody>
      </p:sp>
      <p:sp>
        <p:nvSpPr>
          <p:cNvPr id="1525" name="Shape 1525"/>
          <p:cNvSpPr txBox="1"/>
          <p:nvPr>
            <p:ph idx="1" type="body"/>
          </p:nvPr>
        </p:nvSpPr>
        <p:spPr>
          <a:xfrm>
            <a:off x="457200" y="1200151"/>
            <a:ext cx="8229600" cy="3394500"/>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rgbClr val="366092"/>
              </a:buClr>
              <a:buSzPct val="100000"/>
              <a:buFont typeface="Arial"/>
              <a:buChar char="•"/>
            </a:pPr>
            <a:r>
              <a:rPr b="0" i="0" lang="en" sz="2400" u="none" cap="none" strike="noStrike">
                <a:solidFill>
                  <a:srgbClr val="366092"/>
                </a:solidFill>
                <a:latin typeface="Helvetica Neue"/>
                <a:ea typeface="Helvetica Neue"/>
                <a:cs typeface="Helvetica Neue"/>
                <a:sym typeface="Helvetica Neue"/>
              </a:rPr>
              <a:t>Infer mutation order and tree structure based on mutation abundance  </a:t>
            </a:r>
            <a:r>
              <a:rPr b="0" i="0" lang="en" sz="1600" u="none" cap="none" strike="noStrike">
                <a:solidFill>
                  <a:srgbClr val="366092"/>
                </a:solidFill>
                <a:latin typeface="Helvetica Neue"/>
                <a:ea typeface="Helvetica Neue"/>
                <a:cs typeface="Helvetica Neue"/>
                <a:sym typeface="Helvetica Neue"/>
              </a:rPr>
              <a:t>(PhyloWGS, Deshwar et al., 2015)</a:t>
            </a:r>
          </a:p>
        </p:txBody>
      </p:sp>
      <p:sp>
        <p:nvSpPr>
          <p:cNvPr id="1526" name="Shape 1526"/>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sp>
        <p:nvSpPr>
          <p:cNvPr id="1527" name="Shape 1527"/>
          <p:cNvSpPr txBox="1"/>
          <p:nvPr/>
        </p:nvSpPr>
        <p:spPr>
          <a:xfrm>
            <a:off x="6372200"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grpSp>
        <p:nvGrpSpPr>
          <p:cNvPr id="1528" name="Shape 1528"/>
          <p:cNvGrpSpPr/>
          <p:nvPr/>
        </p:nvGrpSpPr>
        <p:grpSpPr>
          <a:xfrm>
            <a:off x="1403640" y="2499738"/>
            <a:ext cx="2060347" cy="1460537"/>
            <a:chOff x="2029540" y="937599"/>
            <a:chExt cx="2179570" cy="1545051"/>
          </a:xfrm>
        </p:grpSpPr>
        <p:grpSp>
          <p:nvGrpSpPr>
            <p:cNvPr id="1529" name="Shape 1529"/>
            <p:cNvGrpSpPr/>
            <p:nvPr/>
          </p:nvGrpSpPr>
          <p:grpSpPr>
            <a:xfrm>
              <a:off x="2029540" y="937599"/>
              <a:ext cx="2172600" cy="1545051"/>
              <a:chOff x="2029540" y="937599"/>
              <a:chExt cx="2172600" cy="1545051"/>
            </a:xfrm>
          </p:grpSpPr>
          <p:pic>
            <p:nvPicPr>
              <p:cNvPr descr="Presentation1.pdf" id="1530" name="Shape 1530"/>
              <p:cNvPicPr preferRelativeResize="0"/>
              <p:nvPr/>
            </p:nvPicPr>
            <p:blipFill rotWithShape="1">
              <a:blip r:embed="rId3">
                <a:alphaModFix/>
              </a:blip>
              <a:srcRect b="19555" l="0" r="52972" t="50765"/>
              <a:stretch/>
            </p:blipFill>
            <p:spPr>
              <a:xfrm>
                <a:off x="2029540" y="1795950"/>
                <a:ext cx="2172600" cy="686700"/>
              </a:xfrm>
              <a:prstGeom prst="rect">
                <a:avLst/>
              </a:prstGeom>
              <a:noFill/>
              <a:ln>
                <a:noFill/>
              </a:ln>
            </p:spPr>
          </p:pic>
          <p:sp>
            <p:nvSpPr>
              <p:cNvPr id="1531" name="Shape 1531"/>
              <p:cNvSpPr/>
              <p:nvPr/>
            </p:nvSpPr>
            <p:spPr>
              <a:xfrm>
                <a:off x="2960496" y="937599"/>
                <a:ext cx="1187700" cy="8583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
          <p:nvSpPr>
            <p:cNvPr id="1532" name="Shape 1532"/>
            <p:cNvSpPr txBox="1"/>
            <p:nvPr/>
          </p:nvSpPr>
          <p:spPr>
            <a:xfrm>
              <a:off x="2385710" y="1227343"/>
              <a:ext cx="1823400" cy="6105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533" name="Shape 1533"/>
          <p:cNvGrpSpPr/>
          <p:nvPr/>
        </p:nvGrpSpPr>
        <p:grpSpPr>
          <a:xfrm>
            <a:off x="3995924" y="2139808"/>
            <a:ext cx="2734433" cy="2019587"/>
            <a:chOff x="126062" y="3379637"/>
            <a:chExt cx="3041977" cy="2246732"/>
          </a:xfrm>
        </p:grpSpPr>
        <p:grpSp>
          <p:nvGrpSpPr>
            <p:cNvPr id="1534" name="Shape 1534"/>
            <p:cNvGrpSpPr/>
            <p:nvPr/>
          </p:nvGrpSpPr>
          <p:grpSpPr>
            <a:xfrm>
              <a:off x="126062" y="3424292"/>
              <a:ext cx="3041977" cy="2202076"/>
              <a:chOff x="4758088" y="729750"/>
              <a:chExt cx="3218002" cy="2329500"/>
            </a:xfrm>
          </p:grpSpPr>
          <p:pic>
            <p:nvPicPr>
              <p:cNvPr descr="Presentation1.pdf" id="1535" name="Shape 1535"/>
              <p:cNvPicPr preferRelativeResize="0"/>
              <p:nvPr/>
            </p:nvPicPr>
            <p:blipFill rotWithShape="1">
              <a:blip r:embed="rId4">
                <a:alphaModFix/>
              </a:blip>
              <a:srcRect b="0" l="50352" r="0" t="9214"/>
              <a:stretch/>
            </p:blipFill>
            <p:spPr>
              <a:xfrm>
                <a:off x="4855952" y="729750"/>
                <a:ext cx="2543100" cy="2329500"/>
              </a:xfrm>
              <a:prstGeom prst="rect">
                <a:avLst/>
              </a:prstGeom>
              <a:noFill/>
              <a:ln>
                <a:noFill/>
              </a:ln>
            </p:spPr>
          </p:pic>
          <p:sp>
            <p:nvSpPr>
              <p:cNvPr id="1536" name="Shape 1536"/>
              <p:cNvSpPr/>
              <p:nvPr/>
            </p:nvSpPr>
            <p:spPr>
              <a:xfrm>
                <a:off x="4855952" y="1123413"/>
                <a:ext cx="976500" cy="8583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37" name="Shape 1537"/>
              <p:cNvSpPr/>
              <p:nvPr/>
            </p:nvSpPr>
            <p:spPr>
              <a:xfrm>
                <a:off x="6619319" y="1265204"/>
                <a:ext cx="976500" cy="5190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38" name="Shape 1538"/>
              <p:cNvSpPr txBox="1"/>
              <p:nvPr/>
            </p:nvSpPr>
            <p:spPr>
              <a:xfrm>
                <a:off x="6375890" y="1174121"/>
                <a:ext cx="1600200" cy="4890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indent="0" lvl="0" marL="0" marR="0" rtl="0" algn="l">
                  <a:spcBef>
                    <a:spcPts val="0"/>
                  </a:spcBef>
                  <a:buSzPct val="25000"/>
                  <a:buNone/>
                </a:pPr>
                <a:r>
                  <a:rPr i="1" lang="en" sz="1050">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539" name="Shape 1539"/>
              <p:cNvSpPr txBox="1"/>
              <p:nvPr/>
            </p:nvSpPr>
            <p:spPr>
              <a:xfrm>
                <a:off x="4758088" y="1422609"/>
                <a:ext cx="1520700" cy="298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i="1" lang="en" sz="1050">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540" name="Shape 1540"/>
            <p:cNvSpPr/>
            <p:nvPr/>
          </p:nvSpPr>
          <p:spPr>
            <a:xfrm>
              <a:off x="1705726" y="3379637"/>
              <a:ext cx="923100" cy="69600"/>
            </a:xfrm>
            <a:prstGeom prst="rect">
              <a:avLst/>
            </a:prstGeom>
            <a:solidFill>
              <a:schemeClr val="lt1"/>
            </a:solid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5" name="Shape 1545"/>
        <p:cNvGrpSpPr/>
        <p:nvPr/>
      </p:nvGrpSpPr>
      <p:grpSpPr>
        <a:xfrm>
          <a:off x="0" y="0"/>
          <a:ext cx="0" cy="0"/>
          <a:chOff x="0" y="0"/>
          <a:chExt cx="0" cy="0"/>
        </a:xfrm>
      </p:grpSpPr>
      <p:sp>
        <p:nvSpPr>
          <p:cNvPr id="1546" name="Shape 1546"/>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grpSp>
        <p:nvGrpSpPr>
          <p:cNvPr id="1547" name="Shape 1547"/>
          <p:cNvGrpSpPr/>
          <p:nvPr/>
        </p:nvGrpSpPr>
        <p:grpSpPr>
          <a:xfrm>
            <a:off x="539552" y="135043"/>
            <a:ext cx="6235221" cy="4770619"/>
            <a:chOff x="8149" y="46384"/>
            <a:chExt cx="9297973" cy="7113956"/>
          </a:xfrm>
        </p:grpSpPr>
        <p:pic>
          <p:nvPicPr>
            <p:cNvPr id="1548" name="Shape 1548"/>
            <p:cNvPicPr preferRelativeResize="0"/>
            <p:nvPr/>
          </p:nvPicPr>
          <p:blipFill rotWithShape="1">
            <a:blip r:embed="rId3">
              <a:alphaModFix/>
            </a:blip>
            <a:srcRect b="3809" l="0" r="6129" t="0"/>
            <a:stretch/>
          </p:blipFill>
          <p:spPr>
            <a:xfrm>
              <a:off x="8149" y="46384"/>
              <a:ext cx="9144000" cy="6646800"/>
            </a:xfrm>
            <a:prstGeom prst="rect">
              <a:avLst/>
            </a:prstGeom>
            <a:noFill/>
            <a:ln>
              <a:noFill/>
            </a:ln>
          </p:spPr>
        </p:pic>
        <p:sp>
          <p:nvSpPr>
            <p:cNvPr id="1549" name="Shape 1549"/>
            <p:cNvSpPr txBox="1"/>
            <p:nvPr/>
          </p:nvSpPr>
          <p:spPr>
            <a:xfrm>
              <a:off x="8095361" y="6791040"/>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550" name="Shape 1550"/>
            <p:cNvSpPr txBox="1"/>
            <p:nvPr/>
          </p:nvSpPr>
          <p:spPr>
            <a:xfrm>
              <a:off x="7874597" y="6038229"/>
              <a:ext cx="728100" cy="4203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Mutation</a:t>
              </a:r>
            </a:p>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551" name="Shape 1551"/>
            <p:cNvGrpSpPr/>
            <p:nvPr/>
          </p:nvGrpSpPr>
          <p:grpSpPr>
            <a:xfrm>
              <a:off x="7874597" y="6316289"/>
              <a:ext cx="770269" cy="548422"/>
              <a:chOff x="287329" y="5564447"/>
              <a:chExt cx="770269" cy="548422"/>
            </a:xfrm>
          </p:grpSpPr>
          <p:sp>
            <p:nvSpPr>
              <p:cNvPr id="1552" name="Shape 1552"/>
              <p:cNvSpPr txBox="1"/>
              <p:nvPr/>
            </p:nvSpPr>
            <p:spPr>
              <a:xfrm>
                <a:off x="287329" y="5832669"/>
                <a:ext cx="7539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553" name="Shape 1553"/>
              <p:cNvSpPr txBox="1"/>
              <p:nvPr/>
            </p:nvSpPr>
            <p:spPr>
              <a:xfrm>
                <a:off x="615098" y="5564447"/>
                <a:ext cx="4425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554" name="Shape 1554"/>
            <p:cNvSpPr txBox="1"/>
            <p:nvPr/>
          </p:nvSpPr>
          <p:spPr>
            <a:xfrm>
              <a:off x="8415722" y="6042159"/>
              <a:ext cx="890400" cy="4203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Populations</a:t>
              </a:r>
            </a:p>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555" name="Shape 1555"/>
          <p:cNvSpPr txBox="1"/>
          <p:nvPr/>
        </p:nvSpPr>
        <p:spPr>
          <a:xfrm>
            <a:off x="6588224"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0" name="Shape 1560"/>
        <p:cNvGrpSpPr/>
        <p:nvPr/>
      </p:nvGrpSpPr>
      <p:grpSpPr>
        <a:xfrm>
          <a:off x="0" y="0"/>
          <a:ext cx="0" cy="0"/>
          <a:chOff x="0" y="0"/>
          <a:chExt cx="0" cy="0"/>
        </a:xfrm>
      </p:grpSpPr>
      <p:sp>
        <p:nvSpPr>
          <p:cNvPr id="1561" name="Shape 1561"/>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grpSp>
        <p:nvGrpSpPr>
          <p:cNvPr id="1562" name="Shape 1562"/>
          <p:cNvGrpSpPr/>
          <p:nvPr/>
        </p:nvGrpSpPr>
        <p:grpSpPr>
          <a:xfrm>
            <a:off x="539552" y="123478"/>
            <a:ext cx="6235221" cy="4782185"/>
            <a:chOff x="8149" y="29137"/>
            <a:chExt cx="9297973" cy="7131203"/>
          </a:xfrm>
        </p:grpSpPr>
        <p:pic>
          <p:nvPicPr>
            <p:cNvPr id="1563" name="Shape 1563"/>
            <p:cNvPicPr preferRelativeResize="0"/>
            <p:nvPr/>
          </p:nvPicPr>
          <p:blipFill rotWithShape="1">
            <a:blip r:embed="rId3">
              <a:alphaModFix/>
            </a:blip>
            <a:srcRect b="3809" l="0" r="6129" t="0"/>
            <a:stretch/>
          </p:blipFill>
          <p:spPr>
            <a:xfrm>
              <a:off x="8149" y="46384"/>
              <a:ext cx="9144000" cy="6646800"/>
            </a:xfrm>
            <a:prstGeom prst="rect">
              <a:avLst/>
            </a:prstGeom>
            <a:noFill/>
            <a:ln>
              <a:noFill/>
            </a:ln>
          </p:spPr>
        </p:pic>
        <p:sp>
          <p:nvSpPr>
            <p:cNvPr id="1564" name="Shape 1564"/>
            <p:cNvSpPr/>
            <p:nvPr/>
          </p:nvSpPr>
          <p:spPr>
            <a:xfrm>
              <a:off x="115525" y="29137"/>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5" name="Shape 1565"/>
            <p:cNvSpPr/>
            <p:nvPr/>
          </p:nvSpPr>
          <p:spPr>
            <a:xfrm>
              <a:off x="8025315" y="4612526"/>
              <a:ext cx="1097400" cy="11187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6" name="Shape 1566"/>
            <p:cNvSpPr/>
            <p:nvPr/>
          </p:nvSpPr>
          <p:spPr>
            <a:xfrm>
              <a:off x="1657124" y="1154613"/>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7" name="Shape 1567"/>
            <p:cNvSpPr/>
            <p:nvPr/>
          </p:nvSpPr>
          <p:spPr>
            <a:xfrm>
              <a:off x="4843566" y="2312377"/>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8" name="Shape 1568"/>
            <p:cNvSpPr/>
            <p:nvPr/>
          </p:nvSpPr>
          <p:spPr>
            <a:xfrm>
              <a:off x="8025315" y="3419134"/>
              <a:ext cx="1097400" cy="1097400"/>
            </a:xfrm>
            <a:prstGeom prst="rect">
              <a:avLst/>
            </a:prstGeom>
            <a:noFill/>
            <a:ln cap="flat" cmpd="sng" w="38100">
              <a:solidFill>
                <a:srgbClr val="D01C8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569" name="Shape 1569"/>
            <p:cNvSpPr/>
            <p:nvPr/>
          </p:nvSpPr>
          <p:spPr>
            <a:xfrm>
              <a:off x="8025315" y="2271302"/>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0" name="Shape 1570"/>
            <p:cNvSpPr/>
            <p:nvPr/>
          </p:nvSpPr>
          <p:spPr>
            <a:xfrm>
              <a:off x="3336808" y="29137"/>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1" name="Shape 1571"/>
            <p:cNvSpPr/>
            <p:nvPr/>
          </p:nvSpPr>
          <p:spPr>
            <a:xfrm>
              <a:off x="4842388" y="1169377"/>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2" name="Shape 1572"/>
            <p:cNvSpPr/>
            <p:nvPr/>
          </p:nvSpPr>
          <p:spPr>
            <a:xfrm>
              <a:off x="6577279" y="2271302"/>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3" name="Shape 1573"/>
            <p:cNvSpPr/>
            <p:nvPr/>
          </p:nvSpPr>
          <p:spPr>
            <a:xfrm>
              <a:off x="3362670" y="2342751"/>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4" name="Shape 1574"/>
            <p:cNvSpPr/>
            <p:nvPr/>
          </p:nvSpPr>
          <p:spPr>
            <a:xfrm>
              <a:off x="3362670" y="1194105"/>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5" name="Shape 1575"/>
            <p:cNvSpPr/>
            <p:nvPr/>
          </p:nvSpPr>
          <p:spPr>
            <a:xfrm>
              <a:off x="6584291" y="3422558"/>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6" name="Shape 1576"/>
            <p:cNvSpPr/>
            <p:nvPr/>
          </p:nvSpPr>
          <p:spPr>
            <a:xfrm>
              <a:off x="6587743" y="4612526"/>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7" name="Shape 1577"/>
            <p:cNvSpPr/>
            <p:nvPr/>
          </p:nvSpPr>
          <p:spPr>
            <a:xfrm>
              <a:off x="6587743" y="5773617"/>
              <a:ext cx="1097400" cy="9456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8" name="Shape 1578"/>
            <p:cNvSpPr/>
            <p:nvPr/>
          </p:nvSpPr>
          <p:spPr>
            <a:xfrm>
              <a:off x="1660979" y="3440031"/>
              <a:ext cx="1097400" cy="10668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79" name="Shape 1579"/>
            <p:cNvSpPr/>
            <p:nvPr/>
          </p:nvSpPr>
          <p:spPr>
            <a:xfrm>
              <a:off x="115525" y="4646309"/>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0" name="Shape 1580"/>
            <p:cNvSpPr/>
            <p:nvPr/>
          </p:nvSpPr>
          <p:spPr>
            <a:xfrm>
              <a:off x="1650564" y="4634050"/>
              <a:ext cx="1097400" cy="1097400"/>
            </a:xfrm>
            <a:prstGeom prst="rect">
              <a:avLst/>
            </a:prstGeom>
            <a:noFill/>
            <a:ln cap="flat" cmpd="sng" w="38100">
              <a:solidFill>
                <a:srgbClr val="B8E186"/>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1" name="Shape 1581"/>
            <p:cNvSpPr/>
            <p:nvPr/>
          </p:nvSpPr>
          <p:spPr>
            <a:xfrm>
              <a:off x="3362670" y="3482399"/>
              <a:ext cx="11520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2" name="Shape 1582"/>
            <p:cNvSpPr/>
            <p:nvPr/>
          </p:nvSpPr>
          <p:spPr>
            <a:xfrm>
              <a:off x="1650564" y="2291385"/>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3" name="Shape 1583"/>
            <p:cNvSpPr/>
            <p:nvPr/>
          </p:nvSpPr>
          <p:spPr>
            <a:xfrm>
              <a:off x="115525" y="2284035"/>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4" name="Shape 1584"/>
            <p:cNvSpPr/>
            <p:nvPr/>
          </p:nvSpPr>
          <p:spPr>
            <a:xfrm>
              <a:off x="115525" y="3357796"/>
              <a:ext cx="1097400" cy="10974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5" name="Shape 1585"/>
            <p:cNvSpPr/>
            <p:nvPr/>
          </p:nvSpPr>
          <p:spPr>
            <a:xfrm>
              <a:off x="115525" y="5827446"/>
              <a:ext cx="1124700" cy="950700"/>
            </a:xfrm>
            <a:prstGeom prst="rect">
              <a:avLst/>
            </a:prstGeom>
            <a:noFill/>
            <a:ln cap="flat" cmpd="sng" w="38100">
              <a:solidFill>
                <a:srgbClr val="F1B6DA"/>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86" name="Shape 1586"/>
            <p:cNvSpPr txBox="1"/>
            <p:nvPr/>
          </p:nvSpPr>
          <p:spPr>
            <a:xfrm>
              <a:off x="8095361" y="6791040"/>
              <a:ext cx="184800" cy="369300"/>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587" name="Shape 1587"/>
            <p:cNvSpPr txBox="1"/>
            <p:nvPr/>
          </p:nvSpPr>
          <p:spPr>
            <a:xfrm>
              <a:off x="7874597" y="6038229"/>
              <a:ext cx="728100" cy="4203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Mutation</a:t>
              </a:r>
            </a:p>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588" name="Shape 1588"/>
            <p:cNvGrpSpPr/>
            <p:nvPr/>
          </p:nvGrpSpPr>
          <p:grpSpPr>
            <a:xfrm>
              <a:off x="7874597" y="6316289"/>
              <a:ext cx="770269" cy="548422"/>
              <a:chOff x="287329" y="5564447"/>
              <a:chExt cx="770269" cy="548422"/>
            </a:xfrm>
          </p:grpSpPr>
          <p:sp>
            <p:nvSpPr>
              <p:cNvPr id="1589" name="Shape 1589"/>
              <p:cNvSpPr txBox="1"/>
              <p:nvPr/>
            </p:nvSpPr>
            <p:spPr>
              <a:xfrm>
                <a:off x="287329" y="5832669"/>
                <a:ext cx="7539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590" name="Shape 1590"/>
              <p:cNvSpPr txBox="1"/>
              <p:nvPr/>
            </p:nvSpPr>
            <p:spPr>
              <a:xfrm>
                <a:off x="615098" y="5564447"/>
                <a:ext cx="442500" cy="2802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591" name="Shape 1591"/>
            <p:cNvSpPr txBox="1"/>
            <p:nvPr/>
          </p:nvSpPr>
          <p:spPr>
            <a:xfrm>
              <a:off x="8415722" y="6042159"/>
              <a:ext cx="890400" cy="420300"/>
            </a:xfrm>
            <a:prstGeom prst="rect">
              <a:avLst/>
            </a:prstGeom>
            <a:noFill/>
            <a:ln>
              <a:noFill/>
            </a:ln>
          </p:spPr>
          <p:txBody>
            <a:bodyPr anchorCtr="0" anchor="t" bIns="45700" lIns="91425" rIns="91425" wrap="square" tIns="45700">
              <a:noAutofit/>
            </a:bodyPr>
            <a:lstStyle/>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Populations</a:t>
              </a:r>
            </a:p>
            <a:p>
              <a:pPr indent="0" lvl="0" marL="0" marR="0" rtl="0" algn="ctr">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592" name="Shape 1592"/>
          <p:cNvSpPr txBox="1"/>
          <p:nvPr/>
        </p:nvSpPr>
        <p:spPr>
          <a:xfrm>
            <a:off x="6588224"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sp>
        <p:nvSpPr>
          <p:cNvPr id="1593" name="Shape 1593"/>
          <p:cNvSpPr/>
          <p:nvPr/>
        </p:nvSpPr>
        <p:spPr>
          <a:xfrm>
            <a:off x="4932040"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4" name="Shape 1594"/>
          <p:cNvSpPr/>
          <p:nvPr/>
        </p:nvSpPr>
        <p:spPr>
          <a:xfrm>
            <a:off x="1619672"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5" name="Shape 1595"/>
          <p:cNvSpPr/>
          <p:nvPr/>
        </p:nvSpPr>
        <p:spPr>
          <a:xfrm>
            <a:off x="161967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6" name="Shape 1596"/>
          <p:cNvSpPr/>
          <p:nvPr/>
        </p:nvSpPr>
        <p:spPr>
          <a:xfrm>
            <a:off x="377991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7" name="Shape 1597"/>
          <p:cNvSpPr/>
          <p:nvPr/>
        </p:nvSpPr>
        <p:spPr>
          <a:xfrm>
            <a:off x="4932040"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8" name="Shape 1598"/>
          <p:cNvSpPr/>
          <p:nvPr/>
        </p:nvSpPr>
        <p:spPr>
          <a:xfrm>
            <a:off x="5940152" y="12347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599" name="Shape 1599"/>
          <p:cNvSpPr/>
          <p:nvPr/>
        </p:nvSpPr>
        <p:spPr>
          <a:xfrm>
            <a:off x="5940152"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0" name="Shape 1600"/>
          <p:cNvSpPr/>
          <p:nvPr/>
        </p:nvSpPr>
        <p:spPr>
          <a:xfrm>
            <a:off x="3779912" y="2427734"/>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1" name="Shape 1601"/>
          <p:cNvSpPr/>
          <p:nvPr/>
        </p:nvSpPr>
        <p:spPr>
          <a:xfrm>
            <a:off x="2771800" y="321982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2" name="Shape 1602"/>
          <p:cNvSpPr/>
          <p:nvPr/>
        </p:nvSpPr>
        <p:spPr>
          <a:xfrm>
            <a:off x="2771800"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3" name="Shape 1603"/>
          <p:cNvSpPr/>
          <p:nvPr/>
        </p:nvSpPr>
        <p:spPr>
          <a:xfrm>
            <a:off x="3779912" y="321982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4" name="Shape 1604"/>
          <p:cNvSpPr/>
          <p:nvPr/>
        </p:nvSpPr>
        <p:spPr>
          <a:xfrm>
            <a:off x="3779912" y="3939902"/>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
        <p:nvSpPr>
          <p:cNvPr id="1605" name="Shape 1605"/>
          <p:cNvSpPr/>
          <p:nvPr/>
        </p:nvSpPr>
        <p:spPr>
          <a:xfrm>
            <a:off x="595788" y="843558"/>
            <a:ext cx="735900" cy="735900"/>
          </a:xfrm>
          <a:prstGeom prst="rect">
            <a:avLst/>
          </a:prstGeom>
          <a:noFill/>
          <a:ln cap="flat" cmpd="sng" w="38100">
            <a:solidFill>
              <a:srgbClr val="3B941B"/>
            </a:solidFill>
            <a:prstDash val="solid"/>
            <a:round/>
            <a:headEnd len="med" w="med" type="none"/>
            <a:tailEnd len="med" w="med" type="none"/>
          </a:ln>
        </p:spPr>
        <p:txBody>
          <a:bodyPr anchorCtr="0" anchor="ctr" bIns="45700" lIns="91425" rIns="91425" wrap="square" tIns="45700">
            <a:noAutofit/>
          </a:bodyPr>
          <a:lstStyle/>
          <a:p>
            <a:pPr indent="0" lvl="0" marL="0" marR="0" rtl="0" algn="ctr">
              <a:spcBef>
                <a:spcPts val="0"/>
              </a:spcBef>
              <a:buNone/>
            </a:pPr>
            <a:r>
              <a:t/>
            </a:r>
            <a:endParaRPr sz="1800">
              <a:solidFill>
                <a:srgbClr val="D6E3BC"/>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0" name="Shape 1610"/>
        <p:cNvGrpSpPr/>
        <p:nvPr/>
      </p:nvGrpSpPr>
      <p:grpSpPr>
        <a:xfrm>
          <a:off x="0" y="0"/>
          <a:ext cx="0" cy="0"/>
          <a:chOff x="0" y="0"/>
          <a:chExt cx="0" cy="0"/>
        </a:xfrm>
      </p:grpSpPr>
      <p:sp>
        <p:nvSpPr>
          <p:cNvPr id="1611" name="Shape 1611"/>
          <p:cNvSpPr txBox="1"/>
          <p:nvPr>
            <p:ph type="title"/>
          </p:nvPr>
        </p:nvSpPr>
        <p:spPr>
          <a:xfrm>
            <a:off x="457200" y="205979"/>
            <a:ext cx="8229600" cy="857400"/>
          </a:xfrm>
          <a:prstGeom prst="rect">
            <a:avLst/>
          </a:prstGeom>
          <a:noFill/>
          <a:ln>
            <a:noFill/>
          </a:ln>
        </p:spPr>
        <p:txBody>
          <a:bodyPr anchorCtr="0" anchor="t" bIns="45700" lIns="91425" rIns="91425" wrap="square" tIns="45700">
            <a:noAutofit/>
          </a:bodyPr>
          <a:lstStyle/>
          <a:p>
            <a:pPr indent="0" lvl="0" marL="0" marR="0" rtl="0" algn="l">
              <a:spcBef>
                <a:spcPts val="0"/>
              </a:spcBef>
              <a:buClr>
                <a:srgbClr val="366092"/>
              </a:buClr>
              <a:buSzPct val="25000"/>
              <a:buFont typeface="Helvetica Neue"/>
              <a:buNone/>
            </a:pPr>
            <a:r>
              <a:rPr b="1" i="0" lang="en" sz="2880" u="none" cap="none" strike="noStrike">
                <a:solidFill>
                  <a:srgbClr val="366092"/>
                </a:solidFill>
                <a:latin typeface="Helvetica Neue"/>
                <a:ea typeface="Helvetica Neue"/>
                <a:cs typeface="Helvetica Neue"/>
                <a:sym typeface="Helvetica Neue"/>
              </a:rPr>
              <a:t>Tree Topology Correlates with Molecular Subtypes</a:t>
            </a:r>
          </a:p>
        </p:txBody>
      </p:sp>
      <p:sp>
        <p:nvSpPr>
          <p:cNvPr id="1612" name="Shape 1612"/>
          <p:cNvSpPr txBox="1"/>
          <p:nvPr>
            <p:ph idx="12" type="sldNum"/>
          </p:nvPr>
        </p:nvSpPr>
        <p:spPr>
          <a:xfrm>
            <a:off x="6553200" y="4767264"/>
            <a:ext cx="2133600" cy="273900"/>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 sz="1200">
                <a:solidFill>
                  <a:srgbClr val="888888"/>
                </a:solidFill>
                <a:latin typeface="Helvetica Neue"/>
                <a:ea typeface="Helvetica Neue"/>
                <a:cs typeface="Helvetica Neue"/>
                <a:sym typeface="Helvetica Neue"/>
              </a:rPr>
              <a:t>‹#›</a:t>
            </a:fld>
          </a:p>
        </p:txBody>
      </p:sp>
      <p:sp>
        <p:nvSpPr>
          <p:cNvPr id="1613" name="Shape 1613"/>
          <p:cNvSpPr txBox="1"/>
          <p:nvPr/>
        </p:nvSpPr>
        <p:spPr>
          <a:xfrm>
            <a:off x="6372200" y="4515966"/>
            <a:ext cx="2625300" cy="2154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 sz="800">
                <a:solidFill>
                  <a:srgbClr val="366092"/>
                </a:solidFill>
                <a:latin typeface="Helvetica Neue"/>
                <a:ea typeface="Helvetica Neue"/>
                <a:cs typeface="Helvetica Neue"/>
                <a:sym typeface="Helvetica Neue"/>
              </a:rPr>
              <a:t>S. Li, B. Shuch and M. Gerstein PLOS Genetics 2017 </a:t>
            </a:r>
          </a:p>
        </p:txBody>
      </p:sp>
      <p:pic>
        <p:nvPicPr>
          <p:cNvPr descr="temp.pdf" id="1614" name="Shape 1614"/>
          <p:cNvPicPr preferRelativeResize="0"/>
          <p:nvPr/>
        </p:nvPicPr>
        <p:blipFill rotWithShape="1">
          <a:blip r:embed="rId3">
            <a:alphaModFix/>
          </a:blip>
          <a:srcRect b="20172" l="8303" r="7571" t="11975"/>
          <a:stretch/>
        </p:blipFill>
        <p:spPr>
          <a:xfrm>
            <a:off x="2267744" y="1059582"/>
            <a:ext cx="5714100" cy="34563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18" name="Shape 1618"/>
        <p:cNvGrpSpPr/>
        <p:nvPr/>
      </p:nvGrpSpPr>
      <p:grpSpPr>
        <a:xfrm>
          <a:off x="0" y="0"/>
          <a:ext cx="0" cy="0"/>
          <a:chOff x="0" y="0"/>
          <a:chExt cx="0" cy="0"/>
        </a:xfrm>
      </p:grpSpPr>
      <p:sp>
        <p:nvSpPr>
          <p:cNvPr id="1619" name="Shape 1619"/>
          <p:cNvSpPr txBox="1"/>
          <p:nvPr>
            <p:ph type="title"/>
          </p:nvPr>
        </p:nvSpPr>
        <p:spPr>
          <a:xfrm>
            <a:off x="0" y="-44053"/>
            <a:ext cx="9144000" cy="615600"/>
          </a:xfrm>
          <a:prstGeom prst="rect">
            <a:avLst/>
          </a:prstGeom>
          <a:noFill/>
          <a:ln>
            <a:noFill/>
          </a:ln>
        </p:spPr>
        <p:txBody>
          <a:bodyPr anchorCtr="0" anchor="ctr" bIns="46025" lIns="92050" rIns="92050" wrap="square" tIns="46025">
            <a:noAutofit/>
          </a:bodyPr>
          <a:lstStyle/>
          <a:p>
            <a:pPr indent="0" lvl="0" marL="0" marR="0" rtl="0" algn="ctr">
              <a:lnSpc>
                <a:spcPct val="100000"/>
              </a:lnSpc>
              <a:spcBef>
                <a:spcPts val="0"/>
              </a:spcBef>
              <a:spcAft>
                <a:spcPts val="0"/>
              </a:spcAft>
              <a:buClr>
                <a:srgbClr val="7F7F7F"/>
              </a:buClr>
              <a:buSzPct val="25000"/>
              <a:buFont typeface="Helvetica Neue"/>
              <a:buNone/>
            </a:pPr>
            <a:r>
              <a:rPr b="1" i="0" lang="en" sz="1800" u="none" cap="none" strike="noStrike">
                <a:solidFill>
                  <a:srgbClr val="7F7F7F"/>
                </a:solidFill>
                <a:latin typeface="Helvetica Neue"/>
                <a:ea typeface="Helvetica Neue"/>
                <a:cs typeface="Helvetica Neue"/>
                <a:sym typeface="Helvetica Neue"/>
              </a:rPr>
              <a:t>Personal Genomics:</a:t>
            </a:r>
            <a:br>
              <a:rPr b="1" i="0" lang="en" sz="1800" u="none" cap="none" strike="noStrike">
                <a:solidFill>
                  <a:srgbClr val="7F7F7F"/>
                </a:solidFill>
                <a:latin typeface="Helvetica Neue"/>
                <a:ea typeface="Helvetica Neue"/>
                <a:cs typeface="Helvetica Neue"/>
                <a:sym typeface="Helvetica Neue"/>
              </a:rPr>
            </a:br>
            <a:r>
              <a:rPr b="1" i="0" lang="en" sz="1800" u="none" cap="none" strike="noStrike">
                <a:solidFill>
                  <a:srgbClr val="7F7F7F"/>
                </a:solidFill>
                <a:latin typeface="Helvetica Neue"/>
                <a:ea typeface="Helvetica Neue"/>
                <a:cs typeface="Helvetica Neue"/>
                <a:sym typeface="Helvetica Neue"/>
              </a:rPr>
              <a:t>Managing Exponential Data Scaling through Prioritizing High-impact Variants</a:t>
            </a:r>
            <a:r>
              <a:rPr b="1" i="0" lang="en" sz="1800" u="none" cap="none" strike="noStrike">
                <a:solidFill>
                  <a:schemeClr val="lt1"/>
                </a:solidFill>
                <a:latin typeface="Helvetica Neue"/>
                <a:ea typeface="Helvetica Neue"/>
                <a:cs typeface="Helvetica Neue"/>
                <a:sym typeface="Helvetica Neue"/>
              </a:rPr>
              <a:t> </a:t>
            </a:r>
          </a:p>
        </p:txBody>
      </p:sp>
      <p:sp>
        <p:nvSpPr>
          <p:cNvPr id="1620" name="Shape 1620"/>
          <p:cNvSpPr txBox="1"/>
          <p:nvPr>
            <p:ph idx="1" type="body"/>
          </p:nvPr>
        </p:nvSpPr>
        <p:spPr>
          <a:xfrm>
            <a:off x="50800" y="550069"/>
            <a:ext cx="4538700" cy="4389900"/>
          </a:xfrm>
          <a:prstGeom prst="rect">
            <a:avLst/>
          </a:prstGeom>
          <a:noFill/>
          <a:ln>
            <a:noFill/>
          </a:ln>
        </p:spPr>
        <p:txBody>
          <a:bodyPr anchorCtr="0" anchor="t" bIns="46025" lIns="92050" rIns="92050" wrap="square" tIns="46025">
            <a:noAutofit/>
          </a:bodyPr>
          <a:lstStyle/>
          <a:p>
            <a:pPr indent="-209550" lvl="0" marL="228600" marR="0" rtl="0" algn="l">
              <a:lnSpc>
                <a:spcPct val="100000"/>
              </a:lnSpc>
              <a:spcBef>
                <a:spcPts val="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Introduction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 exponential </a:t>
            </a:r>
            <a:r>
              <a:rPr b="0" i="0" lang="en" sz="1500" u="none" cap="none" strike="noStrike">
                <a:solidFill>
                  <a:srgbClr val="FFFF00"/>
                </a:solidFill>
                <a:latin typeface="Helvetica Neue"/>
                <a:ea typeface="Helvetica Neue"/>
                <a:cs typeface="Helvetica Neue"/>
                <a:sym typeface="Helvetica Neue"/>
              </a:rPr>
              <a:t>scaling</a:t>
            </a:r>
            <a:r>
              <a:rPr b="0" i="0" lang="en" sz="1500" u="none" cap="none" strike="noStrike">
                <a:solidFill>
                  <a:srgbClr val="7F7F7F"/>
                </a:solidFill>
                <a:latin typeface="Helvetica Neue"/>
                <a:ea typeface="Helvetica Neue"/>
                <a:cs typeface="Helvetica Neue"/>
                <a:sym typeface="Helvetica Neue"/>
              </a:rPr>
              <a:t> of data generation &amp; processing</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The</a:t>
            </a:r>
            <a:r>
              <a:rPr b="0" i="0" lang="en" sz="1500" u="none" cap="none" strike="noStrike">
                <a:solidFill>
                  <a:srgbClr val="FFFF00"/>
                </a:solidFill>
                <a:latin typeface="Helvetica Neue"/>
                <a:ea typeface="Helvetica Neue"/>
                <a:cs typeface="Helvetica Neue"/>
                <a:sym typeface="Helvetica Neue"/>
              </a:rPr>
              <a:t> landscape of variants </a:t>
            </a:r>
            <a:r>
              <a:rPr b="0" i="0" lang="en" sz="1500" u="none" cap="none" strike="noStrike">
                <a:solidFill>
                  <a:srgbClr val="7F7F7F"/>
                </a:solidFill>
                <a:latin typeface="Helvetica Neue"/>
                <a:ea typeface="Helvetica Neue"/>
                <a:cs typeface="Helvetica Neue"/>
                <a:sym typeface="Helvetica Neue"/>
              </a:rPr>
              <a:t>in personal genomes suggests finding a few key ones</a:t>
            </a:r>
          </a:p>
          <a:p>
            <a:pPr indent="-209550" lvl="0" marL="228600" marR="0" rtl="0" algn="l">
              <a:lnSpc>
                <a:spcPct val="100000"/>
              </a:lnSpc>
              <a:spcBef>
                <a:spcPts val="400"/>
              </a:spcBef>
              <a:spcAft>
                <a:spcPts val="0"/>
              </a:spcAft>
              <a:buClr>
                <a:srgbClr val="7F7F7F"/>
              </a:buClr>
              <a:buSzPct val="100000"/>
              <a:buFont typeface="Helvetica Neue"/>
              <a:buChar char="•"/>
            </a:pPr>
            <a:r>
              <a:rPr b="0" i="0" lang="en" sz="1700" u="none" cap="none" strike="noStrike">
                <a:solidFill>
                  <a:srgbClr val="7F7F7F"/>
                </a:solidFill>
                <a:latin typeface="Helvetica Neue"/>
                <a:ea typeface="Helvetica Neue"/>
                <a:cs typeface="Helvetica Neue"/>
                <a:sym typeface="Helvetica Neue"/>
              </a:rPr>
              <a:t>Evaluating the Impact of Non-coding Variants with Annotation</a:t>
            </a:r>
          </a:p>
          <a:p>
            <a:pPr indent="-209550" lvl="1" marL="571500" marR="0" rtl="0" algn="l">
              <a:lnSpc>
                <a:spcPct val="100000"/>
              </a:lnSpc>
              <a:spcBef>
                <a:spcPts val="360"/>
              </a:spcBef>
              <a:spcAft>
                <a:spcPts val="0"/>
              </a:spcAft>
              <a:buClr>
                <a:srgbClr val="FFFF00"/>
              </a:buClr>
              <a:buSzPct val="100000"/>
              <a:buFont typeface="Merriweather Sans"/>
              <a:buChar char="-"/>
            </a:pPr>
            <a:r>
              <a:rPr b="0" i="0" lang="en" sz="1500" u="none" cap="none" strike="noStrike">
                <a:solidFill>
                  <a:srgbClr val="FFFF00"/>
                </a:solidFill>
                <a:latin typeface="Helvetica Neue"/>
                <a:ea typeface="Helvetica Neue"/>
                <a:cs typeface="Helvetica Neue"/>
                <a:sym typeface="Helvetica Neue"/>
              </a:rPr>
              <a:t>Annotating non-coding regions</a:t>
            </a:r>
            <a:r>
              <a:rPr b="0" i="0" lang="en" sz="1500" u="none" cap="none" strike="noStrike">
                <a:solidFill>
                  <a:srgbClr val="7F7F7F"/>
                </a:solidFill>
                <a:latin typeface="Helvetica Neue"/>
                <a:ea typeface="Helvetica Neue"/>
                <a:cs typeface="Helvetica Neue"/>
                <a:sym typeface="Helvetica Neue"/>
              </a:rPr>
              <a:t> on different scales with MUSIC</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rare variants with </a:t>
            </a:r>
            <a:r>
              <a:rPr b="0" i="0" lang="en" sz="1500" u="none" cap="none" strike="noStrike">
                <a:solidFill>
                  <a:srgbClr val="FFFF00"/>
                </a:solidFill>
                <a:latin typeface="Helvetica Neue"/>
                <a:ea typeface="Helvetica Neue"/>
                <a:cs typeface="Helvetica Neue"/>
                <a:sym typeface="Helvetica Neue"/>
              </a:rPr>
              <a:t>“sensitive sites”</a:t>
            </a:r>
            <a:r>
              <a:rPr b="0" i="0" lang="en" sz="1500" u="none" cap="none" strike="noStrike">
                <a:solidFill>
                  <a:srgbClr val="7F7F7F"/>
                </a:solidFill>
                <a:latin typeface="Helvetica Neue"/>
                <a:ea typeface="Helvetica Neue"/>
                <a:cs typeface="Helvetica Neue"/>
                <a:sym typeface="Helvetica Neue"/>
              </a:rPr>
              <a:t> (human-conserved) </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in terms of</a:t>
            </a:r>
            <a:r>
              <a:rPr b="0" i="0" lang="en" sz="1500" u="none" cap="none" strike="noStrike">
                <a:solidFill>
                  <a:srgbClr val="FFFF00"/>
                </a:solidFill>
                <a:latin typeface="Helvetica Neue"/>
                <a:ea typeface="Helvetica Neue"/>
                <a:cs typeface="Helvetica Neue"/>
                <a:sym typeface="Helvetica Neue"/>
              </a:rPr>
              <a:t> </a:t>
            </a:r>
            <a:br>
              <a:rPr b="0" i="0" lang="en" sz="1500" u="none" cap="none" strike="noStrike">
                <a:solidFill>
                  <a:srgbClr val="FFFF00"/>
                </a:solidFill>
                <a:latin typeface="Helvetica Neue"/>
                <a:ea typeface="Helvetica Neue"/>
                <a:cs typeface="Helvetica Neue"/>
                <a:sym typeface="Helvetica Neue"/>
              </a:rPr>
            </a:br>
            <a:r>
              <a:rPr b="0" i="0" lang="en" sz="1500" u="none" cap="none" strike="noStrike">
                <a:solidFill>
                  <a:srgbClr val="FFFF00"/>
                </a:solidFill>
                <a:latin typeface="Helvetica Neue"/>
                <a:ea typeface="Helvetica Neue"/>
                <a:cs typeface="Helvetica Neue"/>
                <a:sym typeface="Helvetica Neue"/>
              </a:rPr>
              <a:t>network connectivity</a:t>
            </a:r>
            <a:r>
              <a:rPr b="0" i="0" lang="en" sz="1500" u="none" cap="none" strike="noStrike">
                <a:solidFill>
                  <a:srgbClr val="7F7F7F"/>
                </a:solidFill>
                <a:latin typeface="Helvetica Neue"/>
                <a:ea typeface="Helvetica Neue"/>
                <a:cs typeface="Helvetica Neue"/>
                <a:sym typeface="Helvetica Neue"/>
              </a:rPr>
              <a:t> (eg hubs)</a:t>
            </a:r>
          </a:p>
          <a:p>
            <a:pPr indent="-209550" lvl="1" marL="571500" marR="0" rtl="0" algn="l">
              <a:lnSpc>
                <a:spcPct val="100000"/>
              </a:lnSpc>
              <a:spcBef>
                <a:spcPts val="360"/>
              </a:spcBef>
              <a:spcAft>
                <a:spcPts val="0"/>
              </a:spcAft>
              <a:buClr>
                <a:srgbClr val="7F7F7F"/>
              </a:buClr>
              <a:buSzPct val="100000"/>
              <a:buFont typeface="Merriweather Sans"/>
              <a:buChar char="-"/>
            </a:pPr>
            <a:r>
              <a:rPr b="0" i="0" lang="en" sz="1500" u="none" cap="none" strike="noStrike">
                <a:solidFill>
                  <a:srgbClr val="7F7F7F"/>
                </a:solidFill>
                <a:latin typeface="Helvetica Neue"/>
                <a:ea typeface="Helvetica Neue"/>
                <a:cs typeface="Helvetica Neue"/>
                <a:sym typeface="Helvetica Neue"/>
              </a:rPr>
              <a:t>Prioritizing using AlleleDB in terms of </a:t>
            </a:r>
            <a:r>
              <a:rPr b="0" i="0" lang="en" sz="1500" u="none" cap="none" strike="noStrike">
                <a:solidFill>
                  <a:srgbClr val="FFFF00"/>
                </a:solidFill>
                <a:latin typeface="Helvetica Neue"/>
                <a:ea typeface="Helvetica Neue"/>
                <a:cs typeface="Helvetica Neue"/>
                <a:sym typeface="Helvetica Neue"/>
              </a:rPr>
              <a:t>allelic elements</a:t>
            </a:r>
            <a:r>
              <a:rPr b="0" i="0" lang="en" sz="1500" u="none" cap="none" strike="noStrike">
                <a:solidFill>
                  <a:srgbClr val="7F7F7F"/>
                </a:solidFill>
                <a:latin typeface="Helvetica Neue"/>
                <a:ea typeface="Helvetica Neue"/>
                <a:cs typeface="Helvetica Neue"/>
                <a:sym typeface="Helvetica Neue"/>
              </a:rPr>
              <a:t>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Having observed difference in molecular activity in many contexts</a:t>
            </a:r>
          </a:p>
        </p:txBody>
      </p:sp>
      <p:sp>
        <p:nvSpPr>
          <p:cNvPr id="1621" name="Shape 1621"/>
          <p:cNvSpPr txBox="1"/>
          <p:nvPr>
            <p:ph idx="2" type="body"/>
          </p:nvPr>
        </p:nvSpPr>
        <p:spPr>
          <a:xfrm>
            <a:off x="4437062" y="540544"/>
            <a:ext cx="4707000" cy="4399500"/>
          </a:xfrm>
          <a:prstGeom prst="rect">
            <a:avLst/>
          </a:prstGeom>
          <a:noFill/>
          <a:ln>
            <a:noFill/>
          </a:ln>
        </p:spPr>
        <p:txBody>
          <a:bodyPr anchorCtr="0" anchor="t" bIns="46025" lIns="92050" rIns="92050" wrap="square" tIns="46025">
            <a:noAutofit/>
          </a:bodyPr>
          <a:lstStyle/>
          <a:p>
            <a:pPr indent="-184150" lvl="0" marL="228600" marR="0" rtl="0" algn="l">
              <a:lnSpc>
                <a:spcPct val="100000"/>
              </a:lnSpc>
              <a:spcBef>
                <a:spcPts val="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Putting it together in Workflows</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Larva to do burden testing</a:t>
            </a:r>
            <a:r>
              <a:rPr b="0" i="0" lang="en" sz="1300" u="none" cap="none" strike="noStrike">
                <a:solidFill>
                  <a:srgbClr val="7F7F7F"/>
                </a:solidFill>
                <a:latin typeface="Helvetica Neue"/>
                <a:ea typeface="Helvetica Neue"/>
                <a:cs typeface="Helvetica Neue"/>
                <a:sym typeface="Helvetica Neue"/>
              </a:rPr>
              <a:t> on non-coding annotation</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Need to correct for over-dispersion mutation counts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Parameterized according to replication timing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Using </a:t>
            </a:r>
            <a:r>
              <a:rPr b="0" i="0" lang="en" sz="1300" u="none" cap="none" strike="noStrike">
                <a:solidFill>
                  <a:srgbClr val="FFFF00"/>
                </a:solidFill>
                <a:latin typeface="Helvetica Neue"/>
                <a:ea typeface="Helvetica Neue"/>
                <a:cs typeface="Helvetica Neue"/>
                <a:sym typeface="Helvetica Neue"/>
              </a:rPr>
              <a:t>FunSeq to integrate evidence </a:t>
            </a:r>
            <a:r>
              <a:rPr b="0" i="0" lang="en" sz="1300" u="none" cap="none" strike="noStrike">
                <a:solidFill>
                  <a:srgbClr val="7F7F7F"/>
                </a:solidFill>
                <a:latin typeface="Helvetica Neue"/>
                <a:ea typeface="Helvetica Neue"/>
                <a:cs typeface="Helvetica Neue"/>
                <a:sym typeface="Helvetica Neue"/>
              </a:rPr>
              <a:t>on variants </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Systematically weighting all the features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suggesting non-coding drivers</a:t>
            </a:r>
          </a:p>
          <a:p>
            <a:pPr indent="-207962" lvl="2" marL="912812" marR="0" rtl="0" algn="l">
              <a:lnSpc>
                <a:spcPct val="100000"/>
              </a:lnSpc>
              <a:spcBef>
                <a:spcPts val="320"/>
              </a:spcBef>
              <a:spcAft>
                <a:spcPts val="0"/>
              </a:spcAft>
              <a:buClr>
                <a:srgbClr val="7F7F7F"/>
              </a:buClr>
              <a:buSzPct val="100000"/>
              <a:buFont typeface="Helvetica Neue"/>
              <a:buChar char="•"/>
            </a:pPr>
            <a:r>
              <a:rPr b="0" i="0" lang="en" sz="1300" u="none" cap="none" strike="noStrike">
                <a:solidFill>
                  <a:srgbClr val="7F7F7F"/>
                </a:solidFill>
                <a:latin typeface="Helvetica Neue"/>
                <a:ea typeface="Helvetica Neue"/>
                <a:cs typeface="Helvetica Neue"/>
                <a:sym typeface="Helvetica Neue"/>
              </a:rPr>
              <a:t>Prioritzing rare germline variants</a:t>
            </a:r>
            <a:br>
              <a:rPr b="0" i="0" lang="en" sz="1300" u="none" cap="none" strike="noStrike">
                <a:solidFill>
                  <a:srgbClr val="7F7F7F"/>
                </a:solidFill>
                <a:latin typeface="Helvetica Neue"/>
                <a:ea typeface="Helvetica Neue"/>
                <a:cs typeface="Helvetica Neue"/>
                <a:sym typeface="Helvetica Neue"/>
              </a:rPr>
            </a:br>
          </a:p>
          <a:p>
            <a:pPr indent="-184150" lvl="0" marL="228600" marR="0" rtl="0" algn="l">
              <a:lnSpc>
                <a:spcPct val="100000"/>
              </a:lnSpc>
              <a:spcBef>
                <a:spcPts val="400"/>
              </a:spcBef>
              <a:spcAft>
                <a:spcPts val="0"/>
              </a:spcAft>
              <a:buClr>
                <a:srgbClr val="7F7F7F"/>
              </a:buClr>
              <a:buSzPct val="100000"/>
              <a:buFont typeface="Helvetica Neue"/>
              <a:buChar char="•"/>
            </a:pPr>
            <a:r>
              <a:rPr b="0" i="0" lang="en" sz="1300" u="none">
                <a:solidFill>
                  <a:srgbClr val="7F7F7F"/>
                </a:solidFill>
                <a:latin typeface="Helvetica Neue"/>
                <a:ea typeface="Helvetica Neue"/>
                <a:cs typeface="Helvetica Neue"/>
                <a:sym typeface="Helvetica Neue"/>
              </a:rPr>
              <a:t>Postscript: Analysis of the </a:t>
            </a:r>
            <a:br>
              <a:rPr b="0" i="0" lang="en" sz="1300" u="none">
                <a:solidFill>
                  <a:srgbClr val="7F7F7F"/>
                </a:solidFill>
                <a:latin typeface="Helvetica Neue"/>
                <a:ea typeface="Helvetica Neue"/>
                <a:cs typeface="Helvetica Neue"/>
                <a:sym typeface="Helvetica Neue"/>
              </a:rPr>
            </a:br>
            <a:r>
              <a:rPr b="0" i="0" lang="en" sz="1300" u="none">
                <a:solidFill>
                  <a:srgbClr val="FFFF00"/>
                </a:solidFill>
                <a:latin typeface="Helvetica Neue"/>
                <a:ea typeface="Helvetica Neue"/>
                <a:cs typeface="Helvetica Neue"/>
                <a:sym typeface="Helvetica Neue"/>
              </a:rPr>
              <a:t>Evolution of a Consortium</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Differences in “modularity” for members &amp; users </a:t>
            </a:r>
          </a:p>
          <a:p>
            <a:pPr indent="-196850" lvl="1" marL="571500" marR="0" rtl="0" algn="l">
              <a:lnSpc>
                <a:spcPct val="100000"/>
              </a:lnSpc>
              <a:spcBef>
                <a:spcPts val="360"/>
              </a:spcBef>
              <a:spcAft>
                <a:spcPts val="0"/>
              </a:spcAft>
              <a:buClr>
                <a:srgbClr val="7F7F7F"/>
              </a:buClr>
              <a:buSzPct val="100000"/>
              <a:buFont typeface="Merriweather Sans"/>
              <a:buChar char="-"/>
            </a:pPr>
            <a:r>
              <a:rPr b="0" i="0" lang="en" sz="1300" u="none" cap="none" strike="noStrike">
                <a:solidFill>
                  <a:srgbClr val="7F7F7F"/>
                </a:solidFill>
                <a:latin typeface="Helvetica Neue"/>
                <a:ea typeface="Helvetica Neue"/>
                <a:cs typeface="Helvetica Neue"/>
                <a:sym typeface="Helvetica Neue"/>
              </a:rPr>
              <a:t>Key role for brokers</a:t>
            </a:r>
          </a:p>
          <a:p>
            <a:pPr indent="-228600" lvl="0" marL="228600" marR="0" rtl="0" algn="l">
              <a:lnSpc>
                <a:spcPct val="100000"/>
              </a:lnSpc>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a:p>
            <a:pPr indent="-228600" lvl="0" marL="228600" marR="0" rtl="0" algn="l">
              <a:spcBef>
                <a:spcPts val="400"/>
              </a:spcBef>
              <a:spcAft>
                <a:spcPts val="0"/>
              </a:spcAft>
              <a:buClr>
                <a:schemeClr val="lt1"/>
              </a:buClr>
              <a:buSzPct val="153846"/>
              <a:buFont typeface="Arial"/>
              <a:buNone/>
            </a:pPr>
            <a:r>
              <a:t/>
            </a:r>
            <a:endParaRPr b="0" i="0" sz="1300" u="none">
              <a:solidFill>
                <a:srgbClr val="7F7F7F"/>
              </a:solidFill>
              <a:latin typeface="Helvetica Neue"/>
              <a:ea typeface="Helvetica Neue"/>
              <a:cs typeface="Helvetica Neue"/>
              <a:sym typeface="Helvetica Neue"/>
            </a:endParaRP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5" name="Shape 1625"/>
        <p:cNvGrpSpPr/>
        <p:nvPr/>
      </p:nvGrpSpPr>
      <p:grpSpPr>
        <a:xfrm>
          <a:off x="0" y="0"/>
          <a:ext cx="0" cy="0"/>
          <a:chOff x="0" y="0"/>
          <a:chExt cx="0" cy="0"/>
        </a:xfrm>
      </p:grpSpPr>
      <p:sp>
        <p:nvSpPr>
          <p:cNvPr id="1626" name="Shape 1626"/>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4000" u="none" cap="none" strike="noStrike">
                <a:solidFill>
                  <a:srgbClr val="2F5897"/>
                </a:solidFill>
                <a:latin typeface="Arial"/>
                <a:ea typeface="Arial"/>
                <a:cs typeface="Arial"/>
                <a:sym typeface="Arial"/>
              </a:rPr>
              <a:t>Local TAD boundary disruption activates oncogene</a:t>
            </a:r>
          </a:p>
        </p:txBody>
      </p:sp>
      <p:sp>
        <p:nvSpPr>
          <p:cNvPr id="1627" name="Shape 1627"/>
          <p:cNvSpPr txBox="1"/>
          <p:nvPr/>
        </p:nvSpPr>
        <p:spPr>
          <a:xfrm>
            <a:off x="4314825" y="4341019"/>
            <a:ext cx="4387800" cy="198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Valton and Dekker Curr. Opin. Genetics and Development 2016</a:t>
            </a:r>
          </a:p>
        </p:txBody>
      </p:sp>
      <p:grpSp>
        <p:nvGrpSpPr>
          <p:cNvPr id="1628" name="Shape 1628"/>
          <p:cNvGrpSpPr/>
          <p:nvPr/>
        </p:nvGrpSpPr>
        <p:grpSpPr>
          <a:xfrm>
            <a:off x="887412" y="1459706"/>
            <a:ext cx="6707638" cy="2921956"/>
            <a:chOff x="0" y="0"/>
            <a:chExt cx="2147483647" cy="2147483647"/>
          </a:xfrm>
        </p:grpSpPr>
        <p:pic>
          <p:nvPicPr>
            <p:cNvPr descr="pasted-image.png" id="1629" name="Shape 1629"/>
            <p:cNvPicPr preferRelativeResize="0"/>
            <p:nvPr/>
          </p:nvPicPr>
          <p:blipFill rotWithShape="1">
            <a:blip r:embed="rId3">
              <a:alphaModFix/>
            </a:blip>
            <a:srcRect b="0" l="0" r="0" t="0"/>
            <a:stretch/>
          </p:blipFill>
          <p:spPr>
            <a:xfrm>
              <a:off x="0" y="0"/>
              <a:ext cx="2147483168" cy="2147483647"/>
            </a:xfrm>
            <a:prstGeom prst="rect">
              <a:avLst/>
            </a:prstGeom>
            <a:noFill/>
            <a:ln>
              <a:noFill/>
            </a:ln>
          </p:spPr>
        </p:pic>
        <p:sp>
          <p:nvSpPr>
            <p:cNvPr id="1630" name="Shape 1630"/>
            <p:cNvSpPr txBox="1"/>
            <p:nvPr/>
          </p:nvSpPr>
          <p:spPr>
            <a:xfrm>
              <a:off x="675458981" y="421919409"/>
              <a:ext cx="716642907" cy="257874636"/>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Example: T-ALL</a:t>
              </a:r>
              <a:r>
                <a:rPr lang="en"/>
                <a:t> </a:t>
              </a:r>
              <a:r>
                <a:rPr i="0" lang="en" sz="1200" u="none">
                  <a:solidFill>
                    <a:schemeClr val="dk1"/>
                  </a:solidFill>
                </a:rPr>
                <a:t>Hnisz</a:t>
              </a:r>
            </a:p>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et al. Young Nature 2016</a:t>
              </a:r>
            </a:p>
          </p:txBody>
        </p:sp>
        <p:cxnSp>
          <p:nvCxnSpPr>
            <p:cNvPr id="1631" name="Shape 1631"/>
            <p:cNvCxnSpPr/>
            <p:nvPr/>
          </p:nvCxnSpPr>
          <p:spPr>
            <a:xfrm rot="10800000">
              <a:off x="788136231" y="729659295"/>
              <a:ext cx="62450546" cy="463908265"/>
            </a:xfrm>
            <a:prstGeom prst="straightConnector1">
              <a:avLst/>
            </a:prstGeom>
            <a:noFill/>
            <a:ln cap="flat" cmpd="sng" w="25400">
              <a:solidFill>
                <a:schemeClr val="accent1"/>
              </a:solidFill>
              <a:prstDash val="solid"/>
              <a:bevel/>
              <a:headEnd len="med" w="med" type="none"/>
              <a:tailEnd len="lg" w="lg" type="triangle"/>
            </a:ln>
          </p:spPr>
        </p:cxnSp>
        <p:sp>
          <p:nvSpPr>
            <p:cNvPr id="1632" name="Shape 1632"/>
            <p:cNvSpPr txBox="1"/>
            <p:nvPr/>
          </p:nvSpPr>
          <p:spPr>
            <a:xfrm>
              <a:off x="1264920396" y="306835864"/>
              <a:ext cx="882563250" cy="257892936"/>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Example: IDH mutant gliomas</a:t>
              </a:r>
            </a:p>
            <a:p>
              <a:pPr indent="0" lvl="0" marL="0" marR="0" rtl="0" algn="l">
                <a:lnSpc>
                  <a:spcPct val="100000"/>
                </a:lnSpc>
                <a:spcBef>
                  <a:spcPts val="0"/>
                </a:spcBef>
                <a:spcAft>
                  <a:spcPts val="0"/>
                </a:spcAft>
                <a:buClr>
                  <a:schemeClr val="dk1"/>
                </a:buClr>
                <a:buSzPct val="25000"/>
                <a:buFont typeface="Calibri"/>
                <a:buNone/>
              </a:pPr>
              <a:r>
                <a:rPr i="0" lang="en" sz="1200" u="none">
                  <a:solidFill>
                    <a:schemeClr val="dk1"/>
                  </a:solidFill>
                </a:rPr>
                <a:t>Flavahan et al. Bernstein Nature 2016</a:t>
              </a:r>
            </a:p>
          </p:txBody>
        </p:sp>
        <p:cxnSp>
          <p:nvCxnSpPr>
            <p:cNvPr id="1633" name="Shape 1633"/>
            <p:cNvCxnSpPr/>
            <p:nvPr/>
          </p:nvCxnSpPr>
          <p:spPr>
            <a:xfrm flipH="1" rot="10800000">
              <a:off x="1296454978" y="632433460"/>
              <a:ext cx="167987109" cy="656507684"/>
            </a:xfrm>
            <a:prstGeom prst="straightConnector1">
              <a:avLst/>
            </a:prstGeom>
            <a:noFill/>
            <a:ln cap="flat" cmpd="sng" w="25400">
              <a:solidFill>
                <a:schemeClr val="accent1"/>
              </a:solidFill>
              <a:prstDash val="solid"/>
              <a:bevel/>
              <a:headEnd len="med" w="med" type="none"/>
              <a:tailEnd len="lg" w="lg" type="triangle"/>
            </a:ln>
          </p:spPr>
        </p:cxnSp>
      </p:gr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7" name="Shape 1637"/>
        <p:cNvGrpSpPr/>
        <p:nvPr/>
      </p:nvGrpSpPr>
      <p:grpSpPr>
        <a:xfrm>
          <a:off x="0" y="0"/>
          <a:ext cx="0" cy="0"/>
          <a:chOff x="0" y="0"/>
          <a:chExt cx="0" cy="0"/>
        </a:xfrm>
      </p:grpSpPr>
      <p:sp>
        <p:nvSpPr>
          <p:cNvPr id="1638" name="Shape 1638"/>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Network modularity</a:t>
            </a:r>
          </a:p>
        </p:txBody>
      </p:sp>
      <p:pic>
        <p:nvPicPr>
          <p:cNvPr descr="pasted-image.pdf" id="1639" name="Shape 1639"/>
          <p:cNvPicPr preferRelativeResize="0"/>
          <p:nvPr/>
        </p:nvPicPr>
        <p:blipFill rotWithShape="1">
          <a:blip r:embed="rId3">
            <a:alphaModFix/>
          </a:blip>
          <a:srcRect b="0" l="0" r="0" t="0"/>
          <a:stretch/>
        </p:blipFill>
        <p:spPr>
          <a:xfrm>
            <a:off x="1503362" y="3586163"/>
            <a:ext cx="4169995" cy="839306"/>
          </a:xfrm>
          <a:prstGeom prst="rect">
            <a:avLst/>
          </a:prstGeom>
          <a:noFill/>
          <a:ln>
            <a:noFill/>
          </a:ln>
        </p:spPr>
      </p:pic>
      <p:sp>
        <p:nvSpPr>
          <p:cNvPr id="1640" name="Shape 1640"/>
          <p:cNvSpPr txBox="1"/>
          <p:nvPr/>
        </p:nvSpPr>
        <p:spPr>
          <a:xfrm>
            <a:off x="1255712" y="4679156"/>
            <a:ext cx="18210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number of edges</a:t>
            </a:r>
          </a:p>
        </p:txBody>
      </p:sp>
      <p:cxnSp>
        <p:nvCxnSpPr>
          <p:cNvPr id="1641" name="Shape 1641"/>
          <p:cNvCxnSpPr/>
          <p:nvPr/>
        </p:nvCxnSpPr>
        <p:spPr>
          <a:xfrm flipH="1" rot="10800000">
            <a:off x="2097087" y="4324388"/>
            <a:ext cx="552300" cy="4143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42" name="Shape 1642"/>
          <p:cNvSpPr txBox="1"/>
          <p:nvPr/>
        </p:nvSpPr>
        <p:spPr>
          <a:xfrm>
            <a:off x="4601575" y="2971234"/>
            <a:ext cx="1184400" cy="261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degree of i</a:t>
            </a:r>
          </a:p>
        </p:txBody>
      </p:sp>
      <p:cxnSp>
        <p:nvCxnSpPr>
          <p:cNvPr id="1643" name="Shape 1643"/>
          <p:cNvCxnSpPr/>
          <p:nvPr/>
        </p:nvCxnSpPr>
        <p:spPr>
          <a:xfrm>
            <a:off x="5411787" y="3309938"/>
            <a:ext cx="0" cy="2631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cxnSp>
        <p:nvCxnSpPr>
          <p:cNvPr id="1644" name="Shape 1644"/>
          <p:cNvCxnSpPr/>
          <p:nvPr/>
        </p:nvCxnSpPr>
        <p:spPr>
          <a:xfrm rot="10800000">
            <a:off x="5537200" y="4324331"/>
            <a:ext cx="0" cy="4215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45" name="Shape 1645"/>
          <p:cNvSpPr txBox="1"/>
          <p:nvPr/>
        </p:nvSpPr>
        <p:spPr>
          <a:xfrm>
            <a:off x="7145337" y="3774281"/>
            <a:ext cx="1628700" cy="662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whether or not</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i, j are in the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same module</a:t>
            </a:r>
          </a:p>
        </p:txBody>
      </p:sp>
      <p:sp>
        <p:nvSpPr>
          <p:cNvPr id="1646" name="Shape 1646"/>
          <p:cNvSpPr txBox="1"/>
          <p:nvPr/>
        </p:nvSpPr>
        <p:spPr>
          <a:xfrm>
            <a:off x="2561474" y="3119440"/>
            <a:ext cx="1819200" cy="263100"/>
          </a:xfrm>
          <a:prstGeom prst="rect">
            <a:avLst/>
          </a:prstGeom>
          <a:noFill/>
          <a:ln>
            <a:noFill/>
          </a:ln>
        </p:spPr>
        <p:txBody>
          <a:bodyPr anchorCtr="0" anchor="t" bIns="45700" lIns="45700" rIns="45700"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i="0" lang="en" sz="1800" u="none">
                <a:solidFill>
                  <a:schemeClr val="dk1"/>
                </a:solidFill>
              </a:rPr>
              <a:t>adjacency matrix</a:t>
            </a:r>
          </a:p>
        </p:txBody>
      </p:sp>
      <p:cxnSp>
        <p:nvCxnSpPr>
          <p:cNvPr id="1647" name="Shape 1647"/>
          <p:cNvCxnSpPr/>
          <p:nvPr/>
        </p:nvCxnSpPr>
        <p:spPr>
          <a:xfrm>
            <a:off x="3954462" y="3477815"/>
            <a:ext cx="322200" cy="2418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cxnSp>
        <p:nvCxnSpPr>
          <p:cNvPr id="1648" name="Shape 1648"/>
          <p:cNvCxnSpPr/>
          <p:nvPr/>
        </p:nvCxnSpPr>
        <p:spPr>
          <a:xfrm flipH="1" rot="10800000">
            <a:off x="2524125"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49" name="Shape 1649"/>
          <p:cNvCxnSpPr/>
          <p:nvPr/>
        </p:nvCxnSpPr>
        <p:spPr>
          <a:xfrm>
            <a:off x="3582987"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50" name="Shape 1650"/>
          <p:cNvCxnSpPr/>
          <p:nvPr/>
        </p:nvCxnSpPr>
        <p:spPr>
          <a:xfrm>
            <a:off x="2841625" y="1345406"/>
            <a:ext cx="552300" cy="200100"/>
          </a:xfrm>
          <a:prstGeom prst="straightConnector1">
            <a:avLst/>
          </a:prstGeom>
          <a:noFill/>
          <a:ln cap="flat" cmpd="sng" w="25400">
            <a:solidFill>
              <a:srgbClr val="E5E5E5"/>
            </a:solidFill>
            <a:prstDash val="solid"/>
            <a:bevel/>
            <a:headEnd len="med" w="med" type="none"/>
            <a:tailEnd len="med" w="med" type="none"/>
          </a:ln>
        </p:spPr>
      </p:cxnSp>
      <p:cxnSp>
        <p:nvCxnSpPr>
          <p:cNvPr id="1651" name="Shape 1651"/>
          <p:cNvCxnSpPr/>
          <p:nvPr/>
        </p:nvCxnSpPr>
        <p:spPr>
          <a:xfrm rot="10800000">
            <a:off x="2440074"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52" name="Shape 1652"/>
          <p:cNvCxnSpPr/>
          <p:nvPr/>
        </p:nvCxnSpPr>
        <p:spPr>
          <a:xfrm rot="10800000">
            <a:off x="2500249"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53" name="Shape 1653"/>
          <p:cNvCxnSpPr/>
          <p:nvPr/>
        </p:nvCxnSpPr>
        <p:spPr>
          <a:xfrm flipH="1" rot="10800000">
            <a:off x="2447925" y="1350188"/>
            <a:ext cx="200100" cy="302400"/>
          </a:xfrm>
          <a:prstGeom prst="straightConnector1">
            <a:avLst/>
          </a:prstGeom>
          <a:noFill/>
          <a:ln cap="flat" cmpd="sng" w="25400">
            <a:solidFill>
              <a:srgbClr val="E5E5E5"/>
            </a:solidFill>
            <a:prstDash val="solid"/>
            <a:bevel/>
            <a:headEnd len="med" w="med" type="none"/>
            <a:tailEnd len="med" w="med" type="none"/>
          </a:ln>
        </p:spPr>
      </p:cxnSp>
      <p:cxnSp>
        <p:nvCxnSpPr>
          <p:cNvPr id="1654" name="Shape 1654"/>
          <p:cNvCxnSpPr/>
          <p:nvPr/>
        </p:nvCxnSpPr>
        <p:spPr>
          <a:xfrm flipH="1" rot="10800000">
            <a:off x="2867025"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55" name="Shape 1655"/>
          <p:cNvCxnSpPr/>
          <p:nvPr/>
        </p:nvCxnSpPr>
        <p:spPr>
          <a:xfrm flipH="1" rot="10800000">
            <a:off x="5087937"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56" name="Shape 1656"/>
          <p:cNvCxnSpPr/>
          <p:nvPr/>
        </p:nvCxnSpPr>
        <p:spPr>
          <a:xfrm>
            <a:off x="6146800"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57" name="Shape 1657"/>
          <p:cNvCxnSpPr/>
          <p:nvPr/>
        </p:nvCxnSpPr>
        <p:spPr>
          <a:xfrm rot="10800000">
            <a:off x="5003887"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58" name="Shape 1658"/>
          <p:cNvCxnSpPr/>
          <p:nvPr/>
        </p:nvCxnSpPr>
        <p:spPr>
          <a:xfrm rot="10800000">
            <a:off x="5064062"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59" name="Shape 1659"/>
          <p:cNvCxnSpPr/>
          <p:nvPr/>
        </p:nvCxnSpPr>
        <p:spPr>
          <a:xfrm flipH="1">
            <a:off x="5481674" y="2140744"/>
            <a:ext cx="985800" cy="119100"/>
          </a:xfrm>
          <a:prstGeom prst="straightConnector1">
            <a:avLst/>
          </a:prstGeom>
          <a:noFill/>
          <a:ln cap="flat" cmpd="sng" w="25400">
            <a:solidFill>
              <a:srgbClr val="E5E5E5"/>
            </a:solidFill>
            <a:prstDash val="solid"/>
            <a:bevel/>
            <a:headEnd len="med" w="med" type="none"/>
            <a:tailEnd len="med" w="med" type="none"/>
          </a:ln>
        </p:spPr>
      </p:cxnSp>
      <p:cxnSp>
        <p:nvCxnSpPr>
          <p:cNvPr id="1660" name="Shape 1660"/>
          <p:cNvCxnSpPr/>
          <p:nvPr/>
        </p:nvCxnSpPr>
        <p:spPr>
          <a:xfrm flipH="1" rot="10800000">
            <a:off x="5430837"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61" name="Shape 1661"/>
          <p:cNvCxnSpPr/>
          <p:nvPr/>
        </p:nvCxnSpPr>
        <p:spPr>
          <a:xfrm flipH="1">
            <a:off x="4187975" y="1838325"/>
            <a:ext cx="628500" cy="222600"/>
          </a:xfrm>
          <a:prstGeom prst="straightConnector1">
            <a:avLst/>
          </a:prstGeom>
          <a:noFill/>
          <a:ln cap="flat" cmpd="sng" w="25400">
            <a:solidFill>
              <a:srgbClr val="E5E5E5"/>
            </a:solidFill>
            <a:prstDash val="solid"/>
            <a:bevel/>
            <a:headEnd len="med" w="med" type="none"/>
            <a:tailEnd len="med" w="med" type="none"/>
          </a:ln>
        </p:spPr>
      </p:cxnSp>
      <p:pic>
        <p:nvPicPr>
          <p:cNvPr descr="pasted-image.pdf" id="1662" name="Shape 1662"/>
          <p:cNvPicPr preferRelativeResize="0"/>
          <p:nvPr/>
        </p:nvPicPr>
        <p:blipFill rotWithShape="1">
          <a:blip r:embed="rId4">
            <a:alphaModFix/>
          </a:blip>
          <a:srcRect b="0" l="0" r="0" t="0"/>
          <a:stretch/>
        </p:blipFill>
        <p:spPr>
          <a:xfrm>
            <a:off x="7215187" y="1789509"/>
            <a:ext cx="876066" cy="314294"/>
          </a:xfrm>
          <a:prstGeom prst="rect">
            <a:avLst/>
          </a:prstGeom>
          <a:noFill/>
          <a:ln>
            <a:noFill/>
          </a:ln>
        </p:spPr>
      </p:pic>
      <p:sp>
        <p:nvSpPr>
          <p:cNvPr id="1663" name="Shape 1663"/>
          <p:cNvSpPr/>
          <p:nvPr/>
        </p:nvSpPr>
        <p:spPr>
          <a:xfrm>
            <a:off x="2243137" y="1654969"/>
            <a:ext cx="3048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4" name="Shape 1664"/>
          <p:cNvSpPr/>
          <p:nvPr/>
        </p:nvSpPr>
        <p:spPr>
          <a:xfrm>
            <a:off x="3319462" y="1521619"/>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5" name="Shape 1665"/>
          <p:cNvSpPr/>
          <p:nvPr/>
        </p:nvSpPr>
        <p:spPr>
          <a:xfrm>
            <a:off x="5151437" y="2147888"/>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6" name="Shape 1666"/>
          <p:cNvSpPr/>
          <p:nvPr/>
        </p:nvSpPr>
        <p:spPr>
          <a:xfrm>
            <a:off x="5868987" y="1547813"/>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7" name="Shape 1667"/>
          <p:cNvSpPr/>
          <p:nvPr/>
        </p:nvSpPr>
        <p:spPr>
          <a:xfrm>
            <a:off x="3871912" y="1951434"/>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8" name="Shape 1668"/>
          <p:cNvSpPr/>
          <p:nvPr/>
        </p:nvSpPr>
        <p:spPr>
          <a:xfrm>
            <a:off x="6340475" y="1952625"/>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69" name="Shape 1669"/>
          <p:cNvSpPr/>
          <p:nvPr/>
        </p:nvSpPr>
        <p:spPr>
          <a:xfrm>
            <a:off x="4776787" y="1664494"/>
            <a:ext cx="3048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70" name="Shape 1670"/>
          <p:cNvSpPr/>
          <p:nvPr/>
        </p:nvSpPr>
        <p:spPr>
          <a:xfrm>
            <a:off x="2578100" y="1177528"/>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71" name="Shape 1671"/>
          <p:cNvSpPr/>
          <p:nvPr/>
        </p:nvSpPr>
        <p:spPr>
          <a:xfrm>
            <a:off x="2603500" y="2125265"/>
            <a:ext cx="303300" cy="2166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672" name="Shape 1672"/>
          <p:cNvSpPr txBox="1"/>
          <p:nvPr/>
        </p:nvSpPr>
        <p:spPr>
          <a:xfrm>
            <a:off x="4242975" y="4683850"/>
            <a:ext cx="45837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expected number of edges between i</a:t>
            </a:r>
            <a:r>
              <a:rPr lang="en" sz="1800">
                <a:solidFill>
                  <a:schemeClr val="dk1"/>
                </a:solidFill>
              </a:rPr>
              <a:t> </a:t>
            </a:r>
            <a:r>
              <a:rPr i="0" lang="en" sz="1800" u="none">
                <a:solidFill>
                  <a:schemeClr val="dk1"/>
                </a:solidFill>
              </a:rPr>
              <a:t>and j</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98" name="Shape 198"/>
        <p:cNvGrpSpPr/>
        <p:nvPr/>
      </p:nvGrpSpPr>
      <p:grpSpPr>
        <a:xfrm>
          <a:off x="0" y="0"/>
          <a:ext cx="0" cy="0"/>
          <a:chOff x="0" y="0"/>
          <a:chExt cx="0" cy="0"/>
        </a:xfrm>
      </p:grpSpPr>
      <p:sp>
        <p:nvSpPr>
          <p:cNvPr id="199" name="Shape 19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pic>
        <p:nvPicPr>
          <p:cNvPr descr="sequencing_universe.jpg" id="200" name="Shape 200"/>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6" name="Shape 1676"/>
        <p:cNvGrpSpPr/>
        <p:nvPr/>
      </p:nvGrpSpPr>
      <p:grpSpPr>
        <a:xfrm>
          <a:off x="0" y="0"/>
          <a:ext cx="0" cy="0"/>
          <a:chOff x="0" y="0"/>
          <a:chExt cx="0" cy="0"/>
        </a:xfrm>
      </p:grpSpPr>
      <p:sp>
        <p:nvSpPr>
          <p:cNvPr id="1677" name="Shape 1677"/>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Network modularity</a:t>
            </a:r>
          </a:p>
        </p:txBody>
      </p:sp>
      <p:cxnSp>
        <p:nvCxnSpPr>
          <p:cNvPr id="1678" name="Shape 1678"/>
          <p:cNvCxnSpPr/>
          <p:nvPr/>
        </p:nvCxnSpPr>
        <p:spPr>
          <a:xfrm flipH="1" rot="10800000">
            <a:off x="2524125"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79" name="Shape 1679"/>
          <p:cNvCxnSpPr/>
          <p:nvPr/>
        </p:nvCxnSpPr>
        <p:spPr>
          <a:xfrm>
            <a:off x="3582987"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80" name="Shape 1680"/>
          <p:cNvCxnSpPr/>
          <p:nvPr/>
        </p:nvCxnSpPr>
        <p:spPr>
          <a:xfrm>
            <a:off x="2841625" y="1345406"/>
            <a:ext cx="552300" cy="200100"/>
          </a:xfrm>
          <a:prstGeom prst="straightConnector1">
            <a:avLst/>
          </a:prstGeom>
          <a:noFill/>
          <a:ln cap="flat" cmpd="sng" w="25400">
            <a:solidFill>
              <a:srgbClr val="E5E5E5"/>
            </a:solidFill>
            <a:prstDash val="solid"/>
            <a:bevel/>
            <a:headEnd len="med" w="med" type="none"/>
            <a:tailEnd len="med" w="med" type="none"/>
          </a:ln>
        </p:spPr>
      </p:cxnSp>
      <p:cxnSp>
        <p:nvCxnSpPr>
          <p:cNvPr id="1681" name="Shape 1681"/>
          <p:cNvCxnSpPr/>
          <p:nvPr/>
        </p:nvCxnSpPr>
        <p:spPr>
          <a:xfrm rot="10800000">
            <a:off x="2440074"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82" name="Shape 1682"/>
          <p:cNvCxnSpPr/>
          <p:nvPr/>
        </p:nvCxnSpPr>
        <p:spPr>
          <a:xfrm rot="10800000">
            <a:off x="2500249"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83" name="Shape 1683"/>
          <p:cNvCxnSpPr/>
          <p:nvPr/>
        </p:nvCxnSpPr>
        <p:spPr>
          <a:xfrm flipH="1" rot="10800000">
            <a:off x="2447925" y="1350188"/>
            <a:ext cx="200100" cy="302400"/>
          </a:xfrm>
          <a:prstGeom prst="straightConnector1">
            <a:avLst/>
          </a:prstGeom>
          <a:noFill/>
          <a:ln cap="flat" cmpd="sng" w="25400">
            <a:solidFill>
              <a:srgbClr val="E5E5E5"/>
            </a:solidFill>
            <a:prstDash val="solid"/>
            <a:bevel/>
            <a:headEnd len="med" w="med" type="none"/>
            <a:tailEnd len="med" w="med" type="none"/>
          </a:ln>
        </p:spPr>
      </p:cxnSp>
      <p:cxnSp>
        <p:nvCxnSpPr>
          <p:cNvPr id="1684" name="Shape 1684"/>
          <p:cNvCxnSpPr/>
          <p:nvPr/>
        </p:nvCxnSpPr>
        <p:spPr>
          <a:xfrm flipH="1" rot="10800000">
            <a:off x="2867025"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85" name="Shape 1685"/>
          <p:cNvCxnSpPr/>
          <p:nvPr/>
        </p:nvCxnSpPr>
        <p:spPr>
          <a:xfrm flipH="1" rot="10800000">
            <a:off x="5087937" y="1652681"/>
            <a:ext cx="774600" cy="102300"/>
          </a:xfrm>
          <a:prstGeom prst="straightConnector1">
            <a:avLst/>
          </a:prstGeom>
          <a:noFill/>
          <a:ln cap="flat" cmpd="sng" w="25400">
            <a:solidFill>
              <a:srgbClr val="E5E5E5"/>
            </a:solidFill>
            <a:prstDash val="solid"/>
            <a:bevel/>
            <a:headEnd len="med" w="med" type="none"/>
            <a:tailEnd len="med" w="med" type="none"/>
          </a:ln>
        </p:spPr>
      </p:cxnSp>
      <p:cxnSp>
        <p:nvCxnSpPr>
          <p:cNvPr id="1686" name="Shape 1686"/>
          <p:cNvCxnSpPr/>
          <p:nvPr/>
        </p:nvCxnSpPr>
        <p:spPr>
          <a:xfrm>
            <a:off x="6146800" y="1731169"/>
            <a:ext cx="320700" cy="251100"/>
          </a:xfrm>
          <a:prstGeom prst="straightConnector1">
            <a:avLst/>
          </a:prstGeom>
          <a:noFill/>
          <a:ln cap="flat" cmpd="sng" w="25400">
            <a:solidFill>
              <a:srgbClr val="E5E5E5"/>
            </a:solidFill>
            <a:prstDash val="solid"/>
            <a:bevel/>
            <a:headEnd len="med" w="med" type="none"/>
            <a:tailEnd len="med" w="med" type="none"/>
          </a:ln>
        </p:spPr>
      </p:cxnSp>
      <p:cxnSp>
        <p:nvCxnSpPr>
          <p:cNvPr id="1687" name="Shape 1687"/>
          <p:cNvCxnSpPr/>
          <p:nvPr/>
        </p:nvCxnSpPr>
        <p:spPr>
          <a:xfrm rot="10800000">
            <a:off x="5003887" y="1870453"/>
            <a:ext cx="192000" cy="307200"/>
          </a:xfrm>
          <a:prstGeom prst="straightConnector1">
            <a:avLst/>
          </a:prstGeom>
          <a:noFill/>
          <a:ln cap="flat" cmpd="sng" w="25400">
            <a:solidFill>
              <a:srgbClr val="E5E5E5"/>
            </a:solidFill>
            <a:prstDash val="solid"/>
            <a:bevel/>
            <a:headEnd len="med" w="med" type="none"/>
            <a:tailEnd len="med" w="med" type="none"/>
          </a:ln>
        </p:spPr>
      </p:cxnSp>
      <p:cxnSp>
        <p:nvCxnSpPr>
          <p:cNvPr id="1688" name="Shape 1688"/>
          <p:cNvCxnSpPr/>
          <p:nvPr/>
        </p:nvCxnSpPr>
        <p:spPr>
          <a:xfrm rot="10800000">
            <a:off x="5064062" y="1828771"/>
            <a:ext cx="1354200" cy="232200"/>
          </a:xfrm>
          <a:prstGeom prst="straightConnector1">
            <a:avLst/>
          </a:prstGeom>
          <a:noFill/>
          <a:ln cap="flat" cmpd="sng" w="25400">
            <a:solidFill>
              <a:srgbClr val="E5E5E5"/>
            </a:solidFill>
            <a:prstDash val="solid"/>
            <a:bevel/>
            <a:headEnd len="med" w="med" type="none"/>
            <a:tailEnd len="med" w="med" type="none"/>
          </a:ln>
        </p:spPr>
      </p:cxnSp>
      <p:cxnSp>
        <p:nvCxnSpPr>
          <p:cNvPr id="1689" name="Shape 1689"/>
          <p:cNvCxnSpPr/>
          <p:nvPr/>
        </p:nvCxnSpPr>
        <p:spPr>
          <a:xfrm flipH="1">
            <a:off x="5481674" y="2140744"/>
            <a:ext cx="985800" cy="119100"/>
          </a:xfrm>
          <a:prstGeom prst="straightConnector1">
            <a:avLst/>
          </a:prstGeom>
          <a:noFill/>
          <a:ln cap="flat" cmpd="sng" w="25400">
            <a:solidFill>
              <a:srgbClr val="E5E5E5"/>
            </a:solidFill>
            <a:prstDash val="solid"/>
            <a:bevel/>
            <a:headEnd len="med" w="med" type="none"/>
            <a:tailEnd len="med" w="med" type="none"/>
          </a:ln>
        </p:spPr>
      </p:cxnSp>
      <p:cxnSp>
        <p:nvCxnSpPr>
          <p:cNvPr id="1690" name="Shape 1690"/>
          <p:cNvCxnSpPr/>
          <p:nvPr/>
        </p:nvCxnSpPr>
        <p:spPr>
          <a:xfrm flipH="1" rot="10800000">
            <a:off x="5430837" y="1742953"/>
            <a:ext cx="492000" cy="434700"/>
          </a:xfrm>
          <a:prstGeom prst="straightConnector1">
            <a:avLst/>
          </a:prstGeom>
          <a:noFill/>
          <a:ln cap="flat" cmpd="sng" w="25400">
            <a:solidFill>
              <a:srgbClr val="E5E5E5"/>
            </a:solidFill>
            <a:prstDash val="solid"/>
            <a:bevel/>
            <a:headEnd len="med" w="med" type="none"/>
            <a:tailEnd len="med" w="med" type="none"/>
          </a:ln>
        </p:spPr>
      </p:cxnSp>
      <p:cxnSp>
        <p:nvCxnSpPr>
          <p:cNvPr id="1691" name="Shape 1691"/>
          <p:cNvCxnSpPr/>
          <p:nvPr/>
        </p:nvCxnSpPr>
        <p:spPr>
          <a:xfrm flipH="1">
            <a:off x="4187975" y="1838325"/>
            <a:ext cx="628500" cy="222600"/>
          </a:xfrm>
          <a:prstGeom prst="straightConnector1">
            <a:avLst/>
          </a:prstGeom>
          <a:noFill/>
          <a:ln cap="flat" cmpd="sng" w="25400">
            <a:solidFill>
              <a:srgbClr val="E5E5E5"/>
            </a:solidFill>
            <a:prstDash val="solid"/>
            <a:bevel/>
            <a:headEnd len="med" w="med" type="none"/>
            <a:tailEnd len="med" w="med" type="none"/>
          </a:ln>
        </p:spPr>
      </p:cxnSp>
      <p:pic>
        <p:nvPicPr>
          <p:cNvPr descr="pasted-image.pdf" id="1692" name="Shape 1692"/>
          <p:cNvPicPr preferRelativeResize="0"/>
          <p:nvPr/>
        </p:nvPicPr>
        <p:blipFill rotWithShape="1">
          <a:blip r:embed="rId3">
            <a:alphaModFix/>
          </a:blip>
          <a:srcRect b="0" l="0" r="0" t="0"/>
          <a:stretch/>
        </p:blipFill>
        <p:spPr>
          <a:xfrm>
            <a:off x="6988175" y="1806178"/>
            <a:ext cx="1513036" cy="314294"/>
          </a:xfrm>
          <a:prstGeom prst="rect">
            <a:avLst/>
          </a:prstGeom>
          <a:noFill/>
          <a:ln>
            <a:noFill/>
          </a:ln>
        </p:spPr>
      </p:pic>
      <p:sp>
        <p:nvSpPr>
          <p:cNvPr id="1693" name="Shape 1693"/>
          <p:cNvSpPr txBox="1"/>
          <p:nvPr/>
        </p:nvSpPr>
        <p:spPr>
          <a:xfrm>
            <a:off x="5748337" y="2552700"/>
            <a:ext cx="22638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Optimization problem</a:t>
            </a:r>
          </a:p>
        </p:txBody>
      </p:sp>
      <p:pic>
        <p:nvPicPr>
          <p:cNvPr descr="pasted-image.pdf" id="1694" name="Shape 1694"/>
          <p:cNvPicPr preferRelativeResize="0"/>
          <p:nvPr/>
        </p:nvPicPr>
        <p:blipFill rotWithShape="1">
          <a:blip r:embed="rId4">
            <a:alphaModFix/>
          </a:blip>
          <a:srcRect b="0" l="0" r="0" t="0"/>
          <a:stretch/>
        </p:blipFill>
        <p:spPr>
          <a:xfrm>
            <a:off x="1503362" y="3586163"/>
            <a:ext cx="4169995" cy="839306"/>
          </a:xfrm>
          <a:prstGeom prst="rect">
            <a:avLst/>
          </a:prstGeom>
          <a:noFill/>
          <a:ln>
            <a:noFill/>
          </a:ln>
        </p:spPr>
      </p:pic>
      <p:sp>
        <p:nvSpPr>
          <p:cNvPr id="1695" name="Shape 1695"/>
          <p:cNvSpPr txBox="1"/>
          <p:nvPr/>
        </p:nvSpPr>
        <p:spPr>
          <a:xfrm>
            <a:off x="1255712" y="4679156"/>
            <a:ext cx="18210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number of edges</a:t>
            </a:r>
          </a:p>
        </p:txBody>
      </p:sp>
      <p:cxnSp>
        <p:nvCxnSpPr>
          <p:cNvPr id="1696" name="Shape 1696"/>
          <p:cNvCxnSpPr/>
          <p:nvPr/>
        </p:nvCxnSpPr>
        <p:spPr>
          <a:xfrm flipH="1" rot="10800000">
            <a:off x="2097087" y="4324388"/>
            <a:ext cx="552300" cy="4143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97" name="Shape 1697"/>
          <p:cNvSpPr txBox="1"/>
          <p:nvPr/>
        </p:nvSpPr>
        <p:spPr>
          <a:xfrm>
            <a:off x="4579925" y="3023609"/>
            <a:ext cx="1184400" cy="2619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degree of i</a:t>
            </a:r>
          </a:p>
        </p:txBody>
      </p:sp>
      <p:cxnSp>
        <p:nvCxnSpPr>
          <p:cNvPr id="1698" name="Shape 1698"/>
          <p:cNvCxnSpPr/>
          <p:nvPr/>
        </p:nvCxnSpPr>
        <p:spPr>
          <a:xfrm>
            <a:off x="5411787" y="3309938"/>
            <a:ext cx="0" cy="2631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699" name="Shape 1699"/>
          <p:cNvSpPr txBox="1"/>
          <p:nvPr/>
        </p:nvSpPr>
        <p:spPr>
          <a:xfrm>
            <a:off x="4242975" y="4683850"/>
            <a:ext cx="45837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expected number of edges between i</a:t>
            </a:r>
            <a:r>
              <a:rPr lang="en" sz="1800">
                <a:solidFill>
                  <a:schemeClr val="dk1"/>
                </a:solidFill>
              </a:rPr>
              <a:t> </a:t>
            </a:r>
            <a:r>
              <a:rPr i="0" lang="en" sz="1800" u="none">
                <a:solidFill>
                  <a:schemeClr val="dk1"/>
                </a:solidFill>
              </a:rPr>
              <a:t>and j</a:t>
            </a:r>
          </a:p>
        </p:txBody>
      </p:sp>
      <p:cxnSp>
        <p:nvCxnSpPr>
          <p:cNvPr id="1700" name="Shape 1700"/>
          <p:cNvCxnSpPr/>
          <p:nvPr/>
        </p:nvCxnSpPr>
        <p:spPr>
          <a:xfrm rot="10800000">
            <a:off x="5537200" y="4248131"/>
            <a:ext cx="0" cy="4215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701" name="Shape 1701"/>
          <p:cNvSpPr txBox="1"/>
          <p:nvPr/>
        </p:nvSpPr>
        <p:spPr>
          <a:xfrm>
            <a:off x="7145337" y="3317081"/>
            <a:ext cx="1628700" cy="662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whether or not</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i, j are in the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same module</a:t>
            </a:r>
          </a:p>
        </p:txBody>
      </p:sp>
      <p:sp>
        <p:nvSpPr>
          <p:cNvPr id="1702" name="Shape 1702"/>
          <p:cNvSpPr txBox="1"/>
          <p:nvPr/>
        </p:nvSpPr>
        <p:spPr>
          <a:xfrm>
            <a:off x="2561437" y="3119440"/>
            <a:ext cx="1819200" cy="263100"/>
          </a:xfrm>
          <a:prstGeom prst="rect">
            <a:avLst/>
          </a:prstGeom>
          <a:noFill/>
          <a:ln>
            <a:noFill/>
          </a:ln>
        </p:spPr>
        <p:txBody>
          <a:bodyPr anchorCtr="0" anchor="t" bIns="45700" lIns="45700" rIns="45700"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i="0" lang="en" sz="1800" u="none">
                <a:solidFill>
                  <a:schemeClr val="dk1"/>
                </a:solidFill>
              </a:rPr>
              <a:t>adjacency matrix</a:t>
            </a:r>
          </a:p>
        </p:txBody>
      </p:sp>
      <p:cxnSp>
        <p:nvCxnSpPr>
          <p:cNvPr id="1703" name="Shape 1703"/>
          <p:cNvCxnSpPr/>
          <p:nvPr/>
        </p:nvCxnSpPr>
        <p:spPr>
          <a:xfrm>
            <a:off x="3954462" y="3477815"/>
            <a:ext cx="322200" cy="241800"/>
          </a:xfrm>
          <a:prstGeom prst="straightConnector1">
            <a:avLst/>
          </a:prstGeom>
          <a:noFill/>
          <a:ln cap="flat" cmpd="sng" w="28575">
            <a:solidFill>
              <a:srgbClr val="000000"/>
            </a:solidFill>
            <a:prstDash val="solid"/>
            <a:bevel/>
            <a:headEnd len="med" w="med" type="none"/>
            <a:tailEnd len="lg" w="lg" type="triangle"/>
          </a:ln>
          <a:effectLst>
            <a:outerShdw blurRad="63500" dir="5400000" dist="20000">
              <a:srgbClr val="808080">
                <a:alpha val="37650"/>
              </a:srgbClr>
            </a:outerShdw>
          </a:effectLst>
        </p:spPr>
      </p:cxnSp>
      <p:sp>
        <p:nvSpPr>
          <p:cNvPr id="1704" name="Shape 1704"/>
          <p:cNvSpPr/>
          <p:nvPr/>
        </p:nvSpPr>
        <p:spPr>
          <a:xfrm>
            <a:off x="1887537" y="972740"/>
            <a:ext cx="2559000" cy="1581300"/>
          </a:xfrm>
          <a:prstGeom prst="ellipse">
            <a:avLst/>
          </a:prstGeom>
          <a:noFill/>
          <a:ln cap="flat" cmpd="sng" w="28575">
            <a:solidFill>
              <a:schemeClr val="accent1"/>
            </a:solidFill>
            <a:prstDash val="solid"/>
            <a:bevel/>
            <a:headEnd len="med" w="med" type="none"/>
            <a:tailEnd len="med" w="med" type="none"/>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5" name="Shape 1705"/>
          <p:cNvSpPr/>
          <p:nvPr/>
        </p:nvSpPr>
        <p:spPr>
          <a:xfrm>
            <a:off x="4579937" y="1347788"/>
            <a:ext cx="2328900" cy="1197900"/>
          </a:xfrm>
          <a:prstGeom prst="ellipse">
            <a:avLst/>
          </a:prstGeom>
          <a:noFill/>
          <a:ln cap="flat" cmpd="sng" w="28575">
            <a:solidFill>
              <a:srgbClr val="FF2600"/>
            </a:solidFill>
            <a:prstDash val="solid"/>
            <a:bevel/>
            <a:headEnd len="med" w="med" type="none"/>
            <a:tailEnd len="med" w="med" type="none"/>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6" name="Shape 1706"/>
          <p:cNvSpPr/>
          <p:nvPr/>
        </p:nvSpPr>
        <p:spPr>
          <a:xfrm>
            <a:off x="2243137" y="1654969"/>
            <a:ext cx="3048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7" name="Shape 1707"/>
          <p:cNvSpPr/>
          <p:nvPr/>
        </p:nvSpPr>
        <p:spPr>
          <a:xfrm>
            <a:off x="3319462" y="1521619"/>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8" name="Shape 1708"/>
          <p:cNvSpPr/>
          <p:nvPr/>
        </p:nvSpPr>
        <p:spPr>
          <a:xfrm>
            <a:off x="3871912" y="1951434"/>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9" name="Shape 1709"/>
          <p:cNvSpPr/>
          <p:nvPr/>
        </p:nvSpPr>
        <p:spPr>
          <a:xfrm>
            <a:off x="2578100" y="1177528"/>
            <a:ext cx="303300" cy="2154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10" name="Shape 1710"/>
          <p:cNvSpPr/>
          <p:nvPr/>
        </p:nvSpPr>
        <p:spPr>
          <a:xfrm>
            <a:off x="2603500" y="2125265"/>
            <a:ext cx="303300" cy="216600"/>
          </a:xfrm>
          <a:prstGeom prst="ellipse">
            <a:avLst/>
          </a:prstGeom>
          <a:solidFill>
            <a:srgbClr val="0433FF"/>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11" name="Shape 1711"/>
          <p:cNvSpPr/>
          <p:nvPr/>
        </p:nvSpPr>
        <p:spPr>
          <a:xfrm>
            <a:off x="5151437" y="2147888"/>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12" name="Shape 1712"/>
          <p:cNvSpPr/>
          <p:nvPr/>
        </p:nvSpPr>
        <p:spPr>
          <a:xfrm>
            <a:off x="4776787" y="1664494"/>
            <a:ext cx="3048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13" name="Shape 1713"/>
          <p:cNvSpPr/>
          <p:nvPr/>
        </p:nvSpPr>
        <p:spPr>
          <a:xfrm>
            <a:off x="6340475" y="1952625"/>
            <a:ext cx="303300" cy="2154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14" name="Shape 1714"/>
          <p:cNvSpPr/>
          <p:nvPr/>
        </p:nvSpPr>
        <p:spPr>
          <a:xfrm>
            <a:off x="5868987" y="1547813"/>
            <a:ext cx="303300" cy="216600"/>
          </a:xfrm>
          <a:prstGeom prst="ellipse">
            <a:avLst/>
          </a:prstGeom>
          <a:solidFill>
            <a:srgbClr val="FF2600"/>
          </a:solidFill>
          <a:ln>
            <a:noFill/>
          </a:ln>
          <a:effectLst>
            <a:outerShdw blurRad="63500" dir="5400000" dist="23000">
              <a:srgbClr val="808080">
                <a:alpha val="34900"/>
              </a:srgbClr>
            </a:outerShdw>
          </a:effectLst>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8" name="Shape 1718"/>
        <p:cNvGrpSpPr/>
        <p:nvPr/>
      </p:nvGrpSpPr>
      <p:grpSpPr>
        <a:xfrm>
          <a:off x="0" y="0"/>
          <a:ext cx="0" cy="0"/>
          <a:chOff x="0" y="0"/>
          <a:chExt cx="0" cy="0"/>
        </a:xfrm>
      </p:grpSpPr>
      <p:sp>
        <p:nvSpPr>
          <p:cNvPr id="1719" name="Shape 1719"/>
          <p:cNvSpPr txBox="1"/>
          <p:nvPr/>
        </p:nvSpPr>
        <p:spPr>
          <a:xfrm>
            <a:off x="6029325" y="3038475"/>
            <a:ext cx="2325600" cy="261900"/>
          </a:xfrm>
          <a:prstGeom prst="rect">
            <a:avLst/>
          </a:prstGeom>
          <a:solidFill>
            <a:srgbClr val="FFFFFF"/>
          </a:solid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rgbClr val="FFFFFF"/>
              </a:buClr>
              <a:buSzPct val="25000"/>
              <a:buFont typeface="Calibri"/>
              <a:buNone/>
            </a:pPr>
            <a:r>
              <a:rPr b="0" i="0" lang="en" sz="1800" u="none">
                <a:solidFill>
                  <a:srgbClr val="FFFFFF"/>
                </a:solidFill>
                <a:latin typeface="Calibri"/>
                <a:ea typeface="Calibri"/>
                <a:cs typeface="Calibri"/>
                <a:sym typeface="Calibri"/>
              </a:rPr>
              <a:t>                                   </a:t>
            </a:r>
          </a:p>
        </p:txBody>
      </p:sp>
      <p:sp>
        <p:nvSpPr>
          <p:cNvPr id="1720" name="Shape 1720"/>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721" name="Shape 1721"/>
          <p:cNvPicPr preferRelativeResize="0"/>
          <p:nvPr/>
        </p:nvPicPr>
        <p:blipFill rotWithShape="1">
          <a:blip r:embed="rId3">
            <a:alphaModFix/>
          </a:blip>
          <a:srcRect b="0" l="0" r="0" t="0"/>
          <a:stretch/>
        </p:blipFill>
        <p:spPr>
          <a:xfrm>
            <a:off x="33337" y="1345406"/>
            <a:ext cx="6671916" cy="2731132"/>
          </a:xfrm>
          <a:prstGeom prst="rect">
            <a:avLst/>
          </a:prstGeom>
          <a:noFill/>
          <a:ln>
            <a:noFill/>
          </a:ln>
        </p:spPr>
      </p:pic>
      <p:sp>
        <p:nvSpPr>
          <p:cNvPr id="1722" name="Shape 1722"/>
          <p:cNvSpPr txBox="1"/>
          <p:nvPr/>
        </p:nvSpPr>
        <p:spPr>
          <a:xfrm>
            <a:off x="76200" y="4661300"/>
            <a:ext cx="60192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6" name="Shape 1726"/>
        <p:cNvGrpSpPr/>
        <p:nvPr/>
      </p:nvGrpSpPr>
      <p:grpSpPr>
        <a:xfrm>
          <a:off x="0" y="0"/>
          <a:ext cx="0" cy="0"/>
          <a:chOff x="0" y="0"/>
          <a:chExt cx="0" cy="0"/>
        </a:xfrm>
      </p:grpSpPr>
      <p:sp>
        <p:nvSpPr>
          <p:cNvPr id="1727" name="Shape 1727"/>
          <p:cNvSpPr txBox="1"/>
          <p:nvPr/>
        </p:nvSpPr>
        <p:spPr>
          <a:xfrm>
            <a:off x="6029325" y="3038475"/>
            <a:ext cx="2325600" cy="261900"/>
          </a:xfrm>
          <a:prstGeom prst="rect">
            <a:avLst/>
          </a:prstGeom>
          <a:solidFill>
            <a:srgbClr val="FFFFFF"/>
          </a:solid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rgbClr val="FFFFFF"/>
              </a:buClr>
              <a:buSzPct val="25000"/>
              <a:buFont typeface="Calibri"/>
              <a:buNone/>
            </a:pPr>
            <a:r>
              <a:rPr b="0" i="0" lang="en" sz="1800" u="none">
                <a:solidFill>
                  <a:srgbClr val="FFFFFF"/>
                </a:solidFill>
                <a:latin typeface="Calibri"/>
                <a:ea typeface="Calibri"/>
                <a:cs typeface="Calibri"/>
                <a:sym typeface="Calibri"/>
              </a:rPr>
              <a:t>                                   </a:t>
            </a:r>
          </a:p>
        </p:txBody>
      </p:sp>
      <p:sp>
        <p:nvSpPr>
          <p:cNvPr id="1728" name="Shape 1728"/>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pasted-image.png" id="1729" name="Shape 1729"/>
          <p:cNvPicPr preferRelativeResize="0"/>
          <p:nvPr/>
        </p:nvPicPr>
        <p:blipFill rotWithShape="1">
          <a:blip r:embed="rId3">
            <a:alphaModFix/>
          </a:blip>
          <a:srcRect b="0" l="0" r="0" t="0"/>
          <a:stretch/>
        </p:blipFill>
        <p:spPr>
          <a:xfrm>
            <a:off x="33337" y="1345406"/>
            <a:ext cx="6671916" cy="2731132"/>
          </a:xfrm>
          <a:prstGeom prst="rect">
            <a:avLst/>
          </a:prstGeom>
          <a:noFill/>
          <a:ln>
            <a:noFill/>
          </a:ln>
        </p:spPr>
      </p:pic>
      <p:pic>
        <p:nvPicPr>
          <p:cNvPr descr="pasted-image.png" id="1730" name="Shape 1730"/>
          <p:cNvPicPr preferRelativeResize="0"/>
          <p:nvPr/>
        </p:nvPicPr>
        <p:blipFill rotWithShape="1">
          <a:blip r:embed="rId4">
            <a:alphaModFix/>
          </a:blip>
          <a:srcRect b="0" l="0" r="0" t="0"/>
          <a:stretch/>
        </p:blipFill>
        <p:spPr>
          <a:xfrm>
            <a:off x="1671637" y="1125140"/>
            <a:ext cx="4219534" cy="3651494"/>
          </a:xfrm>
          <a:prstGeom prst="rect">
            <a:avLst/>
          </a:prstGeom>
          <a:noFill/>
          <a:ln>
            <a:noFill/>
          </a:ln>
        </p:spPr>
      </p:pic>
      <p:pic>
        <p:nvPicPr>
          <p:cNvPr descr="pasted-image.pdf" id="1731" name="Shape 1731"/>
          <p:cNvPicPr preferRelativeResize="0"/>
          <p:nvPr/>
        </p:nvPicPr>
        <p:blipFill rotWithShape="1">
          <a:blip r:embed="rId5">
            <a:alphaModFix/>
          </a:blip>
          <a:srcRect b="0" l="0" r="0" t="0"/>
          <a:stretch/>
        </p:blipFill>
        <p:spPr>
          <a:xfrm>
            <a:off x="2427287" y="3894534"/>
            <a:ext cx="2415763" cy="370179"/>
          </a:xfrm>
          <a:prstGeom prst="rect">
            <a:avLst/>
          </a:prstGeom>
          <a:noFill/>
          <a:ln>
            <a:noFill/>
          </a:ln>
        </p:spPr>
      </p:pic>
      <p:pic>
        <p:nvPicPr>
          <p:cNvPr descr="pasted-image.pdf" id="1732" name="Shape 1732"/>
          <p:cNvPicPr preferRelativeResize="0"/>
          <p:nvPr/>
        </p:nvPicPr>
        <p:blipFill rotWithShape="1">
          <a:blip r:embed="rId6">
            <a:alphaModFix/>
          </a:blip>
          <a:srcRect b="0" l="0" r="0" t="0"/>
          <a:stretch/>
        </p:blipFill>
        <p:spPr>
          <a:xfrm>
            <a:off x="2433637" y="3495675"/>
            <a:ext cx="2318004" cy="313118"/>
          </a:xfrm>
          <a:prstGeom prst="rect">
            <a:avLst/>
          </a:prstGeom>
          <a:noFill/>
          <a:ln>
            <a:noFill/>
          </a:ln>
        </p:spPr>
      </p:pic>
      <p:sp>
        <p:nvSpPr>
          <p:cNvPr id="1733" name="Shape 1733"/>
          <p:cNvSpPr txBox="1"/>
          <p:nvPr/>
        </p:nvSpPr>
        <p:spPr>
          <a:xfrm>
            <a:off x="0" y="4889900"/>
            <a:ext cx="59571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7" name="Shape 1737"/>
        <p:cNvGrpSpPr/>
        <p:nvPr/>
      </p:nvGrpSpPr>
      <p:grpSpPr>
        <a:xfrm>
          <a:off x="0" y="0"/>
          <a:ext cx="0" cy="0"/>
          <a:chOff x="0" y="0"/>
          <a:chExt cx="0" cy="0"/>
        </a:xfrm>
      </p:grpSpPr>
      <p:sp>
        <p:nvSpPr>
          <p:cNvPr id="1738" name="Shape 1738"/>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Figure1_v2.pdf" id="1739" name="Shape 1739"/>
          <p:cNvPicPr preferRelativeResize="0"/>
          <p:nvPr/>
        </p:nvPicPr>
        <p:blipFill rotWithShape="1">
          <a:blip r:embed="rId3">
            <a:alphaModFix/>
          </a:blip>
          <a:srcRect b="0" l="0" r="0" t="0"/>
          <a:stretch/>
        </p:blipFill>
        <p:spPr>
          <a:xfrm>
            <a:off x="685798" y="1314600"/>
            <a:ext cx="7670250" cy="3294100"/>
          </a:xfrm>
          <a:prstGeom prst="rect">
            <a:avLst/>
          </a:prstGeom>
          <a:noFill/>
          <a:ln>
            <a:noFill/>
          </a:ln>
        </p:spPr>
      </p:pic>
      <p:sp>
        <p:nvSpPr>
          <p:cNvPr id="1740" name="Shape 1740"/>
          <p:cNvSpPr txBox="1"/>
          <p:nvPr/>
        </p:nvSpPr>
        <p:spPr>
          <a:xfrm>
            <a:off x="2993975" y="54775"/>
            <a:ext cx="6150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4" name="Shape 1744"/>
        <p:cNvGrpSpPr/>
        <p:nvPr/>
      </p:nvGrpSpPr>
      <p:grpSpPr>
        <a:xfrm>
          <a:off x="0" y="0"/>
          <a:ext cx="0" cy="0"/>
          <a:chOff x="0" y="0"/>
          <a:chExt cx="0" cy="0"/>
        </a:xfrm>
      </p:grpSpPr>
      <p:sp>
        <p:nvSpPr>
          <p:cNvPr id="1745" name="Shape 1745"/>
          <p:cNvSpPr txBox="1"/>
          <p:nvPr>
            <p:ph type="title"/>
          </p:nvPr>
        </p:nvSpPr>
        <p:spPr>
          <a:xfrm>
            <a:off x="685800" y="457200"/>
            <a:ext cx="77724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Identifying TADs in multiple resolutions</a:t>
            </a:r>
          </a:p>
        </p:txBody>
      </p:sp>
      <p:pic>
        <p:nvPicPr>
          <p:cNvPr descr="FigureS3_v3.pdf" id="1746" name="Shape 1746"/>
          <p:cNvPicPr preferRelativeResize="0"/>
          <p:nvPr/>
        </p:nvPicPr>
        <p:blipFill rotWithShape="1">
          <a:blip r:embed="rId3">
            <a:alphaModFix/>
          </a:blip>
          <a:srcRect b="0" l="0" r="0" t="0"/>
          <a:stretch/>
        </p:blipFill>
        <p:spPr>
          <a:xfrm>
            <a:off x="1414462" y="1095375"/>
            <a:ext cx="4786972" cy="3974503"/>
          </a:xfrm>
          <a:prstGeom prst="rect">
            <a:avLst/>
          </a:prstGeom>
          <a:noFill/>
          <a:ln>
            <a:noFill/>
          </a:ln>
        </p:spPr>
      </p:pic>
      <p:sp>
        <p:nvSpPr>
          <p:cNvPr id="1747" name="Shape 1747"/>
          <p:cNvSpPr txBox="1"/>
          <p:nvPr/>
        </p:nvSpPr>
        <p:spPr>
          <a:xfrm>
            <a:off x="19050" y="1115615"/>
            <a:ext cx="2376600" cy="216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400" u="none">
                <a:solidFill>
                  <a:schemeClr val="dk1"/>
                </a:solidFill>
              </a:rPr>
              <a:t>a modified Louvain algorithm</a:t>
            </a:r>
          </a:p>
        </p:txBody>
      </p:sp>
      <p:sp>
        <p:nvSpPr>
          <p:cNvPr id="1748" name="Shape 1748"/>
          <p:cNvSpPr txBox="1"/>
          <p:nvPr/>
        </p:nvSpPr>
        <p:spPr>
          <a:xfrm>
            <a:off x="3147525" y="54775"/>
            <a:ext cx="59964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2" name="Shape 1752"/>
        <p:cNvGrpSpPr/>
        <p:nvPr/>
      </p:nvGrpSpPr>
      <p:grpSpPr>
        <a:xfrm>
          <a:off x="0" y="0"/>
          <a:ext cx="0" cy="0"/>
          <a:chOff x="0" y="0"/>
          <a:chExt cx="0" cy="0"/>
        </a:xfrm>
      </p:grpSpPr>
      <p:pic>
        <p:nvPicPr>
          <p:cNvPr descr="pasted-image.pdf" id="1753" name="Shape 1753"/>
          <p:cNvPicPr preferRelativeResize="0"/>
          <p:nvPr/>
        </p:nvPicPr>
        <p:blipFill rotWithShape="1">
          <a:blip r:embed="rId3">
            <a:alphaModFix/>
          </a:blip>
          <a:srcRect b="0" l="0" r="0" t="0"/>
          <a:stretch/>
        </p:blipFill>
        <p:spPr>
          <a:xfrm>
            <a:off x="63500" y="865584"/>
            <a:ext cx="3254592" cy="4275160"/>
          </a:xfrm>
          <a:prstGeom prst="rect">
            <a:avLst/>
          </a:prstGeom>
          <a:noFill/>
          <a:ln>
            <a:noFill/>
          </a:ln>
        </p:spPr>
      </p:pic>
      <p:sp>
        <p:nvSpPr>
          <p:cNvPr id="1754" name="Shape 1754"/>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4000" u="none" cap="none" strike="noStrike">
                <a:solidFill>
                  <a:srgbClr val="2F5897"/>
                </a:solidFill>
                <a:latin typeface="Arial"/>
                <a:ea typeface="Arial"/>
                <a:cs typeface="Arial"/>
                <a:sym typeface="Arial"/>
              </a:rPr>
              <a:t>Identifying TADs in multiple resolutions</a:t>
            </a:r>
          </a:p>
        </p:txBody>
      </p:sp>
      <p:sp>
        <p:nvSpPr>
          <p:cNvPr id="1755" name="Shape 1755"/>
          <p:cNvSpPr txBox="1"/>
          <p:nvPr/>
        </p:nvSpPr>
        <p:spPr>
          <a:xfrm>
            <a:off x="4584700" y="4691063"/>
            <a:ext cx="3786300" cy="177300"/>
          </a:xfrm>
          <a:prstGeom prst="rect">
            <a:avLst/>
          </a:prstGeom>
          <a:solidFill>
            <a:srgbClr val="FFFFFF"/>
          </a:solidFill>
          <a:ln>
            <a:noFill/>
          </a:ln>
        </p:spPr>
        <p:txBody>
          <a:bodyPr anchorCtr="0" anchor="ctr" bIns="45700" lIns="45700" rIns="45700"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pasted-image.pdf" id="1756" name="Shape 1756"/>
          <p:cNvPicPr preferRelativeResize="0"/>
          <p:nvPr/>
        </p:nvPicPr>
        <p:blipFill rotWithShape="1">
          <a:blip r:embed="rId4">
            <a:alphaModFix/>
          </a:blip>
          <a:srcRect b="0" l="0" r="0" t="0"/>
          <a:stretch/>
        </p:blipFill>
        <p:spPr>
          <a:xfrm>
            <a:off x="5119687" y="1468040"/>
            <a:ext cx="2035632" cy="447641"/>
          </a:xfrm>
          <a:prstGeom prst="rect">
            <a:avLst/>
          </a:prstGeom>
          <a:noFill/>
          <a:ln>
            <a:noFill/>
          </a:ln>
        </p:spPr>
      </p:pic>
      <p:pic>
        <p:nvPicPr>
          <p:cNvPr descr="pasted-image.pdf" id="1757" name="Shape 1757"/>
          <p:cNvPicPr preferRelativeResize="0"/>
          <p:nvPr/>
        </p:nvPicPr>
        <p:blipFill rotWithShape="1">
          <a:blip r:embed="rId5">
            <a:alphaModFix/>
          </a:blip>
          <a:srcRect b="0" l="0" r="0" t="0"/>
          <a:stretch/>
        </p:blipFill>
        <p:spPr>
          <a:xfrm>
            <a:off x="4443412" y="1983581"/>
            <a:ext cx="3325416" cy="2913484"/>
          </a:xfrm>
          <a:prstGeom prst="rect">
            <a:avLst/>
          </a:prstGeom>
          <a:noFill/>
          <a:ln>
            <a:noFill/>
          </a:ln>
        </p:spPr>
      </p:pic>
      <p:sp>
        <p:nvSpPr>
          <p:cNvPr id="1758" name="Shape 1758"/>
          <p:cNvSpPr txBox="1"/>
          <p:nvPr/>
        </p:nvSpPr>
        <p:spPr>
          <a:xfrm>
            <a:off x="6434122" y="710800"/>
            <a:ext cx="2671800" cy="624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2" name="Shape 1762"/>
        <p:cNvGrpSpPr/>
        <p:nvPr/>
      </p:nvGrpSpPr>
      <p:grpSpPr>
        <a:xfrm>
          <a:off x="0" y="0"/>
          <a:ext cx="0" cy="0"/>
          <a:chOff x="0" y="0"/>
          <a:chExt cx="0" cy="0"/>
        </a:xfrm>
      </p:grpSpPr>
      <p:sp>
        <p:nvSpPr>
          <p:cNvPr id="1763" name="Shape 1763"/>
          <p:cNvSpPr txBox="1"/>
          <p:nvPr>
            <p:ph idx="1" type="body"/>
          </p:nvPr>
        </p:nvSpPr>
        <p:spPr>
          <a:xfrm>
            <a:off x="238125" y="1639490"/>
            <a:ext cx="8905800" cy="3349200"/>
          </a:xfrm>
          <a:prstGeom prst="rect">
            <a:avLst/>
          </a:prstGeom>
          <a:noFill/>
          <a:ln>
            <a:noFill/>
          </a:ln>
        </p:spPr>
        <p:txBody>
          <a:bodyPr anchorCtr="0" anchor="t" bIns="46025" lIns="92050" rIns="92050" wrap="square" tIns="46025">
            <a:noAutofit/>
          </a:bodyPr>
          <a:lstStyle/>
          <a:p>
            <a:pPr indent="-228600" lvl="0" marL="228600" marR="0" rtl="0" algn="ctr">
              <a:lnSpc>
                <a:spcPct val="100000"/>
              </a:lnSpc>
              <a:spcBef>
                <a:spcPts val="0"/>
              </a:spcBef>
              <a:spcAft>
                <a:spcPts val="0"/>
              </a:spcAft>
              <a:buClr>
                <a:srgbClr val="FF0000"/>
              </a:buClr>
              <a:buSzPct val="100000"/>
              <a:buFont typeface="Arial"/>
              <a:buChar char="•"/>
            </a:pPr>
            <a:r>
              <a:rPr b="0" i="0" lang="en" sz="2800" u="none">
                <a:solidFill>
                  <a:srgbClr val="FF0000"/>
                </a:solidFill>
                <a:latin typeface="Arial"/>
                <a:ea typeface="Arial"/>
                <a:cs typeface="Arial"/>
                <a:sym typeface="Arial"/>
              </a:rPr>
              <a:t>Features of </a:t>
            </a:r>
            <a:br>
              <a:rPr b="0" i="0" lang="en" sz="2800" u="none">
                <a:solidFill>
                  <a:srgbClr val="FF0000"/>
                </a:solidFill>
                <a:latin typeface="Arial"/>
                <a:ea typeface="Arial"/>
                <a:cs typeface="Arial"/>
                <a:sym typeface="Arial"/>
              </a:rPr>
            </a:br>
            <a:r>
              <a:rPr b="0" i="0" lang="en" sz="2800" u="none">
                <a:solidFill>
                  <a:srgbClr val="FF0000"/>
                </a:solidFill>
                <a:latin typeface="Arial"/>
                <a:ea typeface="Arial"/>
                <a:cs typeface="Arial"/>
                <a:sym typeface="Arial"/>
              </a:rPr>
              <a:t>Multi-resolution TADs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Specific TFs &amp; HMs associated with TAD boundaries </a:t>
            </a:r>
            <a:br>
              <a:rPr b="0" i="0" lang="en" sz="2000" u="none" cap="none" strike="noStrike">
                <a:solidFill>
                  <a:srgbClr val="595959"/>
                </a:solidFill>
                <a:latin typeface="Arial"/>
                <a:ea typeface="Arial"/>
                <a:cs typeface="Arial"/>
                <a:sym typeface="Arial"/>
              </a:rPr>
            </a:br>
            <a:r>
              <a:rPr b="0" i="0" lang="en" sz="2000" u="none" cap="none" strike="noStrike">
                <a:solidFill>
                  <a:srgbClr val="595959"/>
                </a:solidFill>
                <a:latin typeface="Arial"/>
                <a:ea typeface="Arial"/>
                <a:cs typeface="Arial"/>
                <a:sym typeface="Arial"/>
              </a:rPr>
              <a:t>at different scales</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Assoc. strong enough to build a predictor</a:t>
            </a:r>
          </a:p>
          <a:p>
            <a:pPr indent="-228600" lvl="1" marL="571500" marR="0" rtl="0" algn="ctr">
              <a:lnSpc>
                <a:spcPct val="100000"/>
              </a:lnSpc>
              <a:spcBef>
                <a:spcPts val="400"/>
              </a:spcBef>
              <a:spcAft>
                <a:spcPts val="0"/>
              </a:spcAft>
              <a:buClr>
                <a:srgbClr val="595959"/>
              </a:buClr>
              <a:buSzPct val="100000"/>
              <a:buFont typeface="Merriweather Sans"/>
              <a:buChar char="-"/>
            </a:pPr>
            <a:r>
              <a:rPr b="0" i="0" lang="en" sz="2000" u="none" cap="none" strike="noStrike">
                <a:solidFill>
                  <a:srgbClr val="595959"/>
                </a:solidFill>
                <a:latin typeface="Arial"/>
                <a:ea typeface="Arial"/>
                <a:cs typeface="Arial"/>
                <a:sym typeface="Arial"/>
              </a:rPr>
              <a:t>HOT regions at boundaries</a:t>
            </a:r>
          </a:p>
          <a:p>
            <a:pPr indent="-228600" lvl="0" marL="228600" marR="0" rtl="0" algn="ctr">
              <a:lnSpc>
                <a:spcPct val="100000"/>
              </a:lnSpc>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a:p>
            <a:pPr indent="-228600" lvl="0" marL="228600" marR="0" rtl="0" algn="l">
              <a:spcBef>
                <a:spcPts val="560"/>
              </a:spcBef>
              <a:spcAft>
                <a:spcPts val="0"/>
              </a:spcAft>
              <a:buClr>
                <a:schemeClr val="lt1"/>
              </a:buClr>
              <a:buSzPct val="100000"/>
              <a:buFont typeface="Arial"/>
              <a:buNone/>
            </a:pPr>
            <a:r>
              <a:t/>
            </a:r>
            <a:endParaRPr b="0" i="0" sz="2800" u="none">
              <a:solidFill>
                <a:srgbClr val="595959"/>
              </a:solidFill>
              <a:latin typeface="Arial"/>
              <a:ea typeface="Arial"/>
              <a:cs typeface="Arial"/>
              <a:sym typeface="Arial"/>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7" name="Shape 1767"/>
        <p:cNvGrpSpPr/>
        <p:nvPr/>
      </p:nvGrpSpPr>
      <p:grpSpPr>
        <a:xfrm>
          <a:off x="0" y="0"/>
          <a:ext cx="0" cy="0"/>
          <a:chOff x="0" y="0"/>
          <a:chExt cx="0" cy="0"/>
        </a:xfrm>
      </p:grpSpPr>
      <p:sp>
        <p:nvSpPr>
          <p:cNvPr id="1768" name="Shape 1768"/>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histone features at different resolution</a:t>
            </a:r>
          </a:p>
        </p:txBody>
      </p:sp>
      <p:sp>
        <p:nvSpPr>
          <p:cNvPr id="1769" name="Shape 1769"/>
          <p:cNvSpPr txBox="1"/>
          <p:nvPr/>
        </p:nvSpPr>
        <p:spPr>
          <a:xfrm>
            <a:off x="8543925" y="4822031"/>
            <a:ext cx="561900" cy="1644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Helvetica Neue Light"/>
              <a:buNone/>
            </a:pPr>
            <a:fld id="{00000000-1234-1234-1234-123412341234}" type="slidenum">
              <a:rPr b="0" i="0" lang="en" sz="1100" u="none">
                <a:solidFill>
                  <a:srgbClr val="000000"/>
                </a:solidFill>
                <a:latin typeface="Helvetica Neue Light"/>
                <a:ea typeface="Helvetica Neue Light"/>
                <a:cs typeface="Helvetica Neue Light"/>
                <a:sym typeface="Helvetica Neue Light"/>
              </a:rPr>
              <a:t>‹#›</a:t>
            </a:fld>
          </a:p>
        </p:txBody>
      </p:sp>
      <p:grpSp>
        <p:nvGrpSpPr>
          <p:cNvPr id="1770" name="Shape 1770"/>
          <p:cNvGrpSpPr/>
          <p:nvPr/>
        </p:nvGrpSpPr>
        <p:grpSpPr>
          <a:xfrm>
            <a:off x="745011" y="1440530"/>
            <a:ext cx="2644882" cy="3451745"/>
            <a:chOff x="0" y="0"/>
            <a:chExt cx="2147483647" cy="2147483647"/>
          </a:xfrm>
        </p:grpSpPr>
        <p:pic>
          <p:nvPicPr>
            <p:cNvPr descr="pasted-image.tiff" id="1771" name="Shape 1771"/>
            <p:cNvPicPr preferRelativeResize="0"/>
            <p:nvPr/>
          </p:nvPicPr>
          <p:blipFill rotWithShape="1">
            <a:blip r:embed="rId3">
              <a:alphaModFix/>
            </a:blip>
            <a:srcRect b="0" l="0" r="0" t="0"/>
            <a:stretch/>
          </p:blipFill>
          <p:spPr>
            <a:xfrm>
              <a:off x="12688975" y="0"/>
              <a:ext cx="2134794671" cy="745526003"/>
            </a:xfrm>
            <a:prstGeom prst="rect">
              <a:avLst/>
            </a:prstGeom>
            <a:noFill/>
            <a:ln>
              <a:noFill/>
            </a:ln>
          </p:spPr>
        </p:pic>
        <p:pic>
          <p:nvPicPr>
            <p:cNvPr descr="pasted-image.tiff" id="1772" name="Shape 1772"/>
            <p:cNvPicPr preferRelativeResize="0"/>
            <p:nvPr/>
          </p:nvPicPr>
          <p:blipFill rotWithShape="1">
            <a:blip r:embed="rId4">
              <a:alphaModFix/>
            </a:blip>
            <a:srcRect b="0" l="0" r="0" t="0"/>
            <a:stretch/>
          </p:blipFill>
          <p:spPr>
            <a:xfrm>
              <a:off x="0" y="755780103"/>
              <a:ext cx="2141587351" cy="1391703543"/>
            </a:xfrm>
            <a:prstGeom prst="rect">
              <a:avLst/>
            </a:prstGeom>
            <a:noFill/>
            <a:ln>
              <a:noFill/>
            </a:ln>
          </p:spPr>
        </p:pic>
      </p:grpSp>
      <p:pic>
        <p:nvPicPr>
          <p:cNvPr descr="pasted-image.tiff" id="1773" name="Shape 1773"/>
          <p:cNvPicPr preferRelativeResize="0"/>
          <p:nvPr/>
        </p:nvPicPr>
        <p:blipFill rotWithShape="1">
          <a:blip r:embed="rId5">
            <a:alphaModFix/>
          </a:blip>
          <a:srcRect b="0" l="0" r="0" t="0"/>
          <a:stretch/>
        </p:blipFill>
        <p:spPr>
          <a:xfrm>
            <a:off x="4071937" y="1448990"/>
            <a:ext cx="3878695" cy="2935818"/>
          </a:xfrm>
          <a:prstGeom prst="rect">
            <a:avLst/>
          </a:prstGeom>
          <a:noFill/>
          <a:ln>
            <a:noFill/>
          </a:ln>
        </p:spPr>
      </p:pic>
      <p:sp>
        <p:nvSpPr>
          <p:cNvPr id="1774" name="Shape 1774"/>
          <p:cNvSpPr txBox="1"/>
          <p:nvPr/>
        </p:nvSpPr>
        <p:spPr>
          <a:xfrm>
            <a:off x="4572000" y="4602950"/>
            <a:ext cx="33786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8" name="Shape 1778"/>
        <p:cNvGrpSpPr/>
        <p:nvPr/>
      </p:nvGrpSpPr>
      <p:grpSpPr>
        <a:xfrm>
          <a:off x="0" y="0"/>
          <a:ext cx="0" cy="0"/>
          <a:chOff x="0" y="0"/>
          <a:chExt cx="0" cy="0"/>
        </a:xfrm>
      </p:grpSpPr>
      <p:pic>
        <p:nvPicPr>
          <p:cNvPr descr="pasted-image.tiff" id="1779" name="Shape 1779"/>
          <p:cNvPicPr preferRelativeResize="0"/>
          <p:nvPr/>
        </p:nvPicPr>
        <p:blipFill rotWithShape="1">
          <a:blip r:embed="rId3">
            <a:alphaModFix/>
          </a:blip>
          <a:srcRect b="0" l="0" r="0" t="0"/>
          <a:stretch/>
        </p:blipFill>
        <p:spPr>
          <a:xfrm>
            <a:off x="1060450" y="987028"/>
            <a:ext cx="4826102" cy="4016110"/>
          </a:xfrm>
          <a:prstGeom prst="rect">
            <a:avLst/>
          </a:prstGeom>
          <a:noFill/>
          <a:ln>
            <a:noFill/>
          </a:ln>
        </p:spPr>
      </p:pic>
      <p:sp>
        <p:nvSpPr>
          <p:cNvPr id="1780" name="Shape 1780"/>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histone features at different resolution</a:t>
            </a:r>
          </a:p>
        </p:txBody>
      </p:sp>
      <p:sp>
        <p:nvSpPr>
          <p:cNvPr id="1781" name="Shape 1781"/>
          <p:cNvSpPr txBox="1"/>
          <p:nvPr/>
        </p:nvSpPr>
        <p:spPr>
          <a:xfrm>
            <a:off x="6083300" y="4187428"/>
            <a:ext cx="2587500" cy="2547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700" u="none">
                <a:solidFill>
                  <a:schemeClr val="dk1"/>
                </a:solidFill>
              </a:rPr>
              <a:t>characteristic length scale</a:t>
            </a:r>
          </a:p>
        </p:txBody>
      </p:sp>
      <p:sp>
        <p:nvSpPr>
          <p:cNvPr id="1782" name="Shape 1782"/>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6" name="Shape 1786"/>
        <p:cNvGrpSpPr/>
        <p:nvPr/>
      </p:nvGrpSpPr>
      <p:grpSpPr>
        <a:xfrm>
          <a:off x="0" y="0"/>
          <a:ext cx="0" cy="0"/>
          <a:chOff x="0" y="0"/>
          <a:chExt cx="0" cy="0"/>
        </a:xfrm>
      </p:grpSpPr>
      <p:pic>
        <p:nvPicPr>
          <p:cNvPr descr="pasted-image.tiff" id="1787" name="Shape 1787"/>
          <p:cNvPicPr preferRelativeResize="0"/>
          <p:nvPr/>
        </p:nvPicPr>
        <p:blipFill rotWithShape="1">
          <a:blip r:embed="rId3">
            <a:alphaModFix/>
          </a:blip>
          <a:srcRect b="0" l="0" r="0" t="0"/>
          <a:stretch/>
        </p:blipFill>
        <p:spPr>
          <a:xfrm>
            <a:off x="2403475" y="682228"/>
            <a:ext cx="4636248" cy="4448334"/>
          </a:xfrm>
          <a:prstGeom prst="rect">
            <a:avLst/>
          </a:prstGeom>
          <a:noFill/>
          <a:ln>
            <a:noFill/>
          </a:ln>
        </p:spPr>
      </p:pic>
      <p:sp>
        <p:nvSpPr>
          <p:cNvPr id="1788" name="Shape 1788"/>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House-keeping vs tissue-specific genes</a:t>
            </a:r>
          </a:p>
        </p:txBody>
      </p:sp>
      <p:sp>
        <p:nvSpPr>
          <p:cNvPr id="1789" name="Shape 1789"/>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685800" y="457200"/>
            <a:ext cx="7772400" cy="857400"/>
          </a:xfrm>
          <a:prstGeom prst="rect">
            <a:avLst/>
          </a:prstGeom>
        </p:spPr>
        <p:txBody>
          <a:bodyPr anchorCtr="0" anchor="ctr" bIns="91425" lIns="91425" rIns="91425" wrap="square" tIns="91425">
            <a:noAutofit/>
          </a:bodyPr>
          <a:lstStyle/>
          <a:p>
            <a:pPr lvl="0">
              <a:spcBef>
                <a:spcPts val="0"/>
              </a:spcBef>
              <a:buNone/>
            </a:pPr>
            <a:r>
              <a:rPr lang="en"/>
              <a:t>Logic</a:t>
            </a:r>
          </a:p>
        </p:txBody>
      </p:sp>
      <p:sp>
        <p:nvSpPr>
          <p:cNvPr id="206" name="Shape 206"/>
          <p:cNvSpPr txBox="1"/>
          <p:nvPr>
            <p:ph idx="1" type="body"/>
          </p:nvPr>
        </p:nvSpPr>
        <p:spPr>
          <a:xfrm>
            <a:off x="685800" y="1485900"/>
            <a:ext cx="7772400" cy="3479100"/>
          </a:xfrm>
          <a:prstGeom prst="rect">
            <a:avLst/>
          </a:prstGeom>
        </p:spPr>
        <p:txBody>
          <a:bodyPr anchorCtr="0" anchor="t" bIns="91425" lIns="91425" rIns="91425" wrap="square" tIns="91425">
            <a:noAutofit/>
          </a:bodyPr>
          <a:lstStyle/>
          <a:p>
            <a:pPr lvl="0">
              <a:spcBef>
                <a:spcPts val="0"/>
              </a:spcBef>
              <a:buNone/>
            </a:pPr>
            <a:r>
              <a:rPr lang="en"/>
              <a:t>Data larger </a:t>
            </a:r>
          </a:p>
          <a:p>
            <a:pPr lvl="0">
              <a:spcBef>
                <a:spcPts val="0"/>
              </a:spcBef>
              <a:buNone/>
            </a:pPr>
            <a:r>
              <a:rPr lang="en"/>
              <a:t>Key is prioritizing</a:t>
            </a:r>
          </a:p>
          <a:p>
            <a:pPr lvl="0">
              <a:spcBef>
                <a:spcPts val="0"/>
              </a:spcBef>
              <a:buNone/>
            </a:pPr>
            <a:r>
              <a:rPr lang="en"/>
              <a:t>How to do this ?</a:t>
            </a:r>
          </a:p>
          <a:p>
            <a:pPr lvl="0" rtl="0">
              <a:spcBef>
                <a:spcPts val="0"/>
              </a:spcBef>
              <a:buNone/>
            </a:pPr>
            <a:r>
              <a:rPr lang="en"/>
              <a:t>Key aspect is driver v pass. </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3" name="Shape 1793"/>
        <p:cNvGrpSpPr/>
        <p:nvPr/>
      </p:nvGrpSpPr>
      <p:grpSpPr>
        <a:xfrm>
          <a:off x="0" y="0"/>
          <a:ext cx="0" cy="0"/>
          <a:chOff x="0" y="0"/>
          <a:chExt cx="0" cy="0"/>
        </a:xfrm>
      </p:grpSpPr>
      <p:sp>
        <p:nvSpPr>
          <p:cNvPr id="1794" name="Shape 1794"/>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Enrichment of TF binding sites near boundaries</a:t>
            </a:r>
          </a:p>
        </p:txBody>
      </p:sp>
      <p:pic>
        <p:nvPicPr>
          <p:cNvPr descr="pasted-image.tiff" id="1795" name="Shape 1795"/>
          <p:cNvPicPr preferRelativeResize="0"/>
          <p:nvPr/>
        </p:nvPicPr>
        <p:blipFill rotWithShape="1">
          <a:blip r:embed="rId3">
            <a:alphaModFix/>
          </a:blip>
          <a:srcRect b="0" l="0" r="0" t="0"/>
          <a:stretch/>
        </p:blipFill>
        <p:spPr>
          <a:xfrm>
            <a:off x="1301750" y="1098947"/>
            <a:ext cx="4669292" cy="3999495"/>
          </a:xfrm>
          <a:prstGeom prst="rect">
            <a:avLst/>
          </a:prstGeom>
          <a:noFill/>
          <a:ln>
            <a:noFill/>
          </a:ln>
        </p:spPr>
      </p:pic>
      <p:sp>
        <p:nvSpPr>
          <p:cNvPr id="1796" name="Shape 1796"/>
          <p:cNvSpPr txBox="1"/>
          <p:nvPr/>
        </p:nvSpPr>
        <p:spPr>
          <a:xfrm>
            <a:off x="5910862" y="2826969"/>
            <a:ext cx="39036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Question: </a:t>
            </a:r>
          </a:p>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Causes or Consequences?</a:t>
            </a:r>
          </a:p>
        </p:txBody>
      </p:sp>
      <p:sp>
        <p:nvSpPr>
          <p:cNvPr id="1797" name="Shape 1797"/>
          <p:cNvSpPr txBox="1"/>
          <p:nvPr/>
        </p:nvSpPr>
        <p:spPr>
          <a:xfrm rot="-5400000">
            <a:off x="-1771224" y="3006393"/>
            <a:ext cx="3950400" cy="3381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1" name="Shape 1801"/>
        <p:cNvGrpSpPr/>
        <p:nvPr/>
      </p:nvGrpSpPr>
      <p:grpSpPr>
        <a:xfrm>
          <a:off x="0" y="0"/>
          <a:ext cx="0" cy="0"/>
          <a:chOff x="0" y="0"/>
          <a:chExt cx="0" cy="0"/>
        </a:xfrm>
      </p:grpSpPr>
      <p:sp>
        <p:nvSpPr>
          <p:cNvPr id="1802" name="Shape 1802"/>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Predicting TAD boundaries using TFs binding pattern</a:t>
            </a:r>
          </a:p>
        </p:txBody>
      </p:sp>
      <p:sp>
        <p:nvSpPr>
          <p:cNvPr id="1803" name="Shape 1803"/>
          <p:cNvSpPr txBox="1"/>
          <p:nvPr/>
        </p:nvSpPr>
        <p:spPr>
          <a:xfrm>
            <a:off x="173037" y="1107281"/>
            <a:ext cx="3116400" cy="2631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 sz="1800" u="none">
                <a:solidFill>
                  <a:schemeClr val="dk1"/>
                </a:solidFill>
              </a:rPr>
              <a:t>Classification problem:</a:t>
            </a:r>
          </a:p>
        </p:txBody>
      </p:sp>
      <p:pic>
        <p:nvPicPr>
          <p:cNvPr descr="pasted-image.tiff" id="1804" name="Shape 1804"/>
          <p:cNvPicPr preferRelativeResize="0"/>
          <p:nvPr/>
        </p:nvPicPr>
        <p:blipFill rotWithShape="1">
          <a:blip r:embed="rId3">
            <a:alphaModFix/>
          </a:blip>
          <a:srcRect b="0" l="0" r="0" t="0"/>
          <a:stretch/>
        </p:blipFill>
        <p:spPr>
          <a:xfrm>
            <a:off x="33338" y="1437084"/>
            <a:ext cx="4998421" cy="3702518"/>
          </a:xfrm>
          <a:prstGeom prst="rect">
            <a:avLst/>
          </a:prstGeom>
          <a:noFill/>
          <a:ln>
            <a:noFill/>
          </a:ln>
        </p:spPr>
      </p:pic>
      <p:pic>
        <p:nvPicPr>
          <p:cNvPr descr="pasted-image.png" id="1805" name="Shape 1805"/>
          <p:cNvPicPr preferRelativeResize="0"/>
          <p:nvPr/>
        </p:nvPicPr>
        <p:blipFill rotWithShape="1">
          <a:blip r:embed="rId4">
            <a:alphaModFix/>
          </a:blip>
          <a:srcRect b="0" l="0" r="0" t="0"/>
          <a:stretch/>
        </p:blipFill>
        <p:spPr>
          <a:xfrm>
            <a:off x="5818187" y="2432446"/>
            <a:ext cx="2586501" cy="2403296"/>
          </a:xfrm>
          <a:prstGeom prst="rect">
            <a:avLst/>
          </a:prstGeom>
          <a:noFill/>
          <a:ln>
            <a:noFill/>
          </a:ln>
        </p:spPr>
      </p:pic>
      <p:sp>
        <p:nvSpPr>
          <p:cNvPr id="1806" name="Shape 1806"/>
          <p:cNvSpPr txBox="1"/>
          <p:nvPr/>
        </p:nvSpPr>
        <p:spPr>
          <a:xfrm>
            <a:off x="6334125" y="2197894"/>
            <a:ext cx="24210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 sz="1600" u="none">
                <a:solidFill>
                  <a:schemeClr val="dk1"/>
                </a:solidFill>
                <a:latin typeface="Calibri"/>
                <a:ea typeface="Calibri"/>
                <a:cs typeface="Calibri"/>
                <a:sym typeface="Calibri"/>
              </a:rPr>
              <a:t>model performance</a:t>
            </a:r>
          </a:p>
        </p:txBody>
      </p:sp>
      <p:sp>
        <p:nvSpPr>
          <p:cNvPr id="1807" name="Shape 1807"/>
          <p:cNvSpPr txBox="1"/>
          <p:nvPr/>
        </p:nvSpPr>
        <p:spPr>
          <a:xfrm>
            <a:off x="6092825" y="1496625"/>
            <a:ext cx="31164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1" name="Shape 1811"/>
        <p:cNvGrpSpPr/>
        <p:nvPr/>
      </p:nvGrpSpPr>
      <p:grpSpPr>
        <a:xfrm>
          <a:off x="0" y="0"/>
          <a:ext cx="0" cy="0"/>
          <a:chOff x="0" y="0"/>
          <a:chExt cx="0" cy="0"/>
        </a:xfrm>
      </p:grpSpPr>
      <p:sp>
        <p:nvSpPr>
          <p:cNvPr id="1812" name="Shape 1812"/>
          <p:cNvSpPr txBox="1"/>
          <p:nvPr>
            <p:ph type="title"/>
          </p:nvPr>
        </p:nvSpPr>
        <p:spPr>
          <a:xfrm>
            <a:off x="457200" y="0"/>
            <a:ext cx="8229600" cy="1200000"/>
          </a:xfrm>
          <a:prstGeom prst="rect">
            <a:avLst/>
          </a:prstGeom>
          <a:noFill/>
          <a:ln>
            <a:noFill/>
          </a:ln>
        </p:spPr>
        <p:txBody>
          <a:bodyPr anchorCtr="0" anchor="ctr" bIns="45700" lIns="45700" rIns="45700" wrap="square" tIns="45700">
            <a:noAutofit/>
          </a:bodyPr>
          <a:lstStyle/>
          <a:p>
            <a:pPr indent="0" lvl="0" marL="0" marR="0" rtl="0" algn="ctr">
              <a:lnSpc>
                <a:spcPct val="100000"/>
              </a:lnSpc>
              <a:spcBef>
                <a:spcPts val="0"/>
              </a:spcBef>
              <a:spcAft>
                <a:spcPts val="0"/>
              </a:spcAft>
              <a:buClr>
                <a:srgbClr val="2F5897"/>
              </a:buClr>
              <a:buSzPct val="25000"/>
              <a:buFont typeface="Arial"/>
              <a:buNone/>
            </a:pPr>
            <a:r>
              <a:rPr b="1" i="0" lang="en" sz="3800" u="none" cap="none" strike="noStrike">
                <a:solidFill>
                  <a:srgbClr val="2F5897"/>
                </a:solidFill>
                <a:latin typeface="Arial"/>
                <a:ea typeface="Arial"/>
                <a:cs typeface="Arial"/>
                <a:sym typeface="Arial"/>
              </a:rPr>
              <a:t>Predicting TAD boundaries using chromatin features</a:t>
            </a:r>
          </a:p>
        </p:txBody>
      </p:sp>
      <p:sp>
        <p:nvSpPr>
          <p:cNvPr id="1813" name="Shape 1813"/>
          <p:cNvSpPr txBox="1"/>
          <p:nvPr/>
        </p:nvSpPr>
        <p:spPr>
          <a:xfrm>
            <a:off x="314325" y="4722019"/>
            <a:ext cx="4557600" cy="2346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600" u="none">
                <a:solidFill>
                  <a:schemeClr val="dk1"/>
                </a:solidFill>
              </a:rPr>
              <a:t>contribution of individual factors</a:t>
            </a:r>
          </a:p>
        </p:txBody>
      </p:sp>
      <p:sp>
        <p:nvSpPr>
          <p:cNvPr id="1814" name="Shape 1814"/>
          <p:cNvSpPr txBox="1"/>
          <p:nvPr/>
        </p:nvSpPr>
        <p:spPr>
          <a:xfrm>
            <a:off x="444500" y="1327546"/>
            <a:ext cx="4659300" cy="463200"/>
          </a:xfrm>
          <a:prstGeom prst="rect">
            <a:avLst/>
          </a:prstGeom>
          <a:noFill/>
          <a:ln>
            <a:noFill/>
          </a:ln>
        </p:spPr>
        <p:txBody>
          <a:bodyPr anchorCtr="0" anchor="t" bIns="45700" lIns="45700" rIns="45700"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 sz="1800" u="none">
                <a:solidFill>
                  <a:schemeClr val="dk1"/>
                </a:solidFill>
              </a:rPr>
              <a:t>Which transcription factors play a role in border formation?</a:t>
            </a:r>
          </a:p>
        </p:txBody>
      </p:sp>
      <p:pic>
        <p:nvPicPr>
          <p:cNvPr descr="pasted-image.tiff" id="1815" name="Shape 1815"/>
          <p:cNvPicPr preferRelativeResize="0"/>
          <p:nvPr/>
        </p:nvPicPr>
        <p:blipFill rotWithShape="1">
          <a:blip r:embed="rId3">
            <a:alphaModFix/>
          </a:blip>
          <a:srcRect b="0" l="0" r="0" t="0"/>
          <a:stretch/>
        </p:blipFill>
        <p:spPr>
          <a:xfrm>
            <a:off x="0" y="2041921"/>
            <a:ext cx="6818052" cy="2661676"/>
          </a:xfrm>
          <a:prstGeom prst="rect">
            <a:avLst/>
          </a:prstGeom>
          <a:noFill/>
          <a:ln>
            <a:noFill/>
          </a:ln>
        </p:spPr>
      </p:pic>
      <p:sp>
        <p:nvSpPr>
          <p:cNvPr id="1816" name="Shape 1816"/>
          <p:cNvSpPr txBox="1"/>
          <p:nvPr/>
        </p:nvSpPr>
        <p:spPr>
          <a:xfrm>
            <a:off x="5972600" y="1496625"/>
            <a:ext cx="3133200" cy="438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[Yan et al., </a:t>
            </a:r>
            <a:r>
              <a:rPr i="1" lang="en" sz="1600" u="none">
                <a:solidFill>
                  <a:srgbClr val="7F7F7F"/>
                </a:solidFill>
              </a:rPr>
              <a:t>PLOS Comp. Bio. </a:t>
            </a:r>
            <a:r>
              <a:rPr i="0" lang="en" sz="1600" u="none">
                <a:solidFill>
                  <a:srgbClr val="7F7F7F"/>
                </a:solidFill>
              </a:rPr>
              <a:t>(in revision, ‘17); bioRxiv 097345]</a:t>
            </a: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0" name="Shape 1820"/>
        <p:cNvGrpSpPr/>
        <p:nvPr/>
      </p:nvGrpSpPr>
      <p:grpSpPr>
        <a:xfrm>
          <a:off x="0" y="0"/>
          <a:ext cx="0" cy="0"/>
          <a:chOff x="0" y="0"/>
          <a:chExt cx="0" cy="0"/>
        </a:xfrm>
      </p:grpSpPr>
      <p:sp>
        <p:nvSpPr>
          <p:cNvPr id="1821" name="Shape 1821"/>
          <p:cNvSpPr txBox="1"/>
          <p:nvPr/>
        </p:nvSpPr>
        <p:spPr>
          <a:xfrm>
            <a:off x="4495800" y="500063"/>
            <a:ext cx="368400" cy="2583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22" name="Shape 1822"/>
          <p:cNvSpPr txBox="1"/>
          <p:nvPr/>
        </p:nvSpPr>
        <p:spPr>
          <a:xfrm>
            <a:off x="8953500" y="3551634"/>
            <a:ext cx="176100" cy="178500"/>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23" name="Shape 1823"/>
          <p:cNvSpPr txBox="1"/>
          <p:nvPr>
            <p:ph type="title"/>
          </p:nvPr>
        </p:nvSpPr>
        <p:spPr>
          <a:xfrm>
            <a:off x="457200" y="29765"/>
            <a:ext cx="8229600" cy="8574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rgbClr val="22228B"/>
                </a:solidFill>
                <a:latin typeface="Arial"/>
                <a:ea typeface="Arial"/>
                <a:cs typeface="Arial"/>
                <a:sym typeface="Arial"/>
              </a:rPr>
              <a:t>Finding "Conserved” Sites in the Human Population:</a:t>
            </a:r>
            <a:br>
              <a:rPr b="0" i="0" lang="en" sz="2400" u="none" cap="none" strike="noStrike">
                <a:solidFill>
                  <a:srgbClr val="22228B"/>
                </a:solidFill>
                <a:latin typeface="Arial"/>
                <a:ea typeface="Arial"/>
                <a:cs typeface="Arial"/>
                <a:sym typeface="Arial"/>
              </a:rPr>
            </a:br>
            <a:r>
              <a:rPr b="0" i="0" lang="en" sz="2400" u="none" cap="none" strike="noStrike">
                <a:solidFill>
                  <a:schemeClr val="dk1"/>
                </a:solidFill>
                <a:latin typeface="Arial"/>
                <a:ea typeface="Arial"/>
                <a:cs typeface="Arial"/>
                <a:sym typeface="Arial"/>
              </a:rPr>
              <a:t> </a:t>
            </a:r>
            <a:r>
              <a:rPr b="0" i="0" lang="en" sz="1800" u="none" cap="none" strike="noStrike">
                <a:solidFill>
                  <a:schemeClr val="dk1"/>
                </a:solidFill>
                <a:latin typeface="Arial"/>
                <a:ea typeface="Arial"/>
                <a:cs typeface="Arial"/>
                <a:sym typeface="Arial"/>
              </a:rPr>
              <a:t>Negative selection in non-coding elements based on </a:t>
            </a:r>
            <a:br>
              <a:rPr b="0" i="0" lang="en" sz="1800" u="none" cap="none" strike="noStrike">
                <a:solidFill>
                  <a:schemeClr val="dk1"/>
                </a:solidFill>
                <a:latin typeface="Arial"/>
                <a:ea typeface="Arial"/>
                <a:cs typeface="Arial"/>
                <a:sym typeface="Arial"/>
              </a:rPr>
            </a:br>
            <a:r>
              <a:rPr b="0" i="0" lang="en" sz="1800" u="none" cap="none" strike="noStrike">
                <a:solidFill>
                  <a:schemeClr val="dk1"/>
                </a:solidFill>
                <a:latin typeface="Arial"/>
                <a:ea typeface="Arial"/>
                <a:cs typeface="Arial"/>
                <a:sym typeface="Arial"/>
              </a:rPr>
              <a:t>Production ENCODE &amp; 1000G Phase 1</a:t>
            </a:r>
          </a:p>
        </p:txBody>
      </p:sp>
      <p:sp>
        <p:nvSpPr>
          <p:cNvPr id="1824" name="Shape 1824"/>
          <p:cNvSpPr txBox="1"/>
          <p:nvPr/>
        </p:nvSpPr>
        <p:spPr>
          <a:xfrm>
            <a:off x="5710750" y="1385471"/>
            <a:ext cx="2886000" cy="2024100"/>
          </a:xfrm>
          <a:prstGeom prst="rect">
            <a:avLst/>
          </a:prstGeom>
          <a:noFill/>
          <a:ln>
            <a:noFill/>
          </a:ln>
        </p:spPr>
        <p:txBody>
          <a:bodyPr anchorCtr="0" anchor="t" bIns="45700" lIns="91425" rIns="91425" wrap="square" tIns="45700">
            <a:noAutofit/>
          </a:bodyPr>
          <a:lstStyle/>
          <a:p>
            <a:pPr indent="0" lvl="0" marL="0" marR="0" rtl="0" algn="l">
              <a:lnSpc>
                <a:spcPct val="80000"/>
              </a:lnSpc>
              <a:spcBef>
                <a:spcPts val="0"/>
              </a:spcBef>
              <a:spcAft>
                <a:spcPts val="0"/>
              </a:spcAft>
              <a:buClr>
                <a:schemeClr val="dk1"/>
              </a:buClr>
              <a:buFont typeface="Calibri"/>
              <a:buNone/>
            </a:pPr>
            <a:r>
              <a:t/>
            </a:r>
            <a:endParaRPr b="0" i="0" sz="1200" u="none">
              <a:solidFill>
                <a:srgbClr val="000000"/>
              </a:solidFill>
              <a:latin typeface="Arial"/>
              <a:ea typeface="Arial"/>
              <a:cs typeface="Arial"/>
              <a:sym typeface="Arial"/>
            </a:endParaRPr>
          </a:p>
          <a:p>
            <a:pPr indent="0" lvl="0" marL="0" marR="0" rtl="0" algn="ctr">
              <a:lnSpc>
                <a:spcPct val="80000"/>
              </a:lnSpc>
              <a:spcBef>
                <a:spcPts val="440"/>
              </a:spcBef>
              <a:spcAft>
                <a:spcPts val="0"/>
              </a:spcAft>
              <a:buClr>
                <a:srgbClr val="000000"/>
              </a:buClr>
              <a:buSzPct val="100000"/>
              <a:buFont typeface="Arial"/>
              <a:buChar char="•"/>
            </a:pPr>
            <a:r>
              <a:rPr b="0" i="0" lang="en" sz="2200" u="none">
                <a:solidFill>
                  <a:srgbClr val="000000"/>
                </a:solidFill>
                <a:latin typeface="Arial"/>
                <a:ea typeface="Arial"/>
                <a:cs typeface="Arial"/>
                <a:sym typeface="Arial"/>
              </a:rPr>
              <a:t>Broad categories of regulatory regions under negative selection</a:t>
            </a:r>
          </a:p>
          <a:p>
            <a:pPr indent="0" lvl="0" marL="0" marR="0" rtl="0" algn="ctr">
              <a:lnSpc>
                <a:spcPct val="80000"/>
              </a:lnSpc>
              <a:spcBef>
                <a:spcPts val="440"/>
              </a:spcBef>
              <a:spcAft>
                <a:spcPts val="0"/>
              </a:spcAft>
              <a:buClr>
                <a:srgbClr val="000000"/>
              </a:buClr>
              <a:buSzPct val="100000"/>
              <a:buFont typeface="Arial"/>
              <a:buChar char="•"/>
            </a:pPr>
            <a:r>
              <a:rPr b="0" i="0" lang="en" sz="2200" u="none">
                <a:solidFill>
                  <a:srgbClr val="000000"/>
                </a:solidFill>
                <a:latin typeface="Arial"/>
                <a:ea typeface="Arial"/>
                <a:cs typeface="Arial"/>
                <a:sym typeface="Arial"/>
              </a:rPr>
              <a:t>Related to:</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        </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ENCODE, </a:t>
            </a:r>
            <a:r>
              <a:rPr b="0" i="1" lang="en" sz="1100" u="none">
                <a:solidFill>
                  <a:srgbClr val="000000"/>
                </a:solidFill>
                <a:latin typeface="Arial"/>
                <a:ea typeface="Arial"/>
                <a:cs typeface="Arial"/>
                <a:sym typeface="Arial"/>
              </a:rPr>
              <a:t>Nature</a:t>
            </a:r>
            <a:r>
              <a:rPr b="0" i="0" lang="en" sz="1100" u="none">
                <a:solidFill>
                  <a:srgbClr val="000000"/>
                </a:solidFill>
                <a:latin typeface="Arial"/>
                <a:ea typeface="Arial"/>
                <a:cs typeface="Arial"/>
                <a:sym typeface="Arial"/>
              </a:rPr>
              <a:t>, 2012</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Ward &amp; Kellis,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2012</a:t>
            </a:r>
          </a:p>
          <a:p>
            <a:pPr indent="0" lvl="0" marL="0" marR="0" rtl="0" algn="ctr">
              <a:lnSpc>
                <a:spcPct val="80000"/>
              </a:lnSpc>
              <a:spcBef>
                <a:spcPts val="22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Mu et al, </a:t>
            </a:r>
            <a:r>
              <a:rPr b="0" i="1" lang="en" sz="1100" u="none">
                <a:solidFill>
                  <a:srgbClr val="000000"/>
                </a:solidFill>
                <a:latin typeface="Arial"/>
                <a:ea typeface="Arial"/>
                <a:cs typeface="Arial"/>
                <a:sym typeface="Arial"/>
              </a:rPr>
              <a:t>NAR</a:t>
            </a:r>
            <a:r>
              <a:rPr b="0" i="0" lang="en" sz="1100" u="none">
                <a:solidFill>
                  <a:srgbClr val="000000"/>
                </a:solidFill>
                <a:latin typeface="Arial"/>
                <a:ea typeface="Arial"/>
                <a:cs typeface="Arial"/>
                <a:sym typeface="Arial"/>
              </a:rPr>
              <a:t>, 2011</a:t>
            </a:r>
          </a:p>
          <a:p>
            <a:pPr indent="0" lvl="0" marL="0" marR="0" rtl="0" algn="l">
              <a:lnSpc>
                <a:spcPct val="100000"/>
              </a:lnSpc>
              <a:spcBef>
                <a:spcPts val="0"/>
              </a:spcBef>
              <a:spcAft>
                <a:spcPts val="0"/>
              </a:spcAft>
              <a:buNone/>
            </a:pPr>
            <a:r>
              <a:t/>
            </a:r>
            <a:endParaRPr b="0" i="0" sz="1100" u="none">
              <a:solidFill>
                <a:srgbClr val="000000"/>
              </a:solidFill>
              <a:latin typeface="Arial"/>
              <a:ea typeface="Arial"/>
              <a:cs typeface="Arial"/>
              <a:sym typeface="Arial"/>
            </a:endParaRPr>
          </a:p>
        </p:txBody>
      </p:sp>
      <p:sp>
        <p:nvSpPr>
          <p:cNvPr id="1825" name="Shape 1825"/>
          <p:cNvSpPr txBox="1"/>
          <p:nvPr/>
        </p:nvSpPr>
        <p:spPr>
          <a:xfrm>
            <a:off x="5276850" y="1641871"/>
            <a:ext cx="287400" cy="2952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26" name="Shape 1826"/>
          <p:cNvSpPr txBox="1"/>
          <p:nvPr/>
        </p:nvSpPr>
        <p:spPr>
          <a:xfrm>
            <a:off x="5243512" y="3961209"/>
            <a:ext cx="287400" cy="295200"/>
          </a:xfrm>
          <a:prstGeom prst="rect">
            <a:avLst/>
          </a:prstGeom>
          <a:solidFill>
            <a:schemeClr val="lt1"/>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27" name="Shape 1827"/>
          <p:cNvSpPr txBox="1"/>
          <p:nvPr/>
        </p:nvSpPr>
        <p:spPr>
          <a:xfrm>
            <a:off x="28575" y="2403871"/>
            <a:ext cx="13875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(Non-coding RNA)</a:t>
            </a:r>
          </a:p>
        </p:txBody>
      </p:sp>
      <p:sp>
        <p:nvSpPr>
          <p:cNvPr id="1828" name="Shape 1828"/>
          <p:cNvSpPr txBox="1"/>
          <p:nvPr/>
        </p:nvSpPr>
        <p:spPr>
          <a:xfrm>
            <a:off x="28575" y="2622947"/>
            <a:ext cx="13875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(DNase I hypersensitive sites)</a:t>
            </a:r>
          </a:p>
        </p:txBody>
      </p:sp>
      <p:sp>
        <p:nvSpPr>
          <p:cNvPr id="1829" name="Shape 1829"/>
          <p:cNvSpPr txBox="1"/>
          <p:nvPr/>
        </p:nvSpPr>
        <p:spPr>
          <a:xfrm>
            <a:off x="6350" y="3183731"/>
            <a:ext cx="13875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(Transcription factor binding sites)</a:t>
            </a:r>
          </a:p>
        </p:txBody>
      </p:sp>
      <p:sp>
        <p:nvSpPr>
          <p:cNvPr id="1830" name="Shape 1830"/>
          <p:cNvSpPr txBox="1"/>
          <p:nvPr/>
        </p:nvSpPr>
        <p:spPr>
          <a:xfrm>
            <a:off x="6616700" y="4913709"/>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
        <p:nvSpPr>
          <p:cNvPr id="1831" name="Shape 1831"/>
          <p:cNvSpPr txBox="1"/>
          <p:nvPr/>
        </p:nvSpPr>
        <p:spPr>
          <a:xfrm>
            <a:off x="28575" y="4650575"/>
            <a:ext cx="5974800" cy="484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dk1"/>
              </a:buClr>
              <a:buSzPct val="25000"/>
              <a:buFont typeface="Calibri"/>
              <a:buNone/>
            </a:pPr>
            <a:r>
              <a:rPr b="1" i="0" lang="en" sz="1200" u="none">
                <a:solidFill>
                  <a:schemeClr val="dk1"/>
                </a:solidFill>
                <a:latin typeface="Calibri"/>
                <a:ea typeface="Calibri"/>
                <a:cs typeface="Calibri"/>
                <a:sym typeface="Calibri"/>
              </a:rPr>
              <a:t>Depletion of Common Variants </a:t>
            </a:r>
            <a:br>
              <a:rPr b="1" i="0" lang="en" sz="1200" u="none">
                <a:solidFill>
                  <a:schemeClr val="dk1"/>
                </a:solidFill>
                <a:latin typeface="Calibri"/>
                <a:ea typeface="Calibri"/>
                <a:cs typeface="Calibri"/>
                <a:sym typeface="Calibri"/>
              </a:rPr>
            </a:br>
            <a:r>
              <a:rPr b="1" i="0" lang="en" sz="1200" u="none">
                <a:solidFill>
                  <a:schemeClr val="dk1"/>
                </a:solidFill>
                <a:latin typeface="Calibri"/>
                <a:ea typeface="Calibri"/>
                <a:cs typeface="Calibri"/>
                <a:sym typeface="Calibri"/>
              </a:rPr>
              <a:t>in the Human Population</a:t>
            </a:r>
          </a:p>
        </p:txBody>
      </p:sp>
      <p:pic>
        <p:nvPicPr>
          <p:cNvPr descr="funseq_1.png" id="1832" name="Shape 1832"/>
          <p:cNvPicPr preferRelativeResize="0"/>
          <p:nvPr/>
        </p:nvPicPr>
        <p:blipFill>
          <a:blip r:embed="rId3">
            <a:alphaModFix/>
          </a:blip>
          <a:stretch>
            <a:fillRect/>
          </a:stretch>
        </p:blipFill>
        <p:spPr>
          <a:xfrm>
            <a:off x="745875" y="754123"/>
            <a:ext cx="3956074" cy="3922105"/>
          </a:xfrm>
          <a:prstGeom prst="rect">
            <a:avLst/>
          </a:prstGeom>
          <a:noFill/>
          <a:ln>
            <a:noFill/>
          </a:ln>
        </p:spPr>
      </p:pic>
      <p:sp>
        <p:nvSpPr>
          <p:cNvPr id="1833" name="Shape 1833"/>
          <p:cNvSpPr txBox="1"/>
          <p:nvPr/>
        </p:nvSpPr>
        <p:spPr>
          <a:xfrm>
            <a:off x="2775400" y="2871775"/>
            <a:ext cx="2239500" cy="3465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200" u="none">
                <a:solidFill>
                  <a:srgbClr val="000000"/>
                </a:solidFill>
                <a:latin typeface="Calibri"/>
                <a:ea typeface="Calibri"/>
                <a:cs typeface="Calibri"/>
                <a:sym typeface="Calibri"/>
              </a:rPr>
              <a:t>(TFSS: Sequence-specific TFs)</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7" name="Shape 1837"/>
        <p:cNvGrpSpPr/>
        <p:nvPr/>
      </p:nvGrpSpPr>
      <p:grpSpPr>
        <a:xfrm>
          <a:off x="0" y="0"/>
          <a:ext cx="0" cy="0"/>
          <a:chOff x="0" y="0"/>
          <a:chExt cx="0" cy="0"/>
        </a:xfrm>
      </p:grpSpPr>
      <p:pic>
        <p:nvPicPr>
          <p:cNvPr descr="Figure2-May30.2.png" id="1838" name="Shape 1838"/>
          <p:cNvPicPr preferRelativeResize="0"/>
          <p:nvPr/>
        </p:nvPicPr>
        <p:blipFill rotWithShape="1">
          <a:blip r:embed="rId3">
            <a:alphaModFix/>
          </a:blip>
          <a:srcRect b="0" l="0" r="0" t="0"/>
          <a:stretch/>
        </p:blipFill>
        <p:spPr>
          <a:xfrm>
            <a:off x="101600" y="1334690"/>
            <a:ext cx="6680073" cy="3078513"/>
          </a:xfrm>
          <a:prstGeom prst="rect">
            <a:avLst/>
          </a:prstGeom>
          <a:noFill/>
          <a:ln>
            <a:noFill/>
          </a:ln>
        </p:spPr>
      </p:pic>
      <p:sp>
        <p:nvSpPr>
          <p:cNvPr id="1839" name="Shape 1839"/>
          <p:cNvSpPr txBox="1"/>
          <p:nvPr/>
        </p:nvSpPr>
        <p:spPr>
          <a:xfrm>
            <a:off x="5995987" y="4816078"/>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
        <p:nvSpPr>
          <p:cNvPr id="1840" name="Shape 1840"/>
          <p:cNvSpPr txBox="1"/>
          <p:nvPr/>
        </p:nvSpPr>
        <p:spPr>
          <a:xfrm>
            <a:off x="162250" y="4344600"/>
            <a:ext cx="4889100" cy="69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Sub-categorization possible because of better statistics from 1000G phase 1 v pilot</a:t>
            </a:r>
          </a:p>
        </p:txBody>
      </p:sp>
      <p:sp>
        <p:nvSpPr>
          <p:cNvPr id="1841" name="Shape 1841"/>
          <p:cNvSpPr txBox="1"/>
          <p:nvPr>
            <p:ph type="title"/>
          </p:nvPr>
        </p:nvSpPr>
        <p:spPr>
          <a:xfrm>
            <a:off x="6461125" y="910828"/>
            <a:ext cx="2376600" cy="10395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Arial"/>
              <a:buNone/>
            </a:pPr>
            <a:r>
              <a:rPr b="0" i="0" lang="en" sz="2400" u="none" cap="none" strike="noStrike">
                <a:solidFill>
                  <a:srgbClr val="000090"/>
                </a:solidFill>
                <a:latin typeface="Arial"/>
                <a:ea typeface="Arial"/>
                <a:cs typeface="Arial"/>
                <a:sym typeface="Arial"/>
              </a:rPr>
              <a:t>Differential selective constraints </a:t>
            </a:r>
            <a:br>
              <a:rPr b="0" i="0" lang="en" sz="2400" u="none" cap="none" strike="noStrike">
                <a:solidFill>
                  <a:srgbClr val="000090"/>
                </a:solidFill>
                <a:latin typeface="Arial"/>
                <a:ea typeface="Arial"/>
                <a:cs typeface="Arial"/>
                <a:sym typeface="Arial"/>
              </a:rPr>
            </a:br>
            <a:r>
              <a:rPr b="0" i="0" lang="en" sz="2400" u="none" cap="none" strike="noStrike">
                <a:solidFill>
                  <a:srgbClr val="000090"/>
                </a:solidFill>
                <a:latin typeface="Arial"/>
                <a:ea typeface="Arial"/>
                <a:cs typeface="Arial"/>
                <a:sym typeface="Arial"/>
              </a:rPr>
              <a:t>among specific sub-categories</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5" name="Shape 1845"/>
        <p:cNvGrpSpPr/>
        <p:nvPr/>
      </p:nvGrpSpPr>
      <p:grpSpPr>
        <a:xfrm>
          <a:off x="0" y="0"/>
          <a:ext cx="0" cy="0"/>
          <a:chOff x="0" y="0"/>
          <a:chExt cx="0" cy="0"/>
        </a:xfrm>
      </p:grpSpPr>
      <p:pic>
        <p:nvPicPr>
          <p:cNvPr descr="Figure2-May30.2.png" id="1846" name="Shape 1846"/>
          <p:cNvPicPr preferRelativeResize="0"/>
          <p:nvPr/>
        </p:nvPicPr>
        <p:blipFill rotWithShape="1">
          <a:blip r:embed="rId3">
            <a:alphaModFix/>
          </a:blip>
          <a:srcRect b="0" l="0" r="0" t="0"/>
          <a:stretch/>
        </p:blipFill>
        <p:spPr>
          <a:xfrm>
            <a:off x="101600" y="1334690"/>
            <a:ext cx="6680073" cy="3078513"/>
          </a:xfrm>
          <a:prstGeom prst="rect">
            <a:avLst/>
          </a:prstGeom>
          <a:noFill/>
          <a:ln>
            <a:noFill/>
          </a:ln>
        </p:spPr>
      </p:pic>
      <p:sp>
        <p:nvSpPr>
          <p:cNvPr id="1847" name="Shape 1847"/>
          <p:cNvSpPr txBox="1"/>
          <p:nvPr/>
        </p:nvSpPr>
        <p:spPr>
          <a:xfrm>
            <a:off x="5995987" y="4816078"/>
            <a:ext cx="2070000" cy="196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pic>
        <p:nvPicPr>
          <p:cNvPr descr="Figure2-May30,3.png" id="1848" name="Shape 1848"/>
          <p:cNvPicPr preferRelativeResize="0"/>
          <p:nvPr/>
        </p:nvPicPr>
        <p:blipFill rotWithShape="1">
          <a:blip r:embed="rId4">
            <a:alphaModFix/>
          </a:blip>
          <a:srcRect b="0" l="0" r="0" t="40076"/>
          <a:stretch/>
        </p:blipFill>
        <p:spPr>
          <a:xfrm>
            <a:off x="101600" y="638175"/>
            <a:ext cx="4193669" cy="847088"/>
          </a:xfrm>
          <a:prstGeom prst="rect">
            <a:avLst/>
          </a:prstGeom>
          <a:noFill/>
          <a:ln>
            <a:noFill/>
          </a:ln>
        </p:spPr>
      </p:pic>
      <p:sp>
        <p:nvSpPr>
          <p:cNvPr id="1849" name="Shape 1849"/>
          <p:cNvSpPr txBox="1"/>
          <p:nvPr/>
        </p:nvSpPr>
        <p:spPr>
          <a:xfrm>
            <a:off x="6604000" y="2497931"/>
            <a:ext cx="2233500" cy="14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i="0" lang="en" sz="1600" u="none">
                <a:solidFill>
                  <a:srgbClr val="000000"/>
                </a:solidFill>
              </a:rPr>
              <a:t>Start</a:t>
            </a:r>
            <a:r>
              <a:rPr b="0" i="0" lang="en" sz="3600" u="none">
                <a:solidFill>
                  <a:srgbClr val="000000"/>
                </a:solidFill>
                <a:latin typeface="Calibri"/>
                <a:ea typeface="Calibri"/>
                <a:cs typeface="Calibri"/>
                <a:sym typeface="Calibri"/>
              </a:rPr>
              <a:t> 677</a:t>
            </a:r>
            <a:r>
              <a:rPr b="0" i="0" lang="en" sz="1600" u="none">
                <a:solidFill>
                  <a:srgbClr val="000000"/>
                </a:solidFill>
                <a:latin typeface="Calibri"/>
                <a:ea typeface="Calibri"/>
                <a:cs typeface="Calibri"/>
                <a:sym typeface="Calibri"/>
              </a:rPr>
              <a:t> </a:t>
            </a:r>
            <a:r>
              <a:rPr i="0" lang="en" sz="1600" u="none">
                <a:solidFill>
                  <a:srgbClr val="000000"/>
                </a:solidFill>
              </a:rPr>
              <a:t>high-resolution non-coding categories; Rank &amp; find those under strongest selection</a:t>
            </a:r>
          </a:p>
          <a:p>
            <a:pPr indent="0" lvl="0" marL="0" marR="0" rtl="0" algn="l">
              <a:lnSpc>
                <a:spcPct val="100000"/>
              </a:lnSpc>
              <a:spcBef>
                <a:spcPts val="0"/>
              </a:spcBef>
              <a:spcAft>
                <a:spcPts val="0"/>
              </a:spcAft>
              <a:buNone/>
            </a:pPr>
            <a:r>
              <a:t/>
            </a:r>
            <a:endParaRPr i="0" sz="1600" u="none">
              <a:solidFill>
                <a:srgbClr val="000000"/>
              </a:solidFill>
            </a:endParaRPr>
          </a:p>
        </p:txBody>
      </p:sp>
      <p:sp>
        <p:nvSpPr>
          <p:cNvPr id="1850" name="Shape 1850"/>
          <p:cNvSpPr txBox="1"/>
          <p:nvPr/>
        </p:nvSpPr>
        <p:spPr>
          <a:xfrm>
            <a:off x="3214687" y="616744"/>
            <a:ext cx="31812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~0.4% genomic coverage  (~ top 25)</a:t>
            </a:r>
          </a:p>
        </p:txBody>
      </p:sp>
      <p:sp>
        <p:nvSpPr>
          <p:cNvPr id="1851" name="Shape 1851"/>
          <p:cNvSpPr txBox="1"/>
          <p:nvPr/>
        </p:nvSpPr>
        <p:spPr>
          <a:xfrm>
            <a:off x="3216275" y="819150"/>
            <a:ext cx="29907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~0.02% genomic coverage (top 5)</a:t>
            </a:r>
          </a:p>
        </p:txBody>
      </p:sp>
      <p:sp>
        <p:nvSpPr>
          <p:cNvPr id="1852" name="Shape 1852"/>
          <p:cNvSpPr txBox="1"/>
          <p:nvPr>
            <p:ph type="title"/>
          </p:nvPr>
        </p:nvSpPr>
        <p:spPr>
          <a:xfrm>
            <a:off x="6461125" y="920353"/>
            <a:ext cx="2376600" cy="1039500"/>
          </a:xfrm>
          <a:prstGeom prst="rect">
            <a:avLst/>
          </a:prstGeom>
          <a:no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90"/>
              </a:buClr>
              <a:buSzPct val="25000"/>
              <a:buFont typeface="Arial"/>
              <a:buNone/>
            </a:pPr>
            <a:r>
              <a:rPr b="0" i="0" lang="en" sz="3200" u="none" cap="none" strike="noStrike">
                <a:solidFill>
                  <a:srgbClr val="000090"/>
                </a:solidFill>
                <a:latin typeface="Arial"/>
                <a:ea typeface="Arial"/>
                <a:cs typeface="Arial"/>
                <a:sym typeface="Arial"/>
              </a:rPr>
              <a:t>Defining Sensitive </a:t>
            </a:r>
            <a:br>
              <a:rPr b="0" i="0" lang="en" sz="3200" u="none" cap="none" strike="noStrike">
                <a:solidFill>
                  <a:srgbClr val="000090"/>
                </a:solidFill>
                <a:latin typeface="Arial"/>
                <a:ea typeface="Arial"/>
                <a:cs typeface="Arial"/>
                <a:sym typeface="Arial"/>
              </a:rPr>
            </a:br>
            <a:r>
              <a:rPr b="0" i="0" lang="en" sz="3200" u="none" cap="none" strike="noStrike">
                <a:solidFill>
                  <a:srgbClr val="000090"/>
                </a:solidFill>
                <a:latin typeface="Arial"/>
                <a:ea typeface="Arial"/>
                <a:cs typeface="Arial"/>
                <a:sym typeface="Arial"/>
              </a:rPr>
              <a:t>non-coding Regions</a:t>
            </a:r>
          </a:p>
        </p:txBody>
      </p:sp>
      <p:sp>
        <p:nvSpPr>
          <p:cNvPr id="1853" name="Shape 1853"/>
          <p:cNvSpPr txBox="1"/>
          <p:nvPr/>
        </p:nvSpPr>
        <p:spPr>
          <a:xfrm>
            <a:off x="162250" y="4344600"/>
            <a:ext cx="4720200" cy="69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ct val="25000"/>
              <a:buFont typeface="Calibri"/>
              <a:buNone/>
            </a:pPr>
            <a:r>
              <a:rPr i="0" lang="en" sz="1800" u="none">
                <a:solidFill>
                  <a:schemeClr val="dk1"/>
                </a:solidFill>
              </a:rPr>
              <a:t>Sub-categorization possible because of better statistics from 1000G phase 1 v pilot</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7" name="Shape 1857"/>
        <p:cNvGrpSpPr/>
        <p:nvPr/>
      </p:nvGrpSpPr>
      <p:grpSpPr>
        <a:xfrm>
          <a:off x="0" y="0"/>
          <a:ext cx="0" cy="0"/>
          <a:chOff x="0" y="0"/>
          <a:chExt cx="0" cy="0"/>
        </a:xfrm>
      </p:grpSpPr>
      <p:sp>
        <p:nvSpPr>
          <p:cNvPr id="1858" name="Shape 1858"/>
          <p:cNvSpPr txBox="1"/>
          <p:nvPr>
            <p:ph type="title"/>
          </p:nvPr>
        </p:nvSpPr>
        <p:spPr>
          <a:xfrm>
            <a:off x="84137" y="28575"/>
            <a:ext cx="8940900" cy="857400"/>
          </a:xfrm>
          <a:prstGeom prst="rect">
            <a:avLst/>
          </a:prstGeom>
          <a:noFill/>
          <a:ln>
            <a:noFill/>
          </a:ln>
        </p:spPr>
        <p:txBody>
          <a:bodyPr anchorCtr="0" anchor="ctr" bIns="45950" lIns="91925" rIns="91925" wrap="square" tIns="45950">
            <a:noAutofit/>
          </a:bodyPr>
          <a:lstStyle/>
          <a:p>
            <a:pPr indent="0" lvl="0" marL="0" marR="0" rtl="0" algn="ctr">
              <a:lnSpc>
                <a:spcPct val="100000"/>
              </a:lnSpc>
              <a:spcBef>
                <a:spcPts val="0"/>
              </a:spcBef>
              <a:spcAft>
                <a:spcPts val="0"/>
              </a:spcAft>
              <a:buClr>
                <a:srgbClr val="22228B"/>
              </a:buClr>
              <a:buSzPct val="25000"/>
              <a:buFont typeface="Arial"/>
              <a:buNone/>
            </a:pPr>
            <a:r>
              <a:rPr b="1" i="0" lang="en" sz="2400" u="none" cap="none" strike="noStrike">
                <a:solidFill>
                  <a:srgbClr val="22228B"/>
                </a:solidFill>
                <a:latin typeface="Arial"/>
                <a:ea typeface="Arial"/>
                <a:cs typeface="Arial"/>
                <a:sym typeface="Arial"/>
              </a:rPr>
              <a:t>Identification of non-coding candidate drivers amongst somatic variants: Scheme</a:t>
            </a:r>
          </a:p>
        </p:txBody>
      </p:sp>
      <p:pic>
        <p:nvPicPr>
          <p:cNvPr id="1859" name="Shape 1859"/>
          <p:cNvPicPr preferRelativeResize="0"/>
          <p:nvPr/>
        </p:nvPicPr>
        <p:blipFill rotWithShape="1">
          <a:blip r:embed="rId3">
            <a:alphaModFix/>
          </a:blip>
          <a:srcRect b="0" l="0" r="0" t="0"/>
          <a:stretch/>
        </p:blipFill>
        <p:spPr>
          <a:xfrm>
            <a:off x="863600" y="867965"/>
            <a:ext cx="5430611" cy="4236415"/>
          </a:xfrm>
          <a:prstGeom prst="rect">
            <a:avLst/>
          </a:prstGeom>
          <a:noFill/>
          <a:ln>
            <a:noFill/>
          </a:ln>
        </p:spPr>
      </p:pic>
      <p:sp>
        <p:nvSpPr>
          <p:cNvPr id="1860" name="Shape 1860"/>
          <p:cNvSpPr txBox="1"/>
          <p:nvPr/>
        </p:nvSpPr>
        <p:spPr>
          <a:xfrm>
            <a:off x="5995987" y="4816078"/>
            <a:ext cx="2070000" cy="196500"/>
          </a:xfrm>
          <a:prstGeom prst="rect">
            <a:avLst/>
          </a:prstGeom>
          <a:noFill/>
          <a:ln>
            <a:noFill/>
          </a:ln>
        </p:spPr>
        <p:txBody>
          <a:bodyPr anchorCtr="0" anchor="t" bIns="45675" lIns="91350" rIns="91350" wrap="square" tIns="45675">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4" name="Shape 1864"/>
        <p:cNvGrpSpPr/>
        <p:nvPr/>
      </p:nvGrpSpPr>
      <p:grpSpPr>
        <a:xfrm>
          <a:off x="0" y="0"/>
          <a:ext cx="0" cy="0"/>
          <a:chOff x="0" y="0"/>
          <a:chExt cx="0" cy="0"/>
        </a:xfrm>
      </p:grpSpPr>
      <p:grpSp>
        <p:nvGrpSpPr>
          <p:cNvPr id="1865" name="Shape 1865"/>
          <p:cNvGrpSpPr/>
          <p:nvPr/>
        </p:nvGrpSpPr>
        <p:grpSpPr>
          <a:xfrm>
            <a:off x="1119147" y="-10"/>
            <a:ext cx="8036196" cy="5173314"/>
            <a:chOff x="0" y="0"/>
            <a:chExt cx="2147483646" cy="2147483647"/>
          </a:xfrm>
        </p:grpSpPr>
        <p:grpSp>
          <p:nvGrpSpPr>
            <p:cNvPr id="1866" name="Shape 1866"/>
            <p:cNvGrpSpPr/>
            <p:nvPr/>
          </p:nvGrpSpPr>
          <p:grpSpPr>
            <a:xfrm>
              <a:off x="0" y="0"/>
              <a:ext cx="2147483646" cy="2147483647"/>
              <a:chOff x="0" y="0"/>
              <a:chExt cx="2147483646" cy="2147483647"/>
            </a:xfrm>
          </p:grpSpPr>
          <p:grpSp>
            <p:nvGrpSpPr>
              <p:cNvPr id="1867" name="Shape 1867"/>
              <p:cNvGrpSpPr/>
              <p:nvPr/>
            </p:nvGrpSpPr>
            <p:grpSpPr>
              <a:xfrm>
                <a:off x="0" y="71555951"/>
                <a:ext cx="1462348415" cy="2075927695"/>
                <a:chOff x="0" y="0"/>
                <a:chExt cx="2147483647" cy="2147483647"/>
              </a:xfrm>
            </p:grpSpPr>
            <p:grpSp>
              <p:nvGrpSpPr>
                <p:cNvPr id="1868" name="Shape 1868"/>
                <p:cNvGrpSpPr/>
                <p:nvPr/>
              </p:nvGrpSpPr>
              <p:grpSpPr>
                <a:xfrm>
                  <a:off x="0" y="0"/>
                  <a:ext cx="1931842742" cy="2147483647"/>
                  <a:chOff x="0" y="0"/>
                  <a:chExt cx="2147483647" cy="2147483647"/>
                </a:xfrm>
              </p:grpSpPr>
              <p:pic>
                <p:nvPicPr>
                  <p:cNvPr descr="Khurana6.2.png" id="1869" name="Shape 1869"/>
                  <p:cNvPicPr preferRelativeResize="0"/>
                  <p:nvPr/>
                </p:nvPicPr>
                <p:blipFill rotWithShape="1">
                  <a:blip r:embed="rId3">
                    <a:alphaModFix/>
                  </a:blip>
                  <a:srcRect b="0" l="0" r="0" t="0"/>
                  <a:stretch/>
                </p:blipFill>
                <p:spPr>
                  <a:xfrm>
                    <a:off x="21865092" y="144328426"/>
                    <a:ext cx="1202329107" cy="1839279528"/>
                  </a:xfrm>
                  <a:prstGeom prst="rect">
                    <a:avLst/>
                  </a:prstGeom>
                  <a:noFill/>
                  <a:ln>
                    <a:noFill/>
                  </a:ln>
                </p:spPr>
              </p:pic>
              <p:sp>
                <p:nvSpPr>
                  <p:cNvPr id="1870" name="Shape 1870"/>
                  <p:cNvSpPr txBox="1"/>
                  <p:nvPr/>
                </p:nvSpPr>
                <p:spPr>
                  <a:xfrm>
                    <a:off x="0" y="777509088"/>
                    <a:ext cx="43423252" cy="115246937"/>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1" name="Shape 1871"/>
                  <p:cNvSpPr txBox="1"/>
                  <p:nvPr/>
                </p:nvSpPr>
                <p:spPr>
                  <a:xfrm>
                    <a:off x="759087640" y="1474400088"/>
                    <a:ext cx="424341340" cy="574610405"/>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2" name="Shape 1872"/>
                  <p:cNvSpPr txBox="1"/>
                  <p:nvPr/>
                </p:nvSpPr>
                <p:spPr>
                  <a:xfrm>
                    <a:off x="711266638" y="1733028717"/>
                    <a:ext cx="214369513" cy="47072609"/>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3" name="Shape 1873"/>
                  <p:cNvSpPr txBox="1"/>
                  <p:nvPr/>
                </p:nvSpPr>
                <p:spPr>
                  <a:xfrm>
                    <a:off x="420493714" y="952813904"/>
                    <a:ext cx="324852172" cy="905200593"/>
                  </a:xfrm>
                  <a:prstGeom prst="rect">
                    <a:avLst/>
                  </a:prstGeom>
                  <a:noFill/>
                  <a:ln cap="flat" cmpd="sng" w="9525">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4" name="Shape 1874"/>
                  <p:cNvSpPr/>
                  <p:nvPr/>
                </p:nvSpPr>
                <p:spPr>
                  <a:xfrm rot="-5400000">
                    <a:off x="313604509" y="1059665262"/>
                    <a:ext cx="1536822875" cy="662821055"/>
                  </a:xfrm>
                  <a:custGeom>
                    <a:pathLst>
                      <a:path extrusionOk="0" h="120000" w="12000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5" name="Shape 1875"/>
                  <p:cNvSpPr txBox="1"/>
                  <p:nvPr/>
                </p:nvSpPr>
                <p:spPr>
                  <a:xfrm>
                    <a:off x="461718827" y="104425178"/>
                    <a:ext cx="416096427" cy="378744966"/>
                  </a:xfrm>
                  <a:prstGeom prst="rect">
                    <a:avLst/>
                  </a:prstGeom>
                  <a:noFill/>
                  <a:ln cap="flat" cmpd="sng" w="9525">
                    <a:solidFill>
                      <a:srgbClr val="00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76" name="Shape 1876"/>
                  <p:cNvSpPr/>
                  <p:nvPr/>
                </p:nvSpPr>
                <p:spPr>
                  <a:xfrm rot="-5400000">
                    <a:off x="849515103" y="27858025"/>
                    <a:ext cx="597470067" cy="532421382"/>
                  </a:xfrm>
                  <a:custGeom>
                    <a:pathLst>
                      <a:path extrusionOk="0" h="120000" w="12000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6.5.png" id="1877" name="Shape 1877"/>
                  <p:cNvPicPr preferRelativeResize="0"/>
                  <p:nvPr/>
                </p:nvPicPr>
                <p:blipFill rotWithShape="1">
                  <a:blip r:embed="rId4">
                    <a:alphaModFix/>
                  </a:blip>
                  <a:srcRect b="0" l="0" r="0" t="0"/>
                  <a:stretch/>
                </p:blipFill>
                <p:spPr>
                  <a:xfrm>
                    <a:off x="1418685755" y="0"/>
                    <a:ext cx="728797891" cy="587901538"/>
                  </a:xfrm>
                  <a:prstGeom prst="rect">
                    <a:avLst/>
                  </a:prstGeom>
                  <a:noFill/>
                  <a:ln cap="flat" cmpd="sng" w="9525">
                    <a:solidFill>
                      <a:srgbClr val="FFFFFF"/>
                    </a:solidFill>
                    <a:prstDash val="solid"/>
                    <a:miter lim="800000"/>
                    <a:headEnd len="med" w="med" type="none"/>
                    <a:tailEnd len="med" w="med" type="none"/>
                  </a:ln>
                  <a:effectLst>
                    <a:outerShdw blurRad="50800" rotWithShape="0" algn="l" dist="38100">
                      <a:srgbClr val="000000">
                        <a:alpha val="39610"/>
                      </a:srgbClr>
                    </a:outerShdw>
                  </a:effectLst>
                </p:spPr>
              </p:pic>
            </p:grpSp>
            <p:sp>
              <p:nvSpPr>
                <p:cNvPr id="1878" name="Shape 1878"/>
                <p:cNvSpPr txBox="1"/>
                <p:nvPr/>
              </p:nvSpPr>
              <p:spPr>
                <a:xfrm>
                  <a:off x="2108420767" y="1887232457"/>
                  <a:ext cx="39062879" cy="115246626"/>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879" name="Shape 1879"/>
              <p:cNvSpPr txBox="1"/>
              <p:nvPr/>
            </p:nvSpPr>
            <p:spPr>
              <a:xfrm>
                <a:off x="1366611002" y="0"/>
                <a:ext cx="780872644" cy="192675674"/>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Calibri"/>
                  <a:buNone/>
                </a:pPr>
                <a:r>
                  <a:rPr baseline="30000" i="0" lang="en" sz="2400" u="none">
                    <a:solidFill>
                      <a:srgbClr val="000000"/>
                    </a:solidFill>
                  </a:rPr>
                  <a:t>Flowchart for 1 Prostate Cancer</a:t>
                </a:r>
              </a:p>
              <a:p>
                <a:pPr indent="0" lvl="0" marL="0" marR="0" rtl="0" algn="ctr">
                  <a:lnSpc>
                    <a:spcPct val="100000"/>
                  </a:lnSpc>
                  <a:spcBef>
                    <a:spcPts val="0"/>
                  </a:spcBef>
                  <a:spcAft>
                    <a:spcPts val="0"/>
                  </a:spcAft>
                  <a:buClr>
                    <a:srgbClr val="000000"/>
                  </a:buClr>
                  <a:buSzPct val="25000"/>
                  <a:buFont typeface="Calibri"/>
                  <a:buNone/>
                </a:pPr>
                <a:r>
                  <a:rPr baseline="30000" i="0" lang="en" sz="2400" u="none">
                    <a:solidFill>
                      <a:srgbClr val="000000"/>
                    </a:solidFill>
                  </a:rPr>
                  <a:t>Genome (from Berger et al. '11)</a:t>
                </a:r>
              </a:p>
            </p:txBody>
          </p:sp>
          <p:sp>
            <p:nvSpPr>
              <p:cNvPr id="1880" name="Shape 1880"/>
              <p:cNvSpPr txBox="1"/>
              <p:nvPr/>
            </p:nvSpPr>
            <p:spPr>
              <a:xfrm>
                <a:off x="1432117595" y="1895990353"/>
                <a:ext cx="26601678" cy="111411453"/>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81" name="Shape 1881"/>
              <p:cNvSpPr txBox="1"/>
              <p:nvPr/>
            </p:nvSpPr>
            <p:spPr>
              <a:xfrm>
                <a:off x="936115609" y="686677675"/>
                <a:ext cx="131660848" cy="35044778"/>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882" name="Shape 1882"/>
            <p:cNvSpPr txBox="1"/>
            <p:nvPr/>
          </p:nvSpPr>
          <p:spPr>
            <a:xfrm>
              <a:off x="1179234002" y="686677675"/>
              <a:ext cx="131660848" cy="15168478"/>
            </a:xfrm>
            <a:prstGeom prst="rect">
              <a:avLst/>
            </a:prstGeom>
            <a:solidFill>
              <a:schemeClr val="lt1"/>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6.12.png" id="1883" name="Shape 1883"/>
            <p:cNvPicPr preferRelativeResize="0"/>
            <p:nvPr/>
          </p:nvPicPr>
          <p:blipFill rotWithShape="1">
            <a:blip r:embed="rId5">
              <a:alphaModFix/>
            </a:blip>
            <a:srcRect b="0" l="0" r="0" t="0"/>
            <a:stretch/>
          </p:blipFill>
          <p:spPr>
            <a:xfrm>
              <a:off x="872473829" y="684062163"/>
              <a:ext cx="443712103" cy="1438933681"/>
            </a:xfrm>
            <a:prstGeom prst="rect">
              <a:avLst/>
            </a:prstGeom>
            <a:noFill/>
            <a:ln cap="flat" cmpd="sng" w="9525">
              <a:solidFill>
                <a:srgbClr val="FFFFFF"/>
              </a:solidFill>
              <a:prstDash val="solid"/>
              <a:miter lim="800000"/>
              <a:headEnd len="med" w="med" type="none"/>
              <a:tailEnd len="med" w="med" type="none"/>
            </a:ln>
            <a:effectLst>
              <a:outerShdw blurRad="50800" rotWithShape="0" algn="l" dist="38100">
                <a:srgbClr val="000000">
                  <a:alpha val="39610"/>
                </a:srgbClr>
              </a:outerShdw>
            </a:effectLst>
          </p:spPr>
        </p:pic>
      </p:grpSp>
      <p:sp>
        <p:nvSpPr>
          <p:cNvPr id="1884" name="Shape 1884"/>
          <p:cNvSpPr txBox="1"/>
          <p:nvPr/>
        </p:nvSpPr>
        <p:spPr>
          <a:xfrm rot="-5400000">
            <a:off x="7801049" y="2569425"/>
            <a:ext cx="1552500" cy="261900"/>
          </a:xfrm>
          <a:prstGeom prst="rect">
            <a:avLst/>
          </a:prstGeom>
          <a:noFill/>
          <a:ln>
            <a:noFill/>
          </a:ln>
        </p:spPr>
        <p:txBody>
          <a:bodyPr anchorCtr="0" anchor="t" bIns="45675" lIns="91350" rIns="91350" wrap="square" tIns="45675">
            <a:noAutofit/>
          </a:bodyPr>
          <a:lstStyle/>
          <a:p>
            <a:pPr indent="0" lvl="0" marL="0" marR="0" rtl="0" algn="l">
              <a:lnSpc>
                <a:spcPct val="100000"/>
              </a:lnSpc>
              <a:spcBef>
                <a:spcPts val="0"/>
              </a:spcBef>
              <a:spcAft>
                <a:spcPts val="0"/>
              </a:spcAft>
              <a:buClr>
                <a:srgbClr val="000000"/>
              </a:buClr>
              <a:buSzPct val="25000"/>
              <a:buFont typeface="Arial"/>
              <a:buNone/>
            </a:pPr>
            <a:r>
              <a:rPr b="0" i="0" lang="en" sz="1100" u="none">
                <a:solidFill>
                  <a:srgbClr val="000000"/>
                </a:solidFill>
                <a:latin typeface="Arial"/>
                <a:ea typeface="Arial"/>
                <a:cs typeface="Arial"/>
                <a:sym typeface="Arial"/>
              </a:rPr>
              <a:t>[Khurana et al., </a:t>
            </a:r>
            <a:r>
              <a:rPr b="0" i="1" lang="en" sz="1100" u="none">
                <a:solidFill>
                  <a:srgbClr val="000000"/>
                </a:solidFill>
                <a:latin typeface="Arial"/>
                <a:ea typeface="Arial"/>
                <a:cs typeface="Arial"/>
                <a:sym typeface="Arial"/>
              </a:rPr>
              <a:t>Science</a:t>
            </a:r>
            <a:r>
              <a:rPr b="0" i="0" lang="en" sz="1100" u="none">
                <a:solidFill>
                  <a:srgbClr val="000000"/>
                </a:solidFill>
                <a:latin typeface="Arial"/>
                <a:ea typeface="Arial"/>
                <a:cs typeface="Arial"/>
                <a:sym typeface="Arial"/>
              </a:rPr>
              <a:t> (‘13)]</a:t>
            </a: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8" name="Shape 1888"/>
        <p:cNvGrpSpPr/>
        <p:nvPr/>
      </p:nvGrpSpPr>
      <p:grpSpPr>
        <a:xfrm>
          <a:off x="0" y="0"/>
          <a:ext cx="0" cy="0"/>
          <a:chOff x="0" y="0"/>
          <a:chExt cx="0" cy="0"/>
        </a:xfrm>
      </p:grpSpPr>
      <p:sp>
        <p:nvSpPr>
          <p:cNvPr id="1889" name="Shape 1889"/>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890" name="Shape 1890"/>
          <p:cNvGrpSpPr/>
          <p:nvPr/>
        </p:nvGrpSpPr>
        <p:grpSpPr>
          <a:xfrm>
            <a:off x="6398704" y="1220395"/>
            <a:ext cx="2050041" cy="830312"/>
            <a:chOff x="0" y="0"/>
            <a:chExt cx="2147483647" cy="2147483647"/>
          </a:xfrm>
        </p:grpSpPr>
        <p:sp>
          <p:nvSpPr>
            <p:cNvPr id="1891" name="Shape 1891"/>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92" name="Shape 1892"/>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893" name="Shape 1893"/>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894" name="Shape 1894"/>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95" name="Shape 1895"/>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896" name="Shape 1896"/>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897" name="Shape 1897"/>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1898" name="Shape 1898"/>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899" name="Shape 1899"/>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0" name="Shape 1900"/>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1" name="Shape 1901"/>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2" name="Shape 1902"/>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3" name="Shape 1903"/>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4" name="Shape 1904"/>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5" name="Shape 1905"/>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6" name="Shape 1906"/>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7" name="Shape 1907"/>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8" name="Shape 1908"/>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09" name="Shape 1909"/>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10" name="Shape 1910"/>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1911" name="Shape 1911"/>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12" name="Shape 1912"/>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13" name="Shape 1913"/>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14" name="Shape 1914"/>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1915" name="Shape 1915"/>
          <p:cNvGrpSpPr/>
          <p:nvPr/>
        </p:nvGrpSpPr>
        <p:grpSpPr>
          <a:xfrm>
            <a:off x="2363783" y="2085312"/>
            <a:ext cx="3462696" cy="159677"/>
            <a:chOff x="0" y="0"/>
            <a:chExt cx="2147483647" cy="2147483646"/>
          </a:xfrm>
        </p:grpSpPr>
        <p:sp>
          <p:nvSpPr>
            <p:cNvPr id="1916" name="Shape 1916"/>
            <p:cNvSpPr txBox="1"/>
            <p:nvPr/>
          </p:nvSpPr>
          <p:spPr>
            <a:xfrm>
              <a:off x="1386955527" y="0"/>
              <a:ext cx="760528119" cy="2130445217"/>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17" name="Shape 1917"/>
            <p:cNvSpPr txBox="1"/>
            <p:nvPr/>
          </p:nvSpPr>
          <p:spPr>
            <a:xfrm>
              <a:off x="0" y="0"/>
              <a:ext cx="398550079" cy="2130445217"/>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18" name="Shape 1918"/>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1919" name="Shape 1919"/>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0" name="Shape 1920"/>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1" name="Shape 1921"/>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2" name="Shape 1922"/>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3" name="Shape 1923"/>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4" name="Shape 1924"/>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25" name="Shape 1925"/>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1926" name="Shape 1926"/>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27" name="Shape 1927"/>
          <p:cNvSpPr txBox="1"/>
          <p:nvPr/>
        </p:nvSpPr>
        <p:spPr>
          <a:xfrm>
            <a:off x="0" y="4769650"/>
            <a:ext cx="32397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Shape 1932"/>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33" name="Shape 1933"/>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4" name="Shape 1934"/>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5" name="Shape 1935"/>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6" name="Shape 1936"/>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7" name="Shape 1937"/>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8" name="Shape 1938"/>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39" name="Shape 1939"/>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0" name="Shape 1940"/>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1" name="Shape 1941"/>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2" name="Shape 1942"/>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43" name="Shape 1943"/>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44" name="Shape 1944"/>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1945" name="Shape 1945"/>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46" name="Shape 1946"/>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47" name="Shape 1947"/>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48" name="Shape 1948"/>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1949" name="Shape 1949"/>
          <p:cNvGrpSpPr/>
          <p:nvPr/>
        </p:nvGrpSpPr>
        <p:grpSpPr>
          <a:xfrm>
            <a:off x="2354883" y="2624667"/>
            <a:ext cx="3462696" cy="159677"/>
            <a:chOff x="0" y="0"/>
            <a:chExt cx="2147483647" cy="2147483646"/>
          </a:xfrm>
        </p:grpSpPr>
        <p:sp>
          <p:nvSpPr>
            <p:cNvPr id="1950" name="Shape 1950"/>
            <p:cNvSpPr txBox="1"/>
            <p:nvPr/>
          </p:nvSpPr>
          <p:spPr>
            <a:xfrm>
              <a:off x="1386955527" y="0"/>
              <a:ext cx="76052811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51" name="Shape 1951"/>
            <p:cNvSpPr txBox="1"/>
            <p:nvPr/>
          </p:nvSpPr>
          <p:spPr>
            <a:xfrm>
              <a:off x="0" y="0"/>
              <a:ext cx="39855007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52" name="Shape 1952"/>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1953" name="Shape 1953"/>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4" name="Shape 1954"/>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5" name="Shape 1955"/>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6" name="Shape 1956"/>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7" name="Shape 1957"/>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8" name="Shape 1958"/>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59" name="Shape 1959"/>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1960" name="Shape 1960"/>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pic>
        <p:nvPicPr>
          <p:cNvPr id="1961" name="Shape 1961"/>
          <p:cNvPicPr preferRelativeResize="0"/>
          <p:nvPr/>
        </p:nvPicPr>
        <p:blipFill rotWithShape="1">
          <a:blip r:embed="rId3">
            <a:alphaModFix/>
          </a:blip>
          <a:srcRect b="0" l="0" r="0" t="0"/>
          <a:stretch/>
        </p:blipFill>
        <p:spPr>
          <a:xfrm>
            <a:off x="3890962" y="2865834"/>
            <a:ext cx="436964" cy="368679"/>
          </a:xfrm>
          <a:prstGeom prst="rect">
            <a:avLst/>
          </a:prstGeom>
          <a:noFill/>
          <a:ln>
            <a:noFill/>
          </a:ln>
        </p:spPr>
      </p:pic>
      <p:sp>
        <p:nvSpPr>
          <p:cNvPr id="1962" name="Shape 1962"/>
          <p:cNvSpPr txBox="1"/>
          <p:nvPr/>
        </p:nvSpPr>
        <p:spPr>
          <a:xfrm>
            <a:off x="0" y="4769650"/>
            <a:ext cx="31629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
        <p:nvSpPr>
          <p:cNvPr id="1963" name="Shape 1963"/>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964" name="Shape 1964"/>
          <p:cNvGrpSpPr/>
          <p:nvPr/>
        </p:nvGrpSpPr>
        <p:grpSpPr>
          <a:xfrm>
            <a:off x="6398704" y="1220395"/>
            <a:ext cx="2050041" cy="830312"/>
            <a:chOff x="0" y="0"/>
            <a:chExt cx="2147483647" cy="2147483647"/>
          </a:xfrm>
        </p:grpSpPr>
        <p:sp>
          <p:nvSpPr>
            <p:cNvPr id="1965" name="Shape 1965"/>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66" name="Shape 1966"/>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967" name="Shape 1967"/>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968" name="Shape 1968"/>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69" name="Shape 1969"/>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70" name="Shape 1970"/>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971" name="Shape 1971"/>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descr="Slide1.jpg" id="211" name="Shape 211"/>
          <p:cNvPicPr preferRelativeResize="0"/>
          <p:nvPr/>
        </p:nvPicPr>
        <p:blipFill rotWithShape="1">
          <a:blip r:embed="rId3">
            <a:alphaModFix/>
          </a:blip>
          <a:srcRect b="17222" l="7638" r="9860" t="66920"/>
          <a:stretch/>
        </p:blipFill>
        <p:spPr>
          <a:xfrm>
            <a:off x="698500" y="3499247"/>
            <a:ext cx="7513625" cy="814763"/>
          </a:xfrm>
          <a:prstGeom prst="rect">
            <a:avLst/>
          </a:prstGeom>
          <a:noFill/>
          <a:ln>
            <a:noFill/>
          </a:ln>
        </p:spPr>
      </p:pic>
      <p:pic>
        <p:nvPicPr>
          <p:cNvPr id="212" name="Shape 212"/>
          <p:cNvPicPr preferRelativeResize="0"/>
          <p:nvPr/>
        </p:nvPicPr>
        <p:blipFill rotWithShape="1">
          <a:blip r:embed="rId4">
            <a:alphaModFix/>
          </a:blip>
          <a:srcRect b="0" l="0" r="0" t="0"/>
          <a:stretch/>
        </p:blipFill>
        <p:spPr>
          <a:xfrm>
            <a:off x="6351587" y="3359944"/>
            <a:ext cx="2109787" cy="951309"/>
          </a:xfrm>
          <a:prstGeom prst="rect">
            <a:avLst/>
          </a:prstGeom>
          <a:noFill/>
          <a:ln>
            <a:noFill/>
          </a:ln>
        </p:spPr>
      </p:pic>
      <p:pic>
        <p:nvPicPr>
          <p:cNvPr id="213" name="Shape 213"/>
          <p:cNvPicPr preferRelativeResize="0"/>
          <p:nvPr/>
        </p:nvPicPr>
        <p:blipFill rotWithShape="1">
          <a:blip r:embed="rId5">
            <a:alphaModFix/>
          </a:blip>
          <a:srcRect b="0" l="0" r="0" t="0"/>
          <a:stretch/>
        </p:blipFill>
        <p:spPr>
          <a:xfrm>
            <a:off x="6351587" y="3359944"/>
            <a:ext cx="1578595" cy="949787"/>
          </a:xfrm>
          <a:prstGeom prst="rect">
            <a:avLst/>
          </a:prstGeom>
          <a:noFill/>
          <a:ln>
            <a:noFill/>
          </a:ln>
        </p:spPr>
      </p:pic>
      <p:pic>
        <p:nvPicPr>
          <p:cNvPr descr="C:\Users\JM\thesis\mark_work\allele_specificity\manuscript\figures\fig1-process\fig1 v10a.png" id="214" name="Shape 214"/>
          <p:cNvPicPr preferRelativeResize="0"/>
          <p:nvPr/>
        </p:nvPicPr>
        <p:blipFill rotWithShape="1">
          <a:blip r:embed="rId6">
            <a:alphaModFix/>
          </a:blip>
          <a:srcRect b="84632" l="65942" r="26042" t="5050"/>
          <a:stretch/>
        </p:blipFill>
        <p:spPr>
          <a:xfrm>
            <a:off x="4300537" y="1129903"/>
            <a:ext cx="300552" cy="500410"/>
          </a:xfrm>
          <a:prstGeom prst="rect">
            <a:avLst/>
          </a:prstGeom>
          <a:noFill/>
          <a:ln>
            <a:noFill/>
          </a:ln>
        </p:spPr>
      </p:pic>
      <p:pic>
        <p:nvPicPr>
          <p:cNvPr descr="C:\Users\JM\thesis\mark_work\allele_specificity\manuscript\figures\fig1-process\fig1 v10a.png" id="215" name="Shape 215"/>
          <p:cNvPicPr preferRelativeResize="0"/>
          <p:nvPr/>
        </p:nvPicPr>
        <p:blipFill rotWithShape="1">
          <a:blip r:embed="rId6">
            <a:alphaModFix/>
          </a:blip>
          <a:srcRect b="84632" l="65942" r="26042" t="5050"/>
          <a:stretch/>
        </p:blipFill>
        <p:spPr>
          <a:xfrm>
            <a:off x="7212012" y="1075134"/>
            <a:ext cx="338318" cy="563110"/>
          </a:xfrm>
          <a:prstGeom prst="rect">
            <a:avLst/>
          </a:prstGeom>
          <a:noFill/>
          <a:ln>
            <a:noFill/>
          </a:ln>
        </p:spPr>
      </p:pic>
      <p:grpSp>
        <p:nvGrpSpPr>
          <p:cNvPr id="216" name="Shape 216"/>
          <p:cNvGrpSpPr/>
          <p:nvPr/>
        </p:nvGrpSpPr>
        <p:grpSpPr>
          <a:xfrm>
            <a:off x="7637619" y="1082544"/>
            <a:ext cx="660780" cy="549271"/>
            <a:chOff x="0" y="0"/>
            <a:chExt cx="2147483647" cy="2147483646"/>
          </a:xfrm>
        </p:grpSpPr>
        <p:pic>
          <p:nvPicPr>
            <p:cNvPr descr="C:\Users\JM\thesis\mark_work\allele_specificity\manuscript\figures\fig1-process\fig1 v10a.png" id="217" name="Shape 217"/>
            <p:cNvPicPr preferRelativeResize="0"/>
            <p:nvPr/>
          </p:nvPicPr>
          <p:blipFill rotWithShape="1">
            <a:blip r:embed="rId6">
              <a:alphaModFix/>
            </a:blip>
            <a:srcRect b="84632" l="65942" r="26042" t="5050"/>
            <a:stretch/>
          </p:blipFill>
          <p:spPr>
            <a:xfrm>
              <a:off x="0" y="32847418"/>
              <a:ext cx="1052149866" cy="2114636228"/>
            </a:xfrm>
            <a:prstGeom prst="rect">
              <a:avLst/>
            </a:prstGeom>
            <a:noFill/>
            <a:ln>
              <a:noFill/>
            </a:ln>
          </p:spPr>
        </p:pic>
        <p:pic>
          <p:nvPicPr>
            <p:cNvPr descr="C:\Users\JM\thesis\mark_work\allele_specificity\manuscript\figures\fig1-process\fig1 v10a.png" id="218" name="Shape 218"/>
            <p:cNvPicPr preferRelativeResize="0"/>
            <p:nvPr/>
          </p:nvPicPr>
          <p:blipFill rotWithShape="1">
            <a:blip r:embed="rId6">
              <a:alphaModFix/>
            </a:blip>
            <a:srcRect b="84632" l="65942" r="26042" t="5050"/>
            <a:stretch/>
          </p:blipFill>
          <p:spPr>
            <a:xfrm>
              <a:off x="1095331751" y="0"/>
              <a:ext cx="1052151895" cy="2114638126"/>
            </a:xfrm>
            <a:prstGeom prst="rect">
              <a:avLst/>
            </a:prstGeom>
            <a:noFill/>
            <a:ln>
              <a:noFill/>
            </a:ln>
          </p:spPr>
        </p:pic>
      </p:grpSp>
      <p:sp>
        <p:nvSpPr>
          <p:cNvPr id="219" name="Shape 219"/>
          <p:cNvSpPr txBox="1"/>
          <p:nvPr/>
        </p:nvSpPr>
        <p:spPr>
          <a:xfrm>
            <a:off x="4065546" y="3598075"/>
            <a:ext cx="1082700" cy="2082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Common</a:t>
            </a:r>
          </a:p>
        </p:txBody>
      </p:sp>
      <p:sp>
        <p:nvSpPr>
          <p:cNvPr id="220" name="Shape 220"/>
          <p:cNvSpPr txBox="1"/>
          <p:nvPr/>
        </p:nvSpPr>
        <p:spPr>
          <a:xfrm>
            <a:off x="4545012" y="4257675"/>
            <a:ext cx="10827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Rare* (1-4%)</a:t>
            </a:r>
          </a:p>
        </p:txBody>
      </p:sp>
      <p:grpSp>
        <p:nvGrpSpPr>
          <p:cNvPr id="221" name="Shape 221"/>
          <p:cNvGrpSpPr/>
          <p:nvPr/>
        </p:nvGrpSpPr>
        <p:grpSpPr>
          <a:xfrm>
            <a:off x="4418672" y="4135525"/>
            <a:ext cx="145161" cy="289000"/>
            <a:chOff x="0" y="0"/>
            <a:chExt cx="2147483647" cy="2147483647"/>
          </a:xfrm>
        </p:grpSpPr>
        <p:cxnSp>
          <p:nvCxnSpPr>
            <p:cNvPr id="222" name="Shape 222"/>
            <p:cNvCxnSpPr/>
            <p:nvPr/>
          </p:nvCxnSpPr>
          <p:spPr>
            <a:xfrm>
              <a:off x="0" y="0"/>
              <a:ext cx="0" cy="1248604129"/>
            </a:xfrm>
            <a:prstGeom prst="straightConnector1">
              <a:avLst/>
            </a:prstGeom>
            <a:noFill/>
            <a:ln cap="flat" cmpd="sng" w="12700">
              <a:solidFill>
                <a:schemeClr val="dk1"/>
              </a:solidFill>
              <a:prstDash val="solid"/>
              <a:miter lim="800000"/>
              <a:headEnd len="med" w="med" type="none"/>
              <a:tailEnd len="med" w="med" type="none"/>
            </a:ln>
          </p:spPr>
        </p:cxnSp>
        <p:cxnSp>
          <p:nvCxnSpPr>
            <p:cNvPr id="223" name="Shape 223"/>
            <p:cNvCxnSpPr/>
            <p:nvPr/>
          </p:nvCxnSpPr>
          <p:spPr>
            <a:xfrm>
              <a:off x="0" y="1248604783"/>
              <a:ext cx="2147483647" cy="898878863"/>
            </a:xfrm>
            <a:prstGeom prst="straightConnector1">
              <a:avLst/>
            </a:prstGeom>
            <a:noFill/>
            <a:ln cap="flat" cmpd="sng" w="12700">
              <a:solidFill>
                <a:schemeClr val="dk1"/>
              </a:solidFill>
              <a:prstDash val="solid"/>
              <a:miter lim="800000"/>
              <a:headEnd len="med" w="med" type="none"/>
              <a:tailEnd len="med" w="med" type="none"/>
            </a:ln>
          </p:spPr>
        </p:cxnSp>
      </p:grpSp>
      <p:graphicFrame>
        <p:nvGraphicFramePr>
          <p:cNvPr id="224" name="Shape 224"/>
          <p:cNvGraphicFramePr/>
          <p:nvPr/>
        </p:nvGraphicFramePr>
        <p:xfrm>
          <a:off x="3646487" y="2105025"/>
          <a:ext cx="3000000" cy="3000000"/>
        </p:xfrm>
        <a:graphic>
          <a:graphicData uri="http://schemas.openxmlformats.org/drawingml/2006/table">
            <a:tbl>
              <a:tblPr>
                <a:noFill/>
                <a:tableStyleId>{127DDB25-0C89-4D66-8062-1148D2369A76}</a:tableStyleId>
              </a:tblPr>
              <a:tblGrid>
                <a:gridCol w="609600"/>
                <a:gridCol w="1090600"/>
              </a:tblGrid>
              <a:tr h="2774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SNP</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3.5 – 4.3M</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2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Indel</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550 – 625K</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88125">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SV</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2.1 – 2.5K (20Mb)</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74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Total</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4.1 – 5M</a:t>
                      </a:r>
                    </a:p>
                  </a:txBody>
                  <a:tcPr marT="34225" marB="34225"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graphicFrame>
        <p:nvGraphicFramePr>
          <p:cNvPr id="225" name="Shape 225"/>
          <p:cNvGraphicFramePr/>
          <p:nvPr/>
        </p:nvGraphicFramePr>
        <p:xfrm>
          <a:off x="6542087" y="2084784"/>
          <a:ext cx="3000000" cy="3000000"/>
        </p:xfrm>
        <a:graphic>
          <a:graphicData uri="http://schemas.openxmlformats.org/drawingml/2006/table">
            <a:tbl>
              <a:tblPr>
                <a:noFill/>
                <a:tableStyleId>{127DDB25-0C89-4D66-8062-1148D2369A76}</a:tableStyleId>
              </a:tblPr>
              <a:tblGrid>
                <a:gridCol w="609600"/>
                <a:gridCol w="1090600"/>
              </a:tblGrid>
              <a:tr h="27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SNP</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84.7M</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2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Indel</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3.6M</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74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SV</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60K</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Total</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cap="none" strike="noStrike">
                          <a:solidFill>
                            <a:srgbClr val="000000"/>
                          </a:solidFill>
                          <a:latin typeface="Helvetica Neue"/>
                          <a:ea typeface="Helvetica Neue"/>
                          <a:cs typeface="Helvetica Neue"/>
                          <a:sym typeface="Helvetica Neue"/>
                        </a:rPr>
                        <a:t>88.3M</a:t>
                      </a:r>
                    </a:p>
                  </a:txBody>
                  <a:tcPr marT="34300" marB="34300" marR="91500" marL="91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
        <p:nvSpPr>
          <p:cNvPr id="226" name="Shape 226"/>
          <p:cNvSpPr txBox="1"/>
          <p:nvPr/>
        </p:nvSpPr>
        <p:spPr>
          <a:xfrm>
            <a:off x="457200" y="-22622"/>
            <a:ext cx="8229600" cy="857400"/>
          </a:xfrm>
          <a:prstGeom prst="rect">
            <a:avLst/>
          </a:prstGeom>
          <a:noFill/>
          <a:ln>
            <a:noFill/>
          </a:ln>
        </p:spPr>
        <p:txBody>
          <a:bodyPr anchorCtr="0" anchor="ctr" bIns="45675" lIns="91350" rIns="91350" wrap="square" tIns="45675">
            <a:noAutofit/>
          </a:bodyPr>
          <a:lstStyle/>
          <a:p>
            <a:pPr indent="0" lvl="0" marL="0" marR="0" rtl="0" algn="ctr">
              <a:lnSpc>
                <a:spcPct val="100000"/>
              </a:lnSpc>
              <a:spcBef>
                <a:spcPts val="0"/>
              </a:spcBef>
              <a:spcAft>
                <a:spcPts val="0"/>
              </a:spcAft>
              <a:buClr>
                <a:srgbClr val="000090"/>
              </a:buClr>
              <a:buSzPct val="25000"/>
              <a:buFont typeface="Helvetica Neue"/>
              <a:buNone/>
            </a:pPr>
            <a:r>
              <a:rPr b="1" i="0" lang="en" sz="3600" u="none">
                <a:solidFill>
                  <a:srgbClr val="000090"/>
                </a:solidFill>
                <a:latin typeface="Helvetica Neue"/>
                <a:ea typeface="Helvetica Neue"/>
                <a:cs typeface="Helvetica Neue"/>
                <a:sym typeface="Helvetica Neue"/>
              </a:rPr>
              <a:t>Human Genetic Variation</a:t>
            </a:r>
          </a:p>
        </p:txBody>
      </p:sp>
      <p:sp>
        <p:nvSpPr>
          <p:cNvPr id="227" name="Shape 227"/>
          <p:cNvSpPr txBox="1"/>
          <p:nvPr/>
        </p:nvSpPr>
        <p:spPr>
          <a:xfrm>
            <a:off x="3514725" y="607219"/>
            <a:ext cx="1851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A Typical Genome</a:t>
            </a:r>
          </a:p>
        </p:txBody>
      </p:sp>
      <p:sp>
        <p:nvSpPr>
          <p:cNvPr id="228" name="Shape 228"/>
          <p:cNvSpPr txBox="1"/>
          <p:nvPr/>
        </p:nvSpPr>
        <p:spPr>
          <a:xfrm>
            <a:off x="6077200" y="607225"/>
            <a:ext cx="2751300" cy="438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Population of 2,504 peoples</a:t>
            </a:r>
          </a:p>
        </p:txBody>
      </p:sp>
      <p:cxnSp>
        <p:nvCxnSpPr>
          <p:cNvPr id="229" name="Shape 229"/>
          <p:cNvCxnSpPr/>
          <p:nvPr/>
        </p:nvCxnSpPr>
        <p:spPr>
          <a:xfrm>
            <a:off x="4762500" y="1343025"/>
            <a:ext cx="2209800" cy="0"/>
          </a:xfrm>
          <a:prstGeom prst="straightConnector1">
            <a:avLst/>
          </a:prstGeom>
          <a:noFill/>
          <a:ln cap="flat" cmpd="sng" w="12700">
            <a:solidFill>
              <a:schemeClr val="dk1"/>
            </a:solidFill>
            <a:prstDash val="solid"/>
            <a:miter lim="800000"/>
            <a:headEnd len="med" w="med" type="none"/>
            <a:tailEnd len="lg" w="lg" type="stealth"/>
          </a:ln>
        </p:spPr>
      </p:cxnSp>
      <p:sp>
        <p:nvSpPr>
          <p:cNvPr id="230" name="Shape 230"/>
          <p:cNvSpPr txBox="1"/>
          <p:nvPr/>
        </p:nvSpPr>
        <p:spPr>
          <a:xfrm>
            <a:off x="1898650" y="4910150"/>
            <a:ext cx="7269300" cy="300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000" u="none">
                <a:solidFill>
                  <a:srgbClr val="000000"/>
                </a:solidFill>
                <a:latin typeface="Helvetica Neue"/>
                <a:ea typeface="Helvetica Neue"/>
                <a:cs typeface="Helvetica Neue"/>
                <a:sym typeface="Helvetica Neue"/>
              </a:rPr>
              <a:t>The 1000 Genomes Project Consortium, Nature. 2015. 526:68-74  Khurana E. et al. Nat. Rev. Genet. 2016. 17:93-108</a:t>
            </a:r>
          </a:p>
        </p:txBody>
      </p:sp>
      <p:sp>
        <p:nvSpPr>
          <p:cNvPr id="231" name="Shape 231"/>
          <p:cNvSpPr txBox="1"/>
          <p:nvPr/>
        </p:nvSpPr>
        <p:spPr>
          <a:xfrm>
            <a:off x="3140075" y="1720450"/>
            <a:ext cx="2646300" cy="2826300"/>
          </a:xfrm>
          <a:prstGeom prst="rect">
            <a:avLst/>
          </a:prstGeom>
          <a:no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2" name="Shape 232"/>
          <p:cNvSpPr txBox="1"/>
          <p:nvPr/>
        </p:nvSpPr>
        <p:spPr>
          <a:xfrm>
            <a:off x="6002325" y="1702601"/>
            <a:ext cx="2624100" cy="2826300"/>
          </a:xfrm>
          <a:prstGeom prst="rect">
            <a:avLst/>
          </a:prstGeom>
          <a:no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3" name="Shape 233"/>
          <p:cNvSpPr txBox="1"/>
          <p:nvPr/>
        </p:nvSpPr>
        <p:spPr>
          <a:xfrm>
            <a:off x="6999275" y="3289700"/>
            <a:ext cx="1338300" cy="2082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Common</a:t>
            </a:r>
          </a:p>
        </p:txBody>
      </p:sp>
      <p:sp>
        <p:nvSpPr>
          <p:cNvPr id="234" name="Shape 234"/>
          <p:cNvSpPr txBox="1"/>
          <p:nvPr/>
        </p:nvSpPr>
        <p:spPr>
          <a:xfrm>
            <a:off x="7588250" y="4252913"/>
            <a:ext cx="1062037" cy="208359"/>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Rare (~75%)</a:t>
            </a:r>
          </a:p>
        </p:txBody>
      </p:sp>
      <p:grpSp>
        <p:nvGrpSpPr>
          <p:cNvPr id="235" name="Shape 235"/>
          <p:cNvGrpSpPr/>
          <p:nvPr/>
        </p:nvGrpSpPr>
        <p:grpSpPr>
          <a:xfrm>
            <a:off x="7479372" y="4105263"/>
            <a:ext cx="145161" cy="289000"/>
            <a:chOff x="0" y="0"/>
            <a:chExt cx="2147483647" cy="2147483647"/>
          </a:xfrm>
        </p:grpSpPr>
        <p:cxnSp>
          <p:nvCxnSpPr>
            <p:cNvPr id="236" name="Shape 236"/>
            <p:cNvCxnSpPr/>
            <p:nvPr/>
          </p:nvCxnSpPr>
          <p:spPr>
            <a:xfrm>
              <a:off x="0" y="0"/>
              <a:ext cx="0" cy="1248604129"/>
            </a:xfrm>
            <a:prstGeom prst="straightConnector1">
              <a:avLst/>
            </a:prstGeom>
            <a:noFill/>
            <a:ln cap="flat" cmpd="sng" w="12700">
              <a:solidFill>
                <a:schemeClr val="dk1"/>
              </a:solidFill>
              <a:prstDash val="solid"/>
              <a:miter lim="800000"/>
              <a:headEnd len="med" w="med" type="none"/>
              <a:tailEnd len="med" w="med" type="none"/>
            </a:ln>
          </p:spPr>
        </p:cxnSp>
        <p:cxnSp>
          <p:nvCxnSpPr>
            <p:cNvPr id="237" name="Shape 237"/>
            <p:cNvCxnSpPr/>
            <p:nvPr/>
          </p:nvCxnSpPr>
          <p:spPr>
            <a:xfrm>
              <a:off x="0" y="1248604783"/>
              <a:ext cx="2147483647" cy="898878863"/>
            </a:xfrm>
            <a:prstGeom prst="straightConnector1">
              <a:avLst/>
            </a:prstGeom>
            <a:noFill/>
            <a:ln cap="flat" cmpd="sng" w="12700">
              <a:solidFill>
                <a:schemeClr val="dk1"/>
              </a:solidFill>
              <a:prstDash val="solid"/>
              <a:miter lim="800000"/>
              <a:headEnd len="med" w="med" type="none"/>
              <a:tailEnd len="med" w="med" type="none"/>
            </a:ln>
          </p:spPr>
        </p:cxnSp>
      </p:grpSp>
      <p:sp>
        <p:nvSpPr>
          <p:cNvPr id="238" name="Shape 238"/>
          <p:cNvSpPr txBox="1"/>
          <p:nvPr/>
        </p:nvSpPr>
        <p:spPr>
          <a:xfrm>
            <a:off x="3687762" y="1727596"/>
            <a:ext cx="1528800" cy="231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400" u="none">
                <a:solidFill>
                  <a:srgbClr val="000000"/>
                </a:solidFill>
                <a:latin typeface="Helvetica Neue"/>
                <a:ea typeface="Helvetica Neue"/>
                <a:cs typeface="Helvetica Neue"/>
                <a:sym typeface="Helvetica Neue"/>
              </a:rPr>
              <a:t>Class of Variants</a:t>
            </a:r>
          </a:p>
        </p:txBody>
      </p:sp>
      <p:sp>
        <p:nvSpPr>
          <p:cNvPr id="239" name="Shape 239"/>
          <p:cNvSpPr txBox="1"/>
          <p:nvPr/>
        </p:nvSpPr>
        <p:spPr>
          <a:xfrm>
            <a:off x="3509962" y="3318272"/>
            <a:ext cx="1978025" cy="23098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400" u="none">
                <a:solidFill>
                  <a:srgbClr val="000000"/>
                </a:solidFill>
                <a:latin typeface="Helvetica Neue"/>
                <a:ea typeface="Helvetica Neue"/>
                <a:cs typeface="Helvetica Neue"/>
                <a:sym typeface="Helvetica Neue"/>
              </a:rPr>
              <a:t>Prevalence of Variants</a:t>
            </a:r>
          </a:p>
        </p:txBody>
      </p:sp>
      <p:sp>
        <p:nvSpPr>
          <p:cNvPr id="240" name="Shape 240"/>
          <p:cNvSpPr txBox="1"/>
          <p:nvPr/>
        </p:nvSpPr>
        <p:spPr>
          <a:xfrm>
            <a:off x="88900" y="4608909"/>
            <a:ext cx="6738900" cy="207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descr="C:\Users\JM\thesis\mark_work\allele_specificity\manuscript\figures\fig1-process\fig1 v10a.png" id="241" name="Shape 241"/>
          <p:cNvPicPr preferRelativeResize="0"/>
          <p:nvPr/>
        </p:nvPicPr>
        <p:blipFill rotWithShape="1">
          <a:blip r:embed="rId6">
            <a:alphaModFix/>
          </a:blip>
          <a:srcRect b="84632" l="65942" r="26042" t="5050"/>
          <a:stretch/>
        </p:blipFill>
        <p:spPr>
          <a:xfrm>
            <a:off x="1365250" y="1131094"/>
            <a:ext cx="300552" cy="501594"/>
          </a:xfrm>
          <a:prstGeom prst="rect">
            <a:avLst/>
          </a:prstGeom>
          <a:noFill/>
          <a:ln>
            <a:noFill/>
          </a:ln>
        </p:spPr>
      </p:pic>
      <p:sp>
        <p:nvSpPr>
          <p:cNvPr id="242" name="Shape 242"/>
          <p:cNvSpPr txBox="1"/>
          <p:nvPr/>
        </p:nvSpPr>
        <p:spPr>
          <a:xfrm>
            <a:off x="563562" y="628650"/>
            <a:ext cx="18780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600" u="none">
                <a:solidFill>
                  <a:srgbClr val="000000"/>
                </a:solidFill>
                <a:latin typeface="Helvetica Neue"/>
                <a:ea typeface="Helvetica Neue"/>
                <a:cs typeface="Helvetica Neue"/>
                <a:sym typeface="Helvetica Neue"/>
              </a:rPr>
              <a:t>A Cancer Genome</a:t>
            </a:r>
          </a:p>
        </p:txBody>
      </p:sp>
      <p:sp>
        <p:nvSpPr>
          <p:cNvPr id="243" name="Shape 243"/>
          <p:cNvSpPr txBox="1"/>
          <p:nvPr/>
        </p:nvSpPr>
        <p:spPr>
          <a:xfrm>
            <a:off x="204775" y="1727600"/>
            <a:ext cx="2646300" cy="2826300"/>
          </a:xfrm>
          <a:prstGeom prst="rect">
            <a:avLst/>
          </a:prstGeom>
          <a:no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aphicFrame>
        <p:nvGraphicFramePr>
          <p:cNvPr id="244" name="Shape 244"/>
          <p:cNvGraphicFramePr/>
          <p:nvPr/>
        </p:nvGraphicFramePr>
        <p:xfrm>
          <a:off x="247650" y="2109788"/>
          <a:ext cx="3000000" cy="3000000"/>
        </p:xfrm>
        <a:graphic>
          <a:graphicData uri="http://schemas.openxmlformats.org/drawingml/2006/table">
            <a:tbl>
              <a:tblPr>
                <a:noFill/>
                <a:tableStyleId>{127DDB25-0C89-4D66-8062-1148D2369A76}</a:tableStyleId>
              </a:tblPr>
              <a:tblGrid>
                <a:gridCol w="828675"/>
                <a:gridCol w="741350"/>
                <a:gridCol w="981075"/>
              </a:tblGrid>
              <a:tr h="388125">
                <a:tc>
                  <a:txBody>
                    <a:bodyPr>
                      <a:noAutofit/>
                    </a:bodyPr>
                    <a:lstStyle/>
                    <a:p>
                      <a:pPr indent="0" lvl="0" marL="0" marR="0" rtl="0" algn="l">
                        <a:spcBef>
                          <a:spcPts val="0"/>
                        </a:spcBef>
                        <a:buSzPct val="25000"/>
                        <a:buNone/>
                      </a:pPr>
                      <a:r>
                        <a:t/>
                      </a:r>
                      <a:endParaRPr sz="1400">
                        <a:solidFill>
                          <a:schemeClr val="dk1"/>
                        </a:solidFill>
                        <a:latin typeface="Arial"/>
                        <a:ea typeface="Arial"/>
                        <a:cs typeface="Arial"/>
                        <a:sym typeface="Arial"/>
                      </a:endParaRP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Coding</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EB90B2"/>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Non-coding</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EB90B2"/>
                    </a:solidFill>
                  </a:tcPr>
                </a:tc>
              </a:tr>
              <a:tr h="389325">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Germ-line</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22K</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4.1 – 5M</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009973"/>
                    </a:solidFill>
                  </a:tcPr>
                </a:tc>
              </a:tr>
              <a:tr h="228600">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Somatic</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~50</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100" u="none">
                          <a:solidFill>
                            <a:srgbClr val="000000"/>
                          </a:solidFill>
                          <a:latin typeface="Helvetica Neue"/>
                          <a:ea typeface="Helvetica Neue"/>
                          <a:cs typeface="Helvetica Neue"/>
                          <a:sym typeface="Helvetica Neue"/>
                        </a:rPr>
                        <a:t>5K</a:t>
                      </a:r>
                    </a:p>
                  </a:txBody>
                  <a:tcPr marT="34325" marB="34325" marR="91425" marL="9142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
        <p:nvSpPr>
          <p:cNvPr id="245" name="Shape 245"/>
          <p:cNvSpPr txBox="1"/>
          <p:nvPr/>
        </p:nvSpPr>
        <p:spPr>
          <a:xfrm>
            <a:off x="698500" y="1728788"/>
            <a:ext cx="1630500" cy="231000"/>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1400" u="none">
                <a:solidFill>
                  <a:srgbClr val="000000"/>
                </a:solidFill>
                <a:latin typeface="Helvetica Neue"/>
                <a:ea typeface="Helvetica Neue"/>
                <a:cs typeface="Helvetica Neue"/>
                <a:sym typeface="Helvetica Neue"/>
              </a:rPr>
              <a:t>Origin of Variants</a:t>
            </a:r>
          </a:p>
        </p:txBody>
      </p:sp>
      <p:sp>
        <p:nvSpPr>
          <p:cNvPr id="246" name="Shape 246"/>
          <p:cNvSpPr/>
          <p:nvPr/>
        </p:nvSpPr>
        <p:spPr>
          <a:xfrm>
            <a:off x="1485900" y="1365646"/>
            <a:ext cx="44400" cy="34500"/>
          </a:xfrm>
          <a:prstGeom prst="ellipse">
            <a:avLst/>
          </a:prstGeom>
          <a:solidFill>
            <a:srgbClr val="FF0000"/>
          </a:solidFill>
          <a:ln cap="flat" cmpd="sng" w="12700">
            <a:solidFill>
              <a:srgbClr val="FF0000"/>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7" name="Shape 247"/>
          <p:cNvSpPr/>
          <p:nvPr/>
        </p:nvSpPr>
        <p:spPr>
          <a:xfrm rot="-5400000">
            <a:off x="2636242" y="2263973"/>
            <a:ext cx="1172765" cy="847725"/>
          </a:xfrm>
          <a:custGeom>
            <a:pathLst>
              <a:path extrusionOk="0" h="120000" w="120000">
                <a:moveTo>
                  <a:pt x="0" y="120000"/>
                </a:moveTo>
                <a:lnTo>
                  <a:pt x="39423" y="0"/>
                </a:lnTo>
                <a:lnTo>
                  <a:pt x="80576" y="0"/>
                </a:lnTo>
                <a:lnTo>
                  <a:pt x="119999" y="120000"/>
                </a:lnTo>
                <a:lnTo>
                  <a:pt x="0" y="120000"/>
                </a:lnTo>
                <a:close/>
              </a:path>
            </a:pathLst>
          </a:custGeom>
          <a:solidFill>
            <a:srgbClr val="FFFF00">
              <a:alpha val="25490"/>
            </a:srgbClr>
          </a:solidFill>
          <a:ln cap="flat" cmpd="sng" w="127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pic>
        <p:nvPicPr>
          <p:cNvPr id="248" name="Shape 248"/>
          <p:cNvPicPr preferRelativeResize="0"/>
          <p:nvPr/>
        </p:nvPicPr>
        <p:blipFill rotWithShape="1">
          <a:blip r:embed="rId4">
            <a:alphaModFix/>
          </a:blip>
          <a:srcRect b="0" l="0" r="0" t="0"/>
          <a:stretch/>
        </p:blipFill>
        <p:spPr>
          <a:xfrm>
            <a:off x="420687" y="3346847"/>
            <a:ext cx="2189100" cy="987000"/>
          </a:xfrm>
          <a:prstGeom prst="rect">
            <a:avLst/>
          </a:prstGeom>
          <a:noFill/>
          <a:ln>
            <a:noFill/>
          </a:ln>
        </p:spPr>
      </p:pic>
      <p:pic>
        <p:nvPicPr>
          <p:cNvPr id="249" name="Shape 249"/>
          <p:cNvPicPr preferRelativeResize="0"/>
          <p:nvPr/>
        </p:nvPicPr>
        <p:blipFill rotWithShape="1">
          <a:blip r:embed="rId7">
            <a:alphaModFix/>
          </a:blip>
          <a:srcRect b="0" l="0" r="0" t="0"/>
          <a:stretch/>
        </p:blipFill>
        <p:spPr>
          <a:xfrm>
            <a:off x="420687" y="3346847"/>
            <a:ext cx="1640585" cy="986041"/>
          </a:xfrm>
          <a:prstGeom prst="rect">
            <a:avLst/>
          </a:prstGeom>
          <a:noFill/>
          <a:ln>
            <a:noFill/>
          </a:ln>
        </p:spPr>
      </p:pic>
      <p:grpSp>
        <p:nvGrpSpPr>
          <p:cNvPr id="250" name="Shape 250"/>
          <p:cNvGrpSpPr/>
          <p:nvPr/>
        </p:nvGrpSpPr>
        <p:grpSpPr>
          <a:xfrm>
            <a:off x="1470684" y="4095738"/>
            <a:ext cx="145161" cy="289000"/>
            <a:chOff x="0" y="0"/>
            <a:chExt cx="2147483647" cy="2147483647"/>
          </a:xfrm>
        </p:grpSpPr>
        <p:cxnSp>
          <p:nvCxnSpPr>
            <p:cNvPr id="251" name="Shape 251"/>
            <p:cNvCxnSpPr/>
            <p:nvPr/>
          </p:nvCxnSpPr>
          <p:spPr>
            <a:xfrm>
              <a:off x="0" y="0"/>
              <a:ext cx="0" cy="1248604129"/>
            </a:xfrm>
            <a:prstGeom prst="straightConnector1">
              <a:avLst/>
            </a:prstGeom>
            <a:noFill/>
            <a:ln cap="flat" cmpd="sng" w="12700">
              <a:solidFill>
                <a:schemeClr val="dk1"/>
              </a:solidFill>
              <a:prstDash val="solid"/>
              <a:miter lim="800000"/>
              <a:headEnd len="med" w="med" type="none"/>
              <a:tailEnd len="med" w="med" type="none"/>
            </a:ln>
          </p:spPr>
        </p:cxnSp>
        <p:cxnSp>
          <p:nvCxnSpPr>
            <p:cNvPr id="252" name="Shape 252"/>
            <p:cNvCxnSpPr/>
            <p:nvPr/>
          </p:nvCxnSpPr>
          <p:spPr>
            <a:xfrm>
              <a:off x="0" y="1248604783"/>
              <a:ext cx="2147483647" cy="898878863"/>
            </a:xfrm>
            <a:prstGeom prst="straightConnector1">
              <a:avLst/>
            </a:prstGeom>
            <a:noFill/>
            <a:ln cap="flat" cmpd="sng" w="12700">
              <a:solidFill>
                <a:schemeClr val="dk1"/>
              </a:solidFill>
              <a:prstDash val="solid"/>
              <a:miter lim="800000"/>
              <a:headEnd len="med" w="med" type="none"/>
              <a:tailEnd len="med" w="med" type="none"/>
            </a:ln>
          </p:spPr>
        </p:cxnSp>
      </p:grpSp>
      <p:sp>
        <p:nvSpPr>
          <p:cNvPr id="253" name="Shape 253"/>
          <p:cNvSpPr txBox="1"/>
          <p:nvPr/>
        </p:nvSpPr>
        <p:spPr>
          <a:xfrm>
            <a:off x="1614487" y="4204097"/>
            <a:ext cx="1181100" cy="208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Driver (~0.1%)</a:t>
            </a:r>
          </a:p>
        </p:txBody>
      </p:sp>
      <p:sp>
        <p:nvSpPr>
          <p:cNvPr id="254" name="Shape 254"/>
          <p:cNvSpPr txBox="1"/>
          <p:nvPr/>
        </p:nvSpPr>
        <p:spPr>
          <a:xfrm>
            <a:off x="947737" y="3558778"/>
            <a:ext cx="920700" cy="207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1200" u="none">
                <a:solidFill>
                  <a:srgbClr val="000000"/>
                </a:solidFill>
                <a:latin typeface="Helvetica Neue"/>
                <a:ea typeface="Helvetica Neue"/>
                <a:cs typeface="Helvetica Neue"/>
                <a:sym typeface="Helvetica Neue"/>
              </a:rPr>
              <a:t>Passenger</a:t>
            </a:r>
          </a:p>
        </p:txBody>
      </p:sp>
      <p:cxnSp>
        <p:nvCxnSpPr>
          <p:cNvPr id="255" name="Shape 255"/>
          <p:cNvCxnSpPr/>
          <p:nvPr/>
        </p:nvCxnSpPr>
        <p:spPr>
          <a:xfrm rot="10800000">
            <a:off x="1781137" y="1365646"/>
            <a:ext cx="2328900" cy="0"/>
          </a:xfrm>
          <a:prstGeom prst="straightConnector1">
            <a:avLst/>
          </a:prstGeom>
          <a:noFill/>
          <a:ln cap="flat" cmpd="sng" w="12700">
            <a:solidFill>
              <a:schemeClr val="dk1"/>
            </a:solidFill>
            <a:prstDash val="solid"/>
            <a:miter lim="800000"/>
            <a:headEnd len="med" w="med" type="none"/>
            <a:tailEnd len="lg" w="lg" type="stealth"/>
          </a:ln>
        </p:spPr>
      </p:cxnSp>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5" name="Shape 1975"/>
        <p:cNvGrpSpPr/>
        <p:nvPr/>
      </p:nvGrpSpPr>
      <p:grpSpPr>
        <a:xfrm>
          <a:off x="0" y="0"/>
          <a:ext cx="0" cy="0"/>
          <a:chOff x="0" y="0"/>
          <a:chExt cx="0" cy="0"/>
        </a:xfrm>
      </p:grpSpPr>
      <p:grpSp>
        <p:nvGrpSpPr>
          <p:cNvPr id="1976" name="Shape 1976"/>
          <p:cNvGrpSpPr/>
          <p:nvPr/>
        </p:nvGrpSpPr>
        <p:grpSpPr>
          <a:xfrm>
            <a:off x="-37802" y="3509302"/>
            <a:ext cx="10200586" cy="1345699"/>
            <a:chOff x="0" y="0"/>
            <a:chExt cx="2147483646" cy="2147483647"/>
          </a:xfrm>
        </p:grpSpPr>
        <p:pic>
          <p:nvPicPr>
            <p:cNvPr id="1977" name="Shape 1977"/>
            <p:cNvPicPr preferRelativeResize="0"/>
            <p:nvPr/>
          </p:nvPicPr>
          <p:blipFill rotWithShape="1">
            <a:blip r:embed="rId3">
              <a:alphaModFix/>
            </a:blip>
            <a:srcRect b="0" l="0" r="0" t="0"/>
            <a:stretch/>
          </p:blipFill>
          <p:spPr>
            <a:xfrm>
              <a:off x="0" y="0"/>
              <a:ext cx="2026356029" cy="2147483647"/>
            </a:xfrm>
            <a:prstGeom prst="rect">
              <a:avLst/>
            </a:prstGeom>
            <a:noFill/>
            <a:ln>
              <a:noFill/>
            </a:ln>
          </p:spPr>
        </p:pic>
        <p:sp>
          <p:nvSpPr>
            <p:cNvPr id="1978" name="Shape 1978"/>
            <p:cNvSpPr txBox="1"/>
            <p:nvPr/>
          </p:nvSpPr>
          <p:spPr>
            <a:xfrm>
              <a:off x="531300093" y="798306394"/>
              <a:ext cx="1616183553" cy="468528265"/>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 p = probability of the feature overlapping natural polymorphisms</a:t>
              </a:r>
            </a:p>
          </p:txBody>
        </p:sp>
        <p:sp>
          <p:nvSpPr>
            <p:cNvPr id="1979" name="Shape 1979"/>
            <p:cNvSpPr txBox="1"/>
            <p:nvPr/>
          </p:nvSpPr>
          <p:spPr>
            <a:xfrm>
              <a:off x="139748874" y="10053617"/>
              <a:ext cx="916802918" cy="46651682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Feature weight: </a:t>
              </a:r>
            </a:p>
          </p:txBody>
        </p:sp>
        <p:sp>
          <p:nvSpPr>
            <p:cNvPr id="1980" name="Shape 1980"/>
            <p:cNvSpPr txBox="1"/>
            <p:nvPr/>
          </p:nvSpPr>
          <p:spPr>
            <a:xfrm>
              <a:off x="271930967" y="1562417323"/>
              <a:ext cx="325583007" cy="466535734"/>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1" lang="en" sz="1800" u="none">
                  <a:solidFill>
                    <a:srgbClr val="000000"/>
                  </a:solidFill>
                  <a:latin typeface="Calibri"/>
                  <a:ea typeface="Calibri"/>
                  <a:cs typeface="Calibri"/>
                  <a:sym typeface="Calibri"/>
                </a:rPr>
                <a:t>For a variant: </a:t>
              </a:r>
            </a:p>
          </p:txBody>
        </p:sp>
        <p:pic>
          <p:nvPicPr>
            <p:cNvPr id="1981" name="Shape 1981"/>
            <p:cNvPicPr preferRelativeResize="0"/>
            <p:nvPr/>
          </p:nvPicPr>
          <p:blipFill rotWithShape="1">
            <a:blip r:embed="rId4">
              <a:alphaModFix/>
            </a:blip>
            <a:srcRect b="0" l="0" r="0" t="0"/>
            <a:stretch/>
          </p:blipFill>
          <p:spPr>
            <a:xfrm>
              <a:off x="346347944" y="776187797"/>
              <a:ext cx="88163125" cy="558456769"/>
            </a:xfrm>
            <a:prstGeom prst="rect">
              <a:avLst/>
            </a:prstGeom>
            <a:noFill/>
            <a:ln>
              <a:noFill/>
            </a:ln>
          </p:spPr>
        </p:pic>
        <p:pic>
          <p:nvPicPr>
            <p:cNvPr id="1982" name="Shape 1982"/>
            <p:cNvPicPr preferRelativeResize="0"/>
            <p:nvPr/>
          </p:nvPicPr>
          <p:blipFill rotWithShape="1">
            <a:blip r:embed="rId5">
              <a:alphaModFix/>
            </a:blip>
            <a:srcRect b="0" l="0" r="0" t="0"/>
            <a:stretch/>
          </p:blipFill>
          <p:spPr>
            <a:xfrm>
              <a:off x="193865703" y="874718356"/>
              <a:ext cx="61551003" cy="458412697"/>
            </a:xfrm>
            <a:prstGeom prst="rect">
              <a:avLst/>
            </a:prstGeom>
            <a:noFill/>
            <a:ln>
              <a:noFill/>
            </a:ln>
          </p:spPr>
        </p:pic>
        <p:cxnSp>
          <p:nvCxnSpPr>
            <p:cNvPr id="1983" name="Shape 1983"/>
            <p:cNvCxnSpPr/>
            <p:nvPr/>
          </p:nvCxnSpPr>
          <p:spPr>
            <a:xfrm rot="10800000">
              <a:off x="280452654" y="856621845"/>
              <a:ext cx="0" cy="462495137"/>
            </a:xfrm>
            <a:prstGeom prst="straightConnector1">
              <a:avLst/>
            </a:prstGeom>
            <a:noFill/>
            <a:ln cap="flat" cmpd="sng" w="25400">
              <a:solidFill>
                <a:srgbClr val="FF0000"/>
              </a:solidFill>
              <a:prstDash val="solid"/>
              <a:miter lim="800000"/>
              <a:headEnd len="med" w="med" type="none"/>
              <a:tailEnd len="lg" w="lg" type="stealth"/>
            </a:ln>
          </p:spPr>
        </p:cxnSp>
        <p:cxnSp>
          <p:nvCxnSpPr>
            <p:cNvPr id="1984" name="Shape 1984"/>
            <p:cNvCxnSpPr/>
            <p:nvPr/>
          </p:nvCxnSpPr>
          <p:spPr>
            <a:xfrm>
              <a:off x="451079863" y="840534780"/>
              <a:ext cx="0" cy="498690315"/>
            </a:xfrm>
            <a:prstGeom prst="straightConnector1">
              <a:avLst/>
            </a:prstGeom>
            <a:noFill/>
            <a:ln cap="flat" cmpd="sng" w="25400">
              <a:solidFill>
                <a:srgbClr val="FF0000"/>
              </a:solidFill>
              <a:prstDash val="solid"/>
              <a:miter lim="800000"/>
              <a:headEnd len="med" w="med" type="none"/>
              <a:tailEnd len="lg" w="lg" type="stealth"/>
            </a:ln>
          </p:spPr>
        </p:cxnSp>
      </p:grpSp>
      <p:cxnSp>
        <p:nvCxnSpPr>
          <p:cNvPr id="1985" name="Shape 1985"/>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86" name="Shape 1986"/>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1987" name="Shape 1987"/>
          <p:cNvSpPr txBox="1"/>
          <p:nvPr/>
        </p:nvSpPr>
        <p:spPr>
          <a:xfrm>
            <a:off x="0" y="4769650"/>
            <a:ext cx="3302100" cy="2535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7F7F7F"/>
              </a:buClr>
              <a:buSzPct val="25000"/>
              <a:buFont typeface="Calibri"/>
              <a:buNone/>
            </a:pPr>
            <a:r>
              <a:rPr i="0" lang="en" sz="1600" u="none">
                <a:solidFill>
                  <a:srgbClr val="7F7F7F"/>
                </a:solidFill>
              </a:rPr>
              <a:t>[Fu et al., GenomeBiology ('14)]</a:t>
            </a:r>
          </a:p>
        </p:txBody>
      </p:sp>
      <p:sp>
        <p:nvSpPr>
          <p:cNvPr id="1988" name="Shape 1988"/>
          <p:cNvSpPr txBox="1"/>
          <p:nvPr>
            <p:ph idx="1" type="body"/>
          </p:nvPr>
        </p:nvSpPr>
        <p:spPr>
          <a:xfrm>
            <a:off x="741362" y="253603"/>
            <a:ext cx="7939200" cy="1441800"/>
          </a:xfrm>
          <a:prstGeom prst="rect">
            <a:avLst/>
          </a:prstGeom>
          <a:noFill/>
          <a:ln>
            <a:noFill/>
          </a:ln>
        </p:spPr>
        <p:txBody>
          <a:bodyPr anchorCtr="0" anchor="t" bIns="45950" lIns="91925" rIns="91925" wrap="square" tIns="45950">
            <a:noAutofit/>
          </a:bodyPr>
          <a:lstStyle/>
          <a:p>
            <a:pPr indent="-222250" lvl="0" marL="222250" marR="0" rtl="0" algn="l">
              <a:lnSpc>
                <a:spcPct val="100000"/>
              </a:lnSpc>
              <a:spcBef>
                <a:spcPts val="0"/>
              </a:spcBef>
              <a:spcAft>
                <a:spcPts val="0"/>
              </a:spcAft>
              <a:buClr>
                <a:schemeClr val="dk1"/>
              </a:buClr>
              <a:buSzPct val="100000"/>
              <a:buFont typeface="Arial"/>
              <a:buChar char="▪"/>
            </a:pPr>
            <a:r>
              <a:rPr i="0" lang="en" sz="2000" u="none" cap="none" strike="noStrike">
                <a:solidFill>
                  <a:schemeClr val="dk1"/>
                </a:solidFill>
              </a:rPr>
              <a:t>Feature weight  </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Weighted with mutation patterns in natural polymorphisms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(features frequently observed weight less)</a:t>
            </a:r>
          </a:p>
          <a:p>
            <a:pPr indent="-222250" lvl="0" marL="222250" marR="0" rtl="0" algn="l">
              <a:lnSpc>
                <a:spcPct val="100000"/>
              </a:lnSpc>
              <a:spcBef>
                <a:spcPts val="400"/>
              </a:spcBef>
              <a:spcAft>
                <a:spcPts val="0"/>
              </a:spcAft>
              <a:buClr>
                <a:schemeClr val="dk1"/>
              </a:buClr>
              <a:buSzPct val="25000"/>
              <a:buFont typeface="Calibri"/>
              <a:buNone/>
            </a:pPr>
            <a:r>
              <a:rPr i="0" lang="en" sz="2000" u="none" cap="none" strike="noStrike">
                <a:solidFill>
                  <a:schemeClr val="dk1"/>
                </a:solidFill>
              </a:rPr>
              <a:t>    - entropy based method</a:t>
            </a:r>
          </a:p>
          <a:p>
            <a:pPr indent="-222250" lvl="0" marL="222250" marR="0" rtl="0" algn="l">
              <a:lnSpc>
                <a:spcPct val="100000"/>
              </a:lnSpc>
              <a:spcBef>
                <a:spcPts val="400"/>
              </a:spcBef>
              <a:spcAft>
                <a:spcPts val="0"/>
              </a:spcAft>
              <a:buClr>
                <a:schemeClr val="dk1"/>
              </a:buClr>
              <a:buSzPct val="25000"/>
              <a:buFont typeface="Arial"/>
              <a:buNone/>
            </a:pPr>
            <a:r>
              <a:t/>
            </a:r>
            <a:endParaRPr i="0" sz="2000" u="none" cap="none" strike="noStrike">
              <a:solidFill>
                <a:schemeClr val="dk1"/>
              </a:solidFill>
            </a:endParaRPr>
          </a:p>
          <a:p>
            <a:pPr indent="-222250" lvl="0" marL="222250" marR="0" rtl="0" algn="l">
              <a:spcBef>
                <a:spcPts val="400"/>
              </a:spcBef>
              <a:spcAft>
                <a:spcPts val="0"/>
              </a:spcAft>
              <a:buClr>
                <a:schemeClr val="dk1"/>
              </a:buClr>
              <a:buSzPct val="100000"/>
              <a:buFont typeface="Arial"/>
              <a:buNone/>
            </a:pPr>
            <a:r>
              <a:t/>
            </a:r>
            <a:endParaRPr i="0" sz="2000" u="none">
              <a:solidFill>
                <a:schemeClr val="dk1"/>
              </a:solidFill>
            </a:endParaRPr>
          </a:p>
        </p:txBody>
      </p:sp>
      <p:grpSp>
        <p:nvGrpSpPr>
          <p:cNvPr id="1989" name="Shape 1989"/>
          <p:cNvGrpSpPr/>
          <p:nvPr/>
        </p:nvGrpSpPr>
        <p:grpSpPr>
          <a:xfrm>
            <a:off x="6398704" y="1220395"/>
            <a:ext cx="2050041" cy="830312"/>
            <a:chOff x="0" y="0"/>
            <a:chExt cx="2147483647" cy="2147483647"/>
          </a:xfrm>
        </p:grpSpPr>
        <p:sp>
          <p:nvSpPr>
            <p:cNvPr id="1990" name="Shape 1990"/>
            <p:cNvSpPr txBox="1"/>
            <p:nvPr/>
          </p:nvSpPr>
          <p:spPr>
            <a:xfrm>
              <a:off x="0" y="0"/>
              <a:ext cx="2147483647" cy="2147483647"/>
            </a:xfrm>
            <a:prstGeom prst="rect">
              <a:avLst/>
            </a:prstGeom>
            <a:solidFill>
              <a:srgbClr val="ECECEC"/>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91" name="Shape 1991"/>
            <p:cNvSpPr txBox="1"/>
            <p:nvPr/>
          </p:nvSpPr>
          <p:spPr>
            <a:xfrm>
              <a:off x="423213844" y="153157946"/>
              <a:ext cx="1175925117"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HOT region</a:t>
              </a:r>
            </a:p>
          </p:txBody>
        </p:sp>
        <p:sp>
          <p:nvSpPr>
            <p:cNvPr id="1992" name="Shape 1992"/>
            <p:cNvSpPr txBox="1"/>
            <p:nvPr/>
          </p:nvSpPr>
          <p:spPr>
            <a:xfrm>
              <a:off x="38810064" y="746241002"/>
              <a:ext cx="1559854030"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Sensitive region</a:t>
              </a:r>
            </a:p>
          </p:txBody>
        </p:sp>
        <p:sp>
          <p:nvSpPr>
            <p:cNvPr id="1993" name="Shape 1993"/>
            <p:cNvSpPr txBox="1"/>
            <p:nvPr/>
          </p:nvSpPr>
          <p:spPr>
            <a:xfrm>
              <a:off x="1559789869" y="387784636"/>
              <a:ext cx="450935141" cy="244404289"/>
            </a:xfrm>
            <a:prstGeom prst="rect">
              <a:avLst/>
            </a:prstGeom>
            <a:solidFill>
              <a:srgbClr val="77933C"/>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94" name="Shape 1994"/>
            <p:cNvSpPr txBox="1"/>
            <p:nvPr/>
          </p:nvSpPr>
          <p:spPr>
            <a:xfrm>
              <a:off x="1556094175" y="948281643"/>
              <a:ext cx="458326968" cy="244404289"/>
            </a:xfrm>
            <a:prstGeom prst="rect">
              <a:avLst/>
            </a:prstGeom>
            <a:solidFill>
              <a:srgbClr val="558ED5"/>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995" name="Shape 1995"/>
            <p:cNvSpPr txBox="1"/>
            <p:nvPr/>
          </p:nvSpPr>
          <p:spPr>
            <a:xfrm>
              <a:off x="96090714" y="1342592173"/>
              <a:ext cx="1911274916" cy="631782738"/>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400" u="none">
                  <a:solidFill>
                    <a:srgbClr val="000000"/>
                  </a:solidFill>
                  <a:latin typeface="Calibri"/>
                  <a:ea typeface="Calibri"/>
                  <a:cs typeface="Calibri"/>
                  <a:sym typeface="Calibri"/>
                </a:rPr>
                <a:t>Polymorphisms</a:t>
              </a:r>
            </a:p>
          </p:txBody>
        </p:sp>
        <p:cxnSp>
          <p:nvCxnSpPr>
            <p:cNvPr id="1996" name="Shape 1996"/>
            <p:cNvCxnSpPr/>
            <p:nvPr/>
          </p:nvCxnSpPr>
          <p:spPr>
            <a:xfrm>
              <a:off x="1788953390" y="1466416682"/>
              <a:ext cx="0" cy="381266625"/>
            </a:xfrm>
            <a:prstGeom prst="straightConnector1">
              <a:avLst/>
            </a:prstGeom>
            <a:noFill/>
            <a:ln cap="flat" cmpd="sng" w="25400">
              <a:solidFill>
                <a:srgbClr val="FFFF00"/>
              </a:solidFill>
              <a:prstDash val="solid"/>
              <a:miter lim="800000"/>
              <a:headEnd len="med" w="med" type="none"/>
              <a:tailEnd len="med" w="med" type="none"/>
            </a:ln>
          </p:spPr>
        </p:cxnSp>
      </p:grpSp>
      <p:sp>
        <p:nvSpPr>
          <p:cNvPr id="1997" name="Shape 1997"/>
          <p:cNvSpPr txBox="1"/>
          <p:nvPr/>
        </p:nvSpPr>
        <p:spPr>
          <a:xfrm>
            <a:off x="1219200" y="2633663"/>
            <a:ext cx="7315200" cy="139200"/>
          </a:xfrm>
          <a:prstGeom prst="rect">
            <a:avLst/>
          </a:prstGeom>
          <a:solidFill>
            <a:schemeClr val="dk1"/>
          </a:solidFill>
          <a:ln cap="flat" cmpd="sng" w="9525">
            <a:solidFill>
              <a:schemeClr val="dk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998" name="Shape 1998"/>
          <p:cNvCxnSpPr/>
          <p:nvPr/>
        </p:nvCxnSpPr>
        <p:spPr>
          <a:xfrm>
            <a:off x="18288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1999" name="Shape 1999"/>
          <p:cNvCxnSpPr/>
          <p:nvPr/>
        </p:nvCxnSpPr>
        <p:spPr>
          <a:xfrm>
            <a:off x="1981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0" name="Shape 2000"/>
          <p:cNvCxnSpPr/>
          <p:nvPr/>
        </p:nvCxnSpPr>
        <p:spPr>
          <a:xfrm>
            <a:off x="22526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1" name="Shape 2001"/>
          <p:cNvCxnSpPr/>
          <p:nvPr/>
        </p:nvCxnSpPr>
        <p:spPr>
          <a:xfrm>
            <a:off x="76025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2" name="Shape 2002"/>
          <p:cNvCxnSpPr/>
          <p:nvPr/>
        </p:nvCxnSpPr>
        <p:spPr>
          <a:xfrm>
            <a:off x="76565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3" name="Shape 2003"/>
          <p:cNvCxnSpPr/>
          <p:nvPr/>
        </p:nvCxnSpPr>
        <p:spPr>
          <a:xfrm>
            <a:off x="42672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4" name="Shape 2004"/>
          <p:cNvCxnSpPr/>
          <p:nvPr/>
        </p:nvCxnSpPr>
        <p:spPr>
          <a:xfrm>
            <a:off x="3843337"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5" name="Shape 2005"/>
          <p:cNvCxnSpPr/>
          <p:nvPr/>
        </p:nvCxnSpPr>
        <p:spPr>
          <a:xfrm>
            <a:off x="33020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6" name="Shape 2006"/>
          <p:cNvCxnSpPr/>
          <p:nvPr/>
        </p:nvCxnSpPr>
        <p:spPr>
          <a:xfrm>
            <a:off x="6519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7" name="Shape 2007"/>
          <p:cNvCxnSpPr/>
          <p:nvPr/>
        </p:nvCxnSpPr>
        <p:spPr>
          <a:xfrm>
            <a:off x="728186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08" name="Shape 2008"/>
          <p:cNvCxnSpPr/>
          <p:nvPr/>
        </p:nvCxnSpPr>
        <p:spPr>
          <a:xfrm>
            <a:off x="7721600"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09" name="Shape 2009"/>
          <p:cNvSpPr txBox="1"/>
          <p:nvPr/>
        </p:nvSpPr>
        <p:spPr>
          <a:xfrm>
            <a:off x="271462" y="2555081"/>
            <a:ext cx="854100" cy="2430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Calibri"/>
              <a:buNone/>
            </a:pPr>
            <a:r>
              <a:rPr b="0" i="0" lang="en" sz="1500" u="none">
                <a:solidFill>
                  <a:srgbClr val="000000"/>
                </a:solidFill>
                <a:latin typeface="Calibri"/>
                <a:ea typeface="Calibri"/>
                <a:cs typeface="Calibri"/>
                <a:sym typeface="Calibri"/>
              </a:rPr>
              <a:t>Genome</a:t>
            </a:r>
          </a:p>
        </p:txBody>
      </p:sp>
      <p:sp>
        <p:nvSpPr>
          <p:cNvPr id="2010" name="Shape 2010"/>
          <p:cNvSpPr txBox="1"/>
          <p:nvPr/>
        </p:nvSpPr>
        <p:spPr>
          <a:xfrm>
            <a:off x="1676400" y="2288381"/>
            <a:ext cx="6873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11" name="Shape 2011"/>
          <p:cNvSpPr txBox="1"/>
          <p:nvPr/>
        </p:nvSpPr>
        <p:spPr>
          <a:xfrm>
            <a:off x="4102100" y="2288381"/>
            <a:ext cx="458700" cy="1392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2012" name="Shape 2012"/>
          <p:cNvCxnSpPr/>
          <p:nvPr/>
        </p:nvCxnSpPr>
        <p:spPr>
          <a:xfrm>
            <a:off x="4410075" y="2634853"/>
            <a:ext cx="0" cy="139200"/>
          </a:xfrm>
          <a:prstGeom prst="straightConnector1">
            <a:avLst/>
          </a:prstGeom>
          <a:noFill/>
          <a:ln cap="flat" cmpd="sng" w="25400">
            <a:solidFill>
              <a:srgbClr val="FFFF00"/>
            </a:solidFill>
            <a:prstDash val="solid"/>
            <a:miter lim="800000"/>
            <a:headEnd len="med" w="med" type="none"/>
            <a:tailEnd len="med" w="med" type="none"/>
          </a:ln>
        </p:spPr>
      </p:cxnSp>
      <p:sp>
        <p:nvSpPr>
          <p:cNvPr id="2013" name="Shape 2013"/>
          <p:cNvSpPr txBox="1"/>
          <p:nvPr/>
        </p:nvSpPr>
        <p:spPr>
          <a:xfrm>
            <a:off x="6654800" y="2284809"/>
            <a:ext cx="1314300" cy="142800"/>
          </a:xfrm>
          <a:prstGeom prst="rect">
            <a:avLst/>
          </a:prstGeom>
          <a:solidFill>
            <a:srgbClr val="BFBFBF"/>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nvGrpSpPr>
          <p:cNvPr id="2014" name="Shape 2014"/>
          <p:cNvGrpSpPr/>
          <p:nvPr/>
        </p:nvGrpSpPr>
        <p:grpSpPr>
          <a:xfrm>
            <a:off x="2354883" y="2624667"/>
            <a:ext cx="3462696" cy="159677"/>
            <a:chOff x="0" y="0"/>
            <a:chExt cx="2147483647" cy="2147483646"/>
          </a:xfrm>
        </p:grpSpPr>
        <p:sp>
          <p:nvSpPr>
            <p:cNvPr id="2015" name="Shape 2015"/>
            <p:cNvSpPr txBox="1"/>
            <p:nvPr/>
          </p:nvSpPr>
          <p:spPr>
            <a:xfrm>
              <a:off x="1386955527" y="0"/>
              <a:ext cx="76052811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16" name="Shape 2016"/>
            <p:cNvSpPr txBox="1"/>
            <p:nvPr/>
          </p:nvSpPr>
          <p:spPr>
            <a:xfrm>
              <a:off x="0" y="0"/>
              <a:ext cx="398550079" cy="213057432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017" name="Shape 2017"/>
            <p:cNvSpPr txBox="1"/>
            <p:nvPr/>
          </p:nvSpPr>
          <p:spPr>
            <a:xfrm>
              <a:off x="682693235" y="0"/>
              <a:ext cx="101278647" cy="2147483646"/>
            </a:xfrm>
            <a:prstGeom prst="rect">
              <a:avLst/>
            </a:prstGeom>
            <a:solidFill>
              <a:srgbClr val="666666"/>
            </a:solid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cxnSp>
        <p:nvCxnSpPr>
          <p:cNvPr id="2018" name="Shape 2018"/>
          <p:cNvCxnSpPr/>
          <p:nvPr/>
        </p:nvCxnSpPr>
        <p:spPr>
          <a:xfrm>
            <a:off x="63436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19" name="Shape 2019"/>
          <p:cNvCxnSpPr/>
          <p:nvPr/>
        </p:nvCxnSpPr>
        <p:spPr>
          <a:xfrm>
            <a:off x="831215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0" name="Shape 2020"/>
          <p:cNvCxnSpPr/>
          <p:nvPr/>
        </p:nvCxnSpPr>
        <p:spPr>
          <a:xfrm>
            <a:off x="1446212"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1" name="Shape 2021"/>
          <p:cNvCxnSpPr/>
          <p:nvPr/>
        </p:nvCxnSpPr>
        <p:spPr>
          <a:xfrm>
            <a:off x="83915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2" name="Shape 2022"/>
          <p:cNvCxnSpPr/>
          <p:nvPr/>
        </p:nvCxnSpPr>
        <p:spPr>
          <a:xfrm>
            <a:off x="3413125"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3" name="Shape 2023"/>
          <p:cNvCxnSpPr/>
          <p:nvPr/>
        </p:nvCxnSpPr>
        <p:spPr>
          <a:xfrm>
            <a:off x="5181600" y="2634853"/>
            <a:ext cx="0" cy="139200"/>
          </a:xfrm>
          <a:prstGeom prst="straightConnector1">
            <a:avLst/>
          </a:prstGeom>
          <a:noFill/>
          <a:ln cap="flat" cmpd="sng" w="25400">
            <a:solidFill>
              <a:srgbClr val="FFFF00"/>
            </a:solidFill>
            <a:prstDash val="solid"/>
            <a:miter lim="800000"/>
            <a:headEnd len="med" w="med" type="none"/>
            <a:tailEnd len="med" w="med" type="none"/>
          </a:ln>
        </p:spPr>
      </p:cxnSp>
      <p:cxnSp>
        <p:nvCxnSpPr>
          <p:cNvPr id="2024" name="Shape 2024"/>
          <p:cNvCxnSpPr/>
          <p:nvPr/>
        </p:nvCxnSpPr>
        <p:spPr>
          <a:xfrm>
            <a:off x="2976562" y="2633663"/>
            <a:ext cx="0" cy="140400"/>
          </a:xfrm>
          <a:prstGeom prst="straightConnector1">
            <a:avLst/>
          </a:prstGeom>
          <a:noFill/>
          <a:ln cap="flat" cmpd="sng" w="25400">
            <a:solidFill>
              <a:srgbClr val="FFFF00"/>
            </a:solidFill>
            <a:prstDash val="solid"/>
            <a:miter lim="800000"/>
            <a:headEnd len="med" w="med" type="none"/>
            <a:tailEnd len="med" w="med" type="none"/>
          </a:ln>
        </p:spPr>
      </p:cxnSp>
      <p:cxnSp>
        <p:nvCxnSpPr>
          <p:cNvPr id="2025" name="Shape 2025"/>
          <p:cNvCxnSpPr/>
          <p:nvPr/>
        </p:nvCxnSpPr>
        <p:spPr>
          <a:xfrm>
            <a:off x="5059362" y="2634853"/>
            <a:ext cx="0" cy="139200"/>
          </a:xfrm>
          <a:prstGeom prst="straightConnector1">
            <a:avLst/>
          </a:prstGeom>
          <a:noFill/>
          <a:ln cap="flat" cmpd="sng" w="25400">
            <a:solidFill>
              <a:srgbClr val="FFFF00"/>
            </a:solidFill>
            <a:prstDash val="solid"/>
            <a:miter lim="800000"/>
            <a:headEnd len="med" w="med" type="none"/>
            <a:tailEnd len="med" w="med" type="none"/>
          </a:ln>
        </p:spPr>
      </p:cxnSp>
      <p:pic>
        <p:nvPicPr>
          <p:cNvPr id="2026" name="Shape 2026"/>
          <p:cNvPicPr preferRelativeResize="0"/>
          <p:nvPr/>
        </p:nvPicPr>
        <p:blipFill rotWithShape="1">
          <a:blip r:embed="rId6">
            <a:alphaModFix/>
          </a:blip>
          <a:srcRect b="0" l="0" r="0" t="0"/>
          <a:stretch/>
        </p:blipFill>
        <p:spPr>
          <a:xfrm>
            <a:off x="3890962" y="2865834"/>
            <a:ext cx="436964" cy="368679"/>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