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comments+xml" PartName="/ppt/comments/comment1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Lst>
  <p:sldSz cy="5143500" cx="9144000"/>
  <p:notesSz cx="6858000" cy="9144000"/>
  <p:embeddedFontLst>
    <p:embeddedFont>
      <p:font typeface="Merriweather Sans"/>
      <p:regular r:id="rId97"/>
      <p:bold r:id="rId98"/>
      <p:italic r:id="rId99"/>
      <p:boldItalic r:id="rId100"/>
    </p:embeddedFont>
    <p:embeddedFont>
      <p:font typeface="Helvetica Neue"/>
      <p:regular r:id="rId101"/>
      <p:bold r:id="rId102"/>
      <p:italic r:id="rId103"/>
      <p:boldItalic r:id="rId104"/>
    </p:embeddedFont>
    <p:embeddedFont>
      <p:font typeface="Helvetica Neue Light"/>
      <p:regular r:id="rId105"/>
      <p:bold r:id="rId106"/>
      <p:italic r:id="rId107"/>
      <p:boldItalic r:id="rId108"/>
    </p:embeddedFont>
    <p:embeddedFont>
      <p:font typeface="Cambria Math"/>
      <p:regular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0" name="Mark Gerstein"/>
  <p:cmAuthor clrIdx="1" id="1" initials="" lastIdx="3" name="shaoke lou"/>
  <p:cmAuthor clrIdx="2" id="2" initials="" lastIdx="5" name="Lucas Lochovsk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B42C7F9-D3C8-4B4D-A80B-53589446F3D8}">
  <a:tblStyle styleId="{5B42C7F9-D3C8-4B4D-A80B-53589446F3D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HelveticaNeueLight-italic.fntdata"/><Relationship Id="rId106" Type="http://schemas.openxmlformats.org/officeDocument/2006/relationships/font" Target="fonts/HelveticaNeueLight-bold.fntdata"/><Relationship Id="rId105" Type="http://schemas.openxmlformats.org/officeDocument/2006/relationships/font" Target="fonts/HelveticaNeueLight-regular.fntdata"/><Relationship Id="rId104" Type="http://schemas.openxmlformats.org/officeDocument/2006/relationships/font" Target="fonts/HelveticaNeue-boldItalic.fntdata"/><Relationship Id="rId109" Type="http://schemas.openxmlformats.org/officeDocument/2006/relationships/font" Target="fonts/CambriaMath-regular.fntdata"/><Relationship Id="rId108" Type="http://schemas.openxmlformats.org/officeDocument/2006/relationships/font" Target="fonts/HelveticaNeueLight-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HelveticaNeue-italic.fntdata"/><Relationship Id="rId102" Type="http://schemas.openxmlformats.org/officeDocument/2006/relationships/font" Target="fonts/HelveticaNeue-bold.fntdata"/><Relationship Id="rId101" Type="http://schemas.openxmlformats.org/officeDocument/2006/relationships/font" Target="fonts/HelveticaNeue-regular.fntdata"/><Relationship Id="rId100" Type="http://schemas.openxmlformats.org/officeDocument/2006/relationships/font" Target="fonts/MerriweatherSans-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font" Target="fonts/MerriweatherSans-regular.fntdata"/><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MerriweatherSans-italic.fntdata"/><Relationship Id="rId10" Type="http://schemas.openxmlformats.org/officeDocument/2006/relationships/slide" Target="slides/slide3.xml"/><Relationship Id="rId98" Type="http://schemas.openxmlformats.org/officeDocument/2006/relationships/font" Target="fonts/MerriweatherSans-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10-09T03:19:38.881">
    <p:pos x="6000" y="0"/>
    <p:text>for SK/DC</p:text>
  </p:cm>
  <p:cm authorId="0" idx="2" dt="2017-10-09T03:19:38.881">
    <p:pos x="6000" y="100"/>
    <p:text>what happened here?</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7" dt="2017-10-09T03:25:30.441">
    <p:pos x="6000" y="0"/>
    <p:text>SK/STL - need to set this up now for a trans to prcc</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8" dt="2017-10-09T03:29:49.046">
    <p:pos x="6000" y="0"/>
    <p:text>STL - need to fix to get it right now</p:text>
  </p:cm>
  <p:cm authorId="0" idx="19" dt="2017-10-09T03:29:49.046">
    <p:pos x="6000" y="100"/>
    <p:text>get this whole series right
also where is lectures.gersteinlab.org on the side ?</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0" dt="2017-10-09T03:30:30.047">
    <p:pos x="6000" y="0"/>
    <p:text>STL - consolidate w/ prev</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17-10-09T03:13:32.573">
    <p:pos x="6000" y="0"/>
    <p:text>Skl summarize fun seq in two slides</p:text>
  </p:cm>
  <p:cm authorId="1" idx="1" dt="2017-10-06T22:59:46.153">
    <p:pos x="6000" y="100"/>
    <p:text>done</p:text>
  </p:cm>
  <p:cm authorId="0" idx="4" dt="2017-10-09T03:13:32.573">
    <p:pos x="6000" y="200"/>
    <p:text>try again - w/ bullets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 dt="2017-10-09T03:16:49.818">
    <p:pos x="6000" y="0"/>
    <p:text>fix early rep. regions</p:text>
  </p:cm>
  <p:cm authorId="0" idx="6" dt="2017-10-04T01:05:12.663">
    <p:pos x="6000" y="100"/>
    <p:text>for LL</p:text>
  </p:cm>
  <p:cm authorId="2" idx="1" dt="2017-10-06T18:23:48.793">
    <p:pos x="6000" y="200"/>
    <p:text>Done</p:text>
  </p:cm>
  <p:cm authorId="0" idx="7" dt="2017-10-09T03:16:49.818">
    <p:pos x="6000" y="300"/>
    <p:text>still looks messed up... tried to fix... we need to change transition too</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8" dt="2017-10-09T03:18:56.105">
    <p:pos x="6000" y="0"/>
    <p:text>SKL - 1 slide intro</p:text>
  </p:cm>
  <p:cm authorId="0" idx="9" dt="2017-10-04T01:19:27.587">
    <p:pos x="6000" y="100"/>
    <p:text>on mrtadfinder</p:text>
  </p:cm>
  <p:cm authorId="1" idx="2" dt="2017-10-06T23:06:36.959">
    <p:pos x="6000" y="200"/>
    <p:text>_Marked as resolved_</p:text>
  </p:cm>
  <p:cm authorId="1" idx="3" dt="2017-10-06T23:06:51.783">
    <p:pos x="6000" y="300"/>
    <p:text>_Re-opened_
done</p:text>
  </p:cm>
  <p:cm authorId="0" idx="10" dt="2017-10-09T03:18:56.105">
    <p:pos x="6000" y="400"/>
    <p:text>just one slide ?</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1" dt="2017-10-09T03:21:06.423">
    <p:pos x="6000" y="0"/>
    <p:text>LL - fix fit in</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2" dt="2017-10-09T03:21:45.548">
    <p:pos x="6000" y="0"/>
    <p:text>New single integrated MOAT figure slide</p:text>
  </p:cm>
  <p:cm authorId="0" idx="12" dt="2017-10-09T03:21:35.046">
    <p:pos x="6000" y="100"/>
    <p:text>use of white?</p:text>
  </p:cm>
  <p:cm authorId="0" idx="13" dt="2017-10-09T03:21:45.548">
    <p:pos x="6000" y="200"/>
    <p:text>use of white space</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3" dt="2017-10-06T18:22:14.261">
    <p:pos x="6000" y="0"/>
    <p:text>By hiding these slides, I'm recommending them for deletion.</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4" dt="2017-10-09T03:22:38.235">
    <p:pos x="6000" y="0"/>
    <p:text>We haven't discussed this with JZ yet</p:text>
  </p:cm>
  <p:cm authorId="0" idx="14" dt="2017-10-09T03:22:38.235">
    <p:pos x="6000" y="100"/>
    <p:text>remind me to discuss qq plot w JZ in p1</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5" dt="2017-10-09T03:24:18.753">
    <p:pos x="6000" y="0"/>
    <p:text>moat qq?</p:text>
  </p:cm>
  <p:cm authorId="2" idx="5" dt="2017-10-04T18:29:05.092">
    <p:pos x="6000" y="100"/>
    <p:text>Version history shows it was deleted between the Monday night version and the Tuesday morning version (i.e. after I inserted and formatted my slides). I have restored it from a previous version.</p:text>
  </p:cm>
  <p:cm authorId="0" idx="16" dt="2017-10-09T03:24:18.753">
    <p:pos x="6000" y="200"/>
    <p:text>but what are we doing w this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95" name="Shape 9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58" name="Shape 2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65" name="Shape 2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74" name="Shape 2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58" name="Shape 3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68" name="Shape 3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74" name="Shape 3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86" name="Shape 3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Arial"/>
                <a:ea typeface="Arial"/>
                <a:cs typeface="Arial"/>
                <a:sym typeface="Arial"/>
              </a:rPr>
              <a:t>‹#›</a:t>
            </a:fld>
          </a:p>
        </p:txBody>
      </p:sp>
      <p:sp>
        <p:nvSpPr>
          <p:cNvPr id="393" name="Shape 393"/>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
        <p:nvSpPr>
          <p:cNvPr id="394" name="Shape 3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med" w="med" type="none"/>
            <a:tailEnd len="med" w="med" type="none"/>
          </a:ln>
        </p:spPr>
      </p:sp>
      <p:sp>
        <p:nvSpPr>
          <p:cNvPr id="395" name="Shape 395"/>
          <p:cNvSpPr txBox="1"/>
          <p:nvPr>
            <p:ph idx="1" type="body"/>
          </p:nvPr>
        </p:nvSpPr>
        <p:spPr>
          <a:xfrm>
            <a:off x="685800" y="4400550"/>
            <a:ext cx="5486400" cy="36006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SzPct val="25000"/>
              <a:buNone/>
            </a:pPr>
            <a:r>
              <a:rPr b="0" i="0" lang="en" sz="1800" u="none" cap="none" strike="noStrik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300" u="none" cap="none" strike="noStrike">
                <a:solidFill>
                  <a:srgbClr val="000000"/>
                </a:solidFill>
                <a:latin typeface="Calibri"/>
                <a:ea typeface="Calibri"/>
                <a:cs typeface="Calibri"/>
                <a:sym typeface="Calibri"/>
              </a:rPr>
              <a:t>‹#›</a:t>
            </a:fld>
          </a:p>
        </p:txBody>
      </p:sp>
      <p:sp>
        <p:nvSpPr>
          <p:cNvPr id="407" name="Shape 4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med" w="med" type="none"/>
            <a:tailEnd len="med" w="med" type="none"/>
          </a:ln>
        </p:spPr>
      </p:sp>
      <p:sp>
        <p:nvSpPr>
          <p:cNvPr id="408" name="Shape 408"/>
          <p:cNvSpPr txBox="1"/>
          <p:nvPr>
            <p:ph idx="1" type="body"/>
          </p:nvPr>
        </p:nvSpPr>
        <p:spPr>
          <a:xfrm>
            <a:off x="685800" y="4400550"/>
            <a:ext cx="5486400" cy="36006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27" name="Shape 42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28" name="Shape 42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03" name="Shape 1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38" name="Shape 4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46" name="Shape 4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54" name="Shape 4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Shape 46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463" name="Shape 46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70" name="Shape 47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71" name="Shape 47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79" name="Shape 47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1" i="0" lang="en" sz="1200" u="none" cap="none" strike="noStrike">
                <a:solidFill>
                  <a:schemeClr val="dk1"/>
                </a:solidFill>
                <a:latin typeface="Calibri"/>
                <a:ea typeface="Calibri"/>
                <a:cs typeface="Calibri"/>
                <a:sym typeface="Calibri"/>
              </a:rPr>
              <a:t>An example illustrating the case in which ∆F &lt; 0.</a:t>
            </a:r>
            <a:r>
              <a:rPr b="0" i="0" lang="en" sz="1200" u="none" cap="none" strike="noStrik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b="0" i="1" lang="en" sz="1200" u="none" cap="none" strike="noStrike">
                <a:solidFill>
                  <a:schemeClr val="dk1"/>
                </a:solidFill>
                <a:latin typeface="Calibri"/>
                <a:ea typeface="Calibri"/>
                <a:cs typeface="Calibri"/>
                <a:sym typeface="Calibri"/>
              </a:rPr>
              <a:t>Left)</a:t>
            </a:r>
            <a:r>
              <a:rPr b="0" i="0" lang="en" sz="1200" u="none" cap="none" strike="noStrik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)/σ</a:t>
            </a:r>
            <a:r>
              <a:rPr b="0" baseline="-25000" i="0" lang="en" sz="1200" u="none" cap="none" strike="noStrike">
                <a:solidFill>
                  <a:schemeClr val="dk1"/>
                </a:solidFill>
                <a:latin typeface="Calibri"/>
                <a:ea typeface="Calibri"/>
                <a:cs typeface="Calibri"/>
                <a:sym typeface="Calibri"/>
              </a:rPr>
              <a:t>E </a:t>
            </a:r>
            <a:r>
              <a:rPr b="0" i="0" lang="en" sz="1200" u="none" cap="none" strike="noStrike">
                <a:solidFill>
                  <a:schemeClr val="dk1"/>
                </a:solidFill>
                <a:latin typeface="Calibri"/>
                <a:ea typeface="Calibri"/>
                <a:cs typeface="Calibri"/>
                <a:sym typeface="Calibri"/>
              </a:rPr>
              <a:t>=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&gt; 0. </a:t>
            </a:r>
            <a:r>
              <a:rPr b="0" i="1" lang="en" sz="1200" u="none" cap="none" strike="noStrike">
                <a:solidFill>
                  <a:schemeClr val="dk1"/>
                </a:solidFill>
                <a:latin typeface="Calibri"/>
                <a:ea typeface="Calibri"/>
                <a:cs typeface="Calibri"/>
                <a:sym typeface="Calibri"/>
              </a:rPr>
              <a:t>Right)</a:t>
            </a:r>
            <a:r>
              <a:rPr b="0" i="0" lang="en" sz="1200" u="none" cap="none" strike="noStrik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b="0" baseline="-25000" i="0" lang="en" sz="1200" u="none" cap="none" strike="noStrike">
                <a:solidFill>
                  <a:schemeClr val="dk1"/>
                </a:solidFill>
                <a:latin typeface="Calibri"/>
                <a:ea typeface="Calibri"/>
                <a:cs typeface="Calibri"/>
                <a:sym typeface="Calibri"/>
              </a:rPr>
              <a:t>E</a:t>
            </a:r>
            <a:r>
              <a:rPr b="0" i="0" lang="en" sz="1200" u="none" cap="none" strike="noStrik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)/σ</a:t>
            </a:r>
            <a:r>
              <a:rPr b="0" baseline="-25000" i="0" lang="en" sz="1200" u="none" cap="none" strike="noStrike">
                <a:solidFill>
                  <a:schemeClr val="dk1"/>
                </a:solidFill>
                <a:latin typeface="Calibri"/>
                <a:ea typeface="Calibri"/>
                <a:cs typeface="Calibri"/>
                <a:sym typeface="Calibri"/>
              </a:rPr>
              <a:t>E</a:t>
            </a:r>
            <a:r>
              <a:rPr b="0" i="0" lang="en" sz="1200" u="none" cap="none" strike="noStrike">
                <a:solidFill>
                  <a:schemeClr val="dk1"/>
                </a:solidFill>
                <a:latin typeface="Calibri"/>
                <a:ea typeface="Calibri"/>
                <a:cs typeface="Calibri"/>
                <a:sym typeface="Calibri"/>
              </a:rPr>
              <a:t>’ =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&lt; 0. Taken together, the negative value associated with the disparity between the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and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values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 ∆F &lt; 0) indicates that the this SNV is locally unfavorable.</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80" name="Shape 48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87" name="Shape 48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88" name="Shape 48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04" name="Shape 50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0" i="0" lang="en" sz="1200" u="none" cap="none" strike="noStrik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b="0" i="1" lang="en" sz="1200" u="none" cap="none" strike="noStrike">
                <a:solidFill>
                  <a:schemeClr val="dk1"/>
                </a:solidFill>
                <a:latin typeface="Calibri"/>
                <a:ea typeface="Calibri"/>
                <a:cs typeface="Calibri"/>
                <a:sym typeface="Calibri"/>
              </a:rPr>
              <a:t> </a:t>
            </a:r>
            <a:r>
              <a:rPr b="0" i="0" lang="en" sz="1200" u="none" cap="none" strike="noStrik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05" name="Shape 50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27" name="Shape 52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0" i="0" lang="en" sz="1200" u="none" cap="none" strike="noStrik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28" name="Shape 52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541" name="Shape 5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10" name="Shape 1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548" name="Shape 5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Shape 5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6" name="Shape 5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567" name="Shape 56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74" name="Shape 57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75" name="Shape 57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Shape 717"/>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718" name="Shape 71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Shape 866"/>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867" name="Shape 8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8" name="Shape 1028"/>
        <p:cNvGrpSpPr/>
        <p:nvPr/>
      </p:nvGrpSpPr>
      <p:grpSpPr>
        <a:xfrm>
          <a:off x="0" y="0"/>
          <a:ext cx="0" cy="0"/>
          <a:chOff x="0" y="0"/>
          <a:chExt cx="0" cy="0"/>
        </a:xfrm>
      </p:grpSpPr>
      <p:sp>
        <p:nvSpPr>
          <p:cNvPr id="1029" name="Shape 1029"/>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030" name="Shape 10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3" name="Shape 1193"/>
        <p:cNvGrpSpPr/>
        <p:nvPr/>
      </p:nvGrpSpPr>
      <p:grpSpPr>
        <a:xfrm>
          <a:off x="0" y="0"/>
          <a:ext cx="0" cy="0"/>
          <a:chOff x="0" y="0"/>
          <a:chExt cx="0" cy="0"/>
        </a:xfrm>
      </p:grpSpPr>
      <p:sp>
        <p:nvSpPr>
          <p:cNvPr id="1194" name="Shape 11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195" name="Shape 119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96" name="Shape 119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1" name="Shape 1201"/>
        <p:cNvGrpSpPr/>
        <p:nvPr/>
      </p:nvGrpSpPr>
      <p:grpSpPr>
        <a:xfrm>
          <a:off x="0" y="0"/>
          <a:ext cx="0" cy="0"/>
          <a:chOff x="0" y="0"/>
          <a:chExt cx="0" cy="0"/>
        </a:xfrm>
      </p:grpSpPr>
      <p:sp>
        <p:nvSpPr>
          <p:cNvPr id="1202" name="Shape 12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203" name="Shape 12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1" name="Shape 1211"/>
        <p:cNvGrpSpPr/>
        <p:nvPr/>
      </p:nvGrpSpPr>
      <p:grpSpPr>
        <a:xfrm>
          <a:off x="0" y="0"/>
          <a:ext cx="0" cy="0"/>
          <a:chOff x="0" y="0"/>
          <a:chExt cx="0" cy="0"/>
        </a:xfrm>
      </p:grpSpPr>
      <p:sp>
        <p:nvSpPr>
          <p:cNvPr id="1212" name="Shape 121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13" name="Shape 12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17" name="Shape 1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Shape 122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24" name="Shape 12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9" name="Shape 1229"/>
        <p:cNvGrpSpPr/>
        <p:nvPr/>
      </p:nvGrpSpPr>
      <p:grpSpPr>
        <a:xfrm>
          <a:off x="0" y="0"/>
          <a:ext cx="0" cy="0"/>
          <a:chOff x="0" y="0"/>
          <a:chExt cx="0" cy="0"/>
        </a:xfrm>
      </p:grpSpPr>
      <p:sp>
        <p:nvSpPr>
          <p:cNvPr id="1230" name="Shape 12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31" name="Shape 123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32" name="Shape 12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Shape 1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5" name="Shape 126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0" name="Shape 1270"/>
        <p:cNvGrpSpPr/>
        <p:nvPr/>
      </p:nvGrpSpPr>
      <p:grpSpPr>
        <a:xfrm>
          <a:off x="0" y="0"/>
          <a:ext cx="0" cy="0"/>
          <a:chOff x="0" y="0"/>
          <a:chExt cx="0" cy="0"/>
        </a:xfrm>
      </p:grpSpPr>
      <p:sp>
        <p:nvSpPr>
          <p:cNvPr id="1271" name="Shape 12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72" name="Shape 1272"/>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273" name="Shape 127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7" name="Shape 1277"/>
        <p:cNvGrpSpPr/>
        <p:nvPr/>
      </p:nvGrpSpPr>
      <p:grpSpPr>
        <a:xfrm>
          <a:off x="0" y="0"/>
          <a:ext cx="0" cy="0"/>
          <a:chOff x="0" y="0"/>
          <a:chExt cx="0" cy="0"/>
        </a:xfrm>
      </p:grpSpPr>
      <p:sp>
        <p:nvSpPr>
          <p:cNvPr id="1278" name="Shape 12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79" name="Shape 127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280" name="Shape 128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Shape 128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88" name="Shape 1288"/>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When we move the variants’ to new locations, we want to preserve the trinucleotide context of the variant, which includes the nucleotide where the variant occurs, and the two neighboring nucleotides on either side. To do this, we index every trinucleotide in the reference genome within the variant’s bin, and select one of these new locations with uniform probability, excluding the original variant site. With this, we maintain the mutation frequencies of the trinucleotides in each bin, and it ensures that the trinucleotide mutation rates are consistent in our permutations.</a:t>
            </a:r>
          </a:p>
        </p:txBody>
      </p:sp>
      <p:sp>
        <p:nvSpPr>
          <p:cNvPr id="1289" name="Shape 1289"/>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8" name="Shape 1308"/>
        <p:cNvGrpSpPr/>
        <p:nvPr/>
      </p:nvGrpSpPr>
      <p:grpSpPr>
        <a:xfrm>
          <a:off x="0" y="0"/>
          <a:ext cx="0" cy="0"/>
          <a:chOff x="0" y="0"/>
          <a:chExt cx="0" cy="0"/>
        </a:xfrm>
      </p:grpSpPr>
      <p:sp>
        <p:nvSpPr>
          <p:cNvPr id="1309" name="Shape 1309"/>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310" name="Shape 13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5" name="Shape 1315"/>
        <p:cNvGrpSpPr/>
        <p:nvPr/>
      </p:nvGrpSpPr>
      <p:grpSpPr>
        <a:xfrm>
          <a:off x="0" y="0"/>
          <a:ext cx="0" cy="0"/>
          <a:chOff x="0" y="0"/>
          <a:chExt cx="0" cy="0"/>
        </a:xfrm>
      </p:grpSpPr>
      <p:sp>
        <p:nvSpPr>
          <p:cNvPr id="1316" name="Shape 13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17" name="Shape 131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Just as mutation burden is intended to help find the important stuff in cancer, we can also prioritize important parts of the genome with a functional impact analysis.</a:t>
            </a:r>
          </a:p>
        </p:txBody>
      </p:sp>
      <p:sp>
        <p:nvSpPr>
          <p:cNvPr id="1318" name="Shape 131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3" name="Shape 1323"/>
        <p:cNvGrpSpPr/>
        <p:nvPr/>
      </p:nvGrpSpPr>
      <p:grpSpPr>
        <a:xfrm>
          <a:off x="0" y="0"/>
          <a:ext cx="0" cy="0"/>
          <a:chOff x="0" y="0"/>
          <a:chExt cx="0" cy="0"/>
        </a:xfrm>
      </p:grpSpPr>
      <p:sp>
        <p:nvSpPr>
          <p:cNvPr id="1324" name="Shape 1324"/>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325" name="Shape 13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5" name="Shape 1415"/>
        <p:cNvGrpSpPr/>
        <p:nvPr/>
      </p:nvGrpSpPr>
      <p:grpSpPr>
        <a:xfrm>
          <a:off x="0" y="0"/>
          <a:ext cx="0" cy="0"/>
          <a:chOff x="0" y="0"/>
          <a:chExt cx="0" cy="0"/>
        </a:xfrm>
      </p:grpSpPr>
      <p:sp>
        <p:nvSpPr>
          <p:cNvPr id="1416" name="Shape 14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17" name="Shape 141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Seems that the list for Funseq2 is longer than for mutation burden → higher false positive rate?</a:t>
            </a:r>
          </a:p>
        </p:txBody>
      </p:sp>
      <p:sp>
        <p:nvSpPr>
          <p:cNvPr id="1418" name="Shape 141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42" name="Shape 14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2" name="Shape 1422"/>
        <p:cNvGrpSpPr/>
        <p:nvPr/>
      </p:nvGrpSpPr>
      <p:grpSpPr>
        <a:xfrm>
          <a:off x="0" y="0"/>
          <a:ext cx="0" cy="0"/>
          <a:chOff x="0" y="0"/>
          <a:chExt cx="0" cy="0"/>
        </a:xfrm>
      </p:grpSpPr>
      <p:sp>
        <p:nvSpPr>
          <p:cNvPr id="1423" name="Shape 142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24" name="Shape 14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9" name="Shape 1429"/>
        <p:cNvGrpSpPr/>
        <p:nvPr/>
      </p:nvGrpSpPr>
      <p:grpSpPr>
        <a:xfrm>
          <a:off x="0" y="0"/>
          <a:ext cx="0" cy="0"/>
          <a:chOff x="0" y="0"/>
          <a:chExt cx="0" cy="0"/>
        </a:xfrm>
      </p:grpSpPr>
      <p:sp>
        <p:nvSpPr>
          <p:cNvPr id="1430" name="Shape 14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31" name="Shape 143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32" name="Shape 14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0" name="Shape 1440"/>
        <p:cNvGrpSpPr/>
        <p:nvPr/>
      </p:nvGrpSpPr>
      <p:grpSpPr>
        <a:xfrm>
          <a:off x="0" y="0"/>
          <a:ext cx="0" cy="0"/>
          <a:chOff x="0" y="0"/>
          <a:chExt cx="0" cy="0"/>
        </a:xfrm>
      </p:grpSpPr>
      <p:sp>
        <p:nvSpPr>
          <p:cNvPr id="1441" name="Shape 144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42" name="Shape 1442"/>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43" name="Shape 144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6" name="Shape 1446"/>
        <p:cNvGrpSpPr/>
        <p:nvPr/>
      </p:nvGrpSpPr>
      <p:grpSpPr>
        <a:xfrm>
          <a:off x="0" y="0"/>
          <a:ext cx="0" cy="0"/>
          <a:chOff x="0" y="0"/>
          <a:chExt cx="0" cy="0"/>
        </a:xfrm>
      </p:grpSpPr>
      <p:sp>
        <p:nvSpPr>
          <p:cNvPr id="1447" name="Shape 1447"/>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48" name="Shape 144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1" name="Shape 1451"/>
        <p:cNvGrpSpPr/>
        <p:nvPr/>
      </p:nvGrpSpPr>
      <p:grpSpPr>
        <a:xfrm>
          <a:off x="0" y="0"/>
          <a:ext cx="0" cy="0"/>
          <a:chOff x="0" y="0"/>
          <a:chExt cx="0" cy="0"/>
        </a:xfrm>
      </p:grpSpPr>
      <p:sp>
        <p:nvSpPr>
          <p:cNvPr id="1452" name="Shape 1452"/>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53" name="Shape 14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Shape 1458"/>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59" name="Shape 145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3" name="Shape 1463"/>
        <p:cNvGrpSpPr/>
        <p:nvPr/>
      </p:nvGrpSpPr>
      <p:grpSpPr>
        <a:xfrm>
          <a:off x="0" y="0"/>
          <a:ext cx="0" cy="0"/>
          <a:chOff x="0" y="0"/>
          <a:chExt cx="0" cy="0"/>
        </a:xfrm>
      </p:grpSpPr>
      <p:sp>
        <p:nvSpPr>
          <p:cNvPr id="1464" name="Shape 146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65" name="Shape 14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Shape 1471"/>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72" name="Shape 14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8" name="Shape 1478"/>
        <p:cNvGrpSpPr/>
        <p:nvPr/>
      </p:nvGrpSpPr>
      <p:grpSpPr>
        <a:xfrm>
          <a:off x="0" y="0"/>
          <a:ext cx="0" cy="0"/>
          <a:chOff x="0" y="0"/>
          <a:chExt cx="0" cy="0"/>
        </a:xfrm>
      </p:grpSpPr>
      <p:sp>
        <p:nvSpPr>
          <p:cNvPr id="1479" name="Shape 147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80" name="Shape 1480"/>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81" name="Shape 1481"/>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8" name="Shape 1488"/>
        <p:cNvGrpSpPr/>
        <p:nvPr/>
      </p:nvGrpSpPr>
      <p:grpSpPr>
        <a:xfrm>
          <a:off x="0" y="0"/>
          <a:ext cx="0" cy="0"/>
          <a:chOff x="0" y="0"/>
          <a:chExt cx="0" cy="0"/>
        </a:xfrm>
      </p:grpSpPr>
      <p:sp>
        <p:nvSpPr>
          <p:cNvPr id="1489" name="Shape 14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0" name="Shape 14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52" name="Shape 15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7" name="Shape 1497"/>
        <p:cNvGrpSpPr/>
        <p:nvPr/>
      </p:nvGrpSpPr>
      <p:grpSpPr>
        <a:xfrm>
          <a:off x="0" y="0"/>
          <a:ext cx="0" cy="0"/>
          <a:chOff x="0" y="0"/>
          <a:chExt cx="0" cy="0"/>
        </a:xfrm>
      </p:grpSpPr>
      <p:sp>
        <p:nvSpPr>
          <p:cNvPr id="1498" name="Shape 149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99" name="Shape 1499"/>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00" name="Shape 1500"/>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6" name="Shape 1506"/>
        <p:cNvGrpSpPr/>
        <p:nvPr/>
      </p:nvGrpSpPr>
      <p:grpSpPr>
        <a:xfrm>
          <a:off x="0" y="0"/>
          <a:ext cx="0" cy="0"/>
          <a:chOff x="0" y="0"/>
          <a:chExt cx="0" cy="0"/>
        </a:xfrm>
      </p:grpSpPr>
      <p:sp>
        <p:nvSpPr>
          <p:cNvPr id="1507" name="Shape 150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508" name="Shape 150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3" name="Shape 1513"/>
        <p:cNvGrpSpPr/>
        <p:nvPr/>
      </p:nvGrpSpPr>
      <p:grpSpPr>
        <a:xfrm>
          <a:off x="0" y="0"/>
          <a:ext cx="0" cy="0"/>
          <a:chOff x="0" y="0"/>
          <a:chExt cx="0" cy="0"/>
        </a:xfrm>
      </p:grpSpPr>
      <p:sp>
        <p:nvSpPr>
          <p:cNvPr id="1514" name="Shape 151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15" name="Shape 151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16" name="Shape 151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5" name="Shape 1535"/>
        <p:cNvGrpSpPr/>
        <p:nvPr/>
      </p:nvGrpSpPr>
      <p:grpSpPr>
        <a:xfrm>
          <a:off x="0" y="0"/>
          <a:ext cx="0" cy="0"/>
          <a:chOff x="0" y="0"/>
          <a:chExt cx="0" cy="0"/>
        </a:xfrm>
      </p:grpSpPr>
      <p:sp>
        <p:nvSpPr>
          <p:cNvPr id="1536" name="Shape 15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37" name="Shape 1537"/>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38" name="Shape 1538"/>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0" name="Shape 1550"/>
        <p:cNvGrpSpPr/>
        <p:nvPr/>
      </p:nvGrpSpPr>
      <p:grpSpPr>
        <a:xfrm>
          <a:off x="0" y="0"/>
          <a:ext cx="0" cy="0"/>
          <a:chOff x="0" y="0"/>
          <a:chExt cx="0" cy="0"/>
        </a:xfrm>
      </p:grpSpPr>
      <p:sp>
        <p:nvSpPr>
          <p:cNvPr id="1551" name="Shape 155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52" name="Shape 1552"/>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53" name="Shape 1553"/>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0" name="Shape 1600"/>
        <p:cNvGrpSpPr/>
        <p:nvPr/>
      </p:nvGrpSpPr>
      <p:grpSpPr>
        <a:xfrm>
          <a:off x="0" y="0"/>
          <a:ext cx="0" cy="0"/>
          <a:chOff x="0" y="0"/>
          <a:chExt cx="0" cy="0"/>
        </a:xfrm>
      </p:grpSpPr>
      <p:sp>
        <p:nvSpPr>
          <p:cNvPr id="1601" name="Shape 160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02" name="Shape 1602"/>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03" name="Shape 1603"/>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9" name="Shape 1609"/>
        <p:cNvGrpSpPr/>
        <p:nvPr/>
      </p:nvGrpSpPr>
      <p:grpSpPr>
        <a:xfrm>
          <a:off x="0" y="0"/>
          <a:ext cx="0" cy="0"/>
          <a:chOff x="0" y="0"/>
          <a:chExt cx="0" cy="0"/>
        </a:xfrm>
      </p:grpSpPr>
      <p:sp>
        <p:nvSpPr>
          <p:cNvPr id="1610" name="Shape 161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611" name="Shape 161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6" name="Shape 1616"/>
        <p:cNvGrpSpPr/>
        <p:nvPr/>
      </p:nvGrpSpPr>
      <p:grpSpPr>
        <a:xfrm>
          <a:off x="0" y="0"/>
          <a:ext cx="0" cy="0"/>
          <a:chOff x="0" y="0"/>
          <a:chExt cx="0" cy="0"/>
        </a:xfrm>
      </p:grpSpPr>
      <p:sp>
        <p:nvSpPr>
          <p:cNvPr id="1617" name="Shape 161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18" name="Shape 161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8" name="Shape 1628"/>
        <p:cNvGrpSpPr/>
        <p:nvPr/>
      </p:nvGrpSpPr>
      <p:grpSpPr>
        <a:xfrm>
          <a:off x="0" y="0"/>
          <a:ext cx="0" cy="0"/>
          <a:chOff x="0" y="0"/>
          <a:chExt cx="0" cy="0"/>
        </a:xfrm>
      </p:grpSpPr>
      <p:sp>
        <p:nvSpPr>
          <p:cNvPr id="1629" name="Shape 162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30" name="Shape 16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7" name="Shape 1667"/>
        <p:cNvGrpSpPr/>
        <p:nvPr/>
      </p:nvGrpSpPr>
      <p:grpSpPr>
        <a:xfrm>
          <a:off x="0" y="0"/>
          <a:ext cx="0" cy="0"/>
          <a:chOff x="0" y="0"/>
          <a:chExt cx="0" cy="0"/>
        </a:xfrm>
      </p:grpSpPr>
      <p:sp>
        <p:nvSpPr>
          <p:cNvPr id="1668" name="Shape 166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69" name="Shape 166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9" name="Shape 1709"/>
        <p:cNvGrpSpPr/>
        <p:nvPr/>
      </p:nvGrpSpPr>
      <p:grpSpPr>
        <a:xfrm>
          <a:off x="0" y="0"/>
          <a:ext cx="0" cy="0"/>
          <a:chOff x="0" y="0"/>
          <a:chExt cx="0" cy="0"/>
        </a:xfrm>
      </p:grpSpPr>
      <p:sp>
        <p:nvSpPr>
          <p:cNvPr id="1710" name="Shape 171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11" name="Shape 171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7" name="Shape 1717"/>
        <p:cNvGrpSpPr/>
        <p:nvPr/>
      </p:nvGrpSpPr>
      <p:grpSpPr>
        <a:xfrm>
          <a:off x="0" y="0"/>
          <a:ext cx="0" cy="0"/>
          <a:chOff x="0" y="0"/>
          <a:chExt cx="0" cy="0"/>
        </a:xfrm>
      </p:grpSpPr>
      <p:sp>
        <p:nvSpPr>
          <p:cNvPr id="1718" name="Shape 171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19" name="Shape 171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8" name="Shape 1728"/>
        <p:cNvGrpSpPr/>
        <p:nvPr/>
      </p:nvGrpSpPr>
      <p:grpSpPr>
        <a:xfrm>
          <a:off x="0" y="0"/>
          <a:ext cx="0" cy="0"/>
          <a:chOff x="0" y="0"/>
          <a:chExt cx="0" cy="0"/>
        </a:xfrm>
      </p:grpSpPr>
      <p:sp>
        <p:nvSpPr>
          <p:cNvPr id="1729" name="Shape 172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30" name="Shape 17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5" name="Shape 1735"/>
        <p:cNvGrpSpPr/>
        <p:nvPr/>
      </p:nvGrpSpPr>
      <p:grpSpPr>
        <a:xfrm>
          <a:off x="0" y="0"/>
          <a:ext cx="0" cy="0"/>
          <a:chOff x="0" y="0"/>
          <a:chExt cx="0" cy="0"/>
        </a:xfrm>
      </p:grpSpPr>
      <p:sp>
        <p:nvSpPr>
          <p:cNvPr id="1736" name="Shape 173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37" name="Shape 17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3" name="Shape 1743"/>
        <p:cNvGrpSpPr/>
        <p:nvPr/>
      </p:nvGrpSpPr>
      <p:grpSpPr>
        <a:xfrm>
          <a:off x="0" y="0"/>
          <a:ext cx="0" cy="0"/>
          <a:chOff x="0" y="0"/>
          <a:chExt cx="0" cy="0"/>
        </a:xfrm>
      </p:grpSpPr>
      <p:sp>
        <p:nvSpPr>
          <p:cNvPr id="1744" name="Shape 174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45" name="Shape 174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3" name="Shape 1753"/>
        <p:cNvGrpSpPr/>
        <p:nvPr/>
      </p:nvGrpSpPr>
      <p:grpSpPr>
        <a:xfrm>
          <a:off x="0" y="0"/>
          <a:ext cx="0" cy="0"/>
          <a:chOff x="0" y="0"/>
          <a:chExt cx="0" cy="0"/>
        </a:xfrm>
      </p:grpSpPr>
      <p:sp>
        <p:nvSpPr>
          <p:cNvPr id="1754" name="Shape 175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55" name="Shape 175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8" name="Shape 1758"/>
        <p:cNvGrpSpPr/>
        <p:nvPr/>
      </p:nvGrpSpPr>
      <p:grpSpPr>
        <a:xfrm>
          <a:off x="0" y="0"/>
          <a:ext cx="0" cy="0"/>
          <a:chOff x="0" y="0"/>
          <a:chExt cx="0" cy="0"/>
        </a:xfrm>
      </p:grpSpPr>
      <p:sp>
        <p:nvSpPr>
          <p:cNvPr id="1759" name="Shape 175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60" name="Shape 17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9" name="Shape 1769"/>
        <p:cNvGrpSpPr/>
        <p:nvPr/>
      </p:nvGrpSpPr>
      <p:grpSpPr>
        <a:xfrm>
          <a:off x="0" y="0"/>
          <a:ext cx="0" cy="0"/>
          <a:chOff x="0" y="0"/>
          <a:chExt cx="0" cy="0"/>
        </a:xfrm>
      </p:grpSpPr>
      <p:sp>
        <p:nvSpPr>
          <p:cNvPr id="1770" name="Shape 177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71" name="Shape 177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7" name="Shape 1777"/>
        <p:cNvGrpSpPr/>
        <p:nvPr/>
      </p:nvGrpSpPr>
      <p:grpSpPr>
        <a:xfrm>
          <a:off x="0" y="0"/>
          <a:ext cx="0" cy="0"/>
          <a:chOff x="0" y="0"/>
          <a:chExt cx="0" cy="0"/>
        </a:xfrm>
      </p:grpSpPr>
      <p:sp>
        <p:nvSpPr>
          <p:cNvPr id="1778" name="Shape 177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79" name="Shape 177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4" name="Shape 1784"/>
        <p:cNvGrpSpPr/>
        <p:nvPr/>
      </p:nvGrpSpPr>
      <p:grpSpPr>
        <a:xfrm>
          <a:off x="0" y="0"/>
          <a:ext cx="0" cy="0"/>
          <a:chOff x="0" y="0"/>
          <a:chExt cx="0" cy="0"/>
        </a:xfrm>
      </p:grpSpPr>
      <p:sp>
        <p:nvSpPr>
          <p:cNvPr id="1785" name="Shape 178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86" name="Shape 17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2" name="Shape 1792"/>
        <p:cNvGrpSpPr/>
        <p:nvPr/>
      </p:nvGrpSpPr>
      <p:grpSpPr>
        <a:xfrm>
          <a:off x="0" y="0"/>
          <a:ext cx="0" cy="0"/>
          <a:chOff x="0" y="0"/>
          <a:chExt cx="0" cy="0"/>
        </a:xfrm>
      </p:grpSpPr>
      <p:sp>
        <p:nvSpPr>
          <p:cNvPr id="1793" name="Shape 179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94" name="Shape 179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2" name="Shape 1802"/>
        <p:cNvGrpSpPr/>
        <p:nvPr/>
      </p:nvGrpSpPr>
      <p:grpSpPr>
        <a:xfrm>
          <a:off x="0" y="0"/>
          <a:ext cx="0" cy="0"/>
          <a:chOff x="0" y="0"/>
          <a:chExt cx="0" cy="0"/>
        </a:xfrm>
      </p:grpSpPr>
      <p:sp>
        <p:nvSpPr>
          <p:cNvPr id="1803" name="Shape 180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04" name="Shape 180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1" name="Shape 1811"/>
        <p:cNvGrpSpPr/>
        <p:nvPr/>
      </p:nvGrpSpPr>
      <p:grpSpPr>
        <a:xfrm>
          <a:off x="0" y="0"/>
          <a:ext cx="0" cy="0"/>
          <a:chOff x="0" y="0"/>
          <a:chExt cx="0" cy="0"/>
        </a:xfrm>
      </p:grpSpPr>
      <p:sp>
        <p:nvSpPr>
          <p:cNvPr id="1812" name="Shape 181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13" name="Shape 18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8" name="Shape 1828"/>
        <p:cNvGrpSpPr/>
        <p:nvPr/>
      </p:nvGrpSpPr>
      <p:grpSpPr>
        <a:xfrm>
          <a:off x="0" y="0"/>
          <a:ext cx="0" cy="0"/>
          <a:chOff x="0" y="0"/>
          <a:chExt cx="0" cy="0"/>
        </a:xfrm>
      </p:grpSpPr>
      <p:sp>
        <p:nvSpPr>
          <p:cNvPr id="1829" name="Shape 182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30" name="Shape 18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6" name="Shape 1836"/>
        <p:cNvGrpSpPr/>
        <p:nvPr/>
      </p:nvGrpSpPr>
      <p:grpSpPr>
        <a:xfrm>
          <a:off x="0" y="0"/>
          <a:ext cx="0" cy="0"/>
          <a:chOff x="0" y="0"/>
          <a:chExt cx="0" cy="0"/>
        </a:xfrm>
      </p:grpSpPr>
      <p:sp>
        <p:nvSpPr>
          <p:cNvPr id="1837" name="Shape 183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38" name="Shape 18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8" name="Shape 1848"/>
        <p:cNvGrpSpPr/>
        <p:nvPr/>
      </p:nvGrpSpPr>
      <p:grpSpPr>
        <a:xfrm>
          <a:off x="0" y="0"/>
          <a:ext cx="0" cy="0"/>
          <a:chOff x="0" y="0"/>
          <a:chExt cx="0" cy="0"/>
        </a:xfrm>
      </p:grpSpPr>
      <p:sp>
        <p:nvSpPr>
          <p:cNvPr id="1849" name="Shape 184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50" name="Shape 185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5" name="Shape 1855"/>
        <p:cNvGrpSpPr/>
        <p:nvPr/>
      </p:nvGrpSpPr>
      <p:grpSpPr>
        <a:xfrm>
          <a:off x="0" y="0"/>
          <a:ext cx="0" cy="0"/>
          <a:chOff x="0" y="0"/>
          <a:chExt cx="0" cy="0"/>
        </a:xfrm>
      </p:grpSpPr>
      <p:sp>
        <p:nvSpPr>
          <p:cNvPr id="1856" name="Shape 185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57" name="Shape 185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9" name="Shape 1879"/>
        <p:cNvGrpSpPr/>
        <p:nvPr/>
      </p:nvGrpSpPr>
      <p:grpSpPr>
        <a:xfrm>
          <a:off x="0" y="0"/>
          <a:ext cx="0" cy="0"/>
          <a:chOff x="0" y="0"/>
          <a:chExt cx="0" cy="0"/>
        </a:xfrm>
      </p:grpSpPr>
      <p:sp>
        <p:nvSpPr>
          <p:cNvPr id="1880" name="Shape 188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81" name="Shape 188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2" name="Shape 1922"/>
        <p:cNvGrpSpPr/>
        <p:nvPr/>
      </p:nvGrpSpPr>
      <p:grpSpPr>
        <a:xfrm>
          <a:off x="0" y="0"/>
          <a:ext cx="0" cy="0"/>
          <a:chOff x="0" y="0"/>
          <a:chExt cx="0" cy="0"/>
        </a:xfrm>
      </p:grpSpPr>
      <p:sp>
        <p:nvSpPr>
          <p:cNvPr id="1923" name="Shape 192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924" name="Shape 19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6" name="Shape 1966"/>
        <p:cNvGrpSpPr/>
        <p:nvPr/>
      </p:nvGrpSpPr>
      <p:grpSpPr>
        <a:xfrm>
          <a:off x="0" y="0"/>
          <a:ext cx="0" cy="0"/>
          <a:chOff x="0" y="0"/>
          <a:chExt cx="0" cy="0"/>
        </a:xfrm>
      </p:grpSpPr>
      <p:sp>
        <p:nvSpPr>
          <p:cNvPr id="1967" name="Shape 196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968" name="Shape 19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09" name="Shape 20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50" name="Shape 50"/>
        <p:cNvGrpSpPr/>
        <p:nvPr/>
      </p:nvGrpSpPr>
      <p:grpSpPr>
        <a:xfrm>
          <a:off x="0" y="0"/>
          <a:ext cx="0" cy="0"/>
          <a:chOff x="0" y="0"/>
          <a:chExt cx="0" cy="0"/>
        </a:xfrm>
      </p:grpSpPr>
      <p:sp>
        <p:nvSpPr>
          <p:cNvPr id="51" name="Shape 51"/>
          <p:cNvSpPr txBox="1"/>
          <p:nvPr>
            <p:ph type="title"/>
          </p:nvPr>
        </p:nvSpPr>
        <p:spPr>
          <a:xfrm>
            <a:off x="685800" y="45244"/>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3200" u="none" cap="none" strike="noStrike">
                <a:solidFill>
                  <a:schemeClr val="lt1"/>
                </a:solidFill>
                <a:latin typeface="Arial"/>
                <a:ea typeface="Arial"/>
                <a:cs typeface="Arial"/>
                <a:sym typeface="Arial"/>
              </a:defRPr>
            </a:lvl1pPr>
            <a:lvl2pPr indent="0" lvl="1" marL="0" marR="0" rtl="0" algn="ctr">
              <a:spcBef>
                <a:spcPts val="0"/>
              </a:spcBef>
              <a:spcAft>
                <a:spcPts val="0"/>
              </a:spcAft>
              <a:buNone/>
              <a:defRPr b="1" i="0" sz="3200" u="none" cap="none" strike="noStrike">
                <a:solidFill>
                  <a:schemeClr val="lt1"/>
                </a:solidFill>
                <a:latin typeface="Arial"/>
                <a:ea typeface="Arial"/>
                <a:cs typeface="Arial"/>
                <a:sym typeface="Arial"/>
              </a:defRPr>
            </a:lvl2pPr>
            <a:lvl3pPr indent="0" lvl="2" marL="0" marR="0" rtl="0" algn="ctr">
              <a:spcBef>
                <a:spcPts val="0"/>
              </a:spcBef>
              <a:spcAft>
                <a:spcPts val="0"/>
              </a:spcAft>
              <a:buNone/>
              <a:defRPr b="1" i="0" sz="3200" u="none" cap="none" strike="noStrike">
                <a:solidFill>
                  <a:schemeClr val="lt1"/>
                </a:solidFill>
                <a:latin typeface="Arial"/>
                <a:ea typeface="Arial"/>
                <a:cs typeface="Arial"/>
                <a:sym typeface="Arial"/>
              </a:defRPr>
            </a:lvl3pPr>
            <a:lvl4pPr indent="0" lvl="3" marL="0" marR="0" rtl="0" algn="ctr">
              <a:spcBef>
                <a:spcPts val="0"/>
              </a:spcBef>
              <a:spcAft>
                <a:spcPts val="0"/>
              </a:spcAft>
              <a:buNone/>
              <a:defRPr b="1" i="0" sz="3200" u="none" cap="none" strike="noStrike">
                <a:solidFill>
                  <a:schemeClr val="lt1"/>
                </a:solidFill>
                <a:latin typeface="Arial"/>
                <a:ea typeface="Arial"/>
                <a:cs typeface="Arial"/>
                <a:sym typeface="Arial"/>
              </a:defRPr>
            </a:lvl4pPr>
            <a:lvl5pPr indent="0" lvl="4" marL="0" marR="0" rtl="0" algn="ctr">
              <a:spcBef>
                <a:spcPts val="0"/>
              </a:spcBef>
              <a:spcAft>
                <a:spcPts val="0"/>
              </a:spcAft>
              <a:buNone/>
              <a:defRPr b="1" i="0" sz="3200" u="none" cap="none" strike="noStrike">
                <a:solidFill>
                  <a:schemeClr val="lt1"/>
                </a:solidFill>
                <a:latin typeface="Arial"/>
                <a:ea typeface="Arial"/>
                <a:cs typeface="Arial"/>
                <a:sym typeface="Arial"/>
              </a:defRPr>
            </a:lvl5pPr>
            <a:lvl6pPr indent="0" lvl="5" marL="457200"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0" lvl="6" marL="914400"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0" lvl="7" marL="1371600"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0" lvl="8" marL="1828800"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52" name="Shape 52"/>
          <p:cNvSpPr txBox="1"/>
          <p:nvPr>
            <p:ph idx="1" type="body"/>
          </p:nvPr>
        </p:nvSpPr>
        <p:spPr>
          <a:xfrm>
            <a:off x="685800" y="994940"/>
            <a:ext cx="3810000" cy="4052700"/>
          </a:xfrm>
          <a:prstGeom prst="rect">
            <a:avLst/>
          </a:prstGeom>
          <a:noFill/>
          <a:ln>
            <a:noFill/>
          </a:ln>
        </p:spPr>
        <p:txBody>
          <a:bodyPr anchorCtr="0" anchor="t" bIns="91425" lIns="91425" rIns="91425" wrap="square" tIns="91425"/>
          <a:lstStyle>
            <a:lvl1pPr indent="-50800" lvl="0" marL="228600" marR="0" rtl="0" algn="l">
              <a:spcBef>
                <a:spcPts val="560"/>
              </a:spcBef>
              <a:spcAft>
                <a:spcPts val="0"/>
              </a:spcAft>
              <a:buClr>
                <a:schemeClr val="lt1"/>
              </a:buClr>
              <a:buSzPct val="100000"/>
              <a:buFont typeface="Arial"/>
              <a:buChar char="•"/>
              <a:defRPr b="0" i="0" sz="2800" u="none" cap="none" strike="noStrike">
                <a:solidFill>
                  <a:schemeClr val="lt1"/>
                </a:solidFill>
                <a:latin typeface="Arial"/>
                <a:ea typeface="Arial"/>
                <a:cs typeface="Arial"/>
                <a:sym typeface="Arial"/>
              </a:defRPr>
            </a:lvl1pPr>
            <a:lvl2pPr indent="-76200" lvl="1" marL="571500" marR="0" rtl="0" algn="l">
              <a:spcBef>
                <a:spcPts val="480"/>
              </a:spcBef>
              <a:spcAft>
                <a:spcPts val="0"/>
              </a:spcAft>
              <a:buClr>
                <a:schemeClr val="lt1"/>
              </a:buClr>
              <a:buSzPct val="100000"/>
              <a:buFont typeface="Merriweather Sans"/>
              <a:buChar char="-"/>
              <a:defRPr b="0" i="0" sz="2400" u="none" cap="none" strike="noStrike">
                <a:solidFill>
                  <a:schemeClr val="lt1"/>
                </a:solidFill>
                <a:latin typeface="Arial"/>
                <a:ea typeface="Arial"/>
                <a:cs typeface="Arial"/>
                <a:sym typeface="Arial"/>
              </a:defRPr>
            </a:lvl2pPr>
            <a:lvl3pPr indent="-100012" lvl="2" marL="912812" marR="0" rtl="0" algn="l">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3pPr>
            <a:lvl4pPr indent="-119062" lvl="3" marL="1376362" marR="0" rtl="0" algn="l">
              <a:spcBef>
                <a:spcPts val="360"/>
              </a:spcBef>
              <a:spcAft>
                <a:spcPts val="0"/>
              </a:spcAft>
              <a:buClr>
                <a:schemeClr val="lt1"/>
              </a:buClr>
              <a:buSzPct val="100000"/>
              <a:buFont typeface="Arial"/>
              <a:buChar char="–"/>
              <a:defRPr b="0" i="0" sz="1800" u="none" cap="none" strike="noStrike">
                <a:solidFill>
                  <a:schemeClr val="lt1"/>
                </a:solidFill>
                <a:latin typeface="Arial"/>
                <a:ea typeface="Arial"/>
                <a:cs typeface="Arial"/>
                <a:sym typeface="Arial"/>
              </a:defRPr>
            </a:lvl4pPr>
            <a:lvl5pPr indent="-125412" lvl="4" marL="1827212" marR="0" rtl="0" algn="l">
              <a:spcBef>
                <a:spcPts val="360"/>
              </a:spcBef>
              <a:spcAft>
                <a:spcPts val="0"/>
              </a:spcAft>
              <a:buClr>
                <a:schemeClr val="lt1"/>
              </a:buClr>
              <a:buSzPct val="100000"/>
              <a:buFont typeface="Merriweather Sans"/>
              <a:buChar char="*"/>
              <a:defRPr b="0" i="0" sz="1800" u="none" cap="none" strike="noStrike">
                <a:solidFill>
                  <a:schemeClr val="lt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53" name="Shape 53"/>
          <p:cNvSpPr txBox="1"/>
          <p:nvPr>
            <p:ph idx="2" type="body"/>
          </p:nvPr>
        </p:nvSpPr>
        <p:spPr>
          <a:xfrm>
            <a:off x="4648200" y="985119"/>
            <a:ext cx="3810000" cy="4062600"/>
          </a:xfrm>
          <a:prstGeom prst="rect">
            <a:avLst/>
          </a:prstGeom>
          <a:noFill/>
          <a:ln>
            <a:noFill/>
          </a:ln>
        </p:spPr>
        <p:txBody>
          <a:bodyPr anchorCtr="0" anchor="t" bIns="91425" lIns="91425" rIns="91425" wrap="square" tIns="91425"/>
          <a:lstStyle>
            <a:lvl1pPr indent="-50800" lvl="0" marL="228600" marR="0" rtl="0" algn="l">
              <a:spcBef>
                <a:spcPts val="560"/>
              </a:spcBef>
              <a:spcAft>
                <a:spcPts val="0"/>
              </a:spcAft>
              <a:buClr>
                <a:schemeClr val="lt1"/>
              </a:buClr>
              <a:buSzPct val="100000"/>
              <a:buFont typeface="Arial"/>
              <a:buChar char="•"/>
              <a:defRPr b="0" i="0" sz="2800" u="none" cap="none" strike="noStrike">
                <a:solidFill>
                  <a:schemeClr val="lt1"/>
                </a:solidFill>
                <a:latin typeface="Arial"/>
                <a:ea typeface="Arial"/>
                <a:cs typeface="Arial"/>
                <a:sym typeface="Arial"/>
              </a:defRPr>
            </a:lvl1pPr>
            <a:lvl2pPr indent="-76200" lvl="1" marL="571500" marR="0" rtl="0" algn="l">
              <a:spcBef>
                <a:spcPts val="480"/>
              </a:spcBef>
              <a:spcAft>
                <a:spcPts val="0"/>
              </a:spcAft>
              <a:buClr>
                <a:schemeClr val="lt1"/>
              </a:buClr>
              <a:buSzPct val="100000"/>
              <a:buFont typeface="Merriweather Sans"/>
              <a:buChar char="-"/>
              <a:defRPr b="0" i="0" sz="2400" u="none" cap="none" strike="noStrike">
                <a:solidFill>
                  <a:schemeClr val="lt1"/>
                </a:solidFill>
                <a:latin typeface="Arial"/>
                <a:ea typeface="Arial"/>
                <a:cs typeface="Arial"/>
                <a:sym typeface="Arial"/>
              </a:defRPr>
            </a:lvl2pPr>
            <a:lvl3pPr indent="-100012" lvl="2" marL="912812" marR="0" rtl="0" algn="l">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3pPr>
            <a:lvl4pPr indent="-119062" lvl="3" marL="1376362" marR="0" rtl="0" algn="l">
              <a:spcBef>
                <a:spcPts val="360"/>
              </a:spcBef>
              <a:spcAft>
                <a:spcPts val="0"/>
              </a:spcAft>
              <a:buClr>
                <a:schemeClr val="lt1"/>
              </a:buClr>
              <a:buSzPct val="100000"/>
              <a:buFont typeface="Arial"/>
              <a:buChar char="–"/>
              <a:defRPr b="0" i="0" sz="1800" u="none" cap="none" strike="noStrike">
                <a:solidFill>
                  <a:schemeClr val="lt1"/>
                </a:solidFill>
                <a:latin typeface="Arial"/>
                <a:ea typeface="Arial"/>
                <a:cs typeface="Arial"/>
                <a:sym typeface="Arial"/>
              </a:defRPr>
            </a:lvl4pPr>
            <a:lvl5pPr indent="-125412" lvl="4" marL="1827212" marR="0" rtl="0" algn="l">
              <a:spcBef>
                <a:spcPts val="360"/>
              </a:spcBef>
              <a:spcAft>
                <a:spcPts val="0"/>
              </a:spcAft>
              <a:buClr>
                <a:schemeClr val="lt1"/>
              </a:buClr>
              <a:buSzPct val="100000"/>
              <a:buFont typeface="Merriweather Sans"/>
              <a:buChar char="*"/>
              <a:defRPr b="0" i="0" sz="1800" u="none" cap="none" strike="noStrike">
                <a:solidFill>
                  <a:schemeClr val="lt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54" name="Shape 54"/>
        <p:cNvGrpSpPr/>
        <p:nvPr/>
      </p:nvGrpSpPr>
      <p:grpSpPr>
        <a:xfrm>
          <a:off x="0" y="0"/>
          <a:ext cx="0" cy="0"/>
          <a:chOff x="0" y="0"/>
          <a:chExt cx="0" cy="0"/>
        </a:xfrm>
      </p:grpSpPr>
      <p:sp>
        <p:nvSpPr>
          <p:cNvPr id="55" name="Shape 55"/>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410" lvl="5" marL="456910"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2122" lvl="6" marL="913822"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1833" lvl="7" marL="1370733"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1544" lvl="8" marL="1827644"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56" name="Shape 56"/>
          <p:cNvSpPr txBox="1"/>
          <p:nvPr>
            <p:ph idx="1" type="body"/>
          </p:nvPr>
        </p:nvSpPr>
        <p:spPr>
          <a:xfrm>
            <a:off x="685800" y="1485900"/>
            <a:ext cx="7772400" cy="3479100"/>
          </a:xfrm>
          <a:prstGeom prst="rect">
            <a:avLst/>
          </a:prstGeom>
          <a:noFill/>
          <a:ln>
            <a:noFill/>
          </a:ln>
        </p:spPr>
        <p:txBody>
          <a:bodyPr anchorCtr="0" anchor="t" bIns="91425" lIns="91425" rIns="91425" wrap="square" tIns="91425"/>
          <a:lstStyle>
            <a:lvl1pPr indent="-71437" lvl="0" marL="223837" marR="0" rtl="0" algn="l">
              <a:spcBef>
                <a:spcPts val="48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71437" lvl="1" marL="566737" marR="0" rtl="0" algn="l">
              <a:spcBef>
                <a:spcPts val="480"/>
              </a:spcBef>
              <a:spcAft>
                <a:spcPts val="0"/>
              </a:spcAft>
              <a:buClr>
                <a:schemeClr val="dk1"/>
              </a:buClr>
              <a:buSzPct val="100000"/>
              <a:buFont typeface="Merriweather Sans"/>
              <a:buChar char="-"/>
              <a:defRPr b="0" i="0" sz="2400" u="none" cap="none" strike="noStrike">
                <a:solidFill>
                  <a:schemeClr val="dk1"/>
                </a:solidFill>
                <a:latin typeface="Arial"/>
                <a:ea typeface="Arial"/>
                <a:cs typeface="Arial"/>
                <a:sym typeface="Arial"/>
              </a:defRPr>
            </a:lvl2pPr>
            <a:lvl3pPr indent="-95250" lvl="2" marL="90805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01600" lvl="3" marL="1371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7950" lvl="4" marL="1822450" marR="0" rtl="0" algn="l">
              <a:spcBef>
                <a:spcPts val="400"/>
              </a:spcBef>
              <a:spcAft>
                <a:spcPts val="0"/>
              </a:spcAft>
              <a:buClr>
                <a:schemeClr val="dk1"/>
              </a:buClr>
              <a:buSzPct val="100000"/>
              <a:buFont typeface="Merriweather Sans"/>
              <a:buChar char="*"/>
              <a:defRPr b="0" i="0" sz="2000" u="none" cap="none" strike="noStrike">
                <a:solidFill>
                  <a:schemeClr val="dk1"/>
                </a:solidFill>
                <a:latin typeface="Arial"/>
                <a:ea typeface="Arial"/>
                <a:cs typeface="Arial"/>
                <a:sym typeface="Arial"/>
              </a:defRPr>
            </a:lvl5pPr>
            <a:lvl6pPr indent="-112711" lvl="5" marL="2513011"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2422" lvl="6" marL="2969923"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2133" lvl="7" marL="3426833"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1843" lvl="8" marL="3883744"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57" name="Shape 57"/>
        <p:cNvGrpSpPr/>
        <p:nvPr/>
      </p:nvGrpSpPr>
      <p:grpSpPr>
        <a:xfrm>
          <a:off x="0" y="0"/>
          <a:ext cx="0" cy="0"/>
          <a:chOff x="0" y="0"/>
          <a:chExt cx="0" cy="0"/>
        </a:xfrm>
      </p:grpSpPr>
      <p:sp>
        <p:nvSpPr>
          <p:cNvPr id="58" name="Shape 58"/>
          <p:cNvSpPr txBox="1"/>
          <p:nvPr>
            <p:ph type="title"/>
          </p:nvPr>
        </p:nvSpPr>
        <p:spPr>
          <a:xfrm>
            <a:off x="629841" y="342900"/>
            <a:ext cx="2949000" cy="12003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59" name="Shape 59"/>
          <p:cNvSpPr txBox="1"/>
          <p:nvPr>
            <p:ph idx="1" type="body"/>
          </p:nvPr>
        </p:nvSpPr>
        <p:spPr>
          <a:xfrm>
            <a:off x="3887391" y="740569"/>
            <a:ext cx="4629300" cy="3655200"/>
          </a:xfrm>
          <a:prstGeom prst="rect">
            <a:avLst/>
          </a:prstGeom>
          <a:noFill/>
          <a:ln>
            <a:noFill/>
          </a:ln>
        </p:spPr>
        <p:txBody>
          <a:bodyPr anchorCtr="0" anchor="t" bIns="91425" lIns="91425" rIns="91425" wrap="square" tIns="9142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60" name="Shape 60"/>
          <p:cNvSpPr txBox="1"/>
          <p:nvPr>
            <p:ph idx="2" type="body"/>
          </p:nvPr>
        </p:nvSpPr>
        <p:spPr>
          <a:xfrm>
            <a:off x="629841" y="1543050"/>
            <a:ext cx="2949000" cy="2858700"/>
          </a:xfrm>
          <a:prstGeom prst="rect">
            <a:avLst/>
          </a:prstGeom>
          <a:noFill/>
          <a:ln>
            <a:noFill/>
          </a:ln>
        </p:spPr>
        <p:txBody>
          <a:bodyPr anchorCtr="0" anchor="t" bIns="91425" lIns="91425" rIns="91425" wrap="square" tIns="9142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61" name="Shape 61"/>
          <p:cNvSpPr txBox="1"/>
          <p:nvPr>
            <p:ph idx="10" type="dt"/>
          </p:nvPr>
        </p:nvSpPr>
        <p:spPr>
          <a:xfrm>
            <a:off x="628650" y="4767263"/>
            <a:ext cx="2057400" cy="273900"/>
          </a:xfrm>
          <a:prstGeom prst="rect">
            <a:avLst/>
          </a:prstGeom>
          <a:noFill/>
          <a:ln>
            <a:noFill/>
          </a:ln>
        </p:spPr>
        <p:txBody>
          <a:bodyPr anchorCtr="0" anchor="ctr" bIns="91425" lIns="91425" rIns="91425" wrap="square" tIns="9142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2" name="Shape 62"/>
          <p:cNvSpPr txBox="1"/>
          <p:nvPr>
            <p:ph idx="11" type="ftr"/>
          </p:nvPr>
        </p:nvSpPr>
        <p:spPr>
          <a:xfrm>
            <a:off x="3028950" y="4767263"/>
            <a:ext cx="3086100" cy="273900"/>
          </a:xfrm>
          <a:prstGeom prst="rect">
            <a:avLst/>
          </a:prstGeom>
          <a:noFill/>
          <a:ln>
            <a:noFill/>
          </a:ln>
        </p:spPr>
        <p:txBody>
          <a:bodyPr anchorCtr="0" anchor="ctr" bIns="91425" lIns="91425" rIns="91425" wrap="square" tIns="9142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3" name="Shape 63"/>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4" name="Shape 64"/>
        <p:cNvGrpSpPr/>
        <p:nvPr/>
      </p:nvGrpSpPr>
      <p:grpSpPr>
        <a:xfrm>
          <a:off x="0" y="0"/>
          <a:ext cx="0" cy="0"/>
          <a:chOff x="0" y="0"/>
          <a:chExt cx="0" cy="0"/>
        </a:xfrm>
      </p:grpSpPr>
      <p:sp>
        <p:nvSpPr>
          <p:cNvPr id="65" name="Shape 65"/>
          <p:cNvSpPr txBox="1"/>
          <p:nvPr>
            <p:ph type="title"/>
          </p:nvPr>
        </p:nvSpPr>
        <p:spPr>
          <a:xfrm>
            <a:off x="629841" y="342900"/>
            <a:ext cx="2949000" cy="12003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66" name="Shape 66"/>
          <p:cNvSpPr/>
          <p:nvPr>
            <p:ph idx="2" type="pic"/>
          </p:nvPr>
        </p:nvSpPr>
        <p:spPr>
          <a:xfrm>
            <a:off x="3887391" y="740569"/>
            <a:ext cx="4629300" cy="3655200"/>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67" name="Shape 67"/>
          <p:cNvSpPr txBox="1"/>
          <p:nvPr>
            <p:ph idx="1" type="body"/>
          </p:nvPr>
        </p:nvSpPr>
        <p:spPr>
          <a:xfrm>
            <a:off x="629841" y="1543050"/>
            <a:ext cx="2949000" cy="2858700"/>
          </a:xfrm>
          <a:prstGeom prst="rect">
            <a:avLst/>
          </a:prstGeom>
          <a:noFill/>
          <a:ln>
            <a:noFill/>
          </a:ln>
        </p:spPr>
        <p:txBody>
          <a:bodyPr anchorCtr="0" anchor="t" bIns="91425" lIns="91425" rIns="91425" wrap="square" tIns="9142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68" name="Shape 68"/>
          <p:cNvSpPr txBox="1"/>
          <p:nvPr>
            <p:ph idx="10" type="dt"/>
          </p:nvPr>
        </p:nvSpPr>
        <p:spPr>
          <a:xfrm>
            <a:off x="628650" y="4767263"/>
            <a:ext cx="2057400" cy="273900"/>
          </a:xfrm>
          <a:prstGeom prst="rect">
            <a:avLst/>
          </a:prstGeom>
          <a:noFill/>
          <a:ln>
            <a:noFill/>
          </a:ln>
        </p:spPr>
        <p:txBody>
          <a:bodyPr anchorCtr="0" anchor="ctr" bIns="91425" lIns="91425" rIns="91425" wrap="square" tIns="9142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9" name="Shape 69"/>
          <p:cNvSpPr txBox="1"/>
          <p:nvPr>
            <p:ph idx="11" type="ftr"/>
          </p:nvPr>
        </p:nvSpPr>
        <p:spPr>
          <a:xfrm>
            <a:off x="3028950" y="4767263"/>
            <a:ext cx="3086100" cy="273900"/>
          </a:xfrm>
          <a:prstGeom prst="rect">
            <a:avLst/>
          </a:prstGeom>
          <a:noFill/>
          <a:ln>
            <a:noFill/>
          </a:ln>
        </p:spPr>
        <p:txBody>
          <a:bodyPr anchorCtr="0" anchor="ctr" bIns="91425" lIns="91425" rIns="91425" wrap="square" tIns="9142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0" name="Shape 70"/>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Only 1">
    <p:spTree>
      <p:nvGrpSpPr>
        <p:cNvPr id="71" name="Shape 71"/>
        <p:cNvGrpSpPr/>
        <p:nvPr/>
      </p:nvGrpSpPr>
      <p:grpSpPr>
        <a:xfrm>
          <a:off x="0" y="0"/>
          <a:ext cx="0" cy="0"/>
          <a:chOff x="0" y="0"/>
          <a:chExt cx="0" cy="0"/>
        </a:xfrm>
      </p:grpSpPr>
      <p:sp>
        <p:nvSpPr>
          <p:cNvPr id="72" name="Shape 72"/>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053" lvl="5" marL="456553"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1419" lvl="6" marL="913119"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0783" lvl="7" marL="1369683"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0142" lvl="8" marL="182624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73" name="Shape 73"/>
          <p:cNvSpPr txBox="1"/>
          <p:nvPr>
            <p:ph idx="12" type="sldNum"/>
          </p:nvPr>
        </p:nvSpPr>
        <p:spPr>
          <a:xfrm>
            <a:off x="8543925" y="4812506"/>
            <a:ext cx="561900" cy="183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fld id="{00000000-1234-1234-1234-123412341234}" type="slidenum">
              <a:rPr b="0" i="0" lang="en" sz="1800" u="none">
                <a:solidFill>
                  <a:schemeClr val="dk1"/>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Page - Blue">
    <p:spTree>
      <p:nvGrpSpPr>
        <p:cNvPr id="78" name="Shape 78"/>
        <p:cNvGrpSpPr/>
        <p:nvPr/>
      </p:nvGrpSpPr>
      <p:grpSpPr>
        <a:xfrm>
          <a:off x="0" y="0"/>
          <a:ext cx="0" cy="0"/>
          <a:chOff x="0" y="0"/>
          <a:chExt cx="0" cy="0"/>
        </a:xfrm>
      </p:grpSpPr>
      <p:sp>
        <p:nvSpPr>
          <p:cNvPr id="79" name="Shape 79"/>
          <p:cNvSpPr txBox="1"/>
          <p:nvPr>
            <p:ph type="title"/>
          </p:nvPr>
        </p:nvSpPr>
        <p:spPr>
          <a:xfrm>
            <a:off x="457200" y="205979"/>
            <a:ext cx="8229600" cy="857400"/>
          </a:xfrm>
          <a:prstGeom prst="rect">
            <a:avLst/>
          </a:prstGeom>
          <a:noFill/>
          <a:ln>
            <a:noFill/>
          </a:ln>
        </p:spPr>
        <p:txBody>
          <a:bodyPr anchorCtr="0" anchor="t" bIns="91425" lIns="91425" rIns="91425" wrap="square" tIns="91425"/>
          <a:lstStyle>
            <a:lvl1pPr indent="0" lvl="0" marL="0" marR="0" rtl="0" algn="l">
              <a:spcBef>
                <a:spcPts val="0"/>
              </a:spcBef>
              <a:buClr>
                <a:srgbClr val="366092"/>
              </a:buClr>
              <a:buFont typeface="Helvetica Neue"/>
              <a:buNone/>
              <a:defRPr b="1" i="0" sz="3200" u="none" cap="none" strike="noStrike">
                <a:solidFill>
                  <a:srgbClr val="366092"/>
                </a:solidFill>
                <a:latin typeface="Helvetica Neue"/>
                <a:ea typeface="Helvetica Neue"/>
                <a:cs typeface="Helvetica Neue"/>
                <a:sym typeface="Helvetica Neue"/>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80" name="Shape 80"/>
          <p:cNvSpPr txBox="1"/>
          <p:nvPr>
            <p:ph idx="1" type="body"/>
          </p:nvPr>
        </p:nvSpPr>
        <p:spPr>
          <a:xfrm>
            <a:off x="457200" y="1200151"/>
            <a:ext cx="8229600" cy="3394500"/>
          </a:xfrm>
          <a:prstGeom prst="rect">
            <a:avLst/>
          </a:prstGeom>
          <a:noFill/>
          <a:ln>
            <a:noFill/>
          </a:ln>
        </p:spPr>
        <p:txBody>
          <a:bodyPr anchorCtr="0" anchor="t" bIns="91425" lIns="91425" rIns="91425" wrap="square" tIns="91425"/>
          <a:lstStyle>
            <a:lvl1pPr indent="-190500" lvl="0" marL="342900" marR="0" rtl="0" algn="l">
              <a:spcBef>
                <a:spcPts val="480"/>
              </a:spcBef>
              <a:buClr>
                <a:srgbClr val="366092"/>
              </a:buClr>
              <a:buSzPct val="100000"/>
              <a:buFont typeface="Arial"/>
              <a:buChar char="•"/>
              <a:defRPr b="0" i="0" sz="2400" u="none" cap="none" strike="noStrike">
                <a:solidFill>
                  <a:srgbClr val="366092"/>
                </a:solidFill>
                <a:latin typeface="Helvetica Neue"/>
                <a:ea typeface="Helvetica Neue"/>
                <a:cs typeface="Helvetica Neue"/>
                <a:sym typeface="Helvetica Neue"/>
              </a:defRPr>
            </a:lvl1pPr>
            <a:lvl2pPr indent="-158750" lvl="1" marL="742950" marR="0" rtl="0" algn="l">
              <a:spcBef>
                <a:spcPts val="400"/>
              </a:spcBef>
              <a:buClr>
                <a:srgbClr val="366092"/>
              </a:buClr>
              <a:buSzPct val="100000"/>
              <a:buFont typeface="Arial"/>
              <a:buChar char="–"/>
              <a:defRPr b="0" i="0" sz="2000" u="none" cap="none" strike="noStrike">
                <a:solidFill>
                  <a:srgbClr val="366092"/>
                </a:solidFill>
                <a:latin typeface="Helvetica Neue"/>
                <a:ea typeface="Helvetica Neue"/>
                <a:cs typeface="Helvetica Neue"/>
                <a:sym typeface="Helvetica Neue"/>
              </a:defRPr>
            </a:lvl2pPr>
            <a:lvl3pPr indent="-114300" lvl="2" marL="1143000" marR="0" rtl="0" algn="l">
              <a:spcBef>
                <a:spcPts val="360"/>
              </a:spcBef>
              <a:buClr>
                <a:srgbClr val="366092"/>
              </a:buClr>
              <a:buSzPct val="100000"/>
              <a:buFont typeface="Arial"/>
              <a:buChar char="•"/>
              <a:defRPr b="0" i="0" sz="1800" u="none" cap="none" strike="noStrike">
                <a:solidFill>
                  <a:srgbClr val="366092"/>
                </a:solidFill>
                <a:latin typeface="Helvetica Neue"/>
                <a:ea typeface="Helvetica Neue"/>
                <a:cs typeface="Helvetica Neue"/>
                <a:sym typeface="Helvetica Neue"/>
              </a:defRPr>
            </a:lvl3pPr>
            <a:lvl4pPr indent="-127000" lvl="3" marL="1600200" marR="0" rtl="0" algn="l">
              <a:spcBef>
                <a:spcPts val="320"/>
              </a:spcBef>
              <a:buClr>
                <a:srgbClr val="366092"/>
              </a:buClr>
              <a:buSzPct val="100000"/>
              <a:buFont typeface="Arial"/>
              <a:buChar char="–"/>
              <a:defRPr b="0" i="0" sz="1600" u="none" cap="none" strike="noStrike">
                <a:solidFill>
                  <a:srgbClr val="366092"/>
                </a:solidFill>
                <a:latin typeface="Helvetica Neue"/>
                <a:ea typeface="Helvetica Neue"/>
                <a:cs typeface="Helvetica Neue"/>
                <a:sym typeface="Helvetica Neue"/>
              </a:defRPr>
            </a:lvl4pPr>
            <a:lvl5pPr indent="-127000" lvl="4" marL="2057400" marR="0" rtl="0" algn="l">
              <a:spcBef>
                <a:spcPts val="320"/>
              </a:spcBef>
              <a:buClr>
                <a:srgbClr val="366092"/>
              </a:buClr>
              <a:buSzPct val="100000"/>
              <a:buFont typeface="Arial"/>
              <a:buChar char="»"/>
              <a:defRPr b="0" i="0" sz="1600" u="none" cap="none" strike="noStrike">
                <a:solidFill>
                  <a:srgbClr val="366092"/>
                </a:solidFill>
                <a:latin typeface="Helvetica Neue"/>
                <a:ea typeface="Helvetica Neue"/>
                <a:cs typeface="Helvetica Neue"/>
                <a:sym typeface="Helvetica Neue"/>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457200" y="4767264"/>
            <a:ext cx="2133600" cy="273900"/>
          </a:xfrm>
          <a:prstGeom prst="rect">
            <a:avLst/>
          </a:prstGeom>
          <a:noFill/>
          <a:ln>
            <a:noFill/>
          </a:ln>
        </p:spPr>
        <p:txBody>
          <a:bodyPr anchorCtr="0" anchor="t" bIns="91425" lIns="91425" rIns="91425" wrap="square" tIns="91425"/>
          <a:lstStyle>
            <a:lvl1pPr indent="0" lvl="0" marL="0" marR="0" rtl="0" algn="l">
              <a:spcBef>
                <a:spcPts val="0"/>
              </a:spcBef>
              <a:buNone/>
              <a:defRPr b="0" i="0" sz="1800" u="none" cap="none" strike="noStrike">
                <a:solidFill>
                  <a:schemeClr val="dk1"/>
                </a:solidFill>
                <a:latin typeface="Helvetica Neue"/>
                <a:ea typeface="Helvetica Neue"/>
                <a:cs typeface="Helvetica Neue"/>
                <a:sym typeface="Helvetica Neue"/>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3124200" y="4767264"/>
            <a:ext cx="2895600" cy="273900"/>
          </a:xfrm>
          <a:prstGeom prst="rect">
            <a:avLst/>
          </a:prstGeom>
          <a:noFill/>
          <a:ln>
            <a:noFill/>
          </a:ln>
        </p:spPr>
        <p:txBody>
          <a:bodyPr anchorCtr="0" anchor="t" bIns="91425" lIns="91425" rIns="91425" wrap="square" tIns="91425"/>
          <a:lstStyle>
            <a:lvl1pPr indent="0" lvl="0" marL="0" marR="0" rtl="0" algn="l">
              <a:spcBef>
                <a:spcPts val="0"/>
              </a:spcBef>
              <a:buNone/>
              <a:defRPr b="0" i="0" sz="1800" u="none" cap="none" strike="noStrike">
                <a:solidFill>
                  <a:schemeClr val="dk1"/>
                </a:solidFill>
                <a:latin typeface="Helvetica Neue"/>
                <a:ea typeface="Helvetica Neue"/>
                <a:cs typeface="Helvetica Neue"/>
                <a:sym typeface="Helvetica Neue"/>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Helvetica Neue"/>
                <a:ea typeface="Helvetica Neue"/>
                <a:cs typeface="Helvetica Neue"/>
                <a:sym typeface="Helvetica Neue"/>
              </a:rPr>
              <a:t>‹#›</a:t>
            </a:fld>
          </a:p>
        </p:txBody>
      </p:sp>
      <p:cxnSp>
        <p:nvCxnSpPr>
          <p:cNvPr id="84" name="Shape 84"/>
          <p:cNvCxnSpPr/>
          <p:nvPr/>
        </p:nvCxnSpPr>
        <p:spPr>
          <a:xfrm>
            <a:off x="467544" y="4731990"/>
            <a:ext cx="8208900" cy="0"/>
          </a:xfrm>
          <a:prstGeom prst="straightConnector1">
            <a:avLst/>
          </a:prstGeom>
          <a:noFill/>
          <a:ln cap="flat" cmpd="sng" w="9525">
            <a:solidFill>
              <a:srgbClr val="BFBFBF"/>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 Blue">
    <p:spTree>
      <p:nvGrpSpPr>
        <p:cNvPr id="85" name="Shape 85"/>
        <p:cNvGrpSpPr/>
        <p:nvPr/>
      </p:nvGrpSpPr>
      <p:grpSpPr>
        <a:xfrm>
          <a:off x="0" y="0"/>
          <a:ext cx="0" cy="0"/>
          <a:chOff x="0" y="0"/>
          <a:chExt cx="0" cy="0"/>
        </a:xfrm>
      </p:grpSpPr>
      <p:sp>
        <p:nvSpPr>
          <p:cNvPr id="86" name="Shape 86"/>
          <p:cNvSpPr txBox="1"/>
          <p:nvPr>
            <p:ph type="ctrTitle"/>
          </p:nvPr>
        </p:nvSpPr>
        <p:spPr>
          <a:xfrm>
            <a:off x="1043608" y="3111812"/>
            <a:ext cx="7772400" cy="1102500"/>
          </a:xfrm>
          <a:prstGeom prst="rect">
            <a:avLst/>
          </a:prstGeom>
          <a:noFill/>
          <a:ln>
            <a:noFill/>
          </a:ln>
        </p:spPr>
        <p:txBody>
          <a:bodyPr anchorCtr="0" anchor="ctr" bIns="91425" lIns="91425" rIns="91425" wrap="square" tIns="91425"/>
          <a:lstStyle>
            <a:lvl1pPr indent="0" lvl="0" marL="0" marR="0" rtl="0" algn="r">
              <a:spcBef>
                <a:spcPts val="0"/>
              </a:spcBef>
              <a:buClr>
                <a:srgbClr val="366092"/>
              </a:buClr>
              <a:buFont typeface="Helvetica Neue"/>
              <a:buNone/>
              <a:defRPr b="0" i="0" sz="4400" u="none" cap="none" strike="noStrike">
                <a:solidFill>
                  <a:srgbClr val="366092"/>
                </a:solidFill>
                <a:latin typeface="Helvetica Neue"/>
                <a:ea typeface="Helvetica Neue"/>
                <a:cs typeface="Helvetica Neue"/>
                <a:sym typeface="Helvetica Neue"/>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87" name="Shape 87"/>
          <p:cNvSpPr txBox="1"/>
          <p:nvPr>
            <p:ph idx="1" type="body"/>
          </p:nvPr>
        </p:nvSpPr>
        <p:spPr>
          <a:xfrm>
            <a:off x="1043608" y="4299943"/>
            <a:ext cx="7772400" cy="693000"/>
          </a:xfrm>
          <a:prstGeom prst="rect">
            <a:avLst/>
          </a:prstGeom>
          <a:noFill/>
          <a:ln>
            <a:noFill/>
          </a:ln>
        </p:spPr>
        <p:txBody>
          <a:bodyPr anchorCtr="0" anchor="t" bIns="91425" lIns="91425" rIns="91425" wrap="square" tIns="91425"/>
          <a:lstStyle>
            <a:lvl1pPr indent="0" lvl="0" marL="0" marR="0" rtl="0" algn="r">
              <a:spcBef>
                <a:spcPts val="480"/>
              </a:spcBef>
              <a:buClr>
                <a:srgbClr val="7F7F7F"/>
              </a:buClr>
              <a:buFont typeface="Arial"/>
              <a:buNone/>
              <a:defRPr b="0" i="0" sz="2400" u="none" cap="none" strike="noStrike">
                <a:solidFill>
                  <a:srgbClr val="7F7F7F"/>
                </a:solidFill>
                <a:latin typeface="Helvetica Neue"/>
                <a:ea typeface="Helvetica Neue"/>
                <a:cs typeface="Helvetica Neue"/>
                <a:sym typeface="Helvetica Neue"/>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pic>
        <p:nvPicPr>
          <p:cNvPr id="88" name="Shape 88"/>
          <p:cNvPicPr preferRelativeResize="0"/>
          <p:nvPr/>
        </p:nvPicPr>
        <p:blipFill rotWithShape="1">
          <a:blip r:embed="rId2">
            <a:alphaModFix/>
          </a:blip>
          <a:srcRect b="0" l="0" r="0" t="0"/>
          <a:stretch/>
        </p:blipFill>
        <p:spPr>
          <a:xfrm>
            <a:off x="-420688" y="-108000"/>
            <a:ext cx="9985500" cy="3040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Vide">
    <p:spTree>
      <p:nvGrpSpPr>
        <p:cNvPr id="89" name="Shape 89"/>
        <p:cNvGrpSpPr/>
        <p:nvPr/>
      </p:nvGrpSpPr>
      <p:grpSpPr>
        <a:xfrm>
          <a:off x="0" y="0"/>
          <a:ext cx="0" cy="0"/>
          <a:chOff x="0" y="0"/>
          <a:chExt cx="0" cy="0"/>
        </a:xfrm>
      </p:grpSpPr>
      <p:sp>
        <p:nvSpPr>
          <p:cNvPr id="90" name="Shape 90"/>
          <p:cNvSpPr txBox="1"/>
          <p:nvPr>
            <p:ph idx="10" type="dt"/>
          </p:nvPr>
        </p:nvSpPr>
        <p:spPr>
          <a:xfrm>
            <a:off x="457200" y="4767264"/>
            <a:ext cx="2133600" cy="273900"/>
          </a:xfrm>
          <a:prstGeom prst="rect">
            <a:avLst/>
          </a:prstGeom>
          <a:noFill/>
          <a:ln>
            <a:noFill/>
          </a:ln>
        </p:spPr>
        <p:txBody>
          <a:bodyPr anchorCtr="0" anchor="t" bIns="91425" lIns="91425" rIns="91425" wrap="square" tIns="91425"/>
          <a:lstStyle>
            <a:lvl1pPr indent="0" lvl="0" marL="0" marR="0" rtl="0" algn="l">
              <a:spcBef>
                <a:spcPts val="0"/>
              </a:spcBef>
              <a:buNone/>
              <a:defRPr sz="1800">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1" name="Shape 91"/>
          <p:cNvSpPr txBox="1"/>
          <p:nvPr>
            <p:ph idx="11" type="ftr"/>
          </p:nvPr>
        </p:nvSpPr>
        <p:spPr>
          <a:xfrm>
            <a:off x="3124200" y="4767264"/>
            <a:ext cx="2895600" cy="273900"/>
          </a:xfrm>
          <a:prstGeom prst="rect">
            <a:avLst/>
          </a:prstGeom>
          <a:noFill/>
          <a:ln>
            <a:noFill/>
          </a:ln>
        </p:spPr>
        <p:txBody>
          <a:bodyPr anchorCtr="0" anchor="t" bIns="91425" lIns="91425" rIns="91425" wrap="square" tIns="91425"/>
          <a:lstStyle>
            <a:lvl1pPr indent="0" lvl="0" marL="0" marR="0" rtl="0" algn="l">
              <a:spcBef>
                <a:spcPts val="0"/>
              </a:spcBef>
              <a:buNone/>
              <a:defRPr sz="1800">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2" name="Shape 92"/>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 name="Shape 74"/>
        <p:cNvGrpSpPr/>
        <p:nvPr/>
      </p:nvGrpSpPr>
      <p:grpSpPr>
        <a:xfrm>
          <a:off x="0" y="0"/>
          <a:ext cx="0" cy="0"/>
          <a:chOff x="0" y="0"/>
          <a:chExt cx="0" cy="0"/>
        </a:xfrm>
      </p:grpSpPr>
      <p:sp>
        <p:nvSpPr>
          <p:cNvPr id="75" name="Shape 75"/>
          <p:cNvSpPr txBox="1"/>
          <p:nvPr>
            <p:ph type="title"/>
          </p:nvPr>
        </p:nvSpPr>
        <p:spPr>
          <a:xfrm>
            <a:off x="457200" y="205979"/>
            <a:ext cx="8229600" cy="8574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76" name="Shape 76"/>
          <p:cNvSpPr txBox="1"/>
          <p:nvPr>
            <p:ph idx="1" type="body"/>
          </p:nvPr>
        </p:nvSpPr>
        <p:spPr>
          <a:xfrm>
            <a:off x="457200" y="1200151"/>
            <a:ext cx="8229600" cy="3394500"/>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comments" Target="../comments/comment2.xml"/><Relationship Id="rId4" Type="http://schemas.openxmlformats.org/officeDocument/2006/relationships/image" Target="../media/image36.png"/><Relationship Id="rId5"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comments" Target="../comments/comment3.xml"/><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comments" Target="../comments/comment4.xml"/><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comments" Target="../comments/comment5.xml"/><Relationship Id="rId4" Type="http://schemas.openxmlformats.org/officeDocument/2006/relationships/image" Target="../media/image55.png"/><Relationship Id="rId9"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comments" Target="../comments/comment6.xml"/><Relationship Id="rId4" Type="http://schemas.openxmlformats.org/officeDocument/2006/relationships/image" Target="../media/image65.jpg"/><Relationship Id="rId5" Type="http://schemas.openxmlformats.org/officeDocument/2006/relationships/image" Target="../media/image6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comments" Target="../comments/comment7.xml"/><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64.jpg"/><Relationship Id="rId4" Type="http://schemas.openxmlformats.org/officeDocument/2006/relationships/image" Target="../media/image61.jpg"/><Relationship Id="rId5"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comments" Target="../comments/comment8.xml"/><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comments" Target="../comments/comment9.xml"/><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comments" Target="../comments/comment10.xml"/><Relationship Id="rId4" Type="http://schemas.openxmlformats.org/officeDocument/2006/relationships/image" Target="../media/image73.png"/><Relationship Id="rId5"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comments" Target="../comments/comment11.xml"/><Relationship Id="rId4"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comments" Target="../comments/comment1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image" Target="../media/image79.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 Id="rId3"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 Id="rId3" Type="http://schemas.openxmlformats.org/officeDocument/2006/relationships/image" Target="../media/image84.pn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86.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8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52.png"/><Relationship Id="rId6"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8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0.png"/><Relationship Id="rId4" Type="http://schemas.openxmlformats.org/officeDocument/2006/relationships/image" Target="../media/image94.png"/><Relationship Id="rId5" Type="http://schemas.openxmlformats.org/officeDocument/2006/relationships/image" Target="../media/image9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9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99.pn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0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10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0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03.png"/><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 Id="rId3" Type="http://schemas.openxmlformats.org/officeDocument/2006/relationships/image" Target="../media/image10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07.png"/><Relationship Id="rId4" Type="http://schemas.openxmlformats.org/officeDocument/2006/relationships/image" Target="../media/image106.png"/><Relationship Id="rId5"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11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09.png"/><Relationship Id="rId4" Type="http://schemas.openxmlformats.org/officeDocument/2006/relationships/image" Target="../media/image112.png"/><Relationship Id="rId5" Type="http://schemas.openxmlformats.org/officeDocument/2006/relationships/image" Target="../media/image111.png"/><Relationship Id="rId6"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b="0" l="0" r="0" t="0"/>
          <a:stretch/>
        </p:blipFill>
        <p:spPr>
          <a:xfrm>
            <a:off x="-156825" y="-66609"/>
            <a:ext cx="9403556" cy="5276721"/>
          </a:xfrm>
          <a:prstGeom prst="rect">
            <a:avLst/>
          </a:prstGeom>
          <a:noFill/>
          <a:ln>
            <a:noFill/>
          </a:ln>
        </p:spPr>
      </p:pic>
      <p:sp>
        <p:nvSpPr>
          <p:cNvPr id="98" name="Shape 98"/>
          <p:cNvSpPr txBox="1"/>
          <p:nvPr/>
        </p:nvSpPr>
        <p:spPr>
          <a:xfrm>
            <a:off x="5421312" y="4348163"/>
            <a:ext cx="2479675" cy="657225"/>
          </a:xfrm>
          <a:prstGeom prst="rect">
            <a:avLst/>
          </a:prstGeom>
          <a:noFill/>
          <a:ln>
            <a:noFill/>
          </a:ln>
        </p:spPr>
        <p:txBody>
          <a:bodyPr anchorCtr="0" anchor="ctr" bIns="46025" lIns="92050" rIns="92050" wrap="square" tIns="46025">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9" name="Shape 99"/>
          <p:cNvSpPr txBox="1"/>
          <p:nvPr>
            <p:ph type="ctrTitle"/>
          </p:nvPr>
        </p:nvSpPr>
        <p:spPr>
          <a:xfrm>
            <a:off x="-901700" y="347663"/>
            <a:ext cx="10893300" cy="2208600"/>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FFDDEE"/>
              </a:buClr>
              <a:buSzPct val="25000"/>
              <a:buFont typeface="Arial"/>
              <a:buNone/>
            </a:pPr>
            <a:r>
              <a:rPr b="1" i="0" lang="en" sz="3600" u="none" cap="none" strike="noStrike">
                <a:solidFill>
                  <a:srgbClr val="FFDDEE"/>
                </a:solidFill>
                <a:latin typeface="Arial"/>
                <a:ea typeface="Arial"/>
                <a:cs typeface="Arial"/>
                <a:sym typeface="Arial"/>
              </a:rPr>
              <a:t>Personal Genomics:</a:t>
            </a:r>
            <a:br>
              <a:rPr b="1" i="0" lang="en" sz="3600" u="none" cap="none" strike="noStrike">
                <a:solidFill>
                  <a:srgbClr val="FFDDEE"/>
                </a:solidFill>
                <a:latin typeface="Arial"/>
                <a:ea typeface="Arial"/>
                <a:cs typeface="Arial"/>
                <a:sym typeface="Arial"/>
              </a:rPr>
            </a:br>
            <a:r>
              <a:rPr b="1" i="0" lang="en" sz="3600" u="none" cap="none" strike="noStrike">
                <a:solidFill>
                  <a:srgbClr val="FFDDEE"/>
                </a:solidFill>
                <a:latin typeface="Arial"/>
                <a:ea typeface="Arial"/>
                <a:cs typeface="Arial"/>
                <a:sym typeface="Arial"/>
              </a:rPr>
              <a:t>Managing Exponential Data Scaling </a:t>
            </a:r>
            <a:br>
              <a:rPr b="1" i="0" lang="en" sz="3600" u="none" cap="none" strike="noStrike">
                <a:solidFill>
                  <a:srgbClr val="FFDDEE"/>
                </a:solidFill>
                <a:latin typeface="Arial"/>
                <a:ea typeface="Arial"/>
                <a:cs typeface="Arial"/>
                <a:sym typeface="Arial"/>
              </a:rPr>
            </a:br>
            <a:r>
              <a:rPr b="1" i="0" lang="en" sz="3600" u="none" cap="none" strike="noStrike">
                <a:solidFill>
                  <a:srgbClr val="FFDDEE"/>
                </a:solidFill>
                <a:latin typeface="Arial"/>
                <a:ea typeface="Arial"/>
                <a:cs typeface="Arial"/>
                <a:sym typeface="Arial"/>
              </a:rPr>
              <a:t>through Prioritizing </a:t>
            </a:r>
            <a:br>
              <a:rPr b="1" i="0" lang="en" sz="3600" u="none" cap="none" strike="noStrike">
                <a:solidFill>
                  <a:srgbClr val="FFDDEE"/>
                </a:solidFill>
                <a:latin typeface="Arial"/>
                <a:ea typeface="Arial"/>
                <a:cs typeface="Arial"/>
                <a:sym typeface="Arial"/>
              </a:rPr>
            </a:br>
            <a:r>
              <a:rPr b="1" i="0" lang="en" sz="3600" u="none" cap="none" strike="noStrike">
                <a:solidFill>
                  <a:srgbClr val="FFDDEE"/>
                </a:solidFill>
                <a:latin typeface="Arial"/>
                <a:ea typeface="Arial"/>
                <a:cs typeface="Arial"/>
                <a:sym typeface="Arial"/>
              </a:rPr>
              <a:t>High-impact Variants </a:t>
            </a:r>
          </a:p>
        </p:txBody>
      </p:sp>
      <p:sp>
        <p:nvSpPr>
          <p:cNvPr id="100" name="Shape 100"/>
          <p:cNvSpPr txBox="1"/>
          <p:nvPr>
            <p:ph idx="1" type="subTitle"/>
          </p:nvPr>
        </p:nvSpPr>
        <p:spPr>
          <a:xfrm>
            <a:off x="201612" y="3533775"/>
            <a:ext cx="8686800" cy="1788300"/>
          </a:xfrm>
          <a:prstGeom prst="rect">
            <a:avLst/>
          </a:prstGeom>
          <a:noFill/>
          <a:ln>
            <a:noFill/>
          </a:ln>
        </p:spPr>
        <p:txBody>
          <a:bodyPr anchorCtr="0" anchor="t" bIns="46000" lIns="92000" rIns="92000" wrap="square" tIns="46000">
            <a:noAutofit/>
          </a:bodyPr>
          <a:lstStyle/>
          <a:p>
            <a:pPr indent="0" lvl="0" marL="0" marR="0" rtl="0" algn="ctr">
              <a:lnSpc>
                <a:spcPct val="100000"/>
              </a:lnSpc>
              <a:spcBef>
                <a:spcPts val="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Mark Gerstein, Yale</a:t>
            </a:r>
          </a:p>
          <a:p>
            <a:pPr indent="0" lvl="0" marL="0" marR="0" rtl="0" algn="ctr">
              <a:lnSpc>
                <a:spcPct val="100000"/>
              </a:lnSpc>
              <a:spcBef>
                <a:spcPts val="44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Slides freely downloadable from Lectures.GersteinLab.org</a:t>
            </a:r>
          </a:p>
          <a:p>
            <a:pPr indent="0" lvl="0" marL="0" marR="0" rtl="0" algn="ctr">
              <a:lnSpc>
                <a:spcPct val="100000"/>
              </a:lnSpc>
              <a:spcBef>
                <a:spcPts val="44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&amp; “tweetable” (via @markgerstein). </a:t>
            </a:r>
            <a:br>
              <a:rPr b="1" i="0" lang="en" sz="2200" u="none" cap="none" strike="noStrike">
                <a:solidFill>
                  <a:srgbClr val="D0D0F4"/>
                </a:solidFill>
                <a:latin typeface="Arial"/>
                <a:ea typeface="Arial"/>
                <a:cs typeface="Arial"/>
                <a:sym typeface="Arial"/>
              </a:rPr>
            </a:br>
            <a:r>
              <a:rPr b="1" i="0" lang="en" sz="2200" u="none" cap="none" strike="noStrike">
                <a:solidFill>
                  <a:srgbClr val="D0D0F4"/>
                </a:solidFill>
                <a:latin typeface="Arial"/>
                <a:ea typeface="Arial"/>
                <a:cs typeface="Arial"/>
                <a:sym typeface="Arial"/>
              </a:rPr>
              <a:t>See last slide for more info.</a:t>
            </a:r>
          </a:p>
          <a:p>
            <a:pPr indent="0" lvl="0" marL="0" marR="0" rtl="0" algn="ctr">
              <a:lnSpc>
                <a:spcPct val="100000"/>
              </a:lnSpc>
              <a:spcBef>
                <a:spcPts val="440"/>
              </a:spcBef>
              <a:spcAft>
                <a:spcPts val="0"/>
              </a:spcAft>
              <a:buClr>
                <a:schemeClr val="dk1"/>
              </a:buClr>
              <a:buSzPct val="25000"/>
              <a:buFont typeface="Arial"/>
              <a:buNone/>
            </a:pPr>
            <a:r>
              <a:t/>
            </a:r>
            <a:endParaRPr b="1" i="0" sz="2200" u="none" cap="none" strike="noStrike">
              <a:solidFill>
                <a:srgbClr val="D0D0F4"/>
              </a:solidFill>
              <a:latin typeface="Arial"/>
              <a:ea typeface="Arial"/>
              <a:cs typeface="Arial"/>
              <a:sym typeface="Arial"/>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628650" y="1352550"/>
            <a:ext cx="7886700" cy="410765"/>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22228B"/>
              </a:buClr>
              <a:buSzPct val="25000"/>
              <a:buFont typeface="Helvetica Neue"/>
              <a:buNone/>
            </a:pPr>
            <a:r>
              <a:rPr b="1" i="0" lang="en" sz="1900" u="none" cap="none" strike="noStrike">
                <a:solidFill>
                  <a:srgbClr val="22228B"/>
                </a:solidFill>
                <a:latin typeface="Helvetica Neue"/>
                <a:ea typeface="Helvetica Neue"/>
                <a:cs typeface="Helvetica Neue"/>
                <a:sym typeface="Helvetica Neue"/>
              </a:rPr>
              <a:t>(Finding the key mutations in ~3M Germline variants &amp; </a:t>
            </a:r>
            <a:br>
              <a:rPr b="1" i="0" lang="en" sz="1900" u="none" cap="none" strike="noStrike">
                <a:solidFill>
                  <a:srgbClr val="22228B"/>
                </a:solidFill>
                <a:latin typeface="Helvetica Neue"/>
                <a:ea typeface="Helvetica Neue"/>
                <a:cs typeface="Helvetica Neue"/>
                <a:sym typeface="Helvetica Neue"/>
              </a:rPr>
            </a:br>
            <a:r>
              <a:rPr b="1" i="0" lang="en" sz="1900" u="none" cap="none" strike="noStrike">
                <a:solidFill>
                  <a:srgbClr val="22228B"/>
                </a:solidFill>
                <a:latin typeface="Helvetica Neue"/>
                <a:ea typeface="Helvetica Neue"/>
                <a:cs typeface="Helvetica Neue"/>
                <a:sym typeface="Helvetica Neue"/>
              </a:rPr>
              <a:t>~5K Somatic Variants in a Tumor Sample)</a:t>
            </a:r>
          </a:p>
        </p:txBody>
      </p:sp>
      <p:pic>
        <p:nvPicPr>
          <p:cNvPr descr="Land-of-Waldos-Answer.png" id="261" name="Shape 261"/>
          <p:cNvPicPr preferRelativeResize="0"/>
          <p:nvPr>
            <p:ph idx="1" type="body"/>
          </p:nvPr>
        </p:nvPicPr>
        <p:blipFill rotWithShape="1">
          <a:blip r:embed="rId3">
            <a:alphaModFix/>
          </a:blip>
          <a:srcRect b="6695" l="0" r="0" t="6695"/>
          <a:stretch/>
        </p:blipFill>
        <p:spPr>
          <a:xfrm>
            <a:off x="1485900" y="1863328"/>
            <a:ext cx="6172200" cy="2545556"/>
          </a:xfrm>
          <a:prstGeom prst="rect">
            <a:avLst/>
          </a:prstGeom>
          <a:noFill/>
          <a:ln>
            <a:noFill/>
          </a:ln>
        </p:spPr>
      </p:pic>
      <p:sp>
        <p:nvSpPr>
          <p:cNvPr id="262" name="Shape 262"/>
          <p:cNvSpPr txBox="1"/>
          <p:nvPr/>
        </p:nvSpPr>
        <p:spPr>
          <a:xfrm>
            <a:off x="0" y="683419"/>
            <a:ext cx="9144000" cy="392906"/>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1" i="0" lang="en" sz="2800" u="none">
                <a:solidFill>
                  <a:schemeClr val="dk1"/>
                </a:solidFill>
                <a:latin typeface="Helvetica Neue"/>
                <a:ea typeface="Helvetica Neue"/>
                <a:cs typeface="Helvetica Neue"/>
                <a:sym typeface="Helvetica Neue"/>
              </a:rPr>
              <a:t>Cancer drivers: Significance &amp; identification</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452437" y="196453"/>
            <a:ext cx="3141662" cy="1583531"/>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22228B"/>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Finding Key Variants</a:t>
            </a:r>
            <a:br>
              <a:rPr b="1" i="0" lang="en" sz="3200" u="none" cap="none" strike="noStrike">
                <a:solidFill>
                  <a:srgbClr val="22228B"/>
                </a:solidFill>
                <a:latin typeface="Helvetica Neue"/>
                <a:ea typeface="Helvetica Neue"/>
                <a:cs typeface="Helvetica Neue"/>
                <a:sym typeface="Helvetica Neue"/>
              </a:rPr>
            </a:br>
            <a:br>
              <a:rPr b="1" i="0" lang="en" sz="3200" u="none" cap="none" strike="noStrike">
                <a:solidFill>
                  <a:srgbClr val="22228B"/>
                </a:solidFill>
                <a:latin typeface="Helvetica Neue"/>
                <a:ea typeface="Helvetica Neue"/>
                <a:cs typeface="Helvetica Neue"/>
                <a:sym typeface="Helvetica Neue"/>
              </a:rPr>
            </a:br>
            <a:r>
              <a:rPr b="1" i="0" lang="en" sz="3200" u="none" cap="none" strike="noStrike">
                <a:solidFill>
                  <a:srgbClr val="22228B"/>
                </a:solidFill>
                <a:latin typeface="Helvetica Neue"/>
                <a:ea typeface="Helvetica Neue"/>
                <a:cs typeface="Helvetica Neue"/>
                <a:sym typeface="Helvetica Neue"/>
              </a:rPr>
              <a:t>Germline</a:t>
            </a:r>
          </a:p>
        </p:txBody>
      </p:sp>
      <p:sp>
        <p:nvSpPr>
          <p:cNvPr id="268" name="Shape 268"/>
          <p:cNvSpPr txBox="1"/>
          <p:nvPr/>
        </p:nvSpPr>
        <p:spPr>
          <a:xfrm>
            <a:off x="0" y="2381250"/>
            <a:ext cx="8802600" cy="2793300"/>
          </a:xfrm>
          <a:prstGeom prst="rect">
            <a:avLst/>
          </a:prstGeom>
          <a:noFill/>
          <a:ln>
            <a:noFill/>
          </a:ln>
        </p:spPr>
        <p:txBody>
          <a:bodyPr anchorCtr="0" anchor="t" bIns="45700" lIns="91425" rIns="91425" wrap="square" tIns="45700">
            <a:noAutofit/>
          </a:bodyPr>
          <a:lstStyle/>
          <a:p>
            <a:pPr indent="-241300" lvl="0" marL="285750" marR="0" rtl="0" algn="l">
              <a:lnSpc>
                <a:spcPct val="100000"/>
              </a:lnSpc>
              <a:spcBef>
                <a:spcPts val="0"/>
              </a:spcBef>
              <a:spcAft>
                <a:spcPts val="0"/>
              </a:spcAft>
              <a:buClr>
                <a:srgbClr val="008000"/>
              </a:buClr>
              <a:buSzPct val="100000"/>
              <a:buFont typeface="Helvetica Neue"/>
              <a:buChar char="•"/>
            </a:pPr>
            <a:r>
              <a:rPr b="1" i="0" lang="en" sz="1300" u="none">
                <a:solidFill>
                  <a:srgbClr val="008000"/>
                </a:solidFill>
                <a:latin typeface="Helvetica Neue"/>
                <a:ea typeface="Helvetica Neue"/>
                <a:cs typeface="Helvetica Neue"/>
                <a:sym typeface="Helvetica Neue"/>
              </a:rPr>
              <a:t>Common variants</a:t>
            </a:r>
            <a:r>
              <a:rPr b="0" i="0" lang="en" sz="1300" u="none">
                <a:solidFill>
                  <a:srgbClr val="000000"/>
                </a:solidFill>
                <a:latin typeface="Helvetica Neue"/>
                <a:ea typeface="Helvetica Neue"/>
                <a:cs typeface="Helvetica Neue"/>
                <a:sym typeface="Helvetica Neue"/>
              </a:rPr>
              <a:t>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Can be associated with phenotype (ie disease) via a Genome-wide Association Study (GWAS), which tests whether the frequency of alleles differs between cases &amp; controls.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Usually their functional effect is weaker.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Many are non-coding</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Issue of LD in identifying the actual causal variant.</a:t>
            </a:r>
          </a:p>
          <a:p>
            <a:pPr indent="-241300" lvl="0" marL="285750" marR="0" rtl="0" algn="l">
              <a:lnSpc>
                <a:spcPct val="100000"/>
              </a:lnSpc>
              <a:spcBef>
                <a:spcPts val="0"/>
              </a:spcBef>
              <a:spcAft>
                <a:spcPts val="0"/>
              </a:spcAft>
              <a:buClr>
                <a:srgbClr val="008000"/>
              </a:buClr>
              <a:buSzPct val="100000"/>
              <a:buFont typeface="Helvetica Neue"/>
              <a:buChar char="•"/>
            </a:pPr>
            <a:r>
              <a:rPr b="1" i="0" lang="en" sz="1300" u="none">
                <a:solidFill>
                  <a:srgbClr val="008000"/>
                </a:solidFill>
                <a:latin typeface="Helvetica Neue"/>
                <a:ea typeface="Helvetica Neue"/>
                <a:cs typeface="Helvetica Neue"/>
                <a:sym typeface="Helvetica Neue"/>
              </a:rPr>
              <a:t>Rare variants</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Associations are usually underpowered due to low frequencies.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They often have larger functional impact</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Can be collapsed in the same element to gain statistical power (burden tests).</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In some cases, causal variants can be identified through tracing inheritance of Mendelian subtypes of diseases in large families.</a:t>
            </a:r>
          </a:p>
          <a:p>
            <a:pPr indent="-285750" lvl="0" marL="285750" marR="0" rtl="0" algn="l">
              <a:lnSpc>
                <a:spcPct val="100000"/>
              </a:lnSpc>
              <a:spcBef>
                <a:spcPts val="0"/>
              </a:spcBef>
              <a:spcAft>
                <a:spcPts val="0"/>
              </a:spcAft>
              <a:buClr>
                <a:schemeClr val="dk1"/>
              </a:buClr>
              <a:buFont typeface="Calibri"/>
              <a:buNone/>
            </a:pPr>
            <a:r>
              <a:t/>
            </a:r>
            <a:endParaRPr b="0" i="0" sz="1300" u="non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1300" u="none">
              <a:solidFill>
                <a:srgbClr val="000000"/>
              </a:solidFill>
              <a:latin typeface="Helvetica Neue"/>
              <a:ea typeface="Helvetica Neue"/>
              <a:cs typeface="Helvetica Neue"/>
              <a:sym typeface="Helvetica Neue"/>
            </a:endParaRPr>
          </a:p>
        </p:txBody>
      </p:sp>
      <p:sp>
        <p:nvSpPr>
          <p:cNvPr id="269" name="Shape 269"/>
          <p:cNvSpPr txBox="1"/>
          <p:nvPr/>
        </p:nvSpPr>
        <p:spPr>
          <a:xfrm>
            <a:off x="476250" y="4880372"/>
            <a:ext cx="8326437" cy="18454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000" u="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descr="Featured-Image1-759x482.jpg" id="270" name="Shape 270"/>
          <p:cNvPicPr preferRelativeResize="0"/>
          <p:nvPr/>
        </p:nvPicPr>
        <p:blipFill rotWithShape="1">
          <a:blip r:embed="rId3">
            <a:alphaModFix/>
          </a:blip>
          <a:srcRect b="0" l="0" r="0" t="0"/>
          <a:stretch/>
        </p:blipFill>
        <p:spPr>
          <a:xfrm>
            <a:off x="4384675" y="367903"/>
            <a:ext cx="3530287" cy="2234464"/>
          </a:xfrm>
          <a:prstGeom prst="rect">
            <a:avLst/>
          </a:prstGeom>
          <a:noFill/>
          <a:ln>
            <a:noFill/>
          </a:ln>
        </p:spPr>
      </p:pic>
      <p:sp>
        <p:nvSpPr>
          <p:cNvPr id="271" name="Shape 271"/>
          <p:cNvSpPr txBox="1"/>
          <p:nvPr/>
        </p:nvSpPr>
        <p:spPr>
          <a:xfrm>
            <a:off x="4338637" y="13096"/>
            <a:ext cx="3736975" cy="30003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FF0000"/>
              </a:buClr>
              <a:buSzPct val="25000"/>
              <a:buFont typeface="Helvetica Neue"/>
              <a:buNone/>
            </a:pPr>
            <a:r>
              <a:rPr b="1" i="0" lang="en" sz="2000" u="none">
                <a:solidFill>
                  <a:srgbClr val="FF0000"/>
                </a:solidFill>
                <a:latin typeface="Helvetica Neue"/>
                <a:ea typeface="Helvetica Neue"/>
                <a:cs typeface="Helvetica Neue"/>
                <a:sym typeface="Helvetica Neue"/>
              </a:rPr>
              <a:t>CAN YOU FIND THE PANDA?</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cxnSp>
        <p:nvCxnSpPr>
          <p:cNvPr id="276" name="Shape 276"/>
          <p:cNvCxnSpPr/>
          <p:nvPr/>
        </p:nvCxnSpPr>
        <p:spPr>
          <a:xfrm>
            <a:off x="6397625" y="1244203"/>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277" name="Shape 277"/>
          <p:cNvCxnSpPr/>
          <p:nvPr/>
        </p:nvCxnSpPr>
        <p:spPr>
          <a:xfrm>
            <a:off x="1235075" y="1366838"/>
            <a:ext cx="6632575" cy="0"/>
          </a:xfrm>
          <a:prstGeom prst="straightConnector1">
            <a:avLst/>
          </a:prstGeom>
          <a:noFill/>
          <a:ln cap="flat" cmpd="sng" w="38100">
            <a:solidFill>
              <a:srgbClr val="009973"/>
            </a:solidFill>
            <a:prstDash val="solid"/>
            <a:miter lim="800000"/>
            <a:headEnd len="med" w="med" type="none"/>
            <a:tailEnd len="med" w="med" type="none"/>
          </a:ln>
        </p:spPr>
      </p:cxnSp>
      <p:pic>
        <p:nvPicPr>
          <p:cNvPr id="278" name="Shape 278"/>
          <p:cNvPicPr preferRelativeResize="0"/>
          <p:nvPr/>
        </p:nvPicPr>
        <p:blipFill rotWithShape="1">
          <a:blip r:embed="rId3">
            <a:alphaModFix/>
          </a:blip>
          <a:srcRect b="0" l="0" r="0" t="0"/>
          <a:stretch/>
        </p:blipFill>
        <p:spPr>
          <a:xfrm>
            <a:off x="939800" y="1309688"/>
            <a:ext cx="412802" cy="1363129"/>
          </a:xfrm>
          <a:prstGeom prst="rect">
            <a:avLst/>
          </a:prstGeom>
          <a:noFill/>
          <a:ln>
            <a:noFill/>
          </a:ln>
        </p:spPr>
      </p:pic>
      <p:cxnSp>
        <p:nvCxnSpPr>
          <p:cNvPr id="279" name="Shape 279"/>
          <p:cNvCxnSpPr/>
          <p:nvPr/>
        </p:nvCxnSpPr>
        <p:spPr>
          <a:xfrm>
            <a:off x="1235075" y="1683544"/>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80" name="Shape 280"/>
          <p:cNvCxnSpPr/>
          <p:nvPr/>
        </p:nvCxnSpPr>
        <p:spPr>
          <a:xfrm>
            <a:off x="1235075" y="3315890"/>
            <a:ext cx="6632575" cy="0"/>
          </a:xfrm>
          <a:prstGeom prst="straightConnector1">
            <a:avLst/>
          </a:prstGeom>
          <a:noFill/>
          <a:ln cap="flat" cmpd="sng" w="38100">
            <a:solidFill>
              <a:srgbClr val="4835F6"/>
            </a:solidFill>
            <a:prstDash val="solid"/>
            <a:miter lim="800000"/>
            <a:headEnd len="med" w="med" type="none"/>
            <a:tailEnd len="med" w="med" type="none"/>
          </a:ln>
        </p:spPr>
      </p:cxnSp>
      <p:pic>
        <p:nvPicPr>
          <p:cNvPr id="281" name="Shape 281"/>
          <p:cNvPicPr preferRelativeResize="0"/>
          <p:nvPr/>
        </p:nvPicPr>
        <p:blipFill rotWithShape="1">
          <a:blip r:embed="rId4">
            <a:alphaModFix/>
          </a:blip>
          <a:srcRect b="0" l="0" r="0" t="0"/>
          <a:stretch/>
        </p:blipFill>
        <p:spPr>
          <a:xfrm>
            <a:off x="1004887" y="3250406"/>
            <a:ext cx="410102" cy="1389142"/>
          </a:xfrm>
          <a:prstGeom prst="rect">
            <a:avLst/>
          </a:prstGeom>
          <a:noFill/>
          <a:ln>
            <a:noFill/>
          </a:ln>
        </p:spPr>
      </p:pic>
      <p:sp>
        <p:nvSpPr>
          <p:cNvPr id="282" name="Shape 282"/>
          <p:cNvSpPr txBox="1"/>
          <p:nvPr/>
        </p:nvSpPr>
        <p:spPr>
          <a:xfrm rot="-5400000">
            <a:off x="103375" y="1650406"/>
            <a:ext cx="1334700" cy="3699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Healthy</a:t>
            </a:r>
          </a:p>
        </p:txBody>
      </p:sp>
      <p:sp>
        <p:nvSpPr>
          <p:cNvPr id="283" name="Shape 283"/>
          <p:cNvSpPr txBox="1"/>
          <p:nvPr/>
        </p:nvSpPr>
        <p:spPr>
          <a:xfrm rot="-5400000">
            <a:off x="122175" y="3657148"/>
            <a:ext cx="1424100" cy="3699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Diseased</a:t>
            </a:r>
          </a:p>
        </p:txBody>
      </p:sp>
      <p:cxnSp>
        <p:nvCxnSpPr>
          <p:cNvPr id="284" name="Shape 284"/>
          <p:cNvCxnSpPr/>
          <p:nvPr/>
        </p:nvCxnSpPr>
        <p:spPr>
          <a:xfrm>
            <a:off x="1235075" y="2940844"/>
            <a:ext cx="6661150" cy="0"/>
          </a:xfrm>
          <a:prstGeom prst="straightConnector1">
            <a:avLst/>
          </a:prstGeom>
          <a:noFill/>
          <a:ln cap="flat" cmpd="sng" w="76200">
            <a:solidFill>
              <a:srgbClr val="7F7F7F"/>
            </a:solidFill>
            <a:prstDash val="solid"/>
            <a:miter lim="800000"/>
            <a:headEnd len="med" w="med" type="none"/>
            <a:tailEnd len="med" w="med" type="none"/>
          </a:ln>
        </p:spPr>
      </p:cxnSp>
      <p:sp>
        <p:nvSpPr>
          <p:cNvPr id="285" name="Shape 285"/>
          <p:cNvSpPr txBox="1"/>
          <p:nvPr/>
        </p:nvSpPr>
        <p:spPr>
          <a:xfrm>
            <a:off x="276225" y="2687240"/>
            <a:ext cx="1017587" cy="48458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Pooled</a:t>
            </a:r>
          </a:p>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Variants</a:t>
            </a:r>
          </a:p>
        </p:txBody>
      </p:sp>
      <p:sp>
        <p:nvSpPr>
          <p:cNvPr id="286" name="Shape 286"/>
          <p:cNvSpPr/>
          <p:nvPr/>
        </p:nvSpPr>
        <p:spPr>
          <a:xfrm>
            <a:off x="6343650" y="3263503"/>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87" name="Shape 287"/>
          <p:cNvCxnSpPr/>
          <p:nvPr/>
        </p:nvCxnSpPr>
        <p:spPr>
          <a:xfrm>
            <a:off x="1235075" y="2289571"/>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88" name="Shape 288"/>
          <p:cNvCxnSpPr/>
          <p:nvPr/>
        </p:nvCxnSpPr>
        <p:spPr>
          <a:xfrm>
            <a:off x="1235075" y="2606278"/>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89" name="Shape 289"/>
          <p:cNvCxnSpPr/>
          <p:nvPr/>
        </p:nvCxnSpPr>
        <p:spPr>
          <a:xfrm>
            <a:off x="1263650" y="1993106"/>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90" name="Shape 290"/>
          <p:cNvCxnSpPr/>
          <p:nvPr/>
        </p:nvCxnSpPr>
        <p:spPr>
          <a:xfrm>
            <a:off x="1235075" y="3893344"/>
            <a:ext cx="6632575" cy="0"/>
          </a:xfrm>
          <a:prstGeom prst="straightConnector1">
            <a:avLst/>
          </a:prstGeom>
          <a:noFill/>
          <a:ln cap="flat" cmpd="sng" w="38100">
            <a:solidFill>
              <a:srgbClr val="4835F6"/>
            </a:solidFill>
            <a:prstDash val="solid"/>
            <a:miter lim="800000"/>
            <a:headEnd len="med" w="med" type="none"/>
            <a:tailEnd len="med" w="med" type="none"/>
          </a:ln>
        </p:spPr>
      </p:cxnSp>
      <p:cxnSp>
        <p:nvCxnSpPr>
          <p:cNvPr id="291" name="Shape 291"/>
          <p:cNvCxnSpPr/>
          <p:nvPr/>
        </p:nvCxnSpPr>
        <p:spPr>
          <a:xfrm>
            <a:off x="1235075" y="3611165"/>
            <a:ext cx="6632575" cy="0"/>
          </a:xfrm>
          <a:prstGeom prst="straightConnector1">
            <a:avLst/>
          </a:prstGeom>
          <a:noFill/>
          <a:ln cap="flat" cmpd="sng" w="38100">
            <a:solidFill>
              <a:srgbClr val="4835F6"/>
            </a:solidFill>
            <a:prstDash val="solid"/>
            <a:miter lim="800000"/>
            <a:headEnd len="med" w="med" type="none"/>
            <a:tailEnd len="med" w="med" type="none"/>
          </a:ln>
        </p:spPr>
      </p:cxnSp>
      <p:cxnSp>
        <p:nvCxnSpPr>
          <p:cNvPr id="292" name="Shape 292"/>
          <p:cNvCxnSpPr/>
          <p:nvPr/>
        </p:nvCxnSpPr>
        <p:spPr>
          <a:xfrm>
            <a:off x="1235075" y="4258865"/>
            <a:ext cx="6632575" cy="0"/>
          </a:xfrm>
          <a:prstGeom prst="straightConnector1">
            <a:avLst/>
          </a:prstGeom>
          <a:noFill/>
          <a:ln cap="flat" cmpd="sng" w="38100">
            <a:solidFill>
              <a:srgbClr val="4835F6"/>
            </a:solidFill>
            <a:prstDash val="solid"/>
            <a:miter lim="800000"/>
            <a:headEnd len="med" w="med" type="none"/>
            <a:tailEnd len="med" w="med" type="none"/>
          </a:ln>
        </p:spPr>
      </p:cxnSp>
      <p:cxnSp>
        <p:nvCxnSpPr>
          <p:cNvPr id="293" name="Shape 293"/>
          <p:cNvCxnSpPr/>
          <p:nvPr/>
        </p:nvCxnSpPr>
        <p:spPr>
          <a:xfrm>
            <a:off x="1235075" y="4624388"/>
            <a:ext cx="6632575" cy="0"/>
          </a:xfrm>
          <a:prstGeom prst="straightConnector1">
            <a:avLst/>
          </a:prstGeom>
          <a:noFill/>
          <a:ln cap="flat" cmpd="sng" w="38100">
            <a:solidFill>
              <a:srgbClr val="4835F6"/>
            </a:solidFill>
            <a:prstDash val="solid"/>
            <a:miter lim="800000"/>
            <a:headEnd len="med" w="med" type="none"/>
            <a:tailEnd len="med" w="med" type="none"/>
          </a:ln>
        </p:spPr>
      </p:cxnSp>
      <p:sp>
        <p:nvSpPr>
          <p:cNvPr id="294" name="Shape 294"/>
          <p:cNvSpPr/>
          <p:nvPr/>
        </p:nvSpPr>
        <p:spPr>
          <a:xfrm>
            <a:off x="6337300" y="1631156"/>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 name="Shape 295"/>
          <p:cNvSpPr/>
          <p:nvPr/>
        </p:nvSpPr>
        <p:spPr>
          <a:xfrm>
            <a:off x="6337300" y="3562350"/>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6" name="Shape 296"/>
          <p:cNvSpPr/>
          <p:nvPr/>
        </p:nvSpPr>
        <p:spPr>
          <a:xfrm>
            <a:off x="6330950" y="4206478"/>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7" name="Shape 297"/>
          <p:cNvSpPr/>
          <p:nvPr/>
        </p:nvSpPr>
        <p:spPr>
          <a:xfrm>
            <a:off x="6342062" y="4572000"/>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8" name="Shape 298"/>
          <p:cNvSpPr/>
          <p:nvPr/>
        </p:nvSpPr>
        <p:spPr>
          <a:xfrm>
            <a:off x="6334125" y="2887265"/>
            <a:ext cx="136525" cy="103584"/>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9" name="Shape 299"/>
          <p:cNvSpPr/>
          <p:nvPr/>
        </p:nvSpPr>
        <p:spPr>
          <a:xfrm>
            <a:off x="6057900" y="1164431"/>
            <a:ext cx="687387" cy="3655219"/>
          </a:xfrm>
          <a:prstGeom prst="roundRect">
            <a:avLst>
              <a:gd fmla="val 16667" name="adj"/>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0" name="Shape 300"/>
          <p:cNvSpPr txBox="1"/>
          <p:nvPr/>
        </p:nvSpPr>
        <p:spPr>
          <a:xfrm>
            <a:off x="5603875" y="4842272"/>
            <a:ext cx="1582737" cy="25360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GWAS Positive</a:t>
            </a:r>
          </a:p>
        </p:txBody>
      </p:sp>
      <p:cxnSp>
        <p:nvCxnSpPr>
          <p:cNvPr id="301" name="Shape 301"/>
          <p:cNvCxnSpPr/>
          <p:nvPr/>
        </p:nvCxnSpPr>
        <p:spPr>
          <a:xfrm>
            <a:off x="7237412" y="1239440"/>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02" name="Shape 302"/>
          <p:cNvSpPr/>
          <p:nvPr/>
        </p:nvSpPr>
        <p:spPr>
          <a:xfrm>
            <a:off x="7178675" y="1321594"/>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3" name="Shape 303"/>
          <p:cNvSpPr/>
          <p:nvPr/>
        </p:nvSpPr>
        <p:spPr>
          <a:xfrm>
            <a:off x="7172325" y="163472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4" name="Shape 304"/>
          <p:cNvSpPr/>
          <p:nvPr/>
        </p:nvSpPr>
        <p:spPr>
          <a:xfrm>
            <a:off x="7172325" y="224313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5" name="Shape 305"/>
          <p:cNvSpPr/>
          <p:nvPr/>
        </p:nvSpPr>
        <p:spPr>
          <a:xfrm>
            <a:off x="7172325" y="2889647"/>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6" name="Shape 306"/>
          <p:cNvSpPr/>
          <p:nvPr/>
        </p:nvSpPr>
        <p:spPr>
          <a:xfrm>
            <a:off x="7172325" y="3567113"/>
            <a:ext cx="128587" cy="96440"/>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7" name="Shape 307"/>
          <p:cNvSpPr/>
          <p:nvPr/>
        </p:nvSpPr>
        <p:spPr>
          <a:xfrm>
            <a:off x="7172325" y="384452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8" name="Shape 308"/>
          <p:cNvSpPr/>
          <p:nvPr/>
        </p:nvSpPr>
        <p:spPr>
          <a:xfrm>
            <a:off x="7172325" y="4214813"/>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9" name="Shape 309"/>
          <p:cNvCxnSpPr/>
          <p:nvPr/>
        </p:nvCxnSpPr>
        <p:spPr>
          <a:xfrm>
            <a:off x="1874837" y="1239440"/>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10" name="Shape 310"/>
          <p:cNvSpPr/>
          <p:nvPr/>
        </p:nvSpPr>
        <p:spPr>
          <a:xfrm>
            <a:off x="1816100" y="2552700"/>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1" name="Shape 311"/>
          <p:cNvSpPr/>
          <p:nvPr/>
        </p:nvSpPr>
        <p:spPr>
          <a:xfrm>
            <a:off x="1809750" y="3552825"/>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2" name="Shape 312"/>
          <p:cNvSpPr/>
          <p:nvPr/>
        </p:nvSpPr>
        <p:spPr>
          <a:xfrm>
            <a:off x="1809750" y="384452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3" name="Shape 313"/>
          <p:cNvSpPr/>
          <p:nvPr/>
        </p:nvSpPr>
        <p:spPr>
          <a:xfrm>
            <a:off x="2849562" y="3262313"/>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 name="Shape 314"/>
          <p:cNvSpPr/>
          <p:nvPr/>
        </p:nvSpPr>
        <p:spPr>
          <a:xfrm>
            <a:off x="3209925" y="2833688"/>
            <a:ext cx="274637" cy="204787"/>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5" name="Shape 315"/>
          <p:cNvSpPr/>
          <p:nvPr/>
        </p:nvSpPr>
        <p:spPr>
          <a:xfrm>
            <a:off x="2614612" y="2887265"/>
            <a:ext cx="128587" cy="96440"/>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6" name="Shape 316"/>
          <p:cNvSpPr/>
          <p:nvPr/>
        </p:nvSpPr>
        <p:spPr>
          <a:xfrm>
            <a:off x="3284537" y="3839765"/>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7" name="Shape 317"/>
          <p:cNvSpPr/>
          <p:nvPr/>
        </p:nvSpPr>
        <p:spPr>
          <a:xfrm>
            <a:off x="2847975" y="2890838"/>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8" name="Shape 318"/>
          <p:cNvSpPr/>
          <p:nvPr/>
        </p:nvSpPr>
        <p:spPr>
          <a:xfrm>
            <a:off x="3598862" y="2869406"/>
            <a:ext cx="201612" cy="150019"/>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9" name="Shape 319"/>
          <p:cNvSpPr/>
          <p:nvPr/>
        </p:nvSpPr>
        <p:spPr>
          <a:xfrm>
            <a:off x="3644900" y="3565922"/>
            <a:ext cx="130175" cy="96440"/>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0" name="Shape 320"/>
          <p:cNvSpPr/>
          <p:nvPr/>
        </p:nvSpPr>
        <p:spPr>
          <a:xfrm>
            <a:off x="3990975" y="2900363"/>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1" name="Shape 321"/>
          <p:cNvSpPr/>
          <p:nvPr/>
        </p:nvSpPr>
        <p:spPr>
          <a:xfrm>
            <a:off x="3984625" y="2233613"/>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2" name="Shape 322"/>
          <p:cNvSpPr/>
          <p:nvPr/>
        </p:nvSpPr>
        <p:spPr>
          <a:xfrm>
            <a:off x="4435475" y="4200525"/>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3" name="Shape 323"/>
          <p:cNvSpPr/>
          <p:nvPr/>
        </p:nvSpPr>
        <p:spPr>
          <a:xfrm>
            <a:off x="4368800" y="2842022"/>
            <a:ext cx="273050" cy="204787"/>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4" name="Shape 324"/>
          <p:cNvSpPr/>
          <p:nvPr/>
        </p:nvSpPr>
        <p:spPr>
          <a:xfrm>
            <a:off x="4448175" y="4579144"/>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5" name="Shape 325"/>
          <p:cNvSpPr/>
          <p:nvPr/>
        </p:nvSpPr>
        <p:spPr>
          <a:xfrm>
            <a:off x="2614612" y="4210050"/>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6" name="Shape 326"/>
          <p:cNvSpPr/>
          <p:nvPr/>
        </p:nvSpPr>
        <p:spPr>
          <a:xfrm>
            <a:off x="2381250" y="1197769"/>
            <a:ext cx="2416175" cy="3604021"/>
          </a:xfrm>
          <a:prstGeom prst="roundRect">
            <a:avLst>
              <a:gd fmla="val 16667" name="adj"/>
            </a:avLst>
          </a:prstGeom>
          <a:no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7" name="Shape 327"/>
          <p:cNvSpPr txBox="1"/>
          <p:nvPr/>
        </p:nvSpPr>
        <p:spPr>
          <a:xfrm>
            <a:off x="2992437" y="4837509"/>
            <a:ext cx="1276350" cy="25360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Burden Test</a:t>
            </a:r>
          </a:p>
        </p:txBody>
      </p:sp>
      <p:sp>
        <p:nvSpPr>
          <p:cNvPr id="328" name="Shape 328"/>
          <p:cNvSpPr txBox="1"/>
          <p:nvPr/>
        </p:nvSpPr>
        <p:spPr>
          <a:xfrm>
            <a:off x="457200" y="205978"/>
            <a:ext cx="8229600" cy="857250"/>
          </a:xfrm>
          <a:prstGeom prst="rect">
            <a:avLst/>
          </a:prstGeom>
          <a:noFill/>
          <a:ln>
            <a:noFill/>
          </a:ln>
        </p:spPr>
        <p:txBody>
          <a:bodyPr anchorCtr="0" anchor="ctr" bIns="45675" lIns="91350" rIns="91350" wrap="square" tIns="45675">
            <a:noAutofit/>
          </a:bodyPr>
          <a:lstStyle/>
          <a:p>
            <a:pPr indent="0" lvl="0" marL="0" marR="0" rtl="0" algn="ctr">
              <a:lnSpc>
                <a:spcPct val="100000"/>
              </a:lnSpc>
              <a:spcBef>
                <a:spcPts val="0"/>
              </a:spcBef>
              <a:spcAft>
                <a:spcPts val="0"/>
              </a:spcAft>
              <a:buClr>
                <a:srgbClr val="000090"/>
              </a:buClr>
              <a:buSzPct val="25000"/>
              <a:buFont typeface="Helvetica Neue"/>
              <a:buNone/>
            </a:pPr>
            <a:r>
              <a:rPr i="0" lang="en" sz="3600" u="none">
                <a:solidFill>
                  <a:srgbClr val="000090"/>
                </a:solidFill>
                <a:latin typeface="Helvetica Neue"/>
                <a:ea typeface="Helvetica Neue"/>
                <a:cs typeface="Helvetica Neue"/>
                <a:sym typeface="Helvetica Neue"/>
              </a:rPr>
              <a:t>Association of Variants with Diseases</a:t>
            </a:r>
          </a:p>
        </p:txBody>
      </p:sp>
      <p:sp>
        <p:nvSpPr>
          <p:cNvPr id="329" name="Shape 329"/>
          <p:cNvSpPr/>
          <p:nvPr/>
        </p:nvSpPr>
        <p:spPr>
          <a:xfrm>
            <a:off x="1809750" y="1939528"/>
            <a:ext cx="128587" cy="96440"/>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30" name="Shape 330"/>
          <p:cNvSpPr/>
          <p:nvPr/>
        </p:nvSpPr>
        <p:spPr>
          <a:xfrm>
            <a:off x="8012112" y="1643063"/>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31" name="Shape 331"/>
          <p:cNvSpPr txBox="1"/>
          <p:nvPr/>
        </p:nvSpPr>
        <p:spPr>
          <a:xfrm>
            <a:off x="8124825" y="1478756"/>
            <a:ext cx="1017587" cy="43815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Common</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Variants</a:t>
            </a:r>
          </a:p>
        </p:txBody>
      </p:sp>
      <p:sp>
        <p:nvSpPr>
          <p:cNvPr id="332" name="Shape 332"/>
          <p:cNvSpPr/>
          <p:nvPr/>
        </p:nvSpPr>
        <p:spPr>
          <a:xfrm>
            <a:off x="8012112" y="2234803"/>
            <a:ext cx="130175" cy="97631"/>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33" name="Shape 333"/>
          <p:cNvSpPr txBox="1"/>
          <p:nvPr/>
        </p:nvSpPr>
        <p:spPr>
          <a:xfrm>
            <a:off x="8142287" y="1977628"/>
            <a:ext cx="928687" cy="622696"/>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Rare or </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Somatic</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Variants</a:t>
            </a:r>
          </a:p>
        </p:txBody>
      </p:sp>
      <p:sp>
        <p:nvSpPr>
          <p:cNvPr id="334" name="Shape 334"/>
          <p:cNvSpPr txBox="1"/>
          <p:nvPr/>
        </p:nvSpPr>
        <p:spPr>
          <a:xfrm>
            <a:off x="8159750" y="2736056"/>
            <a:ext cx="971550" cy="622696"/>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High</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Function</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Impact</a:t>
            </a:r>
          </a:p>
        </p:txBody>
      </p:sp>
      <p:sp>
        <p:nvSpPr>
          <p:cNvPr id="335" name="Shape 335"/>
          <p:cNvSpPr/>
          <p:nvPr/>
        </p:nvSpPr>
        <p:spPr>
          <a:xfrm>
            <a:off x="1809750" y="2892028"/>
            <a:ext cx="128587" cy="96440"/>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36" name="Shape 336"/>
          <p:cNvCxnSpPr/>
          <p:nvPr/>
        </p:nvCxnSpPr>
        <p:spPr>
          <a:xfrm>
            <a:off x="2679700" y="1247775"/>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37" name="Shape 337"/>
          <p:cNvCxnSpPr/>
          <p:nvPr/>
        </p:nvCxnSpPr>
        <p:spPr>
          <a:xfrm>
            <a:off x="2903537" y="123944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38" name="Shape 338"/>
          <p:cNvCxnSpPr/>
          <p:nvPr/>
        </p:nvCxnSpPr>
        <p:spPr>
          <a:xfrm>
            <a:off x="3348037" y="123944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39" name="Shape 339"/>
          <p:cNvCxnSpPr/>
          <p:nvPr/>
        </p:nvCxnSpPr>
        <p:spPr>
          <a:xfrm>
            <a:off x="3700462" y="123825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40" name="Shape 340"/>
          <p:cNvCxnSpPr/>
          <p:nvPr/>
        </p:nvCxnSpPr>
        <p:spPr>
          <a:xfrm>
            <a:off x="4048125" y="1246584"/>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41" name="Shape 341"/>
          <p:cNvCxnSpPr/>
          <p:nvPr/>
        </p:nvCxnSpPr>
        <p:spPr>
          <a:xfrm>
            <a:off x="4506912" y="1244203"/>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42" name="Shape 342"/>
          <p:cNvSpPr/>
          <p:nvPr/>
        </p:nvSpPr>
        <p:spPr>
          <a:xfrm>
            <a:off x="5553075" y="2892028"/>
            <a:ext cx="130175"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3" name="Shape 343"/>
          <p:cNvSpPr/>
          <p:nvPr/>
        </p:nvSpPr>
        <p:spPr>
          <a:xfrm>
            <a:off x="5565775" y="3257550"/>
            <a:ext cx="128587"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44" name="Shape 344"/>
          <p:cNvCxnSpPr/>
          <p:nvPr/>
        </p:nvCxnSpPr>
        <p:spPr>
          <a:xfrm>
            <a:off x="5629275" y="123944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45" name="Shape 345"/>
          <p:cNvCxnSpPr/>
          <p:nvPr/>
        </p:nvCxnSpPr>
        <p:spPr>
          <a:xfrm>
            <a:off x="7510462" y="1238250"/>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46" name="Shape 346"/>
          <p:cNvSpPr/>
          <p:nvPr/>
        </p:nvSpPr>
        <p:spPr>
          <a:xfrm>
            <a:off x="7440612" y="1939528"/>
            <a:ext cx="130175"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7" name="Shape 347"/>
          <p:cNvSpPr/>
          <p:nvPr/>
        </p:nvSpPr>
        <p:spPr>
          <a:xfrm>
            <a:off x="7453312" y="2887265"/>
            <a:ext cx="128587"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8" name="Shape 348"/>
          <p:cNvSpPr/>
          <p:nvPr/>
        </p:nvSpPr>
        <p:spPr>
          <a:xfrm>
            <a:off x="7989887" y="3017044"/>
            <a:ext cx="128587" cy="96440"/>
          </a:xfrm>
          <a:prstGeom prst="ellipse">
            <a:avLst/>
          </a:prstGeom>
          <a:noFill/>
          <a:ln cap="flat" cmpd="sng" w="12700">
            <a:solidFill>
              <a:srgbClr val="7F7F7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9" name="Shape 349"/>
          <p:cNvSpPr/>
          <p:nvPr/>
        </p:nvSpPr>
        <p:spPr>
          <a:xfrm>
            <a:off x="7951787" y="2988469"/>
            <a:ext cx="201612" cy="151209"/>
          </a:xfrm>
          <a:prstGeom prst="ellipse">
            <a:avLst/>
          </a:prstGeom>
          <a:noFill/>
          <a:ln cap="flat" cmpd="sng" w="12700">
            <a:solidFill>
              <a:srgbClr val="7F7F7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0" name="Shape 350"/>
          <p:cNvSpPr/>
          <p:nvPr/>
        </p:nvSpPr>
        <p:spPr>
          <a:xfrm>
            <a:off x="7134225" y="2861072"/>
            <a:ext cx="201612" cy="151209"/>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1" name="Shape 351"/>
          <p:cNvSpPr/>
          <p:nvPr/>
        </p:nvSpPr>
        <p:spPr>
          <a:xfrm>
            <a:off x="4403725" y="2868215"/>
            <a:ext cx="201612" cy="151209"/>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2" name="Shape 352"/>
          <p:cNvSpPr/>
          <p:nvPr/>
        </p:nvSpPr>
        <p:spPr>
          <a:xfrm>
            <a:off x="4438650" y="2895600"/>
            <a:ext cx="138112" cy="102394"/>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3" name="Shape 353"/>
          <p:cNvSpPr/>
          <p:nvPr/>
        </p:nvSpPr>
        <p:spPr>
          <a:xfrm>
            <a:off x="3629025" y="2894409"/>
            <a:ext cx="138112" cy="102394"/>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4" name="Shape 354"/>
          <p:cNvSpPr/>
          <p:nvPr/>
        </p:nvSpPr>
        <p:spPr>
          <a:xfrm>
            <a:off x="3246437" y="2859881"/>
            <a:ext cx="200025" cy="151209"/>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5" name="Shape 355"/>
          <p:cNvSpPr/>
          <p:nvPr/>
        </p:nvSpPr>
        <p:spPr>
          <a:xfrm>
            <a:off x="3281362" y="2886075"/>
            <a:ext cx="136525" cy="103584"/>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ph type="title"/>
          </p:nvPr>
        </p:nvSpPr>
        <p:spPr>
          <a:xfrm>
            <a:off x="452437" y="196453"/>
            <a:ext cx="3141662" cy="1583531"/>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22228B"/>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Finding Key Variants</a:t>
            </a:r>
            <a:br>
              <a:rPr b="1" i="0" lang="en" sz="3200" u="none" cap="none" strike="noStrike">
                <a:solidFill>
                  <a:srgbClr val="22228B"/>
                </a:solidFill>
                <a:latin typeface="Helvetica Neue"/>
                <a:ea typeface="Helvetica Neue"/>
                <a:cs typeface="Helvetica Neue"/>
                <a:sym typeface="Helvetica Neue"/>
              </a:rPr>
            </a:br>
            <a:br>
              <a:rPr b="1" i="0" lang="en" sz="3200" u="none" cap="none" strike="noStrike">
                <a:solidFill>
                  <a:srgbClr val="22228B"/>
                </a:solidFill>
                <a:latin typeface="Helvetica Neue"/>
                <a:ea typeface="Helvetica Neue"/>
                <a:cs typeface="Helvetica Neue"/>
                <a:sym typeface="Helvetica Neue"/>
              </a:rPr>
            </a:br>
            <a:r>
              <a:rPr b="1" i="0" lang="en" sz="3200" u="none" cap="none" strike="noStrike">
                <a:solidFill>
                  <a:srgbClr val="22228B"/>
                </a:solidFill>
                <a:latin typeface="Helvetica Neue"/>
                <a:ea typeface="Helvetica Neue"/>
                <a:cs typeface="Helvetica Neue"/>
                <a:sym typeface="Helvetica Neue"/>
              </a:rPr>
              <a:t>Somatic</a:t>
            </a:r>
          </a:p>
        </p:txBody>
      </p:sp>
      <p:sp>
        <p:nvSpPr>
          <p:cNvPr id="361" name="Shape 361"/>
          <p:cNvSpPr txBox="1"/>
          <p:nvPr>
            <p:ph idx="1" type="body"/>
          </p:nvPr>
        </p:nvSpPr>
        <p:spPr>
          <a:xfrm>
            <a:off x="0" y="2555081"/>
            <a:ext cx="8844000" cy="2487300"/>
          </a:xfrm>
          <a:prstGeom prst="rect">
            <a:avLst/>
          </a:prstGeom>
          <a:noFill/>
          <a:ln>
            <a:noFill/>
          </a:ln>
        </p:spPr>
        <p:txBody>
          <a:bodyPr anchorCtr="0" anchor="t" bIns="46000" lIns="92000" rIns="92000" wrap="square" tIns="46000">
            <a:noAutofit/>
          </a:bodyPr>
          <a:lstStyle/>
          <a:p>
            <a:pPr indent="-153986" lvl="0" marL="223836" marR="0" rtl="0" algn="l">
              <a:lnSpc>
                <a:spcPct val="100000"/>
              </a:lnSpc>
              <a:spcBef>
                <a:spcPts val="0"/>
              </a:spcBef>
              <a:spcAft>
                <a:spcPts val="0"/>
              </a:spcAft>
              <a:buClr>
                <a:srgbClr val="008000"/>
              </a:buClr>
              <a:buSzPct val="100000"/>
              <a:buFont typeface="Helvetica Neue"/>
              <a:buChar char="•"/>
            </a:pPr>
            <a:r>
              <a:rPr b="1" i="0" lang="en" sz="1300" u="none" cap="none" strike="noStrike">
                <a:solidFill>
                  <a:srgbClr val="008000"/>
                </a:solidFill>
                <a:latin typeface="Helvetica Neue"/>
                <a:ea typeface="Helvetica Neue"/>
                <a:cs typeface="Helvetica Neue"/>
                <a:sym typeface="Helvetica Neue"/>
              </a:rPr>
              <a:t>Overall</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Often these can be conceptualized as</a:t>
            </a:r>
            <a:r>
              <a:rPr b="0" i="0" lang="en" sz="1300" u="sng" cap="none" strike="noStrike">
                <a:solidFill>
                  <a:schemeClr val="dk1"/>
                </a:solidFill>
                <a:latin typeface="Helvetica Neue"/>
                <a:ea typeface="Helvetica Neue"/>
                <a:cs typeface="Helvetica Neue"/>
                <a:sym typeface="Helvetica Neue"/>
              </a:rPr>
              <a:t> very rare variants </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A challenge to identify somatic mutations contributing to cancer is to find driver mutations &amp; distinguish them from passengers.</a:t>
            </a:r>
          </a:p>
          <a:p>
            <a:pPr indent="-153986" lvl="0" marL="223836" marR="0" rtl="0" algn="l">
              <a:lnSpc>
                <a:spcPct val="100000"/>
              </a:lnSpc>
              <a:spcBef>
                <a:spcPts val="0"/>
              </a:spcBef>
              <a:spcAft>
                <a:spcPts val="0"/>
              </a:spcAft>
              <a:buClr>
                <a:srgbClr val="008000"/>
              </a:buClr>
              <a:buSzPct val="100000"/>
              <a:buFont typeface="Helvetica Neue"/>
              <a:buChar char="•"/>
            </a:pPr>
            <a:r>
              <a:rPr b="1" i="0" lang="en" sz="1300" u="none" cap="none" strike="noStrike">
                <a:solidFill>
                  <a:srgbClr val="008000"/>
                </a:solidFill>
                <a:latin typeface="Helvetica Neue"/>
                <a:ea typeface="Helvetica Neue"/>
                <a:cs typeface="Helvetica Neue"/>
                <a:sym typeface="Helvetica Neue"/>
              </a:rPr>
              <a:t>Drivers</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Driver mutation is a mutation that directly or indirectly confers a selective growth advantage to the cell in which it occurs.</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A typical tumor contains 2-8 drivers; the remaining mutations are passengers.</a:t>
            </a:r>
          </a:p>
          <a:p>
            <a:pPr indent="-153986" lvl="0" marL="223836" marR="0" rtl="0" algn="l">
              <a:lnSpc>
                <a:spcPct val="100000"/>
              </a:lnSpc>
              <a:spcBef>
                <a:spcPts val="0"/>
              </a:spcBef>
              <a:spcAft>
                <a:spcPts val="0"/>
              </a:spcAft>
              <a:buClr>
                <a:srgbClr val="008000"/>
              </a:buClr>
              <a:buSzPct val="100000"/>
              <a:buFont typeface="Helvetica Neue"/>
              <a:buChar char="•"/>
            </a:pPr>
            <a:r>
              <a:rPr b="1" i="0" lang="en" sz="1300" u="none" cap="none" strike="noStrike">
                <a:solidFill>
                  <a:srgbClr val="008000"/>
                </a:solidFill>
                <a:latin typeface="Helvetica Neue"/>
                <a:ea typeface="Helvetica Neue"/>
                <a:cs typeface="Helvetica Neue"/>
                <a:sym typeface="Helvetica Neue"/>
              </a:rPr>
              <a:t>Passengers</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Conceptually, a passenger mutation has no direct or indirect effect on the selective growth advantage of the cell in which it occurred.</a:t>
            </a:r>
          </a:p>
        </p:txBody>
      </p:sp>
      <p:pic>
        <p:nvPicPr>
          <p:cNvPr descr="Featured-Image1-759x482.jpg" id="362" name="Shape 362"/>
          <p:cNvPicPr preferRelativeResize="0"/>
          <p:nvPr/>
        </p:nvPicPr>
        <p:blipFill rotWithShape="1">
          <a:blip r:embed="rId3">
            <a:alphaModFix/>
          </a:blip>
          <a:srcRect b="0" l="0" r="0" t="0"/>
          <a:stretch/>
        </p:blipFill>
        <p:spPr>
          <a:xfrm>
            <a:off x="4384675" y="367903"/>
            <a:ext cx="3530287" cy="2234464"/>
          </a:xfrm>
          <a:prstGeom prst="rect">
            <a:avLst/>
          </a:prstGeom>
          <a:noFill/>
          <a:ln>
            <a:noFill/>
          </a:ln>
        </p:spPr>
      </p:pic>
      <p:sp>
        <p:nvSpPr>
          <p:cNvPr id="363" name="Shape 363"/>
          <p:cNvSpPr/>
          <p:nvPr/>
        </p:nvSpPr>
        <p:spPr>
          <a:xfrm>
            <a:off x="7040562" y="2259806"/>
            <a:ext cx="657300" cy="410700"/>
          </a:xfrm>
          <a:prstGeom prst="ellipse">
            <a:avLst/>
          </a:prstGeom>
          <a:noFill/>
          <a:ln cap="flat" cmpd="sng" w="28575">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64" name="Shape 364"/>
          <p:cNvSpPr txBox="1"/>
          <p:nvPr/>
        </p:nvSpPr>
        <p:spPr>
          <a:xfrm>
            <a:off x="4338637" y="13096"/>
            <a:ext cx="3736975" cy="30003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FF0000"/>
              </a:buClr>
              <a:buSzPct val="25000"/>
              <a:buFont typeface="Helvetica Neue"/>
              <a:buNone/>
            </a:pPr>
            <a:r>
              <a:rPr b="1" i="0" lang="en" sz="2000" u="none">
                <a:solidFill>
                  <a:srgbClr val="FF0000"/>
                </a:solidFill>
                <a:latin typeface="Helvetica Neue"/>
                <a:ea typeface="Helvetica Neue"/>
                <a:cs typeface="Helvetica Neue"/>
                <a:sym typeface="Helvetica Neue"/>
              </a:rPr>
              <a:t>CAN YOU FIND THE PANDA?</a:t>
            </a:r>
          </a:p>
        </p:txBody>
      </p:sp>
      <p:sp>
        <p:nvSpPr>
          <p:cNvPr id="365" name="Shape 365"/>
          <p:cNvSpPr txBox="1"/>
          <p:nvPr/>
        </p:nvSpPr>
        <p:spPr>
          <a:xfrm>
            <a:off x="5473700" y="4931569"/>
            <a:ext cx="3328987" cy="18454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000" u="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Shape 370"/>
          <p:cNvSpPr txBox="1"/>
          <p:nvPr/>
        </p:nvSpPr>
        <p:spPr>
          <a:xfrm>
            <a:off x="0" y="110728"/>
            <a:ext cx="9144000" cy="484584"/>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0" i="0" lang="en" sz="1800" u="none">
                <a:solidFill>
                  <a:schemeClr val="dk1"/>
                </a:solidFill>
                <a:latin typeface="Helvetica Neue"/>
                <a:ea typeface="Helvetica Neue"/>
                <a:cs typeface="Helvetica Neue"/>
                <a:sym typeface="Helvetica Neue"/>
              </a:rPr>
              <a:t>Cancer drivers: Significance &amp; identification</a:t>
            </a:r>
          </a:p>
          <a:p>
            <a:pPr indent="0" lvl="0" marL="0" marR="0" rtl="0" algn="ctr">
              <a:lnSpc>
                <a:spcPct val="100000"/>
              </a:lnSpc>
              <a:spcBef>
                <a:spcPts val="0"/>
              </a:spcBef>
              <a:spcAft>
                <a:spcPts val="0"/>
              </a:spcAft>
              <a:buClr>
                <a:schemeClr val="dk1"/>
              </a:buClr>
              <a:buSzPct val="25000"/>
              <a:buFont typeface="Helvetica Neue"/>
              <a:buNone/>
            </a:pPr>
            <a:r>
              <a:rPr b="0" i="0" lang="en" sz="1800" u="none">
                <a:solidFill>
                  <a:schemeClr val="dk1"/>
                </a:solidFill>
                <a:latin typeface="Helvetica Neue"/>
                <a:ea typeface="Helvetica Neue"/>
                <a:cs typeface="Helvetica Neue"/>
                <a:sym typeface="Helvetica Neue"/>
              </a:rPr>
              <a:t>frequency-based approaches</a:t>
            </a:r>
          </a:p>
        </p:txBody>
      </p:sp>
      <p:pic>
        <p:nvPicPr>
          <p:cNvPr id="371" name="Shape 371"/>
          <p:cNvPicPr preferRelativeResize="0"/>
          <p:nvPr/>
        </p:nvPicPr>
        <p:blipFill rotWithShape="1">
          <a:blip r:embed="rId3">
            <a:alphaModFix/>
          </a:blip>
          <a:srcRect b="9664" l="22715" r="21913" t="13638"/>
          <a:stretch/>
        </p:blipFill>
        <p:spPr>
          <a:xfrm>
            <a:off x="1084650" y="718525"/>
            <a:ext cx="6703402" cy="4379774"/>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nvSpPr>
        <p:spPr>
          <a:xfrm>
            <a:off x="0" y="545306"/>
            <a:ext cx="9144000" cy="715565"/>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1" i="0" lang="en" sz="2800" u="none">
                <a:solidFill>
                  <a:schemeClr val="dk1"/>
                </a:solidFill>
                <a:latin typeface="Helvetica Neue"/>
                <a:ea typeface="Helvetica Neue"/>
                <a:cs typeface="Helvetica Neue"/>
                <a:sym typeface="Helvetica Neue"/>
              </a:rPr>
              <a:t>Cancer drivers: Significance &amp; identification: functional annotations</a:t>
            </a:r>
          </a:p>
        </p:txBody>
      </p:sp>
      <p:pic>
        <p:nvPicPr>
          <p:cNvPr id="377" name="Shape 377"/>
          <p:cNvPicPr preferRelativeResize="0"/>
          <p:nvPr/>
        </p:nvPicPr>
        <p:blipFill rotWithShape="1">
          <a:blip r:embed="rId3">
            <a:alphaModFix/>
          </a:blip>
          <a:srcRect b="29393" l="10279" r="43919" t="15187"/>
          <a:stretch/>
        </p:blipFill>
        <p:spPr>
          <a:xfrm>
            <a:off x="91606" y="1856603"/>
            <a:ext cx="3815755" cy="2177987"/>
          </a:xfrm>
          <a:prstGeom prst="rect">
            <a:avLst/>
          </a:prstGeom>
          <a:noFill/>
          <a:ln>
            <a:noFill/>
          </a:ln>
        </p:spPr>
      </p:pic>
      <p:pic>
        <p:nvPicPr>
          <p:cNvPr id="378" name="Shape 378"/>
          <p:cNvPicPr preferRelativeResize="0"/>
          <p:nvPr/>
        </p:nvPicPr>
        <p:blipFill rotWithShape="1">
          <a:blip r:embed="rId4">
            <a:alphaModFix/>
          </a:blip>
          <a:srcRect b="19819" l="7977" r="39200" t="34333"/>
          <a:stretch/>
        </p:blipFill>
        <p:spPr>
          <a:xfrm>
            <a:off x="4115820" y="1942143"/>
            <a:ext cx="4778453" cy="1955687"/>
          </a:xfrm>
          <a:prstGeom prst="rect">
            <a:avLst/>
          </a:prstGeom>
          <a:noFill/>
          <a:ln>
            <a:noFill/>
          </a:ln>
        </p:spPr>
      </p:pic>
      <p:sp>
        <p:nvSpPr>
          <p:cNvPr id="379" name="Shape 379"/>
          <p:cNvSpPr txBox="1"/>
          <p:nvPr/>
        </p:nvSpPr>
        <p:spPr>
          <a:xfrm>
            <a:off x="7245350" y="4056459"/>
            <a:ext cx="1789200" cy="190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Helvetica Neue"/>
              <a:buNone/>
            </a:pPr>
            <a:r>
              <a:rPr b="0" i="1" lang="en" sz="1000" u="none">
                <a:solidFill>
                  <a:schemeClr val="dk1"/>
                </a:solidFill>
                <a:latin typeface="Helvetica Neue"/>
                <a:ea typeface="Helvetica Neue"/>
                <a:cs typeface="Helvetica Neue"/>
                <a:sym typeface="Helvetica Neue"/>
              </a:rPr>
              <a:t>Khurana et al, NRG (2016)</a:t>
            </a:r>
          </a:p>
        </p:txBody>
      </p:sp>
      <p:sp>
        <p:nvSpPr>
          <p:cNvPr id="380" name="Shape 380"/>
          <p:cNvSpPr txBox="1"/>
          <p:nvPr/>
        </p:nvSpPr>
        <p:spPr>
          <a:xfrm>
            <a:off x="52400" y="1841900"/>
            <a:ext cx="3897900" cy="1162800"/>
          </a:xfrm>
          <a:prstGeom prst="rect">
            <a:avLst/>
          </a:prstGeom>
          <a:noFill/>
          <a:ln cap="flat" cmpd="sng" w="25400">
            <a:solidFill>
              <a:srgbClr val="00956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81" name="Shape 381"/>
          <p:cNvSpPr txBox="1"/>
          <p:nvPr/>
        </p:nvSpPr>
        <p:spPr>
          <a:xfrm>
            <a:off x="52400" y="3100946"/>
            <a:ext cx="3897900" cy="970500"/>
          </a:xfrm>
          <a:prstGeom prst="rect">
            <a:avLst/>
          </a:prstGeom>
          <a:noFill/>
          <a:ln cap="flat" cmpd="sng" w="25400">
            <a:solidFill>
              <a:srgbClr val="00956F"/>
            </a:solidFill>
            <a:prstDash val="solid"/>
            <a:miter lim="800000"/>
            <a:headEnd len="med" w="med" type="none"/>
            <a:tailEnd len="med" w="med" type="none"/>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800" u="none">
                <a:solidFill>
                  <a:srgbClr val="FFFFFF"/>
                </a:solidFill>
                <a:latin typeface="Helvetica Neue"/>
                <a:ea typeface="Helvetica Neue"/>
                <a:cs typeface="Helvetica Neue"/>
                <a:sym typeface="Helvetica Neue"/>
              </a:rPr>
              <a:t>≈ç</a:t>
            </a:r>
          </a:p>
        </p:txBody>
      </p:sp>
      <p:sp>
        <p:nvSpPr>
          <p:cNvPr id="382" name="Shape 382"/>
          <p:cNvSpPr txBox="1"/>
          <p:nvPr/>
        </p:nvSpPr>
        <p:spPr>
          <a:xfrm>
            <a:off x="4057011" y="1841900"/>
            <a:ext cx="4846800" cy="2214600"/>
          </a:xfrm>
          <a:prstGeom prst="rect">
            <a:avLst/>
          </a:prstGeom>
          <a:noFill/>
          <a:ln cap="flat" cmpd="sng" w="25400">
            <a:solidFill>
              <a:srgbClr val="00956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83" name="Shape 383"/>
          <p:cNvSpPr txBox="1"/>
          <p:nvPr/>
        </p:nvSpPr>
        <p:spPr>
          <a:xfrm>
            <a:off x="4097999" y="1938133"/>
            <a:ext cx="226500" cy="261900"/>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7" name="Shape 387"/>
        <p:cNvGrpSpPr/>
        <p:nvPr/>
      </p:nvGrpSpPr>
      <p:grpSpPr>
        <a:xfrm>
          <a:off x="0" y="0"/>
          <a:ext cx="0" cy="0"/>
          <a:chOff x="0" y="0"/>
          <a:chExt cx="0" cy="0"/>
        </a:xfrm>
      </p:grpSpPr>
      <p:sp>
        <p:nvSpPr>
          <p:cNvPr id="388" name="Shape 388"/>
          <p:cNvSpPr txBox="1"/>
          <p:nvPr>
            <p:ph type="title"/>
          </p:nvPr>
        </p:nvSpPr>
        <p:spPr>
          <a:xfrm>
            <a:off x="0" y="-44053"/>
            <a:ext cx="9144000" cy="615553"/>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389" name="Shape 389"/>
          <p:cNvSpPr txBox="1"/>
          <p:nvPr>
            <p:ph idx="1" type="body"/>
          </p:nvPr>
        </p:nvSpPr>
        <p:spPr>
          <a:xfrm>
            <a:off x="50800" y="550069"/>
            <a:ext cx="4538662" cy="4389834"/>
          </a:xfrm>
          <a:prstGeom prst="rect">
            <a:avLst/>
          </a:prstGeom>
          <a:noFill/>
          <a:ln>
            <a:noFill/>
          </a:ln>
        </p:spPr>
        <p:txBody>
          <a:bodyPr anchorCtr="0" anchor="t" bIns="46025" lIns="92050" rIns="92050" wrap="square" tIns="46025">
            <a:noAutofit/>
          </a:bodyPr>
          <a:lstStyle/>
          <a:p>
            <a:pPr indent="-196850" lvl="0" marL="228600" marR="0" rtl="0" algn="l">
              <a:lnSpc>
                <a:spcPct val="100000"/>
              </a:lnSpc>
              <a:spcBef>
                <a:spcPts val="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196850" lvl="0" marL="228600" marR="0" rtl="0" algn="l">
              <a:lnSpc>
                <a:spcPct val="100000"/>
              </a:lnSpc>
              <a:spcBef>
                <a:spcPts val="40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390" name="Shape 390"/>
          <p:cNvSpPr txBox="1"/>
          <p:nvPr>
            <p:ph idx="2" type="body"/>
          </p:nvPr>
        </p:nvSpPr>
        <p:spPr>
          <a:xfrm>
            <a:off x="4437062" y="540544"/>
            <a:ext cx="4706937" cy="4399359"/>
          </a:xfrm>
          <a:prstGeom prst="rect">
            <a:avLst/>
          </a:prstGeom>
          <a:noFill/>
          <a:ln>
            <a:noFill/>
          </a:ln>
        </p:spPr>
        <p:txBody>
          <a:bodyPr anchorCtr="0" anchor="t" bIns="46025" lIns="92050" rIns="92050" wrap="square" tIns="46025">
            <a:noAutofit/>
          </a:bodyPr>
          <a:lstStyle/>
          <a:p>
            <a:pPr indent="-196850" lvl="0" marL="228600" marR="0" rtl="0" algn="l">
              <a:lnSpc>
                <a:spcPct val="100000"/>
              </a:lnSpc>
              <a:spcBef>
                <a:spcPts val="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Putting it together in Workflows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Using </a:t>
            </a:r>
            <a:r>
              <a:rPr b="0" i="0" lang="en" sz="1500" u="none" cap="none" strike="noStrike">
                <a:solidFill>
                  <a:srgbClr val="FFFF00"/>
                </a:solidFill>
                <a:latin typeface="Helvetica Neue"/>
                <a:ea typeface="Helvetica Neue"/>
                <a:cs typeface="Helvetica Neue"/>
                <a:sym typeface="Helvetica Neue"/>
              </a:rPr>
              <a:t>Larva to do burden testing</a:t>
            </a:r>
            <a:r>
              <a:rPr b="0" i="0" lang="en" sz="1500" u="none" cap="none" strike="noStrike">
                <a:solidFill>
                  <a:srgbClr val="7F7F7F"/>
                </a:solidFill>
                <a:latin typeface="Helvetica Neue"/>
                <a:ea typeface="Helvetica Neue"/>
                <a:cs typeface="Helvetica Neue"/>
                <a:sym typeface="Helvetica Neue"/>
              </a:rPr>
              <a:t> on non-coding annotation</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Need to correct for over-dispersion mutation counts</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Parameterized according to replication timing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Using </a:t>
            </a:r>
            <a:r>
              <a:rPr b="0" i="0" lang="en" sz="1500" u="none" cap="none" strike="noStrike">
                <a:solidFill>
                  <a:srgbClr val="FFFF00"/>
                </a:solidFill>
                <a:latin typeface="Helvetica Neue"/>
                <a:ea typeface="Helvetica Neue"/>
                <a:cs typeface="Helvetica Neue"/>
                <a:sym typeface="Helvetica Neue"/>
              </a:rPr>
              <a:t>FunSeq to integrate evidence </a:t>
            </a:r>
            <a:r>
              <a:rPr b="0" i="0" lang="en" sz="1500" u="none" cap="none" strike="noStrike">
                <a:solidFill>
                  <a:srgbClr val="7F7F7F"/>
                </a:solidFill>
                <a:latin typeface="Helvetica Neue"/>
                <a:ea typeface="Helvetica Neue"/>
                <a:cs typeface="Helvetica Neue"/>
                <a:sym typeface="Helvetica Neue"/>
              </a:rPr>
              <a:t>on variants </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Systematically weighting all the features</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suggesting non-coding drivers</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Prioritzing rare germline variants</a:t>
            </a:r>
            <a:br>
              <a:rPr b="0" i="0" lang="en" sz="1500" u="none" cap="none" strike="noStrike">
                <a:solidFill>
                  <a:srgbClr val="7F7F7F"/>
                </a:solidFill>
                <a:latin typeface="Helvetica Neue"/>
                <a:ea typeface="Helvetica Neue"/>
                <a:cs typeface="Helvetica Neue"/>
                <a:sym typeface="Helvetica Neue"/>
              </a:rPr>
            </a:br>
          </a:p>
          <a:p>
            <a:pPr indent="-196850" lvl="0" marL="228600" marR="0" rtl="0" algn="l">
              <a:lnSpc>
                <a:spcPct val="100000"/>
              </a:lnSpc>
              <a:spcBef>
                <a:spcPts val="40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Postscript: Analysis of the </a:t>
            </a:r>
            <a:br>
              <a:rPr b="0" i="0" lang="en" sz="1500" u="none">
                <a:solidFill>
                  <a:srgbClr val="7F7F7F"/>
                </a:solidFill>
                <a:latin typeface="Helvetica Neue"/>
                <a:ea typeface="Helvetica Neue"/>
                <a:cs typeface="Helvetica Neue"/>
                <a:sym typeface="Helvetica Neue"/>
              </a:rPr>
            </a:br>
            <a:r>
              <a:rPr b="0" i="0" lang="en" sz="1500" u="none">
                <a:solidFill>
                  <a:srgbClr val="FFFF00"/>
                </a:solidFill>
                <a:latin typeface="Helvetica Neue"/>
                <a:ea typeface="Helvetica Neue"/>
                <a:cs typeface="Helvetica Neue"/>
                <a:sym typeface="Helvetica Neue"/>
              </a:rPr>
              <a:t>Evolution of a Consortium</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Differences in “modularity” for members &amp; users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33333"/>
              <a:buFont typeface="Arial"/>
              <a:buNone/>
            </a:pPr>
            <a:r>
              <a:t/>
            </a:r>
            <a:endParaRPr b="0" i="0" sz="15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33333"/>
              <a:buFont typeface="Arial"/>
              <a:buNone/>
            </a:pPr>
            <a:r>
              <a:t/>
            </a:r>
            <a:endParaRPr b="0" i="0" sz="15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descr="Screen Shot 2012-09-29 at 9.33.49 AM.png" id="397" name="Shape 397"/>
          <p:cNvPicPr preferRelativeResize="0"/>
          <p:nvPr/>
        </p:nvPicPr>
        <p:blipFill rotWithShape="1">
          <a:blip r:embed="rId3">
            <a:alphaModFix/>
          </a:blip>
          <a:srcRect b="36236" l="0" r="0" t="0"/>
          <a:stretch/>
        </p:blipFill>
        <p:spPr>
          <a:xfrm>
            <a:off x="4169924" y="2621753"/>
            <a:ext cx="3871427" cy="1011212"/>
          </a:xfrm>
          <a:prstGeom prst="rect">
            <a:avLst/>
          </a:prstGeom>
          <a:noFill/>
          <a:ln>
            <a:noFill/>
          </a:ln>
        </p:spPr>
      </p:pic>
      <p:sp>
        <p:nvSpPr>
          <p:cNvPr id="398" name="Shape 398"/>
          <p:cNvSpPr txBox="1"/>
          <p:nvPr/>
        </p:nvSpPr>
        <p:spPr>
          <a:xfrm>
            <a:off x="6057900" y="4686300"/>
            <a:ext cx="1428900" cy="342900"/>
          </a:xfrm>
          <a:prstGeom prst="rect">
            <a:avLst/>
          </a:prstGeom>
          <a:noFill/>
          <a:ln>
            <a:noFill/>
          </a:ln>
        </p:spPr>
        <p:txBody>
          <a:bodyPr anchorCtr="0" anchor="ctr" bIns="34275" lIns="68575" rIns="68575" wrap="square" tIns="34275">
            <a:noAutofit/>
          </a:bodyPr>
          <a:lstStyle/>
          <a:p>
            <a:pPr indent="0" lvl="0" marL="0" marR="0" rtl="0" algn="r">
              <a:spcBef>
                <a:spcPts val="0"/>
              </a:spcBef>
              <a:buNone/>
            </a:pPr>
            <a:r>
              <a:t/>
            </a:r>
            <a:endParaRPr b="0" i="0" sz="900" u="none" cap="none" strike="noStrike">
              <a:solidFill>
                <a:srgbClr val="898989"/>
              </a:solidFill>
              <a:latin typeface="Calibri"/>
              <a:ea typeface="Calibri"/>
              <a:cs typeface="Calibri"/>
              <a:sym typeface="Calibri"/>
            </a:endParaRPr>
          </a:p>
        </p:txBody>
      </p:sp>
      <p:sp>
        <p:nvSpPr>
          <p:cNvPr id="399" name="Shape 399"/>
          <p:cNvSpPr txBox="1"/>
          <p:nvPr>
            <p:ph idx="4294967295" type="title"/>
          </p:nvPr>
        </p:nvSpPr>
        <p:spPr>
          <a:xfrm>
            <a:off x="4755025" y="3632975"/>
            <a:ext cx="2701200" cy="4617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rgbClr val="000090"/>
              </a:buClr>
              <a:buSzPct val="25000"/>
              <a:buFont typeface="Calibri"/>
              <a:buNone/>
            </a:pPr>
            <a:r>
              <a:rPr b="0" i="0" lang="en" sz="2400" u="none" cap="none" strike="noStrike">
                <a:solidFill>
                  <a:srgbClr val="000090"/>
                </a:solidFill>
                <a:latin typeface="Helvetica Neue"/>
                <a:ea typeface="Helvetica Neue"/>
                <a:cs typeface="Helvetica Neue"/>
                <a:sym typeface="Helvetica Neue"/>
              </a:rPr>
              <a:t>vat.gersteinlab.org</a:t>
            </a:r>
          </a:p>
        </p:txBody>
      </p:sp>
      <p:sp>
        <p:nvSpPr>
          <p:cNvPr id="400" name="Shape 400"/>
          <p:cNvSpPr txBox="1"/>
          <p:nvPr>
            <p:ph idx="4294967295" type="body"/>
          </p:nvPr>
        </p:nvSpPr>
        <p:spPr>
          <a:xfrm>
            <a:off x="853093" y="853532"/>
            <a:ext cx="3219600" cy="3576600"/>
          </a:xfrm>
          <a:prstGeom prst="rect">
            <a:avLst/>
          </a:prstGeom>
          <a:noFill/>
          <a:ln>
            <a:noFill/>
          </a:ln>
        </p:spPr>
        <p:txBody>
          <a:bodyPr anchorCtr="0" anchor="t" bIns="34275" lIns="68575" rIns="68575" wrap="square" tIns="34275">
            <a:noAutofit/>
          </a:bodyPr>
          <a:lstStyle/>
          <a:p>
            <a:pPr indent="0" lvl="0" marL="0" marR="0" rtl="0" algn="l">
              <a:lnSpc>
                <a:spcPct val="80000"/>
              </a:lnSpc>
              <a:spcBef>
                <a:spcPts val="800"/>
              </a:spcBef>
              <a:spcAft>
                <a:spcPts val="0"/>
              </a:spcAft>
              <a:buNone/>
            </a:pPr>
            <a:r>
              <a:rPr lang="en" sz="1600">
                <a:latin typeface="Helvetica Neue"/>
                <a:ea typeface="Helvetica Neue"/>
                <a:cs typeface="Helvetica Neue"/>
                <a:sym typeface="Helvetica Neue"/>
              </a:rPr>
              <a:t>VCF </a:t>
            </a:r>
            <a:r>
              <a:rPr i="0" lang="en" sz="1600" u="none" cap="none" strike="noStrike">
                <a:solidFill>
                  <a:schemeClr val="dk1"/>
                </a:solidFill>
                <a:latin typeface="Helvetica Neue"/>
                <a:ea typeface="Helvetica Neue"/>
                <a:cs typeface="Helvetica Neue"/>
                <a:sym typeface="Helvetica Neue"/>
              </a:rPr>
              <a:t>Input </a:t>
            </a:r>
          </a:p>
          <a:p>
            <a:pPr indent="0" lvl="0" marL="0" marR="0" rtl="0" algn="l">
              <a:lnSpc>
                <a:spcPct val="80000"/>
              </a:lnSpc>
              <a:spcBef>
                <a:spcPts val="800"/>
              </a:spcBef>
              <a:spcAft>
                <a:spcPts val="0"/>
              </a:spcAft>
              <a:buNone/>
            </a:pPr>
            <a:r>
              <a:rPr i="0" lang="en" sz="1600" u="none" cap="none" strike="noStrike">
                <a:solidFill>
                  <a:schemeClr val="dk1"/>
                </a:solidFill>
                <a:latin typeface="Helvetica Neue"/>
                <a:ea typeface="Helvetica Neue"/>
                <a:cs typeface="Helvetica Neue"/>
                <a:sym typeface="Helvetica Neue"/>
              </a:rPr>
              <a:t>Output:</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Annotated VCFs</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i="0" lang="en" sz="1600" u="none" cap="none" strike="noStrike">
                <a:solidFill>
                  <a:schemeClr val="dk1"/>
                </a:solidFill>
                <a:latin typeface="Helvetica Neue"/>
                <a:ea typeface="Helvetica Neue"/>
                <a:cs typeface="Helvetica Neue"/>
                <a:sym typeface="Helvetica Neue"/>
              </a:rPr>
              <a:t>unctional impact on transcripts</a:t>
            </a:r>
          </a:p>
          <a:p>
            <a:pPr indent="0" lvl="0" marL="0" marR="0" rtl="0" algn="l">
              <a:lnSpc>
                <a:spcPct val="80000"/>
              </a:lnSpc>
              <a:spcBef>
                <a:spcPts val="800"/>
              </a:spcBef>
              <a:spcAft>
                <a:spcPts val="0"/>
              </a:spcAft>
              <a:buNone/>
            </a:pPr>
            <a:r>
              <a:rPr i="0" lang="en" sz="1600" u="none" cap="none" strike="noStrike">
                <a:solidFill>
                  <a:schemeClr val="dk1"/>
                </a:solidFill>
                <a:latin typeface="Helvetica Neue"/>
                <a:ea typeface="Helvetica Neue"/>
                <a:cs typeface="Helvetica Neue"/>
                <a:sym typeface="Helvetica Neue"/>
              </a:rPr>
              <a:t>Access:</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Webserver</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AWS cloud instance</a:t>
            </a:r>
          </a:p>
          <a:p>
            <a:pPr indent="-330200" lvl="0" marL="457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401" name="Shape 401"/>
          <p:cNvSpPr/>
          <p:nvPr/>
        </p:nvSpPr>
        <p:spPr>
          <a:xfrm>
            <a:off x="4101487" y="4219038"/>
            <a:ext cx="4008300" cy="342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1" lang="en" sz="1200" u="none" cap="none" strike="noStrike">
                <a:solidFill>
                  <a:srgbClr val="000000"/>
                </a:solidFill>
                <a:latin typeface="Calibri"/>
                <a:ea typeface="Calibri"/>
                <a:cs typeface="Calibri"/>
                <a:sym typeface="Calibri"/>
              </a:rPr>
              <a:t>Habegger L.</a:t>
            </a:r>
            <a:r>
              <a:rPr b="0" baseline="30000" i="1" lang="en" sz="1200" u="none" cap="none" strike="noStrike">
                <a:solidFill>
                  <a:srgbClr val="000000"/>
                </a:solidFill>
                <a:latin typeface="Calibri"/>
                <a:ea typeface="Calibri"/>
                <a:cs typeface="Calibri"/>
                <a:sym typeface="Calibri"/>
              </a:rPr>
              <a:t>*</a:t>
            </a:r>
            <a:r>
              <a:rPr b="0" i="1" lang="en" sz="1200" u="none" cap="none" strike="noStrike">
                <a:solidFill>
                  <a:srgbClr val="000000"/>
                </a:solidFill>
                <a:latin typeface="Calibri"/>
                <a:ea typeface="Calibri"/>
                <a:cs typeface="Calibri"/>
                <a:sym typeface="Calibri"/>
              </a:rPr>
              <a:t>, Balasubramanian S.</a:t>
            </a:r>
            <a:r>
              <a:rPr b="0" baseline="30000" i="1" lang="en" sz="1200" u="none" cap="none" strike="noStrike">
                <a:solidFill>
                  <a:srgbClr val="000000"/>
                </a:solidFill>
                <a:latin typeface="Calibri"/>
                <a:ea typeface="Calibri"/>
                <a:cs typeface="Calibri"/>
                <a:sym typeface="Calibri"/>
              </a:rPr>
              <a:t>*</a:t>
            </a:r>
            <a:r>
              <a:rPr b="0" i="1" lang="en" sz="1200" u="none" cap="none" strike="noStrike">
                <a:solidFill>
                  <a:srgbClr val="000000"/>
                </a:solidFill>
                <a:latin typeface="Calibri"/>
                <a:ea typeface="Calibri"/>
                <a:cs typeface="Calibri"/>
                <a:sym typeface="Calibri"/>
              </a:rPr>
              <a:t>, et al. Bioinformatics, 2012</a:t>
            </a:r>
          </a:p>
        </p:txBody>
      </p:sp>
      <p:pic>
        <p:nvPicPr>
          <p:cNvPr descr="Screen Shot 2012-09-24 at 2.30.17 PM.png" id="402" name="Shape 402"/>
          <p:cNvPicPr preferRelativeResize="0"/>
          <p:nvPr/>
        </p:nvPicPr>
        <p:blipFill rotWithShape="1">
          <a:blip r:embed="rId4">
            <a:alphaModFix/>
          </a:blip>
          <a:srcRect b="0" l="0" r="0" t="0"/>
          <a:stretch/>
        </p:blipFill>
        <p:spPr>
          <a:xfrm>
            <a:off x="4242355" y="853532"/>
            <a:ext cx="3726563" cy="1283708"/>
          </a:xfrm>
          <a:prstGeom prst="rect">
            <a:avLst/>
          </a:prstGeom>
          <a:noFill/>
          <a:ln>
            <a:noFill/>
          </a:ln>
        </p:spPr>
      </p:pic>
      <p:sp>
        <p:nvSpPr>
          <p:cNvPr id="403" name="Shape 403"/>
          <p:cNvSpPr txBox="1"/>
          <p:nvPr/>
        </p:nvSpPr>
        <p:spPr>
          <a:xfrm>
            <a:off x="2114550" y="266701"/>
            <a:ext cx="4707000" cy="4617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i="0" lang="en" sz="2200" u="none" cap="none" strike="noStrike">
                <a:solidFill>
                  <a:srgbClr val="22228B"/>
                </a:solidFill>
                <a:latin typeface="Helvetica Neue"/>
                <a:ea typeface="Helvetica Neue"/>
                <a:cs typeface="Helvetica Neue"/>
                <a:sym typeface="Helvetica Neue"/>
              </a:rPr>
              <a:t>Variant Annotation Tool (VAT)</a:t>
            </a:r>
          </a:p>
        </p:txBody>
      </p:sp>
      <p:sp>
        <p:nvSpPr>
          <p:cNvPr id="404" name="Shape 404"/>
          <p:cNvSpPr txBox="1"/>
          <p:nvPr/>
        </p:nvSpPr>
        <p:spPr>
          <a:xfrm>
            <a:off x="5049637" y="2190750"/>
            <a:ext cx="2112000" cy="300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500" u="none" cap="none" strike="noStrike">
                <a:solidFill>
                  <a:srgbClr val="000000"/>
                </a:solidFill>
                <a:latin typeface="Helvetica Neue"/>
                <a:ea typeface="Helvetica Neue"/>
                <a:cs typeface="Helvetica Neue"/>
                <a:sym typeface="Helvetica Neue"/>
              </a:rPr>
              <a:t>CLOUD APPLICATION</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descr="image70793.png" id="410" name="Shape 410"/>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411" name="Shape 411"/>
          <p:cNvSpPr txBox="1"/>
          <p:nvPr/>
        </p:nvSpPr>
        <p:spPr>
          <a:xfrm>
            <a:off x="515425" y="2894075"/>
            <a:ext cx="3325800" cy="321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sp>
        <p:nvSpPr>
          <p:cNvPr id="412" name="Shape 412"/>
          <p:cNvSpPr/>
          <p:nvPr/>
        </p:nvSpPr>
        <p:spPr>
          <a:xfrm>
            <a:off x="1314450" y="114300"/>
            <a:ext cx="342900" cy="228600"/>
          </a:xfrm>
          <a:prstGeom prst="rect">
            <a:avLst/>
          </a:prstGeom>
          <a:solidFill>
            <a:schemeClr val="lt1"/>
          </a:solidFill>
          <a:ln>
            <a:noFill/>
          </a:ln>
        </p:spPr>
        <p:txBody>
          <a:bodyPr anchorCtr="0" anchor="ctr" bIns="34275" lIns="68575" rIns="68575" wrap="square" tIns="34275">
            <a:noAutofit/>
          </a:bodyPr>
          <a:lstStyle/>
          <a:p>
            <a:pPr indent="0" lvl="0" marL="0" marR="0" rtl="0" algn="l">
              <a:spcBef>
                <a:spcPts val="0"/>
              </a:spcBef>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3" name="Shape 413"/>
          <p:cNvSpPr txBox="1"/>
          <p:nvPr>
            <p:ph type="title"/>
          </p:nvPr>
        </p:nvSpPr>
        <p:spPr>
          <a:xfrm>
            <a:off x="629841" y="342900"/>
            <a:ext cx="7886700" cy="5589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lang="en" sz="2200">
                <a:solidFill>
                  <a:srgbClr val="22228B"/>
                </a:solidFill>
                <a:latin typeface="Helvetica Neue"/>
                <a:ea typeface="Helvetica Neue"/>
                <a:cs typeface="Helvetica Neue"/>
                <a:sym typeface="Helvetica Neue"/>
              </a:rPr>
              <a:t>Complexities in LOF annotation</a:t>
            </a:r>
          </a:p>
        </p:txBody>
      </p:sp>
      <p:sp>
        <p:nvSpPr>
          <p:cNvPr id="414" name="Shape 414"/>
          <p:cNvSpPr txBox="1"/>
          <p:nvPr>
            <p:ph idx="2" type="body"/>
          </p:nvPr>
        </p:nvSpPr>
        <p:spPr>
          <a:xfrm>
            <a:off x="629850" y="901800"/>
            <a:ext cx="3325800" cy="1214700"/>
          </a:xfrm>
          <a:prstGeom prst="rect">
            <a:avLst/>
          </a:prstGeom>
          <a:noFill/>
          <a:ln>
            <a:noFill/>
          </a:ln>
        </p:spPr>
        <p:txBody>
          <a:bodyPr anchorCtr="0" anchor="t" bIns="34275" lIns="68575" rIns="68575" wrap="square" tIns="34275">
            <a:noAutofit/>
          </a:bodyPr>
          <a:lstStyle/>
          <a:p>
            <a:pPr lvl="0" rtl="0">
              <a:spcBef>
                <a:spcPts val="0"/>
              </a:spcBef>
              <a:spcAft>
                <a:spcPts val="0"/>
              </a:spcAft>
              <a:buNone/>
            </a:pPr>
            <a:r>
              <a:t/>
            </a: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r>
              <a:t/>
            </a: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i="1" lang="en"/>
              <a:t> Genes Dev.,</a:t>
            </a:r>
            <a:r>
              <a:rPr lang="en"/>
              <a:t> ’11</a:t>
            </a:r>
          </a:p>
          <a:p>
            <a:pPr lvl="0" rtl="0">
              <a:lnSpc>
                <a:spcPct val="100000"/>
              </a:lnSpc>
              <a:spcBef>
                <a:spcPts val="0"/>
              </a:spcBef>
              <a:spcAft>
                <a:spcPts val="0"/>
              </a:spcAft>
              <a:buNone/>
            </a:pPr>
            <a:r>
              <a:rPr lang="en"/>
              <a:t>Balasubramanian S.*, Fu Y.*  et al., </a:t>
            </a:r>
            <a:r>
              <a:rPr i="1" lang="en"/>
              <a:t>NComms.</a:t>
            </a:r>
            <a:r>
              <a:rPr lang="en"/>
              <a:t>, ’17</a:t>
            </a:r>
          </a:p>
          <a:p>
            <a:pPr lvl="0" rtl="0">
              <a:lnSpc>
                <a:spcPct val="100000"/>
              </a:lnSpc>
              <a:spcBef>
                <a:spcPts val="0"/>
              </a:spcBef>
              <a:spcAft>
                <a:spcPts val="0"/>
              </a:spcAft>
              <a:buNone/>
            </a:pPr>
            <a:r>
              <a:t/>
            </a:r>
            <a:endParaRPr sz="1400">
              <a:latin typeface="Arial"/>
              <a:ea typeface="Arial"/>
              <a:cs typeface="Arial"/>
              <a:sym typeface="Arial"/>
            </a:endParaRPr>
          </a:p>
          <a:p>
            <a:pPr lvl="0" rtl="0">
              <a:spcBef>
                <a:spcPts val="0"/>
              </a:spcBef>
              <a:spcAft>
                <a:spcPts val="0"/>
              </a:spcAft>
              <a:buClr>
                <a:schemeClr val="dk1"/>
              </a:buClr>
              <a:buSzPct val="68750"/>
              <a:buFont typeface="Arial"/>
              <a:buNone/>
            </a:pPr>
            <a:r>
              <a:t/>
            </a:r>
            <a:endParaRPr sz="1600">
              <a:latin typeface="Helvetica Neue"/>
              <a:ea typeface="Helvetica Neue"/>
              <a:cs typeface="Helvetica Neue"/>
              <a:sym typeface="Helvetica Neue"/>
            </a:endParaRPr>
          </a:p>
          <a:p>
            <a:pPr lvl="0" marR="0" rtl="0" algn="l">
              <a:lnSpc>
                <a:spcPct val="90000"/>
              </a:lnSpc>
              <a:spcBef>
                <a:spcPts val="800"/>
              </a:spcBef>
              <a:spcAft>
                <a:spcPts val="0"/>
              </a:spcAft>
              <a:buNone/>
            </a:pPr>
            <a:r>
              <a:t/>
            </a:r>
            <a:endParaRPr sz="1600">
              <a:latin typeface="Helvetica Neue"/>
              <a:ea typeface="Helvetica Neue"/>
              <a:cs typeface="Helvetica Neue"/>
              <a:sym typeface="Helvetica Neue"/>
            </a:endParaRPr>
          </a:p>
        </p:txBody>
      </p:sp>
      <p:grpSp>
        <p:nvGrpSpPr>
          <p:cNvPr id="415" name="Shape 415"/>
          <p:cNvGrpSpPr/>
          <p:nvPr/>
        </p:nvGrpSpPr>
        <p:grpSpPr>
          <a:xfrm>
            <a:off x="638969" y="3218923"/>
            <a:ext cx="7588771" cy="1871021"/>
            <a:chOff x="638969" y="3218923"/>
            <a:chExt cx="7588771" cy="1871021"/>
          </a:xfrm>
        </p:grpSpPr>
        <p:pic>
          <p:nvPicPr>
            <p:cNvPr descr="g12357.png" id="416" name="Shape 416"/>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417" name="Shape 417"/>
            <p:cNvCxnSpPr/>
            <p:nvPr/>
          </p:nvCxnSpPr>
          <p:spPr>
            <a:xfrm rot="10800000">
              <a:off x="1804649"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18" name="Shape 418"/>
            <p:cNvCxnSpPr/>
            <p:nvPr/>
          </p:nvCxnSpPr>
          <p:spPr>
            <a:xfrm rot="10800000">
              <a:off x="2473075"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19" name="Shape 419"/>
            <p:cNvCxnSpPr/>
            <p:nvPr/>
          </p:nvCxnSpPr>
          <p:spPr>
            <a:xfrm rot="10800000">
              <a:off x="3399707"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0" name="Shape 420"/>
            <p:cNvCxnSpPr/>
            <p:nvPr/>
          </p:nvCxnSpPr>
          <p:spPr>
            <a:xfrm rot="10800000">
              <a:off x="3520291"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1" name="Shape 421"/>
            <p:cNvCxnSpPr/>
            <p:nvPr/>
          </p:nvCxnSpPr>
          <p:spPr>
            <a:xfrm rot="10800000">
              <a:off x="4692482"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2" name="Shape 422"/>
            <p:cNvCxnSpPr/>
            <p:nvPr/>
          </p:nvCxnSpPr>
          <p:spPr>
            <a:xfrm rot="10800000">
              <a:off x="4913819"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3" name="Shape 423"/>
            <p:cNvCxnSpPr/>
            <p:nvPr/>
          </p:nvCxnSpPr>
          <p:spPr>
            <a:xfrm rot="10800000">
              <a:off x="6269555"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4" name="Shape 424"/>
            <p:cNvCxnSpPr/>
            <p:nvPr/>
          </p:nvCxnSpPr>
          <p:spPr>
            <a:xfrm>
              <a:off x="5223311" y="3218923"/>
              <a:ext cx="0" cy="289800"/>
            </a:xfrm>
            <a:prstGeom prst="straightConnector1">
              <a:avLst/>
            </a:prstGeom>
            <a:noFill/>
            <a:ln cap="flat" cmpd="sng" w="9525">
              <a:solidFill>
                <a:schemeClr val="dk2"/>
              </a:solidFill>
              <a:prstDash val="solid"/>
              <a:round/>
              <a:headEnd len="lg" w="lg" type="none"/>
              <a:tailEnd len="lg" w="lg" type="triangl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Shape 430"/>
          <p:cNvSpPr txBox="1"/>
          <p:nvPr>
            <p:ph type="title"/>
          </p:nvPr>
        </p:nvSpPr>
        <p:spPr>
          <a:xfrm>
            <a:off x="629841" y="342900"/>
            <a:ext cx="7941300" cy="5970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i="0" lang="en" sz="2300" u="sng" cap="none" strike="noStrike">
                <a:solidFill>
                  <a:srgbClr val="22228B"/>
                </a:solidFill>
                <a:latin typeface="Helvetica Neue"/>
                <a:ea typeface="Helvetica Neue"/>
                <a:cs typeface="Helvetica Neue"/>
                <a:sym typeface="Helvetica Neue"/>
              </a:rPr>
              <a:t>A</a:t>
            </a:r>
            <a:r>
              <a:rPr b="1" i="0" lang="en" sz="2300" u="none" cap="none" strike="noStrike">
                <a:solidFill>
                  <a:srgbClr val="22228B"/>
                </a:solidFill>
                <a:latin typeface="Helvetica Neue"/>
                <a:ea typeface="Helvetica Neue"/>
                <a:cs typeface="Helvetica Neue"/>
                <a:sym typeface="Helvetica Neue"/>
              </a:rPr>
              <a:t>nnotation of </a:t>
            </a:r>
            <a:r>
              <a:rPr b="1" i="0" lang="en" sz="2300" u="sng" cap="none" strike="noStrike">
                <a:solidFill>
                  <a:srgbClr val="22228B"/>
                </a:solidFill>
                <a:latin typeface="Helvetica Neue"/>
                <a:ea typeface="Helvetica Neue"/>
                <a:cs typeface="Helvetica Neue"/>
                <a:sym typeface="Helvetica Neue"/>
              </a:rPr>
              <a:t>L</a:t>
            </a:r>
            <a:r>
              <a:rPr b="1" i="0" lang="en" sz="2300" u="none" cap="none" strike="noStrike">
                <a:solidFill>
                  <a:srgbClr val="22228B"/>
                </a:solidFill>
                <a:latin typeface="Helvetica Neue"/>
                <a:ea typeface="Helvetica Neue"/>
                <a:cs typeface="Helvetica Neue"/>
                <a:sym typeface="Helvetica Neue"/>
              </a:rPr>
              <a:t>oss-</a:t>
            </a:r>
            <a:r>
              <a:rPr b="1" i="0" lang="en" sz="2300" u="sng" cap="none" strike="noStrike">
                <a:solidFill>
                  <a:srgbClr val="22228B"/>
                </a:solidFill>
                <a:latin typeface="Helvetica Neue"/>
                <a:ea typeface="Helvetica Neue"/>
                <a:cs typeface="Helvetica Neue"/>
                <a:sym typeface="Helvetica Neue"/>
              </a:rPr>
              <a:t>o</a:t>
            </a:r>
            <a:r>
              <a:rPr b="1" i="0" lang="en" sz="2300" u="none" cap="none" strike="noStrike">
                <a:solidFill>
                  <a:srgbClr val="22228B"/>
                </a:solidFill>
                <a:latin typeface="Helvetica Neue"/>
                <a:ea typeface="Helvetica Neue"/>
                <a:cs typeface="Helvetica Neue"/>
                <a:sym typeface="Helvetica Neue"/>
              </a:rPr>
              <a:t>f-</a:t>
            </a:r>
            <a:r>
              <a:rPr b="1" i="0" lang="en" sz="2300" u="sng" cap="none" strike="noStrike">
                <a:solidFill>
                  <a:srgbClr val="22228B"/>
                </a:solidFill>
                <a:latin typeface="Helvetica Neue"/>
                <a:ea typeface="Helvetica Neue"/>
                <a:cs typeface="Helvetica Neue"/>
                <a:sym typeface="Helvetica Neue"/>
              </a:rPr>
              <a:t>F</a:t>
            </a:r>
            <a:r>
              <a:rPr b="1" i="0" lang="en" sz="2300" u="none" cap="none" strike="noStrike">
                <a:solidFill>
                  <a:srgbClr val="22228B"/>
                </a:solidFill>
                <a:latin typeface="Helvetica Neue"/>
                <a:ea typeface="Helvetica Neue"/>
                <a:cs typeface="Helvetica Neue"/>
                <a:sym typeface="Helvetica Neue"/>
              </a:rPr>
              <a:t>unction </a:t>
            </a:r>
            <a:r>
              <a:rPr b="1" i="0" lang="en" sz="2300" u="sng" cap="none" strike="noStrike">
                <a:solidFill>
                  <a:srgbClr val="22228B"/>
                </a:solidFill>
                <a:latin typeface="Helvetica Neue"/>
                <a:ea typeface="Helvetica Neue"/>
                <a:cs typeface="Helvetica Neue"/>
                <a:sym typeface="Helvetica Neue"/>
              </a:rPr>
              <a:t>T</a:t>
            </a:r>
            <a:r>
              <a:rPr b="1" i="0" lang="en" sz="2300" u="none" cap="none" strike="noStrike">
                <a:solidFill>
                  <a:srgbClr val="22228B"/>
                </a:solidFill>
                <a:latin typeface="Helvetica Neue"/>
                <a:ea typeface="Helvetica Neue"/>
                <a:cs typeface="Helvetica Neue"/>
                <a:sym typeface="Helvetica Neue"/>
              </a:rPr>
              <a:t>ranscripts (ALoFT)</a:t>
            </a:r>
          </a:p>
        </p:txBody>
      </p:sp>
      <p:sp>
        <p:nvSpPr>
          <p:cNvPr id="431" name="Shape 431"/>
          <p:cNvSpPr txBox="1"/>
          <p:nvPr>
            <p:ph idx="2" type="body"/>
          </p:nvPr>
        </p:nvSpPr>
        <p:spPr>
          <a:xfrm>
            <a:off x="629841" y="1353244"/>
            <a:ext cx="3930900" cy="3118800"/>
          </a:xfrm>
          <a:prstGeom prst="rect">
            <a:avLst/>
          </a:prstGeom>
          <a:noFill/>
          <a:ln>
            <a:noFill/>
          </a:ln>
        </p:spPr>
        <p:txBody>
          <a:bodyPr anchorCtr="0" anchor="t" bIns="34275" lIns="68575" rIns="68575" wrap="square" tIns="34275">
            <a:noAutofit/>
          </a:bodyPr>
          <a:lstStyle/>
          <a:p>
            <a:pPr lvl="0" rtl="0">
              <a:lnSpc>
                <a:spcPct val="80000"/>
              </a:lnSpc>
              <a:spcBef>
                <a:spcPts val="0"/>
              </a:spcBef>
              <a:buNone/>
            </a:pPr>
            <a:r>
              <a:rPr lang="en" sz="1400">
                <a:latin typeface="Helvetica Neue"/>
                <a:ea typeface="Helvetica Neue"/>
                <a:cs typeface="Helvetica Neue"/>
                <a:sym typeface="Helvetica Neue"/>
              </a:rPr>
              <a:t>VCF Input</a:t>
            </a:r>
          </a:p>
          <a:p>
            <a:pPr lvl="0" rtl="0">
              <a:lnSpc>
                <a:spcPct val="80000"/>
              </a:lnSpc>
              <a:spcBef>
                <a:spcPts val="0"/>
              </a:spcBef>
              <a:buNone/>
            </a:pPr>
            <a:r>
              <a:rPr lang="en" sz="1400">
                <a:latin typeface="Helvetica Neue"/>
                <a:ea typeface="Helvetica Neue"/>
                <a:cs typeface="Helvetica Neue"/>
                <a:sym typeface="Helvetica Neue"/>
              </a:rPr>
              <a:t>Output:</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Impact score: benign or deleterious.</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Confidence level.</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Annotated VCF.</a:t>
            </a:r>
          </a:p>
          <a:p>
            <a:pPr lvl="0" marR="0" rtl="0" algn="l">
              <a:lnSpc>
                <a:spcPct val="150000"/>
              </a:lnSpc>
              <a:spcBef>
                <a:spcPts val="800"/>
              </a:spcBef>
              <a:spcAft>
                <a:spcPts val="0"/>
              </a:spcAft>
              <a:buNone/>
            </a:pPr>
            <a:r>
              <a:rPr lang="en" sz="1400">
                <a:solidFill>
                  <a:srgbClr val="000000"/>
                </a:solidFill>
                <a:latin typeface="Helvetica Neue"/>
                <a:ea typeface="Helvetica Neue"/>
                <a:cs typeface="Helvetica Neue"/>
                <a:sym typeface="Helvetica Neue"/>
              </a:rPr>
              <a:t>Access:</a:t>
            </a:r>
          </a:p>
          <a:p>
            <a:pPr indent="-317500" lvl="0" marL="457200" marR="0" rtl="0" algn="l">
              <a:lnSpc>
                <a:spcPct val="150000"/>
              </a:lnSpc>
              <a:spcBef>
                <a:spcPts val="800"/>
              </a:spcBef>
              <a:spcAft>
                <a:spcPts val="0"/>
              </a:spcAft>
              <a:buSzPct val="100000"/>
              <a:buFont typeface="Helvetica Neue"/>
              <a:buChar char="●"/>
            </a:pPr>
            <a:r>
              <a:rPr lang="en" sz="1400">
                <a:solidFill>
                  <a:srgbClr val="000000"/>
                </a:solidFill>
                <a:latin typeface="Helvetica Neue"/>
                <a:ea typeface="Helvetica Neue"/>
                <a:cs typeface="Helvetica Neue"/>
                <a:sym typeface="Helvetica Neue"/>
              </a:rPr>
              <a:t>Software package: </a:t>
            </a:r>
            <a:r>
              <a:rPr b="1" lang="en" sz="1400">
                <a:latin typeface="Helvetica Neue"/>
                <a:ea typeface="Helvetica Neue"/>
                <a:cs typeface="Helvetica Neue"/>
                <a:sym typeface="Helvetica Neue"/>
              </a:rPr>
              <a:t>aloft.gersteinlab.org</a:t>
            </a:r>
          </a:p>
          <a:p>
            <a:pPr indent="-317500" lvl="0" marL="457200" rtl="0">
              <a:lnSpc>
                <a:spcPct val="150000"/>
              </a:lnSpc>
              <a:spcBef>
                <a:spcPts val="0"/>
              </a:spcBef>
              <a:buSzPct val="100000"/>
              <a:buFont typeface="Helvetica Neue"/>
              <a:buChar char="●"/>
            </a:pPr>
            <a:r>
              <a:rPr lang="en" sz="1400">
                <a:latin typeface="Helvetica Neue"/>
                <a:ea typeface="Helvetica Neue"/>
                <a:cs typeface="Helvetica Neue"/>
                <a:sym typeface="Helvetica Neue"/>
              </a:rPr>
              <a:t>Gitub: </a:t>
            </a:r>
            <a:r>
              <a:rPr b="1" lang="en" sz="1400">
                <a:latin typeface="Helvetica Neue"/>
                <a:ea typeface="Helvetica Neue"/>
                <a:cs typeface="Helvetica Neue"/>
                <a:sym typeface="Helvetica Neue"/>
              </a:rPr>
              <a:t>github.com/gersteinlab/aloft</a:t>
            </a:r>
          </a:p>
        </p:txBody>
      </p:sp>
      <p:sp>
        <p:nvSpPr>
          <p:cNvPr id="432" name="Shape 432"/>
          <p:cNvSpPr txBox="1"/>
          <p:nvPr/>
        </p:nvSpPr>
        <p:spPr>
          <a:xfrm>
            <a:off x="5149202" y="597694"/>
            <a:ext cx="2949000" cy="12003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33" name="Shape 433"/>
          <p:cNvSpPr txBox="1"/>
          <p:nvPr/>
        </p:nvSpPr>
        <p:spPr>
          <a:xfrm>
            <a:off x="5149202" y="1797844"/>
            <a:ext cx="2949000" cy="2858700"/>
          </a:xfrm>
          <a:prstGeom prst="rect">
            <a:avLst/>
          </a:prstGeom>
          <a:noFill/>
          <a:ln>
            <a:noFill/>
          </a:ln>
        </p:spPr>
        <p:txBody>
          <a:bodyPr anchorCtr="0" anchor="t" bIns="34275" lIns="68575" rIns="68575" wrap="square" tIns="34275">
            <a:noAutofit/>
          </a:bodyPr>
          <a:lstStyle/>
          <a:p>
            <a:pPr indent="0" lvl="0" marL="0" marR="0" rtl="0" algn="l">
              <a:lnSpc>
                <a:spcPct val="90000"/>
              </a:lnSpc>
              <a:spcBef>
                <a:spcPts val="0"/>
              </a:spcBef>
              <a:buClr>
                <a:schemeClr val="dk1"/>
              </a:buClr>
              <a:buFont typeface="Arial"/>
              <a:buNone/>
            </a:pPr>
            <a:r>
              <a:t/>
            </a:r>
            <a:endParaRPr b="0" i="0" sz="1200" u="none" cap="none" strike="noStrike">
              <a:solidFill>
                <a:schemeClr val="dk1"/>
              </a:solidFill>
              <a:latin typeface="Calibri"/>
              <a:ea typeface="Calibri"/>
              <a:cs typeface="Calibri"/>
              <a:sym typeface="Calibri"/>
            </a:endParaRPr>
          </a:p>
        </p:txBody>
      </p:sp>
      <p:pic>
        <p:nvPicPr>
          <p:cNvPr descr="ALoFT.png" id="434" name="Shape 434"/>
          <p:cNvPicPr preferRelativeResize="0"/>
          <p:nvPr/>
        </p:nvPicPr>
        <p:blipFill>
          <a:blip r:embed="rId3">
            <a:alphaModFix/>
          </a:blip>
          <a:stretch>
            <a:fillRect/>
          </a:stretch>
        </p:blipFill>
        <p:spPr>
          <a:xfrm>
            <a:off x="4942394" y="1055150"/>
            <a:ext cx="2643463" cy="3626653"/>
          </a:xfrm>
          <a:prstGeom prst="rect">
            <a:avLst/>
          </a:prstGeom>
          <a:noFill/>
          <a:ln>
            <a:noFill/>
          </a:ln>
        </p:spPr>
      </p:pic>
      <p:sp>
        <p:nvSpPr>
          <p:cNvPr id="435" name="Shape 435"/>
          <p:cNvSpPr txBox="1"/>
          <p:nvPr/>
        </p:nvSpPr>
        <p:spPr>
          <a:xfrm>
            <a:off x="4652475" y="4681800"/>
            <a:ext cx="3325800" cy="3219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04" name="Shape 104"/>
        <p:cNvGrpSpPr/>
        <p:nvPr/>
      </p:nvGrpSpPr>
      <p:grpSpPr>
        <a:xfrm>
          <a:off x="0" y="0"/>
          <a:ext cx="0" cy="0"/>
          <a:chOff x="0" y="0"/>
          <a:chExt cx="0" cy="0"/>
        </a:xfrm>
      </p:grpSpPr>
      <p:sp>
        <p:nvSpPr>
          <p:cNvPr id="105" name="Shape 105"/>
          <p:cNvSpPr txBox="1"/>
          <p:nvPr>
            <p:ph type="title"/>
          </p:nvPr>
        </p:nvSpPr>
        <p:spPr>
          <a:xfrm>
            <a:off x="0" y="-44053"/>
            <a:ext cx="9144000" cy="615553"/>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06" name="Shape 106"/>
          <p:cNvSpPr txBox="1"/>
          <p:nvPr>
            <p:ph idx="1" type="body"/>
          </p:nvPr>
        </p:nvSpPr>
        <p:spPr>
          <a:xfrm>
            <a:off x="50800" y="550069"/>
            <a:ext cx="4538662" cy="4389834"/>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07" name="Shape 107"/>
          <p:cNvSpPr txBox="1"/>
          <p:nvPr>
            <p:ph idx="2" type="body"/>
          </p:nvPr>
        </p:nvSpPr>
        <p:spPr>
          <a:xfrm>
            <a:off x="4437062" y="540544"/>
            <a:ext cx="4706937" cy="4399359"/>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Shape 440"/>
          <p:cNvSpPr txBox="1"/>
          <p:nvPr>
            <p:ph type="title"/>
          </p:nvPr>
        </p:nvSpPr>
        <p:spPr>
          <a:xfrm>
            <a:off x="685800" y="3048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i="0" lang="en" sz="2600" u="none" cap="none" strike="noStrike">
                <a:solidFill>
                  <a:srgbClr val="22228B"/>
                </a:solidFill>
                <a:latin typeface="Helvetica Neue"/>
                <a:ea typeface="Helvetica Neue"/>
                <a:cs typeface="Helvetica Neue"/>
                <a:sym typeface="Helvetica Neue"/>
              </a:rPr>
              <a:t>LoF position distribution varies by cohort</a:t>
            </a:r>
          </a:p>
        </p:txBody>
      </p:sp>
      <p:pic>
        <p:nvPicPr>
          <p:cNvPr id="441" name="Shape 441"/>
          <p:cNvPicPr preferRelativeResize="0"/>
          <p:nvPr/>
        </p:nvPicPr>
        <p:blipFill rotWithShape="1">
          <a:blip r:embed="rId3">
            <a:alphaModFix/>
          </a:blip>
          <a:srcRect b="0" l="0" r="48990" t="6690"/>
          <a:stretch/>
        </p:blipFill>
        <p:spPr>
          <a:xfrm>
            <a:off x="416050" y="995200"/>
            <a:ext cx="4498203" cy="3776425"/>
          </a:xfrm>
          <a:prstGeom prst="rect">
            <a:avLst/>
          </a:prstGeom>
          <a:noFill/>
          <a:ln>
            <a:noFill/>
          </a:ln>
        </p:spPr>
      </p:pic>
      <p:sp>
        <p:nvSpPr>
          <p:cNvPr id="442" name="Shape 442"/>
          <p:cNvSpPr txBox="1"/>
          <p:nvPr/>
        </p:nvSpPr>
        <p:spPr>
          <a:xfrm>
            <a:off x="5195400" y="4490075"/>
            <a:ext cx="3262800" cy="399900"/>
          </a:xfrm>
          <a:prstGeom prst="rect">
            <a:avLst/>
          </a:prstGeom>
          <a:noFill/>
          <a:ln>
            <a:noFill/>
          </a:ln>
        </p:spPr>
        <p:txBody>
          <a:bodyPr anchorCtr="0" anchor="ctr"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443" name="Shape 443"/>
          <p:cNvPicPr preferRelativeResize="0"/>
          <p:nvPr/>
        </p:nvPicPr>
        <p:blipFill rotWithShape="1">
          <a:blip r:embed="rId3">
            <a:alphaModFix/>
          </a:blip>
          <a:srcRect b="-5110" l="50744" r="-4534" t="5110"/>
          <a:stretch/>
        </p:blipFill>
        <p:spPr>
          <a:xfrm>
            <a:off x="4991429" y="1177025"/>
            <a:ext cx="3999572" cy="3412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Shape 448"/>
          <p:cNvSpPr txBox="1"/>
          <p:nvPr>
            <p:ph type="title"/>
          </p:nvPr>
        </p:nvSpPr>
        <p:spPr>
          <a:xfrm>
            <a:off x="629841" y="723900"/>
            <a:ext cx="7392000" cy="4827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t/>
            </a:r>
            <a:endParaRPr b="1" sz="2300">
              <a:solidFill>
                <a:srgbClr val="22228B"/>
              </a:solidFill>
              <a:latin typeface="Helvetica Neue"/>
              <a:ea typeface="Helvetica Neue"/>
              <a:cs typeface="Helvetica Neue"/>
              <a:sym typeface="Helvetica Neue"/>
            </a:endParaRPr>
          </a:p>
          <a:p>
            <a:pPr indent="0" lvl="0" marL="0" marR="0" rtl="0" algn="l">
              <a:lnSpc>
                <a:spcPct val="90000"/>
              </a:lnSpc>
              <a:spcBef>
                <a:spcPts val="0"/>
              </a:spcBef>
              <a:buClr>
                <a:srgbClr val="1F3864"/>
              </a:buClr>
              <a:buSzPct val="25000"/>
              <a:buFont typeface="Helvetica Neue"/>
              <a:buNone/>
            </a:pPr>
            <a:r>
              <a:rPr b="1" i="0" lang="en" sz="2300" u="none" cap="none" strike="noStrike">
                <a:solidFill>
                  <a:srgbClr val="22228B"/>
                </a:solidFill>
                <a:latin typeface="Helvetica Neue"/>
                <a:ea typeface="Helvetica Neue"/>
                <a:cs typeface="Helvetica Neue"/>
                <a:sym typeface="Helvetica Neue"/>
              </a:rPr>
              <a:t>ALoFT identifies deleterious</a:t>
            </a:r>
          </a:p>
          <a:p>
            <a:pPr indent="0" lvl="0" marL="0" marR="0" rtl="0" algn="l">
              <a:lnSpc>
                <a:spcPct val="90000"/>
              </a:lnSpc>
              <a:spcBef>
                <a:spcPts val="0"/>
              </a:spcBef>
              <a:buClr>
                <a:srgbClr val="1F3864"/>
              </a:buClr>
              <a:buSzPct val="25000"/>
              <a:buFont typeface="Helvetica Neue"/>
              <a:buNone/>
            </a:pPr>
            <a:r>
              <a:rPr b="1" i="0" lang="en" sz="2300" u="none" cap="none" strike="noStrike">
                <a:solidFill>
                  <a:srgbClr val="22228B"/>
                </a:solidFill>
                <a:latin typeface="Helvetica Neue"/>
                <a:ea typeface="Helvetica Neue"/>
                <a:cs typeface="Helvetica Neue"/>
                <a:sym typeface="Helvetica Neue"/>
              </a:rPr>
              <a:t>somatic LoF variants</a:t>
            </a:r>
          </a:p>
        </p:txBody>
      </p:sp>
      <p:sp>
        <p:nvSpPr>
          <p:cNvPr id="449" name="Shape 449"/>
          <p:cNvSpPr txBox="1"/>
          <p:nvPr>
            <p:ph idx="1" type="body"/>
          </p:nvPr>
        </p:nvSpPr>
        <p:spPr>
          <a:xfrm>
            <a:off x="718448" y="1388986"/>
            <a:ext cx="2949000" cy="3576300"/>
          </a:xfrm>
          <a:prstGeom prst="rect">
            <a:avLst/>
          </a:prstGeom>
          <a:noFill/>
          <a:ln>
            <a:noFill/>
          </a:ln>
        </p:spPr>
        <p:txBody>
          <a:bodyPr anchorCtr="0" anchor="t" bIns="34275" lIns="68575" rIns="68575" wrap="square" tIns="34275">
            <a:noAutofit/>
          </a:bodyPr>
          <a:lstStyle/>
          <a:p>
            <a:pPr indent="0" lvl="0" marL="0" marR="0" rtl="0" algn="l">
              <a:lnSpc>
                <a:spcPct val="90000"/>
              </a:lnSpc>
              <a:spcBef>
                <a:spcPts val="0"/>
              </a:spcBef>
              <a:spcAft>
                <a:spcPts val="0"/>
              </a:spcAft>
              <a:buClr>
                <a:schemeClr val="dk1"/>
              </a:buClr>
              <a:buSzPct val="25000"/>
              <a:buFont typeface="Arial"/>
              <a:buNone/>
            </a:pPr>
            <a:r>
              <a:rPr b="1" i="0" lang="en" sz="1400" u="none" cap="none" strike="noStrike">
                <a:solidFill>
                  <a:schemeClr val="dk1"/>
                </a:solidFill>
                <a:latin typeface="Helvetica Neue"/>
                <a:ea typeface="Helvetica Neue"/>
                <a:cs typeface="Helvetica Neue"/>
                <a:sym typeface="Helvetica Neue"/>
              </a:rPr>
              <a:t>LoF tolerant genes:</a:t>
            </a:r>
          </a:p>
          <a:p>
            <a:pPr indent="-228600" lvl="0" marL="254000" marR="0" rtl="0" algn="l">
              <a:lnSpc>
                <a:spcPct val="90000"/>
              </a:lnSpc>
              <a:spcBef>
                <a:spcPts val="800"/>
              </a:spcBef>
              <a:spcAft>
                <a:spcPts val="0"/>
              </a:spcAft>
              <a:buClr>
                <a:schemeClr val="dk1"/>
              </a:buClr>
              <a:buSzPct val="100000"/>
              <a:buFont typeface="Arial"/>
              <a:buChar char="•"/>
            </a:pPr>
            <a:r>
              <a:rPr b="0" i="0" lang="en" sz="1400" u="none" cap="none" strike="noStrike">
                <a:solidFill>
                  <a:schemeClr val="dk1"/>
                </a:solidFill>
                <a:latin typeface="Helvetica Neue"/>
                <a:ea typeface="Helvetica Neue"/>
                <a:cs typeface="Helvetica Neue"/>
                <a:sym typeface="Helvetica Neue"/>
              </a:rPr>
              <a:t>LoF in the 1KG cohort.</a:t>
            </a:r>
          </a:p>
          <a:p>
            <a:pPr indent="-228600" lvl="0" marL="254000" marR="0" rtl="0" algn="l">
              <a:lnSpc>
                <a:spcPct val="90000"/>
              </a:lnSpc>
              <a:spcBef>
                <a:spcPts val="800"/>
              </a:spcBef>
              <a:spcAft>
                <a:spcPts val="0"/>
              </a:spcAft>
              <a:buClr>
                <a:schemeClr val="dk1"/>
              </a:buClr>
              <a:buSzPct val="100000"/>
              <a:buFont typeface="Arial"/>
              <a:buChar char="•"/>
            </a:pPr>
            <a:r>
              <a:rPr b="0" i="1" lang="en" sz="1400" u="none" cap="none" strike="noStrike">
                <a:solidFill>
                  <a:schemeClr val="dk1"/>
                </a:solidFill>
                <a:latin typeface="Helvetica Neue"/>
                <a:ea typeface="Helvetica Neue"/>
                <a:cs typeface="Helvetica Neue"/>
                <a:sym typeface="Helvetica Neue"/>
              </a:rPr>
              <a:t>Depleted in deleterious LoFs.</a:t>
            </a:r>
          </a:p>
          <a:p>
            <a:pPr indent="0" lvl="0" marL="0" marR="0" rtl="0" algn="l">
              <a:lnSpc>
                <a:spcPct val="90000"/>
              </a:lnSpc>
              <a:spcBef>
                <a:spcPts val="800"/>
              </a:spcBef>
              <a:spcAft>
                <a:spcPts val="0"/>
              </a:spcAft>
              <a:buClr>
                <a:schemeClr val="dk1"/>
              </a:buClr>
              <a:buSzPct val="25000"/>
              <a:buFont typeface="Arial"/>
              <a:buNone/>
            </a:pPr>
            <a:r>
              <a:t/>
            </a:r>
            <a:endParaRPr b="0" i="0" sz="1400" u="none" cap="none" strike="noStrike">
              <a:solidFill>
                <a:schemeClr val="dk1"/>
              </a:solidFill>
              <a:latin typeface="Helvetica Neue"/>
              <a:ea typeface="Helvetica Neue"/>
              <a:cs typeface="Helvetica Neue"/>
              <a:sym typeface="Helvetica Neue"/>
            </a:endParaRPr>
          </a:p>
          <a:p>
            <a:pPr indent="0" lvl="0" marL="0" marR="0" rtl="0" algn="l">
              <a:lnSpc>
                <a:spcPct val="90000"/>
              </a:lnSpc>
              <a:spcBef>
                <a:spcPts val="800"/>
              </a:spcBef>
              <a:spcAft>
                <a:spcPts val="0"/>
              </a:spcAft>
              <a:buClr>
                <a:schemeClr val="dk1"/>
              </a:buClr>
              <a:buSzPct val="25000"/>
              <a:buFont typeface="Arial"/>
              <a:buNone/>
            </a:pPr>
            <a:r>
              <a:rPr b="1" i="0" lang="en" sz="1400" u="none" cap="none" strike="noStrike">
                <a:solidFill>
                  <a:schemeClr val="dk1"/>
                </a:solidFill>
                <a:latin typeface="Helvetica Neue"/>
                <a:ea typeface="Helvetica Neue"/>
                <a:cs typeface="Helvetica Neue"/>
                <a:sym typeface="Helvetica Neue"/>
              </a:rPr>
              <a:t>Cancer genes:</a:t>
            </a:r>
          </a:p>
          <a:p>
            <a:pPr indent="-228600" lvl="0" marL="254000" marR="0" rtl="0" algn="l">
              <a:lnSpc>
                <a:spcPct val="90000"/>
              </a:lnSpc>
              <a:spcBef>
                <a:spcPts val="800"/>
              </a:spcBef>
              <a:spcAft>
                <a:spcPts val="0"/>
              </a:spcAft>
              <a:buClr>
                <a:schemeClr val="dk1"/>
              </a:buClr>
              <a:buSzPct val="100000"/>
              <a:buFont typeface="Arial"/>
              <a:buChar char="•"/>
            </a:pPr>
            <a:r>
              <a:rPr b="0" i="0" lang="en" sz="1400" u="none" cap="none" strike="noStrike">
                <a:solidFill>
                  <a:schemeClr val="dk1"/>
                </a:solidFill>
                <a:latin typeface="Helvetica Neue"/>
                <a:ea typeface="Helvetica Neue"/>
                <a:cs typeface="Helvetica Neue"/>
                <a:sym typeface="Helvetica Neue"/>
              </a:rPr>
              <a:t>COSMIC consensus.</a:t>
            </a:r>
          </a:p>
          <a:p>
            <a:pPr indent="-228600" lvl="0" marL="254000" marR="0" rtl="0" algn="l">
              <a:lnSpc>
                <a:spcPct val="90000"/>
              </a:lnSpc>
              <a:spcBef>
                <a:spcPts val="800"/>
              </a:spcBef>
              <a:spcAft>
                <a:spcPts val="0"/>
              </a:spcAft>
              <a:buClr>
                <a:schemeClr val="dk1"/>
              </a:buClr>
              <a:buSzPct val="100000"/>
              <a:buFont typeface="Arial"/>
              <a:buChar char="•"/>
            </a:pPr>
            <a:r>
              <a:rPr b="0" i="1" lang="en" sz="1400" u="none" cap="none" strike="noStrike">
                <a:solidFill>
                  <a:schemeClr val="dk1"/>
                </a:solidFill>
                <a:latin typeface="Helvetica Neue"/>
                <a:ea typeface="Helvetica Neue"/>
                <a:cs typeface="Helvetica Neue"/>
                <a:sym typeface="Helvetica Neue"/>
              </a:rPr>
              <a:t>Enriched in deleterious LoFs.</a:t>
            </a:r>
          </a:p>
        </p:txBody>
      </p:sp>
      <p:pic>
        <p:nvPicPr>
          <p:cNvPr descr="g11339.png" id="450" name="Shape 450"/>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451" name="Shape 451"/>
          <p:cNvSpPr txBox="1"/>
          <p:nvPr/>
        </p:nvSpPr>
        <p:spPr>
          <a:xfrm>
            <a:off x="629838" y="4575500"/>
            <a:ext cx="3325800" cy="3219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629850" y="342900"/>
            <a:ext cx="7500900" cy="4269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lang="en" sz="2000">
                <a:solidFill>
                  <a:srgbClr val="22228B"/>
                </a:solidFill>
                <a:latin typeface="Helvetica Neue"/>
                <a:ea typeface="Helvetica Neue"/>
                <a:cs typeface="Helvetica Neue"/>
                <a:sym typeface="Helvetica Neue"/>
              </a:rPr>
              <a:t>ALoFT refines cancer mutation classification</a:t>
            </a:r>
          </a:p>
        </p:txBody>
      </p:sp>
      <p:pic>
        <p:nvPicPr>
          <p:cNvPr descr="g69630.png" id="457" name="Shape 457"/>
          <p:cNvPicPr preferRelativeResize="0"/>
          <p:nvPr/>
        </p:nvPicPr>
        <p:blipFill>
          <a:blip r:embed="rId3">
            <a:alphaModFix/>
          </a:blip>
          <a:stretch>
            <a:fillRect/>
          </a:stretch>
        </p:blipFill>
        <p:spPr>
          <a:xfrm>
            <a:off x="4952625" y="924550"/>
            <a:ext cx="3110648" cy="3839899"/>
          </a:xfrm>
          <a:prstGeom prst="rect">
            <a:avLst/>
          </a:prstGeom>
          <a:noFill/>
          <a:ln>
            <a:noFill/>
          </a:ln>
        </p:spPr>
      </p:pic>
      <p:sp>
        <p:nvSpPr>
          <p:cNvPr id="458" name="Shape 458"/>
          <p:cNvSpPr txBox="1"/>
          <p:nvPr/>
        </p:nvSpPr>
        <p:spPr>
          <a:xfrm>
            <a:off x="5006063" y="4764450"/>
            <a:ext cx="3325800" cy="3219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r>
              <a:t/>
            </a:r>
            <a:endParaRPr/>
          </a:p>
        </p:txBody>
      </p:sp>
      <p:pic>
        <p:nvPicPr>
          <p:cNvPr descr="text63366.png" id="459" name="Shape 459"/>
          <p:cNvPicPr preferRelativeResize="0"/>
          <p:nvPr/>
        </p:nvPicPr>
        <p:blipFill>
          <a:blip r:embed="rId4">
            <a:alphaModFix/>
          </a:blip>
          <a:stretch>
            <a:fillRect/>
          </a:stretch>
        </p:blipFill>
        <p:spPr>
          <a:xfrm>
            <a:off x="1174300" y="924550"/>
            <a:ext cx="2844053" cy="2577328"/>
          </a:xfrm>
          <a:prstGeom prst="rect">
            <a:avLst/>
          </a:prstGeom>
          <a:noFill/>
          <a:ln>
            <a:noFill/>
          </a:ln>
        </p:spPr>
      </p:pic>
      <p:sp>
        <p:nvSpPr>
          <p:cNvPr id="460" name="Shape 460"/>
          <p:cNvSpPr txBox="1"/>
          <p:nvPr/>
        </p:nvSpPr>
        <p:spPr>
          <a:xfrm>
            <a:off x="1098100" y="3367825"/>
            <a:ext cx="3000000" cy="1956300"/>
          </a:xfrm>
          <a:prstGeom prst="rect">
            <a:avLst/>
          </a:prstGeom>
          <a:noFill/>
          <a:ln>
            <a:noFill/>
          </a:ln>
        </p:spPr>
        <p:txBody>
          <a:bodyPr anchorCtr="0" anchor="ctr" bIns="91425" lIns="91425" rIns="91425" wrap="square" tIns="91425">
            <a:noAutofit/>
          </a:bodyPr>
          <a:lstStyle/>
          <a:p>
            <a:pPr lvl="0" rtl="0">
              <a:lnSpc>
                <a:spcPct val="90000"/>
              </a:lnSpc>
              <a:spcBef>
                <a:spcPts val="800"/>
              </a:spcBef>
              <a:buNone/>
            </a:pPr>
            <a:r>
              <a:rPr i="1" lang="en">
                <a:solidFill>
                  <a:schemeClr val="dk1"/>
                </a:solidFill>
                <a:latin typeface="Helvetica Neue"/>
                <a:ea typeface="Helvetica Neue"/>
                <a:cs typeface="Helvetica Neue"/>
                <a:sym typeface="Helvetica Neue"/>
              </a:rPr>
              <a:t>Vogelstein et al. 2013:</a:t>
            </a:r>
            <a:r>
              <a:rPr lang="en">
                <a:solidFill>
                  <a:schemeClr val="dk1"/>
                </a:solidFill>
                <a:latin typeface="Helvetica Neue"/>
                <a:ea typeface="Helvetica Neue"/>
                <a:cs typeface="Helvetica Neue"/>
                <a:sym typeface="Helvetica Neue"/>
              </a:rPr>
              <a:t> if &gt;20% of mutations in a </a:t>
            </a:r>
            <a:r>
              <a:rPr lang="en">
                <a:solidFill>
                  <a:schemeClr val="dk1"/>
                </a:solidFill>
                <a:latin typeface="Helvetica Neue"/>
                <a:ea typeface="Helvetica Neue"/>
                <a:cs typeface="Helvetica Neue"/>
                <a:sym typeface="Helvetica Neue"/>
              </a:rPr>
              <a:t>gene</a:t>
            </a:r>
            <a:r>
              <a:rPr lang="en">
                <a:solidFill>
                  <a:schemeClr val="dk1"/>
                </a:solidFill>
                <a:latin typeface="Helvetica Neue"/>
                <a:ea typeface="Helvetica Neue"/>
                <a:cs typeface="Helvetica Neue"/>
                <a:sym typeface="Helvetica Neue"/>
              </a:rPr>
              <a:t> are inactivating </a:t>
            </a:r>
            <a:r>
              <a:rPr lang="en">
                <a:solidFill>
                  <a:schemeClr val="dk1"/>
                </a:solidFill>
                <a:latin typeface="Helvetica Neue"/>
                <a:ea typeface="Helvetica Neue"/>
                <a:cs typeface="Helvetica Neue"/>
                <a:sym typeface="Helvetica Neue"/>
              </a:rPr>
              <a:t>→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4" name="Shape 464"/>
        <p:cNvGrpSpPr/>
        <p:nvPr/>
      </p:nvGrpSpPr>
      <p:grpSpPr>
        <a:xfrm>
          <a:off x="0" y="0"/>
          <a:ext cx="0" cy="0"/>
          <a:chOff x="0" y="0"/>
          <a:chExt cx="0" cy="0"/>
        </a:xfrm>
      </p:grpSpPr>
      <p:sp>
        <p:nvSpPr>
          <p:cNvPr id="465" name="Shape 465"/>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466" name="Shape 466"/>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467" name="Shape 467"/>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txBox="1"/>
          <p:nvPr>
            <p:ph type="title"/>
          </p:nvPr>
        </p:nvSpPr>
        <p:spPr>
          <a:xfrm>
            <a:off x="1143000" y="150248"/>
            <a:ext cx="6858000" cy="5808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chemeClr val="dk1"/>
              </a:buClr>
              <a:buSzPct val="25000"/>
              <a:buFont typeface="Calibri"/>
              <a:buNone/>
            </a:pPr>
            <a:r>
              <a:rPr b="1" i="0" lang="en" sz="2400" u="none" cap="none" strike="noStrike">
                <a:solidFill>
                  <a:srgbClr val="22228B"/>
                </a:solidFill>
                <a:latin typeface="Arial"/>
                <a:ea typeface="Arial"/>
                <a:cs typeface="Arial"/>
                <a:sym typeface="Arial"/>
              </a:rPr>
              <a:t>Schematic illustration of localized frustration</a:t>
            </a:r>
          </a:p>
        </p:txBody>
      </p:sp>
      <p:sp>
        <p:nvSpPr>
          <p:cNvPr id="474" name="Shape 474"/>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pic>
        <p:nvPicPr>
          <p:cNvPr id="475" name="Shape 475"/>
          <p:cNvPicPr preferRelativeResize="0"/>
          <p:nvPr/>
        </p:nvPicPr>
        <p:blipFill rotWithShape="1">
          <a:blip r:embed="rId3">
            <a:alphaModFix/>
          </a:blip>
          <a:srcRect b="0" l="0" r="0" t="0"/>
          <a:stretch/>
        </p:blipFill>
        <p:spPr>
          <a:xfrm>
            <a:off x="2008585" y="575072"/>
            <a:ext cx="5253356" cy="3908367"/>
          </a:xfrm>
          <a:prstGeom prst="rect">
            <a:avLst/>
          </a:prstGeom>
          <a:noFill/>
          <a:ln>
            <a:noFill/>
          </a:ln>
        </p:spPr>
      </p:pic>
      <p:sp>
        <p:nvSpPr>
          <p:cNvPr id="476" name="Shape 476"/>
          <p:cNvSpPr txBox="1"/>
          <p:nvPr/>
        </p:nvSpPr>
        <p:spPr>
          <a:xfrm>
            <a:off x="1270398" y="4745832"/>
            <a:ext cx="3507581" cy="254794"/>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1200" u="none" cap="none" strike="noStrike">
                <a:solidFill>
                  <a:srgbClr val="7F7F7F"/>
                </a:solidFill>
                <a:latin typeface="Calibri"/>
                <a:ea typeface="Calibri"/>
                <a:cs typeface="Calibri"/>
                <a:sym typeface="Calibri"/>
              </a:rPr>
              <a:t>[Ferreiro et al., </a:t>
            </a:r>
            <a:r>
              <a:rPr b="0" i="1" lang="en" sz="1200" u="none" cap="none" strike="noStrike">
                <a:solidFill>
                  <a:srgbClr val="7F7F7F"/>
                </a:solidFill>
                <a:latin typeface="Calibri"/>
                <a:ea typeface="Calibri"/>
                <a:cs typeface="Calibri"/>
                <a:sym typeface="Calibri"/>
              </a:rPr>
              <a:t>PNAS </a:t>
            </a:r>
            <a:r>
              <a:rPr b="0" i="0" lang="en" sz="1200" u="none" cap="none" strike="noStrike">
                <a:solidFill>
                  <a:srgbClr val="7F7F7F"/>
                </a:solidFill>
                <a:latin typeface="Calibri"/>
                <a:ea typeface="Calibri"/>
                <a:cs typeface="Calibri"/>
                <a:sym typeface="Calibri"/>
              </a:rPr>
              <a:t>(’07)]</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Shape 482"/>
          <p:cNvSpPr txBox="1"/>
          <p:nvPr>
            <p:ph type="title"/>
          </p:nvPr>
        </p:nvSpPr>
        <p:spPr>
          <a:xfrm>
            <a:off x="1628323" y="-76825"/>
            <a:ext cx="5451600" cy="8574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chemeClr val="dk1"/>
              </a:buClr>
              <a:buSzPct val="25000"/>
              <a:buFont typeface="Calibri"/>
              <a:buNone/>
            </a:pPr>
            <a:r>
              <a:rPr b="1" i="0" lang="en" sz="2400" u="none" cap="none" strike="noStrike">
                <a:solidFill>
                  <a:srgbClr val="22228B"/>
                </a:solidFill>
                <a:latin typeface="Helvetica Neue"/>
                <a:ea typeface="Helvetica Neue"/>
                <a:cs typeface="Helvetica Neue"/>
                <a:sym typeface="Helvetica Neue"/>
              </a:rPr>
              <a:t>Workflow for evaluating localized frustration changes (∆F)</a:t>
            </a:r>
          </a:p>
        </p:txBody>
      </p:sp>
      <p:sp>
        <p:nvSpPr>
          <p:cNvPr id="483" name="Shape 483"/>
          <p:cNvSpPr txBox="1"/>
          <p:nvPr/>
        </p:nvSpPr>
        <p:spPr>
          <a:xfrm rot="-5400000">
            <a:off x="7533148" y="3532651"/>
            <a:ext cx="2968200" cy="253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pic>
        <p:nvPicPr>
          <p:cNvPr descr="frustration__schematic_for_rotator.jpg" id="484" name="Shape 484"/>
          <p:cNvPicPr preferRelativeResize="0"/>
          <p:nvPr/>
        </p:nvPicPr>
        <p:blipFill>
          <a:blip r:embed="rId3">
            <a:alphaModFix/>
          </a:blip>
          <a:stretch>
            <a:fillRect/>
          </a:stretch>
        </p:blipFill>
        <p:spPr>
          <a:xfrm>
            <a:off x="88850" y="780575"/>
            <a:ext cx="8708535" cy="428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Shape 490"/>
          <p:cNvSpPr txBox="1"/>
          <p:nvPr>
            <p:ph type="title"/>
          </p:nvPr>
        </p:nvSpPr>
        <p:spPr>
          <a:xfrm>
            <a:off x="1420417" y="117872"/>
            <a:ext cx="6392465"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3000" u="none" cap="none" strike="noStrike">
                <a:solidFill>
                  <a:srgbClr val="22228B"/>
                </a:solidFill>
                <a:latin typeface="Helvetica Neue"/>
                <a:ea typeface="Helvetica Neue"/>
                <a:cs typeface="Helvetica Neue"/>
                <a:sym typeface="Helvetica Neue"/>
              </a:rPr>
              <a:t>Complexity of the second order frustration calculation</a:t>
            </a:r>
          </a:p>
        </p:txBody>
      </p:sp>
      <p:cxnSp>
        <p:nvCxnSpPr>
          <p:cNvPr id="491" name="Shape 491"/>
          <p:cNvCxnSpPr/>
          <p:nvPr/>
        </p:nvCxnSpPr>
        <p:spPr>
          <a:xfrm rot="10800000">
            <a:off x="1926431" y="940595"/>
            <a:ext cx="0" cy="3518297"/>
          </a:xfrm>
          <a:prstGeom prst="straightConnector1">
            <a:avLst/>
          </a:prstGeom>
          <a:noFill/>
          <a:ln cap="flat" cmpd="sng" w="28575">
            <a:solidFill>
              <a:schemeClr val="dk1"/>
            </a:solidFill>
            <a:prstDash val="solid"/>
            <a:round/>
            <a:headEnd len="med" w="med" type="none"/>
            <a:tailEnd len="lg" w="lg" type="triangle"/>
          </a:ln>
        </p:spPr>
      </p:cxnSp>
      <p:cxnSp>
        <p:nvCxnSpPr>
          <p:cNvPr id="492" name="Shape 492"/>
          <p:cNvCxnSpPr/>
          <p:nvPr/>
        </p:nvCxnSpPr>
        <p:spPr>
          <a:xfrm flipH="1" rot="10800000">
            <a:off x="1926431" y="4454128"/>
            <a:ext cx="5886450" cy="4762"/>
          </a:xfrm>
          <a:prstGeom prst="straightConnector1">
            <a:avLst/>
          </a:prstGeom>
          <a:noFill/>
          <a:ln cap="flat" cmpd="sng" w="31750">
            <a:solidFill>
              <a:schemeClr val="dk1"/>
            </a:solidFill>
            <a:prstDash val="solid"/>
            <a:round/>
            <a:headEnd len="med" w="med" type="none"/>
            <a:tailEnd len="lg" w="lg" type="triangle"/>
          </a:ln>
        </p:spPr>
      </p:cxnSp>
      <p:sp>
        <p:nvSpPr>
          <p:cNvPr id="493" name="Shape 493"/>
          <p:cNvSpPr txBox="1"/>
          <p:nvPr/>
        </p:nvSpPr>
        <p:spPr>
          <a:xfrm rot="5400000">
            <a:off x="702470" y="2152651"/>
            <a:ext cx="1794272" cy="346472"/>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800" u="none" cap="none" strike="noStrike">
                <a:solidFill>
                  <a:schemeClr val="dk1"/>
                </a:solidFill>
                <a:latin typeface="Courier"/>
                <a:ea typeface="Courier"/>
                <a:cs typeface="Courier"/>
                <a:sym typeface="Courier"/>
              </a:rPr>
              <a:t>Time</a:t>
            </a:r>
          </a:p>
        </p:txBody>
      </p:sp>
      <p:sp>
        <p:nvSpPr>
          <p:cNvPr id="494" name="Shape 494"/>
          <p:cNvSpPr txBox="1"/>
          <p:nvPr/>
        </p:nvSpPr>
        <p:spPr>
          <a:xfrm>
            <a:off x="3255169" y="4520803"/>
            <a:ext cx="3006328" cy="346471"/>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800" u="none" cap="none" strike="noStrike">
                <a:solidFill>
                  <a:schemeClr val="dk1"/>
                </a:solidFill>
                <a:latin typeface="Courier"/>
                <a:ea typeface="Courier"/>
                <a:cs typeface="Courier"/>
                <a:sym typeface="Courier"/>
              </a:rPr>
              <a:t>Accuracy</a:t>
            </a:r>
          </a:p>
        </p:txBody>
      </p:sp>
      <p:sp>
        <p:nvSpPr>
          <p:cNvPr id="495" name="Shape 495"/>
          <p:cNvSpPr txBox="1"/>
          <p:nvPr/>
        </p:nvSpPr>
        <p:spPr>
          <a:xfrm>
            <a:off x="3498750" y="1751513"/>
            <a:ext cx="2146500" cy="2901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Second order frustration calculation (</a:t>
            </a:r>
            <a:r>
              <a:rPr b="1" i="0" lang="en" sz="800" u="none" cap="none" strike="noStrike">
                <a:solidFill>
                  <a:schemeClr val="dk1"/>
                </a:solidFill>
                <a:latin typeface="Calibri"/>
                <a:ea typeface="Calibri"/>
                <a:cs typeface="Calibri"/>
                <a:sym typeface="Calibri"/>
              </a:rPr>
              <a:t>∆F)</a:t>
            </a:r>
          </a:p>
        </p:txBody>
      </p:sp>
      <p:sp>
        <p:nvSpPr>
          <p:cNvPr id="496" name="Shape 496"/>
          <p:cNvSpPr txBox="1"/>
          <p:nvPr/>
        </p:nvSpPr>
        <p:spPr>
          <a:xfrm>
            <a:off x="5870975" y="1046613"/>
            <a:ext cx="2348100" cy="1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MD-assisted free energy calculation (</a:t>
            </a:r>
            <a:r>
              <a:rPr b="1" i="0" lang="en" sz="800" u="none" cap="none" strike="noStrike">
                <a:solidFill>
                  <a:schemeClr val="dk1"/>
                </a:solidFill>
                <a:latin typeface="Calibri"/>
                <a:ea typeface="Calibri"/>
                <a:cs typeface="Calibri"/>
                <a:sym typeface="Calibri"/>
              </a:rPr>
              <a:t>∆G)</a:t>
            </a:r>
          </a:p>
        </p:txBody>
      </p:sp>
      <p:sp>
        <p:nvSpPr>
          <p:cNvPr id="497" name="Shape 497"/>
          <p:cNvSpPr txBox="1"/>
          <p:nvPr/>
        </p:nvSpPr>
        <p:spPr>
          <a:xfrm>
            <a:off x="2039551" y="2389575"/>
            <a:ext cx="2025900" cy="1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First order frustration calculation (F)</a:t>
            </a:r>
          </a:p>
        </p:txBody>
      </p:sp>
      <p:pic>
        <p:nvPicPr>
          <p:cNvPr descr="frustration__1st_order_calculation_icon_simplified_circ.pdf" id="498" name="Shape 498"/>
          <p:cNvPicPr preferRelativeResize="0"/>
          <p:nvPr/>
        </p:nvPicPr>
        <p:blipFill rotWithShape="1">
          <a:blip r:embed="rId3">
            <a:alphaModFix/>
          </a:blip>
          <a:srcRect b="0" l="0" r="0" t="0"/>
          <a:stretch/>
        </p:blipFill>
        <p:spPr>
          <a:xfrm>
            <a:off x="2114550" y="2581276"/>
            <a:ext cx="1500711" cy="1880566"/>
          </a:xfrm>
          <a:prstGeom prst="rect">
            <a:avLst/>
          </a:prstGeom>
          <a:noFill/>
          <a:ln>
            <a:noFill/>
          </a:ln>
        </p:spPr>
      </p:pic>
      <p:pic>
        <p:nvPicPr>
          <p:cNvPr descr="frustration__2nd_order_calculation_icon_simplified_circ.pdf" id="499" name="Shape 499"/>
          <p:cNvPicPr preferRelativeResize="0"/>
          <p:nvPr/>
        </p:nvPicPr>
        <p:blipFill rotWithShape="1">
          <a:blip r:embed="rId4">
            <a:alphaModFix/>
          </a:blip>
          <a:srcRect b="0" l="0" r="0" t="0"/>
          <a:stretch/>
        </p:blipFill>
        <p:spPr>
          <a:xfrm>
            <a:off x="3876676" y="2032398"/>
            <a:ext cx="1656454" cy="2436042"/>
          </a:xfrm>
          <a:prstGeom prst="rect">
            <a:avLst/>
          </a:prstGeom>
          <a:noFill/>
          <a:ln>
            <a:noFill/>
          </a:ln>
        </p:spPr>
      </p:pic>
      <p:pic>
        <p:nvPicPr>
          <p:cNvPr descr="ensemble.pdf" id="500" name="Shape 500"/>
          <p:cNvPicPr preferRelativeResize="0"/>
          <p:nvPr/>
        </p:nvPicPr>
        <p:blipFill rotWithShape="1">
          <a:blip r:embed="rId5">
            <a:alphaModFix/>
          </a:blip>
          <a:srcRect b="5804" l="3473" r="2779" t="4420"/>
          <a:stretch/>
        </p:blipFill>
        <p:spPr>
          <a:xfrm>
            <a:off x="5911454" y="1541860"/>
            <a:ext cx="1659874" cy="709423"/>
          </a:xfrm>
          <a:prstGeom prst="rect">
            <a:avLst/>
          </a:prstGeom>
          <a:noFill/>
          <a:ln>
            <a:noFill/>
          </a:ln>
        </p:spPr>
      </p:pic>
      <p:sp>
        <p:nvSpPr>
          <p:cNvPr id="501" name="Shape 501"/>
          <p:cNvSpPr txBox="1"/>
          <p:nvPr/>
        </p:nvSpPr>
        <p:spPr>
          <a:xfrm>
            <a:off x="5929325" y="1302595"/>
            <a:ext cx="1649100" cy="3151500"/>
          </a:xfrm>
          <a:prstGeom prst="rect">
            <a:avLst/>
          </a:prstGeom>
          <a:noFill/>
          <a:ln cap="flat" cmpd="sng" w="25400">
            <a:solidFill>
              <a:schemeClr val="dk1"/>
            </a:solidFill>
            <a:prstDash val="solid"/>
            <a:miter lim="800000"/>
            <a:headEnd len="med" w="med" type="none"/>
            <a:tailEnd len="med" w="med" type="none"/>
          </a:ln>
        </p:spPr>
        <p:txBody>
          <a:bodyPr anchorCtr="0" anchor="t" bIns="34275" lIns="68575" rIns="68575" wrap="square" tIns="34275">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1643063" y="305991"/>
            <a:ext cx="5829300"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2400" u="none" cap="none" strike="noStrike">
                <a:solidFill>
                  <a:srgbClr val="22228B"/>
                </a:solidFill>
                <a:latin typeface="Helvetica Neue"/>
                <a:ea typeface="Helvetica Neue"/>
                <a:cs typeface="Helvetica Neue"/>
                <a:sym typeface="Helvetica Neue"/>
              </a:rPr>
              <a:t>Comparing ∆F values across different SNV categories: disease v normal</a:t>
            </a:r>
          </a:p>
        </p:txBody>
      </p:sp>
      <p:sp>
        <p:nvSpPr>
          <p:cNvPr id="508" name="Shape 508"/>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509" name="Shape 509"/>
          <p:cNvSpPr/>
          <p:nvPr/>
        </p:nvSpPr>
        <p:spPr>
          <a:xfrm>
            <a:off x="1953817" y="1564482"/>
            <a:ext cx="234553" cy="208360"/>
          </a:xfrm>
          <a:prstGeom prst="smileyFace">
            <a:avLst>
              <a:gd fmla="val 4653" name="adj"/>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0" name="Shape 510"/>
          <p:cNvSpPr/>
          <p:nvPr/>
        </p:nvSpPr>
        <p:spPr>
          <a:xfrm>
            <a:off x="1976438" y="1794272"/>
            <a:ext cx="192881" cy="338138"/>
          </a:xfrm>
          <a:prstGeom prst="upArrow">
            <a:avLst>
              <a:gd fmla="val 50000" name="adj1"/>
              <a:gd fmla="val 50036" name="adj2"/>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1" name="Shape 511"/>
          <p:cNvSpPr/>
          <p:nvPr/>
        </p:nvSpPr>
        <p:spPr>
          <a:xfrm>
            <a:off x="1953816" y="2815828"/>
            <a:ext cx="233362" cy="208359"/>
          </a:xfrm>
          <a:prstGeom prst="smileyFace">
            <a:avLst>
              <a:gd fmla="val -4653" name="adj"/>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2" name="Shape 512"/>
          <p:cNvSpPr/>
          <p:nvPr/>
        </p:nvSpPr>
        <p:spPr>
          <a:xfrm rot="10800000">
            <a:off x="1974057" y="2456260"/>
            <a:ext cx="192881" cy="338138"/>
          </a:xfrm>
          <a:prstGeom prst="upArrow">
            <a:avLst>
              <a:gd fmla="val 50000" name="adj1"/>
              <a:gd fmla="val 50036" name="adj2"/>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3" name="Shape 513"/>
          <p:cNvSpPr txBox="1"/>
          <p:nvPr/>
        </p:nvSpPr>
        <p:spPr>
          <a:xfrm>
            <a:off x="2070497" y="1728788"/>
            <a:ext cx="571500" cy="138112"/>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500" u="none" cap="none" strike="noStrike">
                <a:solidFill>
                  <a:schemeClr val="dk1"/>
                </a:solidFill>
                <a:latin typeface="Times New Roman"/>
                <a:ea typeface="Times New Roman"/>
                <a:cs typeface="Times New Roman"/>
                <a:sym typeface="Times New Roman"/>
              </a:rPr>
              <a:t>Loss of frustration</a:t>
            </a:r>
          </a:p>
        </p:txBody>
      </p:sp>
      <p:sp>
        <p:nvSpPr>
          <p:cNvPr id="514" name="Shape 514"/>
          <p:cNvSpPr txBox="1"/>
          <p:nvPr/>
        </p:nvSpPr>
        <p:spPr>
          <a:xfrm>
            <a:off x="2070497" y="2719388"/>
            <a:ext cx="571500" cy="139304"/>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500" u="none" cap="none" strike="noStrike">
                <a:solidFill>
                  <a:schemeClr val="dk1"/>
                </a:solidFill>
                <a:latin typeface="Times New Roman"/>
                <a:ea typeface="Times New Roman"/>
                <a:cs typeface="Times New Roman"/>
                <a:sym typeface="Times New Roman"/>
              </a:rPr>
              <a:t>Gain of frustration</a:t>
            </a:r>
          </a:p>
        </p:txBody>
      </p:sp>
      <p:sp>
        <p:nvSpPr>
          <p:cNvPr id="515" name="Shape 515"/>
          <p:cNvSpPr txBox="1"/>
          <p:nvPr/>
        </p:nvSpPr>
        <p:spPr>
          <a:xfrm rot="-5400000">
            <a:off x="-214312" y="3532585"/>
            <a:ext cx="2968228" cy="253603"/>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pic>
        <p:nvPicPr>
          <p:cNvPr descr="compare.deltaMinFrustration.core.png" id="516" name="Shape 516"/>
          <p:cNvPicPr preferRelativeResize="0"/>
          <p:nvPr/>
        </p:nvPicPr>
        <p:blipFill rotWithShape="1">
          <a:blip r:embed="rId3">
            <a:alphaModFix/>
          </a:blip>
          <a:srcRect b="13724" l="9000" r="7819" t="17428"/>
          <a:stretch/>
        </p:blipFill>
        <p:spPr>
          <a:xfrm>
            <a:off x="2641997" y="1564482"/>
            <a:ext cx="1970406" cy="1855985"/>
          </a:xfrm>
          <a:prstGeom prst="rect">
            <a:avLst/>
          </a:prstGeom>
          <a:noFill/>
          <a:ln>
            <a:noFill/>
          </a:ln>
        </p:spPr>
      </p:pic>
      <p:pic>
        <p:nvPicPr>
          <p:cNvPr descr="compare.deltaMinFrustration.surface.png" id="517" name="Shape 517"/>
          <p:cNvPicPr preferRelativeResize="0"/>
          <p:nvPr/>
        </p:nvPicPr>
        <p:blipFill rotWithShape="1">
          <a:blip r:embed="rId4">
            <a:alphaModFix/>
          </a:blip>
          <a:srcRect b="14162" l="9200" r="8019" t="17429"/>
          <a:stretch/>
        </p:blipFill>
        <p:spPr>
          <a:xfrm>
            <a:off x="5170885" y="1550194"/>
            <a:ext cx="2056076" cy="1889233"/>
          </a:xfrm>
          <a:prstGeom prst="rect">
            <a:avLst/>
          </a:prstGeom>
          <a:noFill/>
          <a:ln>
            <a:noFill/>
          </a:ln>
        </p:spPr>
      </p:pic>
      <p:sp>
        <p:nvSpPr>
          <p:cNvPr id="518" name="Shape 518"/>
          <p:cNvSpPr txBox="1"/>
          <p:nvPr/>
        </p:nvSpPr>
        <p:spPr>
          <a:xfrm>
            <a:off x="3039666" y="3444479"/>
            <a:ext cx="1400175" cy="230981"/>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100" u="none" cap="none" strike="noStrike">
                <a:solidFill>
                  <a:schemeClr val="dk1"/>
                </a:solidFill>
                <a:latin typeface="Arial"/>
                <a:ea typeface="Arial"/>
                <a:cs typeface="Arial"/>
                <a:sym typeface="Arial"/>
              </a:rPr>
              <a:t>Core residues</a:t>
            </a:r>
          </a:p>
        </p:txBody>
      </p:sp>
      <p:sp>
        <p:nvSpPr>
          <p:cNvPr id="519" name="Shape 519"/>
          <p:cNvSpPr txBox="1"/>
          <p:nvPr/>
        </p:nvSpPr>
        <p:spPr>
          <a:xfrm>
            <a:off x="5575698" y="3444479"/>
            <a:ext cx="1835944" cy="230981"/>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100" u="none" cap="none" strike="noStrike">
                <a:solidFill>
                  <a:schemeClr val="dk1"/>
                </a:solidFill>
                <a:latin typeface="Arial"/>
                <a:ea typeface="Arial"/>
                <a:cs typeface="Arial"/>
                <a:sym typeface="Arial"/>
              </a:rPr>
              <a:t>Surface residues</a:t>
            </a:r>
          </a:p>
        </p:txBody>
      </p:sp>
      <p:cxnSp>
        <p:nvCxnSpPr>
          <p:cNvPr id="520" name="Shape 520"/>
          <p:cNvCxnSpPr/>
          <p:nvPr/>
        </p:nvCxnSpPr>
        <p:spPr>
          <a:xfrm>
            <a:off x="3094435" y="2182416"/>
            <a:ext cx="617934" cy="0"/>
          </a:xfrm>
          <a:prstGeom prst="straightConnector1">
            <a:avLst/>
          </a:prstGeom>
          <a:noFill/>
          <a:ln cap="flat" cmpd="sng" w="9525">
            <a:solidFill>
              <a:schemeClr val="dk1"/>
            </a:solidFill>
            <a:prstDash val="dot"/>
            <a:round/>
            <a:headEnd len="med" w="med" type="none"/>
            <a:tailEnd len="med" w="med" type="none"/>
          </a:ln>
        </p:spPr>
      </p:cxnSp>
      <p:cxnSp>
        <p:nvCxnSpPr>
          <p:cNvPr id="521" name="Shape 521"/>
          <p:cNvCxnSpPr/>
          <p:nvPr/>
        </p:nvCxnSpPr>
        <p:spPr>
          <a:xfrm>
            <a:off x="3712370" y="2208610"/>
            <a:ext cx="640556" cy="146446"/>
          </a:xfrm>
          <a:prstGeom prst="straightConnector1">
            <a:avLst/>
          </a:prstGeom>
          <a:noFill/>
          <a:ln cap="flat" cmpd="sng" w="12700">
            <a:solidFill>
              <a:srgbClr val="3366FF"/>
            </a:solidFill>
            <a:prstDash val="dash"/>
            <a:round/>
            <a:headEnd len="med" w="med" type="none"/>
            <a:tailEnd len="lg" w="lg" type="stealth"/>
          </a:ln>
        </p:spPr>
      </p:cxnSp>
      <p:cxnSp>
        <p:nvCxnSpPr>
          <p:cNvPr id="522" name="Shape 522"/>
          <p:cNvCxnSpPr/>
          <p:nvPr/>
        </p:nvCxnSpPr>
        <p:spPr>
          <a:xfrm>
            <a:off x="5632847" y="2283619"/>
            <a:ext cx="681037" cy="0"/>
          </a:xfrm>
          <a:prstGeom prst="straightConnector1">
            <a:avLst/>
          </a:prstGeom>
          <a:noFill/>
          <a:ln cap="flat" cmpd="sng" w="9525">
            <a:solidFill>
              <a:srgbClr val="FF0000"/>
            </a:solidFill>
            <a:prstDash val="dot"/>
            <a:round/>
            <a:headEnd len="med" w="med" type="none"/>
            <a:tailEnd len="med" w="med" type="none"/>
          </a:ln>
        </p:spPr>
      </p:cxnSp>
      <p:cxnSp>
        <p:nvCxnSpPr>
          <p:cNvPr id="523" name="Shape 523"/>
          <p:cNvCxnSpPr/>
          <p:nvPr/>
        </p:nvCxnSpPr>
        <p:spPr>
          <a:xfrm>
            <a:off x="6313885" y="2283619"/>
            <a:ext cx="641746" cy="71438"/>
          </a:xfrm>
          <a:prstGeom prst="straightConnector1">
            <a:avLst/>
          </a:prstGeom>
          <a:noFill/>
          <a:ln cap="flat" cmpd="sng" w="12700">
            <a:solidFill>
              <a:srgbClr val="0000FF"/>
            </a:solidFill>
            <a:prstDash val="dash"/>
            <a:round/>
            <a:headEnd len="med" w="med" type="none"/>
            <a:tailEnd len="lg" w="lg" type="stealth"/>
          </a:ln>
        </p:spPr>
      </p:cxnSp>
      <p:sp>
        <p:nvSpPr>
          <p:cNvPr id="524" name="Shape 524"/>
          <p:cNvSpPr txBox="1"/>
          <p:nvPr/>
        </p:nvSpPr>
        <p:spPr>
          <a:xfrm>
            <a:off x="1752600" y="3880247"/>
            <a:ext cx="5719762" cy="1176337"/>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800" u="none" cap="none" strike="noStrike">
                <a:solidFill>
                  <a:schemeClr val="dk1"/>
                </a:solidFill>
                <a:latin typeface="Helvetica Neue"/>
                <a:ea typeface="Helvetica Neue"/>
                <a:cs typeface="Helvetica Neue"/>
                <a:sym typeface="Helvetica Neue"/>
              </a:rPr>
              <a:t>Normal mutations (1000G) tend to unfavorably frustrate (less frustrated) surface more than core, </a:t>
            </a:r>
            <a:br>
              <a:rPr i="0" lang="en" sz="1800" u="none" cap="none" strike="noStrike">
                <a:solidFill>
                  <a:schemeClr val="dk1"/>
                </a:solidFill>
                <a:latin typeface="Helvetica Neue"/>
                <a:ea typeface="Helvetica Neue"/>
                <a:cs typeface="Helvetica Neue"/>
                <a:sym typeface="Helvetica Neue"/>
              </a:rPr>
            </a:br>
            <a:r>
              <a:rPr i="0" lang="en" sz="1800" u="none" cap="none" strike="noStrike">
                <a:solidFill>
                  <a:schemeClr val="dk1"/>
                </a:solidFill>
                <a:latin typeface="Helvetica Neue"/>
                <a:ea typeface="Helvetica Neue"/>
                <a:cs typeface="Helvetica Neue"/>
                <a:sym typeface="Helvetica Neue"/>
              </a:rPr>
              <a:t>but for disease mutations (HGMD) </a:t>
            </a:r>
            <a:br>
              <a:rPr i="0" lang="en" sz="1800" u="none" cap="none" strike="noStrike">
                <a:solidFill>
                  <a:schemeClr val="dk1"/>
                </a:solidFill>
                <a:latin typeface="Helvetica Neue"/>
                <a:ea typeface="Helvetica Neue"/>
                <a:cs typeface="Helvetica Neue"/>
                <a:sym typeface="Helvetica Neue"/>
              </a:rPr>
            </a:br>
            <a:r>
              <a:rPr i="0" lang="en" sz="1800" u="none" cap="none" strike="noStrike">
                <a:solidFill>
                  <a:schemeClr val="dk1"/>
                </a:solidFill>
                <a:latin typeface="Helvetica Neue"/>
                <a:ea typeface="Helvetica Neue"/>
                <a:cs typeface="Helvetica Neue"/>
                <a:sym typeface="Helvetica Neue"/>
              </a:rPr>
              <a:t>no trend &amp; greater changes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1643063" y="247650"/>
            <a:ext cx="5829300"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2700" u="none" cap="none" strike="noStrike">
                <a:solidFill>
                  <a:srgbClr val="22228B"/>
                </a:solidFill>
                <a:latin typeface="Helvetica Neue"/>
                <a:ea typeface="Helvetica Neue"/>
                <a:cs typeface="Helvetica Neue"/>
                <a:sym typeface="Helvetica Neue"/>
              </a:rPr>
              <a:t>Comparison between ∆F distributions: TSGs v. oncogenes</a:t>
            </a:r>
          </a:p>
        </p:txBody>
      </p:sp>
      <p:sp>
        <p:nvSpPr>
          <p:cNvPr id="531" name="Shape 531"/>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pic>
        <p:nvPicPr>
          <p:cNvPr id="532" name="Shape 532"/>
          <p:cNvPicPr preferRelativeResize="0"/>
          <p:nvPr/>
        </p:nvPicPr>
        <p:blipFill rotWithShape="1">
          <a:blip r:embed="rId3">
            <a:alphaModFix/>
          </a:blip>
          <a:srcRect b="23747" l="10526" r="0" t="15592"/>
          <a:stretch/>
        </p:blipFill>
        <p:spPr>
          <a:xfrm>
            <a:off x="2196704" y="1206103"/>
            <a:ext cx="4708561" cy="3275404"/>
          </a:xfrm>
          <a:prstGeom prst="rect">
            <a:avLst/>
          </a:prstGeom>
          <a:noFill/>
          <a:ln>
            <a:noFill/>
          </a:ln>
        </p:spPr>
      </p:pic>
      <p:sp>
        <p:nvSpPr>
          <p:cNvPr id="533" name="Shape 533"/>
          <p:cNvSpPr/>
          <p:nvPr/>
        </p:nvSpPr>
        <p:spPr>
          <a:xfrm>
            <a:off x="1991917" y="1583531"/>
            <a:ext cx="120253" cy="114300"/>
          </a:xfrm>
          <a:prstGeom prst="smileyFace">
            <a:avLst>
              <a:gd fmla="val 4653" name="adj"/>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4" name="Shape 534"/>
          <p:cNvSpPr/>
          <p:nvPr/>
        </p:nvSpPr>
        <p:spPr>
          <a:xfrm>
            <a:off x="1993107" y="1726407"/>
            <a:ext cx="98822" cy="184547"/>
          </a:xfrm>
          <a:prstGeom prst="upArrow">
            <a:avLst>
              <a:gd fmla="val 50000" name="adj1"/>
              <a:gd fmla="val 50007" name="adj2"/>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5" name="Shape 535"/>
          <p:cNvSpPr/>
          <p:nvPr/>
        </p:nvSpPr>
        <p:spPr>
          <a:xfrm>
            <a:off x="2001442" y="2432447"/>
            <a:ext cx="120253" cy="114300"/>
          </a:xfrm>
          <a:prstGeom prst="smileyFace">
            <a:avLst>
              <a:gd fmla="val -4653" name="adj"/>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6" name="Shape 536"/>
          <p:cNvSpPr/>
          <p:nvPr/>
        </p:nvSpPr>
        <p:spPr>
          <a:xfrm rot="10800000">
            <a:off x="2001441" y="2216945"/>
            <a:ext cx="98821" cy="184547"/>
          </a:xfrm>
          <a:prstGeom prst="upArrow">
            <a:avLst>
              <a:gd fmla="val 50000" name="adj1"/>
              <a:gd fmla="val 50007" name="adj2"/>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7" name="Shape 537"/>
          <p:cNvSpPr txBox="1"/>
          <p:nvPr/>
        </p:nvSpPr>
        <p:spPr>
          <a:xfrm rot="-5400000">
            <a:off x="6390680" y="1784153"/>
            <a:ext cx="2967038" cy="253603"/>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sp>
        <p:nvSpPr>
          <p:cNvPr id="538" name="Shape 538"/>
          <p:cNvSpPr txBox="1"/>
          <p:nvPr/>
        </p:nvSpPr>
        <p:spPr>
          <a:xfrm>
            <a:off x="1333506" y="4582691"/>
            <a:ext cx="6629400" cy="438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200" u="none" cap="none" strike="noStrik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42" name="Shape 542"/>
        <p:cNvGrpSpPr/>
        <p:nvPr/>
      </p:nvGrpSpPr>
      <p:grpSpPr>
        <a:xfrm>
          <a:off x="0" y="0"/>
          <a:ext cx="0" cy="0"/>
          <a:chOff x="0" y="0"/>
          <a:chExt cx="0" cy="0"/>
        </a:xfrm>
      </p:grpSpPr>
      <p:sp>
        <p:nvSpPr>
          <p:cNvPr id="543" name="Shape 543"/>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544" name="Shape 544"/>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545" name="Shape 545"/>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1" name="Shape 111"/>
        <p:cNvGrpSpPr/>
        <p:nvPr/>
      </p:nvGrpSpPr>
      <p:grpSpPr>
        <a:xfrm>
          <a:off x="0" y="0"/>
          <a:ext cx="0" cy="0"/>
          <a:chOff x="0" y="0"/>
          <a:chExt cx="0" cy="0"/>
        </a:xfrm>
      </p:grpSpPr>
      <p:sp>
        <p:nvSpPr>
          <p:cNvPr id="112" name="Shape 112"/>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13" name="Shape 113"/>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14" name="Shape 114"/>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Shape 550"/>
          <p:cNvSpPr txBox="1"/>
          <p:nvPr/>
        </p:nvSpPr>
        <p:spPr>
          <a:xfrm>
            <a:off x="4676599" y="3724775"/>
            <a:ext cx="3706800" cy="8574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Calibri"/>
              <a:buNone/>
            </a:pPr>
            <a:r>
              <a:rPr b="1" i="0" lang="en" sz="4000" u="none">
                <a:solidFill>
                  <a:srgbClr val="000090"/>
                </a:solidFill>
                <a:latin typeface="Calibri"/>
                <a:ea typeface="Calibri"/>
                <a:cs typeface="Calibri"/>
                <a:sym typeface="Calibri"/>
              </a:rPr>
              <a:t>FunSeq2</a:t>
            </a:r>
            <a:r>
              <a:rPr b="1" i="0" lang="en" sz="2000" u="none">
                <a:solidFill>
                  <a:srgbClr val="000090"/>
                </a:solidFill>
                <a:latin typeface="Calibri"/>
                <a:ea typeface="Calibri"/>
                <a:cs typeface="Calibri"/>
                <a:sym typeface="Calibri"/>
              </a:rPr>
              <a:t>.gersteinlab.org</a:t>
            </a:r>
          </a:p>
        </p:txBody>
      </p:sp>
      <p:sp>
        <p:nvSpPr>
          <p:cNvPr id="551" name="Shape 551"/>
          <p:cNvSpPr txBox="1"/>
          <p:nvPr/>
        </p:nvSpPr>
        <p:spPr>
          <a:xfrm>
            <a:off x="0" y="4769650"/>
            <a:ext cx="32703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pic>
        <p:nvPicPr>
          <p:cNvPr descr="Screen Shot 2014-09-29 at 10.05.46 PM.png" id="552" name="Shape 552"/>
          <p:cNvPicPr preferRelativeResize="0"/>
          <p:nvPr/>
        </p:nvPicPr>
        <p:blipFill rotWithShape="1">
          <a:blip r:embed="rId4">
            <a:alphaModFix/>
          </a:blip>
          <a:srcRect b="0" l="0" r="0" t="0"/>
          <a:stretch/>
        </p:blipFill>
        <p:spPr>
          <a:xfrm>
            <a:off x="4447787" y="172963"/>
            <a:ext cx="4164439" cy="3000375"/>
          </a:xfrm>
          <a:prstGeom prst="rect">
            <a:avLst/>
          </a:prstGeom>
          <a:noFill/>
          <a:ln cap="flat" cmpd="sng" w="9525">
            <a:solidFill>
              <a:schemeClr val="dk1"/>
            </a:solidFill>
            <a:prstDash val="solid"/>
            <a:miter lim="800000"/>
            <a:headEnd len="med" w="med" type="none"/>
            <a:tailEnd len="med" w="med" type="none"/>
          </a:ln>
        </p:spPr>
      </p:pic>
      <p:pic>
        <p:nvPicPr>
          <p:cNvPr id="553" name="Shape 553"/>
          <p:cNvPicPr preferRelativeResize="0"/>
          <p:nvPr/>
        </p:nvPicPr>
        <p:blipFill>
          <a:blip r:embed="rId5">
            <a:alphaModFix/>
          </a:blip>
          <a:stretch>
            <a:fillRect/>
          </a:stretch>
        </p:blipFill>
        <p:spPr>
          <a:xfrm>
            <a:off x="96875" y="0"/>
            <a:ext cx="3573659" cy="4769650"/>
          </a:xfrm>
          <a:prstGeom prst="rect">
            <a:avLst/>
          </a:prstGeom>
          <a:noFill/>
          <a:ln>
            <a:noFill/>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pic>
        <p:nvPicPr>
          <p:cNvPr id="558" name="Shape 558"/>
          <p:cNvPicPr preferRelativeResize="0"/>
          <p:nvPr/>
        </p:nvPicPr>
        <p:blipFill>
          <a:blip r:embed="rId3">
            <a:alphaModFix/>
          </a:blip>
          <a:stretch>
            <a:fillRect/>
          </a:stretch>
        </p:blipFill>
        <p:spPr>
          <a:xfrm>
            <a:off x="4506175" y="1374400"/>
            <a:ext cx="4466726" cy="3157700"/>
          </a:xfrm>
          <a:prstGeom prst="rect">
            <a:avLst/>
          </a:prstGeom>
          <a:noFill/>
          <a:ln>
            <a:noFill/>
          </a:ln>
        </p:spPr>
      </p:pic>
      <p:pic>
        <p:nvPicPr>
          <p:cNvPr id="559" name="Shape 559"/>
          <p:cNvPicPr preferRelativeResize="0"/>
          <p:nvPr/>
        </p:nvPicPr>
        <p:blipFill>
          <a:blip r:embed="rId4">
            <a:alphaModFix/>
          </a:blip>
          <a:stretch>
            <a:fillRect/>
          </a:stretch>
        </p:blipFill>
        <p:spPr>
          <a:xfrm>
            <a:off x="950725" y="1998589"/>
            <a:ext cx="2355425" cy="663675"/>
          </a:xfrm>
          <a:prstGeom prst="rect">
            <a:avLst/>
          </a:prstGeom>
          <a:noFill/>
          <a:ln>
            <a:noFill/>
          </a:ln>
        </p:spPr>
      </p:pic>
      <p:pic>
        <p:nvPicPr>
          <p:cNvPr id="560" name="Shape 560"/>
          <p:cNvPicPr preferRelativeResize="0"/>
          <p:nvPr/>
        </p:nvPicPr>
        <p:blipFill>
          <a:blip r:embed="rId5">
            <a:alphaModFix/>
          </a:blip>
          <a:stretch>
            <a:fillRect/>
          </a:stretch>
        </p:blipFill>
        <p:spPr>
          <a:xfrm>
            <a:off x="950728" y="3027948"/>
            <a:ext cx="2467463" cy="533975"/>
          </a:xfrm>
          <a:prstGeom prst="rect">
            <a:avLst/>
          </a:prstGeom>
          <a:noFill/>
          <a:ln>
            <a:noFill/>
          </a:ln>
        </p:spPr>
      </p:pic>
      <p:sp>
        <p:nvSpPr>
          <p:cNvPr id="561" name="Shape 561"/>
          <p:cNvSpPr txBox="1"/>
          <p:nvPr>
            <p:ph idx="1" type="body"/>
          </p:nvPr>
        </p:nvSpPr>
        <p:spPr>
          <a:xfrm>
            <a:off x="358350" y="188976"/>
            <a:ext cx="7939200" cy="1157100"/>
          </a:xfrm>
          <a:prstGeom prst="rect">
            <a:avLst/>
          </a:prstGeom>
          <a:noFill/>
          <a:ln>
            <a:noFill/>
          </a:ln>
        </p:spPr>
        <p:txBody>
          <a:bodyPr anchorCtr="0" anchor="t" bIns="45950" lIns="91925" rIns="91925" wrap="square" tIns="45950">
            <a:noAutofit/>
          </a:bodyPr>
          <a:lstStyle/>
          <a:p>
            <a:pPr indent="-209550" lvl="0" marL="222250" marR="0" rtl="0" algn="l">
              <a:lnSpc>
                <a:spcPct val="100000"/>
              </a:lnSpc>
              <a:spcBef>
                <a:spcPts val="0"/>
              </a:spcBef>
              <a:spcAft>
                <a:spcPts val="0"/>
              </a:spcAft>
              <a:buClr>
                <a:schemeClr val="dk1"/>
              </a:buClr>
              <a:buSzPct val="100000"/>
              <a:buFont typeface="Arial"/>
              <a:buChar char="▪"/>
            </a:pPr>
            <a:r>
              <a:rPr i="0" lang="en" sz="18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18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18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18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sp>
        <p:nvSpPr>
          <p:cNvPr id="562" name="Shape 562"/>
          <p:cNvSpPr txBox="1"/>
          <p:nvPr/>
        </p:nvSpPr>
        <p:spPr>
          <a:xfrm>
            <a:off x="718125" y="1564700"/>
            <a:ext cx="5515200" cy="643500"/>
          </a:xfrm>
          <a:prstGeom prst="rect">
            <a:avLst/>
          </a:prstGeom>
          <a:noFill/>
          <a:ln>
            <a:noFill/>
          </a:ln>
        </p:spPr>
        <p:txBody>
          <a:bodyPr anchorCtr="0" anchor="t" bIns="91425" lIns="91425" rIns="91425" wrap="square" tIns="91425">
            <a:noAutofit/>
          </a:bodyPr>
          <a:lstStyle/>
          <a:p>
            <a:pPr lvl="0">
              <a:spcBef>
                <a:spcPts val="0"/>
              </a:spcBef>
              <a:buNone/>
            </a:pPr>
            <a:r>
              <a:rPr lang="en" sz="1200"/>
              <a:t>Discrete features:</a:t>
            </a:r>
          </a:p>
        </p:txBody>
      </p:sp>
      <p:sp>
        <p:nvSpPr>
          <p:cNvPr id="563" name="Shape 563"/>
          <p:cNvSpPr txBox="1"/>
          <p:nvPr/>
        </p:nvSpPr>
        <p:spPr>
          <a:xfrm>
            <a:off x="718125" y="2671300"/>
            <a:ext cx="5515200" cy="643500"/>
          </a:xfrm>
          <a:prstGeom prst="rect">
            <a:avLst/>
          </a:prstGeom>
          <a:noFill/>
          <a:ln>
            <a:noFill/>
          </a:ln>
        </p:spPr>
        <p:txBody>
          <a:bodyPr anchorCtr="0" anchor="t" bIns="91425" lIns="91425" rIns="91425" wrap="square" tIns="91425">
            <a:noAutofit/>
          </a:bodyPr>
          <a:lstStyle/>
          <a:p>
            <a:pPr lvl="0" rtl="0">
              <a:spcBef>
                <a:spcPts val="0"/>
              </a:spcBef>
              <a:buNone/>
            </a:pPr>
            <a:r>
              <a:rPr lang="en" sz="1200"/>
              <a:t>Continuous </a:t>
            </a:r>
            <a:r>
              <a:rPr lang="en" sz="1200"/>
              <a:t>features:</a:t>
            </a:r>
          </a:p>
        </p:txBody>
      </p:sp>
      <p:pic>
        <p:nvPicPr>
          <p:cNvPr id="564" name="Shape 564"/>
          <p:cNvPicPr preferRelativeResize="0"/>
          <p:nvPr/>
        </p:nvPicPr>
        <p:blipFill>
          <a:blip r:embed="rId6">
            <a:alphaModFix/>
          </a:blip>
          <a:stretch>
            <a:fillRect/>
          </a:stretch>
        </p:blipFill>
        <p:spPr>
          <a:xfrm>
            <a:off x="718125" y="3666475"/>
            <a:ext cx="1729441" cy="533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68" name="Shape 568"/>
        <p:cNvGrpSpPr/>
        <p:nvPr/>
      </p:nvGrpSpPr>
      <p:grpSpPr>
        <a:xfrm>
          <a:off x="0" y="0"/>
          <a:ext cx="0" cy="0"/>
          <a:chOff x="0" y="0"/>
          <a:chExt cx="0" cy="0"/>
        </a:xfrm>
      </p:grpSpPr>
      <p:sp>
        <p:nvSpPr>
          <p:cNvPr id="569" name="Shape 569"/>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570" name="Shape 570"/>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571" name="Shape 571"/>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grpSp>
        <p:nvGrpSpPr>
          <p:cNvPr id="577" name="Shape 577"/>
          <p:cNvGrpSpPr/>
          <p:nvPr/>
        </p:nvGrpSpPr>
        <p:grpSpPr>
          <a:xfrm>
            <a:off x="1440675" y="522637"/>
            <a:ext cx="6203362" cy="4058454"/>
            <a:chOff x="396433" y="680758"/>
            <a:chExt cx="8271149" cy="5410551"/>
          </a:xfrm>
        </p:grpSpPr>
        <p:grpSp>
          <p:nvGrpSpPr>
            <p:cNvPr id="578" name="Shape 578"/>
            <p:cNvGrpSpPr/>
            <p:nvPr/>
          </p:nvGrpSpPr>
          <p:grpSpPr>
            <a:xfrm>
              <a:off x="396433" y="680758"/>
              <a:ext cx="8271149" cy="1586866"/>
              <a:chOff x="388783" y="680758"/>
              <a:chExt cx="8271149" cy="1586866"/>
            </a:xfrm>
          </p:grpSpPr>
          <p:grpSp>
            <p:nvGrpSpPr>
              <p:cNvPr id="579" name="Shape 579"/>
              <p:cNvGrpSpPr/>
              <p:nvPr/>
            </p:nvGrpSpPr>
            <p:grpSpPr>
              <a:xfrm>
                <a:off x="899692" y="680758"/>
                <a:ext cx="7760240" cy="1586866"/>
                <a:chOff x="899692" y="1047934"/>
                <a:chExt cx="7760240" cy="1586866"/>
              </a:xfrm>
            </p:grpSpPr>
            <p:grpSp>
              <p:nvGrpSpPr>
                <p:cNvPr id="580" name="Shape 580"/>
                <p:cNvGrpSpPr/>
                <p:nvPr/>
              </p:nvGrpSpPr>
              <p:grpSpPr>
                <a:xfrm>
                  <a:off x="899692" y="1047934"/>
                  <a:ext cx="7760240" cy="348237"/>
                  <a:chOff x="899997" y="1047934"/>
                  <a:chExt cx="7760240" cy="348237"/>
                </a:xfrm>
              </p:grpSpPr>
              <p:cxnSp>
                <p:nvCxnSpPr>
                  <p:cNvPr id="581" name="Shape 581"/>
                  <p:cNvCxnSpPr/>
                  <p:nvPr/>
                </p:nvCxnSpPr>
                <p:spPr>
                  <a:xfrm>
                    <a:off x="1093937" y="122251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82" name="Shape 58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583" name="Shape 583"/>
                <p:cNvGrpSpPr/>
                <p:nvPr/>
              </p:nvGrpSpPr>
              <p:grpSpPr>
                <a:xfrm>
                  <a:off x="899692" y="1399516"/>
                  <a:ext cx="7760240" cy="348237"/>
                  <a:chOff x="899997" y="1047934"/>
                  <a:chExt cx="7760240" cy="348237"/>
                </a:xfrm>
              </p:grpSpPr>
              <p:cxnSp>
                <p:nvCxnSpPr>
                  <p:cNvPr id="584" name="Shape 584"/>
                  <p:cNvCxnSpPr/>
                  <p:nvPr/>
                </p:nvCxnSpPr>
                <p:spPr>
                  <a:xfrm>
                    <a:off x="1093937" y="122328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85" name="Shape 58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586" name="Shape 586"/>
                <p:cNvGrpSpPr/>
                <p:nvPr/>
              </p:nvGrpSpPr>
              <p:grpSpPr>
                <a:xfrm>
                  <a:off x="899692" y="1751098"/>
                  <a:ext cx="7760240" cy="348237"/>
                  <a:chOff x="899997" y="1047934"/>
                  <a:chExt cx="7760240" cy="348237"/>
                </a:xfrm>
              </p:grpSpPr>
              <p:cxnSp>
                <p:nvCxnSpPr>
                  <p:cNvPr id="587" name="Shape 587"/>
                  <p:cNvCxnSpPr/>
                  <p:nvPr/>
                </p:nvCxnSpPr>
                <p:spPr>
                  <a:xfrm>
                    <a:off x="1093937" y="122245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88" name="Shape 58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589" name="Shape 589"/>
                <p:cNvGrpSpPr/>
                <p:nvPr/>
              </p:nvGrpSpPr>
              <p:grpSpPr>
                <a:xfrm>
                  <a:off x="899692" y="2286563"/>
                  <a:ext cx="7760240" cy="348237"/>
                  <a:chOff x="899997" y="1047934"/>
                  <a:chExt cx="7760240" cy="348237"/>
                </a:xfrm>
              </p:grpSpPr>
              <p:cxnSp>
                <p:nvCxnSpPr>
                  <p:cNvPr id="590" name="Shape 590"/>
                  <p:cNvCxnSpPr/>
                  <p:nvPr/>
                </p:nvCxnSpPr>
                <p:spPr>
                  <a:xfrm>
                    <a:off x="1093937" y="1223444"/>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91" name="Shape 59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592" name="Shape 592"/>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593" name="Shape 593"/>
              <p:cNvGrpSpPr/>
              <p:nvPr/>
            </p:nvGrpSpPr>
            <p:grpSpPr>
              <a:xfrm>
                <a:off x="388783" y="759499"/>
                <a:ext cx="798035" cy="1438507"/>
                <a:chOff x="459547" y="1775465"/>
                <a:chExt cx="1134540" cy="1932698"/>
              </a:xfrm>
            </p:grpSpPr>
            <p:pic>
              <p:nvPicPr>
                <p:cNvPr id="594" name="Shape 594"/>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595" name="Shape 595"/>
                <p:cNvSpPr txBox="1"/>
                <p:nvPr/>
              </p:nvSpPr>
              <p:spPr>
                <a:xfrm rot="-5400000">
                  <a:off x="-191453" y="2495962"/>
                  <a:ext cx="17397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a:t>
                  </a:r>
                  <a:r>
                    <a:rPr b="0" i="0" lang="en" sz="1100" u="none" cap="none" strike="noStrike">
                      <a:solidFill>
                        <a:srgbClr val="000000"/>
                      </a:solidFill>
                      <a:latin typeface="Calibri"/>
                      <a:ea typeface="Calibri"/>
                      <a:cs typeface="Calibri"/>
                      <a:sym typeface="Calibri"/>
                    </a:rPr>
                    <a:t>1</a:t>
                  </a:r>
                </a:p>
              </p:txBody>
            </p:sp>
          </p:grpSp>
        </p:grpSp>
        <p:grpSp>
          <p:nvGrpSpPr>
            <p:cNvPr id="596" name="Shape 596"/>
            <p:cNvGrpSpPr/>
            <p:nvPr/>
          </p:nvGrpSpPr>
          <p:grpSpPr>
            <a:xfrm>
              <a:off x="396433" y="2562001"/>
              <a:ext cx="8271149" cy="1586866"/>
              <a:chOff x="388783" y="680758"/>
              <a:chExt cx="8271149" cy="1586866"/>
            </a:xfrm>
          </p:grpSpPr>
          <p:grpSp>
            <p:nvGrpSpPr>
              <p:cNvPr id="597" name="Shape 597"/>
              <p:cNvGrpSpPr/>
              <p:nvPr/>
            </p:nvGrpSpPr>
            <p:grpSpPr>
              <a:xfrm>
                <a:off x="899692" y="680758"/>
                <a:ext cx="7760240" cy="1586866"/>
                <a:chOff x="899692" y="1047934"/>
                <a:chExt cx="7760240" cy="1586866"/>
              </a:xfrm>
            </p:grpSpPr>
            <p:grpSp>
              <p:nvGrpSpPr>
                <p:cNvPr id="598" name="Shape 598"/>
                <p:cNvGrpSpPr/>
                <p:nvPr/>
              </p:nvGrpSpPr>
              <p:grpSpPr>
                <a:xfrm>
                  <a:off x="899692" y="1047934"/>
                  <a:ext cx="7760240" cy="348237"/>
                  <a:chOff x="899997" y="1047934"/>
                  <a:chExt cx="7760240" cy="348237"/>
                </a:xfrm>
              </p:grpSpPr>
              <p:cxnSp>
                <p:nvCxnSpPr>
                  <p:cNvPr id="599" name="Shape 599"/>
                  <p:cNvCxnSpPr/>
                  <p:nvPr/>
                </p:nvCxnSpPr>
                <p:spPr>
                  <a:xfrm>
                    <a:off x="1093937" y="1210924"/>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600" name="Shape 60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01" name="Shape 601"/>
                <p:cNvGrpSpPr/>
                <p:nvPr/>
              </p:nvGrpSpPr>
              <p:grpSpPr>
                <a:xfrm>
                  <a:off x="899692" y="1399516"/>
                  <a:ext cx="7760240" cy="348237"/>
                  <a:chOff x="899997" y="1047934"/>
                  <a:chExt cx="7760240" cy="348237"/>
                </a:xfrm>
              </p:grpSpPr>
              <p:cxnSp>
                <p:nvCxnSpPr>
                  <p:cNvPr id="602" name="Shape 602"/>
                  <p:cNvCxnSpPr/>
                  <p:nvPr/>
                </p:nvCxnSpPr>
                <p:spPr>
                  <a:xfrm>
                    <a:off x="1093937" y="122279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03" name="Shape 60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04" name="Shape 604"/>
                <p:cNvGrpSpPr/>
                <p:nvPr/>
              </p:nvGrpSpPr>
              <p:grpSpPr>
                <a:xfrm>
                  <a:off x="899692" y="1751098"/>
                  <a:ext cx="7760240" cy="348237"/>
                  <a:chOff x="899997" y="1047934"/>
                  <a:chExt cx="7760240" cy="348237"/>
                </a:xfrm>
              </p:grpSpPr>
              <p:cxnSp>
                <p:nvCxnSpPr>
                  <p:cNvPr id="605" name="Shape 605"/>
                  <p:cNvCxnSpPr/>
                  <p:nvPr/>
                </p:nvCxnSpPr>
                <p:spPr>
                  <a:xfrm>
                    <a:off x="1093937" y="122197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06" name="Shape 60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07" name="Shape 607"/>
                <p:cNvGrpSpPr/>
                <p:nvPr/>
              </p:nvGrpSpPr>
              <p:grpSpPr>
                <a:xfrm>
                  <a:off x="899692" y="2286563"/>
                  <a:ext cx="7760240" cy="348237"/>
                  <a:chOff x="899997" y="1047934"/>
                  <a:chExt cx="7760240" cy="348237"/>
                </a:xfrm>
              </p:grpSpPr>
              <p:cxnSp>
                <p:nvCxnSpPr>
                  <p:cNvPr id="608" name="Shape 608"/>
                  <p:cNvCxnSpPr/>
                  <p:nvPr/>
                </p:nvCxnSpPr>
                <p:spPr>
                  <a:xfrm>
                    <a:off x="1093937" y="1222959"/>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09" name="Shape 60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10" name="Shape 610"/>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11" name="Shape 611"/>
              <p:cNvGrpSpPr/>
              <p:nvPr/>
            </p:nvGrpSpPr>
            <p:grpSpPr>
              <a:xfrm>
                <a:off x="388783" y="759499"/>
                <a:ext cx="798035" cy="1438507"/>
                <a:chOff x="459547" y="1775465"/>
                <a:chExt cx="1134540" cy="1932698"/>
              </a:xfrm>
            </p:grpSpPr>
            <p:pic>
              <p:nvPicPr>
                <p:cNvPr id="612" name="Shape 612"/>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13" name="Shape 613"/>
                <p:cNvSpPr txBox="1"/>
                <p:nvPr/>
              </p:nvSpPr>
              <p:spPr>
                <a:xfrm rot="-5400000">
                  <a:off x="-216203" y="2468445"/>
                  <a:ext cx="17892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614" name="Shape 614"/>
            <p:cNvGrpSpPr/>
            <p:nvPr/>
          </p:nvGrpSpPr>
          <p:grpSpPr>
            <a:xfrm>
              <a:off x="396433" y="4504443"/>
              <a:ext cx="8271149" cy="1586866"/>
              <a:chOff x="388783" y="680758"/>
              <a:chExt cx="8271149" cy="1586866"/>
            </a:xfrm>
          </p:grpSpPr>
          <p:grpSp>
            <p:nvGrpSpPr>
              <p:cNvPr id="615" name="Shape 615"/>
              <p:cNvGrpSpPr/>
              <p:nvPr/>
            </p:nvGrpSpPr>
            <p:grpSpPr>
              <a:xfrm>
                <a:off x="899692" y="680758"/>
                <a:ext cx="7760240" cy="1586866"/>
                <a:chOff x="899692" y="1047934"/>
                <a:chExt cx="7760240" cy="1586866"/>
              </a:xfrm>
            </p:grpSpPr>
            <p:grpSp>
              <p:nvGrpSpPr>
                <p:cNvPr id="616" name="Shape 616"/>
                <p:cNvGrpSpPr/>
                <p:nvPr/>
              </p:nvGrpSpPr>
              <p:grpSpPr>
                <a:xfrm>
                  <a:off x="899692" y="1047934"/>
                  <a:ext cx="7760240" cy="348237"/>
                  <a:chOff x="899997" y="1047934"/>
                  <a:chExt cx="7760240" cy="348237"/>
                </a:xfrm>
              </p:grpSpPr>
              <p:cxnSp>
                <p:nvCxnSpPr>
                  <p:cNvPr id="617" name="Shape 617"/>
                  <p:cNvCxnSpPr/>
                  <p:nvPr/>
                </p:nvCxnSpPr>
                <p:spPr>
                  <a:xfrm>
                    <a:off x="1093937" y="1222247"/>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18" name="Shape 61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19" name="Shape 619"/>
                <p:cNvGrpSpPr/>
                <p:nvPr/>
              </p:nvGrpSpPr>
              <p:grpSpPr>
                <a:xfrm>
                  <a:off x="899692" y="1399516"/>
                  <a:ext cx="7760240" cy="348237"/>
                  <a:chOff x="899997" y="1047934"/>
                  <a:chExt cx="7760240" cy="348237"/>
                </a:xfrm>
              </p:grpSpPr>
              <p:cxnSp>
                <p:nvCxnSpPr>
                  <p:cNvPr id="620" name="Shape 620"/>
                  <p:cNvCxnSpPr/>
                  <p:nvPr/>
                </p:nvCxnSpPr>
                <p:spPr>
                  <a:xfrm>
                    <a:off x="1093937" y="1223010"/>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21" name="Shape 62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22" name="Shape 622"/>
                <p:cNvGrpSpPr/>
                <p:nvPr/>
              </p:nvGrpSpPr>
              <p:grpSpPr>
                <a:xfrm>
                  <a:off x="899692" y="1751098"/>
                  <a:ext cx="7760240" cy="348237"/>
                  <a:chOff x="899997" y="1047934"/>
                  <a:chExt cx="7760240" cy="348237"/>
                </a:xfrm>
              </p:grpSpPr>
              <p:cxnSp>
                <p:nvCxnSpPr>
                  <p:cNvPr id="623" name="Shape 623"/>
                  <p:cNvCxnSpPr/>
                  <p:nvPr/>
                </p:nvCxnSpPr>
                <p:spPr>
                  <a:xfrm>
                    <a:off x="1093937" y="1222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24" name="Shape 62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25" name="Shape 625"/>
                <p:cNvGrpSpPr/>
                <p:nvPr/>
              </p:nvGrpSpPr>
              <p:grpSpPr>
                <a:xfrm>
                  <a:off x="899692" y="2286563"/>
                  <a:ext cx="7760240" cy="348237"/>
                  <a:chOff x="899997" y="1047934"/>
                  <a:chExt cx="7760240" cy="348237"/>
                </a:xfrm>
              </p:grpSpPr>
              <p:cxnSp>
                <p:nvCxnSpPr>
                  <p:cNvPr id="626" name="Shape 626"/>
                  <p:cNvCxnSpPr/>
                  <p:nvPr/>
                </p:nvCxnSpPr>
                <p:spPr>
                  <a:xfrm>
                    <a:off x="1093937" y="1223173"/>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27" name="Shape 62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28" name="Shape 628"/>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29" name="Shape 629"/>
              <p:cNvGrpSpPr/>
              <p:nvPr/>
            </p:nvGrpSpPr>
            <p:grpSpPr>
              <a:xfrm>
                <a:off x="388783" y="759499"/>
                <a:ext cx="798035" cy="1438507"/>
                <a:chOff x="459547" y="1775465"/>
                <a:chExt cx="1134540" cy="1932698"/>
              </a:xfrm>
            </p:grpSpPr>
            <p:pic>
              <p:nvPicPr>
                <p:cNvPr id="630" name="Shape 630"/>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31" name="Shape 631"/>
                <p:cNvSpPr txBox="1"/>
                <p:nvPr/>
              </p:nvSpPr>
              <p:spPr>
                <a:xfrm rot="-5400000">
                  <a:off x="-174803" y="2512262"/>
                  <a:ext cx="1706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632" name="Shape 632"/>
            <p:cNvGrpSpPr/>
            <p:nvPr/>
          </p:nvGrpSpPr>
          <p:grpSpPr>
            <a:xfrm>
              <a:off x="1331474" y="736307"/>
              <a:ext cx="7067695" cy="269700"/>
              <a:chOff x="1331474" y="736307"/>
              <a:chExt cx="7067695" cy="269700"/>
            </a:xfrm>
          </p:grpSpPr>
          <p:cxnSp>
            <p:nvCxnSpPr>
              <p:cNvPr id="633" name="Shape 633"/>
              <p:cNvCxnSpPr/>
              <p:nvPr/>
            </p:nvCxnSpPr>
            <p:spPr>
              <a:xfrm>
                <a:off x="133147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4" name="Shape 634"/>
              <p:cNvCxnSpPr/>
              <p:nvPr/>
            </p:nvCxnSpPr>
            <p:spPr>
              <a:xfrm>
                <a:off x="247767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5" name="Shape 635"/>
              <p:cNvCxnSpPr/>
              <p:nvPr/>
            </p:nvCxnSpPr>
            <p:spPr>
              <a:xfrm>
                <a:off x="546223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6" name="Shape 636"/>
              <p:cNvCxnSpPr/>
              <p:nvPr/>
            </p:nvCxnSpPr>
            <p:spPr>
              <a:xfrm>
                <a:off x="324286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7" name="Shape 637"/>
              <p:cNvCxnSpPr/>
              <p:nvPr/>
            </p:nvCxnSpPr>
            <p:spPr>
              <a:xfrm>
                <a:off x="485262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8" name="Shape 638"/>
              <p:cNvCxnSpPr/>
              <p:nvPr/>
            </p:nvCxnSpPr>
            <p:spPr>
              <a:xfrm>
                <a:off x="83991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9" name="Shape 639"/>
              <p:cNvCxnSpPr/>
              <p:nvPr/>
            </p:nvCxnSpPr>
            <p:spPr>
              <a:xfrm>
                <a:off x="7389498"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0" name="Shape 640"/>
              <p:cNvCxnSpPr/>
              <p:nvPr/>
            </p:nvCxnSpPr>
            <p:spPr>
              <a:xfrm>
                <a:off x="721963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1" name="Shape 641"/>
              <p:cNvCxnSpPr/>
              <p:nvPr/>
            </p:nvCxnSpPr>
            <p:spPr>
              <a:xfrm>
                <a:off x="644015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2" name="Shape 642"/>
              <p:cNvCxnSpPr/>
              <p:nvPr/>
            </p:nvCxnSpPr>
            <p:spPr>
              <a:xfrm>
                <a:off x="59670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3" name="Shape 643"/>
              <p:cNvCxnSpPr/>
              <p:nvPr/>
            </p:nvCxnSpPr>
            <p:spPr>
              <a:xfrm>
                <a:off x="515583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4" name="Shape 644"/>
              <p:cNvCxnSpPr/>
              <p:nvPr/>
            </p:nvCxnSpPr>
            <p:spPr>
              <a:xfrm>
                <a:off x="654493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5" name="Shape 645"/>
              <p:cNvCxnSpPr/>
              <p:nvPr/>
            </p:nvCxnSpPr>
            <p:spPr>
              <a:xfrm>
                <a:off x="781178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646" name="Shape 646"/>
            <p:cNvCxnSpPr/>
            <p:nvPr/>
          </p:nvCxnSpPr>
          <p:spPr>
            <a:xfrm>
              <a:off x="145212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7" name="Shape 647"/>
            <p:cNvCxnSpPr/>
            <p:nvPr/>
          </p:nvCxnSpPr>
          <p:spPr>
            <a:xfrm>
              <a:off x="218556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8" name="Shape 648"/>
            <p:cNvCxnSpPr/>
            <p:nvPr/>
          </p:nvCxnSpPr>
          <p:spPr>
            <a:xfrm>
              <a:off x="558288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9" name="Shape 649"/>
            <p:cNvCxnSpPr/>
            <p:nvPr/>
          </p:nvCxnSpPr>
          <p:spPr>
            <a:xfrm>
              <a:off x="3363516"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0" name="Shape 650"/>
            <p:cNvCxnSpPr/>
            <p:nvPr/>
          </p:nvCxnSpPr>
          <p:spPr>
            <a:xfrm>
              <a:off x="497327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1" name="Shape 651"/>
            <p:cNvCxnSpPr/>
            <p:nvPr/>
          </p:nvCxnSpPr>
          <p:spPr>
            <a:xfrm>
              <a:off x="8229303"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2" name="Shape 652"/>
            <p:cNvCxnSpPr/>
            <p:nvPr/>
          </p:nvCxnSpPr>
          <p:spPr>
            <a:xfrm>
              <a:off x="656239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3" name="Shape 653"/>
            <p:cNvCxnSpPr/>
            <p:nvPr/>
          </p:nvCxnSpPr>
          <p:spPr>
            <a:xfrm>
              <a:off x="6087722"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4" name="Shape 654"/>
            <p:cNvCxnSpPr/>
            <p:nvPr/>
          </p:nvCxnSpPr>
          <p:spPr>
            <a:xfrm>
              <a:off x="540349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5" name="Shape 655"/>
            <p:cNvCxnSpPr/>
            <p:nvPr/>
          </p:nvCxnSpPr>
          <p:spPr>
            <a:xfrm>
              <a:off x="666717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6" name="Shape 656"/>
            <p:cNvCxnSpPr/>
            <p:nvPr/>
          </p:nvCxnSpPr>
          <p:spPr>
            <a:xfrm>
              <a:off x="699579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7" name="Shape 657"/>
            <p:cNvCxnSpPr/>
            <p:nvPr/>
          </p:nvCxnSpPr>
          <p:spPr>
            <a:xfrm>
              <a:off x="769430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8" name="Shape 658"/>
            <p:cNvCxnSpPr/>
            <p:nvPr/>
          </p:nvCxnSpPr>
          <p:spPr>
            <a:xfrm>
              <a:off x="134099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9" name="Shape 659"/>
            <p:cNvCxnSpPr/>
            <p:nvPr/>
          </p:nvCxnSpPr>
          <p:spPr>
            <a:xfrm>
              <a:off x="3153962"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0" name="Shape 660"/>
            <p:cNvCxnSpPr/>
            <p:nvPr/>
          </p:nvCxnSpPr>
          <p:spPr>
            <a:xfrm>
              <a:off x="547175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1" name="Shape 661"/>
            <p:cNvCxnSpPr/>
            <p:nvPr/>
          </p:nvCxnSpPr>
          <p:spPr>
            <a:xfrm>
              <a:off x="325238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2" name="Shape 662"/>
            <p:cNvCxnSpPr/>
            <p:nvPr/>
          </p:nvCxnSpPr>
          <p:spPr>
            <a:xfrm>
              <a:off x="4687518"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3" name="Shape 663"/>
            <p:cNvCxnSpPr/>
            <p:nvPr/>
          </p:nvCxnSpPr>
          <p:spPr>
            <a:xfrm>
              <a:off x="811817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4" name="Shape 664"/>
            <p:cNvCxnSpPr/>
            <p:nvPr/>
          </p:nvCxnSpPr>
          <p:spPr>
            <a:xfrm>
              <a:off x="7229157"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5" name="Shape 665"/>
            <p:cNvCxnSpPr/>
            <p:nvPr/>
          </p:nvCxnSpPr>
          <p:spPr>
            <a:xfrm>
              <a:off x="5976595"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6" name="Shape 666"/>
            <p:cNvCxnSpPr/>
            <p:nvPr/>
          </p:nvCxnSpPr>
          <p:spPr>
            <a:xfrm>
              <a:off x="6556044"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7" name="Shape 667"/>
            <p:cNvCxnSpPr/>
            <p:nvPr/>
          </p:nvCxnSpPr>
          <p:spPr>
            <a:xfrm>
              <a:off x="669574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8" name="Shape 668"/>
            <p:cNvCxnSpPr/>
            <p:nvPr/>
          </p:nvCxnSpPr>
          <p:spPr>
            <a:xfrm>
              <a:off x="188076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9" name="Shape 669"/>
            <p:cNvCxnSpPr/>
            <p:nvPr/>
          </p:nvCxnSpPr>
          <p:spPr>
            <a:xfrm>
              <a:off x="5598762"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0" name="Shape 670"/>
            <p:cNvCxnSpPr/>
            <p:nvPr/>
          </p:nvCxnSpPr>
          <p:spPr>
            <a:xfrm>
              <a:off x="337939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1" name="Shape 671"/>
            <p:cNvCxnSpPr/>
            <p:nvPr/>
          </p:nvCxnSpPr>
          <p:spPr>
            <a:xfrm>
              <a:off x="498914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2" name="Shape 672"/>
            <p:cNvCxnSpPr/>
            <p:nvPr/>
          </p:nvCxnSpPr>
          <p:spPr>
            <a:xfrm>
              <a:off x="845949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3" name="Shape 673"/>
            <p:cNvCxnSpPr/>
            <p:nvPr/>
          </p:nvCxnSpPr>
          <p:spPr>
            <a:xfrm>
              <a:off x="735616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4" name="Shape 674"/>
            <p:cNvCxnSpPr/>
            <p:nvPr/>
          </p:nvCxnSpPr>
          <p:spPr>
            <a:xfrm>
              <a:off x="657826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5" name="Shape 675"/>
            <p:cNvCxnSpPr/>
            <p:nvPr/>
          </p:nvCxnSpPr>
          <p:spPr>
            <a:xfrm>
              <a:off x="646873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6" name="Shape 676"/>
            <p:cNvCxnSpPr/>
            <p:nvPr/>
          </p:nvCxnSpPr>
          <p:spPr>
            <a:xfrm>
              <a:off x="668304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7" name="Shape 677"/>
            <p:cNvCxnSpPr/>
            <p:nvPr/>
          </p:nvCxnSpPr>
          <p:spPr>
            <a:xfrm>
              <a:off x="771018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8" name="Shape 678"/>
            <p:cNvCxnSpPr/>
            <p:nvPr/>
          </p:nvCxnSpPr>
          <p:spPr>
            <a:xfrm>
              <a:off x="2726915"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9" name="Shape 679"/>
            <p:cNvCxnSpPr/>
            <p:nvPr/>
          </p:nvCxnSpPr>
          <p:spPr>
            <a:xfrm>
              <a:off x="485579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0" name="Shape 680"/>
            <p:cNvCxnSpPr/>
            <p:nvPr/>
          </p:nvCxnSpPr>
          <p:spPr>
            <a:xfrm>
              <a:off x="811182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1" name="Shape 681"/>
            <p:cNvCxnSpPr/>
            <p:nvPr/>
          </p:nvCxnSpPr>
          <p:spPr>
            <a:xfrm>
              <a:off x="722280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2" name="Shape 682"/>
            <p:cNvCxnSpPr/>
            <p:nvPr/>
          </p:nvCxnSpPr>
          <p:spPr>
            <a:xfrm>
              <a:off x="644491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3" name="Shape 683"/>
            <p:cNvCxnSpPr/>
            <p:nvPr/>
          </p:nvCxnSpPr>
          <p:spPr>
            <a:xfrm>
              <a:off x="6549693"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4" name="Shape 684"/>
            <p:cNvCxnSpPr/>
            <p:nvPr/>
          </p:nvCxnSpPr>
          <p:spPr>
            <a:xfrm>
              <a:off x="1588655"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5" name="Shape 685"/>
            <p:cNvCxnSpPr/>
            <p:nvPr/>
          </p:nvCxnSpPr>
          <p:spPr>
            <a:xfrm>
              <a:off x="4697043"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6" name="Shape 686"/>
            <p:cNvCxnSpPr/>
            <p:nvPr/>
          </p:nvCxnSpPr>
          <p:spPr>
            <a:xfrm>
              <a:off x="8302329"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7" name="Shape 687"/>
            <p:cNvCxnSpPr/>
            <p:nvPr/>
          </p:nvCxnSpPr>
          <p:spPr>
            <a:xfrm>
              <a:off x="7064054"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8" name="Shape 688"/>
            <p:cNvCxnSpPr/>
            <p:nvPr/>
          </p:nvCxnSpPr>
          <p:spPr>
            <a:xfrm>
              <a:off x="6390940"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9" name="Shape 689"/>
            <p:cNvCxnSpPr/>
            <p:nvPr/>
          </p:nvCxnSpPr>
          <p:spPr>
            <a:xfrm>
              <a:off x="337304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0" name="Shape 690"/>
            <p:cNvCxnSpPr/>
            <p:nvPr/>
          </p:nvCxnSpPr>
          <p:spPr>
            <a:xfrm>
              <a:off x="839758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1" name="Shape 691"/>
            <p:cNvCxnSpPr/>
            <p:nvPr/>
          </p:nvCxnSpPr>
          <p:spPr>
            <a:xfrm>
              <a:off x="7508563"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2" name="Shape 692"/>
            <p:cNvCxnSpPr/>
            <p:nvPr/>
          </p:nvCxnSpPr>
          <p:spPr>
            <a:xfrm>
              <a:off x="6541756"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3" name="Shape 693"/>
            <p:cNvCxnSpPr/>
            <p:nvPr/>
          </p:nvCxnSpPr>
          <p:spPr>
            <a:xfrm>
              <a:off x="19061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4" name="Shape 694"/>
            <p:cNvCxnSpPr/>
            <p:nvPr/>
          </p:nvCxnSpPr>
          <p:spPr>
            <a:xfrm>
              <a:off x="5014550"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5" name="Shape 695"/>
            <p:cNvCxnSpPr/>
            <p:nvPr/>
          </p:nvCxnSpPr>
          <p:spPr>
            <a:xfrm>
              <a:off x="8270579"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6" name="Shape 696"/>
            <p:cNvCxnSpPr/>
            <p:nvPr/>
          </p:nvCxnSpPr>
          <p:spPr>
            <a:xfrm>
              <a:off x="73815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7" name="Shape 697"/>
            <p:cNvCxnSpPr/>
            <p:nvPr/>
          </p:nvCxnSpPr>
          <p:spPr>
            <a:xfrm>
              <a:off x="6540168"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8" name="Shape 698"/>
            <p:cNvCxnSpPr/>
            <p:nvPr/>
          </p:nvCxnSpPr>
          <p:spPr>
            <a:xfrm>
              <a:off x="8545222"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9" name="Shape 699"/>
            <p:cNvCxnSpPr/>
            <p:nvPr/>
          </p:nvCxnSpPr>
          <p:spPr>
            <a:xfrm>
              <a:off x="1626755"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0" name="Shape 700"/>
            <p:cNvCxnSpPr/>
            <p:nvPr/>
          </p:nvCxnSpPr>
          <p:spPr>
            <a:xfrm>
              <a:off x="266500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1" name="Shape 701"/>
            <p:cNvCxnSpPr/>
            <p:nvPr/>
          </p:nvCxnSpPr>
          <p:spPr>
            <a:xfrm>
              <a:off x="5147903"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2" name="Shape 702"/>
            <p:cNvCxnSpPr/>
            <p:nvPr/>
          </p:nvCxnSpPr>
          <p:spPr>
            <a:xfrm>
              <a:off x="673702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3" name="Shape 703"/>
            <p:cNvCxnSpPr/>
            <p:nvPr/>
          </p:nvCxnSpPr>
          <p:spPr>
            <a:xfrm>
              <a:off x="6262351"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4" name="Shape 704"/>
            <p:cNvCxnSpPr/>
            <p:nvPr/>
          </p:nvCxnSpPr>
          <p:spPr>
            <a:xfrm>
              <a:off x="7257733" y="49184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5" name="Shape 705"/>
            <p:cNvCxnSpPr/>
            <p:nvPr/>
          </p:nvCxnSpPr>
          <p:spPr>
            <a:xfrm>
              <a:off x="5363807"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6" name="Shape 706"/>
            <p:cNvCxnSpPr/>
            <p:nvPr/>
          </p:nvCxnSpPr>
          <p:spPr>
            <a:xfrm>
              <a:off x="6525881"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7" name="Shape 707"/>
            <p:cNvCxnSpPr/>
            <p:nvPr/>
          </p:nvCxnSpPr>
          <p:spPr>
            <a:xfrm>
              <a:off x="3317477" y="5246951"/>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8" name="Shape 708"/>
            <p:cNvCxnSpPr/>
            <p:nvPr/>
          </p:nvCxnSpPr>
          <p:spPr>
            <a:xfrm>
              <a:off x="5300306"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9" name="Shape 709"/>
            <p:cNvCxnSpPr/>
            <p:nvPr/>
          </p:nvCxnSpPr>
          <p:spPr>
            <a:xfrm>
              <a:off x="6557632"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0" name="Shape 710"/>
            <p:cNvCxnSpPr/>
            <p:nvPr/>
          </p:nvCxnSpPr>
          <p:spPr>
            <a:xfrm>
              <a:off x="8021337"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1" name="Shape 711"/>
            <p:cNvCxnSpPr/>
            <p:nvPr/>
          </p:nvCxnSpPr>
          <p:spPr>
            <a:xfrm>
              <a:off x="1477527"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2" name="Shape 712"/>
            <p:cNvCxnSpPr/>
            <p:nvPr/>
          </p:nvCxnSpPr>
          <p:spPr>
            <a:xfrm>
              <a:off x="4998675"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3" name="Shape 713"/>
            <p:cNvCxnSpPr/>
            <p:nvPr/>
          </p:nvCxnSpPr>
          <p:spPr>
            <a:xfrm>
              <a:off x="6587794"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4" name="Shape 714"/>
            <p:cNvCxnSpPr/>
            <p:nvPr/>
          </p:nvCxnSpPr>
          <p:spPr>
            <a:xfrm>
              <a:off x="5890868"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sp>
        <p:nvSpPr>
          <p:cNvPr id="715" name="Shape 715"/>
          <p:cNvSpPr txBox="1"/>
          <p:nvPr/>
        </p:nvSpPr>
        <p:spPr>
          <a:xfrm>
            <a:off x="1657350" y="-72628"/>
            <a:ext cx="5829300" cy="3834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000000"/>
              </a:buClr>
              <a:buSzPct val="25000"/>
              <a:buFont typeface="Arial"/>
              <a:buNone/>
            </a:pPr>
            <a:r>
              <a:rPr b="1" i="0" lang="en" sz="3000" u="none" cap="none" strike="noStrike">
                <a:solidFill>
                  <a:srgbClr val="22228B"/>
                </a:solidFill>
              </a:rPr>
              <a:t>Mutation recurrence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grpSp>
        <p:nvGrpSpPr>
          <p:cNvPr id="720" name="Shape 720"/>
          <p:cNvGrpSpPr/>
          <p:nvPr/>
        </p:nvGrpSpPr>
        <p:grpSpPr>
          <a:xfrm>
            <a:off x="1440675" y="522637"/>
            <a:ext cx="6203362" cy="4058454"/>
            <a:chOff x="396433" y="680758"/>
            <a:chExt cx="8271149" cy="5410551"/>
          </a:xfrm>
        </p:grpSpPr>
        <p:grpSp>
          <p:nvGrpSpPr>
            <p:cNvPr id="721" name="Shape 721"/>
            <p:cNvGrpSpPr/>
            <p:nvPr/>
          </p:nvGrpSpPr>
          <p:grpSpPr>
            <a:xfrm>
              <a:off x="396433" y="680758"/>
              <a:ext cx="8271149" cy="1586866"/>
              <a:chOff x="388783" y="680758"/>
              <a:chExt cx="8271149" cy="1586866"/>
            </a:xfrm>
          </p:grpSpPr>
          <p:grpSp>
            <p:nvGrpSpPr>
              <p:cNvPr id="722" name="Shape 722"/>
              <p:cNvGrpSpPr/>
              <p:nvPr/>
            </p:nvGrpSpPr>
            <p:grpSpPr>
              <a:xfrm>
                <a:off x="899692" y="680758"/>
                <a:ext cx="7760240" cy="1586866"/>
                <a:chOff x="899692" y="1047934"/>
                <a:chExt cx="7760240" cy="1586866"/>
              </a:xfrm>
            </p:grpSpPr>
            <p:grpSp>
              <p:nvGrpSpPr>
                <p:cNvPr id="723" name="Shape 723"/>
                <p:cNvGrpSpPr/>
                <p:nvPr/>
              </p:nvGrpSpPr>
              <p:grpSpPr>
                <a:xfrm>
                  <a:off x="899692" y="1047934"/>
                  <a:ext cx="7760240" cy="348237"/>
                  <a:chOff x="899997" y="1047934"/>
                  <a:chExt cx="7760240" cy="348237"/>
                </a:xfrm>
              </p:grpSpPr>
              <p:cxnSp>
                <p:nvCxnSpPr>
                  <p:cNvPr id="724" name="Shape 724"/>
                  <p:cNvCxnSpPr/>
                  <p:nvPr/>
                </p:nvCxnSpPr>
                <p:spPr>
                  <a:xfrm>
                    <a:off x="1093937" y="122251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25" name="Shape 725"/>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26" name="Shape 726"/>
                <p:cNvGrpSpPr/>
                <p:nvPr/>
              </p:nvGrpSpPr>
              <p:grpSpPr>
                <a:xfrm>
                  <a:off x="899692" y="1399516"/>
                  <a:ext cx="7760240" cy="348237"/>
                  <a:chOff x="899997" y="1047934"/>
                  <a:chExt cx="7760240" cy="348237"/>
                </a:xfrm>
              </p:grpSpPr>
              <p:cxnSp>
                <p:nvCxnSpPr>
                  <p:cNvPr id="727" name="Shape 727"/>
                  <p:cNvCxnSpPr/>
                  <p:nvPr/>
                </p:nvCxnSpPr>
                <p:spPr>
                  <a:xfrm>
                    <a:off x="1093937" y="122328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28" name="Shape 728"/>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29" name="Shape 729"/>
                <p:cNvGrpSpPr/>
                <p:nvPr/>
              </p:nvGrpSpPr>
              <p:grpSpPr>
                <a:xfrm>
                  <a:off x="899692" y="1751098"/>
                  <a:ext cx="7760240" cy="348237"/>
                  <a:chOff x="899997" y="1047934"/>
                  <a:chExt cx="7760240" cy="348237"/>
                </a:xfrm>
              </p:grpSpPr>
              <p:cxnSp>
                <p:nvCxnSpPr>
                  <p:cNvPr id="730" name="Shape 730"/>
                  <p:cNvCxnSpPr/>
                  <p:nvPr/>
                </p:nvCxnSpPr>
                <p:spPr>
                  <a:xfrm>
                    <a:off x="1093937" y="122245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31" name="Shape 731"/>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32" name="Shape 732"/>
                <p:cNvGrpSpPr/>
                <p:nvPr/>
              </p:nvGrpSpPr>
              <p:grpSpPr>
                <a:xfrm>
                  <a:off x="899692" y="2286563"/>
                  <a:ext cx="7760240" cy="348237"/>
                  <a:chOff x="899997" y="1047934"/>
                  <a:chExt cx="7760240" cy="348237"/>
                </a:xfrm>
              </p:grpSpPr>
              <p:cxnSp>
                <p:nvCxnSpPr>
                  <p:cNvPr id="733" name="Shape 733"/>
                  <p:cNvCxnSpPr/>
                  <p:nvPr/>
                </p:nvCxnSpPr>
                <p:spPr>
                  <a:xfrm>
                    <a:off x="1093937" y="1223444"/>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34" name="Shape 734"/>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735" name="Shape 735"/>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736" name="Shape 736"/>
              <p:cNvGrpSpPr/>
              <p:nvPr/>
            </p:nvGrpSpPr>
            <p:grpSpPr>
              <a:xfrm>
                <a:off x="388783" y="759499"/>
                <a:ext cx="798035" cy="1438507"/>
                <a:chOff x="459547" y="1775465"/>
                <a:chExt cx="1134540" cy="1932698"/>
              </a:xfrm>
            </p:grpSpPr>
            <p:pic>
              <p:nvPicPr>
                <p:cNvPr id="737" name="Shape 737"/>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738" name="Shape 738"/>
                <p:cNvSpPr txBox="1"/>
                <p:nvPr/>
              </p:nvSpPr>
              <p:spPr>
                <a:xfrm rot="-5400000">
                  <a:off x="-226103" y="2461311"/>
                  <a:ext cx="18090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739" name="Shape 739"/>
            <p:cNvGrpSpPr/>
            <p:nvPr/>
          </p:nvGrpSpPr>
          <p:grpSpPr>
            <a:xfrm>
              <a:off x="396433" y="2562001"/>
              <a:ext cx="8271149" cy="1586866"/>
              <a:chOff x="388783" y="680758"/>
              <a:chExt cx="8271149" cy="1586866"/>
            </a:xfrm>
          </p:grpSpPr>
          <p:grpSp>
            <p:nvGrpSpPr>
              <p:cNvPr id="740" name="Shape 740"/>
              <p:cNvGrpSpPr/>
              <p:nvPr/>
            </p:nvGrpSpPr>
            <p:grpSpPr>
              <a:xfrm>
                <a:off x="899692" y="680758"/>
                <a:ext cx="7760240" cy="1586866"/>
                <a:chOff x="899692" y="1047934"/>
                <a:chExt cx="7760240" cy="1586866"/>
              </a:xfrm>
            </p:grpSpPr>
            <p:grpSp>
              <p:nvGrpSpPr>
                <p:cNvPr id="741" name="Shape 741"/>
                <p:cNvGrpSpPr/>
                <p:nvPr/>
              </p:nvGrpSpPr>
              <p:grpSpPr>
                <a:xfrm>
                  <a:off x="899692" y="1047934"/>
                  <a:ext cx="7760240" cy="348237"/>
                  <a:chOff x="899997" y="1047934"/>
                  <a:chExt cx="7760240" cy="348237"/>
                </a:xfrm>
              </p:grpSpPr>
              <p:cxnSp>
                <p:nvCxnSpPr>
                  <p:cNvPr id="742" name="Shape 742"/>
                  <p:cNvCxnSpPr/>
                  <p:nvPr/>
                </p:nvCxnSpPr>
                <p:spPr>
                  <a:xfrm>
                    <a:off x="1093937" y="1210924"/>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743" name="Shape 743"/>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44" name="Shape 744"/>
                <p:cNvGrpSpPr/>
                <p:nvPr/>
              </p:nvGrpSpPr>
              <p:grpSpPr>
                <a:xfrm>
                  <a:off x="899692" y="1399516"/>
                  <a:ext cx="7760240" cy="348237"/>
                  <a:chOff x="899997" y="1047934"/>
                  <a:chExt cx="7760240" cy="348237"/>
                </a:xfrm>
              </p:grpSpPr>
              <p:cxnSp>
                <p:nvCxnSpPr>
                  <p:cNvPr id="745" name="Shape 745"/>
                  <p:cNvCxnSpPr/>
                  <p:nvPr/>
                </p:nvCxnSpPr>
                <p:spPr>
                  <a:xfrm>
                    <a:off x="1093937" y="122279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46" name="Shape 746"/>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47" name="Shape 747"/>
                <p:cNvGrpSpPr/>
                <p:nvPr/>
              </p:nvGrpSpPr>
              <p:grpSpPr>
                <a:xfrm>
                  <a:off x="899692" y="1751098"/>
                  <a:ext cx="7760240" cy="348237"/>
                  <a:chOff x="899997" y="1047934"/>
                  <a:chExt cx="7760240" cy="348237"/>
                </a:xfrm>
              </p:grpSpPr>
              <p:cxnSp>
                <p:nvCxnSpPr>
                  <p:cNvPr id="748" name="Shape 748"/>
                  <p:cNvCxnSpPr/>
                  <p:nvPr/>
                </p:nvCxnSpPr>
                <p:spPr>
                  <a:xfrm>
                    <a:off x="1093937" y="122197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49" name="Shape 749"/>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50" name="Shape 750"/>
                <p:cNvGrpSpPr/>
                <p:nvPr/>
              </p:nvGrpSpPr>
              <p:grpSpPr>
                <a:xfrm>
                  <a:off x="899692" y="2286563"/>
                  <a:ext cx="7760240" cy="348237"/>
                  <a:chOff x="899997" y="1047934"/>
                  <a:chExt cx="7760240" cy="348237"/>
                </a:xfrm>
              </p:grpSpPr>
              <p:cxnSp>
                <p:nvCxnSpPr>
                  <p:cNvPr id="751" name="Shape 751"/>
                  <p:cNvCxnSpPr/>
                  <p:nvPr/>
                </p:nvCxnSpPr>
                <p:spPr>
                  <a:xfrm>
                    <a:off x="1093937" y="1222959"/>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52" name="Shape 752"/>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753" name="Shape 753"/>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754" name="Shape 754"/>
              <p:cNvGrpSpPr/>
              <p:nvPr/>
            </p:nvGrpSpPr>
            <p:grpSpPr>
              <a:xfrm>
                <a:off x="388783" y="757140"/>
                <a:ext cx="798035" cy="1440866"/>
                <a:chOff x="459547" y="1772295"/>
                <a:chExt cx="1134540" cy="1935868"/>
              </a:xfrm>
            </p:grpSpPr>
            <p:pic>
              <p:nvPicPr>
                <p:cNvPr id="755" name="Shape 755"/>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756" name="Shape 756"/>
                <p:cNvSpPr txBox="1"/>
                <p:nvPr/>
              </p:nvSpPr>
              <p:spPr>
                <a:xfrm rot="-5400000">
                  <a:off x="-226403" y="2458245"/>
                  <a:ext cx="1809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757" name="Shape 757"/>
            <p:cNvGrpSpPr/>
            <p:nvPr/>
          </p:nvGrpSpPr>
          <p:grpSpPr>
            <a:xfrm>
              <a:off x="396433" y="4504443"/>
              <a:ext cx="8271149" cy="1586866"/>
              <a:chOff x="388783" y="680758"/>
              <a:chExt cx="8271149" cy="1586866"/>
            </a:xfrm>
          </p:grpSpPr>
          <p:grpSp>
            <p:nvGrpSpPr>
              <p:cNvPr id="758" name="Shape 758"/>
              <p:cNvGrpSpPr/>
              <p:nvPr/>
            </p:nvGrpSpPr>
            <p:grpSpPr>
              <a:xfrm>
                <a:off x="899692" y="680758"/>
                <a:ext cx="7760240" cy="1586866"/>
                <a:chOff x="899692" y="1047934"/>
                <a:chExt cx="7760240" cy="1586866"/>
              </a:xfrm>
            </p:grpSpPr>
            <p:grpSp>
              <p:nvGrpSpPr>
                <p:cNvPr id="759" name="Shape 759"/>
                <p:cNvGrpSpPr/>
                <p:nvPr/>
              </p:nvGrpSpPr>
              <p:grpSpPr>
                <a:xfrm>
                  <a:off x="899692" y="1047934"/>
                  <a:ext cx="7760240" cy="348237"/>
                  <a:chOff x="899997" y="1047934"/>
                  <a:chExt cx="7760240" cy="348237"/>
                </a:xfrm>
              </p:grpSpPr>
              <p:cxnSp>
                <p:nvCxnSpPr>
                  <p:cNvPr id="760" name="Shape 760"/>
                  <p:cNvCxnSpPr/>
                  <p:nvPr/>
                </p:nvCxnSpPr>
                <p:spPr>
                  <a:xfrm>
                    <a:off x="1093937" y="1222247"/>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61" name="Shape 761"/>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62" name="Shape 762"/>
                <p:cNvGrpSpPr/>
                <p:nvPr/>
              </p:nvGrpSpPr>
              <p:grpSpPr>
                <a:xfrm>
                  <a:off x="899692" y="1399516"/>
                  <a:ext cx="7760240" cy="348237"/>
                  <a:chOff x="899997" y="1047934"/>
                  <a:chExt cx="7760240" cy="348237"/>
                </a:xfrm>
              </p:grpSpPr>
              <p:cxnSp>
                <p:nvCxnSpPr>
                  <p:cNvPr id="763" name="Shape 763"/>
                  <p:cNvCxnSpPr/>
                  <p:nvPr/>
                </p:nvCxnSpPr>
                <p:spPr>
                  <a:xfrm>
                    <a:off x="1093937" y="1223010"/>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64" name="Shape 764"/>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65" name="Shape 765"/>
                <p:cNvGrpSpPr/>
                <p:nvPr/>
              </p:nvGrpSpPr>
              <p:grpSpPr>
                <a:xfrm>
                  <a:off x="899692" y="1751098"/>
                  <a:ext cx="7760240" cy="348237"/>
                  <a:chOff x="899997" y="1047934"/>
                  <a:chExt cx="7760240" cy="348237"/>
                </a:xfrm>
              </p:grpSpPr>
              <p:cxnSp>
                <p:nvCxnSpPr>
                  <p:cNvPr id="766" name="Shape 766"/>
                  <p:cNvCxnSpPr/>
                  <p:nvPr/>
                </p:nvCxnSpPr>
                <p:spPr>
                  <a:xfrm>
                    <a:off x="1093937" y="1222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67" name="Shape 767"/>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68" name="Shape 768"/>
                <p:cNvGrpSpPr/>
                <p:nvPr/>
              </p:nvGrpSpPr>
              <p:grpSpPr>
                <a:xfrm>
                  <a:off x="899692" y="2286563"/>
                  <a:ext cx="7760240" cy="348237"/>
                  <a:chOff x="899997" y="1047934"/>
                  <a:chExt cx="7760240" cy="348237"/>
                </a:xfrm>
              </p:grpSpPr>
              <p:cxnSp>
                <p:nvCxnSpPr>
                  <p:cNvPr id="769" name="Shape 769"/>
                  <p:cNvCxnSpPr/>
                  <p:nvPr/>
                </p:nvCxnSpPr>
                <p:spPr>
                  <a:xfrm>
                    <a:off x="1093937" y="1223173"/>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70" name="Shape 770"/>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771" name="Shape 771"/>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772" name="Shape 772"/>
              <p:cNvGrpSpPr/>
              <p:nvPr/>
            </p:nvGrpSpPr>
            <p:grpSpPr>
              <a:xfrm>
                <a:off x="388783" y="757598"/>
                <a:ext cx="798035" cy="1440408"/>
                <a:chOff x="459547" y="1772911"/>
                <a:chExt cx="1134540" cy="1935251"/>
              </a:xfrm>
            </p:grpSpPr>
            <p:pic>
              <p:nvPicPr>
                <p:cNvPr id="773" name="Shape 773"/>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774" name="Shape 774"/>
                <p:cNvSpPr txBox="1"/>
                <p:nvPr/>
              </p:nvSpPr>
              <p:spPr>
                <a:xfrm rot="-5400000">
                  <a:off x="-227303" y="2459761"/>
                  <a:ext cx="1811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775" name="Shape 775"/>
            <p:cNvGrpSpPr/>
            <p:nvPr/>
          </p:nvGrpSpPr>
          <p:grpSpPr>
            <a:xfrm>
              <a:off x="1331474" y="736307"/>
              <a:ext cx="7067695" cy="269700"/>
              <a:chOff x="1331474" y="736307"/>
              <a:chExt cx="7067695" cy="269700"/>
            </a:xfrm>
          </p:grpSpPr>
          <p:cxnSp>
            <p:nvCxnSpPr>
              <p:cNvPr id="776" name="Shape 776"/>
              <p:cNvCxnSpPr/>
              <p:nvPr/>
            </p:nvCxnSpPr>
            <p:spPr>
              <a:xfrm>
                <a:off x="133147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77" name="Shape 777"/>
              <p:cNvCxnSpPr/>
              <p:nvPr/>
            </p:nvCxnSpPr>
            <p:spPr>
              <a:xfrm>
                <a:off x="247767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78" name="Shape 778"/>
              <p:cNvCxnSpPr/>
              <p:nvPr/>
            </p:nvCxnSpPr>
            <p:spPr>
              <a:xfrm>
                <a:off x="546223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79" name="Shape 779"/>
              <p:cNvCxnSpPr/>
              <p:nvPr/>
            </p:nvCxnSpPr>
            <p:spPr>
              <a:xfrm>
                <a:off x="324286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0" name="Shape 780"/>
              <p:cNvCxnSpPr/>
              <p:nvPr/>
            </p:nvCxnSpPr>
            <p:spPr>
              <a:xfrm>
                <a:off x="485262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1" name="Shape 781"/>
              <p:cNvCxnSpPr/>
              <p:nvPr/>
            </p:nvCxnSpPr>
            <p:spPr>
              <a:xfrm>
                <a:off x="83991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2" name="Shape 782"/>
              <p:cNvCxnSpPr/>
              <p:nvPr/>
            </p:nvCxnSpPr>
            <p:spPr>
              <a:xfrm>
                <a:off x="7389498"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3" name="Shape 783"/>
              <p:cNvCxnSpPr/>
              <p:nvPr/>
            </p:nvCxnSpPr>
            <p:spPr>
              <a:xfrm>
                <a:off x="721963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4" name="Shape 784"/>
              <p:cNvCxnSpPr/>
              <p:nvPr/>
            </p:nvCxnSpPr>
            <p:spPr>
              <a:xfrm>
                <a:off x="644015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5" name="Shape 785"/>
              <p:cNvCxnSpPr/>
              <p:nvPr/>
            </p:nvCxnSpPr>
            <p:spPr>
              <a:xfrm>
                <a:off x="59670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6" name="Shape 786"/>
              <p:cNvCxnSpPr/>
              <p:nvPr/>
            </p:nvCxnSpPr>
            <p:spPr>
              <a:xfrm>
                <a:off x="515583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7" name="Shape 787"/>
              <p:cNvCxnSpPr/>
              <p:nvPr/>
            </p:nvCxnSpPr>
            <p:spPr>
              <a:xfrm>
                <a:off x="654493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8" name="Shape 788"/>
              <p:cNvCxnSpPr/>
              <p:nvPr/>
            </p:nvCxnSpPr>
            <p:spPr>
              <a:xfrm>
                <a:off x="781178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789" name="Shape 789"/>
            <p:cNvCxnSpPr/>
            <p:nvPr/>
          </p:nvCxnSpPr>
          <p:spPr>
            <a:xfrm>
              <a:off x="145212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0" name="Shape 790"/>
            <p:cNvCxnSpPr/>
            <p:nvPr/>
          </p:nvCxnSpPr>
          <p:spPr>
            <a:xfrm>
              <a:off x="218556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1" name="Shape 791"/>
            <p:cNvCxnSpPr/>
            <p:nvPr/>
          </p:nvCxnSpPr>
          <p:spPr>
            <a:xfrm>
              <a:off x="558288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2" name="Shape 792"/>
            <p:cNvCxnSpPr/>
            <p:nvPr/>
          </p:nvCxnSpPr>
          <p:spPr>
            <a:xfrm>
              <a:off x="3363516"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3" name="Shape 793"/>
            <p:cNvCxnSpPr/>
            <p:nvPr/>
          </p:nvCxnSpPr>
          <p:spPr>
            <a:xfrm>
              <a:off x="497327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4" name="Shape 794"/>
            <p:cNvCxnSpPr/>
            <p:nvPr/>
          </p:nvCxnSpPr>
          <p:spPr>
            <a:xfrm>
              <a:off x="8229303"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5" name="Shape 795"/>
            <p:cNvCxnSpPr/>
            <p:nvPr/>
          </p:nvCxnSpPr>
          <p:spPr>
            <a:xfrm>
              <a:off x="656239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6" name="Shape 796"/>
            <p:cNvCxnSpPr/>
            <p:nvPr/>
          </p:nvCxnSpPr>
          <p:spPr>
            <a:xfrm>
              <a:off x="6087722"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7" name="Shape 797"/>
            <p:cNvCxnSpPr/>
            <p:nvPr/>
          </p:nvCxnSpPr>
          <p:spPr>
            <a:xfrm>
              <a:off x="540349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8" name="Shape 798"/>
            <p:cNvCxnSpPr/>
            <p:nvPr/>
          </p:nvCxnSpPr>
          <p:spPr>
            <a:xfrm>
              <a:off x="666717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9" name="Shape 799"/>
            <p:cNvCxnSpPr/>
            <p:nvPr/>
          </p:nvCxnSpPr>
          <p:spPr>
            <a:xfrm>
              <a:off x="699579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0" name="Shape 800"/>
            <p:cNvCxnSpPr/>
            <p:nvPr/>
          </p:nvCxnSpPr>
          <p:spPr>
            <a:xfrm>
              <a:off x="769430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1" name="Shape 801"/>
            <p:cNvCxnSpPr/>
            <p:nvPr/>
          </p:nvCxnSpPr>
          <p:spPr>
            <a:xfrm>
              <a:off x="134099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2" name="Shape 802"/>
            <p:cNvCxnSpPr/>
            <p:nvPr/>
          </p:nvCxnSpPr>
          <p:spPr>
            <a:xfrm>
              <a:off x="3153962"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3" name="Shape 803"/>
            <p:cNvCxnSpPr/>
            <p:nvPr/>
          </p:nvCxnSpPr>
          <p:spPr>
            <a:xfrm>
              <a:off x="547175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4" name="Shape 804"/>
            <p:cNvCxnSpPr/>
            <p:nvPr/>
          </p:nvCxnSpPr>
          <p:spPr>
            <a:xfrm>
              <a:off x="325238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5" name="Shape 805"/>
            <p:cNvCxnSpPr/>
            <p:nvPr/>
          </p:nvCxnSpPr>
          <p:spPr>
            <a:xfrm>
              <a:off x="4687518"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6" name="Shape 806"/>
            <p:cNvCxnSpPr/>
            <p:nvPr/>
          </p:nvCxnSpPr>
          <p:spPr>
            <a:xfrm>
              <a:off x="811817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7" name="Shape 807"/>
            <p:cNvCxnSpPr/>
            <p:nvPr/>
          </p:nvCxnSpPr>
          <p:spPr>
            <a:xfrm>
              <a:off x="7229157"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8" name="Shape 808"/>
            <p:cNvCxnSpPr/>
            <p:nvPr/>
          </p:nvCxnSpPr>
          <p:spPr>
            <a:xfrm>
              <a:off x="5976595"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9" name="Shape 809"/>
            <p:cNvCxnSpPr/>
            <p:nvPr/>
          </p:nvCxnSpPr>
          <p:spPr>
            <a:xfrm>
              <a:off x="6556044"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0" name="Shape 810"/>
            <p:cNvCxnSpPr/>
            <p:nvPr/>
          </p:nvCxnSpPr>
          <p:spPr>
            <a:xfrm>
              <a:off x="669574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1" name="Shape 811"/>
            <p:cNvCxnSpPr/>
            <p:nvPr/>
          </p:nvCxnSpPr>
          <p:spPr>
            <a:xfrm>
              <a:off x="188076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2" name="Shape 812"/>
            <p:cNvCxnSpPr/>
            <p:nvPr/>
          </p:nvCxnSpPr>
          <p:spPr>
            <a:xfrm>
              <a:off x="5598762"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3" name="Shape 813"/>
            <p:cNvCxnSpPr/>
            <p:nvPr/>
          </p:nvCxnSpPr>
          <p:spPr>
            <a:xfrm>
              <a:off x="337939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4" name="Shape 814"/>
            <p:cNvCxnSpPr/>
            <p:nvPr/>
          </p:nvCxnSpPr>
          <p:spPr>
            <a:xfrm>
              <a:off x="498914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5" name="Shape 815"/>
            <p:cNvCxnSpPr/>
            <p:nvPr/>
          </p:nvCxnSpPr>
          <p:spPr>
            <a:xfrm>
              <a:off x="845949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6" name="Shape 816"/>
            <p:cNvCxnSpPr/>
            <p:nvPr/>
          </p:nvCxnSpPr>
          <p:spPr>
            <a:xfrm>
              <a:off x="735616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7" name="Shape 817"/>
            <p:cNvCxnSpPr/>
            <p:nvPr/>
          </p:nvCxnSpPr>
          <p:spPr>
            <a:xfrm>
              <a:off x="657826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8" name="Shape 818"/>
            <p:cNvCxnSpPr/>
            <p:nvPr/>
          </p:nvCxnSpPr>
          <p:spPr>
            <a:xfrm>
              <a:off x="646873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9" name="Shape 819"/>
            <p:cNvCxnSpPr/>
            <p:nvPr/>
          </p:nvCxnSpPr>
          <p:spPr>
            <a:xfrm>
              <a:off x="668304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0" name="Shape 820"/>
            <p:cNvCxnSpPr/>
            <p:nvPr/>
          </p:nvCxnSpPr>
          <p:spPr>
            <a:xfrm>
              <a:off x="771018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1" name="Shape 821"/>
            <p:cNvCxnSpPr/>
            <p:nvPr/>
          </p:nvCxnSpPr>
          <p:spPr>
            <a:xfrm>
              <a:off x="2726915"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2" name="Shape 822"/>
            <p:cNvCxnSpPr/>
            <p:nvPr/>
          </p:nvCxnSpPr>
          <p:spPr>
            <a:xfrm>
              <a:off x="485579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3" name="Shape 823"/>
            <p:cNvCxnSpPr/>
            <p:nvPr/>
          </p:nvCxnSpPr>
          <p:spPr>
            <a:xfrm>
              <a:off x="811182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4" name="Shape 824"/>
            <p:cNvCxnSpPr/>
            <p:nvPr/>
          </p:nvCxnSpPr>
          <p:spPr>
            <a:xfrm>
              <a:off x="722280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5" name="Shape 825"/>
            <p:cNvCxnSpPr/>
            <p:nvPr/>
          </p:nvCxnSpPr>
          <p:spPr>
            <a:xfrm>
              <a:off x="644491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6" name="Shape 826"/>
            <p:cNvCxnSpPr/>
            <p:nvPr/>
          </p:nvCxnSpPr>
          <p:spPr>
            <a:xfrm>
              <a:off x="6549693"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7" name="Shape 827"/>
            <p:cNvCxnSpPr/>
            <p:nvPr/>
          </p:nvCxnSpPr>
          <p:spPr>
            <a:xfrm>
              <a:off x="1588655"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8" name="Shape 828"/>
            <p:cNvCxnSpPr/>
            <p:nvPr/>
          </p:nvCxnSpPr>
          <p:spPr>
            <a:xfrm>
              <a:off x="4697043"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9" name="Shape 829"/>
            <p:cNvCxnSpPr/>
            <p:nvPr/>
          </p:nvCxnSpPr>
          <p:spPr>
            <a:xfrm>
              <a:off x="8302329"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0" name="Shape 830"/>
            <p:cNvCxnSpPr/>
            <p:nvPr/>
          </p:nvCxnSpPr>
          <p:spPr>
            <a:xfrm>
              <a:off x="7064054"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1" name="Shape 831"/>
            <p:cNvCxnSpPr/>
            <p:nvPr/>
          </p:nvCxnSpPr>
          <p:spPr>
            <a:xfrm>
              <a:off x="6390940"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2" name="Shape 832"/>
            <p:cNvCxnSpPr/>
            <p:nvPr/>
          </p:nvCxnSpPr>
          <p:spPr>
            <a:xfrm>
              <a:off x="337304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3" name="Shape 833"/>
            <p:cNvCxnSpPr/>
            <p:nvPr/>
          </p:nvCxnSpPr>
          <p:spPr>
            <a:xfrm>
              <a:off x="839758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4" name="Shape 834"/>
            <p:cNvCxnSpPr/>
            <p:nvPr/>
          </p:nvCxnSpPr>
          <p:spPr>
            <a:xfrm>
              <a:off x="7508563"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5" name="Shape 835"/>
            <p:cNvCxnSpPr/>
            <p:nvPr/>
          </p:nvCxnSpPr>
          <p:spPr>
            <a:xfrm>
              <a:off x="6541756"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6" name="Shape 836"/>
            <p:cNvCxnSpPr/>
            <p:nvPr/>
          </p:nvCxnSpPr>
          <p:spPr>
            <a:xfrm>
              <a:off x="19061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7" name="Shape 837"/>
            <p:cNvCxnSpPr/>
            <p:nvPr/>
          </p:nvCxnSpPr>
          <p:spPr>
            <a:xfrm>
              <a:off x="5014550"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8" name="Shape 838"/>
            <p:cNvCxnSpPr/>
            <p:nvPr/>
          </p:nvCxnSpPr>
          <p:spPr>
            <a:xfrm>
              <a:off x="8270579"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9" name="Shape 839"/>
            <p:cNvCxnSpPr/>
            <p:nvPr/>
          </p:nvCxnSpPr>
          <p:spPr>
            <a:xfrm>
              <a:off x="73815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0" name="Shape 840"/>
            <p:cNvCxnSpPr/>
            <p:nvPr/>
          </p:nvCxnSpPr>
          <p:spPr>
            <a:xfrm>
              <a:off x="6540168"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1" name="Shape 841"/>
            <p:cNvCxnSpPr/>
            <p:nvPr/>
          </p:nvCxnSpPr>
          <p:spPr>
            <a:xfrm>
              <a:off x="8545222"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2" name="Shape 842"/>
            <p:cNvCxnSpPr/>
            <p:nvPr/>
          </p:nvCxnSpPr>
          <p:spPr>
            <a:xfrm>
              <a:off x="1626755"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3" name="Shape 843"/>
            <p:cNvCxnSpPr/>
            <p:nvPr/>
          </p:nvCxnSpPr>
          <p:spPr>
            <a:xfrm>
              <a:off x="266500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4" name="Shape 844"/>
            <p:cNvCxnSpPr/>
            <p:nvPr/>
          </p:nvCxnSpPr>
          <p:spPr>
            <a:xfrm>
              <a:off x="5147903"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5" name="Shape 845"/>
            <p:cNvCxnSpPr/>
            <p:nvPr/>
          </p:nvCxnSpPr>
          <p:spPr>
            <a:xfrm>
              <a:off x="673702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6" name="Shape 846"/>
            <p:cNvCxnSpPr/>
            <p:nvPr/>
          </p:nvCxnSpPr>
          <p:spPr>
            <a:xfrm>
              <a:off x="6262351"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7" name="Shape 847"/>
            <p:cNvCxnSpPr/>
            <p:nvPr/>
          </p:nvCxnSpPr>
          <p:spPr>
            <a:xfrm>
              <a:off x="7257733" y="49184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8" name="Shape 848"/>
            <p:cNvCxnSpPr/>
            <p:nvPr/>
          </p:nvCxnSpPr>
          <p:spPr>
            <a:xfrm>
              <a:off x="5363807"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9" name="Shape 849"/>
            <p:cNvCxnSpPr/>
            <p:nvPr/>
          </p:nvCxnSpPr>
          <p:spPr>
            <a:xfrm>
              <a:off x="6525881"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0" name="Shape 850"/>
            <p:cNvCxnSpPr/>
            <p:nvPr/>
          </p:nvCxnSpPr>
          <p:spPr>
            <a:xfrm>
              <a:off x="3317477" y="5246951"/>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1" name="Shape 851"/>
            <p:cNvCxnSpPr/>
            <p:nvPr/>
          </p:nvCxnSpPr>
          <p:spPr>
            <a:xfrm>
              <a:off x="5300306"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2" name="Shape 852"/>
            <p:cNvCxnSpPr/>
            <p:nvPr/>
          </p:nvCxnSpPr>
          <p:spPr>
            <a:xfrm>
              <a:off x="6557632"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3" name="Shape 853"/>
            <p:cNvCxnSpPr/>
            <p:nvPr/>
          </p:nvCxnSpPr>
          <p:spPr>
            <a:xfrm>
              <a:off x="8021337"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4" name="Shape 854"/>
            <p:cNvCxnSpPr/>
            <p:nvPr/>
          </p:nvCxnSpPr>
          <p:spPr>
            <a:xfrm>
              <a:off x="1477527"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5" name="Shape 855"/>
            <p:cNvCxnSpPr/>
            <p:nvPr/>
          </p:nvCxnSpPr>
          <p:spPr>
            <a:xfrm>
              <a:off x="4998675"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6" name="Shape 856"/>
            <p:cNvCxnSpPr/>
            <p:nvPr/>
          </p:nvCxnSpPr>
          <p:spPr>
            <a:xfrm>
              <a:off x="6587794"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7" name="Shape 857"/>
            <p:cNvCxnSpPr/>
            <p:nvPr/>
          </p:nvCxnSpPr>
          <p:spPr>
            <a:xfrm>
              <a:off x="5890868"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grpSp>
        <p:nvGrpSpPr>
          <p:cNvPr id="858" name="Shape 858"/>
          <p:cNvGrpSpPr/>
          <p:nvPr/>
        </p:nvGrpSpPr>
        <p:grpSpPr>
          <a:xfrm>
            <a:off x="1969294" y="416674"/>
            <a:ext cx="5674479" cy="4554824"/>
            <a:chOff x="1101445" y="535482"/>
            <a:chExt cx="7565972" cy="6072289"/>
          </a:xfrm>
        </p:grpSpPr>
        <p:cxnSp>
          <p:nvCxnSpPr>
            <p:cNvPr id="859" name="Shape 859"/>
            <p:cNvCxnSpPr/>
            <p:nvPr/>
          </p:nvCxnSpPr>
          <p:spPr>
            <a:xfrm flipH="1" rot="10800000">
              <a:off x="1101445" y="6237932"/>
              <a:ext cx="3025800" cy="159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860" name="Shape 860"/>
            <p:cNvCxnSpPr/>
            <p:nvPr/>
          </p:nvCxnSpPr>
          <p:spPr>
            <a:xfrm>
              <a:off x="4127217" y="6247484"/>
              <a:ext cx="4540200" cy="63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861" name="Shape 861"/>
            <p:cNvCxnSpPr/>
            <p:nvPr/>
          </p:nvCxnSpPr>
          <p:spPr>
            <a:xfrm>
              <a:off x="4073242" y="535482"/>
              <a:ext cx="63600" cy="60420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862" name="Shape 862"/>
            <p:cNvSpPr txBox="1"/>
            <p:nvPr/>
          </p:nvSpPr>
          <p:spPr>
            <a:xfrm>
              <a:off x="1385608" y="6238471"/>
              <a:ext cx="2596800" cy="3693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300" u="none" cap="none" strike="noStrike">
                  <a:solidFill>
                    <a:srgbClr val="953735"/>
                  </a:solidFill>
                  <a:latin typeface="Arial"/>
                  <a:ea typeface="Arial"/>
                  <a:cs typeface="Arial"/>
                  <a:sym typeface="Arial"/>
                </a:rPr>
                <a:t>Early replicated</a:t>
              </a:r>
              <a:r>
                <a:rPr lang="en" sz="1300">
                  <a:solidFill>
                    <a:srgbClr val="953735"/>
                  </a:solidFill>
                </a:rPr>
                <a:t> </a:t>
              </a:r>
              <a:r>
                <a:rPr b="0" i="0" lang="en" sz="1300" u="none" cap="none" strike="noStrike">
                  <a:solidFill>
                    <a:srgbClr val="953735"/>
                  </a:solidFill>
                  <a:latin typeface="Arial"/>
                  <a:ea typeface="Arial"/>
                  <a:cs typeface="Arial"/>
                  <a:sym typeface="Arial"/>
                </a:rPr>
                <a:t>regions</a:t>
              </a:r>
            </a:p>
          </p:txBody>
        </p:sp>
        <p:sp>
          <p:nvSpPr>
            <p:cNvPr id="863" name="Shape 863"/>
            <p:cNvSpPr txBox="1"/>
            <p:nvPr/>
          </p:nvSpPr>
          <p:spPr>
            <a:xfrm>
              <a:off x="5130516" y="6238471"/>
              <a:ext cx="2520300" cy="3693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300" u="none" cap="none" strike="noStrike">
                  <a:solidFill>
                    <a:srgbClr val="953735"/>
                  </a:solidFill>
                  <a:latin typeface="Arial"/>
                  <a:ea typeface="Arial"/>
                  <a:cs typeface="Arial"/>
                  <a:sym typeface="Arial"/>
                </a:rPr>
                <a:t>Late replicated</a:t>
              </a:r>
              <a:r>
                <a:rPr lang="en" sz="1300">
                  <a:solidFill>
                    <a:srgbClr val="953735"/>
                  </a:solidFill>
                </a:rPr>
                <a:t> </a:t>
              </a:r>
              <a:r>
                <a:rPr b="0" i="0" lang="en" sz="1300" u="none" cap="none" strike="noStrike">
                  <a:solidFill>
                    <a:srgbClr val="953735"/>
                  </a:solidFill>
                  <a:latin typeface="Arial"/>
                  <a:ea typeface="Arial"/>
                  <a:cs typeface="Arial"/>
                  <a:sym typeface="Arial"/>
                </a:rPr>
                <a:t>regions</a:t>
              </a:r>
            </a:p>
          </p:txBody>
        </p:sp>
      </p:grpSp>
      <p:sp>
        <p:nvSpPr>
          <p:cNvPr id="864" name="Shape 864"/>
          <p:cNvSpPr txBox="1"/>
          <p:nvPr/>
        </p:nvSpPr>
        <p:spPr>
          <a:xfrm>
            <a:off x="1657350" y="-72628"/>
            <a:ext cx="5829300" cy="3834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000000"/>
              </a:buClr>
              <a:buSzPct val="25000"/>
              <a:buFont typeface="Arial"/>
              <a:buNone/>
            </a:pPr>
            <a:r>
              <a:rPr b="1" i="0" lang="en" sz="3000" u="none" cap="none" strike="noStrike">
                <a:solidFill>
                  <a:srgbClr val="22228B"/>
                </a:solidFill>
              </a:rPr>
              <a:t>Mutation recurrence</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Shape 869"/>
          <p:cNvSpPr txBox="1"/>
          <p:nvPr/>
        </p:nvSpPr>
        <p:spPr>
          <a:xfrm>
            <a:off x="4991101" y="4694636"/>
            <a:ext cx="18897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nvGrpSpPr>
          <p:cNvPr id="870" name="Shape 870"/>
          <p:cNvGrpSpPr/>
          <p:nvPr/>
        </p:nvGrpSpPr>
        <p:grpSpPr>
          <a:xfrm>
            <a:off x="1440675" y="525066"/>
            <a:ext cx="6203360" cy="1190626"/>
            <a:chOff x="388802" y="680758"/>
            <a:chExt cx="8271146" cy="1586866"/>
          </a:xfrm>
        </p:grpSpPr>
        <p:grpSp>
          <p:nvGrpSpPr>
            <p:cNvPr id="871" name="Shape 871"/>
            <p:cNvGrpSpPr/>
            <p:nvPr/>
          </p:nvGrpSpPr>
          <p:grpSpPr>
            <a:xfrm>
              <a:off x="899692" y="680758"/>
              <a:ext cx="7760256" cy="1586866"/>
              <a:chOff x="899692" y="1047934"/>
              <a:chExt cx="7760256" cy="1586866"/>
            </a:xfrm>
          </p:grpSpPr>
          <p:grpSp>
            <p:nvGrpSpPr>
              <p:cNvPr id="872" name="Shape 872"/>
              <p:cNvGrpSpPr/>
              <p:nvPr/>
            </p:nvGrpSpPr>
            <p:grpSpPr>
              <a:xfrm>
                <a:off x="899692" y="1047934"/>
                <a:ext cx="7760256" cy="348237"/>
                <a:chOff x="899997" y="1047934"/>
                <a:chExt cx="7760256" cy="348237"/>
              </a:xfrm>
            </p:grpSpPr>
            <p:cxnSp>
              <p:nvCxnSpPr>
                <p:cNvPr id="873" name="Shape 873"/>
                <p:cNvCxnSpPr/>
                <p:nvPr/>
              </p:nvCxnSpPr>
              <p:spPr>
                <a:xfrm>
                  <a:off x="1093953" y="122248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74" name="Shape 87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75" name="Shape 875"/>
              <p:cNvGrpSpPr/>
              <p:nvPr/>
            </p:nvGrpSpPr>
            <p:grpSpPr>
              <a:xfrm>
                <a:off x="899692" y="1399516"/>
                <a:ext cx="7760256" cy="348237"/>
                <a:chOff x="899997" y="1047934"/>
                <a:chExt cx="7760256" cy="348237"/>
              </a:xfrm>
            </p:grpSpPr>
            <p:cxnSp>
              <p:nvCxnSpPr>
                <p:cNvPr id="876" name="Shape 876"/>
                <p:cNvCxnSpPr/>
                <p:nvPr/>
              </p:nvCxnSpPr>
              <p:spPr>
                <a:xfrm>
                  <a:off x="1093953" y="122319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77" name="Shape 87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78" name="Shape 878"/>
              <p:cNvGrpSpPr/>
              <p:nvPr/>
            </p:nvGrpSpPr>
            <p:grpSpPr>
              <a:xfrm>
                <a:off x="899692" y="1751098"/>
                <a:ext cx="7760256" cy="348237"/>
                <a:chOff x="899997" y="1047934"/>
                <a:chExt cx="7760256" cy="348237"/>
              </a:xfrm>
            </p:grpSpPr>
            <p:cxnSp>
              <p:nvCxnSpPr>
                <p:cNvPr id="879" name="Shape 879"/>
                <p:cNvCxnSpPr/>
                <p:nvPr/>
              </p:nvCxnSpPr>
              <p:spPr>
                <a:xfrm>
                  <a:off x="1093953" y="122230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80" name="Shape 88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81" name="Shape 881"/>
              <p:cNvGrpSpPr/>
              <p:nvPr/>
            </p:nvGrpSpPr>
            <p:grpSpPr>
              <a:xfrm>
                <a:off x="899692" y="2286563"/>
                <a:ext cx="7760256" cy="348237"/>
                <a:chOff x="899997" y="1047934"/>
                <a:chExt cx="7760256" cy="348237"/>
              </a:xfrm>
            </p:grpSpPr>
            <p:cxnSp>
              <p:nvCxnSpPr>
                <p:cNvPr id="882" name="Shape 882"/>
                <p:cNvCxnSpPr/>
                <p:nvPr/>
              </p:nvCxnSpPr>
              <p:spPr>
                <a:xfrm>
                  <a:off x="1093953" y="122320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83" name="Shape 88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884" name="Shape 884"/>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885" name="Shape 885"/>
            <p:cNvGrpSpPr/>
            <p:nvPr/>
          </p:nvGrpSpPr>
          <p:grpSpPr>
            <a:xfrm>
              <a:off x="388802" y="759499"/>
              <a:ext cx="798032" cy="1438507"/>
              <a:chOff x="459552" y="1775465"/>
              <a:chExt cx="1134535" cy="1932698"/>
            </a:xfrm>
          </p:grpSpPr>
          <p:pic>
            <p:nvPicPr>
              <p:cNvPr id="886" name="Shape 886"/>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887" name="Shape 887"/>
              <p:cNvSpPr txBox="1"/>
              <p:nvPr/>
            </p:nvSpPr>
            <p:spPr>
              <a:xfrm rot="-5400000">
                <a:off x="-193398" y="2493721"/>
                <a:ext cx="1743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888" name="Shape 888"/>
          <p:cNvGrpSpPr/>
          <p:nvPr/>
        </p:nvGrpSpPr>
        <p:grpSpPr>
          <a:xfrm>
            <a:off x="1440675" y="1935956"/>
            <a:ext cx="6203360" cy="1190626"/>
            <a:chOff x="388802" y="680758"/>
            <a:chExt cx="8271146" cy="1586866"/>
          </a:xfrm>
        </p:grpSpPr>
        <p:grpSp>
          <p:nvGrpSpPr>
            <p:cNvPr id="889" name="Shape 889"/>
            <p:cNvGrpSpPr/>
            <p:nvPr/>
          </p:nvGrpSpPr>
          <p:grpSpPr>
            <a:xfrm>
              <a:off x="899692" y="680758"/>
              <a:ext cx="7760256" cy="1586866"/>
              <a:chOff x="899692" y="1047934"/>
              <a:chExt cx="7760256" cy="1586866"/>
            </a:xfrm>
          </p:grpSpPr>
          <p:grpSp>
            <p:nvGrpSpPr>
              <p:cNvPr id="890" name="Shape 890"/>
              <p:cNvGrpSpPr/>
              <p:nvPr/>
            </p:nvGrpSpPr>
            <p:grpSpPr>
              <a:xfrm>
                <a:off x="899692" y="1047934"/>
                <a:ext cx="7760256" cy="348237"/>
                <a:chOff x="899997" y="1047934"/>
                <a:chExt cx="7760256" cy="348237"/>
              </a:xfrm>
            </p:grpSpPr>
            <p:cxnSp>
              <p:nvCxnSpPr>
                <p:cNvPr id="891" name="Shape 891"/>
                <p:cNvCxnSpPr/>
                <p:nvPr/>
              </p:nvCxnSpPr>
              <p:spPr>
                <a:xfrm>
                  <a:off x="1093953" y="1222489"/>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892" name="Shape 89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93" name="Shape 893"/>
              <p:cNvGrpSpPr/>
              <p:nvPr/>
            </p:nvGrpSpPr>
            <p:grpSpPr>
              <a:xfrm>
                <a:off x="899692" y="1399516"/>
                <a:ext cx="7760256" cy="348237"/>
                <a:chOff x="899997" y="1047934"/>
                <a:chExt cx="7760256" cy="348237"/>
              </a:xfrm>
            </p:grpSpPr>
            <p:cxnSp>
              <p:nvCxnSpPr>
                <p:cNvPr id="894" name="Shape 894"/>
                <p:cNvCxnSpPr/>
                <p:nvPr/>
              </p:nvCxnSpPr>
              <p:spPr>
                <a:xfrm>
                  <a:off x="1093953" y="122319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895" name="Shape 89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96" name="Shape 896"/>
              <p:cNvGrpSpPr/>
              <p:nvPr/>
            </p:nvGrpSpPr>
            <p:grpSpPr>
              <a:xfrm>
                <a:off x="899692" y="1751098"/>
                <a:ext cx="7760256" cy="348237"/>
                <a:chOff x="899997" y="1047934"/>
                <a:chExt cx="7760256" cy="348237"/>
              </a:xfrm>
            </p:grpSpPr>
            <p:cxnSp>
              <p:nvCxnSpPr>
                <p:cNvPr id="897" name="Shape 897"/>
                <p:cNvCxnSpPr/>
                <p:nvPr/>
              </p:nvCxnSpPr>
              <p:spPr>
                <a:xfrm>
                  <a:off x="1093953" y="1222307"/>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898" name="Shape 89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99" name="Shape 899"/>
              <p:cNvGrpSpPr/>
              <p:nvPr/>
            </p:nvGrpSpPr>
            <p:grpSpPr>
              <a:xfrm>
                <a:off x="899692" y="2286563"/>
                <a:ext cx="7760256" cy="348237"/>
                <a:chOff x="899997" y="1047934"/>
                <a:chExt cx="7760256" cy="348237"/>
              </a:xfrm>
            </p:grpSpPr>
            <p:cxnSp>
              <p:nvCxnSpPr>
                <p:cNvPr id="900" name="Shape 900"/>
                <p:cNvCxnSpPr/>
                <p:nvPr/>
              </p:nvCxnSpPr>
              <p:spPr>
                <a:xfrm>
                  <a:off x="1093953" y="1223202"/>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901" name="Shape 90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02" name="Shape 902"/>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03" name="Shape 903"/>
            <p:cNvGrpSpPr/>
            <p:nvPr/>
          </p:nvGrpSpPr>
          <p:grpSpPr>
            <a:xfrm>
              <a:off x="388802" y="759499"/>
              <a:ext cx="798032" cy="1438507"/>
              <a:chOff x="459552" y="1775465"/>
              <a:chExt cx="1134535" cy="1932698"/>
            </a:xfrm>
          </p:grpSpPr>
          <p:pic>
            <p:nvPicPr>
              <p:cNvPr id="904" name="Shape 904"/>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05" name="Shape 905"/>
              <p:cNvSpPr txBox="1"/>
              <p:nvPr/>
            </p:nvSpPr>
            <p:spPr>
              <a:xfrm rot="-5400000">
                <a:off x="-220548" y="2466541"/>
                <a:ext cx="17979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906" name="Shape 906"/>
          <p:cNvGrpSpPr/>
          <p:nvPr/>
        </p:nvGrpSpPr>
        <p:grpSpPr>
          <a:xfrm>
            <a:off x="1440675" y="3393248"/>
            <a:ext cx="6203361" cy="1189356"/>
            <a:chOff x="388784" y="680758"/>
            <a:chExt cx="8271148" cy="1586866"/>
          </a:xfrm>
        </p:grpSpPr>
        <p:grpSp>
          <p:nvGrpSpPr>
            <p:cNvPr id="907" name="Shape 907"/>
            <p:cNvGrpSpPr/>
            <p:nvPr/>
          </p:nvGrpSpPr>
          <p:grpSpPr>
            <a:xfrm>
              <a:off x="899692" y="680758"/>
              <a:ext cx="7760240" cy="1586866"/>
              <a:chOff x="899692" y="1047934"/>
              <a:chExt cx="7760240" cy="1586866"/>
            </a:xfrm>
          </p:grpSpPr>
          <p:grpSp>
            <p:nvGrpSpPr>
              <p:cNvPr id="908" name="Shape 908"/>
              <p:cNvGrpSpPr/>
              <p:nvPr/>
            </p:nvGrpSpPr>
            <p:grpSpPr>
              <a:xfrm>
                <a:off x="899692" y="1047934"/>
                <a:ext cx="7760240" cy="348237"/>
                <a:chOff x="899997" y="1047934"/>
                <a:chExt cx="7760240" cy="348237"/>
              </a:xfrm>
            </p:grpSpPr>
            <p:cxnSp>
              <p:nvCxnSpPr>
                <p:cNvPr id="909" name="Shape 909"/>
                <p:cNvCxnSpPr/>
                <p:nvPr/>
              </p:nvCxnSpPr>
              <p:spPr>
                <a:xfrm>
                  <a:off x="1093937" y="1222664"/>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0" name="Shape 91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1" name="Shape 911"/>
              <p:cNvGrpSpPr/>
              <p:nvPr/>
            </p:nvGrpSpPr>
            <p:grpSpPr>
              <a:xfrm>
                <a:off x="899692" y="1399516"/>
                <a:ext cx="7760240" cy="348237"/>
                <a:chOff x="899997" y="1047934"/>
                <a:chExt cx="7760240" cy="348237"/>
              </a:xfrm>
            </p:grpSpPr>
            <p:cxnSp>
              <p:nvCxnSpPr>
                <p:cNvPr id="912" name="Shape 912"/>
                <p:cNvCxnSpPr/>
                <p:nvPr/>
              </p:nvCxnSpPr>
              <p:spPr>
                <a:xfrm>
                  <a:off x="1093937" y="122213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3" name="Shape 91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4" name="Shape 914"/>
              <p:cNvGrpSpPr/>
              <p:nvPr/>
            </p:nvGrpSpPr>
            <p:grpSpPr>
              <a:xfrm>
                <a:off x="899692" y="1751098"/>
                <a:ext cx="7760240" cy="348237"/>
                <a:chOff x="899997" y="1047934"/>
                <a:chExt cx="7760240" cy="348237"/>
              </a:xfrm>
            </p:grpSpPr>
            <p:cxnSp>
              <p:nvCxnSpPr>
                <p:cNvPr id="915" name="Shape 915"/>
                <p:cNvCxnSpPr/>
                <p:nvPr/>
              </p:nvCxnSpPr>
              <p:spPr>
                <a:xfrm>
                  <a:off x="1093937" y="1223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6" name="Shape 91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7" name="Shape 917"/>
              <p:cNvGrpSpPr/>
              <p:nvPr/>
            </p:nvGrpSpPr>
            <p:grpSpPr>
              <a:xfrm>
                <a:off x="899692" y="2286563"/>
                <a:ext cx="7760240" cy="348237"/>
                <a:chOff x="899997" y="1047934"/>
                <a:chExt cx="7760240" cy="348237"/>
              </a:xfrm>
            </p:grpSpPr>
            <p:cxnSp>
              <p:nvCxnSpPr>
                <p:cNvPr id="918" name="Shape 918"/>
                <p:cNvCxnSpPr/>
                <p:nvPr/>
              </p:nvCxnSpPr>
              <p:spPr>
                <a:xfrm>
                  <a:off x="1093937" y="1223028"/>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9" name="Shape 91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20" name="Shape 920"/>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21" name="Shape 921"/>
            <p:cNvGrpSpPr/>
            <p:nvPr/>
          </p:nvGrpSpPr>
          <p:grpSpPr>
            <a:xfrm>
              <a:off x="388784" y="748913"/>
              <a:ext cx="798034" cy="1449093"/>
              <a:chOff x="459549" y="1761242"/>
              <a:chExt cx="1134538" cy="1946921"/>
            </a:xfrm>
          </p:grpSpPr>
          <p:pic>
            <p:nvPicPr>
              <p:cNvPr id="922" name="Shape 922"/>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23" name="Shape 923"/>
              <p:cNvSpPr txBox="1"/>
              <p:nvPr/>
            </p:nvSpPr>
            <p:spPr>
              <a:xfrm rot="-5400000">
                <a:off x="-234651" y="2455442"/>
                <a:ext cx="18261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924" name="Shape 924"/>
          <p:cNvGrpSpPr/>
          <p:nvPr/>
        </p:nvGrpSpPr>
        <p:grpSpPr>
          <a:xfrm>
            <a:off x="2141902" y="566718"/>
            <a:ext cx="5300491" cy="202346"/>
            <a:chOff x="1331150" y="736934"/>
            <a:chExt cx="7068264" cy="269400"/>
          </a:xfrm>
        </p:grpSpPr>
        <p:cxnSp>
          <p:nvCxnSpPr>
            <p:cNvPr id="925" name="Shape 925"/>
            <p:cNvCxnSpPr/>
            <p:nvPr/>
          </p:nvCxnSpPr>
          <p:spPr>
            <a:xfrm>
              <a:off x="133115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6" name="Shape 926"/>
            <p:cNvCxnSpPr/>
            <p:nvPr/>
          </p:nvCxnSpPr>
          <p:spPr>
            <a:xfrm>
              <a:off x="24774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7" name="Shape 927"/>
            <p:cNvCxnSpPr/>
            <p:nvPr/>
          </p:nvCxnSpPr>
          <p:spPr>
            <a:xfrm>
              <a:off x="546224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8" name="Shape 928"/>
            <p:cNvCxnSpPr/>
            <p:nvPr/>
          </p:nvCxnSpPr>
          <p:spPr>
            <a:xfrm>
              <a:off x="324269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9" name="Shape 929"/>
            <p:cNvCxnSpPr/>
            <p:nvPr/>
          </p:nvCxnSpPr>
          <p:spPr>
            <a:xfrm>
              <a:off x="485258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0" name="Shape 930"/>
            <p:cNvCxnSpPr/>
            <p:nvPr/>
          </p:nvCxnSpPr>
          <p:spPr>
            <a:xfrm>
              <a:off x="8399414"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1" name="Shape 931"/>
            <p:cNvCxnSpPr/>
            <p:nvPr/>
          </p:nvCxnSpPr>
          <p:spPr>
            <a:xfrm>
              <a:off x="738966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2" name="Shape 932"/>
            <p:cNvCxnSpPr/>
            <p:nvPr/>
          </p:nvCxnSpPr>
          <p:spPr>
            <a:xfrm>
              <a:off x="721978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3" name="Shape 933"/>
            <p:cNvCxnSpPr/>
            <p:nvPr/>
          </p:nvCxnSpPr>
          <p:spPr>
            <a:xfrm>
              <a:off x="64402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4" name="Shape 934"/>
            <p:cNvCxnSpPr/>
            <p:nvPr/>
          </p:nvCxnSpPr>
          <p:spPr>
            <a:xfrm>
              <a:off x="5967118"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5" name="Shape 935"/>
            <p:cNvCxnSpPr/>
            <p:nvPr/>
          </p:nvCxnSpPr>
          <p:spPr>
            <a:xfrm>
              <a:off x="515582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6" name="Shape 936"/>
            <p:cNvCxnSpPr/>
            <p:nvPr/>
          </p:nvCxnSpPr>
          <p:spPr>
            <a:xfrm>
              <a:off x="6545027"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7" name="Shape 937"/>
            <p:cNvCxnSpPr/>
            <p:nvPr/>
          </p:nvCxnSpPr>
          <p:spPr>
            <a:xfrm>
              <a:off x="781198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938" name="Shape 938"/>
          <p:cNvCxnSpPr/>
          <p:nvPr/>
        </p:nvCxnSpPr>
        <p:spPr>
          <a:xfrm>
            <a:off x="2232422"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9" name="Shape 939"/>
          <p:cNvCxnSpPr/>
          <p:nvPr/>
        </p:nvCxnSpPr>
        <p:spPr>
          <a:xfrm>
            <a:off x="2782491"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0" name="Shape 940"/>
          <p:cNvCxnSpPr/>
          <p:nvPr/>
        </p:nvCxnSpPr>
        <p:spPr>
          <a:xfrm>
            <a:off x="532923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1" name="Shape 941"/>
          <p:cNvCxnSpPr/>
          <p:nvPr/>
        </p:nvCxnSpPr>
        <p:spPr>
          <a:xfrm>
            <a:off x="366593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2" name="Shape 942"/>
          <p:cNvCxnSpPr/>
          <p:nvPr/>
        </p:nvCxnSpPr>
        <p:spPr>
          <a:xfrm>
            <a:off x="487322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3" name="Shape 943"/>
          <p:cNvCxnSpPr/>
          <p:nvPr/>
        </p:nvCxnSpPr>
        <p:spPr>
          <a:xfrm>
            <a:off x="7315200"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4" name="Shape 944"/>
          <p:cNvCxnSpPr/>
          <p:nvPr/>
        </p:nvCxnSpPr>
        <p:spPr>
          <a:xfrm>
            <a:off x="6065044"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5" name="Shape 945"/>
          <p:cNvCxnSpPr/>
          <p:nvPr/>
        </p:nvCxnSpPr>
        <p:spPr>
          <a:xfrm>
            <a:off x="5707856"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6" name="Shape 946"/>
          <p:cNvCxnSpPr/>
          <p:nvPr/>
        </p:nvCxnSpPr>
        <p:spPr>
          <a:xfrm>
            <a:off x="519588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7" name="Shape 947"/>
          <p:cNvCxnSpPr/>
          <p:nvPr/>
        </p:nvCxnSpPr>
        <p:spPr>
          <a:xfrm>
            <a:off x="614243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8" name="Shape 948"/>
          <p:cNvCxnSpPr/>
          <p:nvPr/>
        </p:nvCxnSpPr>
        <p:spPr>
          <a:xfrm>
            <a:off x="639008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9" name="Shape 949"/>
          <p:cNvCxnSpPr/>
          <p:nvPr/>
        </p:nvCxnSpPr>
        <p:spPr>
          <a:xfrm>
            <a:off x="6913960"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0" name="Shape 950"/>
          <p:cNvCxnSpPr/>
          <p:nvPr/>
        </p:nvCxnSpPr>
        <p:spPr>
          <a:xfrm>
            <a:off x="2149079"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1" name="Shape 951"/>
          <p:cNvCxnSpPr/>
          <p:nvPr/>
        </p:nvCxnSpPr>
        <p:spPr>
          <a:xfrm>
            <a:off x="3508772"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2" name="Shape 952"/>
          <p:cNvCxnSpPr/>
          <p:nvPr/>
        </p:nvCxnSpPr>
        <p:spPr>
          <a:xfrm>
            <a:off x="5245894"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3" name="Shape 953"/>
          <p:cNvCxnSpPr/>
          <p:nvPr/>
        </p:nvCxnSpPr>
        <p:spPr>
          <a:xfrm>
            <a:off x="3582591"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4" name="Shape 954"/>
          <p:cNvCxnSpPr/>
          <p:nvPr/>
        </p:nvCxnSpPr>
        <p:spPr>
          <a:xfrm>
            <a:off x="465891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5" name="Shape 955"/>
          <p:cNvCxnSpPr/>
          <p:nvPr/>
        </p:nvCxnSpPr>
        <p:spPr>
          <a:xfrm>
            <a:off x="723185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6" name="Shape 956"/>
          <p:cNvCxnSpPr/>
          <p:nvPr/>
        </p:nvCxnSpPr>
        <p:spPr>
          <a:xfrm>
            <a:off x="656510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7" name="Shape 957"/>
          <p:cNvCxnSpPr/>
          <p:nvPr/>
        </p:nvCxnSpPr>
        <p:spPr>
          <a:xfrm>
            <a:off x="5624513"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8" name="Shape 958"/>
          <p:cNvCxnSpPr/>
          <p:nvPr/>
        </p:nvCxnSpPr>
        <p:spPr>
          <a:xfrm>
            <a:off x="6059091"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9" name="Shape 959"/>
          <p:cNvCxnSpPr/>
          <p:nvPr/>
        </p:nvCxnSpPr>
        <p:spPr>
          <a:xfrm>
            <a:off x="616505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0" name="Shape 960"/>
          <p:cNvCxnSpPr/>
          <p:nvPr/>
        </p:nvCxnSpPr>
        <p:spPr>
          <a:xfrm>
            <a:off x="255389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1" name="Shape 961"/>
          <p:cNvCxnSpPr/>
          <p:nvPr/>
        </p:nvCxnSpPr>
        <p:spPr>
          <a:xfrm>
            <a:off x="5341144"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2" name="Shape 962"/>
          <p:cNvCxnSpPr/>
          <p:nvPr/>
        </p:nvCxnSpPr>
        <p:spPr>
          <a:xfrm>
            <a:off x="36778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3" name="Shape 963"/>
          <p:cNvCxnSpPr/>
          <p:nvPr/>
        </p:nvCxnSpPr>
        <p:spPr>
          <a:xfrm>
            <a:off x="4885135"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4" name="Shape 964"/>
          <p:cNvCxnSpPr/>
          <p:nvPr/>
        </p:nvCxnSpPr>
        <p:spPr>
          <a:xfrm>
            <a:off x="74878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5" name="Shape 965"/>
          <p:cNvCxnSpPr/>
          <p:nvPr/>
        </p:nvCxnSpPr>
        <p:spPr>
          <a:xfrm>
            <a:off x="666035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6" name="Shape 966"/>
          <p:cNvCxnSpPr/>
          <p:nvPr/>
        </p:nvCxnSpPr>
        <p:spPr>
          <a:xfrm>
            <a:off x="6075760"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7" name="Shape 967"/>
          <p:cNvCxnSpPr/>
          <p:nvPr/>
        </p:nvCxnSpPr>
        <p:spPr>
          <a:xfrm>
            <a:off x="599360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8" name="Shape 968"/>
          <p:cNvCxnSpPr/>
          <p:nvPr/>
        </p:nvCxnSpPr>
        <p:spPr>
          <a:xfrm>
            <a:off x="61543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9" name="Shape 969"/>
          <p:cNvCxnSpPr/>
          <p:nvPr/>
        </p:nvCxnSpPr>
        <p:spPr>
          <a:xfrm>
            <a:off x="692586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0" name="Shape 970"/>
          <p:cNvCxnSpPr/>
          <p:nvPr/>
        </p:nvCxnSpPr>
        <p:spPr>
          <a:xfrm>
            <a:off x="3187303"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1" name="Shape 971"/>
          <p:cNvCxnSpPr/>
          <p:nvPr/>
        </p:nvCxnSpPr>
        <p:spPr>
          <a:xfrm>
            <a:off x="4785122"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2" name="Shape 972"/>
          <p:cNvCxnSpPr/>
          <p:nvPr/>
        </p:nvCxnSpPr>
        <p:spPr>
          <a:xfrm>
            <a:off x="7227094"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3" name="Shape 973"/>
          <p:cNvCxnSpPr/>
          <p:nvPr/>
        </p:nvCxnSpPr>
        <p:spPr>
          <a:xfrm>
            <a:off x="6560344"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4" name="Shape 974"/>
          <p:cNvCxnSpPr/>
          <p:nvPr/>
        </p:nvCxnSpPr>
        <p:spPr>
          <a:xfrm>
            <a:off x="5975747"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5" name="Shape 975"/>
          <p:cNvCxnSpPr/>
          <p:nvPr/>
        </p:nvCxnSpPr>
        <p:spPr>
          <a:xfrm>
            <a:off x="6054329"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6" name="Shape 976"/>
          <p:cNvCxnSpPr/>
          <p:nvPr/>
        </p:nvCxnSpPr>
        <p:spPr>
          <a:xfrm>
            <a:off x="2334816"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7" name="Shape 977"/>
          <p:cNvCxnSpPr/>
          <p:nvPr/>
        </p:nvCxnSpPr>
        <p:spPr>
          <a:xfrm>
            <a:off x="4666060"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8" name="Shape 978"/>
          <p:cNvCxnSpPr/>
          <p:nvPr/>
        </p:nvCxnSpPr>
        <p:spPr>
          <a:xfrm>
            <a:off x="7369969"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9" name="Shape 979"/>
          <p:cNvCxnSpPr/>
          <p:nvPr/>
        </p:nvCxnSpPr>
        <p:spPr>
          <a:xfrm>
            <a:off x="6441281"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0" name="Shape 980"/>
          <p:cNvCxnSpPr/>
          <p:nvPr/>
        </p:nvCxnSpPr>
        <p:spPr>
          <a:xfrm>
            <a:off x="5935266"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1" name="Shape 981"/>
          <p:cNvCxnSpPr/>
          <p:nvPr/>
        </p:nvCxnSpPr>
        <p:spPr>
          <a:xfrm>
            <a:off x="3673078"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2" name="Shape 982"/>
          <p:cNvCxnSpPr/>
          <p:nvPr/>
        </p:nvCxnSpPr>
        <p:spPr>
          <a:xfrm>
            <a:off x="7441406"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3" name="Shape 983"/>
          <p:cNvCxnSpPr/>
          <p:nvPr/>
        </p:nvCxnSpPr>
        <p:spPr>
          <a:xfrm>
            <a:off x="6774656"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4" name="Shape 984"/>
          <p:cNvCxnSpPr/>
          <p:nvPr/>
        </p:nvCxnSpPr>
        <p:spPr>
          <a:xfrm>
            <a:off x="6048375"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5" name="Shape 985"/>
          <p:cNvCxnSpPr/>
          <p:nvPr/>
        </p:nvCxnSpPr>
        <p:spPr>
          <a:xfrm>
            <a:off x="2572941"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6" name="Shape 986"/>
          <p:cNvCxnSpPr/>
          <p:nvPr/>
        </p:nvCxnSpPr>
        <p:spPr>
          <a:xfrm>
            <a:off x="490418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7" name="Shape 987"/>
          <p:cNvCxnSpPr/>
          <p:nvPr/>
        </p:nvCxnSpPr>
        <p:spPr>
          <a:xfrm>
            <a:off x="7346156"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8" name="Shape 988"/>
          <p:cNvCxnSpPr/>
          <p:nvPr/>
        </p:nvCxnSpPr>
        <p:spPr>
          <a:xfrm>
            <a:off x="6679406"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9" name="Shape 989"/>
          <p:cNvCxnSpPr/>
          <p:nvPr/>
        </p:nvCxnSpPr>
        <p:spPr>
          <a:xfrm>
            <a:off x="604718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0" name="Shape 990"/>
          <p:cNvCxnSpPr/>
          <p:nvPr/>
        </p:nvCxnSpPr>
        <p:spPr>
          <a:xfrm>
            <a:off x="755213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1" name="Shape 991"/>
          <p:cNvCxnSpPr/>
          <p:nvPr/>
        </p:nvCxnSpPr>
        <p:spPr>
          <a:xfrm>
            <a:off x="2363391"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2" name="Shape 992"/>
          <p:cNvCxnSpPr/>
          <p:nvPr/>
        </p:nvCxnSpPr>
        <p:spPr>
          <a:xfrm>
            <a:off x="3142060"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3" name="Shape 993"/>
          <p:cNvCxnSpPr/>
          <p:nvPr/>
        </p:nvCxnSpPr>
        <p:spPr>
          <a:xfrm>
            <a:off x="5004197"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4" name="Shape 994"/>
          <p:cNvCxnSpPr/>
          <p:nvPr/>
        </p:nvCxnSpPr>
        <p:spPr>
          <a:xfrm>
            <a:off x="6194822"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5" name="Shape 995"/>
          <p:cNvCxnSpPr/>
          <p:nvPr/>
        </p:nvCxnSpPr>
        <p:spPr>
          <a:xfrm>
            <a:off x="5838825"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6" name="Shape 996"/>
          <p:cNvCxnSpPr/>
          <p:nvPr/>
        </p:nvCxnSpPr>
        <p:spPr>
          <a:xfrm>
            <a:off x="6585347" y="3704036"/>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7" name="Shape 997"/>
          <p:cNvCxnSpPr/>
          <p:nvPr/>
        </p:nvCxnSpPr>
        <p:spPr>
          <a:xfrm>
            <a:off x="5166122" y="369808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8" name="Shape 998"/>
          <p:cNvCxnSpPr/>
          <p:nvPr/>
        </p:nvCxnSpPr>
        <p:spPr>
          <a:xfrm>
            <a:off x="6036469" y="369808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9" name="Shape 999"/>
          <p:cNvCxnSpPr/>
          <p:nvPr/>
        </p:nvCxnSpPr>
        <p:spPr>
          <a:xfrm>
            <a:off x="3631406" y="39493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0" name="Shape 1000"/>
          <p:cNvCxnSpPr/>
          <p:nvPr/>
        </p:nvCxnSpPr>
        <p:spPr>
          <a:xfrm>
            <a:off x="5118497"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1" name="Shape 1001"/>
          <p:cNvCxnSpPr/>
          <p:nvPr/>
        </p:nvCxnSpPr>
        <p:spPr>
          <a:xfrm>
            <a:off x="6060281"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2" name="Shape 1002"/>
          <p:cNvCxnSpPr/>
          <p:nvPr/>
        </p:nvCxnSpPr>
        <p:spPr>
          <a:xfrm>
            <a:off x="7159229"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3" name="Shape 1003"/>
          <p:cNvCxnSpPr/>
          <p:nvPr/>
        </p:nvCxnSpPr>
        <p:spPr>
          <a:xfrm>
            <a:off x="2251472"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4" name="Shape 1004"/>
          <p:cNvCxnSpPr/>
          <p:nvPr/>
        </p:nvCxnSpPr>
        <p:spPr>
          <a:xfrm>
            <a:off x="4892278"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5" name="Shape 1005"/>
          <p:cNvCxnSpPr/>
          <p:nvPr/>
        </p:nvCxnSpPr>
        <p:spPr>
          <a:xfrm>
            <a:off x="6082904"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6" name="Shape 1006"/>
          <p:cNvCxnSpPr/>
          <p:nvPr/>
        </p:nvCxnSpPr>
        <p:spPr>
          <a:xfrm>
            <a:off x="5560219"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7" name="Shape 1007"/>
          <p:cNvCxnSpPr/>
          <p:nvPr/>
        </p:nvCxnSpPr>
        <p:spPr>
          <a:xfrm flipH="1" rot="10800000">
            <a:off x="1969294" y="4693351"/>
            <a:ext cx="2269200" cy="120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008" name="Shape 1008"/>
          <p:cNvCxnSpPr/>
          <p:nvPr/>
        </p:nvCxnSpPr>
        <p:spPr>
          <a:xfrm>
            <a:off x="4238625" y="4700588"/>
            <a:ext cx="3405300" cy="48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009" name="Shape 1009"/>
          <p:cNvCxnSpPr/>
          <p:nvPr/>
        </p:nvCxnSpPr>
        <p:spPr>
          <a:xfrm>
            <a:off x="4198144" y="415528"/>
            <a:ext cx="47700" cy="45327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1010" name="Shape 1010"/>
          <p:cNvSpPr txBox="1"/>
          <p:nvPr/>
        </p:nvSpPr>
        <p:spPr>
          <a:xfrm>
            <a:off x="2182416" y="4694636"/>
            <a:ext cx="19479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grpSp>
        <p:nvGrpSpPr>
          <p:cNvPr id="1011" name="Shape 1011"/>
          <p:cNvGrpSpPr/>
          <p:nvPr/>
        </p:nvGrpSpPr>
        <p:grpSpPr>
          <a:xfrm>
            <a:off x="5838843" y="266713"/>
            <a:ext cx="470299" cy="4334151"/>
            <a:chOff x="6261890" y="336589"/>
            <a:chExt cx="626731" cy="5778098"/>
          </a:xfrm>
        </p:grpSpPr>
        <p:sp>
          <p:nvSpPr>
            <p:cNvPr id="1012" name="Shape 1012"/>
            <p:cNvSpPr/>
            <p:nvPr/>
          </p:nvSpPr>
          <p:spPr>
            <a:xfrm>
              <a:off x="6261890" y="336589"/>
              <a:ext cx="6237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13" name="Shape 1013"/>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14" name="Shape 1014"/>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15" name="Shape 1015"/>
          <p:cNvGrpSpPr/>
          <p:nvPr/>
        </p:nvGrpSpPr>
        <p:grpSpPr>
          <a:xfrm>
            <a:off x="6719905" y="265524"/>
            <a:ext cx="470299" cy="4333032"/>
            <a:chOff x="6261890" y="336589"/>
            <a:chExt cx="626731" cy="5778146"/>
          </a:xfrm>
        </p:grpSpPr>
        <p:sp>
          <p:nvSpPr>
            <p:cNvPr id="1016" name="Shape 1016"/>
            <p:cNvSpPr/>
            <p:nvPr/>
          </p:nvSpPr>
          <p:spPr>
            <a:xfrm>
              <a:off x="6261890" y="336589"/>
              <a:ext cx="6237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17" name="Shape 1017"/>
            <p:cNvCxnSpPr/>
            <p:nvPr/>
          </p:nvCxnSpPr>
          <p:spPr>
            <a:xfrm>
              <a:off x="6261890" y="512835"/>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18" name="Shape 1018"/>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19" name="Shape 1019"/>
          <p:cNvGrpSpPr/>
          <p:nvPr/>
        </p:nvGrpSpPr>
        <p:grpSpPr>
          <a:xfrm>
            <a:off x="3396873" y="263141"/>
            <a:ext cx="469108" cy="4334151"/>
            <a:chOff x="6261890" y="336589"/>
            <a:chExt cx="626731" cy="5778097"/>
          </a:xfrm>
        </p:grpSpPr>
        <p:sp>
          <p:nvSpPr>
            <p:cNvPr id="1020" name="Shape 1020"/>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21" name="Shape 1021"/>
            <p:cNvCxnSpPr/>
            <p:nvPr/>
          </p:nvCxnSpPr>
          <p:spPr>
            <a:xfrm>
              <a:off x="6261890" y="51278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22" name="Shape 1022"/>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23" name="Shape 1023"/>
          <p:cNvGrpSpPr/>
          <p:nvPr/>
        </p:nvGrpSpPr>
        <p:grpSpPr>
          <a:xfrm>
            <a:off x="2465804" y="272666"/>
            <a:ext cx="469108" cy="4334151"/>
            <a:chOff x="6261890" y="336589"/>
            <a:chExt cx="626731" cy="5778097"/>
          </a:xfrm>
        </p:grpSpPr>
        <p:sp>
          <p:nvSpPr>
            <p:cNvPr id="1024" name="Shape 1024"/>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25" name="Shape 1025"/>
            <p:cNvCxnSpPr/>
            <p:nvPr/>
          </p:nvCxnSpPr>
          <p:spPr>
            <a:xfrm>
              <a:off x="6261890" y="51278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26" name="Shape 1026"/>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sp>
        <p:nvSpPr>
          <p:cNvPr id="1027" name="Shape 1027"/>
          <p:cNvSpPr txBox="1"/>
          <p:nvPr/>
        </p:nvSpPr>
        <p:spPr>
          <a:xfrm>
            <a:off x="1200151" y="67867"/>
            <a:ext cx="1321500" cy="5310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FF0000"/>
              </a:buClr>
              <a:buSzPct val="25000"/>
              <a:buFont typeface="Arial"/>
              <a:buNone/>
            </a:pPr>
            <a:r>
              <a:rPr b="1" i="0" lang="en" sz="1500" u="none" cap="none" strike="noStrike">
                <a:solidFill>
                  <a:srgbClr val="FF0000"/>
                </a:solidFill>
                <a:latin typeface="Arial"/>
                <a:ea typeface="Arial"/>
                <a:cs typeface="Arial"/>
                <a:sym typeface="Arial"/>
              </a:rPr>
              <a:t>Noncoding annotations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1" name="Shape 1031"/>
        <p:cNvGrpSpPr/>
        <p:nvPr/>
      </p:nvGrpSpPr>
      <p:grpSpPr>
        <a:xfrm>
          <a:off x="0" y="0"/>
          <a:ext cx="0" cy="0"/>
          <a:chOff x="0" y="0"/>
          <a:chExt cx="0" cy="0"/>
        </a:xfrm>
      </p:grpSpPr>
      <p:sp>
        <p:nvSpPr>
          <p:cNvPr id="1032" name="Shape 1032"/>
          <p:cNvSpPr txBox="1"/>
          <p:nvPr/>
        </p:nvSpPr>
        <p:spPr>
          <a:xfrm>
            <a:off x="4991101" y="4693444"/>
            <a:ext cx="18897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nvGrpSpPr>
          <p:cNvPr id="1033" name="Shape 1033"/>
          <p:cNvGrpSpPr/>
          <p:nvPr/>
        </p:nvGrpSpPr>
        <p:grpSpPr>
          <a:xfrm>
            <a:off x="1440675" y="523875"/>
            <a:ext cx="6203360" cy="1190626"/>
            <a:chOff x="388802" y="680758"/>
            <a:chExt cx="8271146" cy="1586866"/>
          </a:xfrm>
        </p:grpSpPr>
        <p:grpSp>
          <p:nvGrpSpPr>
            <p:cNvPr id="1034" name="Shape 1034"/>
            <p:cNvGrpSpPr/>
            <p:nvPr/>
          </p:nvGrpSpPr>
          <p:grpSpPr>
            <a:xfrm>
              <a:off x="899692" y="680758"/>
              <a:ext cx="7760256" cy="1586866"/>
              <a:chOff x="899692" y="1047934"/>
              <a:chExt cx="7760256" cy="1586866"/>
            </a:xfrm>
          </p:grpSpPr>
          <p:grpSp>
            <p:nvGrpSpPr>
              <p:cNvPr id="1035" name="Shape 1035"/>
              <p:cNvGrpSpPr/>
              <p:nvPr/>
            </p:nvGrpSpPr>
            <p:grpSpPr>
              <a:xfrm>
                <a:off x="899692" y="1047934"/>
                <a:ext cx="7760256" cy="348237"/>
                <a:chOff x="899997" y="1047934"/>
                <a:chExt cx="7760256" cy="348237"/>
              </a:xfrm>
            </p:grpSpPr>
            <p:cxnSp>
              <p:nvCxnSpPr>
                <p:cNvPr id="1036" name="Shape 1036"/>
                <p:cNvCxnSpPr/>
                <p:nvPr/>
              </p:nvCxnSpPr>
              <p:spPr>
                <a:xfrm>
                  <a:off x="1093953" y="122248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37" name="Shape 103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38" name="Shape 1038"/>
              <p:cNvGrpSpPr/>
              <p:nvPr/>
            </p:nvGrpSpPr>
            <p:grpSpPr>
              <a:xfrm>
                <a:off x="899692" y="1399516"/>
                <a:ext cx="7760256" cy="348237"/>
                <a:chOff x="899997" y="1047934"/>
                <a:chExt cx="7760256" cy="348237"/>
              </a:xfrm>
            </p:grpSpPr>
            <p:cxnSp>
              <p:nvCxnSpPr>
                <p:cNvPr id="1039" name="Shape 1039"/>
                <p:cNvCxnSpPr/>
                <p:nvPr/>
              </p:nvCxnSpPr>
              <p:spPr>
                <a:xfrm>
                  <a:off x="1093953" y="122319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40" name="Shape 104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41" name="Shape 1041"/>
              <p:cNvGrpSpPr/>
              <p:nvPr/>
            </p:nvGrpSpPr>
            <p:grpSpPr>
              <a:xfrm>
                <a:off x="899692" y="1751098"/>
                <a:ext cx="7760256" cy="348237"/>
                <a:chOff x="899997" y="1047934"/>
                <a:chExt cx="7760256" cy="348237"/>
              </a:xfrm>
            </p:grpSpPr>
            <p:cxnSp>
              <p:nvCxnSpPr>
                <p:cNvPr id="1042" name="Shape 1042"/>
                <p:cNvCxnSpPr/>
                <p:nvPr/>
              </p:nvCxnSpPr>
              <p:spPr>
                <a:xfrm>
                  <a:off x="1093953" y="1222307"/>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43" name="Shape 104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44" name="Shape 1044"/>
              <p:cNvGrpSpPr/>
              <p:nvPr/>
            </p:nvGrpSpPr>
            <p:grpSpPr>
              <a:xfrm>
                <a:off x="899692" y="2286563"/>
                <a:ext cx="7760256" cy="348237"/>
                <a:chOff x="899997" y="1047934"/>
                <a:chExt cx="7760256" cy="348237"/>
              </a:xfrm>
            </p:grpSpPr>
            <p:cxnSp>
              <p:nvCxnSpPr>
                <p:cNvPr id="1045" name="Shape 1045"/>
                <p:cNvCxnSpPr/>
                <p:nvPr/>
              </p:nvCxnSpPr>
              <p:spPr>
                <a:xfrm>
                  <a:off x="1093953" y="122320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46" name="Shape 104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1047" name="Shape 1047"/>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1048" name="Shape 1048"/>
            <p:cNvGrpSpPr/>
            <p:nvPr/>
          </p:nvGrpSpPr>
          <p:grpSpPr>
            <a:xfrm>
              <a:off x="388802" y="736640"/>
              <a:ext cx="798032" cy="1461366"/>
              <a:chOff x="459552" y="1744753"/>
              <a:chExt cx="1134535" cy="1963410"/>
            </a:xfrm>
          </p:grpSpPr>
          <p:pic>
            <p:nvPicPr>
              <p:cNvPr id="1049" name="Shape 1049"/>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1050" name="Shape 1050"/>
              <p:cNvSpPr txBox="1"/>
              <p:nvPr/>
            </p:nvSpPr>
            <p:spPr>
              <a:xfrm rot="-5400000">
                <a:off x="-241398" y="2445703"/>
                <a:ext cx="1839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1051" name="Shape 1051"/>
          <p:cNvGrpSpPr/>
          <p:nvPr/>
        </p:nvGrpSpPr>
        <p:grpSpPr>
          <a:xfrm>
            <a:off x="1440675" y="1934766"/>
            <a:ext cx="6203360" cy="1190626"/>
            <a:chOff x="388802" y="680758"/>
            <a:chExt cx="8271146" cy="1586866"/>
          </a:xfrm>
        </p:grpSpPr>
        <p:grpSp>
          <p:nvGrpSpPr>
            <p:cNvPr id="1052" name="Shape 1052"/>
            <p:cNvGrpSpPr/>
            <p:nvPr/>
          </p:nvGrpSpPr>
          <p:grpSpPr>
            <a:xfrm>
              <a:off x="899692" y="680758"/>
              <a:ext cx="7760256" cy="1586866"/>
              <a:chOff x="899692" y="1047934"/>
              <a:chExt cx="7760256" cy="1586866"/>
            </a:xfrm>
          </p:grpSpPr>
          <p:grpSp>
            <p:nvGrpSpPr>
              <p:cNvPr id="1053" name="Shape 1053"/>
              <p:cNvGrpSpPr/>
              <p:nvPr/>
            </p:nvGrpSpPr>
            <p:grpSpPr>
              <a:xfrm>
                <a:off x="899692" y="1047934"/>
                <a:ext cx="7760256" cy="348237"/>
                <a:chOff x="899997" y="1047934"/>
                <a:chExt cx="7760256" cy="348237"/>
              </a:xfrm>
            </p:grpSpPr>
            <p:cxnSp>
              <p:nvCxnSpPr>
                <p:cNvPr id="1054" name="Shape 1054"/>
                <p:cNvCxnSpPr/>
                <p:nvPr/>
              </p:nvCxnSpPr>
              <p:spPr>
                <a:xfrm>
                  <a:off x="1093953" y="1222489"/>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1055" name="Shape 105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56" name="Shape 1056"/>
              <p:cNvGrpSpPr/>
              <p:nvPr/>
            </p:nvGrpSpPr>
            <p:grpSpPr>
              <a:xfrm>
                <a:off x="899692" y="1399516"/>
                <a:ext cx="7760256" cy="348237"/>
                <a:chOff x="899997" y="1047934"/>
                <a:chExt cx="7760256" cy="348237"/>
              </a:xfrm>
            </p:grpSpPr>
            <p:cxnSp>
              <p:nvCxnSpPr>
                <p:cNvPr id="1057" name="Shape 1057"/>
                <p:cNvCxnSpPr/>
                <p:nvPr/>
              </p:nvCxnSpPr>
              <p:spPr>
                <a:xfrm>
                  <a:off x="1093953" y="122319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58" name="Shape 105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59" name="Shape 1059"/>
              <p:cNvGrpSpPr/>
              <p:nvPr/>
            </p:nvGrpSpPr>
            <p:grpSpPr>
              <a:xfrm>
                <a:off x="899692" y="1751098"/>
                <a:ext cx="7760256" cy="348237"/>
                <a:chOff x="899997" y="1047934"/>
                <a:chExt cx="7760256" cy="348237"/>
              </a:xfrm>
            </p:grpSpPr>
            <p:cxnSp>
              <p:nvCxnSpPr>
                <p:cNvPr id="1060" name="Shape 1060"/>
                <p:cNvCxnSpPr/>
                <p:nvPr/>
              </p:nvCxnSpPr>
              <p:spPr>
                <a:xfrm>
                  <a:off x="1093953" y="122230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61" name="Shape 106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62" name="Shape 1062"/>
              <p:cNvGrpSpPr/>
              <p:nvPr/>
            </p:nvGrpSpPr>
            <p:grpSpPr>
              <a:xfrm>
                <a:off x="899692" y="2286563"/>
                <a:ext cx="7760256" cy="348237"/>
                <a:chOff x="899997" y="1047934"/>
                <a:chExt cx="7760256" cy="348237"/>
              </a:xfrm>
            </p:grpSpPr>
            <p:cxnSp>
              <p:nvCxnSpPr>
                <p:cNvPr id="1063" name="Shape 1063"/>
                <p:cNvCxnSpPr/>
                <p:nvPr/>
              </p:nvCxnSpPr>
              <p:spPr>
                <a:xfrm>
                  <a:off x="1093953" y="122320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64" name="Shape 106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1065" name="Shape 1065"/>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1066" name="Shape 1066"/>
            <p:cNvGrpSpPr/>
            <p:nvPr/>
          </p:nvGrpSpPr>
          <p:grpSpPr>
            <a:xfrm>
              <a:off x="388802" y="734421"/>
              <a:ext cx="798032" cy="1463585"/>
              <a:chOff x="459552" y="1741771"/>
              <a:chExt cx="1134535" cy="1966391"/>
            </a:xfrm>
          </p:grpSpPr>
          <p:pic>
            <p:nvPicPr>
              <p:cNvPr id="1067" name="Shape 1067"/>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1068" name="Shape 1068"/>
              <p:cNvSpPr txBox="1"/>
              <p:nvPr/>
            </p:nvSpPr>
            <p:spPr>
              <a:xfrm rot="-5400000">
                <a:off x="-242898" y="2444221"/>
                <a:ext cx="1842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1069" name="Shape 1069"/>
          <p:cNvGrpSpPr/>
          <p:nvPr/>
        </p:nvGrpSpPr>
        <p:grpSpPr>
          <a:xfrm>
            <a:off x="1440675" y="3392091"/>
            <a:ext cx="6203360" cy="1190626"/>
            <a:chOff x="388802" y="680758"/>
            <a:chExt cx="8271146" cy="1586866"/>
          </a:xfrm>
        </p:grpSpPr>
        <p:grpSp>
          <p:nvGrpSpPr>
            <p:cNvPr id="1070" name="Shape 1070"/>
            <p:cNvGrpSpPr/>
            <p:nvPr/>
          </p:nvGrpSpPr>
          <p:grpSpPr>
            <a:xfrm>
              <a:off x="899692" y="680758"/>
              <a:ext cx="7760256" cy="1586866"/>
              <a:chOff x="899692" y="1047934"/>
              <a:chExt cx="7760256" cy="1586866"/>
            </a:xfrm>
          </p:grpSpPr>
          <p:grpSp>
            <p:nvGrpSpPr>
              <p:cNvPr id="1071" name="Shape 1071"/>
              <p:cNvGrpSpPr/>
              <p:nvPr/>
            </p:nvGrpSpPr>
            <p:grpSpPr>
              <a:xfrm>
                <a:off x="899692" y="1047934"/>
                <a:ext cx="7760256" cy="348237"/>
                <a:chOff x="899997" y="1047934"/>
                <a:chExt cx="7760256" cy="348237"/>
              </a:xfrm>
            </p:grpSpPr>
            <p:cxnSp>
              <p:nvCxnSpPr>
                <p:cNvPr id="1072" name="Shape 1072"/>
                <p:cNvCxnSpPr/>
                <p:nvPr/>
              </p:nvCxnSpPr>
              <p:spPr>
                <a:xfrm>
                  <a:off x="1093953" y="1222489"/>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73" name="Shape 107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74" name="Shape 1074"/>
              <p:cNvGrpSpPr/>
              <p:nvPr/>
            </p:nvGrpSpPr>
            <p:grpSpPr>
              <a:xfrm>
                <a:off x="899692" y="1399516"/>
                <a:ext cx="7760256" cy="348237"/>
                <a:chOff x="899997" y="1047934"/>
                <a:chExt cx="7760256" cy="348237"/>
              </a:xfrm>
            </p:grpSpPr>
            <p:cxnSp>
              <p:nvCxnSpPr>
                <p:cNvPr id="1075" name="Shape 1075"/>
                <p:cNvCxnSpPr/>
                <p:nvPr/>
              </p:nvCxnSpPr>
              <p:spPr>
                <a:xfrm>
                  <a:off x="1093953" y="122319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76" name="Shape 107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77" name="Shape 1077"/>
              <p:cNvGrpSpPr/>
              <p:nvPr/>
            </p:nvGrpSpPr>
            <p:grpSpPr>
              <a:xfrm>
                <a:off x="899692" y="1751098"/>
                <a:ext cx="7760256" cy="348237"/>
                <a:chOff x="899997" y="1047934"/>
                <a:chExt cx="7760256" cy="348237"/>
              </a:xfrm>
            </p:grpSpPr>
            <p:cxnSp>
              <p:nvCxnSpPr>
                <p:cNvPr id="1078" name="Shape 1078"/>
                <p:cNvCxnSpPr/>
                <p:nvPr/>
              </p:nvCxnSpPr>
              <p:spPr>
                <a:xfrm>
                  <a:off x="1093953" y="1222306"/>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79" name="Shape 107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1080" name="Shape 1080"/>
              <p:cNvGrpSpPr/>
              <p:nvPr/>
            </p:nvGrpSpPr>
            <p:grpSpPr>
              <a:xfrm>
                <a:off x="899692" y="2286563"/>
                <a:ext cx="7760256" cy="348237"/>
                <a:chOff x="899997" y="1047934"/>
                <a:chExt cx="7760256" cy="348237"/>
              </a:xfrm>
            </p:grpSpPr>
            <p:cxnSp>
              <p:nvCxnSpPr>
                <p:cNvPr id="1081" name="Shape 1081"/>
                <p:cNvCxnSpPr/>
                <p:nvPr/>
              </p:nvCxnSpPr>
              <p:spPr>
                <a:xfrm>
                  <a:off x="1093953" y="122320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82" name="Shape 108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1083" name="Shape 1083"/>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1084" name="Shape 1084"/>
            <p:cNvGrpSpPr/>
            <p:nvPr/>
          </p:nvGrpSpPr>
          <p:grpSpPr>
            <a:xfrm>
              <a:off x="388802" y="712985"/>
              <a:ext cx="798032" cy="1485021"/>
              <a:chOff x="459552" y="1712972"/>
              <a:chExt cx="1134535" cy="1995191"/>
            </a:xfrm>
          </p:grpSpPr>
          <p:pic>
            <p:nvPicPr>
              <p:cNvPr id="1085" name="Shape 1085"/>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1086" name="Shape 1086"/>
              <p:cNvSpPr txBox="1"/>
              <p:nvPr/>
            </p:nvSpPr>
            <p:spPr>
              <a:xfrm rot="-5400000">
                <a:off x="-257298" y="2429822"/>
                <a:ext cx="1871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1087" name="Shape 1087"/>
          <p:cNvGrpSpPr/>
          <p:nvPr/>
        </p:nvGrpSpPr>
        <p:grpSpPr>
          <a:xfrm>
            <a:off x="2141902" y="566730"/>
            <a:ext cx="5300491" cy="201161"/>
            <a:chOff x="1331150" y="736934"/>
            <a:chExt cx="7068264" cy="269400"/>
          </a:xfrm>
        </p:grpSpPr>
        <p:cxnSp>
          <p:nvCxnSpPr>
            <p:cNvPr id="1088" name="Shape 1088"/>
            <p:cNvCxnSpPr/>
            <p:nvPr/>
          </p:nvCxnSpPr>
          <p:spPr>
            <a:xfrm>
              <a:off x="133115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89" name="Shape 1089"/>
            <p:cNvCxnSpPr/>
            <p:nvPr/>
          </p:nvCxnSpPr>
          <p:spPr>
            <a:xfrm>
              <a:off x="24774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0" name="Shape 1090"/>
            <p:cNvCxnSpPr/>
            <p:nvPr/>
          </p:nvCxnSpPr>
          <p:spPr>
            <a:xfrm>
              <a:off x="546224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1" name="Shape 1091"/>
            <p:cNvCxnSpPr/>
            <p:nvPr/>
          </p:nvCxnSpPr>
          <p:spPr>
            <a:xfrm>
              <a:off x="324269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2" name="Shape 1092"/>
            <p:cNvCxnSpPr/>
            <p:nvPr/>
          </p:nvCxnSpPr>
          <p:spPr>
            <a:xfrm>
              <a:off x="485258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3" name="Shape 1093"/>
            <p:cNvCxnSpPr/>
            <p:nvPr/>
          </p:nvCxnSpPr>
          <p:spPr>
            <a:xfrm>
              <a:off x="8399414"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4" name="Shape 1094"/>
            <p:cNvCxnSpPr/>
            <p:nvPr/>
          </p:nvCxnSpPr>
          <p:spPr>
            <a:xfrm>
              <a:off x="738966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5" name="Shape 1095"/>
            <p:cNvCxnSpPr/>
            <p:nvPr/>
          </p:nvCxnSpPr>
          <p:spPr>
            <a:xfrm>
              <a:off x="721978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6" name="Shape 1096"/>
            <p:cNvCxnSpPr/>
            <p:nvPr/>
          </p:nvCxnSpPr>
          <p:spPr>
            <a:xfrm>
              <a:off x="64402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7" name="Shape 1097"/>
            <p:cNvCxnSpPr/>
            <p:nvPr/>
          </p:nvCxnSpPr>
          <p:spPr>
            <a:xfrm>
              <a:off x="5967118"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8" name="Shape 1098"/>
            <p:cNvCxnSpPr/>
            <p:nvPr/>
          </p:nvCxnSpPr>
          <p:spPr>
            <a:xfrm>
              <a:off x="515582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9" name="Shape 1099"/>
            <p:cNvCxnSpPr/>
            <p:nvPr/>
          </p:nvCxnSpPr>
          <p:spPr>
            <a:xfrm>
              <a:off x="6545027"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0" name="Shape 1100"/>
            <p:cNvCxnSpPr/>
            <p:nvPr/>
          </p:nvCxnSpPr>
          <p:spPr>
            <a:xfrm>
              <a:off x="781198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1101" name="Shape 1101"/>
          <p:cNvCxnSpPr/>
          <p:nvPr/>
        </p:nvCxnSpPr>
        <p:spPr>
          <a:xfrm>
            <a:off x="2232422"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2" name="Shape 1102"/>
          <p:cNvCxnSpPr/>
          <p:nvPr/>
        </p:nvCxnSpPr>
        <p:spPr>
          <a:xfrm>
            <a:off x="2782491"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3" name="Shape 1103"/>
          <p:cNvCxnSpPr/>
          <p:nvPr/>
        </p:nvCxnSpPr>
        <p:spPr>
          <a:xfrm>
            <a:off x="532923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4" name="Shape 1104"/>
          <p:cNvCxnSpPr/>
          <p:nvPr/>
        </p:nvCxnSpPr>
        <p:spPr>
          <a:xfrm>
            <a:off x="366593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5" name="Shape 1105"/>
          <p:cNvCxnSpPr/>
          <p:nvPr/>
        </p:nvCxnSpPr>
        <p:spPr>
          <a:xfrm>
            <a:off x="487322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6" name="Shape 1106"/>
          <p:cNvCxnSpPr/>
          <p:nvPr/>
        </p:nvCxnSpPr>
        <p:spPr>
          <a:xfrm>
            <a:off x="7315200"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7" name="Shape 1107"/>
          <p:cNvCxnSpPr/>
          <p:nvPr/>
        </p:nvCxnSpPr>
        <p:spPr>
          <a:xfrm>
            <a:off x="6065044"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8" name="Shape 1108"/>
          <p:cNvCxnSpPr/>
          <p:nvPr/>
        </p:nvCxnSpPr>
        <p:spPr>
          <a:xfrm>
            <a:off x="5707856"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9" name="Shape 1109"/>
          <p:cNvCxnSpPr/>
          <p:nvPr/>
        </p:nvCxnSpPr>
        <p:spPr>
          <a:xfrm>
            <a:off x="519588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0" name="Shape 1110"/>
          <p:cNvCxnSpPr/>
          <p:nvPr/>
        </p:nvCxnSpPr>
        <p:spPr>
          <a:xfrm>
            <a:off x="614243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1" name="Shape 1111"/>
          <p:cNvCxnSpPr/>
          <p:nvPr/>
        </p:nvCxnSpPr>
        <p:spPr>
          <a:xfrm>
            <a:off x="639008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2" name="Shape 1112"/>
          <p:cNvCxnSpPr/>
          <p:nvPr/>
        </p:nvCxnSpPr>
        <p:spPr>
          <a:xfrm>
            <a:off x="6913960"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3" name="Shape 1113"/>
          <p:cNvCxnSpPr/>
          <p:nvPr/>
        </p:nvCxnSpPr>
        <p:spPr>
          <a:xfrm>
            <a:off x="2149079"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4" name="Shape 1114"/>
          <p:cNvCxnSpPr/>
          <p:nvPr/>
        </p:nvCxnSpPr>
        <p:spPr>
          <a:xfrm>
            <a:off x="3508772"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5" name="Shape 1115"/>
          <p:cNvCxnSpPr/>
          <p:nvPr/>
        </p:nvCxnSpPr>
        <p:spPr>
          <a:xfrm>
            <a:off x="5245894"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6" name="Shape 1116"/>
          <p:cNvCxnSpPr/>
          <p:nvPr/>
        </p:nvCxnSpPr>
        <p:spPr>
          <a:xfrm>
            <a:off x="3582591"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7" name="Shape 1117"/>
          <p:cNvCxnSpPr/>
          <p:nvPr/>
        </p:nvCxnSpPr>
        <p:spPr>
          <a:xfrm>
            <a:off x="465891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8" name="Shape 1118"/>
          <p:cNvCxnSpPr/>
          <p:nvPr/>
        </p:nvCxnSpPr>
        <p:spPr>
          <a:xfrm>
            <a:off x="723185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9" name="Shape 1119"/>
          <p:cNvCxnSpPr/>
          <p:nvPr/>
        </p:nvCxnSpPr>
        <p:spPr>
          <a:xfrm>
            <a:off x="656510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0" name="Shape 1120"/>
          <p:cNvCxnSpPr/>
          <p:nvPr/>
        </p:nvCxnSpPr>
        <p:spPr>
          <a:xfrm>
            <a:off x="5624513"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1" name="Shape 1121"/>
          <p:cNvCxnSpPr/>
          <p:nvPr/>
        </p:nvCxnSpPr>
        <p:spPr>
          <a:xfrm>
            <a:off x="6059091"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2" name="Shape 1122"/>
          <p:cNvCxnSpPr/>
          <p:nvPr/>
        </p:nvCxnSpPr>
        <p:spPr>
          <a:xfrm>
            <a:off x="616505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3" name="Shape 1123"/>
          <p:cNvCxnSpPr/>
          <p:nvPr/>
        </p:nvCxnSpPr>
        <p:spPr>
          <a:xfrm>
            <a:off x="255389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4" name="Shape 1124"/>
          <p:cNvCxnSpPr/>
          <p:nvPr/>
        </p:nvCxnSpPr>
        <p:spPr>
          <a:xfrm>
            <a:off x="5341144"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5" name="Shape 1125"/>
          <p:cNvCxnSpPr/>
          <p:nvPr/>
        </p:nvCxnSpPr>
        <p:spPr>
          <a:xfrm>
            <a:off x="36778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6" name="Shape 1126"/>
          <p:cNvCxnSpPr/>
          <p:nvPr/>
        </p:nvCxnSpPr>
        <p:spPr>
          <a:xfrm>
            <a:off x="4885135"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7" name="Shape 1127"/>
          <p:cNvCxnSpPr/>
          <p:nvPr/>
        </p:nvCxnSpPr>
        <p:spPr>
          <a:xfrm>
            <a:off x="74878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8" name="Shape 1128"/>
          <p:cNvCxnSpPr/>
          <p:nvPr/>
        </p:nvCxnSpPr>
        <p:spPr>
          <a:xfrm>
            <a:off x="666035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9" name="Shape 1129"/>
          <p:cNvCxnSpPr/>
          <p:nvPr/>
        </p:nvCxnSpPr>
        <p:spPr>
          <a:xfrm>
            <a:off x="6075760"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0" name="Shape 1130"/>
          <p:cNvCxnSpPr/>
          <p:nvPr/>
        </p:nvCxnSpPr>
        <p:spPr>
          <a:xfrm>
            <a:off x="599360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1" name="Shape 1131"/>
          <p:cNvCxnSpPr/>
          <p:nvPr/>
        </p:nvCxnSpPr>
        <p:spPr>
          <a:xfrm>
            <a:off x="61543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2" name="Shape 1132"/>
          <p:cNvCxnSpPr/>
          <p:nvPr/>
        </p:nvCxnSpPr>
        <p:spPr>
          <a:xfrm>
            <a:off x="692586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3" name="Shape 1133"/>
          <p:cNvCxnSpPr/>
          <p:nvPr/>
        </p:nvCxnSpPr>
        <p:spPr>
          <a:xfrm>
            <a:off x="3187303"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4" name="Shape 1134"/>
          <p:cNvCxnSpPr/>
          <p:nvPr/>
        </p:nvCxnSpPr>
        <p:spPr>
          <a:xfrm>
            <a:off x="4785122"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5" name="Shape 1135"/>
          <p:cNvCxnSpPr/>
          <p:nvPr/>
        </p:nvCxnSpPr>
        <p:spPr>
          <a:xfrm>
            <a:off x="7227094"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6" name="Shape 1136"/>
          <p:cNvCxnSpPr/>
          <p:nvPr/>
        </p:nvCxnSpPr>
        <p:spPr>
          <a:xfrm>
            <a:off x="6560344"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7" name="Shape 1137"/>
          <p:cNvCxnSpPr/>
          <p:nvPr/>
        </p:nvCxnSpPr>
        <p:spPr>
          <a:xfrm>
            <a:off x="5975747"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8" name="Shape 1138"/>
          <p:cNvCxnSpPr/>
          <p:nvPr/>
        </p:nvCxnSpPr>
        <p:spPr>
          <a:xfrm>
            <a:off x="6054329"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9" name="Shape 1139"/>
          <p:cNvCxnSpPr/>
          <p:nvPr/>
        </p:nvCxnSpPr>
        <p:spPr>
          <a:xfrm>
            <a:off x="2334816"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0" name="Shape 1140"/>
          <p:cNvCxnSpPr/>
          <p:nvPr/>
        </p:nvCxnSpPr>
        <p:spPr>
          <a:xfrm>
            <a:off x="4666060"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1" name="Shape 1141"/>
          <p:cNvCxnSpPr/>
          <p:nvPr/>
        </p:nvCxnSpPr>
        <p:spPr>
          <a:xfrm>
            <a:off x="7369969"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2" name="Shape 1142"/>
          <p:cNvCxnSpPr/>
          <p:nvPr/>
        </p:nvCxnSpPr>
        <p:spPr>
          <a:xfrm>
            <a:off x="6441281"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3" name="Shape 1143"/>
          <p:cNvCxnSpPr/>
          <p:nvPr/>
        </p:nvCxnSpPr>
        <p:spPr>
          <a:xfrm>
            <a:off x="5935266"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4" name="Shape 1144"/>
          <p:cNvCxnSpPr/>
          <p:nvPr/>
        </p:nvCxnSpPr>
        <p:spPr>
          <a:xfrm>
            <a:off x="3673078"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5" name="Shape 1145"/>
          <p:cNvCxnSpPr/>
          <p:nvPr/>
        </p:nvCxnSpPr>
        <p:spPr>
          <a:xfrm>
            <a:off x="7441406"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6" name="Shape 1146"/>
          <p:cNvCxnSpPr/>
          <p:nvPr/>
        </p:nvCxnSpPr>
        <p:spPr>
          <a:xfrm>
            <a:off x="6774656"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7" name="Shape 1147"/>
          <p:cNvCxnSpPr/>
          <p:nvPr/>
        </p:nvCxnSpPr>
        <p:spPr>
          <a:xfrm>
            <a:off x="6048375"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8" name="Shape 1148"/>
          <p:cNvCxnSpPr/>
          <p:nvPr/>
        </p:nvCxnSpPr>
        <p:spPr>
          <a:xfrm>
            <a:off x="2572941"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9" name="Shape 1149"/>
          <p:cNvCxnSpPr/>
          <p:nvPr/>
        </p:nvCxnSpPr>
        <p:spPr>
          <a:xfrm>
            <a:off x="490418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0" name="Shape 1150"/>
          <p:cNvCxnSpPr/>
          <p:nvPr/>
        </p:nvCxnSpPr>
        <p:spPr>
          <a:xfrm>
            <a:off x="7346156"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1" name="Shape 1151"/>
          <p:cNvCxnSpPr/>
          <p:nvPr/>
        </p:nvCxnSpPr>
        <p:spPr>
          <a:xfrm>
            <a:off x="6679406"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2" name="Shape 1152"/>
          <p:cNvCxnSpPr/>
          <p:nvPr/>
        </p:nvCxnSpPr>
        <p:spPr>
          <a:xfrm>
            <a:off x="604718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3" name="Shape 1153"/>
          <p:cNvCxnSpPr/>
          <p:nvPr/>
        </p:nvCxnSpPr>
        <p:spPr>
          <a:xfrm>
            <a:off x="755213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4" name="Shape 1154"/>
          <p:cNvCxnSpPr/>
          <p:nvPr/>
        </p:nvCxnSpPr>
        <p:spPr>
          <a:xfrm>
            <a:off x="2363391"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5" name="Shape 1155"/>
          <p:cNvCxnSpPr/>
          <p:nvPr/>
        </p:nvCxnSpPr>
        <p:spPr>
          <a:xfrm>
            <a:off x="3142060"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6" name="Shape 1156"/>
          <p:cNvCxnSpPr/>
          <p:nvPr/>
        </p:nvCxnSpPr>
        <p:spPr>
          <a:xfrm>
            <a:off x="5004197"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7" name="Shape 1157"/>
          <p:cNvCxnSpPr/>
          <p:nvPr/>
        </p:nvCxnSpPr>
        <p:spPr>
          <a:xfrm>
            <a:off x="6194822"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8" name="Shape 1158"/>
          <p:cNvCxnSpPr/>
          <p:nvPr/>
        </p:nvCxnSpPr>
        <p:spPr>
          <a:xfrm>
            <a:off x="5838825"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9" name="Shape 1159"/>
          <p:cNvCxnSpPr/>
          <p:nvPr/>
        </p:nvCxnSpPr>
        <p:spPr>
          <a:xfrm>
            <a:off x="6585347" y="370284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0" name="Shape 1160"/>
          <p:cNvCxnSpPr/>
          <p:nvPr/>
        </p:nvCxnSpPr>
        <p:spPr>
          <a:xfrm>
            <a:off x="5166122" y="369689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1" name="Shape 1161"/>
          <p:cNvCxnSpPr/>
          <p:nvPr/>
        </p:nvCxnSpPr>
        <p:spPr>
          <a:xfrm>
            <a:off x="6036469" y="369689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2" name="Shape 1162"/>
          <p:cNvCxnSpPr/>
          <p:nvPr/>
        </p:nvCxnSpPr>
        <p:spPr>
          <a:xfrm>
            <a:off x="3631406" y="394930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3" name="Shape 1163"/>
          <p:cNvCxnSpPr/>
          <p:nvPr/>
        </p:nvCxnSpPr>
        <p:spPr>
          <a:xfrm>
            <a:off x="5118497"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4" name="Shape 1164"/>
          <p:cNvCxnSpPr/>
          <p:nvPr/>
        </p:nvCxnSpPr>
        <p:spPr>
          <a:xfrm>
            <a:off x="6060281"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5" name="Shape 1165"/>
          <p:cNvCxnSpPr/>
          <p:nvPr/>
        </p:nvCxnSpPr>
        <p:spPr>
          <a:xfrm>
            <a:off x="7159229"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6" name="Shape 1166"/>
          <p:cNvCxnSpPr/>
          <p:nvPr/>
        </p:nvCxnSpPr>
        <p:spPr>
          <a:xfrm>
            <a:off x="2251472"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7" name="Shape 1167"/>
          <p:cNvCxnSpPr/>
          <p:nvPr/>
        </p:nvCxnSpPr>
        <p:spPr>
          <a:xfrm>
            <a:off x="4892278"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8" name="Shape 1168"/>
          <p:cNvCxnSpPr/>
          <p:nvPr/>
        </p:nvCxnSpPr>
        <p:spPr>
          <a:xfrm>
            <a:off x="6082904"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9" name="Shape 1169"/>
          <p:cNvCxnSpPr/>
          <p:nvPr/>
        </p:nvCxnSpPr>
        <p:spPr>
          <a:xfrm>
            <a:off x="5560219"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0" name="Shape 1170"/>
          <p:cNvCxnSpPr/>
          <p:nvPr/>
        </p:nvCxnSpPr>
        <p:spPr>
          <a:xfrm flipH="1" rot="10800000">
            <a:off x="1969294" y="4693351"/>
            <a:ext cx="2269200" cy="120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171" name="Shape 1171"/>
          <p:cNvCxnSpPr/>
          <p:nvPr/>
        </p:nvCxnSpPr>
        <p:spPr>
          <a:xfrm>
            <a:off x="4238625" y="4700588"/>
            <a:ext cx="3405300" cy="48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172" name="Shape 1172"/>
          <p:cNvCxnSpPr/>
          <p:nvPr/>
        </p:nvCxnSpPr>
        <p:spPr>
          <a:xfrm>
            <a:off x="4198144" y="415528"/>
            <a:ext cx="47700" cy="45327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1173" name="Shape 1173"/>
          <p:cNvSpPr txBox="1"/>
          <p:nvPr/>
        </p:nvSpPr>
        <p:spPr>
          <a:xfrm>
            <a:off x="2182416" y="4693444"/>
            <a:ext cx="19479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grpSp>
        <p:nvGrpSpPr>
          <p:cNvPr id="1174" name="Shape 1174"/>
          <p:cNvGrpSpPr/>
          <p:nvPr/>
        </p:nvGrpSpPr>
        <p:grpSpPr>
          <a:xfrm>
            <a:off x="5838843" y="266715"/>
            <a:ext cx="470299" cy="4333032"/>
            <a:chOff x="6261890" y="336589"/>
            <a:chExt cx="626731" cy="5778147"/>
          </a:xfrm>
        </p:grpSpPr>
        <p:sp>
          <p:nvSpPr>
            <p:cNvPr id="1175" name="Shape 1175"/>
            <p:cNvSpPr/>
            <p:nvPr/>
          </p:nvSpPr>
          <p:spPr>
            <a:xfrm>
              <a:off x="6261890" y="336589"/>
              <a:ext cx="6237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76" name="Shape 1176"/>
            <p:cNvCxnSpPr/>
            <p:nvPr/>
          </p:nvCxnSpPr>
          <p:spPr>
            <a:xfrm>
              <a:off x="6261890" y="51283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77" name="Shape 1177"/>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178" name="Shape 1178"/>
          <p:cNvGrpSpPr/>
          <p:nvPr/>
        </p:nvGrpSpPr>
        <p:grpSpPr>
          <a:xfrm>
            <a:off x="6719905" y="264331"/>
            <a:ext cx="470299" cy="4334151"/>
            <a:chOff x="6261890" y="336589"/>
            <a:chExt cx="626731" cy="5778098"/>
          </a:xfrm>
        </p:grpSpPr>
        <p:sp>
          <p:nvSpPr>
            <p:cNvPr id="1179" name="Shape 1179"/>
            <p:cNvSpPr/>
            <p:nvPr/>
          </p:nvSpPr>
          <p:spPr>
            <a:xfrm>
              <a:off x="6261890" y="336589"/>
              <a:ext cx="6237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80" name="Shape 1180"/>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81" name="Shape 1181"/>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182" name="Shape 1182"/>
          <p:cNvGrpSpPr/>
          <p:nvPr/>
        </p:nvGrpSpPr>
        <p:grpSpPr>
          <a:xfrm>
            <a:off x="3396873" y="261950"/>
            <a:ext cx="469108" cy="4334151"/>
            <a:chOff x="6261890" y="336589"/>
            <a:chExt cx="626731" cy="5778098"/>
          </a:xfrm>
        </p:grpSpPr>
        <p:sp>
          <p:nvSpPr>
            <p:cNvPr id="1183" name="Shape 1183"/>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84" name="Shape 1184"/>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85" name="Shape 1185"/>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186" name="Shape 1186"/>
          <p:cNvGrpSpPr/>
          <p:nvPr/>
        </p:nvGrpSpPr>
        <p:grpSpPr>
          <a:xfrm>
            <a:off x="2465804" y="272668"/>
            <a:ext cx="469108" cy="4333032"/>
            <a:chOff x="6261890" y="336589"/>
            <a:chExt cx="626731" cy="5778146"/>
          </a:xfrm>
        </p:grpSpPr>
        <p:sp>
          <p:nvSpPr>
            <p:cNvPr id="1187" name="Shape 1187"/>
            <p:cNvSpPr/>
            <p:nvPr/>
          </p:nvSpPr>
          <p:spPr>
            <a:xfrm>
              <a:off x="6261890" y="336589"/>
              <a:ext cx="6234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88" name="Shape 1188"/>
            <p:cNvCxnSpPr/>
            <p:nvPr/>
          </p:nvCxnSpPr>
          <p:spPr>
            <a:xfrm>
              <a:off x="6261890" y="512835"/>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89" name="Shape 1189"/>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sp>
        <p:nvSpPr>
          <p:cNvPr id="1190" name="Shape 1190"/>
          <p:cNvSpPr/>
          <p:nvPr/>
        </p:nvSpPr>
        <p:spPr>
          <a:xfrm>
            <a:off x="3396853" y="257175"/>
            <a:ext cx="466500" cy="4325700"/>
          </a:xfrm>
          <a:prstGeom prst="rect">
            <a:avLst/>
          </a:prstGeom>
          <a:solidFill>
            <a:srgbClr val="55CD17">
              <a:alpha val="29800"/>
            </a:srgbClr>
          </a:solidFill>
          <a:ln cap="flat" cmpd="sng" w="9525">
            <a:solidFill>
              <a:srgbClr val="00CC98"/>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1191" name="Shape 1191"/>
          <p:cNvSpPr/>
          <p:nvPr/>
        </p:nvSpPr>
        <p:spPr>
          <a:xfrm>
            <a:off x="5843588" y="263128"/>
            <a:ext cx="468000" cy="4324200"/>
          </a:xfrm>
          <a:prstGeom prst="rect">
            <a:avLst/>
          </a:prstGeom>
          <a:solidFill>
            <a:srgbClr val="7878DE">
              <a:alpha val="29800"/>
            </a:srgbClr>
          </a:solidFill>
          <a:ln cap="flat" cmpd="sng" w="9525">
            <a:solidFill>
              <a:srgbClr val="00CC98"/>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1192" name="Shape 1192"/>
          <p:cNvSpPr txBox="1"/>
          <p:nvPr/>
        </p:nvSpPr>
        <p:spPr>
          <a:xfrm>
            <a:off x="1200151" y="67867"/>
            <a:ext cx="1321500" cy="5310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FF0000"/>
              </a:buClr>
              <a:buSzPct val="25000"/>
              <a:buFont typeface="Arial"/>
              <a:buNone/>
            </a:pPr>
            <a:r>
              <a:rPr b="1" i="0" lang="en" sz="1500" u="none" cap="none" strike="noStrike">
                <a:solidFill>
                  <a:srgbClr val="FF0000"/>
                </a:solidFill>
                <a:latin typeface="Arial"/>
                <a:ea typeface="Arial"/>
                <a:cs typeface="Arial"/>
                <a:sym typeface="Arial"/>
              </a:rPr>
              <a:t>Noncoding annotations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7" name="Shape 1197"/>
        <p:cNvGrpSpPr/>
        <p:nvPr/>
      </p:nvGrpSpPr>
      <p:grpSpPr>
        <a:xfrm>
          <a:off x="0" y="0"/>
          <a:ext cx="0" cy="0"/>
          <a:chOff x="0" y="0"/>
          <a:chExt cx="0" cy="0"/>
        </a:xfrm>
      </p:grpSpPr>
      <p:sp>
        <p:nvSpPr>
          <p:cNvPr id="1198" name="Shape 1198"/>
          <p:cNvSpPr txBox="1"/>
          <p:nvPr>
            <p:ph type="title"/>
          </p:nvPr>
        </p:nvSpPr>
        <p:spPr>
          <a:xfrm>
            <a:off x="1253729" y="453629"/>
            <a:ext cx="1500300" cy="12549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1500" u="none" cap="none" strike="noStrike">
                <a:solidFill>
                  <a:srgbClr val="22228B"/>
                </a:solidFill>
                <a:latin typeface="Arial"/>
                <a:ea typeface="Arial"/>
                <a:cs typeface="Arial"/>
                <a:sym typeface="Arial"/>
              </a:rPr>
              <a:t>Cancer Somatic Mutational Heterogeneity, across cancer types, samples &amp; regions</a:t>
            </a:r>
          </a:p>
        </p:txBody>
      </p:sp>
      <p:sp>
        <p:nvSpPr>
          <p:cNvPr id="1199" name="Shape 1199"/>
          <p:cNvSpPr/>
          <p:nvPr/>
        </p:nvSpPr>
        <p:spPr>
          <a:xfrm>
            <a:off x="200027" y="4904184"/>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i="0" lang="en" sz="800" u="none" cap="none" strike="noStrike">
                <a:solidFill>
                  <a:srgbClr val="7F7F7F"/>
                </a:solidFill>
                <a:latin typeface="Arial"/>
                <a:ea typeface="Arial"/>
                <a:cs typeface="Arial"/>
                <a:sym typeface="Arial"/>
              </a:rPr>
              <a:t>[Lochovsky et al. </a:t>
            </a:r>
            <a:r>
              <a:rPr b="0" i="1" lang="en" sz="800" u="none" cap="none" strike="noStrike">
                <a:solidFill>
                  <a:srgbClr val="7F7F7F"/>
                </a:solidFill>
                <a:latin typeface="Arial"/>
                <a:ea typeface="Arial"/>
                <a:cs typeface="Arial"/>
                <a:sym typeface="Arial"/>
              </a:rPr>
              <a:t>NAR</a:t>
            </a:r>
            <a:r>
              <a:rPr b="0" i="0" lang="en" sz="800" u="none" cap="none" strike="noStrike">
                <a:solidFill>
                  <a:srgbClr val="7F7F7F"/>
                </a:solidFill>
                <a:latin typeface="Arial"/>
                <a:ea typeface="Arial"/>
                <a:cs typeface="Arial"/>
                <a:sym typeface="Arial"/>
              </a:rPr>
              <a:t> (’15)]</a:t>
            </a:r>
          </a:p>
        </p:txBody>
      </p:sp>
      <p:pic>
        <p:nvPicPr>
          <p:cNvPr descr="cancer_fnc_heterogeneity_cropped.jpg" id="1200" name="Shape 1200"/>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4" name="Shape 1204"/>
        <p:cNvGrpSpPr/>
        <p:nvPr/>
      </p:nvGrpSpPr>
      <p:grpSpPr>
        <a:xfrm>
          <a:off x="0" y="0"/>
          <a:ext cx="0" cy="0"/>
          <a:chOff x="0" y="0"/>
          <a:chExt cx="0" cy="0"/>
        </a:xfrm>
      </p:grpSpPr>
      <p:sp>
        <p:nvSpPr>
          <p:cNvPr id="1205" name="Shape 1205"/>
          <p:cNvSpPr txBox="1"/>
          <p:nvPr>
            <p:ph type="title"/>
          </p:nvPr>
        </p:nvSpPr>
        <p:spPr>
          <a:xfrm>
            <a:off x="685800" y="1524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206" name="Shape 1206"/>
          <p:cNvPicPr preferRelativeResize="0"/>
          <p:nvPr/>
        </p:nvPicPr>
        <p:blipFill rotWithShape="1">
          <a:blip r:embed="rId3">
            <a:alphaModFix/>
          </a:blip>
          <a:srcRect b="0" l="0" r="0" t="0"/>
          <a:stretch/>
        </p:blipFill>
        <p:spPr>
          <a:xfrm>
            <a:off x="744600" y="957850"/>
            <a:ext cx="2985749" cy="2740200"/>
          </a:xfrm>
          <a:prstGeom prst="rect">
            <a:avLst/>
          </a:prstGeom>
          <a:noFill/>
          <a:ln>
            <a:noFill/>
          </a:ln>
        </p:spPr>
      </p:pic>
      <p:sp>
        <p:nvSpPr>
          <p:cNvPr id="1207" name="Shape 1207"/>
          <p:cNvSpPr txBox="1"/>
          <p:nvPr/>
        </p:nvSpPr>
        <p:spPr>
          <a:xfrm>
            <a:off x="2932575" y="54775"/>
            <a:ext cx="62115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2017</a:t>
            </a:r>
            <a:r>
              <a:rPr i="0" lang="en" sz="1600" u="none">
                <a:solidFill>
                  <a:srgbClr val="7F7F7F"/>
                </a:solidFill>
              </a:rPr>
              <a:t>; bioRxiv 097345]</a:t>
            </a:r>
          </a:p>
        </p:txBody>
      </p:sp>
      <p:pic>
        <p:nvPicPr>
          <p:cNvPr descr="pcbi.1005647.g007.jpg" id="1208" name="Shape 1208"/>
          <p:cNvPicPr preferRelativeResize="0"/>
          <p:nvPr/>
        </p:nvPicPr>
        <p:blipFill>
          <a:blip r:embed="rId4">
            <a:alphaModFix/>
          </a:blip>
          <a:stretch>
            <a:fillRect/>
          </a:stretch>
        </p:blipFill>
        <p:spPr>
          <a:xfrm>
            <a:off x="4906175" y="1009800"/>
            <a:ext cx="3787801" cy="3467451"/>
          </a:xfrm>
          <a:prstGeom prst="rect">
            <a:avLst/>
          </a:prstGeom>
          <a:noFill/>
          <a:ln>
            <a:noFill/>
          </a:ln>
        </p:spPr>
      </p:pic>
      <p:sp>
        <p:nvSpPr>
          <p:cNvPr id="1209" name="Shape 1209"/>
          <p:cNvSpPr txBox="1"/>
          <p:nvPr/>
        </p:nvSpPr>
        <p:spPr>
          <a:xfrm>
            <a:off x="4403375" y="4624075"/>
            <a:ext cx="4856700" cy="643500"/>
          </a:xfrm>
          <a:prstGeom prst="rect">
            <a:avLst/>
          </a:prstGeom>
          <a:noFill/>
          <a:ln>
            <a:noFill/>
          </a:ln>
        </p:spPr>
        <p:txBody>
          <a:bodyPr anchorCtr="0" anchor="t" bIns="91425" lIns="91425" rIns="91425" wrap="square" tIns="91425">
            <a:noAutofit/>
          </a:bodyPr>
          <a:lstStyle/>
          <a:p>
            <a:pPr lvl="0">
              <a:spcBef>
                <a:spcPts val="0"/>
              </a:spcBef>
              <a:buNone/>
            </a:pPr>
            <a:r>
              <a:rPr b="1" lang="en" sz="1200"/>
              <a:t>Mutation burden and DNA replication timing on TAD </a:t>
            </a:r>
            <a:r>
              <a:rPr b="1" lang="en" sz="1200"/>
              <a:t>boundary</a:t>
            </a:r>
          </a:p>
        </p:txBody>
      </p:sp>
      <p:pic>
        <p:nvPicPr>
          <p:cNvPr descr="pasted-image.tiff" id="1210" name="Shape 1210"/>
          <p:cNvPicPr preferRelativeResize="0"/>
          <p:nvPr/>
        </p:nvPicPr>
        <p:blipFill rotWithShape="1">
          <a:blip r:embed="rId5">
            <a:alphaModFix/>
          </a:blip>
          <a:srcRect b="0" l="0" r="0" t="0"/>
          <a:stretch/>
        </p:blipFill>
        <p:spPr>
          <a:xfrm>
            <a:off x="744589" y="3751480"/>
            <a:ext cx="2629253" cy="1198317"/>
          </a:xfrm>
          <a:prstGeom prst="rect">
            <a:avLst/>
          </a:prstGeom>
          <a:noFill/>
          <a:ln>
            <a:noFill/>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14" name="Shape 1214"/>
        <p:cNvGrpSpPr/>
        <p:nvPr/>
      </p:nvGrpSpPr>
      <p:grpSpPr>
        <a:xfrm>
          <a:off x="0" y="0"/>
          <a:ext cx="0" cy="0"/>
          <a:chOff x="0" y="0"/>
          <a:chExt cx="0" cy="0"/>
        </a:xfrm>
      </p:grpSpPr>
      <p:sp>
        <p:nvSpPr>
          <p:cNvPr id="1215" name="Shape 1215"/>
          <p:cNvSpPr txBox="1"/>
          <p:nvPr>
            <p:ph idx="1" type="body"/>
          </p:nvPr>
        </p:nvSpPr>
        <p:spPr>
          <a:xfrm>
            <a:off x="25350" y="83456"/>
            <a:ext cx="9093300" cy="1347600"/>
          </a:xfrm>
          <a:prstGeom prst="rect">
            <a:avLst/>
          </a:prstGeom>
          <a:noFill/>
          <a:ln>
            <a:noFill/>
          </a:ln>
        </p:spPr>
        <p:txBody>
          <a:bodyPr anchorCtr="0" anchor="t" bIns="46025" lIns="92050" rIns="92050" wrap="square" tIns="46025">
            <a:noAutofit/>
          </a:bodyPr>
          <a:lstStyle/>
          <a:p>
            <a:pPr indent="-228600" lvl="0" marL="228600" marR="0" rtl="0" algn="ctr">
              <a:lnSpc>
                <a:spcPct val="100000"/>
              </a:lnSpc>
              <a:spcBef>
                <a:spcPts val="0"/>
              </a:spcBef>
              <a:spcAft>
                <a:spcPts val="0"/>
              </a:spcAft>
              <a:buClr>
                <a:srgbClr val="FF0000"/>
              </a:buClr>
              <a:buSzPct val="100000"/>
              <a:buFont typeface="Arial"/>
              <a:buChar char="•"/>
            </a:pPr>
            <a:r>
              <a:rPr b="0" i="0" lang="en" sz="2800" u="none" cap="none" strike="noStrike">
                <a:solidFill>
                  <a:srgbClr val="FF0000"/>
                </a:solidFill>
                <a:latin typeface="Arial"/>
                <a:ea typeface="Arial"/>
                <a:cs typeface="Arial"/>
                <a:sym typeface="Arial"/>
              </a:rPr>
              <a:t>Characterizing TADs </a:t>
            </a:r>
            <a:br>
              <a:rPr b="0" i="0" lang="en" sz="2800" u="none" cap="none" strike="noStrike">
                <a:solidFill>
                  <a:srgbClr val="FF0000"/>
                </a:solidFill>
                <a:latin typeface="Arial"/>
                <a:ea typeface="Arial"/>
                <a:cs typeface="Arial"/>
                <a:sym typeface="Arial"/>
              </a:rPr>
            </a:br>
            <a:r>
              <a:rPr b="0" i="0" lang="en" sz="2800" u="none" cap="none" strike="noStrike">
                <a:solidFill>
                  <a:srgbClr val="FF0000"/>
                </a:solidFill>
                <a:latin typeface="Arial"/>
                <a:ea typeface="Arial"/>
                <a:cs typeface="Arial"/>
                <a:sym typeface="Arial"/>
              </a:rPr>
              <a:t>at Multiple Scales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Using modularity for identification</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Developing an appropriate </a:t>
            </a:r>
            <a:br>
              <a:rPr b="0" i="0" lang="en" sz="2000" u="none" cap="none" strike="noStrike">
                <a:solidFill>
                  <a:srgbClr val="595959"/>
                </a:solidFill>
                <a:latin typeface="Arial"/>
                <a:ea typeface="Arial"/>
                <a:cs typeface="Arial"/>
                <a:sym typeface="Arial"/>
              </a:rPr>
            </a:br>
            <a:r>
              <a:rPr b="0" i="0" lang="en" sz="2000" u="none" cap="none" strike="noStrike">
                <a:solidFill>
                  <a:srgbClr val="595959"/>
                </a:solidFill>
                <a:latin typeface="Arial"/>
                <a:ea typeface="Arial"/>
                <a:cs typeface="Arial"/>
                <a:sym typeface="Arial"/>
              </a:rPr>
              <a:t>null expectation</a:t>
            </a:r>
          </a:p>
          <a:p>
            <a:pPr indent="-228600" lvl="0" marL="228600" marR="0" rtl="0" algn="ctr">
              <a:lnSpc>
                <a:spcPct val="100000"/>
              </a:lnSpc>
              <a:spcBef>
                <a:spcPts val="400"/>
              </a:spcBef>
              <a:spcAft>
                <a:spcPts val="0"/>
              </a:spcAft>
              <a:buClr>
                <a:schemeClr val="lt1"/>
              </a:buClr>
              <a:buSzPct val="100000"/>
              <a:buFont typeface="Arial"/>
              <a:buNone/>
            </a:pPr>
            <a:r>
              <a:t/>
            </a:r>
            <a:endParaRPr b="0" i="0" sz="2000" u="none" cap="none" strike="noStrike">
              <a:solidFill>
                <a:srgbClr val="595959"/>
              </a:solidFill>
              <a:latin typeface="Arial"/>
              <a:ea typeface="Arial"/>
              <a:cs typeface="Arial"/>
              <a:sym typeface="Arial"/>
            </a:endParaRPr>
          </a:p>
          <a:p>
            <a:pPr indent="-228600" lvl="1" marL="571500" marR="0" rtl="0" algn="ctr">
              <a:lnSpc>
                <a:spcPct val="100000"/>
              </a:lnSpc>
              <a:spcBef>
                <a:spcPts val="400"/>
              </a:spcBef>
              <a:spcAft>
                <a:spcPts val="0"/>
              </a:spcAft>
              <a:buClr>
                <a:schemeClr val="lt1"/>
              </a:buClr>
              <a:buSzPct val="100000"/>
              <a:buFont typeface="Merriweather Sans"/>
              <a:buNone/>
            </a:pPr>
            <a:r>
              <a:t/>
            </a:r>
            <a:endParaRPr b="0" i="0" sz="2000" u="none" cap="none" strike="noStrike">
              <a:solidFill>
                <a:srgbClr val="595959"/>
              </a:solidFill>
              <a:latin typeface="Arial"/>
              <a:ea typeface="Arial"/>
              <a:cs typeface="Arial"/>
              <a:sym typeface="Arial"/>
            </a:endParaRPr>
          </a:p>
          <a:p>
            <a:pPr indent="-228600" lvl="0" marL="228600" marR="0" rtl="0" algn="l">
              <a:spcBef>
                <a:spcPts val="400"/>
              </a:spcBef>
              <a:spcAft>
                <a:spcPts val="0"/>
              </a:spcAft>
              <a:buClr>
                <a:schemeClr val="lt1"/>
              </a:buClr>
              <a:buSzPct val="100000"/>
              <a:buFont typeface="Arial"/>
              <a:buNone/>
            </a:pPr>
            <a:r>
              <a:t/>
            </a:r>
            <a:endParaRPr b="0" i="0" sz="2000" u="none" cap="none" strike="noStrike">
              <a:solidFill>
                <a:srgbClr val="595959"/>
              </a:solidFill>
              <a:latin typeface="Arial"/>
              <a:ea typeface="Arial"/>
              <a:cs typeface="Arial"/>
              <a:sym typeface="Arial"/>
            </a:endParaRPr>
          </a:p>
        </p:txBody>
      </p:sp>
      <p:pic>
        <p:nvPicPr>
          <p:cNvPr descr="pasted-image.png" id="1216" name="Shape 1216"/>
          <p:cNvPicPr preferRelativeResize="0"/>
          <p:nvPr/>
        </p:nvPicPr>
        <p:blipFill rotWithShape="1">
          <a:blip r:embed="rId4">
            <a:alphaModFix/>
          </a:blip>
          <a:srcRect b="0" l="0" r="0" t="0"/>
          <a:stretch/>
        </p:blipFill>
        <p:spPr>
          <a:xfrm>
            <a:off x="194025" y="1301350"/>
            <a:ext cx="4115825" cy="3777299"/>
          </a:xfrm>
          <a:prstGeom prst="rect">
            <a:avLst/>
          </a:prstGeom>
          <a:noFill/>
          <a:ln>
            <a:noFill/>
          </a:ln>
        </p:spPr>
      </p:pic>
      <p:sp>
        <p:nvSpPr>
          <p:cNvPr id="1217" name="Shape 1217"/>
          <p:cNvSpPr txBox="1"/>
          <p:nvPr/>
        </p:nvSpPr>
        <p:spPr>
          <a:xfrm>
            <a:off x="5554662" y="1881188"/>
            <a:ext cx="21033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Numerically solve for  </a:t>
            </a:r>
          </a:p>
        </p:txBody>
      </p:sp>
      <p:pic>
        <p:nvPicPr>
          <p:cNvPr descr="pasted-image.pdf" id="1218" name="Shape 1218"/>
          <p:cNvPicPr preferRelativeResize="0"/>
          <p:nvPr/>
        </p:nvPicPr>
        <p:blipFill rotWithShape="1">
          <a:blip r:embed="rId5">
            <a:alphaModFix/>
          </a:blip>
          <a:srcRect b="0" l="0" r="0" t="0"/>
          <a:stretch/>
        </p:blipFill>
        <p:spPr>
          <a:xfrm>
            <a:off x="7586662" y="1881188"/>
            <a:ext cx="209550" cy="234529"/>
          </a:xfrm>
          <a:prstGeom prst="rect">
            <a:avLst/>
          </a:prstGeom>
          <a:noFill/>
          <a:ln>
            <a:noFill/>
          </a:ln>
        </p:spPr>
      </p:pic>
      <p:pic>
        <p:nvPicPr>
          <p:cNvPr descr="pasted-image.pdf" id="1219" name="Shape 1219"/>
          <p:cNvPicPr preferRelativeResize="0"/>
          <p:nvPr/>
        </p:nvPicPr>
        <p:blipFill rotWithShape="1">
          <a:blip r:embed="rId6">
            <a:alphaModFix/>
          </a:blip>
          <a:srcRect b="0" l="0" r="0" t="0"/>
          <a:stretch/>
        </p:blipFill>
        <p:spPr>
          <a:xfrm>
            <a:off x="5661025" y="2447925"/>
            <a:ext cx="2415763" cy="371370"/>
          </a:xfrm>
          <a:prstGeom prst="rect">
            <a:avLst/>
          </a:prstGeom>
          <a:noFill/>
          <a:ln>
            <a:noFill/>
          </a:ln>
        </p:spPr>
      </p:pic>
      <p:sp>
        <p:nvSpPr>
          <p:cNvPr id="1220" name="Shape 1220"/>
          <p:cNvSpPr txBox="1"/>
          <p:nvPr/>
        </p:nvSpPr>
        <p:spPr>
          <a:xfrm>
            <a:off x="7935912" y="1876425"/>
            <a:ext cx="12558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in equations </a:t>
            </a:r>
          </a:p>
        </p:txBody>
      </p:sp>
      <p:pic>
        <p:nvPicPr>
          <p:cNvPr descr="pasted-image.pdf" id="1221" name="Shape 1221"/>
          <p:cNvPicPr preferRelativeResize="0"/>
          <p:nvPr/>
        </p:nvPicPr>
        <p:blipFill rotWithShape="1">
          <a:blip r:embed="rId7">
            <a:alphaModFix/>
          </a:blip>
          <a:srcRect b="0" l="0" r="0" t="0"/>
          <a:stretch/>
        </p:blipFill>
        <p:spPr>
          <a:xfrm>
            <a:off x="5646737" y="1266825"/>
            <a:ext cx="2319193" cy="311928"/>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grpSp>
        <p:nvGrpSpPr>
          <p:cNvPr id="119" name="Shape 119"/>
          <p:cNvGrpSpPr/>
          <p:nvPr/>
        </p:nvGrpSpPr>
        <p:grpSpPr>
          <a:xfrm>
            <a:off x="4060223" y="2611096"/>
            <a:ext cx="981025" cy="1921962"/>
            <a:chOff x="0" y="0"/>
            <a:chExt cx="2147483647" cy="2147483646"/>
          </a:xfrm>
        </p:grpSpPr>
        <p:pic>
          <p:nvPicPr>
            <p:cNvPr descr="C:\Users\JM\Desktop\Untitled-2.png" id="120" name="Shape 120"/>
            <p:cNvPicPr preferRelativeResize="0"/>
            <p:nvPr/>
          </p:nvPicPr>
          <p:blipFill rotWithShape="1">
            <a:blip r:embed="rId3">
              <a:alphaModFix/>
            </a:blip>
            <a:srcRect b="-33332" l="0" r="-8183" t="0"/>
            <a:stretch/>
          </p:blipFill>
          <p:spPr>
            <a:xfrm>
              <a:off x="166823822" y="1351617473"/>
              <a:ext cx="1722049405" cy="795866173"/>
            </a:xfrm>
            <a:prstGeom prst="rect">
              <a:avLst/>
            </a:prstGeom>
            <a:noFill/>
            <a:ln cap="flat" cmpd="sng" w="9525">
              <a:solidFill>
                <a:schemeClr val="dk1"/>
              </a:solidFill>
              <a:prstDash val="solid"/>
              <a:miter lim="800000"/>
              <a:headEnd len="med" w="med" type="none"/>
              <a:tailEnd len="med" w="med" type="none"/>
            </a:ln>
          </p:spPr>
        </p:pic>
        <p:pic>
          <p:nvPicPr>
            <p:cNvPr descr="C:\Users\JM\Desktop\Untitled-3.png" id="121" name="Shape 121"/>
            <p:cNvPicPr preferRelativeResize="0"/>
            <p:nvPr/>
          </p:nvPicPr>
          <p:blipFill rotWithShape="1">
            <a:blip r:embed="rId4">
              <a:alphaModFix/>
            </a:blip>
            <a:srcRect b="-57142" l="-9846" r="-8302" t="-14285"/>
            <a:stretch/>
          </p:blipFill>
          <p:spPr>
            <a:xfrm>
              <a:off x="166823822" y="0"/>
              <a:ext cx="1728896045" cy="798832986"/>
            </a:xfrm>
            <a:prstGeom prst="rect">
              <a:avLst/>
            </a:prstGeom>
            <a:noFill/>
            <a:ln cap="flat" cmpd="sng" w="9525">
              <a:solidFill>
                <a:schemeClr val="dk1"/>
              </a:solidFill>
              <a:prstDash val="solid"/>
              <a:miter lim="800000"/>
              <a:headEnd len="med" w="med" type="none"/>
              <a:tailEnd len="med" w="med" type="none"/>
            </a:ln>
          </p:spPr>
        </p:pic>
        <p:sp>
          <p:nvSpPr>
            <p:cNvPr id="122" name="Shape 122"/>
            <p:cNvSpPr txBox="1"/>
            <p:nvPr/>
          </p:nvSpPr>
          <p:spPr>
            <a:xfrm>
              <a:off x="166823822" y="1806702638"/>
              <a:ext cx="1747417253" cy="327976529"/>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rPr b="0" i="0" lang="en" sz="1800" u="none">
                  <a:solidFill>
                    <a:srgbClr val="000000"/>
                  </a:solidFill>
                  <a:latin typeface="Arial"/>
                  <a:ea typeface="Arial"/>
                  <a:cs typeface="Arial"/>
                  <a:sym typeface="Arial"/>
                </a:rPr>
                <a:t>tumor</a:t>
              </a:r>
            </a:p>
          </p:txBody>
        </p:sp>
        <p:sp>
          <p:nvSpPr>
            <p:cNvPr id="123" name="Shape 123"/>
            <p:cNvSpPr txBox="1"/>
            <p:nvPr/>
          </p:nvSpPr>
          <p:spPr>
            <a:xfrm>
              <a:off x="0" y="455376083"/>
              <a:ext cx="2147483647" cy="299838013"/>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rPr b="0" i="0" lang="en" sz="1600" u="none">
                  <a:solidFill>
                    <a:srgbClr val="000000"/>
                  </a:solidFill>
                  <a:latin typeface="Arial"/>
                  <a:ea typeface="Arial"/>
                  <a:cs typeface="Arial"/>
                  <a:sym typeface="Arial"/>
                </a:rPr>
                <a:t>normal</a:t>
              </a:r>
            </a:p>
          </p:txBody>
        </p:sp>
      </p:grpSp>
      <p:pic>
        <p:nvPicPr>
          <p:cNvPr descr="C:\Users\JM\Desktop\adult-male-body-no-descriptors-hi.png" id="124" name="Shape 124"/>
          <p:cNvPicPr preferRelativeResize="0"/>
          <p:nvPr/>
        </p:nvPicPr>
        <p:blipFill rotWithShape="1">
          <a:blip r:embed="rId5">
            <a:alphaModFix/>
          </a:blip>
          <a:srcRect b="17567" l="0" r="0" t="0"/>
          <a:stretch/>
        </p:blipFill>
        <p:spPr>
          <a:xfrm>
            <a:off x="304800" y="1657350"/>
            <a:ext cx="3990499" cy="3474065"/>
          </a:xfrm>
          <a:prstGeom prst="rect">
            <a:avLst/>
          </a:prstGeom>
          <a:noFill/>
          <a:ln>
            <a:noFill/>
          </a:ln>
        </p:spPr>
      </p:pic>
      <p:grpSp>
        <p:nvGrpSpPr>
          <p:cNvPr id="125" name="Shape 125"/>
          <p:cNvGrpSpPr/>
          <p:nvPr/>
        </p:nvGrpSpPr>
        <p:grpSpPr>
          <a:xfrm>
            <a:off x="4572572" y="1764982"/>
            <a:ext cx="1233868" cy="2963704"/>
            <a:chOff x="0" y="0"/>
            <a:chExt cx="2147483647" cy="2147483647"/>
          </a:xfrm>
        </p:grpSpPr>
        <p:cxnSp>
          <p:nvCxnSpPr>
            <p:cNvPr id="126" name="Shape 126"/>
            <p:cNvCxnSpPr/>
            <p:nvPr/>
          </p:nvCxnSpPr>
          <p:spPr>
            <a:xfrm flipH="1" rot="10800000">
              <a:off x="0" y="1095654979"/>
              <a:ext cx="2147483647" cy="482088128"/>
            </a:xfrm>
            <a:prstGeom prst="straightConnector1">
              <a:avLst/>
            </a:prstGeom>
            <a:noFill/>
            <a:ln cap="flat" cmpd="sng" w="9525">
              <a:solidFill>
                <a:schemeClr val="dk1"/>
              </a:solidFill>
              <a:prstDash val="solid"/>
              <a:miter lim="800000"/>
              <a:headEnd len="med" w="med" type="none"/>
              <a:tailEnd len="med" w="med" type="none"/>
            </a:ln>
          </p:spPr>
        </p:cxnSp>
        <p:cxnSp>
          <p:nvCxnSpPr>
            <p:cNvPr id="127" name="Shape 127"/>
            <p:cNvCxnSpPr/>
            <p:nvPr/>
          </p:nvCxnSpPr>
          <p:spPr>
            <a:xfrm>
              <a:off x="0" y="1577743107"/>
              <a:ext cx="2147483647" cy="569740539"/>
            </a:xfrm>
            <a:prstGeom prst="straightConnector1">
              <a:avLst/>
            </a:prstGeom>
            <a:noFill/>
            <a:ln cap="flat" cmpd="sng" w="9525">
              <a:solidFill>
                <a:schemeClr val="dk1"/>
              </a:solidFill>
              <a:prstDash val="solid"/>
              <a:miter lim="800000"/>
              <a:headEnd len="med" w="med" type="none"/>
              <a:tailEnd len="med" w="med" type="none"/>
            </a:ln>
          </p:spPr>
        </p:cxnSp>
        <p:cxnSp>
          <p:nvCxnSpPr>
            <p:cNvPr id="128" name="Shape 128"/>
            <p:cNvCxnSpPr/>
            <p:nvPr/>
          </p:nvCxnSpPr>
          <p:spPr>
            <a:xfrm flipH="1" rot="10800000">
              <a:off x="126322257" y="0"/>
              <a:ext cx="2021161045" cy="745045295"/>
            </a:xfrm>
            <a:prstGeom prst="straightConnector1">
              <a:avLst/>
            </a:prstGeom>
            <a:noFill/>
            <a:ln cap="flat" cmpd="sng" w="9525">
              <a:solidFill>
                <a:schemeClr val="dk1"/>
              </a:solidFill>
              <a:prstDash val="solid"/>
              <a:miter lim="800000"/>
              <a:headEnd len="med" w="med" type="none"/>
              <a:tailEnd len="med" w="med" type="none"/>
            </a:ln>
          </p:spPr>
        </p:cxnSp>
        <p:cxnSp>
          <p:nvCxnSpPr>
            <p:cNvPr id="129" name="Shape 129"/>
            <p:cNvCxnSpPr/>
            <p:nvPr/>
          </p:nvCxnSpPr>
          <p:spPr>
            <a:xfrm>
              <a:off x="126322257" y="745045295"/>
              <a:ext cx="2021161045" cy="306783372"/>
            </a:xfrm>
            <a:prstGeom prst="straightConnector1">
              <a:avLst/>
            </a:prstGeom>
            <a:noFill/>
            <a:ln cap="flat" cmpd="sng" w="9525">
              <a:solidFill>
                <a:schemeClr val="dk1"/>
              </a:solidFill>
              <a:prstDash val="solid"/>
              <a:miter lim="800000"/>
              <a:headEnd len="med" w="med" type="none"/>
              <a:tailEnd len="med" w="med" type="none"/>
            </a:ln>
          </p:spPr>
        </p:cxnSp>
      </p:grpSp>
      <p:grpSp>
        <p:nvGrpSpPr>
          <p:cNvPr id="130" name="Shape 130"/>
          <p:cNvGrpSpPr/>
          <p:nvPr/>
        </p:nvGrpSpPr>
        <p:grpSpPr>
          <a:xfrm>
            <a:off x="2395157" y="2611755"/>
            <a:ext cx="1741932" cy="2177415"/>
            <a:chOff x="0" y="0"/>
            <a:chExt cx="2147483647" cy="2147483647"/>
          </a:xfrm>
        </p:grpSpPr>
        <p:cxnSp>
          <p:nvCxnSpPr>
            <p:cNvPr id="131" name="Shape 131"/>
            <p:cNvCxnSpPr/>
            <p:nvPr/>
          </p:nvCxnSpPr>
          <p:spPr>
            <a:xfrm flipH="1" rot="10800000">
              <a:off x="0" y="1193046500"/>
              <a:ext cx="2147483647" cy="954437146"/>
            </a:xfrm>
            <a:prstGeom prst="straightConnector1">
              <a:avLst/>
            </a:prstGeom>
            <a:noFill/>
            <a:ln cap="flat" cmpd="sng" w="9525">
              <a:solidFill>
                <a:schemeClr val="dk1"/>
              </a:solidFill>
              <a:prstDash val="solid"/>
              <a:miter lim="800000"/>
              <a:headEnd len="med" w="med" type="none"/>
              <a:tailEnd len="med" w="med" type="none"/>
            </a:ln>
          </p:spPr>
        </p:cxnSp>
        <p:cxnSp>
          <p:nvCxnSpPr>
            <p:cNvPr id="132" name="Shape 132"/>
            <p:cNvCxnSpPr/>
            <p:nvPr/>
          </p:nvCxnSpPr>
          <p:spPr>
            <a:xfrm flipH="1" rot="10800000">
              <a:off x="0" y="1908874360"/>
              <a:ext cx="2147483647" cy="238609286"/>
            </a:xfrm>
            <a:prstGeom prst="straightConnector1">
              <a:avLst/>
            </a:prstGeom>
            <a:noFill/>
            <a:ln cap="flat" cmpd="sng" w="9525">
              <a:solidFill>
                <a:schemeClr val="dk1"/>
              </a:solidFill>
              <a:prstDash val="solid"/>
              <a:miter lim="800000"/>
              <a:headEnd len="med" w="med" type="none"/>
              <a:tailEnd len="med" w="med" type="none"/>
            </a:ln>
          </p:spPr>
        </p:cxnSp>
        <p:cxnSp>
          <p:nvCxnSpPr>
            <p:cNvPr id="133" name="Shape 133"/>
            <p:cNvCxnSpPr/>
            <p:nvPr/>
          </p:nvCxnSpPr>
          <p:spPr>
            <a:xfrm flipH="1" rot="10800000">
              <a:off x="0" y="0"/>
              <a:ext cx="2147483647" cy="2147483647"/>
            </a:xfrm>
            <a:prstGeom prst="straightConnector1">
              <a:avLst/>
            </a:prstGeom>
            <a:noFill/>
            <a:ln cap="flat" cmpd="sng" w="9525">
              <a:solidFill>
                <a:schemeClr val="dk1"/>
              </a:solidFill>
              <a:prstDash val="solid"/>
              <a:miter lim="800000"/>
              <a:headEnd len="med" w="med" type="none"/>
              <a:tailEnd len="med" w="med" type="none"/>
            </a:ln>
          </p:spPr>
        </p:cxnSp>
        <p:cxnSp>
          <p:nvCxnSpPr>
            <p:cNvPr id="134" name="Shape 134"/>
            <p:cNvCxnSpPr/>
            <p:nvPr/>
          </p:nvCxnSpPr>
          <p:spPr>
            <a:xfrm flipH="1" rot="10800000">
              <a:off x="0" y="715827882"/>
              <a:ext cx="2147483647" cy="1431655764"/>
            </a:xfrm>
            <a:prstGeom prst="straightConnector1">
              <a:avLst/>
            </a:prstGeom>
            <a:noFill/>
            <a:ln cap="flat" cmpd="sng" w="9525">
              <a:solidFill>
                <a:schemeClr val="dk1"/>
              </a:solidFill>
              <a:prstDash val="solid"/>
              <a:miter lim="800000"/>
              <a:headEnd len="med" w="med" type="none"/>
              <a:tailEnd len="med" w="med" type="none"/>
            </a:ln>
          </p:spPr>
        </p:cxnSp>
      </p:grpSp>
      <p:grpSp>
        <p:nvGrpSpPr>
          <p:cNvPr id="135" name="Shape 135"/>
          <p:cNvGrpSpPr/>
          <p:nvPr/>
        </p:nvGrpSpPr>
        <p:grpSpPr>
          <a:xfrm>
            <a:off x="5806440" y="1764982"/>
            <a:ext cx="2031069" cy="2990488"/>
            <a:chOff x="0" y="0"/>
            <a:chExt cx="2147483647" cy="2147483646"/>
          </a:xfrm>
        </p:grpSpPr>
        <p:pic>
          <p:nvPicPr>
            <p:cNvPr descr="C:\Users\JM\Desktop\karyograms670.jpg" id="136" name="Shape 136"/>
            <p:cNvPicPr preferRelativeResize="0"/>
            <p:nvPr/>
          </p:nvPicPr>
          <p:blipFill rotWithShape="1">
            <a:blip r:embed="rId6">
              <a:alphaModFix/>
            </a:blip>
            <a:srcRect b="2438" l="2388" r="51045" t="17073"/>
            <a:stretch/>
          </p:blipFill>
          <p:spPr>
            <a:xfrm>
              <a:off x="0" y="0"/>
              <a:ext cx="2144415710" cy="1060775149"/>
            </a:xfrm>
            <a:prstGeom prst="rect">
              <a:avLst/>
            </a:prstGeom>
            <a:noFill/>
            <a:ln>
              <a:noFill/>
            </a:ln>
          </p:spPr>
        </p:pic>
        <p:pic>
          <p:nvPicPr>
            <p:cNvPr descr="C:\Users\JM\Desktop\karyograms670.jpg" id="137" name="Shape 137"/>
            <p:cNvPicPr preferRelativeResize="0"/>
            <p:nvPr/>
          </p:nvPicPr>
          <p:blipFill rotWithShape="1">
            <a:blip r:embed="rId6">
              <a:alphaModFix/>
            </a:blip>
            <a:srcRect b="4572" l="50894" r="1342" t="10061"/>
            <a:stretch/>
          </p:blipFill>
          <p:spPr>
            <a:xfrm>
              <a:off x="0" y="1085841789"/>
              <a:ext cx="2147483647" cy="1061641857"/>
            </a:xfrm>
            <a:prstGeom prst="rect">
              <a:avLst/>
            </a:prstGeom>
            <a:noFill/>
            <a:ln>
              <a:noFill/>
            </a:ln>
          </p:spPr>
        </p:pic>
      </p:grpSp>
      <p:sp>
        <p:nvSpPr>
          <p:cNvPr id="138" name="Shape 138"/>
          <p:cNvSpPr txBox="1"/>
          <p:nvPr/>
        </p:nvSpPr>
        <p:spPr>
          <a:xfrm>
            <a:off x="304800" y="1197769"/>
            <a:ext cx="8598000" cy="693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Font typeface="Helvetica Neue"/>
              <a:buNone/>
            </a:pPr>
            <a:r>
              <a:rPr i="0" lang="en" u="none">
                <a:solidFill>
                  <a:srgbClr val="000000"/>
                </a:solidFill>
                <a:latin typeface="Helvetica Neue"/>
                <a:ea typeface="Helvetica Neue"/>
                <a:cs typeface="Helvetica Neue"/>
                <a:sym typeface="Helvetica Neue"/>
              </a:rPr>
              <a:t>Personal genomes soon will become a commonplace part of medical research &amp; eventually treatment (esp. for cancer). They will provide a primary connection for biological science to the general public.</a:t>
            </a:r>
          </a:p>
        </p:txBody>
      </p:sp>
      <p:sp>
        <p:nvSpPr>
          <p:cNvPr id="139" name="Shape 139"/>
          <p:cNvSpPr txBox="1"/>
          <p:nvPr/>
        </p:nvSpPr>
        <p:spPr>
          <a:xfrm>
            <a:off x="457200" y="205978"/>
            <a:ext cx="8229600" cy="765600"/>
          </a:xfrm>
          <a:prstGeom prst="rect">
            <a:avLst/>
          </a:prstGeom>
          <a:noFill/>
          <a:ln>
            <a:noFill/>
          </a:ln>
        </p:spPr>
        <p:txBody>
          <a:bodyPr anchorCtr="0" anchor="ctr" bIns="45700" lIns="91425" rIns="91425" wrap="square" tIns="45700">
            <a:noAutofit/>
          </a:bodyPr>
          <a:lstStyle/>
          <a:p>
            <a:pPr indent="0" lvl="0" marL="0" marR="0" rtl="0" algn="ctr">
              <a:lnSpc>
                <a:spcPct val="80000"/>
              </a:lnSpc>
              <a:spcBef>
                <a:spcPts val="0"/>
              </a:spcBef>
              <a:spcAft>
                <a:spcPts val="0"/>
              </a:spcAft>
              <a:buClr>
                <a:srgbClr val="000000"/>
              </a:buClr>
              <a:buSzPct val="25000"/>
              <a:buFont typeface="Helvetica Neue"/>
              <a:buNone/>
            </a:pPr>
            <a:r>
              <a:rPr b="1" i="0" lang="en" sz="3600" u="none">
                <a:solidFill>
                  <a:srgbClr val="22228B"/>
                </a:solidFill>
                <a:latin typeface="Helvetica Neue"/>
                <a:ea typeface="Helvetica Neue"/>
                <a:cs typeface="Helvetica Neue"/>
                <a:sym typeface="Helvetica Neue"/>
              </a:rPr>
              <a:t>Personal Genomics </a:t>
            </a:r>
            <a:br>
              <a:rPr b="1" i="0" lang="en" sz="3600" u="none">
                <a:solidFill>
                  <a:srgbClr val="22228B"/>
                </a:solidFill>
                <a:latin typeface="Helvetica Neue"/>
                <a:ea typeface="Helvetica Neue"/>
                <a:cs typeface="Helvetica Neue"/>
                <a:sym typeface="Helvetica Neue"/>
              </a:rPr>
            </a:br>
            <a:r>
              <a:rPr b="1" i="0" lang="en" sz="3600" u="none">
                <a:solidFill>
                  <a:srgbClr val="22228B"/>
                </a:solidFill>
                <a:latin typeface="Helvetica Neue"/>
                <a:ea typeface="Helvetica Neue"/>
                <a:cs typeface="Helvetica Neue"/>
                <a:sym typeface="Helvetica Neue"/>
              </a:rPr>
              <a:t>as a Gateway into Biology</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25" name="Shape 1225"/>
        <p:cNvGrpSpPr/>
        <p:nvPr/>
      </p:nvGrpSpPr>
      <p:grpSpPr>
        <a:xfrm>
          <a:off x="0" y="0"/>
          <a:ext cx="0" cy="0"/>
          <a:chOff x="0" y="0"/>
          <a:chExt cx="0" cy="0"/>
        </a:xfrm>
      </p:grpSpPr>
      <p:sp>
        <p:nvSpPr>
          <p:cNvPr id="1226" name="Shape 1226"/>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227" name="Shape 1227"/>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228" name="Shape 1228"/>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Shape 1234"/>
          <p:cNvSpPr txBox="1"/>
          <p:nvPr>
            <p:ph type="title"/>
          </p:nvPr>
        </p:nvSpPr>
        <p:spPr>
          <a:xfrm>
            <a:off x="1485900" y="54769"/>
            <a:ext cx="6172200" cy="6096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2700" u="none" cap="none" strike="noStrike">
                <a:solidFill>
                  <a:srgbClr val="22228B"/>
                </a:solidFill>
                <a:latin typeface="Arial"/>
                <a:ea typeface="Arial"/>
                <a:cs typeface="Arial"/>
                <a:sym typeface="Arial"/>
              </a:rPr>
              <a:t>Cancer Somatic Mutation Modeling</a:t>
            </a:r>
          </a:p>
        </p:txBody>
      </p:sp>
      <p:sp>
        <p:nvSpPr>
          <p:cNvPr id="1235" name="Shape 1235"/>
          <p:cNvSpPr txBox="1"/>
          <p:nvPr>
            <p:ph idx="1" type="body"/>
          </p:nvPr>
        </p:nvSpPr>
        <p:spPr>
          <a:xfrm>
            <a:off x="3006406" y="680073"/>
            <a:ext cx="3251400" cy="4478100"/>
          </a:xfrm>
          <a:prstGeom prst="rect">
            <a:avLst/>
          </a:prstGeom>
          <a:noFill/>
          <a:ln>
            <a:noFill/>
          </a:ln>
        </p:spPr>
        <p:txBody>
          <a:bodyPr anchorCtr="0" anchor="t" bIns="34275" lIns="68575" rIns="68575" wrap="square" tIns="34275">
            <a:noAutofit/>
          </a:bodyPr>
          <a:lstStyle/>
          <a:p>
            <a:pPr indent="-158750" lvl="0" marL="177800" marR="0" rtl="0" algn="l">
              <a:lnSpc>
                <a:spcPct val="100000"/>
              </a:lnSpc>
              <a:spcBef>
                <a:spcPts val="80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Suppose there are </a:t>
            </a:r>
            <a:r>
              <a:rPr b="0" i="1" lang="en" sz="1500" u="none" cap="none" strike="noStrike">
                <a:solidFill>
                  <a:schemeClr val="dk1"/>
                </a:solidFill>
                <a:latin typeface="Arial"/>
                <a:ea typeface="Arial"/>
                <a:cs typeface="Arial"/>
                <a:sym typeface="Arial"/>
              </a:rPr>
              <a:t>k</a:t>
            </a:r>
            <a:r>
              <a:rPr b="0" i="0" lang="en" sz="1500" u="none" cap="none" strike="noStrike">
                <a:solidFill>
                  <a:schemeClr val="dk1"/>
                </a:solidFill>
                <a:latin typeface="Arial"/>
                <a:ea typeface="Arial"/>
                <a:cs typeface="Arial"/>
                <a:sym typeface="Arial"/>
              </a:rPr>
              <a:t> genome elements. For element </a:t>
            </a:r>
            <a:r>
              <a:rPr b="0" i="1" lang="en" sz="1500" u="none" cap="none" strike="noStrike">
                <a:solidFill>
                  <a:schemeClr val="dk1"/>
                </a:solidFill>
                <a:latin typeface="Arial"/>
                <a:ea typeface="Arial"/>
                <a:cs typeface="Arial"/>
                <a:sym typeface="Arial"/>
              </a:rPr>
              <a:t>i</a:t>
            </a:r>
            <a:r>
              <a:rPr b="0" i="0" lang="en" sz="1500" u="none" cap="none" strike="noStrike">
                <a:solidFill>
                  <a:schemeClr val="dk1"/>
                </a:solidFill>
                <a:latin typeface="Arial"/>
                <a:ea typeface="Arial"/>
                <a:cs typeface="Arial"/>
                <a:sym typeface="Arial"/>
              </a:rPr>
              <a:t>, define:</a:t>
            </a:r>
          </a:p>
          <a:p>
            <a:pPr indent="-152400" lvl="1" marL="520700" marR="0" rtl="0" algn="l">
              <a:lnSpc>
                <a:spcPct val="100000"/>
              </a:lnSpc>
              <a:spcBef>
                <a:spcPts val="400"/>
              </a:spcBef>
              <a:spcAft>
                <a:spcPts val="0"/>
              </a:spcAft>
              <a:buClr>
                <a:srgbClr val="FF0000"/>
              </a:buClr>
              <a:buSzPct val="100000"/>
              <a:buFont typeface="Arial"/>
              <a:buChar char="–"/>
            </a:pPr>
            <a:r>
              <a:rPr b="0" i="1" lang="en" sz="1200" u="none" cap="none" strike="noStrike">
                <a:solidFill>
                  <a:srgbClr val="FF0000"/>
                </a:solidFill>
                <a:latin typeface="Arial"/>
                <a:ea typeface="Arial"/>
                <a:cs typeface="Arial"/>
                <a:sym typeface="Arial"/>
              </a:rPr>
              <a:t>n</a:t>
            </a:r>
            <a:r>
              <a:rPr b="0" baseline="-25000" i="1" lang="en" sz="1200" u="none" cap="none" strike="noStrike">
                <a:solidFill>
                  <a:srgbClr val="FF0000"/>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total number of nucleotides</a:t>
            </a:r>
          </a:p>
          <a:p>
            <a:pPr indent="-152400" lvl="1" marL="520700" marR="0" rtl="0" algn="l">
              <a:lnSpc>
                <a:spcPct val="100000"/>
              </a:lnSpc>
              <a:spcBef>
                <a:spcPts val="400"/>
              </a:spcBef>
              <a:spcAft>
                <a:spcPts val="0"/>
              </a:spcAft>
              <a:buClr>
                <a:srgbClr val="4C9900"/>
              </a:buClr>
              <a:buSzPct val="100000"/>
              <a:buFont typeface="Arial"/>
              <a:buChar char="–"/>
            </a:pPr>
            <a:r>
              <a:rPr b="0" i="1" lang="en" sz="1200" u="none" cap="none" strike="noStrike">
                <a:solidFill>
                  <a:srgbClr val="4C9900"/>
                </a:solidFill>
                <a:latin typeface="Arial"/>
                <a:ea typeface="Arial"/>
                <a:cs typeface="Arial"/>
                <a:sym typeface="Arial"/>
              </a:rPr>
              <a:t>x</a:t>
            </a:r>
            <a:r>
              <a:rPr b="0" baseline="-25000" i="1" lang="en" sz="1200" u="none" cap="none" strike="noStrike">
                <a:solidFill>
                  <a:srgbClr val="008000"/>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the number of mutations within the element</a:t>
            </a:r>
          </a:p>
          <a:p>
            <a:pPr indent="-152400" lvl="1" marL="520700" marR="0" rtl="0" algn="l">
              <a:lnSpc>
                <a:spcPct val="100000"/>
              </a:lnSpc>
              <a:spcBef>
                <a:spcPts val="400"/>
              </a:spcBef>
              <a:spcAft>
                <a:spcPts val="0"/>
              </a:spcAft>
              <a:buClr>
                <a:srgbClr val="996633"/>
              </a:buClr>
              <a:buSzPct val="100000"/>
              <a:buFont typeface="Arial"/>
              <a:buChar char="–"/>
            </a:pPr>
            <a:r>
              <a:rPr b="0" i="1" lang="en" sz="1200" u="none" cap="none" strike="noStrike">
                <a:solidFill>
                  <a:srgbClr val="996633"/>
                </a:solidFill>
                <a:latin typeface="Arial"/>
                <a:ea typeface="Arial"/>
                <a:cs typeface="Arial"/>
                <a:sym typeface="Arial"/>
              </a:rPr>
              <a:t>p</a:t>
            </a:r>
            <a:r>
              <a:rPr b="0" i="0" lang="en" sz="1200" u="none" cap="none" strike="noStrike">
                <a:solidFill>
                  <a:srgbClr val="0000FF"/>
                </a:solidFill>
                <a:latin typeface="Arial"/>
                <a:ea typeface="Arial"/>
                <a:cs typeface="Arial"/>
                <a:sym typeface="Arial"/>
              </a:rPr>
              <a:t>: the mutation rate</a:t>
            </a:r>
          </a:p>
          <a:p>
            <a:pPr indent="-152400" lvl="1" marL="520700" marR="0" rtl="0" algn="l">
              <a:lnSpc>
                <a:spcPct val="100000"/>
              </a:lnSpc>
              <a:spcBef>
                <a:spcPts val="400"/>
              </a:spcBef>
              <a:spcAft>
                <a:spcPts val="0"/>
              </a:spcAft>
              <a:buClr>
                <a:srgbClr val="660066"/>
              </a:buClr>
              <a:buSzPct val="100000"/>
              <a:buFont typeface="Arial"/>
              <a:buChar char="–"/>
            </a:pPr>
            <a:r>
              <a:rPr b="0" i="1" lang="en" sz="1200" u="none" cap="none" strike="noStrike">
                <a:solidFill>
                  <a:srgbClr val="660066"/>
                </a:solidFill>
                <a:latin typeface="Arial"/>
                <a:ea typeface="Arial"/>
                <a:cs typeface="Arial"/>
                <a:sym typeface="Arial"/>
              </a:rPr>
              <a:t>R</a:t>
            </a:r>
            <a:r>
              <a:rPr b="0" baseline="-25000" i="1" lang="en" sz="1200" u="none" cap="none" strike="noStrike">
                <a:solidFill>
                  <a:srgbClr val="660066"/>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the covariate rank of the element</a:t>
            </a:r>
          </a:p>
          <a:p>
            <a:pPr indent="-158750" lvl="0" marL="177800" marR="0" rtl="0" algn="l">
              <a:lnSpc>
                <a:spcPct val="100000"/>
              </a:lnSpc>
              <a:spcBef>
                <a:spcPts val="80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Non-parametric model is useful when covariate data is missing for the studied annotations</a:t>
            </a:r>
          </a:p>
          <a:p>
            <a:pPr indent="-152400" lvl="1" marL="520700" marR="0" rtl="0" algn="l">
              <a:lnSpc>
                <a:spcPct val="100000"/>
              </a:lnSpc>
              <a:spcBef>
                <a:spcPts val="400"/>
              </a:spcBef>
              <a:buClr>
                <a:schemeClr val="dk1"/>
              </a:buClr>
              <a:buSzPct val="100000"/>
              <a:buFont typeface="Arial"/>
              <a:buChar char="•"/>
            </a:pPr>
            <a:r>
              <a:rPr b="0" i="0" lang="en" sz="1200" u="none" cap="none" strike="noStrike">
                <a:solidFill>
                  <a:schemeClr val="dk1"/>
                </a:solidFill>
                <a:latin typeface="Arial"/>
                <a:ea typeface="Arial"/>
                <a:cs typeface="Arial"/>
                <a:sym typeface="Arial"/>
              </a:rPr>
              <a:t>Also sidesteps issue of properly identifying and modeling every relevant covariate (possibly hundreds)</a:t>
            </a:r>
          </a:p>
        </p:txBody>
      </p:sp>
      <p:sp>
        <p:nvSpPr>
          <p:cNvPr id="1236" name="Shape 1236"/>
          <p:cNvSpPr txBox="1"/>
          <p:nvPr/>
        </p:nvSpPr>
        <p:spPr>
          <a:xfrm>
            <a:off x="147422" y="916255"/>
            <a:ext cx="3029100" cy="813300"/>
          </a:xfrm>
          <a:prstGeom prst="rect">
            <a:avLst/>
          </a:prstGeom>
          <a:noFill/>
          <a:ln>
            <a:noFill/>
          </a:ln>
        </p:spPr>
        <p:txBody>
          <a:bodyPr anchorCtr="0" anchor="t" bIns="34275" lIns="68575" rIns="68575" wrap="square" tIns="34275">
            <a:noAutofit/>
          </a:bodyPr>
          <a:lstStyle/>
          <a:p>
            <a:pPr indent="0" lvl="0" marL="0" marR="0" rtl="0" algn="l">
              <a:spcBef>
                <a:spcPts val="0"/>
              </a:spcBef>
              <a:spcAft>
                <a:spcPts val="0"/>
              </a:spcAft>
              <a:buClr>
                <a:schemeClr val="dk1"/>
              </a:buClr>
              <a:buSzPct val="25000"/>
              <a:buFont typeface="Arial"/>
              <a:buNone/>
            </a:pPr>
            <a:r>
              <a:rPr b="1" i="0" lang="en" sz="1400" u="none" cap="none" strike="noStrike">
                <a:solidFill>
                  <a:schemeClr val="dk1"/>
                </a:solidFill>
                <a:latin typeface="Arial"/>
                <a:ea typeface="Arial"/>
                <a:cs typeface="Arial"/>
                <a:sym typeface="Arial"/>
              </a:rPr>
              <a:t>Model 1: Constant Background Mutation Rate (Model from Previous Work)</a:t>
            </a:r>
          </a:p>
          <a:p>
            <a:pPr indent="0" lvl="0" marL="0" marR="0" rtl="0" algn="l">
              <a:spcBef>
                <a:spcPts val="30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a:p>
            <a:pPr indent="0" lvl="0" marL="0" marR="0" rtl="0" algn="l">
              <a:spcBef>
                <a:spcPts val="300"/>
              </a:spcBef>
              <a:buClr>
                <a:schemeClr val="dk1"/>
              </a:buClr>
              <a:buFont typeface="Arial"/>
              <a:buNone/>
            </a:pPr>
            <a:r>
              <a:t/>
            </a:r>
            <a:endParaRPr b="0" i="0" sz="1400" u="none" cap="none" strike="noStrike">
              <a:solidFill>
                <a:schemeClr val="dk1"/>
              </a:solidFill>
              <a:latin typeface="Arial"/>
              <a:ea typeface="Arial"/>
              <a:cs typeface="Arial"/>
              <a:sym typeface="Arial"/>
            </a:endParaRPr>
          </a:p>
        </p:txBody>
      </p:sp>
      <p:cxnSp>
        <p:nvCxnSpPr>
          <p:cNvPr id="1237" name="Shape 1237"/>
          <p:cNvCxnSpPr/>
          <p:nvPr/>
        </p:nvCxnSpPr>
        <p:spPr>
          <a:xfrm flipH="1">
            <a:off x="131879" y="916256"/>
            <a:ext cx="8400" cy="3837900"/>
          </a:xfrm>
          <a:prstGeom prst="straightConnector1">
            <a:avLst/>
          </a:prstGeom>
          <a:noFill/>
          <a:ln cap="flat" cmpd="sng" w="12700">
            <a:solidFill>
              <a:srgbClr val="2F5496"/>
            </a:solidFill>
            <a:prstDash val="solid"/>
            <a:miter lim="800000"/>
            <a:headEnd len="med" w="med" type="none"/>
            <a:tailEnd len="med" w="med" type="none"/>
          </a:ln>
        </p:spPr>
      </p:cxnSp>
      <p:cxnSp>
        <p:nvCxnSpPr>
          <p:cNvPr id="1238" name="Shape 1238"/>
          <p:cNvCxnSpPr/>
          <p:nvPr/>
        </p:nvCxnSpPr>
        <p:spPr>
          <a:xfrm>
            <a:off x="120416" y="4756847"/>
            <a:ext cx="2881200" cy="600"/>
          </a:xfrm>
          <a:prstGeom prst="straightConnector1">
            <a:avLst/>
          </a:prstGeom>
          <a:noFill/>
          <a:ln cap="flat" cmpd="sng" w="12700">
            <a:solidFill>
              <a:srgbClr val="2F5496"/>
            </a:solidFill>
            <a:prstDash val="solid"/>
            <a:miter lim="800000"/>
            <a:headEnd len="med" w="med" type="none"/>
            <a:tailEnd len="med" w="med" type="none"/>
          </a:ln>
        </p:spPr>
      </p:cxnSp>
      <p:cxnSp>
        <p:nvCxnSpPr>
          <p:cNvPr id="1239" name="Shape 1239"/>
          <p:cNvCxnSpPr/>
          <p:nvPr/>
        </p:nvCxnSpPr>
        <p:spPr>
          <a:xfrm>
            <a:off x="140278" y="916256"/>
            <a:ext cx="2861400" cy="4500"/>
          </a:xfrm>
          <a:prstGeom prst="straightConnector1">
            <a:avLst/>
          </a:prstGeom>
          <a:noFill/>
          <a:ln cap="flat" cmpd="sng" w="12700">
            <a:solidFill>
              <a:srgbClr val="2F5496"/>
            </a:solidFill>
            <a:prstDash val="solid"/>
            <a:miter lim="800000"/>
            <a:headEnd len="med" w="med" type="none"/>
            <a:tailEnd len="med" w="med" type="none"/>
          </a:ln>
        </p:spPr>
      </p:cxnSp>
      <p:cxnSp>
        <p:nvCxnSpPr>
          <p:cNvPr id="1240" name="Shape 1240"/>
          <p:cNvCxnSpPr/>
          <p:nvPr/>
        </p:nvCxnSpPr>
        <p:spPr>
          <a:xfrm flipH="1" rot="10800000">
            <a:off x="140278" y="1870528"/>
            <a:ext cx="2861400" cy="1800"/>
          </a:xfrm>
          <a:prstGeom prst="straightConnector1">
            <a:avLst/>
          </a:prstGeom>
          <a:noFill/>
          <a:ln cap="flat" cmpd="sng" w="12700">
            <a:solidFill>
              <a:srgbClr val="2F5496"/>
            </a:solidFill>
            <a:prstDash val="solid"/>
            <a:miter lim="800000"/>
            <a:headEnd len="med" w="med" type="none"/>
            <a:tailEnd len="med" w="med" type="none"/>
          </a:ln>
        </p:spPr>
      </p:cxnSp>
      <p:cxnSp>
        <p:nvCxnSpPr>
          <p:cNvPr id="1241" name="Shape 1241"/>
          <p:cNvCxnSpPr/>
          <p:nvPr/>
        </p:nvCxnSpPr>
        <p:spPr>
          <a:xfrm>
            <a:off x="131943" y="3343259"/>
            <a:ext cx="2869800" cy="2100"/>
          </a:xfrm>
          <a:prstGeom prst="straightConnector1">
            <a:avLst/>
          </a:prstGeom>
          <a:noFill/>
          <a:ln cap="flat" cmpd="sng" w="12700">
            <a:solidFill>
              <a:srgbClr val="2F5496"/>
            </a:solidFill>
            <a:prstDash val="solid"/>
            <a:miter lim="800000"/>
            <a:headEnd len="med" w="med" type="none"/>
            <a:tailEnd len="med" w="med" type="none"/>
          </a:ln>
        </p:spPr>
      </p:cxnSp>
      <p:sp>
        <p:nvSpPr>
          <p:cNvPr id="1242" name="Shape 1242"/>
          <p:cNvSpPr/>
          <p:nvPr/>
        </p:nvSpPr>
        <p:spPr>
          <a:xfrm>
            <a:off x="120416" y="4791572"/>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i="0" lang="en" sz="800" u="none" cap="none" strike="noStrike">
                <a:solidFill>
                  <a:srgbClr val="7F7F7F"/>
                </a:solidFill>
                <a:latin typeface="Arial"/>
                <a:ea typeface="Arial"/>
                <a:cs typeface="Arial"/>
                <a:sym typeface="Arial"/>
              </a:rPr>
              <a:t>[Lochovsky et al. </a:t>
            </a:r>
            <a:r>
              <a:rPr b="0" i="1" lang="en" sz="800" u="none" cap="none" strike="noStrike">
                <a:solidFill>
                  <a:srgbClr val="7F7F7F"/>
                </a:solidFill>
                <a:latin typeface="Arial"/>
                <a:ea typeface="Arial"/>
                <a:cs typeface="Arial"/>
                <a:sym typeface="Arial"/>
              </a:rPr>
              <a:t>NAR</a:t>
            </a:r>
            <a:r>
              <a:rPr b="0" i="0" lang="en" sz="800" u="none" cap="none" strike="noStrike">
                <a:solidFill>
                  <a:srgbClr val="7F7F7F"/>
                </a:solidFill>
                <a:latin typeface="Arial"/>
                <a:ea typeface="Arial"/>
                <a:cs typeface="Arial"/>
                <a:sym typeface="Arial"/>
              </a:rPr>
              <a:t> (’15)]</a:t>
            </a:r>
          </a:p>
        </p:txBody>
      </p:sp>
      <p:cxnSp>
        <p:nvCxnSpPr>
          <p:cNvPr id="1243" name="Shape 1243"/>
          <p:cNvCxnSpPr/>
          <p:nvPr/>
        </p:nvCxnSpPr>
        <p:spPr>
          <a:xfrm>
            <a:off x="3001538" y="930513"/>
            <a:ext cx="600" cy="3822600"/>
          </a:xfrm>
          <a:prstGeom prst="straightConnector1">
            <a:avLst/>
          </a:prstGeom>
          <a:noFill/>
          <a:ln cap="flat" cmpd="sng" w="12700">
            <a:solidFill>
              <a:srgbClr val="2F5496"/>
            </a:solidFill>
            <a:prstDash val="solid"/>
            <a:miter lim="800000"/>
            <a:headEnd len="med" w="med" type="none"/>
            <a:tailEnd len="med" w="med" type="none"/>
          </a:ln>
        </p:spPr>
      </p:cxnSp>
      <p:sp>
        <p:nvSpPr>
          <p:cNvPr id="1244" name="Shape 1244"/>
          <p:cNvSpPr txBox="1"/>
          <p:nvPr/>
        </p:nvSpPr>
        <p:spPr>
          <a:xfrm>
            <a:off x="442316" y="648628"/>
            <a:ext cx="2321700" cy="300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500" u="none" cap="none" strike="noStrike">
                <a:solidFill>
                  <a:srgbClr val="4C9900"/>
                </a:solidFill>
                <a:latin typeface="Merriweather Sans"/>
                <a:ea typeface="Merriweather Sans"/>
                <a:cs typeface="Merriweather Sans"/>
                <a:sym typeface="Merriweather Sans"/>
              </a:rPr>
              <a:t>PARAMETRIC MODELS</a:t>
            </a:r>
          </a:p>
        </p:txBody>
      </p:sp>
      <p:sp>
        <p:nvSpPr>
          <p:cNvPr id="1245" name="Shape 1245"/>
          <p:cNvSpPr txBox="1"/>
          <p:nvPr/>
        </p:nvSpPr>
        <p:spPr>
          <a:xfrm>
            <a:off x="6237630" y="1342477"/>
            <a:ext cx="2718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3a: Random Permutation of Input Annotations</a:t>
            </a:r>
          </a:p>
        </p:txBody>
      </p:sp>
      <p:sp>
        <p:nvSpPr>
          <p:cNvPr id="1246" name="Shape 1246"/>
          <p:cNvSpPr txBox="1"/>
          <p:nvPr/>
        </p:nvSpPr>
        <p:spPr>
          <a:xfrm>
            <a:off x="6226712" y="1946510"/>
            <a:ext cx="2739900" cy="1107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247" name="Shape 1247"/>
          <p:cNvSpPr txBox="1"/>
          <p:nvPr/>
        </p:nvSpPr>
        <p:spPr>
          <a:xfrm>
            <a:off x="133010" y="1875636"/>
            <a:ext cx="3315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2a: Varying Mutation Rate</a:t>
            </a:r>
          </a:p>
          <a:p>
            <a:pPr indent="0" lvl="0" marL="0" marR="0" rtl="0" algn="l">
              <a:spcBef>
                <a:spcPts val="0"/>
              </a:spcBef>
              <a:buSzPct val="25000"/>
              <a:buNone/>
            </a:pPr>
            <a:r>
              <a:rPr b="1" lang="en" sz="1400">
                <a:solidFill>
                  <a:schemeClr val="dk1"/>
                </a:solidFill>
                <a:latin typeface="Arial"/>
                <a:ea typeface="Arial"/>
                <a:cs typeface="Arial"/>
                <a:sym typeface="Arial"/>
              </a:rPr>
              <a:t>with Single Covariate Correction</a:t>
            </a:r>
          </a:p>
        </p:txBody>
      </p:sp>
      <p:sp>
        <p:nvSpPr>
          <p:cNvPr id="1248" name="Shape 1248"/>
          <p:cNvSpPr txBox="1"/>
          <p:nvPr/>
        </p:nvSpPr>
        <p:spPr>
          <a:xfrm>
            <a:off x="157606" y="2323861"/>
            <a:ext cx="1703700" cy="276900"/>
          </a:xfrm>
          <a:prstGeom prst="rect">
            <a:avLst/>
          </a:prstGeom>
          <a:blipFill rotWithShape="1">
            <a:blip r:embed="rId4">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49" name="Shape 1249"/>
          <p:cNvSpPr txBox="1"/>
          <p:nvPr/>
        </p:nvSpPr>
        <p:spPr>
          <a:xfrm>
            <a:off x="148612" y="1559774"/>
            <a:ext cx="1655400" cy="276900"/>
          </a:xfrm>
          <a:prstGeom prst="rect">
            <a:avLst/>
          </a:prstGeom>
          <a:blipFill rotWithShape="1">
            <a:blip r:embed="rId5">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50" name="Shape 1250"/>
          <p:cNvSpPr txBox="1"/>
          <p:nvPr/>
        </p:nvSpPr>
        <p:spPr>
          <a:xfrm>
            <a:off x="226399" y="2600195"/>
            <a:ext cx="1566000" cy="234300"/>
          </a:xfrm>
          <a:prstGeom prst="rect">
            <a:avLst/>
          </a:prstGeom>
          <a:blipFill rotWithShape="1">
            <a:blip r:embed="rId6">
              <a:alphaModFix/>
            </a:blip>
            <a:stretch>
              <a:fillRect b="-315648" l="-2339" r="-9938" t="-21762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51" name="Shape 1251"/>
          <p:cNvSpPr txBox="1"/>
          <p:nvPr/>
        </p:nvSpPr>
        <p:spPr>
          <a:xfrm>
            <a:off x="252383" y="2873773"/>
            <a:ext cx="2612400" cy="442200"/>
          </a:xfrm>
          <a:prstGeom prst="rect">
            <a:avLst/>
          </a:prstGeom>
          <a:blipFill rotWithShape="1">
            <a:blip r:embed="rId7">
              <a:alphaModFix/>
            </a:blip>
            <a:stretch>
              <a:fillRect b="-120825" l="-12238" r="-3318" t="-11561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52" name="Shape 1252"/>
          <p:cNvSpPr txBox="1"/>
          <p:nvPr/>
        </p:nvSpPr>
        <p:spPr>
          <a:xfrm>
            <a:off x="123608" y="3330999"/>
            <a:ext cx="3315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2b: Varying Mutation Rate</a:t>
            </a:r>
          </a:p>
          <a:p>
            <a:pPr indent="0" lvl="0" marL="0" marR="0" rtl="0" algn="l">
              <a:spcBef>
                <a:spcPts val="0"/>
              </a:spcBef>
              <a:buSzPct val="25000"/>
              <a:buNone/>
            </a:pPr>
            <a:r>
              <a:rPr b="1" lang="en" sz="1400">
                <a:solidFill>
                  <a:schemeClr val="dk1"/>
                </a:solidFill>
                <a:latin typeface="Arial"/>
                <a:ea typeface="Arial"/>
                <a:cs typeface="Arial"/>
                <a:sym typeface="Arial"/>
              </a:rPr>
              <a:t>with Multiple Covariate Correction</a:t>
            </a:r>
          </a:p>
        </p:txBody>
      </p:sp>
      <p:sp>
        <p:nvSpPr>
          <p:cNvPr id="1253" name="Shape 1253"/>
          <p:cNvSpPr txBox="1"/>
          <p:nvPr/>
        </p:nvSpPr>
        <p:spPr>
          <a:xfrm>
            <a:off x="120416" y="3746388"/>
            <a:ext cx="1703700" cy="276900"/>
          </a:xfrm>
          <a:prstGeom prst="rect">
            <a:avLst/>
          </a:prstGeom>
          <a:blipFill rotWithShape="1">
            <a:blip r:embed="rId8">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54" name="Shape 1254"/>
          <p:cNvSpPr txBox="1"/>
          <p:nvPr/>
        </p:nvSpPr>
        <p:spPr>
          <a:xfrm>
            <a:off x="189209" y="4022722"/>
            <a:ext cx="1587300" cy="234300"/>
          </a:xfrm>
          <a:prstGeom prst="rect">
            <a:avLst/>
          </a:prstGeom>
          <a:blipFill rotWithShape="1">
            <a:blip r:embed="rId9">
              <a:alphaModFix/>
            </a:blip>
            <a:stretch>
              <a:fillRect b="-315648" l="-2009" r="-9199" t="-21762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55" name="Shape 1255"/>
          <p:cNvSpPr txBox="1"/>
          <p:nvPr/>
        </p:nvSpPr>
        <p:spPr>
          <a:xfrm>
            <a:off x="215192" y="4296300"/>
            <a:ext cx="2634000" cy="442200"/>
          </a:xfrm>
          <a:prstGeom prst="rect">
            <a:avLst/>
          </a:prstGeom>
          <a:blipFill rotWithShape="1">
            <a:blip r:embed="rId10">
              <a:alphaModFix/>
            </a:blip>
            <a:stretch>
              <a:fillRect b="-120825" l="-12149" r="-3469" t="-11561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56" name="Shape 1256"/>
          <p:cNvSpPr/>
          <p:nvPr/>
        </p:nvSpPr>
        <p:spPr>
          <a:xfrm>
            <a:off x="6211225" y="1342474"/>
            <a:ext cx="2749800" cy="1251900"/>
          </a:xfrm>
          <a:prstGeom prst="rect">
            <a:avLst/>
          </a:prstGeom>
          <a:no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257" name="Shape 1257"/>
          <p:cNvSpPr/>
          <p:nvPr/>
        </p:nvSpPr>
        <p:spPr>
          <a:xfrm>
            <a:off x="7364106" y="3803203"/>
            <a:ext cx="1588500" cy="1962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lang="en" sz="800" u="none">
                <a:solidFill>
                  <a:srgbClr val="7F7F7F"/>
                </a:solidFill>
                <a:latin typeface="Arial"/>
                <a:ea typeface="Arial"/>
                <a:cs typeface="Arial"/>
                <a:sym typeface="Arial"/>
              </a:rPr>
              <a:t>[Lochovsky et al. under review]</a:t>
            </a:r>
          </a:p>
        </p:txBody>
      </p:sp>
      <p:sp>
        <p:nvSpPr>
          <p:cNvPr id="1258" name="Shape 1258"/>
          <p:cNvSpPr txBox="1"/>
          <p:nvPr/>
        </p:nvSpPr>
        <p:spPr>
          <a:xfrm>
            <a:off x="6136672" y="656151"/>
            <a:ext cx="2890200" cy="300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500" cap="none">
                <a:solidFill>
                  <a:srgbClr val="E69138"/>
                </a:solidFill>
                <a:latin typeface="Merriweather Sans"/>
                <a:ea typeface="Merriweather Sans"/>
                <a:cs typeface="Merriweather Sans"/>
                <a:sym typeface="Merriweather Sans"/>
              </a:rPr>
              <a:t>NON-PARAMETRIC MODELS</a:t>
            </a:r>
          </a:p>
        </p:txBody>
      </p:sp>
      <p:sp>
        <p:nvSpPr>
          <p:cNvPr id="1259" name="Shape 1259"/>
          <p:cNvSpPr txBox="1"/>
          <p:nvPr/>
        </p:nvSpPr>
        <p:spPr>
          <a:xfrm>
            <a:off x="6208689" y="2600474"/>
            <a:ext cx="2718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3b: Random Permutation of Input Variants</a:t>
            </a:r>
          </a:p>
        </p:txBody>
      </p:sp>
      <p:sp>
        <p:nvSpPr>
          <p:cNvPr id="1260" name="Shape 1260"/>
          <p:cNvSpPr txBox="1"/>
          <p:nvPr/>
        </p:nvSpPr>
        <p:spPr>
          <a:xfrm>
            <a:off x="6226712" y="3053016"/>
            <a:ext cx="2739900" cy="1107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261" name="Shape 1261"/>
          <p:cNvSpPr/>
          <p:nvPr/>
        </p:nvSpPr>
        <p:spPr>
          <a:xfrm>
            <a:off x="6209025" y="2594306"/>
            <a:ext cx="2749800" cy="1126800"/>
          </a:xfrm>
          <a:prstGeom prst="rect">
            <a:avLst/>
          </a:prstGeom>
          <a:no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262" name="Shape 1262"/>
          <p:cNvSpPr txBox="1"/>
          <p:nvPr/>
        </p:nvSpPr>
        <p:spPr>
          <a:xfrm>
            <a:off x="6450366" y="832388"/>
            <a:ext cx="2749800" cy="857100"/>
          </a:xfrm>
          <a:prstGeom prst="rect">
            <a:avLst/>
          </a:prstGeom>
          <a:noFill/>
          <a:ln>
            <a:noFill/>
          </a:ln>
        </p:spPr>
        <p:txBody>
          <a:bodyPr anchorCtr="0" anchor="t" bIns="68575" lIns="68575" rIns="68575" wrap="square" tIns="68575">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6" name="Shape 1266"/>
        <p:cNvGrpSpPr/>
        <p:nvPr/>
      </p:nvGrpSpPr>
      <p:grpSpPr>
        <a:xfrm>
          <a:off x="0" y="0"/>
          <a:ext cx="0" cy="0"/>
          <a:chOff x="0" y="0"/>
          <a:chExt cx="0" cy="0"/>
        </a:xfrm>
      </p:grpSpPr>
      <p:sp>
        <p:nvSpPr>
          <p:cNvPr id="1267" name="Shape 1267"/>
          <p:cNvSpPr txBox="1"/>
          <p:nvPr>
            <p:ph type="title"/>
          </p:nvPr>
        </p:nvSpPr>
        <p:spPr>
          <a:xfrm>
            <a:off x="685800" y="0"/>
            <a:ext cx="7772400" cy="857400"/>
          </a:xfrm>
          <a:prstGeom prst="rect">
            <a:avLst/>
          </a:prstGeom>
        </p:spPr>
        <p:txBody>
          <a:bodyPr anchorCtr="0" anchor="ctr" bIns="91425" lIns="91425" rIns="91425" wrap="square" tIns="91425">
            <a:noAutofit/>
          </a:bodyPr>
          <a:lstStyle/>
          <a:p>
            <a:pPr lvl="0">
              <a:spcBef>
                <a:spcPts val="0"/>
              </a:spcBef>
              <a:buNone/>
            </a:pPr>
            <a:r>
              <a:rPr lang="en" sz="3300"/>
              <a:t>MOAT schematic</a:t>
            </a:r>
          </a:p>
        </p:txBody>
      </p:sp>
      <p:pic>
        <p:nvPicPr>
          <p:cNvPr descr="MOAT_schematic_for_slides.jpg" id="1268" name="Shape 1268"/>
          <p:cNvPicPr preferRelativeResize="0"/>
          <p:nvPr/>
        </p:nvPicPr>
        <p:blipFill rotWithShape="1">
          <a:blip r:embed="rId4">
            <a:alphaModFix/>
          </a:blip>
          <a:srcRect b="37213" l="0" r="0" t="0"/>
          <a:stretch/>
        </p:blipFill>
        <p:spPr>
          <a:xfrm>
            <a:off x="0" y="654400"/>
            <a:ext cx="4682900" cy="3920276"/>
          </a:xfrm>
          <a:prstGeom prst="rect">
            <a:avLst/>
          </a:prstGeom>
          <a:noFill/>
          <a:ln>
            <a:noFill/>
          </a:ln>
        </p:spPr>
      </p:pic>
      <p:pic>
        <p:nvPicPr>
          <p:cNvPr descr="MOAT_schematic_for_slides.jpg" id="1269" name="Shape 1269"/>
          <p:cNvPicPr preferRelativeResize="0"/>
          <p:nvPr/>
        </p:nvPicPr>
        <p:blipFill rotWithShape="1">
          <a:blip r:embed="rId5">
            <a:alphaModFix/>
          </a:blip>
          <a:srcRect b="0" l="0" r="0" t="62786"/>
          <a:stretch/>
        </p:blipFill>
        <p:spPr>
          <a:xfrm>
            <a:off x="4461100" y="583725"/>
            <a:ext cx="4682900" cy="232357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74" name="Shape 1274"/>
        <p:cNvGrpSpPr/>
        <p:nvPr/>
      </p:nvGrpSpPr>
      <p:grpSpPr>
        <a:xfrm>
          <a:off x="0" y="0"/>
          <a:ext cx="0" cy="0"/>
          <a:chOff x="0" y="0"/>
          <a:chExt cx="0" cy="0"/>
        </a:xfrm>
      </p:grpSpPr>
      <p:pic>
        <p:nvPicPr>
          <p:cNvPr descr="MOAT-a_only.jpg" id="1275" name="Shape 1275"/>
          <p:cNvPicPr preferRelativeResize="0"/>
          <p:nvPr/>
        </p:nvPicPr>
        <p:blipFill>
          <a:blip r:embed="rId4">
            <a:alphaModFix/>
          </a:blip>
          <a:stretch>
            <a:fillRect/>
          </a:stretch>
        </p:blipFill>
        <p:spPr>
          <a:xfrm>
            <a:off x="400050" y="1028681"/>
            <a:ext cx="8515349" cy="4008019"/>
          </a:xfrm>
          <a:prstGeom prst="rect">
            <a:avLst/>
          </a:prstGeom>
          <a:noFill/>
          <a:ln>
            <a:noFill/>
          </a:ln>
        </p:spPr>
      </p:pic>
      <p:sp>
        <p:nvSpPr>
          <p:cNvPr id="1276" name="Shape 1276"/>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MOAT-a: Annotation-based permutation</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81" name="Shape 1281"/>
        <p:cNvGrpSpPr/>
        <p:nvPr/>
      </p:nvGrpSpPr>
      <p:grpSpPr>
        <a:xfrm>
          <a:off x="0" y="0"/>
          <a:ext cx="0" cy="0"/>
          <a:chOff x="0" y="0"/>
          <a:chExt cx="0" cy="0"/>
        </a:xfrm>
      </p:grpSpPr>
      <p:pic>
        <p:nvPicPr>
          <p:cNvPr descr="MOAT-v_only.jpg" id="1282" name="Shape 1282"/>
          <p:cNvPicPr preferRelativeResize="0"/>
          <p:nvPr/>
        </p:nvPicPr>
        <p:blipFill rotWithShape="1">
          <a:blip r:embed="rId3">
            <a:alphaModFix/>
          </a:blip>
          <a:srcRect b="0" l="1847" r="933" t="0"/>
          <a:stretch/>
        </p:blipFill>
        <p:spPr>
          <a:xfrm>
            <a:off x="16500" y="1644000"/>
            <a:ext cx="8889799" cy="3465351"/>
          </a:xfrm>
          <a:prstGeom prst="rect">
            <a:avLst/>
          </a:prstGeom>
          <a:noFill/>
          <a:ln>
            <a:noFill/>
          </a:ln>
        </p:spPr>
      </p:pic>
      <p:sp>
        <p:nvSpPr>
          <p:cNvPr id="1283" name="Shape 1283"/>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MOAT-v: Variant-based Permutation</a:t>
            </a:r>
          </a:p>
        </p:txBody>
      </p:sp>
      <p:pic>
        <p:nvPicPr>
          <p:cNvPr descr="annotation_legend.jpg" id="1284" name="Shape 1284"/>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descr="original_variants_legend.jpg" id="1285" name="Shape 1285"/>
          <p:cNvPicPr preferRelativeResize="0"/>
          <p:nvPr/>
        </p:nvPicPr>
        <p:blipFill>
          <a:blip r:embed="rId5">
            <a:alphaModFix/>
          </a:blip>
          <a:stretch>
            <a:fillRect/>
          </a:stretch>
        </p:blipFill>
        <p:spPr>
          <a:xfrm>
            <a:off x="6415425" y="1505281"/>
            <a:ext cx="2220306" cy="27384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90" name="Shape 1290"/>
        <p:cNvGrpSpPr/>
        <p:nvPr/>
      </p:nvGrpSpPr>
      <p:grpSpPr>
        <a:xfrm>
          <a:off x="0" y="0"/>
          <a:ext cx="0" cy="0"/>
          <a:chOff x="0" y="0"/>
          <a:chExt cx="0" cy="0"/>
        </a:xfrm>
      </p:grpSpPr>
      <p:sp>
        <p:nvSpPr>
          <p:cNvPr id="1291" name="Shape 1291"/>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MOAT-v: Variant-based Permutation</a:t>
            </a:r>
          </a:p>
        </p:txBody>
      </p:sp>
      <p:sp>
        <p:nvSpPr>
          <p:cNvPr id="1292" name="Shape 1292"/>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ct val="100000"/>
              <a:buFont typeface="Arial"/>
              <a:buChar char="•"/>
            </a:pPr>
            <a:r>
              <a:rPr i="0" lang="en" sz="2400" u="none" cap="none" strike="noStrike">
                <a:solidFill>
                  <a:schemeClr val="dk1"/>
                </a:solidFill>
              </a:rPr>
              <a:t>For each bin, repeat </a:t>
            </a:r>
            <a:r>
              <a:rPr i="1" lang="en" sz="2400" u="none" cap="none" strike="noStrike">
                <a:solidFill>
                  <a:schemeClr val="dk1"/>
                </a:solidFill>
              </a:rPr>
              <a:t>n</a:t>
            </a:r>
            <a:r>
              <a:rPr i="0" lang="en" sz="2400" u="none" cap="none" strike="noStrike">
                <a:solidFill>
                  <a:schemeClr val="dk1"/>
                </a:solidFill>
              </a:rPr>
              <a:t> times:</a:t>
            </a:r>
          </a:p>
          <a:p>
            <a:pPr indent="-171450" lvl="1" marL="520700" marR="0" rtl="0" algn="l">
              <a:lnSpc>
                <a:spcPct val="90000"/>
              </a:lnSpc>
              <a:spcBef>
                <a:spcPts val="400"/>
              </a:spcBef>
              <a:spcAft>
                <a:spcPts val="0"/>
              </a:spcAft>
              <a:buClr>
                <a:schemeClr val="dk1"/>
              </a:buClr>
              <a:buSzPct val="100000"/>
              <a:buFont typeface="Arial"/>
              <a:buChar char="•"/>
            </a:pPr>
            <a:r>
              <a:rPr i="0" lang="en" sz="2100" u="none" cap="none" strike="noStrike">
                <a:solidFill>
                  <a:schemeClr val="dk1"/>
                </a:solidFill>
              </a:rPr>
              <a:t>Iterate through intersecting variants: pick a new location in the bin that has the same trinucleotide context in the reference genome as the original variant location</a:t>
            </a:r>
          </a:p>
          <a:p>
            <a:pPr indent="-177800" lvl="2" marL="863600" marR="0" rtl="0" algn="l">
              <a:lnSpc>
                <a:spcPct val="90000"/>
              </a:lnSpc>
              <a:spcBef>
                <a:spcPts val="400"/>
              </a:spcBef>
              <a:buClr>
                <a:schemeClr val="dk1"/>
              </a:buClr>
              <a:buSzPct val="100000"/>
              <a:buFont typeface="Arial"/>
              <a:buChar char="•"/>
            </a:pPr>
            <a:r>
              <a:rPr i="0" lang="en" sz="1800" u="none" cap="none" strike="noStrike">
                <a:solidFill>
                  <a:schemeClr val="dk1"/>
                </a:solidFill>
              </a:rPr>
              <a:t>Pick with uniform probability, excluding the original variant location as a possible new location</a:t>
            </a:r>
          </a:p>
        </p:txBody>
      </p:sp>
      <p:cxnSp>
        <p:nvCxnSpPr>
          <p:cNvPr id="1293" name="Shape 1293"/>
          <p:cNvCxnSpPr/>
          <p:nvPr/>
        </p:nvCxnSpPr>
        <p:spPr>
          <a:xfrm>
            <a:off x="1662456" y="4176837"/>
            <a:ext cx="6172200" cy="13800"/>
          </a:xfrm>
          <a:prstGeom prst="straightConnector1">
            <a:avLst/>
          </a:prstGeom>
          <a:noFill/>
          <a:ln cap="flat" cmpd="sng" w="12700">
            <a:solidFill>
              <a:srgbClr val="000000"/>
            </a:solidFill>
            <a:prstDash val="solid"/>
            <a:miter lim="800000"/>
            <a:headEnd len="med" w="med" type="none"/>
            <a:tailEnd len="med" w="med" type="none"/>
          </a:ln>
        </p:spPr>
      </p:cxnSp>
      <p:sp>
        <p:nvSpPr>
          <p:cNvPr id="1294" name="Shape 1294"/>
          <p:cNvSpPr txBox="1"/>
          <p:nvPr/>
        </p:nvSpPr>
        <p:spPr>
          <a:xfrm>
            <a:off x="1614488" y="4286474"/>
            <a:ext cx="63180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CTTCAAGTTCTCAACTCCTGTCAATATCCCTTCCCCTCAACTTGACAATC</a:t>
            </a:r>
          </a:p>
        </p:txBody>
      </p:sp>
      <p:sp>
        <p:nvSpPr>
          <p:cNvPr id="1295" name="Shape 1295"/>
          <p:cNvSpPr txBox="1"/>
          <p:nvPr/>
        </p:nvSpPr>
        <p:spPr>
          <a:xfrm>
            <a:off x="1321974" y="4183700"/>
            <a:ext cx="436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ref</a:t>
            </a:r>
          </a:p>
        </p:txBody>
      </p:sp>
      <p:sp>
        <p:nvSpPr>
          <p:cNvPr id="1296" name="Shape 1296"/>
          <p:cNvSpPr txBox="1"/>
          <p:nvPr/>
        </p:nvSpPr>
        <p:spPr>
          <a:xfrm>
            <a:off x="1329104" y="3729250"/>
            <a:ext cx="436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alt</a:t>
            </a:r>
          </a:p>
        </p:txBody>
      </p:sp>
      <p:sp>
        <p:nvSpPr>
          <p:cNvPr id="1297" name="Shape 1297"/>
          <p:cNvSpPr txBox="1"/>
          <p:nvPr/>
        </p:nvSpPr>
        <p:spPr>
          <a:xfrm>
            <a:off x="4291241" y="3763511"/>
            <a:ext cx="2541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T</a:t>
            </a:r>
          </a:p>
        </p:txBody>
      </p:sp>
      <p:sp>
        <p:nvSpPr>
          <p:cNvPr id="1298" name="Shape 1298"/>
          <p:cNvSpPr/>
          <p:nvPr/>
        </p:nvSpPr>
        <p:spPr>
          <a:xfrm>
            <a:off x="4346064" y="3813665"/>
            <a:ext cx="137100" cy="819000"/>
          </a:xfrm>
          <a:prstGeom prst="rect">
            <a:avLst/>
          </a:prstGeom>
          <a:noFill/>
          <a:ln cap="flat" cmpd="sng" w="25400">
            <a:solidFill>
              <a:srgbClr val="FF0000"/>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299" name="Shape 1299"/>
          <p:cNvSpPr txBox="1"/>
          <p:nvPr/>
        </p:nvSpPr>
        <p:spPr>
          <a:xfrm>
            <a:off x="2101021" y="4492043"/>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00" name="Shape 1300"/>
          <p:cNvSpPr txBox="1"/>
          <p:nvPr/>
        </p:nvSpPr>
        <p:spPr>
          <a:xfrm>
            <a:off x="3072705" y="4568478"/>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01" name="Shape 1301"/>
          <p:cNvSpPr txBox="1"/>
          <p:nvPr/>
        </p:nvSpPr>
        <p:spPr>
          <a:xfrm>
            <a:off x="6154550" y="4482678"/>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02" name="Shape 1302"/>
          <p:cNvSpPr txBox="1"/>
          <p:nvPr/>
        </p:nvSpPr>
        <p:spPr>
          <a:xfrm>
            <a:off x="7156751" y="4486637"/>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03" name="Shape 1303"/>
          <p:cNvSpPr/>
          <p:nvPr/>
        </p:nvSpPr>
        <p:spPr>
          <a:xfrm>
            <a:off x="3125328" y="3806069"/>
            <a:ext cx="137100" cy="819000"/>
          </a:xfrm>
          <a:prstGeom prst="rect">
            <a:avLst/>
          </a:prstGeom>
          <a:noFill/>
          <a:ln cap="flat" cmpd="sng" w="25400">
            <a:solidFill>
              <a:srgbClr val="008000"/>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04" name="Shape 1304"/>
          <p:cNvSpPr txBox="1"/>
          <p:nvPr/>
        </p:nvSpPr>
        <p:spPr>
          <a:xfrm>
            <a:off x="3072253" y="3763511"/>
            <a:ext cx="2541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T</a:t>
            </a:r>
          </a:p>
        </p:txBody>
      </p:sp>
      <p:sp>
        <p:nvSpPr>
          <p:cNvPr id="1305" name="Shape 1305"/>
          <p:cNvSpPr txBox="1"/>
          <p:nvPr/>
        </p:nvSpPr>
        <p:spPr>
          <a:xfrm>
            <a:off x="3816373" y="3573025"/>
            <a:ext cx="14040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rgbClr val="FF0000"/>
                </a:solidFill>
              </a:rPr>
              <a:t>original variant</a:t>
            </a:r>
          </a:p>
        </p:txBody>
      </p:sp>
      <p:sp>
        <p:nvSpPr>
          <p:cNvPr id="1306" name="Shape 1306"/>
          <p:cNvSpPr txBox="1"/>
          <p:nvPr/>
        </p:nvSpPr>
        <p:spPr>
          <a:xfrm>
            <a:off x="2740575" y="3562875"/>
            <a:ext cx="11439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rgbClr val="385623"/>
                </a:solidFill>
              </a:rPr>
              <a:t>new variant</a:t>
            </a:r>
          </a:p>
        </p:txBody>
      </p:sp>
      <p:sp>
        <p:nvSpPr>
          <p:cNvPr id="1307" name="Shape 1307"/>
          <p:cNvSpPr txBox="1"/>
          <p:nvPr/>
        </p:nvSpPr>
        <p:spPr>
          <a:xfrm>
            <a:off x="1143000" y="4866500"/>
            <a:ext cx="3739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libri"/>
                <a:ea typeface="Calibri"/>
                <a:cs typeface="Calibri"/>
                <a:sym typeface="Calibri"/>
              </a:rPr>
              <a:t>* </a:t>
            </a:r>
            <a:r>
              <a:rPr lang="en" sz="1400">
                <a:solidFill>
                  <a:schemeClr val="dk1"/>
                </a:solidFill>
              </a:rPr>
              <a:t>= candidates for variant’s new location</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11" name="Shape 1311"/>
        <p:cNvGrpSpPr/>
        <p:nvPr/>
      </p:nvGrpSpPr>
      <p:grpSpPr>
        <a:xfrm>
          <a:off x="0" y="0"/>
          <a:ext cx="0" cy="0"/>
          <a:chOff x="0" y="0"/>
          <a:chExt cx="0" cy="0"/>
        </a:xfrm>
      </p:grpSpPr>
      <p:pic>
        <p:nvPicPr>
          <p:cNvPr descr="MOAT-s_only.jpg" id="1312" name="Shape 1312"/>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13" name="Shape 1313"/>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MOAT-s</a:t>
            </a:r>
          </a:p>
        </p:txBody>
      </p:sp>
      <p:sp>
        <p:nvSpPr>
          <p:cNvPr id="1314" name="Shape 1314"/>
          <p:cNvSpPr txBox="1"/>
          <p:nvPr>
            <p:ph idx="1" type="body"/>
          </p:nvPr>
        </p:nvSpPr>
        <p:spPr>
          <a:xfrm>
            <a:off x="628650" y="1268016"/>
            <a:ext cx="7886700" cy="920100"/>
          </a:xfrm>
          <a:prstGeom prst="rect">
            <a:avLst/>
          </a:prstGeom>
          <a:noFill/>
          <a:ln>
            <a:noFill/>
          </a:ln>
        </p:spPr>
        <p:txBody>
          <a:bodyPr anchorCtr="0" anchor="t" bIns="34275" lIns="68575" rIns="68575" wrap="square" tIns="34275">
            <a:noAutofit/>
          </a:bodyPr>
          <a:lstStyle/>
          <a:p>
            <a:pPr indent="-171450" lvl="0" marL="177800" marR="0" rtl="0" algn="l">
              <a:lnSpc>
                <a:spcPct val="70000"/>
              </a:lnSpc>
              <a:spcBef>
                <a:spcPts val="0"/>
              </a:spcBef>
              <a:spcAft>
                <a:spcPts val="0"/>
              </a:spcAft>
              <a:buClr>
                <a:schemeClr val="dk1"/>
              </a:buClr>
              <a:buSzPct val="100000"/>
              <a:buFont typeface="Arial"/>
              <a:buChar char="•"/>
            </a:pPr>
            <a:r>
              <a:rPr i="0" lang="en" sz="1700" u="none" cap="none" strike="noStrike">
                <a:solidFill>
                  <a:schemeClr val="dk1"/>
                </a:solidFill>
                <a:latin typeface="Arial"/>
                <a:ea typeface="Arial"/>
                <a:cs typeface="Arial"/>
                <a:sym typeface="Arial"/>
              </a:rPr>
              <a:t>A somatic variant simulator</a:t>
            </a:r>
          </a:p>
          <a:p>
            <a:pPr indent="-171450" lvl="1" marL="520700" marR="0" rtl="0" algn="l">
              <a:lnSpc>
                <a:spcPct val="70000"/>
              </a:lnSpc>
              <a:spcBef>
                <a:spcPts val="400"/>
              </a:spcBef>
              <a:spcAft>
                <a:spcPts val="0"/>
              </a:spcAft>
              <a:buClr>
                <a:schemeClr val="dk1"/>
              </a:buClr>
              <a:buSzPct val="100000"/>
              <a:buFont typeface="Arial"/>
              <a:buChar char="•"/>
            </a:pPr>
            <a:r>
              <a:rPr i="0" lang="en" sz="1500" u="none" cap="none" strike="noStrike">
                <a:solidFill>
                  <a:schemeClr val="dk1"/>
                </a:solidFill>
                <a:latin typeface="Arial"/>
                <a:ea typeface="Arial"/>
                <a:cs typeface="Arial"/>
                <a:sym typeface="Arial"/>
              </a:rPr>
              <a:t>Given a set of input variants, shuffle to new locations, taking genome structure into account</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9" name="Shape 1319"/>
        <p:cNvGrpSpPr/>
        <p:nvPr/>
      </p:nvGrpSpPr>
      <p:grpSpPr>
        <a:xfrm>
          <a:off x="0" y="0"/>
          <a:ext cx="0" cy="0"/>
          <a:chOff x="0" y="0"/>
          <a:chExt cx="0" cy="0"/>
        </a:xfrm>
      </p:grpSpPr>
      <p:sp>
        <p:nvSpPr>
          <p:cNvPr id="1320" name="Shape 1320"/>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321" name="Shape 1321"/>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Funseq2</a:t>
            </a:r>
            <a:r>
              <a:rPr baseline="30000" i="0" lang="en" sz="2100" u="none" cap="none" strike="noStrike">
                <a:solidFill>
                  <a:schemeClr val="dk1"/>
                </a:solidFill>
                <a:latin typeface="Arial"/>
                <a:ea typeface="Arial"/>
                <a:cs typeface="Arial"/>
                <a:sym typeface="Arial"/>
              </a:rPr>
              <a:t>1</a:t>
            </a:r>
            <a:r>
              <a:rPr i="0" lang="en" sz="2100" u="none" cap="none" strike="noStrike">
                <a:solidFill>
                  <a:schemeClr val="dk1"/>
                </a:solidFill>
                <a:latin typeface="Arial"/>
                <a:ea typeface="Arial"/>
                <a:cs typeface="Arial"/>
                <a:sym typeface="Arial"/>
              </a:rPr>
              <a:t> integration with MOAT</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Computational method developed in the Gerstein lab</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Assesses the </a:t>
            </a:r>
            <a:r>
              <a:rPr i="0" lang="en" sz="1800" u="sng" cap="none" strike="noStrike">
                <a:solidFill>
                  <a:schemeClr val="dk1"/>
                </a:solidFill>
                <a:latin typeface="Arial"/>
                <a:ea typeface="Arial"/>
                <a:cs typeface="Arial"/>
                <a:sym typeface="Arial"/>
              </a:rPr>
              <a:t>fun</a:t>
            </a:r>
            <a:r>
              <a:rPr i="0" lang="en" sz="1800" u="none" cap="none" strike="noStrike">
                <a:solidFill>
                  <a:schemeClr val="dk1"/>
                </a:solidFill>
                <a:latin typeface="Arial"/>
                <a:ea typeface="Arial"/>
                <a:cs typeface="Arial"/>
                <a:sym typeface="Arial"/>
              </a:rPr>
              <a:t>ctional impact of whole genome </a:t>
            </a:r>
            <a:r>
              <a:rPr i="0" lang="en" sz="1800" u="sng" cap="none" strike="noStrike">
                <a:solidFill>
                  <a:schemeClr val="dk1"/>
                </a:solidFill>
                <a:latin typeface="Arial"/>
                <a:ea typeface="Arial"/>
                <a:cs typeface="Arial"/>
                <a:sym typeface="Arial"/>
              </a:rPr>
              <a:t>seq</a:t>
            </a:r>
            <a:r>
              <a:rPr i="0" lang="en" sz="1800" u="none" cap="none" strike="noStrike">
                <a:solidFill>
                  <a:schemeClr val="dk1"/>
                </a:solidFill>
                <a:latin typeface="Arial"/>
                <a:ea typeface="Arial"/>
                <a:cs typeface="Arial"/>
                <a:sym typeface="Arial"/>
              </a:rPr>
              <a:t>uence variants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Uses a vast range of coding and noncoding annotations to prioritize variants most likely to be associated with cancer</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MOAT identifies input variants with significantly elevated Funseq scores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Computations performed alongside mutation burden analysis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Works with MOAT-a and MOAT-v</a:t>
            </a:r>
          </a:p>
          <a:p>
            <a:pPr indent="-177800" lvl="1" marL="520700" marR="0" rtl="0" algn="l">
              <a:lnSpc>
                <a:spcPct val="90000"/>
              </a:lnSpc>
              <a:spcBef>
                <a:spcPts val="400"/>
              </a:spcBef>
              <a:buClr>
                <a:schemeClr val="dk1"/>
              </a:buClr>
              <a:buSzPct val="100000"/>
              <a:buFont typeface="Arial"/>
              <a:buNone/>
            </a:pPr>
            <a:r>
              <a:t/>
            </a:r>
            <a:endParaRPr i="0" sz="1800" u="none" cap="none" strike="noStrike">
              <a:solidFill>
                <a:schemeClr val="dk1"/>
              </a:solidFill>
              <a:latin typeface="Arial"/>
              <a:ea typeface="Arial"/>
              <a:cs typeface="Arial"/>
              <a:sym typeface="Arial"/>
            </a:endParaRPr>
          </a:p>
        </p:txBody>
      </p:sp>
      <p:sp>
        <p:nvSpPr>
          <p:cNvPr id="1322" name="Shape 1322"/>
          <p:cNvSpPr txBox="1"/>
          <p:nvPr/>
        </p:nvSpPr>
        <p:spPr>
          <a:xfrm>
            <a:off x="628650" y="4684919"/>
            <a:ext cx="6043500" cy="3924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100">
                <a:solidFill>
                  <a:schemeClr val="dk1"/>
                </a:solidFill>
                <a:latin typeface="Calibri"/>
                <a:ea typeface="Calibri"/>
                <a:cs typeface="Calibri"/>
                <a:sym typeface="Calibri"/>
              </a:rPr>
              <a:t>1. Fu, Y. et al. FunSeq2: a framework for prioritizing noncoding regulatory variants in cancer. Genome biology 15, 480 (2014).</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sp>
        <p:nvSpPr>
          <p:cNvPr id="1327" name="Shape 1327"/>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328" name="Shape 1328"/>
          <p:cNvSpPr txBox="1"/>
          <p:nvPr>
            <p:ph idx="1" type="body"/>
          </p:nvPr>
        </p:nvSpPr>
        <p:spPr>
          <a:xfrm>
            <a:off x="1614488" y="1592944"/>
            <a:ext cx="6522900" cy="2973000"/>
          </a:xfrm>
          <a:prstGeom prst="rect">
            <a:avLst/>
          </a:prstGeom>
          <a:noFill/>
          <a:ln>
            <a:noFill/>
          </a:ln>
        </p:spPr>
        <p:txBody>
          <a:bodyPr anchorCtr="0" anchor="t" bIns="34275" lIns="68575" rIns="68575" wrap="square" tIns="34275">
            <a:noAutofit/>
          </a:bodyPr>
          <a:lstStyle/>
          <a:p>
            <a:pPr indent="-177800" lvl="0" marL="177800" marR="0" rtl="0" algn="l">
              <a:lnSpc>
                <a:spcPct val="100000"/>
              </a:lnSpc>
              <a:spcBef>
                <a:spcPts val="0"/>
              </a:spcBef>
              <a:spcAft>
                <a:spcPts val="0"/>
              </a:spcAft>
              <a:buClr>
                <a:schemeClr val="dk1"/>
              </a:buClr>
              <a:buSzPct val="100000"/>
              <a:buFont typeface="Arial"/>
              <a:buChar char="•"/>
            </a:pPr>
            <a:r>
              <a:rPr i="0" lang="en" sz="1600" u="none" cap="none" strike="noStrike">
                <a:solidFill>
                  <a:schemeClr val="dk1"/>
                </a:solidFill>
                <a:latin typeface="Arial"/>
                <a:ea typeface="Arial"/>
                <a:cs typeface="Arial"/>
                <a:sym typeface="Arial"/>
              </a:rPr>
              <a:t>Run Funseq2 over the whole genome</a:t>
            </a: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Produce signal track that is the maximum score at each position</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88900" lvl="1" marL="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Calculate an annotation signal by summing the intersecting variants’ scores</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Use the same procedure on permuted data</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buClr>
                <a:schemeClr val="dk1"/>
              </a:buClr>
              <a:buSzPct val="100000"/>
              <a:buFont typeface="Arial"/>
              <a:buChar char="•"/>
            </a:pPr>
            <a:r>
              <a:rPr i="0" lang="en" sz="1400" u="none" cap="none" strike="noStrike">
                <a:solidFill>
                  <a:schemeClr val="dk1"/>
                </a:solidFill>
                <a:latin typeface="Arial"/>
                <a:ea typeface="Arial"/>
                <a:cs typeface="Arial"/>
                <a:sym typeface="Arial"/>
              </a:rPr>
              <a:t>These are background scores to determine if the observed score is significantly elevated</a:t>
            </a:r>
          </a:p>
        </p:txBody>
      </p:sp>
      <p:cxnSp>
        <p:nvCxnSpPr>
          <p:cNvPr id="1329" name="Shape 1329"/>
          <p:cNvCxnSpPr/>
          <p:nvPr/>
        </p:nvCxnSpPr>
        <p:spPr>
          <a:xfrm>
            <a:off x="1530276" y="2609570"/>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330" name="Shape 1330"/>
          <p:cNvSpPr/>
          <p:nvPr/>
        </p:nvSpPr>
        <p:spPr>
          <a:xfrm>
            <a:off x="1614488" y="2434087"/>
            <a:ext cx="91200" cy="1755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1" name="Shape 1331"/>
          <p:cNvSpPr/>
          <p:nvPr/>
        </p:nvSpPr>
        <p:spPr>
          <a:xfrm>
            <a:off x="1705760" y="2358185"/>
            <a:ext cx="84300" cy="251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2" name="Shape 1332"/>
          <p:cNvSpPr/>
          <p:nvPr/>
        </p:nvSpPr>
        <p:spPr>
          <a:xfrm>
            <a:off x="1791485" y="2358185"/>
            <a:ext cx="84300" cy="251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3" name="Shape 1333"/>
          <p:cNvSpPr/>
          <p:nvPr/>
        </p:nvSpPr>
        <p:spPr>
          <a:xfrm>
            <a:off x="1877715" y="2300961"/>
            <a:ext cx="75900" cy="308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4" name="Shape 1334"/>
          <p:cNvSpPr/>
          <p:nvPr/>
        </p:nvSpPr>
        <p:spPr>
          <a:xfrm>
            <a:off x="1951336" y="2252551"/>
            <a:ext cx="86700" cy="3579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5" name="Shape 1335"/>
          <p:cNvSpPr/>
          <p:nvPr/>
        </p:nvSpPr>
        <p:spPr>
          <a:xfrm>
            <a:off x="2035550" y="2176649"/>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6" name="Shape 1336"/>
          <p:cNvSpPr/>
          <p:nvPr/>
        </p:nvSpPr>
        <p:spPr>
          <a:xfrm>
            <a:off x="2109172" y="2177656"/>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7" name="Shape 1337"/>
          <p:cNvSpPr/>
          <p:nvPr/>
        </p:nvSpPr>
        <p:spPr>
          <a:xfrm>
            <a:off x="2182794" y="2178662"/>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8" name="Shape 1338"/>
          <p:cNvSpPr/>
          <p:nvPr/>
        </p:nvSpPr>
        <p:spPr>
          <a:xfrm>
            <a:off x="2256417" y="2252550"/>
            <a:ext cx="73500" cy="359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39" name="Shape 1339"/>
          <p:cNvSpPr/>
          <p:nvPr/>
        </p:nvSpPr>
        <p:spPr>
          <a:xfrm>
            <a:off x="2330038" y="2300961"/>
            <a:ext cx="71100" cy="311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0" name="Shape 1340"/>
          <p:cNvSpPr/>
          <p:nvPr/>
        </p:nvSpPr>
        <p:spPr>
          <a:xfrm>
            <a:off x="2403661" y="2358184"/>
            <a:ext cx="68700" cy="249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1" name="Shape 1341"/>
          <p:cNvSpPr/>
          <p:nvPr/>
        </p:nvSpPr>
        <p:spPr>
          <a:xfrm>
            <a:off x="2477283" y="2434087"/>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2" name="Shape 1342"/>
          <p:cNvSpPr/>
          <p:nvPr/>
        </p:nvSpPr>
        <p:spPr>
          <a:xfrm>
            <a:off x="2544853" y="2435093"/>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3" name="Shape 1343"/>
          <p:cNvSpPr/>
          <p:nvPr/>
        </p:nvSpPr>
        <p:spPr>
          <a:xfrm>
            <a:off x="2612425" y="2436100"/>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4" name="Shape 1344"/>
          <p:cNvSpPr/>
          <p:nvPr/>
        </p:nvSpPr>
        <p:spPr>
          <a:xfrm>
            <a:off x="2678989" y="2436098"/>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5" name="Shape 1345"/>
          <p:cNvSpPr/>
          <p:nvPr/>
        </p:nvSpPr>
        <p:spPr>
          <a:xfrm>
            <a:off x="2745551" y="2482496"/>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6" name="Shape 1346"/>
          <p:cNvSpPr/>
          <p:nvPr/>
        </p:nvSpPr>
        <p:spPr>
          <a:xfrm>
            <a:off x="2819174" y="2483501"/>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7" name="Shape 1347"/>
          <p:cNvSpPr/>
          <p:nvPr/>
        </p:nvSpPr>
        <p:spPr>
          <a:xfrm>
            <a:off x="2891788" y="2483503"/>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8" name="Shape 1348"/>
          <p:cNvSpPr/>
          <p:nvPr/>
        </p:nvSpPr>
        <p:spPr>
          <a:xfrm>
            <a:off x="2965411" y="2530904"/>
            <a:ext cx="80100" cy="81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9" name="Shape 1349"/>
          <p:cNvSpPr/>
          <p:nvPr/>
        </p:nvSpPr>
        <p:spPr>
          <a:xfrm>
            <a:off x="3045085" y="2525859"/>
            <a:ext cx="80100" cy="81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0" name="Shape 1350"/>
          <p:cNvSpPr/>
          <p:nvPr/>
        </p:nvSpPr>
        <p:spPr>
          <a:xfrm>
            <a:off x="3129802" y="2581821"/>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1" name="Shape 1351"/>
          <p:cNvSpPr/>
          <p:nvPr/>
        </p:nvSpPr>
        <p:spPr>
          <a:xfrm>
            <a:off x="3209476" y="2582828"/>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2" name="Shape 1352"/>
          <p:cNvSpPr/>
          <p:nvPr/>
        </p:nvSpPr>
        <p:spPr>
          <a:xfrm>
            <a:off x="3294193" y="2582827"/>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grpSp>
        <p:nvGrpSpPr>
          <p:cNvPr id="1353" name="Shape 1353"/>
          <p:cNvGrpSpPr/>
          <p:nvPr/>
        </p:nvGrpSpPr>
        <p:grpSpPr>
          <a:xfrm flipH="1">
            <a:off x="4553365" y="2178653"/>
            <a:ext cx="1759355" cy="435993"/>
            <a:chOff x="6062830" y="2730158"/>
            <a:chExt cx="3127742" cy="775098"/>
          </a:xfrm>
        </p:grpSpPr>
        <p:sp>
          <p:nvSpPr>
            <p:cNvPr id="1354" name="Shape 1354"/>
            <p:cNvSpPr/>
            <p:nvPr/>
          </p:nvSpPr>
          <p:spPr>
            <a:xfrm>
              <a:off x="6062830" y="3187825"/>
              <a:ext cx="162300" cy="31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5" name="Shape 1355"/>
            <p:cNvSpPr/>
            <p:nvPr/>
          </p:nvSpPr>
          <p:spPr>
            <a:xfrm>
              <a:off x="6225091" y="3052888"/>
              <a:ext cx="149700" cy="447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6" name="Shape 1356"/>
            <p:cNvSpPr/>
            <p:nvPr/>
          </p:nvSpPr>
          <p:spPr>
            <a:xfrm>
              <a:off x="6377491" y="3052888"/>
              <a:ext cx="149700" cy="447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7" name="Shape 1357"/>
            <p:cNvSpPr/>
            <p:nvPr/>
          </p:nvSpPr>
          <p:spPr>
            <a:xfrm>
              <a:off x="6530788" y="2951157"/>
              <a:ext cx="135300" cy="548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8" name="Shape 1358"/>
            <p:cNvSpPr/>
            <p:nvPr/>
          </p:nvSpPr>
          <p:spPr>
            <a:xfrm>
              <a:off x="6661672" y="2865095"/>
              <a:ext cx="154200" cy="636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9" name="Shape 1359"/>
            <p:cNvSpPr/>
            <p:nvPr/>
          </p:nvSpPr>
          <p:spPr>
            <a:xfrm>
              <a:off x="6811383" y="2730158"/>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0" name="Shape 1360"/>
            <p:cNvSpPr/>
            <p:nvPr/>
          </p:nvSpPr>
          <p:spPr>
            <a:xfrm>
              <a:off x="6942267" y="2731949"/>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1" name="Shape 1361"/>
            <p:cNvSpPr/>
            <p:nvPr/>
          </p:nvSpPr>
          <p:spPr>
            <a:xfrm>
              <a:off x="7073151" y="2733737"/>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2" name="Shape 1362"/>
            <p:cNvSpPr/>
            <p:nvPr/>
          </p:nvSpPr>
          <p:spPr>
            <a:xfrm>
              <a:off x="7204036" y="2865095"/>
              <a:ext cx="130800" cy="638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3" name="Shape 1363"/>
            <p:cNvSpPr/>
            <p:nvPr/>
          </p:nvSpPr>
          <p:spPr>
            <a:xfrm>
              <a:off x="7334920" y="2951156"/>
              <a:ext cx="126300" cy="554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4" name="Shape 1364"/>
            <p:cNvSpPr/>
            <p:nvPr/>
          </p:nvSpPr>
          <p:spPr>
            <a:xfrm>
              <a:off x="7465804" y="3052888"/>
              <a:ext cx="121800" cy="443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5" name="Shape 1365"/>
            <p:cNvSpPr/>
            <p:nvPr/>
          </p:nvSpPr>
          <p:spPr>
            <a:xfrm>
              <a:off x="7596688" y="3187825"/>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6" name="Shape 1366"/>
            <p:cNvSpPr/>
            <p:nvPr/>
          </p:nvSpPr>
          <p:spPr>
            <a:xfrm>
              <a:off x="7716814" y="3189613"/>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7" name="Shape 1367"/>
            <p:cNvSpPr/>
            <p:nvPr/>
          </p:nvSpPr>
          <p:spPr>
            <a:xfrm>
              <a:off x="7836940" y="3191403"/>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8" name="Shape 1368"/>
            <p:cNvSpPr/>
            <p:nvPr/>
          </p:nvSpPr>
          <p:spPr>
            <a:xfrm>
              <a:off x="7955278" y="3191401"/>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9" name="Shape 1369"/>
            <p:cNvSpPr/>
            <p:nvPr/>
          </p:nvSpPr>
          <p:spPr>
            <a:xfrm>
              <a:off x="8073610" y="3273886"/>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0" name="Shape 1370"/>
            <p:cNvSpPr/>
            <p:nvPr/>
          </p:nvSpPr>
          <p:spPr>
            <a:xfrm>
              <a:off x="8204494" y="3275674"/>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1" name="Shape 1371"/>
            <p:cNvSpPr/>
            <p:nvPr/>
          </p:nvSpPr>
          <p:spPr>
            <a:xfrm>
              <a:off x="8333588" y="3275677"/>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2" name="Shape 1372"/>
            <p:cNvSpPr/>
            <p:nvPr/>
          </p:nvSpPr>
          <p:spPr>
            <a:xfrm>
              <a:off x="8464472" y="3359947"/>
              <a:ext cx="142500" cy="145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3" name="Shape 1373"/>
            <p:cNvSpPr/>
            <p:nvPr/>
          </p:nvSpPr>
          <p:spPr>
            <a:xfrm>
              <a:off x="8606114" y="3350977"/>
              <a:ext cx="142500" cy="145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4" name="Shape 1374"/>
            <p:cNvSpPr/>
            <p:nvPr/>
          </p:nvSpPr>
          <p:spPr>
            <a:xfrm>
              <a:off x="8756722" y="3450463"/>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5" name="Shape 1375"/>
            <p:cNvSpPr/>
            <p:nvPr/>
          </p:nvSpPr>
          <p:spPr>
            <a:xfrm>
              <a:off x="8898364" y="3452254"/>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6" name="Shape 1376"/>
            <p:cNvSpPr/>
            <p:nvPr/>
          </p:nvSpPr>
          <p:spPr>
            <a:xfrm>
              <a:off x="9048972" y="3452251"/>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grpSp>
      <p:sp>
        <p:nvSpPr>
          <p:cNvPr id="1377" name="Shape 1377"/>
          <p:cNvSpPr txBox="1"/>
          <p:nvPr/>
        </p:nvSpPr>
        <p:spPr>
          <a:xfrm>
            <a:off x="2214950" y="2082900"/>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80</a:t>
            </a:r>
          </a:p>
        </p:txBody>
      </p:sp>
      <p:sp>
        <p:nvSpPr>
          <p:cNvPr id="1378" name="Shape 1378"/>
          <p:cNvSpPr txBox="1"/>
          <p:nvPr/>
        </p:nvSpPr>
        <p:spPr>
          <a:xfrm>
            <a:off x="5477794" y="2088952"/>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80</a:t>
            </a:r>
          </a:p>
        </p:txBody>
      </p:sp>
      <p:sp>
        <p:nvSpPr>
          <p:cNvPr id="1379" name="Shape 1379"/>
          <p:cNvSpPr txBox="1"/>
          <p:nvPr/>
        </p:nvSpPr>
        <p:spPr>
          <a:xfrm>
            <a:off x="6180741" y="2271496"/>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50</a:t>
            </a:r>
          </a:p>
        </p:txBody>
      </p:sp>
      <p:sp>
        <p:nvSpPr>
          <p:cNvPr id="1380" name="Shape 1380"/>
          <p:cNvSpPr txBox="1"/>
          <p:nvPr/>
        </p:nvSpPr>
        <p:spPr>
          <a:xfrm>
            <a:off x="1515087" y="2270703"/>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50</a:t>
            </a:r>
          </a:p>
        </p:txBody>
      </p:sp>
      <p:sp>
        <p:nvSpPr>
          <p:cNvPr id="1381" name="Shape 1381"/>
          <p:cNvSpPr txBox="1"/>
          <p:nvPr/>
        </p:nvSpPr>
        <p:spPr>
          <a:xfrm>
            <a:off x="4725867" y="2362350"/>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sp>
        <p:nvSpPr>
          <p:cNvPr id="1382" name="Shape 1382"/>
          <p:cNvSpPr txBox="1"/>
          <p:nvPr/>
        </p:nvSpPr>
        <p:spPr>
          <a:xfrm>
            <a:off x="2972228" y="2359124"/>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cxnSp>
        <p:nvCxnSpPr>
          <p:cNvPr id="1383" name="Shape 1383"/>
          <p:cNvCxnSpPr/>
          <p:nvPr/>
        </p:nvCxnSpPr>
        <p:spPr>
          <a:xfrm>
            <a:off x="1530276" y="3185439"/>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384" name="Shape 1384"/>
          <p:cNvSpPr/>
          <p:nvPr/>
        </p:nvSpPr>
        <p:spPr>
          <a:xfrm>
            <a:off x="2678990" y="3129971"/>
            <a:ext cx="366000" cy="114900"/>
          </a:xfrm>
          <a:prstGeom prst="rect">
            <a:avLst/>
          </a:prstGeom>
          <a:solidFill>
            <a:schemeClr val="dk1"/>
          </a:solid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cxnSp>
        <p:nvCxnSpPr>
          <p:cNvPr id="1385" name="Shape 1385"/>
          <p:cNvCxnSpPr/>
          <p:nvPr/>
        </p:nvCxnSpPr>
        <p:spPr>
          <a:xfrm>
            <a:off x="1614488"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86" name="Shape 1386"/>
          <p:cNvCxnSpPr/>
          <p:nvPr/>
        </p:nvCxnSpPr>
        <p:spPr>
          <a:xfrm>
            <a:off x="2035549"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87" name="Shape 1387"/>
          <p:cNvCxnSpPr/>
          <p:nvPr/>
        </p:nvCxnSpPr>
        <p:spPr>
          <a:xfrm>
            <a:off x="2807575"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88" name="Shape 1388"/>
          <p:cNvCxnSpPr/>
          <p:nvPr/>
        </p:nvCxnSpPr>
        <p:spPr>
          <a:xfrm>
            <a:off x="3002989"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89" name="Shape 1389"/>
          <p:cNvCxnSpPr/>
          <p:nvPr/>
        </p:nvCxnSpPr>
        <p:spPr>
          <a:xfrm>
            <a:off x="3739459"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90" name="Shape 1390"/>
          <p:cNvCxnSpPr/>
          <p:nvPr/>
        </p:nvCxnSpPr>
        <p:spPr>
          <a:xfrm>
            <a:off x="4259861"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91" name="Shape 1391"/>
          <p:cNvCxnSpPr/>
          <p:nvPr/>
        </p:nvCxnSpPr>
        <p:spPr>
          <a:xfrm>
            <a:off x="4960286"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92" name="Shape 1392"/>
          <p:cNvCxnSpPr/>
          <p:nvPr/>
        </p:nvCxnSpPr>
        <p:spPr>
          <a:xfrm>
            <a:off x="6186793"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93" name="Shape 1393"/>
          <p:cNvCxnSpPr/>
          <p:nvPr/>
        </p:nvCxnSpPr>
        <p:spPr>
          <a:xfrm>
            <a:off x="6313224"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94" name="Shape 1394"/>
          <p:cNvCxnSpPr/>
          <p:nvPr/>
        </p:nvCxnSpPr>
        <p:spPr>
          <a:xfrm>
            <a:off x="6480642"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395" name="Shape 1395"/>
          <p:cNvCxnSpPr/>
          <p:nvPr/>
        </p:nvCxnSpPr>
        <p:spPr>
          <a:xfrm>
            <a:off x="7345961" y="3129971"/>
            <a:ext cx="0" cy="114900"/>
          </a:xfrm>
          <a:prstGeom prst="straightConnector1">
            <a:avLst/>
          </a:prstGeom>
          <a:noFill/>
          <a:ln cap="flat" cmpd="sng" w="19050">
            <a:solidFill>
              <a:srgbClr val="C00000"/>
            </a:solidFill>
            <a:prstDash val="solid"/>
            <a:miter lim="800000"/>
            <a:headEnd len="med" w="med" type="none"/>
            <a:tailEnd len="med" w="med" type="none"/>
          </a:ln>
        </p:spPr>
      </p:cxnSp>
      <p:sp>
        <p:nvSpPr>
          <p:cNvPr id="1396" name="Shape 1396"/>
          <p:cNvSpPr txBox="1"/>
          <p:nvPr/>
        </p:nvSpPr>
        <p:spPr>
          <a:xfrm>
            <a:off x="2906869" y="2965867"/>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sp>
        <p:nvSpPr>
          <p:cNvPr id="1397" name="Shape 1397"/>
          <p:cNvSpPr txBox="1"/>
          <p:nvPr/>
        </p:nvSpPr>
        <p:spPr>
          <a:xfrm>
            <a:off x="2696474" y="2962559"/>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30</a:t>
            </a:r>
          </a:p>
        </p:txBody>
      </p:sp>
      <p:sp>
        <p:nvSpPr>
          <p:cNvPr id="1398" name="Shape 1398"/>
          <p:cNvSpPr txBox="1"/>
          <p:nvPr/>
        </p:nvSpPr>
        <p:spPr>
          <a:xfrm>
            <a:off x="2837829" y="2960531"/>
            <a:ext cx="2034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a:t>
            </a:r>
          </a:p>
        </p:txBody>
      </p:sp>
      <p:sp>
        <p:nvSpPr>
          <p:cNvPr id="1399" name="Shape 1399"/>
          <p:cNvSpPr txBox="1"/>
          <p:nvPr/>
        </p:nvSpPr>
        <p:spPr>
          <a:xfrm>
            <a:off x="3071260" y="2966873"/>
            <a:ext cx="3645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 50</a:t>
            </a:r>
          </a:p>
        </p:txBody>
      </p:sp>
      <p:cxnSp>
        <p:nvCxnSpPr>
          <p:cNvPr id="1400" name="Shape 1400"/>
          <p:cNvCxnSpPr/>
          <p:nvPr/>
        </p:nvCxnSpPr>
        <p:spPr>
          <a:xfrm>
            <a:off x="1530276" y="3870233"/>
            <a:ext cx="6075600" cy="0"/>
          </a:xfrm>
          <a:prstGeom prst="straightConnector1">
            <a:avLst/>
          </a:prstGeom>
          <a:noFill/>
          <a:ln cap="flat" cmpd="sng" w="19050">
            <a:solidFill>
              <a:schemeClr val="dk1"/>
            </a:solidFill>
            <a:prstDash val="solid"/>
            <a:miter lim="800000"/>
            <a:headEnd len="med" w="med" type="none"/>
            <a:tailEnd len="med" w="med" type="none"/>
          </a:ln>
        </p:spPr>
      </p:cxnSp>
      <p:cxnSp>
        <p:nvCxnSpPr>
          <p:cNvPr id="1401" name="Shape 1401"/>
          <p:cNvCxnSpPr/>
          <p:nvPr/>
        </p:nvCxnSpPr>
        <p:spPr>
          <a:xfrm>
            <a:off x="1530276" y="4063871"/>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402" name="Shape 1402"/>
          <p:cNvSpPr/>
          <p:nvPr/>
        </p:nvSpPr>
        <p:spPr>
          <a:xfrm>
            <a:off x="3556412" y="3810153"/>
            <a:ext cx="366000" cy="114900"/>
          </a:xfrm>
          <a:prstGeom prst="rect">
            <a:avLst/>
          </a:prstGeom>
          <a:solidFill>
            <a:schemeClr val="accent1"/>
          </a:solid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cxnSp>
        <p:nvCxnSpPr>
          <p:cNvPr id="1403" name="Shape 1403"/>
          <p:cNvCxnSpPr/>
          <p:nvPr/>
        </p:nvCxnSpPr>
        <p:spPr>
          <a:xfrm>
            <a:off x="1733999"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04" name="Shape 1404"/>
          <p:cNvCxnSpPr/>
          <p:nvPr/>
        </p:nvCxnSpPr>
        <p:spPr>
          <a:xfrm>
            <a:off x="2506025"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05" name="Shape 1405"/>
          <p:cNvCxnSpPr/>
          <p:nvPr/>
        </p:nvCxnSpPr>
        <p:spPr>
          <a:xfrm>
            <a:off x="2701439"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06" name="Shape 1406"/>
          <p:cNvCxnSpPr/>
          <p:nvPr/>
        </p:nvCxnSpPr>
        <p:spPr>
          <a:xfrm>
            <a:off x="3437909"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07" name="Shape 1407"/>
          <p:cNvCxnSpPr/>
          <p:nvPr/>
        </p:nvCxnSpPr>
        <p:spPr>
          <a:xfrm>
            <a:off x="3958310"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08" name="Shape 1408"/>
          <p:cNvCxnSpPr/>
          <p:nvPr/>
        </p:nvCxnSpPr>
        <p:spPr>
          <a:xfrm>
            <a:off x="4658735"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09" name="Shape 1409"/>
          <p:cNvCxnSpPr/>
          <p:nvPr/>
        </p:nvCxnSpPr>
        <p:spPr>
          <a:xfrm>
            <a:off x="5885242"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10" name="Shape 1410"/>
          <p:cNvCxnSpPr/>
          <p:nvPr/>
        </p:nvCxnSpPr>
        <p:spPr>
          <a:xfrm>
            <a:off x="6011674"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11" name="Shape 1411"/>
          <p:cNvCxnSpPr/>
          <p:nvPr/>
        </p:nvCxnSpPr>
        <p:spPr>
          <a:xfrm>
            <a:off x="6179092"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12" name="Shape 1412"/>
          <p:cNvCxnSpPr/>
          <p:nvPr/>
        </p:nvCxnSpPr>
        <p:spPr>
          <a:xfrm>
            <a:off x="7044410" y="4010419"/>
            <a:ext cx="0" cy="114900"/>
          </a:xfrm>
          <a:prstGeom prst="straightConnector1">
            <a:avLst/>
          </a:prstGeom>
          <a:noFill/>
          <a:ln cap="flat" cmpd="sng" w="19050">
            <a:solidFill>
              <a:schemeClr val="accent1"/>
            </a:solidFill>
            <a:prstDash val="solid"/>
            <a:miter lim="800000"/>
            <a:headEnd len="med" w="med" type="none"/>
            <a:tailEnd len="med" w="med" type="none"/>
          </a:ln>
        </p:spPr>
      </p:cxnSp>
      <p:sp>
        <p:nvSpPr>
          <p:cNvPr id="1413" name="Shape 1413"/>
          <p:cNvSpPr txBox="1"/>
          <p:nvPr/>
        </p:nvSpPr>
        <p:spPr>
          <a:xfrm>
            <a:off x="3657021" y="3630881"/>
            <a:ext cx="204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0</a:t>
            </a:r>
          </a:p>
        </p:txBody>
      </p:sp>
      <p:sp>
        <p:nvSpPr>
          <p:cNvPr id="1414" name="Shape 1414"/>
          <p:cNvSpPr txBox="1"/>
          <p:nvPr/>
        </p:nvSpPr>
        <p:spPr>
          <a:xfrm>
            <a:off x="2586968" y="3843681"/>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40</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9" name="Shape 1419"/>
        <p:cNvGrpSpPr/>
        <p:nvPr/>
      </p:nvGrpSpPr>
      <p:grpSpPr>
        <a:xfrm>
          <a:off x="0" y="0"/>
          <a:ext cx="0" cy="0"/>
          <a:chOff x="0" y="0"/>
          <a:chExt cx="0" cy="0"/>
        </a:xfrm>
      </p:grpSpPr>
      <p:sp>
        <p:nvSpPr>
          <p:cNvPr id="1420" name="Shape 1420"/>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421" name="Shape 1421"/>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Compiled list of annotations with significantly elevated Funseq2 scores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TSSes, promoters, enhancers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Results comparable to the elevated mutation burden analysis</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MOAT implementation is generalizable to any whole genome signal track</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e.g. can plug in a GERP score or K27 acetylation file</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Negligible effect on runtime</a:t>
            </a:r>
          </a:p>
          <a:p>
            <a:pPr indent="-177800" lvl="1" marL="520700" marR="0" rtl="0" algn="l">
              <a:lnSpc>
                <a:spcPct val="90000"/>
              </a:lnSpc>
              <a:spcBef>
                <a:spcPts val="400"/>
              </a:spcBef>
              <a:buClr>
                <a:schemeClr val="dk1"/>
              </a:buClr>
              <a:buSzPct val="100000"/>
              <a:buFont typeface="Arial"/>
              <a:buChar char="•"/>
            </a:pPr>
            <a:r>
              <a:rPr i="0" lang="en" sz="1800" u="none" cap="none" strike="noStrike">
                <a:solidFill>
                  <a:schemeClr val="dk1"/>
                </a:solidFill>
                <a:latin typeface="Arial"/>
                <a:ea typeface="Arial"/>
                <a:cs typeface="Arial"/>
                <a:sym typeface="Arial"/>
              </a:rPr>
              <a:t>Parallelization scalability preserved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descr="C:\Users\JM\Desktop\adult-male-body-no-descriptors-hi.png" id="144" name="Shape 144"/>
          <p:cNvPicPr preferRelativeResize="0"/>
          <p:nvPr/>
        </p:nvPicPr>
        <p:blipFill rotWithShape="1">
          <a:blip r:embed="rId3">
            <a:alphaModFix/>
          </a:blip>
          <a:srcRect b="17567" l="0" r="0" t="0"/>
          <a:stretch/>
        </p:blipFill>
        <p:spPr>
          <a:xfrm>
            <a:off x="304800" y="1657350"/>
            <a:ext cx="3990499" cy="3474065"/>
          </a:xfrm>
          <a:prstGeom prst="rect">
            <a:avLst/>
          </a:prstGeom>
          <a:noFill/>
          <a:ln>
            <a:noFill/>
          </a:ln>
        </p:spPr>
      </p:pic>
      <p:grpSp>
        <p:nvGrpSpPr>
          <p:cNvPr id="145" name="Shape 145"/>
          <p:cNvGrpSpPr/>
          <p:nvPr/>
        </p:nvGrpSpPr>
        <p:grpSpPr>
          <a:xfrm>
            <a:off x="3581400" y="2009775"/>
            <a:ext cx="2132355" cy="2825658"/>
            <a:chOff x="0" y="0"/>
            <a:chExt cx="2147483647" cy="2147483646"/>
          </a:xfrm>
        </p:grpSpPr>
        <p:pic>
          <p:nvPicPr>
            <p:cNvPr descr="C:\Users\JM\Desktop\karyograms670.jpg" id="146" name="Shape 146"/>
            <p:cNvPicPr preferRelativeResize="0"/>
            <p:nvPr/>
          </p:nvPicPr>
          <p:blipFill rotWithShape="1">
            <a:blip r:embed="rId4">
              <a:alphaModFix/>
            </a:blip>
            <a:srcRect b="2438" l="2388" r="51045" t="17073"/>
            <a:stretch/>
          </p:blipFill>
          <p:spPr>
            <a:xfrm>
              <a:off x="0" y="0"/>
              <a:ext cx="2144415710" cy="1060775149"/>
            </a:xfrm>
            <a:prstGeom prst="rect">
              <a:avLst/>
            </a:prstGeom>
            <a:noFill/>
            <a:ln>
              <a:noFill/>
            </a:ln>
          </p:spPr>
        </p:pic>
        <p:pic>
          <p:nvPicPr>
            <p:cNvPr descr="C:\Users\JM\Desktop\karyograms670.jpg" id="147" name="Shape 147"/>
            <p:cNvPicPr preferRelativeResize="0"/>
            <p:nvPr/>
          </p:nvPicPr>
          <p:blipFill rotWithShape="1">
            <a:blip r:embed="rId4">
              <a:alphaModFix/>
            </a:blip>
            <a:srcRect b="4572" l="50894" r="1342" t="10061"/>
            <a:stretch/>
          </p:blipFill>
          <p:spPr>
            <a:xfrm>
              <a:off x="0" y="1085841789"/>
              <a:ext cx="2147483647" cy="1061641857"/>
            </a:xfrm>
            <a:prstGeom prst="rect">
              <a:avLst/>
            </a:prstGeom>
            <a:noFill/>
            <a:ln>
              <a:noFill/>
            </a:ln>
          </p:spPr>
        </p:pic>
      </p:grpSp>
      <p:sp>
        <p:nvSpPr>
          <p:cNvPr id="148" name="Shape 148"/>
          <p:cNvSpPr txBox="1"/>
          <p:nvPr/>
        </p:nvSpPr>
        <p:spPr>
          <a:xfrm>
            <a:off x="304800" y="1196578"/>
            <a:ext cx="8598000" cy="693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Font typeface="Helvetica Neue"/>
              <a:buNone/>
            </a:pPr>
            <a:r>
              <a:rPr i="0" lang="en" u="none">
                <a:solidFill>
                  <a:srgbClr val="000000"/>
                </a:solidFill>
                <a:latin typeface="Helvetica Neue"/>
                <a:ea typeface="Helvetica Neue"/>
                <a:cs typeface="Helvetica Neue"/>
                <a:sym typeface="Helvetica Neue"/>
              </a:rPr>
              <a:t>Personal genomes soon will become a commonplace part of medical research &amp; eventually treatment (esp. for cancer). They will provide a primary connection for biological science to the general public.</a:t>
            </a:r>
          </a:p>
        </p:txBody>
      </p:sp>
      <p:sp>
        <p:nvSpPr>
          <p:cNvPr id="149" name="Shape 149"/>
          <p:cNvSpPr txBox="1"/>
          <p:nvPr/>
        </p:nvSpPr>
        <p:spPr>
          <a:xfrm>
            <a:off x="457200" y="205978"/>
            <a:ext cx="8229600" cy="765572"/>
          </a:xfrm>
          <a:prstGeom prst="rect">
            <a:avLst/>
          </a:prstGeom>
          <a:noFill/>
          <a:ln>
            <a:noFill/>
          </a:ln>
        </p:spPr>
        <p:txBody>
          <a:bodyPr anchorCtr="0" anchor="ctr" bIns="45700" lIns="91425" rIns="91425" wrap="square" tIns="45700">
            <a:noAutofit/>
          </a:bodyPr>
          <a:lstStyle/>
          <a:p>
            <a:pPr indent="0" lvl="0" marL="0" marR="0" rtl="0" algn="ctr">
              <a:lnSpc>
                <a:spcPct val="80000"/>
              </a:lnSpc>
              <a:spcBef>
                <a:spcPts val="0"/>
              </a:spcBef>
              <a:spcAft>
                <a:spcPts val="0"/>
              </a:spcAft>
              <a:buClr>
                <a:srgbClr val="000000"/>
              </a:buClr>
              <a:buSzPct val="25000"/>
              <a:buFont typeface="Helvetica Neue"/>
              <a:buNone/>
            </a:pPr>
            <a:r>
              <a:rPr b="1" i="0" lang="en" sz="3600" u="none">
                <a:solidFill>
                  <a:srgbClr val="22228B"/>
                </a:solidFill>
                <a:latin typeface="Helvetica Neue"/>
                <a:ea typeface="Helvetica Neue"/>
                <a:cs typeface="Helvetica Neue"/>
                <a:sym typeface="Helvetica Neue"/>
              </a:rPr>
              <a:t>Personal Genomics </a:t>
            </a:r>
            <a:br>
              <a:rPr b="1" i="0" lang="en" sz="3600" u="none">
                <a:solidFill>
                  <a:srgbClr val="22228B"/>
                </a:solidFill>
                <a:latin typeface="Helvetica Neue"/>
                <a:ea typeface="Helvetica Neue"/>
                <a:cs typeface="Helvetica Neue"/>
                <a:sym typeface="Helvetica Neue"/>
              </a:rPr>
            </a:br>
            <a:r>
              <a:rPr b="1" i="0" lang="en" sz="3600" u="none">
                <a:solidFill>
                  <a:srgbClr val="22228B"/>
                </a:solidFill>
                <a:latin typeface="Helvetica Neue"/>
                <a:ea typeface="Helvetica Neue"/>
                <a:cs typeface="Helvetica Neue"/>
                <a:sym typeface="Helvetica Neue"/>
              </a:rPr>
              <a:t>as a Gateway into Biology</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25" name="Shape 1425"/>
        <p:cNvGrpSpPr/>
        <p:nvPr/>
      </p:nvGrpSpPr>
      <p:grpSpPr>
        <a:xfrm>
          <a:off x="0" y="0"/>
          <a:ext cx="0" cy="0"/>
          <a:chOff x="0" y="0"/>
          <a:chExt cx="0" cy="0"/>
        </a:xfrm>
      </p:grpSpPr>
      <p:sp>
        <p:nvSpPr>
          <p:cNvPr id="1426" name="Shape 1426"/>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427" name="Shape 1427"/>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428" name="Shape 1428"/>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3" name="Shape 1433"/>
        <p:cNvGrpSpPr/>
        <p:nvPr/>
      </p:nvGrpSpPr>
      <p:grpSpPr>
        <a:xfrm>
          <a:off x="0" y="0"/>
          <a:ext cx="0" cy="0"/>
          <a:chOff x="0" y="0"/>
          <a:chExt cx="0" cy="0"/>
        </a:xfrm>
      </p:grpSpPr>
      <p:sp>
        <p:nvSpPr>
          <p:cNvPr id="1434" name="Shape 1434"/>
          <p:cNvSpPr txBox="1"/>
          <p:nvPr>
            <p:ph type="title"/>
          </p:nvPr>
        </p:nvSpPr>
        <p:spPr>
          <a:xfrm>
            <a:off x="1657350" y="-98822"/>
            <a:ext cx="5829300" cy="8574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3300" u="none" cap="none" strike="noStrike">
                <a:solidFill>
                  <a:srgbClr val="22228B"/>
                </a:solidFill>
                <a:latin typeface="Arial"/>
                <a:ea typeface="Arial"/>
                <a:cs typeface="Arial"/>
                <a:sym typeface="Arial"/>
              </a:rPr>
              <a:t>LARVA Model Comparison</a:t>
            </a:r>
          </a:p>
        </p:txBody>
      </p:sp>
      <p:sp>
        <p:nvSpPr>
          <p:cNvPr id="1435" name="Shape 1435"/>
          <p:cNvSpPr txBox="1"/>
          <p:nvPr>
            <p:ph idx="1" type="body"/>
          </p:nvPr>
        </p:nvSpPr>
        <p:spPr>
          <a:xfrm>
            <a:off x="641267" y="604838"/>
            <a:ext cx="7874100" cy="13347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indent="-171450" lvl="0" marL="177800" marR="0" rtl="0" algn="l">
              <a:lnSpc>
                <a:spcPct val="90000"/>
              </a:lnSpc>
              <a:spcBef>
                <a:spcPts val="800"/>
              </a:spcBef>
              <a:buClr>
                <a:schemeClr val="dk1"/>
              </a:buClr>
              <a:buSzPct val="100000"/>
              <a:buFont typeface="Arial"/>
              <a:buChar char="•"/>
            </a:pPr>
            <a:r>
              <a:rPr b="0" i="0" lang="en" sz="1500" u="none" cap="none" strike="noStrik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436" name="Shape 1436"/>
          <p:cNvSpPr/>
          <p:nvPr/>
        </p:nvSpPr>
        <p:spPr>
          <a:xfrm>
            <a:off x="35719" y="4844653"/>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i="1" lang="en" sz="800">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437" name="Shape 1437"/>
          <p:cNvSpPr/>
          <p:nvPr/>
        </p:nvSpPr>
        <p:spPr>
          <a:xfrm>
            <a:off x="2416969" y="2076450"/>
            <a:ext cx="315300" cy="1917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rgbClr val="FFFFFF"/>
              </a:solidFill>
              <a:latin typeface="Calibri"/>
              <a:ea typeface="Calibri"/>
              <a:cs typeface="Calibri"/>
              <a:sym typeface="Calibri"/>
            </a:endParaRPr>
          </a:p>
        </p:txBody>
      </p:sp>
      <p:sp>
        <p:nvSpPr>
          <p:cNvPr id="1438" name="Shape 1438"/>
          <p:cNvSpPr/>
          <p:nvPr/>
        </p:nvSpPr>
        <p:spPr>
          <a:xfrm>
            <a:off x="6516292" y="2068117"/>
            <a:ext cx="315300" cy="1917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rgbClr val="FFFFFF"/>
              </a:solidFill>
              <a:latin typeface="Calibri"/>
              <a:ea typeface="Calibri"/>
              <a:cs typeface="Calibri"/>
              <a:sym typeface="Calibri"/>
            </a:endParaRPr>
          </a:p>
        </p:txBody>
      </p:sp>
      <p:pic>
        <p:nvPicPr>
          <p:cNvPr descr="larva_fig_1.jpg" id="1439" name="Shape 1439"/>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4" name="Shape 1444"/>
        <p:cNvGrpSpPr/>
        <p:nvPr/>
      </p:nvGrpSpPr>
      <p:grpSpPr>
        <a:xfrm>
          <a:off x="0" y="0"/>
          <a:ext cx="0" cy="0"/>
          <a:chOff x="0" y="0"/>
          <a:chExt cx="0" cy="0"/>
        </a:xfrm>
      </p:grpSpPr>
      <p:pic>
        <p:nvPicPr>
          <p:cNvPr descr="specific_larva_results_slides_1.jpg" id="1445" name="Shape 1445"/>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9" name="Shape 1449"/>
        <p:cNvGrpSpPr/>
        <p:nvPr/>
      </p:nvGrpSpPr>
      <p:grpSpPr>
        <a:xfrm>
          <a:off x="0" y="0"/>
          <a:ext cx="0" cy="0"/>
          <a:chOff x="0" y="0"/>
          <a:chExt cx="0" cy="0"/>
        </a:xfrm>
      </p:grpSpPr>
      <p:pic>
        <p:nvPicPr>
          <p:cNvPr descr="specific_larva_results_slides_2.jpg" id="1450" name="Shape 1450"/>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4" name="Shape 1454"/>
        <p:cNvGrpSpPr/>
        <p:nvPr/>
      </p:nvGrpSpPr>
      <p:grpSpPr>
        <a:xfrm>
          <a:off x="0" y="0"/>
          <a:ext cx="0" cy="0"/>
          <a:chOff x="0" y="0"/>
          <a:chExt cx="0" cy="0"/>
        </a:xfrm>
      </p:grpSpPr>
      <p:pic>
        <p:nvPicPr>
          <p:cNvPr id="1455" name="Shape 1455"/>
          <p:cNvPicPr preferRelativeResize="0"/>
          <p:nvPr/>
        </p:nvPicPr>
        <p:blipFill rotWithShape="1">
          <a:blip r:embed="rId4">
            <a:alphaModFix/>
          </a:blip>
          <a:srcRect b="0" l="0" r="0" t="0"/>
          <a:stretch/>
        </p:blipFill>
        <p:spPr>
          <a:xfrm>
            <a:off x="2563424" y="991429"/>
            <a:ext cx="4152070" cy="4152070"/>
          </a:xfrm>
          <a:prstGeom prst="rect">
            <a:avLst/>
          </a:prstGeom>
          <a:noFill/>
          <a:ln>
            <a:noFill/>
          </a:ln>
        </p:spPr>
      </p:pic>
      <p:sp>
        <p:nvSpPr>
          <p:cNvPr id="1456" name="Shape 1456"/>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MOAT-a p-value Uniformity QQ-plot</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0" name="Shape 1460"/>
        <p:cNvGrpSpPr/>
        <p:nvPr/>
      </p:nvGrpSpPr>
      <p:grpSpPr>
        <a:xfrm>
          <a:off x="0" y="0"/>
          <a:ext cx="0" cy="0"/>
          <a:chOff x="0" y="0"/>
          <a:chExt cx="0" cy="0"/>
        </a:xfrm>
      </p:grpSpPr>
      <p:pic>
        <p:nvPicPr>
          <p:cNvPr descr="moat-a-timing.jpg" id="1461" name="Shape 1461"/>
          <p:cNvPicPr preferRelativeResize="0"/>
          <p:nvPr/>
        </p:nvPicPr>
        <p:blipFill rotWithShape="1">
          <a:blip r:embed="rId4">
            <a:alphaModFix/>
          </a:blip>
          <a:srcRect b="0" l="0" r="3474" t="0"/>
          <a:stretch/>
        </p:blipFill>
        <p:spPr>
          <a:xfrm>
            <a:off x="2375" y="0"/>
            <a:ext cx="8826025" cy="5143500"/>
          </a:xfrm>
          <a:prstGeom prst="rect">
            <a:avLst/>
          </a:prstGeom>
          <a:noFill/>
          <a:ln>
            <a:noFill/>
          </a:ln>
        </p:spPr>
      </p:pic>
      <p:sp>
        <p:nvSpPr>
          <p:cNvPr id="1462" name="Shape 1462"/>
          <p:cNvSpPr txBox="1"/>
          <p:nvPr/>
        </p:nvSpPr>
        <p:spPr>
          <a:xfrm>
            <a:off x="464386" y="4636803"/>
            <a:ext cx="82200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Timed on an input dataset of ~7000 variants and ~13,000 annotations on an Nvidia™ Geforce™ GTX 600-series GPU.</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66" name="Shape 1466"/>
        <p:cNvGrpSpPr/>
        <p:nvPr/>
      </p:nvGrpSpPr>
      <p:grpSpPr>
        <a:xfrm>
          <a:off x="0" y="0"/>
          <a:ext cx="0" cy="0"/>
          <a:chOff x="0" y="0"/>
          <a:chExt cx="0" cy="0"/>
        </a:xfrm>
      </p:grpSpPr>
      <p:sp>
        <p:nvSpPr>
          <p:cNvPr id="1467" name="Shape 1467"/>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468" name="Shape 1468"/>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469" name="Shape 1469"/>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3" name="Shape 1473"/>
        <p:cNvGrpSpPr/>
        <p:nvPr/>
      </p:nvGrpSpPr>
      <p:grpSpPr>
        <a:xfrm>
          <a:off x="0" y="0"/>
          <a:ext cx="0" cy="0"/>
          <a:chOff x="0" y="0"/>
          <a:chExt cx="0" cy="0"/>
        </a:xfrm>
      </p:grpSpPr>
      <p:sp>
        <p:nvSpPr>
          <p:cNvPr id="1474" name="Shape 1474"/>
          <p:cNvSpPr txBox="1"/>
          <p:nvPr>
            <p:ph type="title"/>
          </p:nvPr>
        </p:nvSpPr>
        <p:spPr>
          <a:xfrm>
            <a:off x="1485900" y="34528"/>
            <a:ext cx="6172200" cy="6381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3300" u="none" cap="none" strike="noStrike">
                <a:solidFill>
                  <a:srgbClr val="22228B"/>
                </a:solidFill>
                <a:latin typeface="Arial"/>
                <a:ea typeface="Arial"/>
                <a:cs typeface="Arial"/>
                <a:sym typeface="Arial"/>
              </a:rPr>
              <a:t>LARVA Implementation</a:t>
            </a:r>
          </a:p>
        </p:txBody>
      </p:sp>
      <p:sp>
        <p:nvSpPr>
          <p:cNvPr id="1475" name="Shape 1475"/>
          <p:cNvSpPr txBox="1"/>
          <p:nvPr>
            <p:ph idx="1" type="body"/>
          </p:nvPr>
        </p:nvSpPr>
        <p:spPr>
          <a:xfrm>
            <a:off x="578922" y="638176"/>
            <a:ext cx="7936500" cy="1650300"/>
          </a:xfrm>
          <a:prstGeom prst="rect">
            <a:avLst/>
          </a:prstGeom>
          <a:noFill/>
          <a:ln>
            <a:noFill/>
          </a:ln>
        </p:spPr>
        <p:txBody>
          <a:bodyPr anchorCtr="0" anchor="t" bIns="34275" lIns="68575" rIns="68575" wrap="square" tIns="34275">
            <a:noAutofit/>
          </a:bodyPr>
          <a:lstStyle/>
          <a:p>
            <a:pPr indent="-171450" lvl="0" marL="177800" marR="0" rtl="0" algn="l">
              <a:lnSpc>
                <a:spcPct val="70000"/>
              </a:lnSpc>
              <a:spcBef>
                <a:spcPts val="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http://larva.gersteinlab.org/</a:t>
            </a:r>
          </a:p>
          <a:p>
            <a:pPr indent="-171450" lvl="0" marL="177800" marR="0" rtl="0" algn="l">
              <a:lnSpc>
                <a:spcPct val="70000"/>
              </a:lnSpc>
              <a:spcBef>
                <a:spcPts val="80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Freely downloadable C++ program</a:t>
            </a:r>
          </a:p>
          <a:p>
            <a:pPr indent="-171450" lvl="1" marL="520700" marR="0" rtl="0" algn="l">
              <a:lnSpc>
                <a:spcPct val="70000"/>
              </a:lnSpc>
              <a:spcBef>
                <a:spcPts val="40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Verified compilation and correct execution on Linux</a:t>
            </a:r>
          </a:p>
          <a:p>
            <a:pPr indent="-171450" lvl="0" marL="177800" marR="0" rtl="0" algn="l">
              <a:lnSpc>
                <a:spcPct val="70000"/>
              </a:lnSpc>
              <a:spcBef>
                <a:spcPts val="80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A Docker image is also available to download</a:t>
            </a:r>
          </a:p>
          <a:p>
            <a:pPr indent="-171450" lvl="1" marL="520700" marR="0" rtl="0" algn="l">
              <a:lnSpc>
                <a:spcPct val="70000"/>
              </a:lnSpc>
              <a:spcBef>
                <a:spcPts val="40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Runs on any operating system supported by Docker</a:t>
            </a:r>
          </a:p>
          <a:p>
            <a:pPr indent="-171450" lvl="0" marL="177800" marR="0" rtl="0" algn="l">
              <a:lnSpc>
                <a:spcPct val="70000"/>
              </a:lnSpc>
              <a:spcBef>
                <a:spcPts val="80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Running time on transcription factor binding sites (a worst case input size) </a:t>
            </a:r>
            <a:br>
              <a:rPr b="0" i="0" lang="en" sz="1300" u="none" cap="none" strike="noStrike">
                <a:solidFill>
                  <a:schemeClr val="dk1"/>
                </a:solidFill>
                <a:latin typeface="Arial"/>
                <a:ea typeface="Arial"/>
                <a:cs typeface="Arial"/>
                <a:sym typeface="Arial"/>
              </a:rPr>
            </a:br>
            <a:r>
              <a:rPr b="0" i="0" lang="en" sz="1300" u="none" cap="none" strike="noStrike">
                <a:solidFill>
                  <a:schemeClr val="dk1"/>
                </a:solidFill>
                <a:latin typeface="Arial"/>
                <a:ea typeface="Arial"/>
                <a:cs typeface="Arial"/>
                <a:sym typeface="Arial"/>
              </a:rPr>
              <a:t>is ~80 min</a:t>
            </a:r>
          </a:p>
          <a:p>
            <a:pPr indent="-171450" lvl="1" marL="520700" marR="0" rtl="0" algn="l">
              <a:lnSpc>
                <a:spcPct val="70000"/>
              </a:lnSpc>
              <a:spcBef>
                <a:spcPts val="400"/>
              </a:spcBef>
              <a:buClr>
                <a:schemeClr val="dk1"/>
              </a:buClr>
              <a:buSzPct val="100000"/>
              <a:buFont typeface="Arial"/>
              <a:buChar char="•"/>
            </a:pPr>
            <a:r>
              <a:rPr b="0" i="0" lang="en" sz="1100" u="none" cap="none" strike="noStrike">
                <a:solidFill>
                  <a:schemeClr val="dk1"/>
                </a:solidFill>
                <a:latin typeface="Arial"/>
                <a:ea typeface="Arial"/>
                <a:cs typeface="Arial"/>
                <a:sym typeface="Arial"/>
              </a:rPr>
              <a:t>Running time scales linearly with the number of annotations in the input</a:t>
            </a:r>
          </a:p>
        </p:txBody>
      </p:sp>
      <p:pic>
        <p:nvPicPr>
          <p:cNvPr descr="LARVA_website_screenshot.pdf" id="1476" name="Shape 1476"/>
          <p:cNvPicPr preferRelativeResize="0"/>
          <p:nvPr/>
        </p:nvPicPr>
        <p:blipFill rotWithShape="1">
          <a:blip r:embed="rId4">
            <a:alphaModFix/>
          </a:blip>
          <a:srcRect b="42609" l="0" r="0" t="-826"/>
          <a:stretch/>
        </p:blipFill>
        <p:spPr>
          <a:xfrm>
            <a:off x="1751288" y="2426372"/>
            <a:ext cx="5805809" cy="2717133"/>
          </a:xfrm>
          <a:prstGeom prst="rect">
            <a:avLst/>
          </a:prstGeom>
          <a:noFill/>
          <a:ln>
            <a:noFill/>
          </a:ln>
        </p:spPr>
      </p:pic>
      <p:pic>
        <p:nvPicPr>
          <p:cNvPr id="1477" name="Shape 1477"/>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2" name="Shape 1482"/>
        <p:cNvGrpSpPr/>
        <p:nvPr/>
      </p:nvGrpSpPr>
      <p:grpSpPr>
        <a:xfrm>
          <a:off x="0" y="0"/>
          <a:ext cx="0" cy="0"/>
          <a:chOff x="0" y="0"/>
          <a:chExt cx="0" cy="0"/>
        </a:xfrm>
      </p:grpSpPr>
      <p:sp>
        <p:nvSpPr>
          <p:cNvPr id="1483" name="Shape 1483"/>
          <p:cNvSpPr txBox="1"/>
          <p:nvPr>
            <p:ph type="title"/>
          </p:nvPr>
        </p:nvSpPr>
        <p:spPr>
          <a:xfrm>
            <a:off x="457200" y="205979"/>
            <a:ext cx="82296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366092"/>
                </a:solidFill>
                <a:latin typeface="Helvetica Neue"/>
                <a:ea typeface="Helvetica Neue"/>
                <a:cs typeface="Helvetica Neue"/>
                <a:sym typeface="Helvetica Neue"/>
              </a:rPr>
              <a:t>pRCC: ~10% of All Kidney Cancers</a:t>
            </a:r>
          </a:p>
        </p:txBody>
      </p:sp>
      <p:sp>
        <p:nvSpPr>
          <p:cNvPr id="1484" name="Shape 1484"/>
          <p:cNvSpPr txBox="1"/>
          <p:nvPr>
            <p:ph idx="1" type="body"/>
          </p:nvPr>
        </p:nvSpPr>
        <p:spPr>
          <a:xfrm>
            <a:off x="457200" y="1200150"/>
            <a:ext cx="5151300" cy="33945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Kidney cancer life time risk: 1.6%</a:t>
            </a:r>
            <a:r>
              <a:rPr lang="en"/>
              <a:t>；the p</a:t>
            </a:r>
            <a:r>
              <a:rPr b="0" i="0" lang="en" sz="2400" u="none" cap="none" strike="noStrike">
                <a:solidFill>
                  <a:srgbClr val="366092"/>
                </a:solidFill>
                <a:latin typeface="Helvetica Neue"/>
                <a:ea typeface="Helvetica Neue"/>
                <a:cs typeface="Helvetica Neue"/>
                <a:sym typeface="Helvetica Neue"/>
              </a:rPr>
              <a:t>apillary type (pRCC) counts for about 10% of all cases</a:t>
            </a:r>
          </a:p>
          <a:p>
            <a:pPr indent="-342900" lvl="0" marL="342900" marR="0" rtl="0" algn="l">
              <a:spcBef>
                <a:spcPts val="480"/>
              </a:spcBef>
              <a:spcAft>
                <a:spcPts val="0"/>
              </a:spcAft>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TCGA project sequenced </a:t>
            </a:r>
            <a:r>
              <a:rPr lang="en"/>
              <a:t>161</a:t>
            </a:r>
            <a:r>
              <a:rPr b="0" i="0" lang="en" sz="2400" u="none" cap="none" strike="noStrike">
                <a:solidFill>
                  <a:srgbClr val="366092"/>
                </a:solidFill>
                <a:latin typeface="Helvetica Neue"/>
                <a:ea typeface="Helvetica Neue"/>
                <a:cs typeface="Helvetica Neue"/>
                <a:sym typeface="Helvetica Neue"/>
              </a:rPr>
              <a:t> </a:t>
            </a:r>
            <a:r>
              <a:rPr lang="en"/>
              <a:t>whole exome </a:t>
            </a:r>
            <a:r>
              <a:rPr b="0" i="0" lang="en" sz="2400" u="none" cap="none" strike="noStrike">
                <a:solidFill>
                  <a:srgbClr val="366092"/>
                </a:solidFill>
                <a:latin typeface="Helvetica Neue"/>
                <a:ea typeface="Helvetica Neue"/>
                <a:cs typeface="Helvetica Neue"/>
                <a:sym typeface="Helvetica Neue"/>
              </a:rPr>
              <a:t>of pRCC and </a:t>
            </a:r>
            <a:r>
              <a:rPr lang="en"/>
              <a:t>conducted </a:t>
            </a:r>
            <a:r>
              <a:rPr b="0" i="0" lang="en" sz="2400" u="none" cap="none" strike="noStrike">
                <a:solidFill>
                  <a:srgbClr val="366092"/>
                </a:solidFill>
                <a:latin typeface="Helvetica Neue"/>
                <a:ea typeface="Helvetica Neue"/>
                <a:cs typeface="Helvetica Neue"/>
                <a:sym typeface="Helvetica Neue"/>
              </a:rPr>
              <a:t>molecular sub</a:t>
            </a:r>
            <a:r>
              <a:rPr lang="en"/>
              <a:t>type</a:t>
            </a:r>
          </a:p>
          <a:p>
            <a:pPr indent="-285750" lvl="1" marL="742950" marR="0" rtl="0" algn="l">
              <a:spcBef>
                <a:spcPts val="400"/>
              </a:spcBef>
              <a:spcAft>
                <a:spcPts val="0"/>
              </a:spcAft>
              <a:buClr>
                <a:srgbClr val="366092"/>
              </a:buClr>
              <a:buSzPct val="100000"/>
              <a:buFont typeface="Arial"/>
              <a:buChar char="–"/>
            </a:pPr>
            <a:r>
              <a:rPr lang="en"/>
              <a:t>Yet r</a:t>
            </a:r>
            <a:r>
              <a:rPr b="0" i="0" lang="en" sz="2000" u="none" cap="none" strike="noStrike">
                <a:solidFill>
                  <a:srgbClr val="366092"/>
                </a:solidFill>
                <a:latin typeface="Helvetica Neue"/>
                <a:ea typeface="Helvetica Neue"/>
                <a:cs typeface="Helvetica Neue"/>
                <a:sym typeface="Helvetica Neue"/>
              </a:rPr>
              <a:t>esearchers cannot pin down the cause for a significant portion of cases</a:t>
            </a:r>
          </a:p>
          <a:p>
            <a:pPr indent="0" lvl="0" marL="0" marR="0" rtl="0" algn="l">
              <a:spcBef>
                <a:spcPts val="400"/>
              </a:spcBef>
              <a:buNone/>
            </a:pPr>
            <a:r>
              <a:t/>
            </a:r>
            <a:endParaRPr b="0" i="0" sz="2000" u="none" cap="none" strike="noStrike">
              <a:solidFill>
                <a:srgbClr val="366092"/>
              </a:solidFill>
              <a:latin typeface="Helvetica Neue"/>
              <a:ea typeface="Helvetica Neue"/>
              <a:cs typeface="Helvetica Neue"/>
              <a:sym typeface="Helvetica Neue"/>
            </a:endParaRPr>
          </a:p>
        </p:txBody>
      </p:sp>
      <p:sp>
        <p:nvSpPr>
          <p:cNvPr id="1485" name="Shape 1485"/>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Helvetica Neue"/>
                <a:ea typeface="Helvetica Neue"/>
                <a:cs typeface="Helvetica Neue"/>
                <a:sym typeface="Helvetica Neue"/>
              </a:rPr>
              <a:t>‹#›</a:t>
            </a:fld>
          </a:p>
        </p:txBody>
      </p:sp>
      <p:pic>
        <p:nvPicPr>
          <p:cNvPr descr="nejmoa1505917 copy.pdf" id="1486" name="Shape 1486"/>
          <p:cNvPicPr preferRelativeResize="0"/>
          <p:nvPr/>
        </p:nvPicPr>
        <p:blipFill rotWithShape="1">
          <a:blip r:embed="rId3">
            <a:alphaModFix/>
          </a:blip>
          <a:srcRect b="0" l="0" r="0" t="3855"/>
          <a:stretch/>
        </p:blipFill>
        <p:spPr>
          <a:xfrm>
            <a:off x="5930900" y="771550"/>
            <a:ext cx="3213000" cy="3724200"/>
          </a:xfrm>
          <a:prstGeom prst="rect">
            <a:avLst/>
          </a:prstGeom>
          <a:noFill/>
          <a:ln>
            <a:noFill/>
          </a:ln>
        </p:spPr>
      </p:pic>
      <p:sp>
        <p:nvSpPr>
          <p:cNvPr id="1487" name="Shape 1487"/>
          <p:cNvSpPr txBox="1"/>
          <p:nvPr/>
        </p:nvSpPr>
        <p:spPr>
          <a:xfrm>
            <a:off x="6115391" y="4515966"/>
            <a:ext cx="30315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800" u="none" cap="none" strike="noStrike">
                <a:solidFill>
                  <a:srgbClr val="366092"/>
                </a:solidFill>
                <a:latin typeface="Helvetica Neue"/>
                <a:ea typeface="Helvetica Neue"/>
                <a:cs typeface="Helvetica Neue"/>
                <a:sym typeface="Helvetica Neue"/>
              </a:rPr>
              <a:t>Cancer Genome Atlas Research Network N Engl J Med. 2016 </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1" name="Shape 1491"/>
        <p:cNvGrpSpPr/>
        <p:nvPr/>
      </p:nvGrpSpPr>
      <p:grpSpPr>
        <a:xfrm>
          <a:off x="0" y="0"/>
          <a:ext cx="0" cy="0"/>
          <a:chOff x="0" y="0"/>
          <a:chExt cx="0" cy="0"/>
        </a:xfrm>
      </p:grpSpPr>
      <p:sp>
        <p:nvSpPr>
          <p:cNvPr id="1492" name="Shape 1492"/>
          <p:cNvSpPr txBox="1"/>
          <p:nvPr>
            <p:ph type="title"/>
          </p:nvPr>
        </p:nvSpPr>
        <p:spPr>
          <a:xfrm>
            <a:off x="457200" y="205979"/>
            <a:ext cx="8229600" cy="857400"/>
          </a:xfrm>
          <a:prstGeom prst="rect">
            <a:avLst/>
          </a:prstGeom>
        </p:spPr>
        <p:txBody>
          <a:bodyPr anchorCtr="0" anchor="t" bIns="91425" lIns="91425" rIns="91425" wrap="square" tIns="91425">
            <a:noAutofit/>
          </a:bodyPr>
          <a:lstStyle/>
          <a:p>
            <a:pPr lvl="0" rtl="0">
              <a:spcBef>
                <a:spcPts val="0"/>
              </a:spcBef>
              <a:buNone/>
            </a:pPr>
            <a:r>
              <a:rPr lang="en"/>
              <a:t>The Tyrosine Kinase MET</a:t>
            </a:r>
          </a:p>
        </p:txBody>
      </p:sp>
      <p:sp>
        <p:nvSpPr>
          <p:cNvPr id="1493" name="Shape 1493"/>
          <p:cNvSpPr txBox="1"/>
          <p:nvPr>
            <p:ph idx="1" type="body"/>
          </p:nvPr>
        </p:nvSpPr>
        <p:spPr>
          <a:xfrm>
            <a:off x="457200" y="1200151"/>
            <a:ext cx="8229600" cy="33945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rgbClr val="366092"/>
              </a:buClr>
              <a:buSzPct val="100000"/>
              <a:buFont typeface="Arial"/>
              <a:buChar char="•"/>
            </a:pPr>
            <a:r>
              <a:rPr lang="en"/>
              <a:t>MET is a tyrosine kinase and the receptor for HGF </a:t>
            </a:r>
          </a:p>
          <a:p>
            <a:pPr indent="-342900" lvl="0" marL="342900" marR="0" rtl="0" algn="l">
              <a:lnSpc>
                <a:spcPct val="90000"/>
              </a:lnSpc>
              <a:spcBef>
                <a:spcPts val="0"/>
              </a:spcBef>
              <a:spcAft>
                <a:spcPts val="0"/>
              </a:spcAft>
              <a:buClr>
                <a:srgbClr val="366092"/>
              </a:buClr>
              <a:buSzPct val="100000"/>
              <a:buFont typeface="Arial"/>
              <a:buChar char="•"/>
            </a:pPr>
            <a:r>
              <a:rPr lang="en"/>
              <a:t>Type I pRCCs show significantly higher MET activation</a:t>
            </a:r>
          </a:p>
          <a:p>
            <a:pPr indent="-342900" lvl="0" marL="342900" marR="0" rtl="0" algn="l">
              <a:lnSpc>
                <a:spcPct val="90000"/>
              </a:lnSpc>
              <a:spcBef>
                <a:spcPts val="0"/>
              </a:spcBef>
              <a:spcAft>
                <a:spcPts val="0"/>
              </a:spcAft>
              <a:buClr>
                <a:srgbClr val="366092"/>
              </a:buClr>
              <a:buSzPct val="120000"/>
              <a:buFont typeface="Arial"/>
              <a:buChar char="•"/>
            </a:pPr>
            <a:r>
              <a:rPr lang="en"/>
              <a:t>MET is abnormally activated via</a:t>
            </a:r>
          </a:p>
          <a:p>
            <a:pPr lvl="1" rtl="0">
              <a:lnSpc>
                <a:spcPct val="90000"/>
              </a:lnSpc>
              <a:spcBef>
                <a:spcPts val="0"/>
              </a:spcBef>
              <a:buClr>
                <a:srgbClr val="366092"/>
              </a:buClr>
              <a:buSzPct val="100000"/>
              <a:buFont typeface="Arial"/>
              <a:buChar char="–"/>
            </a:pPr>
            <a:r>
              <a:rPr lang="en" sz="2000"/>
              <a:t>Single nucleotide mutation that lock MET in </a:t>
            </a:r>
            <a:br>
              <a:rPr lang="en" sz="2000"/>
            </a:br>
            <a:r>
              <a:rPr lang="en" sz="2000"/>
              <a:t>the activate conformation</a:t>
            </a:r>
          </a:p>
          <a:p>
            <a:pPr lvl="1" rtl="0">
              <a:lnSpc>
                <a:spcPct val="90000"/>
              </a:lnSpc>
              <a:spcBef>
                <a:spcPts val="0"/>
              </a:spcBef>
              <a:buClr>
                <a:srgbClr val="366092"/>
              </a:buClr>
              <a:buSzPct val="100000"/>
              <a:buFont typeface="Arial"/>
              <a:buChar char="–"/>
            </a:pPr>
            <a:r>
              <a:rPr lang="en" sz="2000"/>
              <a:t>An alternative splicing isoform expression</a:t>
            </a:r>
          </a:p>
          <a:p>
            <a:pPr lvl="1" rtl="0">
              <a:lnSpc>
                <a:spcPct val="90000"/>
              </a:lnSpc>
              <a:spcBef>
                <a:spcPts val="0"/>
              </a:spcBef>
              <a:buClr>
                <a:srgbClr val="366092"/>
              </a:buClr>
              <a:buSzPct val="100000"/>
              <a:buFont typeface="Arial"/>
              <a:buChar char="–"/>
            </a:pPr>
            <a:r>
              <a:rPr lang="en" sz="2000"/>
              <a:t>Duplication</a:t>
            </a:r>
          </a:p>
          <a:p>
            <a:pPr lvl="0" rtl="0">
              <a:lnSpc>
                <a:spcPct val="90000"/>
              </a:lnSpc>
              <a:spcBef>
                <a:spcPts val="0"/>
              </a:spcBef>
              <a:buClr>
                <a:srgbClr val="366092"/>
              </a:buClr>
              <a:buSzPct val="100000"/>
              <a:buFont typeface="Arial"/>
              <a:buChar char="•"/>
            </a:pPr>
            <a:br>
              <a:rPr lang="en"/>
            </a:br>
          </a:p>
          <a:p>
            <a:pPr indent="0" lvl="0" marL="0" marR="0" rtl="0" algn="l">
              <a:lnSpc>
                <a:spcPct val="90000"/>
              </a:lnSpc>
              <a:spcBef>
                <a:spcPts val="0"/>
              </a:spcBef>
              <a:spcAft>
                <a:spcPts val="0"/>
              </a:spcAft>
              <a:buNone/>
            </a:pPr>
            <a:r>
              <a:t/>
            </a:r>
            <a:endParaRPr/>
          </a:p>
        </p:txBody>
      </p:sp>
      <p:pic>
        <p:nvPicPr>
          <p:cNvPr descr="Met_Structure.jpg" id="1494" name="Shape 1494"/>
          <p:cNvPicPr preferRelativeResize="0"/>
          <p:nvPr/>
        </p:nvPicPr>
        <p:blipFill>
          <a:blip r:embed="rId4">
            <a:alphaModFix/>
          </a:blip>
          <a:stretch>
            <a:fillRect/>
          </a:stretch>
        </p:blipFill>
        <p:spPr>
          <a:xfrm>
            <a:off x="7097563" y="1946700"/>
            <a:ext cx="1419225" cy="2724150"/>
          </a:xfrm>
          <a:prstGeom prst="rect">
            <a:avLst/>
          </a:prstGeom>
          <a:noFill/>
          <a:ln>
            <a:noFill/>
          </a:ln>
        </p:spPr>
      </p:pic>
      <p:sp>
        <p:nvSpPr>
          <p:cNvPr id="1495" name="Shape 1495"/>
          <p:cNvSpPr txBox="1"/>
          <p:nvPr/>
        </p:nvSpPr>
        <p:spPr>
          <a:xfrm>
            <a:off x="8718850" y="3944850"/>
            <a:ext cx="7338900" cy="8562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
        <p:nvSpPr>
          <p:cNvPr id="1496" name="Shape 1496"/>
          <p:cNvSpPr txBox="1"/>
          <p:nvPr/>
        </p:nvSpPr>
        <p:spPr>
          <a:xfrm>
            <a:off x="2665825" y="4455450"/>
            <a:ext cx="4861200" cy="215400"/>
          </a:xfrm>
          <a:prstGeom prst="rect">
            <a:avLst/>
          </a:prstGeom>
          <a:noFill/>
          <a:ln>
            <a:noFill/>
          </a:ln>
        </p:spPr>
        <p:txBody>
          <a:bodyPr anchorCtr="0" anchor="t" bIns="45700" lIns="91425" rIns="91425" wrap="square" tIns="45700">
            <a:noAutofit/>
          </a:bodyPr>
          <a:lstStyle/>
          <a:p>
            <a:pPr lvl="0" marR="0" rtl="0" algn="l">
              <a:spcBef>
                <a:spcPts val="0"/>
              </a:spcBef>
              <a:buNone/>
            </a:pPr>
            <a:r>
              <a:rPr lang="en" sz="1000">
                <a:solidFill>
                  <a:srgbClr val="54595D"/>
                </a:solidFill>
                <a:highlight>
                  <a:srgbClr val="F8F9FA"/>
                </a:highlight>
              </a:rPr>
              <a:t>A. Gentile, L. Trusolino and PM. Comoglio, Cancer and Metastasis Reviews 2008</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descr="C:\Users\JM\Desktop\Untitled-4.png" id="154" name="Shape 154"/>
          <p:cNvPicPr preferRelativeResize="0"/>
          <p:nvPr/>
        </p:nvPicPr>
        <p:blipFill rotWithShape="1">
          <a:blip r:embed="rId3">
            <a:alphaModFix/>
          </a:blip>
          <a:srcRect b="35101" l="0" r="0" t="0"/>
          <a:stretch/>
        </p:blipFill>
        <p:spPr>
          <a:xfrm>
            <a:off x="228600" y="114300"/>
            <a:ext cx="8474552" cy="2155467"/>
          </a:xfrm>
          <a:prstGeom prst="rect">
            <a:avLst/>
          </a:prstGeom>
          <a:noFill/>
          <a:ln>
            <a:noFill/>
          </a:ln>
        </p:spPr>
      </p:pic>
      <p:pic>
        <p:nvPicPr>
          <p:cNvPr descr="C:\Users\JM\Desktop\adult-male-body-no-descriptors-hi.png" id="155" name="Shape 155"/>
          <p:cNvPicPr preferRelativeResize="0"/>
          <p:nvPr/>
        </p:nvPicPr>
        <p:blipFill rotWithShape="1">
          <a:blip r:embed="rId4">
            <a:alphaModFix/>
          </a:blip>
          <a:srcRect b="17567" l="0" r="0" t="0"/>
          <a:stretch/>
        </p:blipFill>
        <p:spPr>
          <a:xfrm>
            <a:off x="304800" y="1657350"/>
            <a:ext cx="3990499" cy="3474065"/>
          </a:xfrm>
          <a:prstGeom prst="rect">
            <a:avLst/>
          </a:prstGeom>
          <a:noFill/>
          <a:ln>
            <a:noFill/>
          </a:ln>
        </p:spPr>
      </p:pic>
      <p:grpSp>
        <p:nvGrpSpPr>
          <p:cNvPr id="156" name="Shape 156"/>
          <p:cNvGrpSpPr/>
          <p:nvPr/>
        </p:nvGrpSpPr>
        <p:grpSpPr>
          <a:xfrm>
            <a:off x="5562600" y="171450"/>
            <a:ext cx="390297" cy="541136"/>
            <a:chOff x="0" y="0"/>
            <a:chExt cx="2147483647" cy="2147483647"/>
          </a:xfrm>
        </p:grpSpPr>
        <p:pic>
          <p:nvPicPr>
            <p:cNvPr descr="C:\Users\JM\Desktop\karyograms670.jpg" id="157" name="Shape 157"/>
            <p:cNvPicPr preferRelativeResize="0"/>
            <p:nvPr/>
          </p:nvPicPr>
          <p:blipFill rotWithShape="1">
            <a:blip r:embed="rId5">
              <a:alphaModFix/>
            </a:blip>
            <a:srcRect b="2438" l="2388" r="51045" t="17073"/>
            <a:stretch/>
          </p:blipFill>
          <p:spPr>
            <a:xfrm>
              <a:off x="0" y="0"/>
              <a:ext cx="2144414653" cy="1013201831"/>
            </a:xfrm>
            <a:prstGeom prst="rect">
              <a:avLst/>
            </a:prstGeom>
            <a:noFill/>
            <a:ln>
              <a:noFill/>
            </a:ln>
          </p:spPr>
        </p:pic>
        <p:pic>
          <p:nvPicPr>
            <p:cNvPr descr="C:\Users\JM\Desktop\karyograms670.jpg" id="158" name="Shape 158"/>
            <p:cNvPicPr preferRelativeResize="0"/>
            <p:nvPr/>
          </p:nvPicPr>
          <p:blipFill rotWithShape="1">
            <a:blip r:embed="rId5">
              <a:alphaModFix/>
            </a:blip>
            <a:srcRect b="4572" l="50894" r="1342" t="10061"/>
            <a:stretch/>
          </p:blipFill>
          <p:spPr>
            <a:xfrm>
              <a:off x="0" y="1133453698"/>
              <a:ext cx="2147483647" cy="1014029948"/>
            </a:xfrm>
            <a:prstGeom prst="rect">
              <a:avLst/>
            </a:prstGeom>
            <a:noFill/>
            <a:ln>
              <a:noFill/>
            </a:ln>
          </p:spPr>
        </p:pic>
      </p:grpSp>
      <p:grpSp>
        <p:nvGrpSpPr>
          <p:cNvPr id="159" name="Shape 159"/>
          <p:cNvGrpSpPr/>
          <p:nvPr/>
        </p:nvGrpSpPr>
        <p:grpSpPr>
          <a:xfrm>
            <a:off x="533400" y="171450"/>
            <a:ext cx="390297" cy="541136"/>
            <a:chOff x="846772500" y="362902500"/>
            <a:chExt cx="619496853" cy="1145947684"/>
          </a:xfrm>
        </p:grpSpPr>
        <p:pic>
          <p:nvPicPr>
            <p:cNvPr descr="C:\Users\JM\Desktop\karyograms670.jpg" id="160" name="Shape 160"/>
            <p:cNvPicPr preferRelativeResize="0"/>
            <p:nvPr/>
          </p:nvPicPr>
          <p:blipFill rotWithShape="1">
            <a:blip r:embed="rId5">
              <a:alphaModFix/>
            </a:blip>
            <a:srcRect b="2438" l="2388" r="51045" t="17073"/>
            <a:stretch/>
          </p:blipFill>
          <p:spPr>
            <a:xfrm>
              <a:off x="846772500" y="362902500"/>
              <a:ext cx="618611523" cy="540668281"/>
            </a:xfrm>
            <a:prstGeom prst="rect">
              <a:avLst/>
            </a:prstGeom>
            <a:noFill/>
            <a:ln>
              <a:noFill/>
            </a:ln>
          </p:spPr>
        </p:pic>
        <p:pic>
          <p:nvPicPr>
            <p:cNvPr descr="C:\Users\JM\Desktop\karyograms670.jpg" id="161" name="Shape 161"/>
            <p:cNvPicPr preferRelativeResize="0"/>
            <p:nvPr/>
          </p:nvPicPr>
          <p:blipFill rotWithShape="1">
            <a:blip r:embed="rId5">
              <a:alphaModFix/>
            </a:blip>
            <a:srcRect b="4572" l="50894" r="1342" t="10061"/>
            <a:stretch/>
          </p:blipFill>
          <p:spPr>
            <a:xfrm>
              <a:off x="846772500" y="967740000"/>
              <a:ext cx="619496853" cy="541110184"/>
            </a:xfrm>
            <a:prstGeom prst="rect">
              <a:avLst/>
            </a:prstGeom>
            <a:noFill/>
            <a:ln>
              <a:noFill/>
            </a:ln>
          </p:spPr>
        </p:pic>
      </p:grpSp>
      <p:grpSp>
        <p:nvGrpSpPr>
          <p:cNvPr id="162" name="Shape 162"/>
          <p:cNvGrpSpPr/>
          <p:nvPr/>
        </p:nvGrpSpPr>
        <p:grpSpPr>
          <a:xfrm>
            <a:off x="7924800" y="171450"/>
            <a:ext cx="390297" cy="541136"/>
            <a:chOff x="0" y="0"/>
            <a:chExt cx="2147483647" cy="2147483647"/>
          </a:xfrm>
        </p:grpSpPr>
        <p:pic>
          <p:nvPicPr>
            <p:cNvPr descr="C:\Users\JM\Desktop\karyograms670.jpg" id="163" name="Shape 163"/>
            <p:cNvPicPr preferRelativeResize="0"/>
            <p:nvPr/>
          </p:nvPicPr>
          <p:blipFill rotWithShape="1">
            <a:blip r:embed="rId5">
              <a:alphaModFix/>
            </a:blip>
            <a:srcRect b="2438" l="2388" r="51045" t="17073"/>
            <a:stretch/>
          </p:blipFill>
          <p:spPr>
            <a:xfrm>
              <a:off x="0" y="0"/>
              <a:ext cx="2144414653" cy="1013201831"/>
            </a:xfrm>
            <a:prstGeom prst="rect">
              <a:avLst/>
            </a:prstGeom>
            <a:noFill/>
            <a:ln>
              <a:noFill/>
            </a:ln>
          </p:spPr>
        </p:pic>
        <p:pic>
          <p:nvPicPr>
            <p:cNvPr descr="C:\Users\JM\Desktop\karyograms670.jpg" id="164" name="Shape 164"/>
            <p:cNvPicPr preferRelativeResize="0"/>
            <p:nvPr/>
          </p:nvPicPr>
          <p:blipFill rotWithShape="1">
            <a:blip r:embed="rId5">
              <a:alphaModFix/>
            </a:blip>
            <a:srcRect b="4572" l="50894" r="1342" t="10061"/>
            <a:stretch/>
          </p:blipFill>
          <p:spPr>
            <a:xfrm>
              <a:off x="0" y="1133453698"/>
              <a:ext cx="2147483647" cy="1014029948"/>
            </a:xfrm>
            <a:prstGeom prst="rect">
              <a:avLst/>
            </a:prstGeom>
            <a:noFill/>
            <a:ln>
              <a:noFill/>
            </a:ln>
          </p:spPr>
        </p:pic>
      </p:grpSp>
      <p:grpSp>
        <p:nvGrpSpPr>
          <p:cNvPr id="165" name="Shape 165"/>
          <p:cNvGrpSpPr/>
          <p:nvPr/>
        </p:nvGrpSpPr>
        <p:grpSpPr>
          <a:xfrm>
            <a:off x="7162800" y="1371600"/>
            <a:ext cx="390297" cy="541136"/>
            <a:chOff x="0" y="0"/>
            <a:chExt cx="2147483647" cy="2147483647"/>
          </a:xfrm>
        </p:grpSpPr>
        <p:pic>
          <p:nvPicPr>
            <p:cNvPr descr="C:\Users\JM\Desktop\karyograms670.jpg" id="166" name="Shape 166"/>
            <p:cNvPicPr preferRelativeResize="0"/>
            <p:nvPr/>
          </p:nvPicPr>
          <p:blipFill rotWithShape="1">
            <a:blip r:embed="rId5">
              <a:alphaModFix/>
            </a:blip>
            <a:srcRect b="2438" l="2388" r="51045" t="17073"/>
            <a:stretch/>
          </p:blipFill>
          <p:spPr>
            <a:xfrm>
              <a:off x="0" y="0"/>
              <a:ext cx="2144414653" cy="1013201919"/>
            </a:xfrm>
            <a:prstGeom prst="rect">
              <a:avLst/>
            </a:prstGeom>
            <a:noFill/>
            <a:ln>
              <a:noFill/>
            </a:ln>
          </p:spPr>
        </p:pic>
        <p:pic>
          <p:nvPicPr>
            <p:cNvPr descr="C:\Users\JM\Desktop\karyograms670.jpg" id="167" name="Shape 167"/>
            <p:cNvPicPr preferRelativeResize="0"/>
            <p:nvPr/>
          </p:nvPicPr>
          <p:blipFill rotWithShape="1">
            <a:blip r:embed="rId5">
              <a:alphaModFix/>
            </a:blip>
            <a:srcRect b="4572" l="50894" r="1342" t="10061"/>
            <a:stretch/>
          </p:blipFill>
          <p:spPr>
            <a:xfrm>
              <a:off x="0" y="1133453609"/>
              <a:ext cx="2147483647" cy="1014030037"/>
            </a:xfrm>
            <a:prstGeom prst="rect">
              <a:avLst/>
            </a:prstGeom>
            <a:noFill/>
            <a:ln>
              <a:noFill/>
            </a:ln>
          </p:spPr>
        </p:pic>
      </p:grpSp>
      <p:grpSp>
        <p:nvGrpSpPr>
          <p:cNvPr id="168" name="Shape 168"/>
          <p:cNvGrpSpPr/>
          <p:nvPr/>
        </p:nvGrpSpPr>
        <p:grpSpPr>
          <a:xfrm>
            <a:off x="8001000" y="1371600"/>
            <a:ext cx="390297" cy="541136"/>
            <a:chOff x="0" y="0"/>
            <a:chExt cx="2147483647" cy="2147483647"/>
          </a:xfrm>
        </p:grpSpPr>
        <p:pic>
          <p:nvPicPr>
            <p:cNvPr descr="C:\Users\JM\Desktop\karyograms670.jpg" id="169" name="Shape 169"/>
            <p:cNvPicPr preferRelativeResize="0"/>
            <p:nvPr/>
          </p:nvPicPr>
          <p:blipFill rotWithShape="1">
            <a:blip r:embed="rId5">
              <a:alphaModFix/>
            </a:blip>
            <a:srcRect b="2438" l="2388" r="51045" t="17073"/>
            <a:stretch/>
          </p:blipFill>
          <p:spPr>
            <a:xfrm>
              <a:off x="0" y="0"/>
              <a:ext cx="2144414653" cy="1013201919"/>
            </a:xfrm>
            <a:prstGeom prst="rect">
              <a:avLst/>
            </a:prstGeom>
            <a:noFill/>
            <a:ln>
              <a:noFill/>
            </a:ln>
          </p:spPr>
        </p:pic>
        <p:pic>
          <p:nvPicPr>
            <p:cNvPr descr="C:\Users\JM\Desktop\karyograms670.jpg" id="170" name="Shape 170"/>
            <p:cNvPicPr preferRelativeResize="0"/>
            <p:nvPr/>
          </p:nvPicPr>
          <p:blipFill rotWithShape="1">
            <a:blip r:embed="rId5">
              <a:alphaModFix/>
            </a:blip>
            <a:srcRect b="4572" l="50894" r="1342" t="10061"/>
            <a:stretch/>
          </p:blipFill>
          <p:spPr>
            <a:xfrm>
              <a:off x="0" y="1133453609"/>
              <a:ext cx="2147483647" cy="1014030037"/>
            </a:xfrm>
            <a:prstGeom prst="rect">
              <a:avLst/>
            </a:prstGeom>
            <a:noFill/>
            <a:ln>
              <a:noFill/>
            </a:ln>
          </p:spPr>
        </p:pic>
      </p:grpSp>
      <p:grpSp>
        <p:nvGrpSpPr>
          <p:cNvPr id="171" name="Shape 171"/>
          <p:cNvGrpSpPr/>
          <p:nvPr/>
        </p:nvGrpSpPr>
        <p:grpSpPr>
          <a:xfrm>
            <a:off x="3581400" y="2009775"/>
            <a:ext cx="2132355" cy="2825658"/>
            <a:chOff x="0" y="0"/>
            <a:chExt cx="2147483647" cy="2147483646"/>
          </a:xfrm>
        </p:grpSpPr>
        <p:pic>
          <p:nvPicPr>
            <p:cNvPr descr="C:\Users\JM\Desktop\karyograms670.jpg" id="172" name="Shape 172"/>
            <p:cNvPicPr preferRelativeResize="0"/>
            <p:nvPr/>
          </p:nvPicPr>
          <p:blipFill rotWithShape="1">
            <a:blip r:embed="rId5">
              <a:alphaModFix/>
            </a:blip>
            <a:srcRect b="2438" l="2388" r="51045" t="17073"/>
            <a:stretch/>
          </p:blipFill>
          <p:spPr>
            <a:xfrm>
              <a:off x="0" y="0"/>
              <a:ext cx="2144415710" cy="1060775149"/>
            </a:xfrm>
            <a:prstGeom prst="rect">
              <a:avLst/>
            </a:prstGeom>
            <a:noFill/>
            <a:ln>
              <a:noFill/>
            </a:ln>
          </p:spPr>
        </p:pic>
        <p:pic>
          <p:nvPicPr>
            <p:cNvPr descr="C:\Users\JM\Desktop\karyograms670.jpg" id="173" name="Shape 173"/>
            <p:cNvPicPr preferRelativeResize="0"/>
            <p:nvPr/>
          </p:nvPicPr>
          <p:blipFill rotWithShape="1">
            <a:blip r:embed="rId5">
              <a:alphaModFix/>
            </a:blip>
            <a:srcRect b="4572" l="50894" r="1342" t="10061"/>
            <a:stretch/>
          </p:blipFill>
          <p:spPr>
            <a:xfrm>
              <a:off x="0" y="1085841789"/>
              <a:ext cx="2147483647" cy="1061641857"/>
            </a:xfrm>
            <a:prstGeom prst="rect">
              <a:avLst/>
            </a:prstGeom>
            <a:noFill/>
            <a:ln>
              <a:noFill/>
            </a:ln>
          </p:spPr>
        </p:pic>
      </p:grpSp>
      <p:pic>
        <p:nvPicPr>
          <p:cNvPr descr="C:\Users\JM\Desktop\karyograms670.jpg" id="174" name="Shape 174"/>
          <p:cNvPicPr preferRelativeResize="0"/>
          <p:nvPr/>
        </p:nvPicPr>
        <p:blipFill rotWithShape="1">
          <a:blip r:embed="rId5">
            <a:alphaModFix/>
          </a:blip>
          <a:srcRect b="2438" l="2388" r="51045" t="17073"/>
          <a:stretch/>
        </p:blipFill>
        <p:spPr>
          <a:xfrm>
            <a:off x="1209675" y="171450"/>
            <a:ext cx="390297" cy="255387"/>
          </a:xfrm>
          <a:prstGeom prst="rect">
            <a:avLst/>
          </a:prstGeom>
          <a:noFill/>
          <a:ln>
            <a:noFill/>
          </a:ln>
        </p:spPr>
      </p:pic>
      <p:pic>
        <p:nvPicPr>
          <p:cNvPr descr="C:\Users\JM\Desktop\karyograms670.jpg" id="175" name="Shape 175"/>
          <p:cNvPicPr preferRelativeResize="0"/>
          <p:nvPr/>
        </p:nvPicPr>
        <p:blipFill rotWithShape="1">
          <a:blip r:embed="rId5">
            <a:alphaModFix/>
          </a:blip>
          <a:srcRect b="2438" l="2388" r="51045" t="17073"/>
          <a:stretch/>
        </p:blipFill>
        <p:spPr>
          <a:xfrm>
            <a:off x="1971675" y="171450"/>
            <a:ext cx="390297" cy="255387"/>
          </a:xfrm>
          <a:prstGeom prst="rect">
            <a:avLst/>
          </a:prstGeom>
          <a:noFill/>
          <a:ln>
            <a:noFill/>
          </a:ln>
        </p:spPr>
      </p:pic>
      <p:pic>
        <p:nvPicPr>
          <p:cNvPr descr="C:\Users\JM\Desktop\karyograms670.jpg" id="176" name="Shape 176"/>
          <p:cNvPicPr preferRelativeResize="0"/>
          <p:nvPr/>
        </p:nvPicPr>
        <p:blipFill rotWithShape="1">
          <a:blip r:embed="rId5">
            <a:alphaModFix/>
          </a:blip>
          <a:srcRect b="2438" l="2388" r="51045" t="17073"/>
          <a:stretch/>
        </p:blipFill>
        <p:spPr>
          <a:xfrm>
            <a:off x="2657475" y="171450"/>
            <a:ext cx="390297" cy="255387"/>
          </a:xfrm>
          <a:prstGeom prst="rect">
            <a:avLst/>
          </a:prstGeom>
          <a:noFill/>
          <a:ln>
            <a:noFill/>
          </a:ln>
        </p:spPr>
      </p:pic>
      <p:pic>
        <p:nvPicPr>
          <p:cNvPr descr="C:\Users\JM\Desktop\karyograms670.jpg" id="177" name="Shape 177"/>
          <p:cNvPicPr preferRelativeResize="0"/>
          <p:nvPr/>
        </p:nvPicPr>
        <p:blipFill rotWithShape="1">
          <a:blip r:embed="rId5">
            <a:alphaModFix/>
          </a:blip>
          <a:srcRect b="2438" l="2388" r="51045" t="17073"/>
          <a:stretch/>
        </p:blipFill>
        <p:spPr>
          <a:xfrm>
            <a:off x="3343275" y="171450"/>
            <a:ext cx="390297" cy="255387"/>
          </a:xfrm>
          <a:prstGeom prst="rect">
            <a:avLst/>
          </a:prstGeom>
          <a:noFill/>
          <a:ln>
            <a:noFill/>
          </a:ln>
        </p:spPr>
      </p:pic>
      <p:pic>
        <p:nvPicPr>
          <p:cNvPr descr="C:\Users\JM\Desktop\karyograms670.jpg" id="178" name="Shape 178"/>
          <p:cNvPicPr preferRelativeResize="0"/>
          <p:nvPr/>
        </p:nvPicPr>
        <p:blipFill rotWithShape="1">
          <a:blip r:embed="rId5">
            <a:alphaModFix/>
          </a:blip>
          <a:srcRect b="2438" l="2388" r="51045" t="17073"/>
          <a:stretch/>
        </p:blipFill>
        <p:spPr>
          <a:xfrm>
            <a:off x="4029075" y="171450"/>
            <a:ext cx="390297" cy="255387"/>
          </a:xfrm>
          <a:prstGeom prst="rect">
            <a:avLst/>
          </a:prstGeom>
          <a:noFill/>
          <a:ln>
            <a:noFill/>
          </a:ln>
        </p:spPr>
      </p:pic>
      <p:pic>
        <p:nvPicPr>
          <p:cNvPr descr="C:\Users\JM\Desktop\karyograms670.jpg" id="179" name="Shape 179"/>
          <p:cNvPicPr preferRelativeResize="0"/>
          <p:nvPr/>
        </p:nvPicPr>
        <p:blipFill rotWithShape="1">
          <a:blip r:embed="rId5">
            <a:alphaModFix/>
          </a:blip>
          <a:srcRect b="2438" l="2388" r="51045" t="17073"/>
          <a:stretch/>
        </p:blipFill>
        <p:spPr>
          <a:xfrm>
            <a:off x="4724400" y="171450"/>
            <a:ext cx="390297" cy="255387"/>
          </a:xfrm>
          <a:prstGeom prst="rect">
            <a:avLst/>
          </a:prstGeom>
          <a:noFill/>
          <a:ln>
            <a:noFill/>
          </a:ln>
        </p:spPr>
      </p:pic>
      <p:pic>
        <p:nvPicPr>
          <p:cNvPr descr="C:\Users\JM\Desktop\karyograms670.jpg" id="180" name="Shape 180"/>
          <p:cNvPicPr preferRelativeResize="0"/>
          <p:nvPr/>
        </p:nvPicPr>
        <p:blipFill rotWithShape="1">
          <a:blip r:embed="rId5">
            <a:alphaModFix/>
          </a:blip>
          <a:srcRect b="2438" l="2388" r="51045" t="17073"/>
          <a:stretch/>
        </p:blipFill>
        <p:spPr>
          <a:xfrm>
            <a:off x="6248400" y="171450"/>
            <a:ext cx="390297" cy="255387"/>
          </a:xfrm>
          <a:prstGeom prst="rect">
            <a:avLst/>
          </a:prstGeom>
          <a:noFill/>
          <a:ln>
            <a:noFill/>
          </a:ln>
        </p:spPr>
      </p:pic>
      <p:pic>
        <p:nvPicPr>
          <p:cNvPr descr="C:\Users\JM\Desktop\karyograms670.jpg" id="181" name="Shape 181"/>
          <p:cNvPicPr preferRelativeResize="0"/>
          <p:nvPr/>
        </p:nvPicPr>
        <p:blipFill rotWithShape="1">
          <a:blip r:embed="rId5">
            <a:alphaModFix/>
          </a:blip>
          <a:srcRect b="2438" l="2388" r="51045" t="17073"/>
          <a:stretch/>
        </p:blipFill>
        <p:spPr>
          <a:xfrm>
            <a:off x="7077075" y="171450"/>
            <a:ext cx="390297" cy="255387"/>
          </a:xfrm>
          <a:prstGeom prst="rect">
            <a:avLst/>
          </a:prstGeom>
          <a:noFill/>
          <a:ln>
            <a:noFill/>
          </a:ln>
        </p:spPr>
      </p:pic>
      <p:pic>
        <p:nvPicPr>
          <p:cNvPr descr="C:\Users\JM\Desktop\karyograms670.jpg" id="182" name="Shape 182"/>
          <p:cNvPicPr preferRelativeResize="0"/>
          <p:nvPr/>
        </p:nvPicPr>
        <p:blipFill rotWithShape="1">
          <a:blip r:embed="rId5">
            <a:alphaModFix/>
          </a:blip>
          <a:srcRect b="2438" l="2388" r="51045" t="17073"/>
          <a:stretch/>
        </p:blipFill>
        <p:spPr>
          <a:xfrm>
            <a:off x="8686800" y="171450"/>
            <a:ext cx="390297" cy="255387"/>
          </a:xfrm>
          <a:prstGeom prst="rect">
            <a:avLst/>
          </a:prstGeom>
          <a:noFill/>
          <a:ln>
            <a:noFill/>
          </a:ln>
        </p:spPr>
      </p:pic>
      <p:pic>
        <p:nvPicPr>
          <p:cNvPr descr="C:\Users\JM\Desktop\karyograms670.jpg" id="183" name="Shape 183"/>
          <p:cNvPicPr preferRelativeResize="0"/>
          <p:nvPr/>
        </p:nvPicPr>
        <p:blipFill rotWithShape="1">
          <a:blip r:embed="rId5">
            <a:alphaModFix/>
          </a:blip>
          <a:srcRect b="2438" l="2388" r="51045" t="17073"/>
          <a:stretch/>
        </p:blipFill>
        <p:spPr>
          <a:xfrm>
            <a:off x="8677275" y="1371600"/>
            <a:ext cx="390297" cy="255387"/>
          </a:xfrm>
          <a:prstGeom prst="rect">
            <a:avLst/>
          </a:prstGeom>
          <a:noFill/>
          <a:ln>
            <a:noFill/>
          </a:ln>
        </p:spPr>
      </p:pic>
      <p:pic>
        <p:nvPicPr>
          <p:cNvPr descr="C:\Users\JM\Desktop\karyograms670.jpg" id="184" name="Shape 184"/>
          <p:cNvPicPr preferRelativeResize="0"/>
          <p:nvPr/>
        </p:nvPicPr>
        <p:blipFill rotWithShape="1">
          <a:blip r:embed="rId5">
            <a:alphaModFix/>
          </a:blip>
          <a:srcRect b="2438" l="2388" r="51045" t="17073"/>
          <a:stretch/>
        </p:blipFill>
        <p:spPr>
          <a:xfrm>
            <a:off x="6248400" y="1371600"/>
            <a:ext cx="390297" cy="255387"/>
          </a:xfrm>
          <a:prstGeom prst="rect">
            <a:avLst/>
          </a:prstGeom>
          <a:noFill/>
          <a:ln>
            <a:noFill/>
          </a:ln>
        </p:spPr>
      </p:pic>
      <p:pic>
        <p:nvPicPr>
          <p:cNvPr descr="C:\Users\JM\Desktop\karyograms670.jpg" id="185" name="Shape 185"/>
          <p:cNvPicPr preferRelativeResize="0"/>
          <p:nvPr/>
        </p:nvPicPr>
        <p:blipFill rotWithShape="1">
          <a:blip r:embed="rId5">
            <a:alphaModFix/>
          </a:blip>
          <a:srcRect b="2438" l="2388" r="51045" t="17073"/>
          <a:stretch/>
        </p:blipFill>
        <p:spPr>
          <a:xfrm>
            <a:off x="5476875" y="1371600"/>
            <a:ext cx="390297" cy="255387"/>
          </a:xfrm>
          <a:prstGeom prst="rect">
            <a:avLst/>
          </a:prstGeom>
          <a:noFill/>
          <a:ln>
            <a:noFill/>
          </a:ln>
        </p:spPr>
      </p:pic>
      <p:pic>
        <p:nvPicPr>
          <p:cNvPr descr="C:\Users\JM\Desktop\karyograms670.jpg" id="186" name="Shape 186"/>
          <p:cNvPicPr preferRelativeResize="0"/>
          <p:nvPr/>
        </p:nvPicPr>
        <p:blipFill rotWithShape="1">
          <a:blip r:embed="rId5">
            <a:alphaModFix/>
          </a:blip>
          <a:srcRect b="2438" l="2388" r="51045" t="17073"/>
          <a:stretch/>
        </p:blipFill>
        <p:spPr>
          <a:xfrm>
            <a:off x="4724400" y="1371600"/>
            <a:ext cx="390297" cy="255387"/>
          </a:xfrm>
          <a:prstGeom prst="rect">
            <a:avLst/>
          </a:prstGeom>
          <a:noFill/>
          <a:ln>
            <a:noFill/>
          </a:ln>
        </p:spPr>
      </p:pic>
      <p:pic>
        <p:nvPicPr>
          <p:cNvPr descr="C:\Users\JM\Desktop\karyograms670.jpg" id="187" name="Shape 187"/>
          <p:cNvPicPr preferRelativeResize="0"/>
          <p:nvPr/>
        </p:nvPicPr>
        <p:blipFill rotWithShape="1">
          <a:blip r:embed="rId5">
            <a:alphaModFix/>
          </a:blip>
          <a:srcRect b="2438" l="2388" r="51045" t="17073"/>
          <a:stretch/>
        </p:blipFill>
        <p:spPr>
          <a:xfrm>
            <a:off x="4029075" y="1371600"/>
            <a:ext cx="390297" cy="255387"/>
          </a:xfrm>
          <a:prstGeom prst="rect">
            <a:avLst/>
          </a:prstGeom>
          <a:noFill/>
          <a:ln>
            <a:noFill/>
          </a:ln>
        </p:spPr>
      </p:pic>
      <p:pic>
        <p:nvPicPr>
          <p:cNvPr descr="C:\Users\JM\Desktop\karyograms670.jpg" id="188" name="Shape 188"/>
          <p:cNvPicPr preferRelativeResize="0"/>
          <p:nvPr/>
        </p:nvPicPr>
        <p:blipFill rotWithShape="1">
          <a:blip r:embed="rId5">
            <a:alphaModFix/>
          </a:blip>
          <a:srcRect b="2438" l="2388" r="51045" t="17073"/>
          <a:stretch/>
        </p:blipFill>
        <p:spPr>
          <a:xfrm>
            <a:off x="2428875" y="1371600"/>
            <a:ext cx="390297" cy="255387"/>
          </a:xfrm>
          <a:prstGeom prst="rect">
            <a:avLst/>
          </a:prstGeom>
          <a:noFill/>
          <a:ln>
            <a:noFill/>
          </a:ln>
        </p:spPr>
      </p:pic>
      <p:pic>
        <p:nvPicPr>
          <p:cNvPr descr="C:\Users\JM\Desktop\karyograms670.jpg" id="189" name="Shape 189"/>
          <p:cNvPicPr preferRelativeResize="0"/>
          <p:nvPr/>
        </p:nvPicPr>
        <p:blipFill rotWithShape="1">
          <a:blip r:embed="rId5">
            <a:alphaModFix/>
          </a:blip>
          <a:srcRect b="2438" l="2388" r="51045" t="17073"/>
          <a:stretch/>
        </p:blipFill>
        <p:spPr>
          <a:xfrm>
            <a:off x="1600200" y="1371600"/>
            <a:ext cx="390297" cy="255387"/>
          </a:xfrm>
          <a:prstGeom prst="rect">
            <a:avLst/>
          </a:prstGeom>
          <a:noFill/>
          <a:ln>
            <a:noFill/>
          </a:ln>
        </p:spPr>
      </p:pic>
      <p:pic>
        <p:nvPicPr>
          <p:cNvPr descr="C:\Users\JM\Desktop\karyograms670.jpg" id="190" name="Shape 190"/>
          <p:cNvPicPr preferRelativeResize="0"/>
          <p:nvPr/>
        </p:nvPicPr>
        <p:blipFill rotWithShape="1">
          <a:blip r:embed="rId5">
            <a:alphaModFix/>
          </a:blip>
          <a:srcRect b="2438" l="2388" r="51045" t="17073"/>
          <a:stretch/>
        </p:blipFill>
        <p:spPr>
          <a:xfrm>
            <a:off x="838200" y="1371600"/>
            <a:ext cx="390297" cy="255387"/>
          </a:xfrm>
          <a:prstGeom prst="rect">
            <a:avLst/>
          </a:prstGeom>
          <a:noFill/>
          <a:ln>
            <a:noFill/>
          </a:ln>
        </p:spPr>
      </p:pic>
      <p:pic>
        <p:nvPicPr>
          <p:cNvPr descr="C:\Users\JM\Desktop\karyograms670.jpg" id="191" name="Shape 191"/>
          <p:cNvPicPr preferRelativeResize="0"/>
          <p:nvPr/>
        </p:nvPicPr>
        <p:blipFill rotWithShape="1">
          <a:blip r:embed="rId5">
            <a:alphaModFix/>
          </a:blip>
          <a:srcRect b="2438" l="2388" r="51045" t="17073"/>
          <a:stretch/>
        </p:blipFill>
        <p:spPr>
          <a:xfrm>
            <a:off x="76200" y="1600200"/>
            <a:ext cx="390297" cy="255387"/>
          </a:xfrm>
          <a:prstGeom prst="rect">
            <a:avLst/>
          </a:prstGeom>
          <a:noFill/>
          <a:ln>
            <a:noFill/>
          </a:ln>
        </p:spPr>
      </p:pic>
      <p:grpSp>
        <p:nvGrpSpPr>
          <p:cNvPr id="192" name="Shape 192"/>
          <p:cNvGrpSpPr/>
          <p:nvPr/>
        </p:nvGrpSpPr>
        <p:grpSpPr>
          <a:xfrm>
            <a:off x="3267075" y="1371600"/>
            <a:ext cx="390297" cy="541136"/>
            <a:chOff x="0" y="0"/>
            <a:chExt cx="2147483647" cy="2147483647"/>
          </a:xfrm>
        </p:grpSpPr>
        <p:pic>
          <p:nvPicPr>
            <p:cNvPr descr="C:\Users\JM\Desktop\karyograms670.jpg" id="193" name="Shape 193"/>
            <p:cNvPicPr preferRelativeResize="0"/>
            <p:nvPr/>
          </p:nvPicPr>
          <p:blipFill rotWithShape="1">
            <a:blip r:embed="rId5">
              <a:alphaModFix/>
            </a:blip>
            <a:srcRect b="2438" l="2388" r="51045" t="17073"/>
            <a:stretch/>
          </p:blipFill>
          <p:spPr>
            <a:xfrm>
              <a:off x="0" y="0"/>
              <a:ext cx="2144414653" cy="1013201919"/>
            </a:xfrm>
            <a:prstGeom prst="rect">
              <a:avLst/>
            </a:prstGeom>
            <a:noFill/>
            <a:ln>
              <a:noFill/>
            </a:ln>
          </p:spPr>
        </p:pic>
        <p:pic>
          <p:nvPicPr>
            <p:cNvPr descr="C:\Users\JM\Desktop\karyograms670.jpg" id="194" name="Shape 194"/>
            <p:cNvPicPr preferRelativeResize="0"/>
            <p:nvPr/>
          </p:nvPicPr>
          <p:blipFill rotWithShape="1">
            <a:blip r:embed="rId5">
              <a:alphaModFix/>
            </a:blip>
            <a:srcRect b="4572" l="50894" r="1342" t="10061"/>
            <a:stretch/>
          </p:blipFill>
          <p:spPr>
            <a:xfrm>
              <a:off x="0" y="1133453609"/>
              <a:ext cx="2147483647" cy="1014030037"/>
            </a:xfrm>
            <a:prstGeom prst="rect">
              <a:avLst/>
            </a:prstGeom>
            <a:noFill/>
            <a:ln>
              <a:noFill/>
            </a:ln>
          </p:spPr>
        </p:pic>
      </p:gr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1" name="Shape 1501"/>
        <p:cNvGrpSpPr/>
        <p:nvPr/>
      </p:nvGrpSpPr>
      <p:grpSpPr>
        <a:xfrm>
          <a:off x="0" y="0"/>
          <a:ext cx="0" cy="0"/>
          <a:chOff x="0" y="0"/>
          <a:chExt cx="0" cy="0"/>
        </a:xfrm>
      </p:grpSpPr>
      <p:pic>
        <p:nvPicPr>
          <p:cNvPr descr="Fig1_final.tif" id="1502" name="Shape 1502"/>
          <p:cNvPicPr preferRelativeResize="0"/>
          <p:nvPr/>
        </p:nvPicPr>
        <p:blipFill rotWithShape="1">
          <a:blip r:embed="rId4">
            <a:alphaModFix/>
          </a:blip>
          <a:srcRect b="0" l="0" r="0" t="0"/>
          <a:stretch/>
        </p:blipFill>
        <p:spPr>
          <a:xfrm>
            <a:off x="1403648" y="2987100"/>
            <a:ext cx="5112600" cy="2156400"/>
          </a:xfrm>
          <a:prstGeom prst="rect">
            <a:avLst/>
          </a:prstGeom>
          <a:noFill/>
          <a:ln>
            <a:noFill/>
          </a:ln>
        </p:spPr>
      </p:pic>
      <p:sp>
        <p:nvSpPr>
          <p:cNvPr id="1503" name="Shape 1503"/>
          <p:cNvSpPr txBox="1"/>
          <p:nvPr>
            <p:ph idx="1" type="body"/>
          </p:nvPr>
        </p:nvSpPr>
        <p:spPr>
          <a:xfrm>
            <a:off x="685800" y="1485900"/>
            <a:ext cx="7772400" cy="3479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rgbClr val="366092"/>
              </a:buClr>
              <a:buSzPct val="100000"/>
              <a:buFont typeface="Arial"/>
              <a:buChar char="•"/>
            </a:pPr>
            <a:r>
              <a:rPr b="0" i="1" lang="en" sz="2400" u="none" cap="none" strike="noStrike">
                <a:solidFill>
                  <a:srgbClr val="366092"/>
                </a:solidFill>
                <a:latin typeface="Helvetica Neue"/>
                <a:ea typeface="Helvetica Neue"/>
                <a:cs typeface="Helvetica Neue"/>
                <a:sym typeface="Helvetica Neue"/>
              </a:rPr>
              <a:t>MET</a:t>
            </a:r>
            <a:r>
              <a:rPr b="0" i="0" lang="en" sz="2400" u="none" cap="none" strike="noStrike">
                <a:solidFill>
                  <a:srgbClr val="366092"/>
                </a:solidFill>
                <a:latin typeface="Helvetica Neue"/>
                <a:ea typeface="Helvetica Neue"/>
                <a:cs typeface="Helvetica Neue"/>
                <a:sym typeface="Helvetica Neue"/>
              </a:rPr>
              <a:t> is the long-known driver in pRCC, we</a:t>
            </a:r>
          </a:p>
          <a:p>
            <a:pPr indent="-292100" lvl="1" marL="685800" marR="0" rtl="0" algn="l">
              <a:spcBef>
                <a:spcPts val="400"/>
              </a:spcBef>
              <a:spcAft>
                <a:spcPts val="0"/>
              </a:spcAft>
              <a:buClr>
                <a:srgbClr val="366092"/>
              </a:buClr>
              <a:buSzPct val="100000"/>
              <a:buFont typeface="Arial"/>
              <a:buChar char="•"/>
            </a:pPr>
            <a:r>
              <a:rPr b="0" i="0" lang="en" sz="2000" u="none" cap="none" strike="noStrike">
                <a:solidFill>
                  <a:srgbClr val="366092"/>
                </a:solidFill>
                <a:latin typeface="Helvetica Neue"/>
                <a:ea typeface="Helvetica Neue"/>
                <a:cs typeface="Helvetica Neue"/>
                <a:sym typeface="Helvetica Neue"/>
              </a:rPr>
              <a:t>Found rs11762213 predicts survival in type 2 patients </a:t>
            </a:r>
          </a:p>
          <a:p>
            <a:pPr indent="-292100" lvl="1" marL="685800" marR="0" rtl="0" algn="l">
              <a:spcBef>
                <a:spcPts val="400"/>
              </a:spcBef>
              <a:spcAft>
                <a:spcPts val="0"/>
              </a:spcAft>
              <a:buClr>
                <a:srgbClr val="366092"/>
              </a:buClr>
              <a:buSzPct val="100000"/>
              <a:buFont typeface="Arial"/>
              <a:buChar char="•"/>
            </a:pPr>
            <a:r>
              <a:rPr b="0" i="0" lang="en" sz="2000" u="none" cap="none" strike="noStrike">
                <a:solidFill>
                  <a:srgbClr val="366092"/>
                </a:solidFill>
                <a:latin typeface="Helvetica Neue"/>
                <a:ea typeface="Helvetica Neue"/>
                <a:cs typeface="Helvetica Neue"/>
                <a:sym typeface="Helvetica Neue"/>
              </a:rPr>
              <a:t>Illustrated the mechanism of an alternative splicing event </a:t>
            </a:r>
          </a:p>
          <a:p>
            <a:pPr indent="-292100" lvl="1" marL="685800" rtl="0">
              <a:spcBef>
                <a:spcPts val="400"/>
              </a:spcBef>
              <a:buClr>
                <a:srgbClr val="366092"/>
              </a:buClr>
              <a:buSzPct val="100000"/>
              <a:buFont typeface="Arial"/>
              <a:buChar char="•"/>
            </a:pPr>
            <a:r>
              <a:rPr lang="en" sz="2000">
                <a:solidFill>
                  <a:srgbClr val="366092"/>
                </a:solidFill>
                <a:latin typeface="Helvetica Neue"/>
                <a:ea typeface="Helvetica Neue"/>
                <a:cs typeface="Helvetica Neue"/>
                <a:sym typeface="Helvetica Neue"/>
              </a:rPr>
              <a:t>A noncoding hotspot in </a:t>
            </a:r>
            <a:r>
              <a:rPr i="1" lang="en" sz="2000">
                <a:solidFill>
                  <a:srgbClr val="366092"/>
                </a:solidFill>
                <a:latin typeface="Helvetica Neue"/>
                <a:ea typeface="Helvetica Neue"/>
                <a:cs typeface="Helvetica Neue"/>
                <a:sym typeface="Helvetica Neue"/>
              </a:rPr>
              <a:t>MET</a:t>
            </a:r>
          </a:p>
          <a:p>
            <a:pPr indent="-292100" lvl="1" marL="685800" marR="0" rtl="0" algn="l">
              <a:spcBef>
                <a:spcPts val="400"/>
              </a:spcBef>
              <a:spcAft>
                <a:spcPts val="0"/>
              </a:spcAft>
              <a:buClr>
                <a:srgbClr val="366092"/>
              </a:buClr>
              <a:buSzPct val="100000"/>
              <a:buFont typeface="Helvetica Neue"/>
              <a:buChar char="•"/>
            </a:pPr>
            <a:r>
              <a:rPr lang="en" sz="2000">
                <a:solidFill>
                  <a:srgbClr val="366092"/>
                </a:solidFill>
                <a:latin typeface="Helvetica Neue"/>
                <a:ea typeface="Helvetica Neue"/>
                <a:cs typeface="Helvetica Neue"/>
                <a:sym typeface="Helvetica Neue"/>
              </a:rPr>
              <a:t>Lack of SV and breakpoint disrupting </a:t>
            </a:r>
            <a:r>
              <a:rPr i="1" lang="en" sz="2000">
                <a:solidFill>
                  <a:srgbClr val="366092"/>
                </a:solidFill>
                <a:latin typeface="Helvetica Neue"/>
                <a:ea typeface="Helvetica Neue"/>
                <a:cs typeface="Helvetica Neue"/>
                <a:sym typeface="Helvetica Neue"/>
              </a:rPr>
              <a:t>MET</a:t>
            </a:r>
          </a:p>
          <a:p>
            <a:pPr indent="-285750" lvl="1" marL="742950" marR="0" rtl="0" algn="l">
              <a:spcBef>
                <a:spcPts val="400"/>
              </a:spcBef>
              <a:buClr>
                <a:srgbClr val="366092"/>
              </a:buClr>
              <a:buSzPct val="100000"/>
              <a:buFont typeface="Arial"/>
              <a:buNone/>
            </a:pPr>
            <a:r>
              <a:t/>
            </a:r>
            <a:endParaRPr b="0" i="0" sz="2000" u="none" cap="none" strike="noStrike">
              <a:solidFill>
                <a:srgbClr val="366092"/>
              </a:solidFill>
              <a:latin typeface="Helvetica Neue"/>
              <a:ea typeface="Helvetica Neue"/>
              <a:cs typeface="Helvetica Neue"/>
              <a:sym typeface="Helvetica Neue"/>
            </a:endParaRPr>
          </a:p>
        </p:txBody>
      </p:sp>
      <p:sp>
        <p:nvSpPr>
          <p:cNvPr id="1504" name="Shape 1504"/>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Key Findings in </a:t>
            </a:r>
            <a:r>
              <a:rPr b="1" i="1" lang="en" sz="3200" u="none" cap="none" strike="noStrike">
                <a:solidFill>
                  <a:srgbClr val="22228B"/>
                </a:solidFill>
                <a:latin typeface="Helvetica Neue"/>
                <a:ea typeface="Helvetica Neue"/>
                <a:cs typeface="Helvetica Neue"/>
                <a:sym typeface="Helvetica Neue"/>
              </a:rPr>
              <a:t>MET</a:t>
            </a:r>
          </a:p>
        </p:txBody>
      </p:sp>
      <p:sp>
        <p:nvSpPr>
          <p:cNvPr id="1505" name="Shape 1505"/>
          <p:cNvSpPr txBox="1"/>
          <p:nvPr/>
        </p:nvSpPr>
        <p:spPr>
          <a:xfrm>
            <a:off x="6300192" y="483919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800" u="none" cap="none" strike="noStrike">
                <a:solidFill>
                  <a:srgbClr val="366092"/>
                </a:solidFill>
                <a:latin typeface="Helvetica Neue"/>
                <a:ea typeface="Helvetica Neue"/>
                <a:cs typeface="Helvetica Neue"/>
                <a:sym typeface="Helvetica Neue"/>
              </a:rPr>
              <a:t>S. Li, B. Shuch and M. Gerstein PLOS Genetics 2017 </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9" name="Shape 1509"/>
        <p:cNvGrpSpPr/>
        <p:nvPr/>
      </p:nvGrpSpPr>
      <p:grpSpPr>
        <a:xfrm>
          <a:off x="0" y="0"/>
          <a:ext cx="0" cy="0"/>
          <a:chOff x="0" y="0"/>
          <a:chExt cx="0" cy="0"/>
        </a:xfrm>
      </p:grpSpPr>
      <p:pic>
        <p:nvPicPr>
          <p:cNvPr descr="Fig2.tif" id="1510" name="Shape 1510"/>
          <p:cNvPicPr preferRelativeResize="0"/>
          <p:nvPr/>
        </p:nvPicPr>
        <p:blipFill rotWithShape="1">
          <a:blip r:embed="rId3">
            <a:alphaModFix/>
          </a:blip>
          <a:srcRect b="0" l="0" r="0" t="0"/>
          <a:stretch/>
        </p:blipFill>
        <p:spPr>
          <a:xfrm>
            <a:off x="1547664" y="915566"/>
            <a:ext cx="5742300" cy="3744000"/>
          </a:xfrm>
          <a:prstGeom prst="rect">
            <a:avLst/>
          </a:prstGeom>
          <a:noFill/>
          <a:ln>
            <a:noFill/>
          </a:ln>
        </p:spPr>
      </p:pic>
      <p:sp>
        <p:nvSpPr>
          <p:cNvPr id="1511" name="Shape 1511"/>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Beyond </a:t>
            </a:r>
            <a:r>
              <a:rPr b="1" i="1" lang="en" sz="3200" u="none" cap="none" strike="noStrike">
                <a:solidFill>
                  <a:srgbClr val="22228B"/>
                </a:solidFill>
                <a:latin typeface="Helvetica Neue"/>
                <a:ea typeface="Helvetica Neue"/>
                <a:cs typeface="Helvetica Neue"/>
                <a:sym typeface="Helvetica Neue"/>
              </a:rPr>
              <a:t>MET</a:t>
            </a:r>
            <a:r>
              <a:rPr b="1" i="0" lang="en" sz="3200" u="none" cap="none" strike="noStrike">
                <a:solidFill>
                  <a:srgbClr val="22228B"/>
                </a:solidFill>
                <a:latin typeface="Helvetica Neue"/>
                <a:ea typeface="Helvetica Neue"/>
                <a:cs typeface="Helvetica Neue"/>
                <a:sym typeface="Helvetica Neue"/>
              </a:rPr>
              <a:t>: Two Noncoding Hotspots</a:t>
            </a:r>
          </a:p>
        </p:txBody>
      </p:sp>
      <p:sp>
        <p:nvSpPr>
          <p:cNvPr id="1512" name="Shape 1512"/>
          <p:cNvSpPr txBox="1"/>
          <p:nvPr/>
        </p:nvSpPr>
        <p:spPr>
          <a:xfrm>
            <a:off x="6300192" y="451654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800" u="none" cap="none" strike="noStrike">
                <a:solidFill>
                  <a:srgbClr val="366092"/>
                </a:solidFill>
                <a:latin typeface="Helvetica Neue"/>
                <a:ea typeface="Helvetica Neue"/>
                <a:cs typeface="Helvetica Neue"/>
                <a:sym typeface="Helvetica Neue"/>
              </a:rPr>
              <a:t>S. Li, B. Shuch and M. Gerstein PLOS Genetics 2017 </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7" name="Shape 1517"/>
        <p:cNvGrpSpPr/>
        <p:nvPr/>
      </p:nvGrpSpPr>
      <p:grpSpPr>
        <a:xfrm>
          <a:off x="0" y="0"/>
          <a:ext cx="0" cy="0"/>
          <a:chOff x="0" y="0"/>
          <a:chExt cx="0" cy="0"/>
        </a:xfrm>
      </p:grpSpPr>
      <p:sp>
        <p:nvSpPr>
          <p:cNvPr id="1518" name="Shape 1518"/>
          <p:cNvSpPr txBox="1"/>
          <p:nvPr>
            <p:ph type="title"/>
          </p:nvPr>
        </p:nvSpPr>
        <p:spPr>
          <a:xfrm>
            <a:off x="457200" y="205979"/>
            <a:ext cx="82296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366092"/>
                </a:solidFill>
                <a:latin typeface="Helvetica Neue"/>
                <a:ea typeface="Helvetica Neue"/>
                <a:cs typeface="Helvetica Neue"/>
                <a:sym typeface="Helvetica Neue"/>
              </a:rPr>
              <a:t>Construct Evolutionary Trees in pRCC</a:t>
            </a:r>
          </a:p>
        </p:txBody>
      </p:sp>
      <p:sp>
        <p:nvSpPr>
          <p:cNvPr id="1519" name="Shape 1519"/>
          <p:cNvSpPr txBox="1"/>
          <p:nvPr>
            <p:ph idx="1" type="body"/>
          </p:nvPr>
        </p:nvSpPr>
        <p:spPr>
          <a:xfrm>
            <a:off x="457200" y="1200151"/>
            <a:ext cx="8229600" cy="33945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Infer mutation order and tree structure based on mutation abundance  </a:t>
            </a:r>
            <a:r>
              <a:rPr b="0" i="0" lang="en" sz="1600" u="none" cap="none" strike="noStrike">
                <a:solidFill>
                  <a:srgbClr val="366092"/>
                </a:solidFill>
                <a:latin typeface="Helvetica Neue"/>
                <a:ea typeface="Helvetica Neue"/>
                <a:cs typeface="Helvetica Neue"/>
                <a:sym typeface="Helvetica Neue"/>
              </a:rPr>
              <a:t>(PhyloWGS, Deshwar et al., 2015)</a:t>
            </a:r>
          </a:p>
        </p:txBody>
      </p:sp>
      <p:sp>
        <p:nvSpPr>
          <p:cNvPr id="1520" name="Shape 1520"/>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sp>
        <p:nvSpPr>
          <p:cNvPr id="1521" name="Shape 1521"/>
          <p:cNvSpPr txBox="1"/>
          <p:nvPr/>
        </p:nvSpPr>
        <p:spPr>
          <a:xfrm>
            <a:off x="6372200"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grpSp>
        <p:nvGrpSpPr>
          <p:cNvPr id="1522" name="Shape 1522"/>
          <p:cNvGrpSpPr/>
          <p:nvPr/>
        </p:nvGrpSpPr>
        <p:grpSpPr>
          <a:xfrm>
            <a:off x="1403640" y="2499738"/>
            <a:ext cx="2060347" cy="1460537"/>
            <a:chOff x="2029540" y="937599"/>
            <a:chExt cx="2179570" cy="1545051"/>
          </a:xfrm>
        </p:grpSpPr>
        <p:grpSp>
          <p:nvGrpSpPr>
            <p:cNvPr id="1523" name="Shape 1523"/>
            <p:cNvGrpSpPr/>
            <p:nvPr/>
          </p:nvGrpSpPr>
          <p:grpSpPr>
            <a:xfrm>
              <a:off x="2029540" y="937599"/>
              <a:ext cx="2172600" cy="1545051"/>
              <a:chOff x="2029540" y="937599"/>
              <a:chExt cx="2172600" cy="1545051"/>
            </a:xfrm>
          </p:grpSpPr>
          <p:pic>
            <p:nvPicPr>
              <p:cNvPr descr="Presentation1.pdf" id="1524" name="Shape 1524"/>
              <p:cNvPicPr preferRelativeResize="0"/>
              <p:nvPr/>
            </p:nvPicPr>
            <p:blipFill rotWithShape="1">
              <a:blip r:embed="rId3">
                <a:alphaModFix/>
              </a:blip>
              <a:srcRect b="19555" l="0" r="52972" t="50765"/>
              <a:stretch/>
            </p:blipFill>
            <p:spPr>
              <a:xfrm>
                <a:off x="2029540" y="1795950"/>
                <a:ext cx="2172600" cy="686700"/>
              </a:xfrm>
              <a:prstGeom prst="rect">
                <a:avLst/>
              </a:prstGeom>
              <a:noFill/>
              <a:ln>
                <a:noFill/>
              </a:ln>
            </p:spPr>
          </p:pic>
          <p:sp>
            <p:nvSpPr>
              <p:cNvPr id="1525" name="Shape 1525"/>
              <p:cNvSpPr/>
              <p:nvPr/>
            </p:nvSpPr>
            <p:spPr>
              <a:xfrm>
                <a:off x="2960496" y="937599"/>
                <a:ext cx="1187700" cy="8583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
          <p:nvSpPr>
            <p:cNvPr id="1526" name="Shape 1526"/>
            <p:cNvSpPr txBox="1"/>
            <p:nvPr/>
          </p:nvSpPr>
          <p:spPr>
            <a:xfrm>
              <a:off x="2385710" y="1227343"/>
              <a:ext cx="1823400" cy="6105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527" name="Shape 1527"/>
          <p:cNvGrpSpPr/>
          <p:nvPr/>
        </p:nvGrpSpPr>
        <p:grpSpPr>
          <a:xfrm>
            <a:off x="3995924" y="2139808"/>
            <a:ext cx="2734433" cy="2019587"/>
            <a:chOff x="126062" y="3379637"/>
            <a:chExt cx="3041977" cy="2246732"/>
          </a:xfrm>
        </p:grpSpPr>
        <p:grpSp>
          <p:nvGrpSpPr>
            <p:cNvPr id="1528" name="Shape 1528"/>
            <p:cNvGrpSpPr/>
            <p:nvPr/>
          </p:nvGrpSpPr>
          <p:grpSpPr>
            <a:xfrm>
              <a:off x="126062" y="3424292"/>
              <a:ext cx="3041977" cy="2202076"/>
              <a:chOff x="4758088" y="729750"/>
              <a:chExt cx="3218002" cy="2329500"/>
            </a:xfrm>
          </p:grpSpPr>
          <p:pic>
            <p:nvPicPr>
              <p:cNvPr descr="Presentation1.pdf" id="1529" name="Shape 1529"/>
              <p:cNvPicPr preferRelativeResize="0"/>
              <p:nvPr/>
            </p:nvPicPr>
            <p:blipFill rotWithShape="1">
              <a:blip r:embed="rId4">
                <a:alphaModFix/>
              </a:blip>
              <a:srcRect b="0" l="50352" r="0" t="9214"/>
              <a:stretch/>
            </p:blipFill>
            <p:spPr>
              <a:xfrm>
                <a:off x="4855952" y="729750"/>
                <a:ext cx="2543100" cy="2329500"/>
              </a:xfrm>
              <a:prstGeom prst="rect">
                <a:avLst/>
              </a:prstGeom>
              <a:noFill/>
              <a:ln>
                <a:noFill/>
              </a:ln>
            </p:spPr>
          </p:pic>
          <p:sp>
            <p:nvSpPr>
              <p:cNvPr id="1530" name="Shape 1530"/>
              <p:cNvSpPr/>
              <p:nvPr/>
            </p:nvSpPr>
            <p:spPr>
              <a:xfrm>
                <a:off x="4855952" y="1123413"/>
                <a:ext cx="976500" cy="8583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31" name="Shape 1531"/>
              <p:cNvSpPr/>
              <p:nvPr/>
            </p:nvSpPr>
            <p:spPr>
              <a:xfrm>
                <a:off x="6619319" y="1265204"/>
                <a:ext cx="976500" cy="5190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32" name="Shape 1532"/>
              <p:cNvSpPr txBox="1"/>
              <p:nvPr/>
            </p:nvSpPr>
            <p:spPr>
              <a:xfrm>
                <a:off x="6375890" y="1174121"/>
                <a:ext cx="1600200" cy="4890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indent="0" lvl="0" marL="0" marR="0" rtl="0" algn="l">
                  <a:spcBef>
                    <a:spcPts val="0"/>
                  </a:spcBef>
                  <a:buSzPct val="25000"/>
                  <a:buNone/>
                </a:pPr>
                <a:r>
                  <a:rPr i="1" lang="en" sz="1050">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533" name="Shape 1533"/>
              <p:cNvSpPr txBox="1"/>
              <p:nvPr/>
            </p:nvSpPr>
            <p:spPr>
              <a:xfrm>
                <a:off x="4758088" y="1422609"/>
                <a:ext cx="1520700" cy="298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534" name="Shape 1534"/>
            <p:cNvSpPr/>
            <p:nvPr/>
          </p:nvSpPr>
          <p:spPr>
            <a:xfrm>
              <a:off x="1705726" y="3379637"/>
              <a:ext cx="923100" cy="696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9" name="Shape 1539"/>
        <p:cNvGrpSpPr/>
        <p:nvPr/>
      </p:nvGrpSpPr>
      <p:grpSpPr>
        <a:xfrm>
          <a:off x="0" y="0"/>
          <a:ext cx="0" cy="0"/>
          <a:chOff x="0" y="0"/>
          <a:chExt cx="0" cy="0"/>
        </a:xfrm>
      </p:grpSpPr>
      <p:sp>
        <p:nvSpPr>
          <p:cNvPr id="1540" name="Shape 1540"/>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grpSp>
        <p:nvGrpSpPr>
          <p:cNvPr id="1541" name="Shape 1541"/>
          <p:cNvGrpSpPr/>
          <p:nvPr/>
        </p:nvGrpSpPr>
        <p:grpSpPr>
          <a:xfrm>
            <a:off x="539552" y="135043"/>
            <a:ext cx="6235221" cy="4770619"/>
            <a:chOff x="8149" y="46384"/>
            <a:chExt cx="9297973" cy="7113956"/>
          </a:xfrm>
        </p:grpSpPr>
        <p:pic>
          <p:nvPicPr>
            <p:cNvPr id="1542" name="Shape 1542"/>
            <p:cNvPicPr preferRelativeResize="0"/>
            <p:nvPr/>
          </p:nvPicPr>
          <p:blipFill rotWithShape="1">
            <a:blip r:embed="rId3">
              <a:alphaModFix/>
            </a:blip>
            <a:srcRect b="3809" l="0" r="6129" t="0"/>
            <a:stretch/>
          </p:blipFill>
          <p:spPr>
            <a:xfrm>
              <a:off x="8149" y="46384"/>
              <a:ext cx="9144000" cy="6646800"/>
            </a:xfrm>
            <a:prstGeom prst="rect">
              <a:avLst/>
            </a:prstGeom>
            <a:noFill/>
            <a:ln>
              <a:noFill/>
            </a:ln>
          </p:spPr>
        </p:pic>
        <p:sp>
          <p:nvSpPr>
            <p:cNvPr id="1543" name="Shape 1543"/>
            <p:cNvSpPr txBox="1"/>
            <p:nvPr/>
          </p:nvSpPr>
          <p:spPr>
            <a:xfrm>
              <a:off x="8095361" y="6791040"/>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544" name="Shape 1544"/>
            <p:cNvSpPr txBox="1"/>
            <p:nvPr/>
          </p:nvSpPr>
          <p:spPr>
            <a:xfrm>
              <a:off x="7874597" y="6038229"/>
              <a:ext cx="728100" cy="4203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Mutation</a:t>
              </a:r>
            </a:p>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545" name="Shape 1545"/>
            <p:cNvGrpSpPr/>
            <p:nvPr/>
          </p:nvGrpSpPr>
          <p:grpSpPr>
            <a:xfrm>
              <a:off x="7874597" y="6316289"/>
              <a:ext cx="770269" cy="548422"/>
              <a:chOff x="287329" y="5564447"/>
              <a:chExt cx="770269" cy="548422"/>
            </a:xfrm>
          </p:grpSpPr>
          <p:sp>
            <p:nvSpPr>
              <p:cNvPr id="1546" name="Shape 1546"/>
              <p:cNvSpPr txBox="1"/>
              <p:nvPr/>
            </p:nvSpPr>
            <p:spPr>
              <a:xfrm>
                <a:off x="287329" y="5832669"/>
                <a:ext cx="7539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547" name="Shape 1547"/>
              <p:cNvSpPr txBox="1"/>
              <p:nvPr/>
            </p:nvSpPr>
            <p:spPr>
              <a:xfrm>
                <a:off x="615098" y="5564447"/>
                <a:ext cx="4425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548" name="Shape 1548"/>
            <p:cNvSpPr txBox="1"/>
            <p:nvPr/>
          </p:nvSpPr>
          <p:spPr>
            <a:xfrm>
              <a:off x="8415722" y="6042159"/>
              <a:ext cx="890400" cy="4203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Populations</a:t>
              </a:r>
            </a:p>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549" name="Shape 1549"/>
          <p:cNvSpPr txBox="1"/>
          <p:nvPr/>
        </p:nvSpPr>
        <p:spPr>
          <a:xfrm>
            <a:off x="6588224"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4" name="Shape 1554"/>
        <p:cNvGrpSpPr/>
        <p:nvPr/>
      </p:nvGrpSpPr>
      <p:grpSpPr>
        <a:xfrm>
          <a:off x="0" y="0"/>
          <a:ext cx="0" cy="0"/>
          <a:chOff x="0" y="0"/>
          <a:chExt cx="0" cy="0"/>
        </a:xfrm>
      </p:grpSpPr>
      <p:sp>
        <p:nvSpPr>
          <p:cNvPr id="1555" name="Shape 1555"/>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grpSp>
        <p:nvGrpSpPr>
          <p:cNvPr id="1556" name="Shape 1556"/>
          <p:cNvGrpSpPr/>
          <p:nvPr/>
        </p:nvGrpSpPr>
        <p:grpSpPr>
          <a:xfrm>
            <a:off x="539552" y="123478"/>
            <a:ext cx="6235221" cy="4782185"/>
            <a:chOff x="8149" y="29137"/>
            <a:chExt cx="9297973" cy="7131203"/>
          </a:xfrm>
        </p:grpSpPr>
        <p:pic>
          <p:nvPicPr>
            <p:cNvPr id="1557" name="Shape 1557"/>
            <p:cNvPicPr preferRelativeResize="0"/>
            <p:nvPr/>
          </p:nvPicPr>
          <p:blipFill rotWithShape="1">
            <a:blip r:embed="rId3">
              <a:alphaModFix/>
            </a:blip>
            <a:srcRect b="3809" l="0" r="6129" t="0"/>
            <a:stretch/>
          </p:blipFill>
          <p:spPr>
            <a:xfrm>
              <a:off x="8149" y="46384"/>
              <a:ext cx="9144000" cy="6646800"/>
            </a:xfrm>
            <a:prstGeom prst="rect">
              <a:avLst/>
            </a:prstGeom>
            <a:noFill/>
            <a:ln>
              <a:noFill/>
            </a:ln>
          </p:spPr>
        </p:pic>
        <p:sp>
          <p:nvSpPr>
            <p:cNvPr id="1558" name="Shape 1558"/>
            <p:cNvSpPr/>
            <p:nvPr/>
          </p:nvSpPr>
          <p:spPr>
            <a:xfrm>
              <a:off x="115525" y="29137"/>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59" name="Shape 1559"/>
            <p:cNvSpPr/>
            <p:nvPr/>
          </p:nvSpPr>
          <p:spPr>
            <a:xfrm>
              <a:off x="8025315" y="4612526"/>
              <a:ext cx="1097400" cy="11187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0" name="Shape 1560"/>
            <p:cNvSpPr/>
            <p:nvPr/>
          </p:nvSpPr>
          <p:spPr>
            <a:xfrm>
              <a:off x="1657124" y="1154613"/>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1" name="Shape 1561"/>
            <p:cNvSpPr/>
            <p:nvPr/>
          </p:nvSpPr>
          <p:spPr>
            <a:xfrm>
              <a:off x="4843566" y="2312377"/>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2" name="Shape 1562"/>
            <p:cNvSpPr/>
            <p:nvPr/>
          </p:nvSpPr>
          <p:spPr>
            <a:xfrm>
              <a:off x="8025315" y="3419134"/>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3" name="Shape 1563"/>
            <p:cNvSpPr/>
            <p:nvPr/>
          </p:nvSpPr>
          <p:spPr>
            <a:xfrm>
              <a:off x="8025315" y="2271302"/>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64" name="Shape 1564"/>
            <p:cNvSpPr/>
            <p:nvPr/>
          </p:nvSpPr>
          <p:spPr>
            <a:xfrm>
              <a:off x="3336808" y="29137"/>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65" name="Shape 1565"/>
            <p:cNvSpPr/>
            <p:nvPr/>
          </p:nvSpPr>
          <p:spPr>
            <a:xfrm>
              <a:off x="4842388" y="1169377"/>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66" name="Shape 1566"/>
            <p:cNvSpPr/>
            <p:nvPr/>
          </p:nvSpPr>
          <p:spPr>
            <a:xfrm>
              <a:off x="6577279" y="2271302"/>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67" name="Shape 1567"/>
            <p:cNvSpPr/>
            <p:nvPr/>
          </p:nvSpPr>
          <p:spPr>
            <a:xfrm>
              <a:off x="3362670" y="2342751"/>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68" name="Shape 1568"/>
            <p:cNvSpPr/>
            <p:nvPr/>
          </p:nvSpPr>
          <p:spPr>
            <a:xfrm>
              <a:off x="3362670" y="1194105"/>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69" name="Shape 1569"/>
            <p:cNvSpPr/>
            <p:nvPr/>
          </p:nvSpPr>
          <p:spPr>
            <a:xfrm>
              <a:off x="6584291" y="3422558"/>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0" name="Shape 1570"/>
            <p:cNvSpPr/>
            <p:nvPr/>
          </p:nvSpPr>
          <p:spPr>
            <a:xfrm>
              <a:off x="6587743" y="4612526"/>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1" name="Shape 1571"/>
            <p:cNvSpPr/>
            <p:nvPr/>
          </p:nvSpPr>
          <p:spPr>
            <a:xfrm>
              <a:off x="6587743" y="5773617"/>
              <a:ext cx="1097400" cy="9456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2" name="Shape 1572"/>
            <p:cNvSpPr/>
            <p:nvPr/>
          </p:nvSpPr>
          <p:spPr>
            <a:xfrm>
              <a:off x="1660979" y="3440031"/>
              <a:ext cx="1097400" cy="10668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3" name="Shape 1573"/>
            <p:cNvSpPr/>
            <p:nvPr/>
          </p:nvSpPr>
          <p:spPr>
            <a:xfrm>
              <a:off x="115525" y="4646309"/>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4" name="Shape 1574"/>
            <p:cNvSpPr/>
            <p:nvPr/>
          </p:nvSpPr>
          <p:spPr>
            <a:xfrm>
              <a:off x="1650564" y="4634050"/>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5" name="Shape 1575"/>
            <p:cNvSpPr/>
            <p:nvPr/>
          </p:nvSpPr>
          <p:spPr>
            <a:xfrm>
              <a:off x="3362670" y="3482399"/>
              <a:ext cx="11520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6" name="Shape 1576"/>
            <p:cNvSpPr/>
            <p:nvPr/>
          </p:nvSpPr>
          <p:spPr>
            <a:xfrm>
              <a:off x="1650564" y="2291385"/>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7" name="Shape 1577"/>
            <p:cNvSpPr/>
            <p:nvPr/>
          </p:nvSpPr>
          <p:spPr>
            <a:xfrm>
              <a:off x="115525" y="2284035"/>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8" name="Shape 1578"/>
            <p:cNvSpPr/>
            <p:nvPr/>
          </p:nvSpPr>
          <p:spPr>
            <a:xfrm>
              <a:off x="115525" y="3357796"/>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9" name="Shape 1579"/>
            <p:cNvSpPr/>
            <p:nvPr/>
          </p:nvSpPr>
          <p:spPr>
            <a:xfrm>
              <a:off x="115525" y="5827446"/>
              <a:ext cx="1124700" cy="9507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0" name="Shape 1580"/>
            <p:cNvSpPr txBox="1"/>
            <p:nvPr/>
          </p:nvSpPr>
          <p:spPr>
            <a:xfrm>
              <a:off x="8095361" y="6791040"/>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581" name="Shape 1581"/>
            <p:cNvSpPr txBox="1"/>
            <p:nvPr/>
          </p:nvSpPr>
          <p:spPr>
            <a:xfrm>
              <a:off x="7874597" y="6038229"/>
              <a:ext cx="728100" cy="4203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Mutation</a:t>
              </a:r>
            </a:p>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582" name="Shape 1582"/>
            <p:cNvGrpSpPr/>
            <p:nvPr/>
          </p:nvGrpSpPr>
          <p:grpSpPr>
            <a:xfrm>
              <a:off x="7874597" y="6316289"/>
              <a:ext cx="770269" cy="548422"/>
              <a:chOff x="287329" y="5564447"/>
              <a:chExt cx="770269" cy="548422"/>
            </a:xfrm>
          </p:grpSpPr>
          <p:sp>
            <p:nvSpPr>
              <p:cNvPr id="1583" name="Shape 1583"/>
              <p:cNvSpPr txBox="1"/>
              <p:nvPr/>
            </p:nvSpPr>
            <p:spPr>
              <a:xfrm>
                <a:off x="287329" y="5832669"/>
                <a:ext cx="7539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584" name="Shape 1584"/>
              <p:cNvSpPr txBox="1"/>
              <p:nvPr/>
            </p:nvSpPr>
            <p:spPr>
              <a:xfrm>
                <a:off x="615098" y="5564447"/>
                <a:ext cx="4425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585" name="Shape 1585"/>
            <p:cNvSpPr txBox="1"/>
            <p:nvPr/>
          </p:nvSpPr>
          <p:spPr>
            <a:xfrm>
              <a:off x="8415722" y="6042159"/>
              <a:ext cx="890400" cy="4203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Populations</a:t>
              </a:r>
            </a:p>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586" name="Shape 1586"/>
          <p:cNvSpPr txBox="1"/>
          <p:nvPr/>
        </p:nvSpPr>
        <p:spPr>
          <a:xfrm>
            <a:off x="6588224"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sp>
        <p:nvSpPr>
          <p:cNvPr id="1587" name="Shape 1587"/>
          <p:cNvSpPr/>
          <p:nvPr/>
        </p:nvSpPr>
        <p:spPr>
          <a:xfrm>
            <a:off x="4932040"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8" name="Shape 1588"/>
          <p:cNvSpPr/>
          <p:nvPr/>
        </p:nvSpPr>
        <p:spPr>
          <a:xfrm>
            <a:off x="1619672"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9" name="Shape 1589"/>
          <p:cNvSpPr/>
          <p:nvPr/>
        </p:nvSpPr>
        <p:spPr>
          <a:xfrm>
            <a:off x="161967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0" name="Shape 1590"/>
          <p:cNvSpPr/>
          <p:nvPr/>
        </p:nvSpPr>
        <p:spPr>
          <a:xfrm>
            <a:off x="377991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1" name="Shape 1591"/>
          <p:cNvSpPr/>
          <p:nvPr/>
        </p:nvSpPr>
        <p:spPr>
          <a:xfrm>
            <a:off x="4932040"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2" name="Shape 1592"/>
          <p:cNvSpPr/>
          <p:nvPr/>
        </p:nvSpPr>
        <p:spPr>
          <a:xfrm>
            <a:off x="594015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3" name="Shape 1593"/>
          <p:cNvSpPr/>
          <p:nvPr/>
        </p:nvSpPr>
        <p:spPr>
          <a:xfrm>
            <a:off x="5940152"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4" name="Shape 1594"/>
          <p:cNvSpPr/>
          <p:nvPr/>
        </p:nvSpPr>
        <p:spPr>
          <a:xfrm>
            <a:off x="3779912" y="2427734"/>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5" name="Shape 1595"/>
          <p:cNvSpPr/>
          <p:nvPr/>
        </p:nvSpPr>
        <p:spPr>
          <a:xfrm>
            <a:off x="2771800" y="321982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6" name="Shape 1596"/>
          <p:cNvSpPr/>
          <p:nvPr/>
        </p:nvSpPr>
        <p:spPr>
          <a:xfrm>
            <a:off x="2771800"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7" name="Shape 1597"/>
          <p:cNvSpPr/>
          <p:nvPr/>
        </p:nvSpPr>
        <p:spPr>
          <a:xfrm>
            <a:off x="3779912" y="321982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8" name="Shape 1598"/>
          <p:cNvSpPr/>
          <p:nvPr/>
        </p:nvSpPr>
        <p:spPr>
          <a:xfrm>
            <a:off x="3779912"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9" name="Shape 1599"/>
          <p:cNvSpPr/>
          <p:nvPr/>
        </p:nvSpPr>
        <p:spPr>
          <a:xfrm>
            <a:off x="595788"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4" name="Shape 1604"/>
        <p:cNvGrpSpPr/>
        <p:nvPr/>
      </p:nvGrpSpPr>
      <p:grpSpPr>
        <a:xfrm>
          <a:off x="0" y="0"/>
          <a:ext cx="0" cy="0"/>
          <a:chOff x="0" y="0"/>
          <a:chExt cx="0" cy="0"/>
        </a:xfrm>
      </p:grpSpPr>
      <p:sp>
        <p:nvSpPr>
          <p:cNvPr id="1605" name="Shape 1605"/>
          <p:cNvSpPr txBox="1"/>
          <p:nvPr>
            <p:ph type="title"/>
          </p:nvPr>
        </p:nvSpPr>
        <p:spPr>
          <a:xfrm>
            <a:off x="457200" y="205979"/>
            <a:ext cx="82296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2880" u="none" cap="none" strike="noStrike">
                <a:solidFill>
                  <a:srgbClr val="366092"/>
                </a:solidFill>
                <a:latin typeface="Helvetica Neue"/>
                <a:ea typeface="Helvetica Neue"/>
                <a:cs typeface="Helvetica Neue"/>
                <a:sym typeface="Helvetica Neue"/>
              </a:rPr>
              <a:t>Tree Topology Correlates with Molecular Subtypes</a:t>
            </a:r>
          </a:p>
        </p:txBody>
      </p:sp>
      <p:sp>
        <p:nvSpPr>
          <p:cNvPr id="1606" name="Shape 1606"/>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sp>
        <p:nvSpPr>
          <p:cNvPr id="1607" name="Shape 1607"/>
          <p:cNvSpPr txBox="1"/>
          <p:nvPr/>
        </p:nvSpPr>
        <p:spPr>
          <a:xfrm>
            <a:off x="6372200"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pic>
        <p:nvPicPr>
          <p:cNvPr descr="temp.pdf" id="1608" name="Shape 1608"/>
          <p:cNvPicPr preferRelativeResize="0"/>
          <p:nvPr/>
        </p:nvPicPr>
        <p:blipFill rotWithShape="1">
          <a:blip r:embed="rId3">
            <a:alphaModFix/>
          </a:blip>
          <a:srcRect b="20172" l="8303" r="7571" t="11975"/>
          <a:stretch/>
        </p:blipFill>
        <p:spPr>
          <a:xfrm>
            <a:off x="2267744" y="1059582"/>
            <a:ext cx="5714100" cy="34563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12" name="Shape 1612"/>
        <p:cNvGrpSpPr/>
        <p:nvPr/>
      </p:nvGrpSpPr>
      <p:grpSpPr>
        <a:xfrm>
          <a:off x="0" y="0"/>
          <a:ext cx="0" cy="0"/>
          <a:chOff x="0" y="0"/>
          <a:chExt cx="0" cy="0"/>
        </a:xfrm>
      </p:grpSpPr>
      <p:sp>
        <p:nvSpPr>
          <p:cNvPr id="1613" name="Shape 1613"/>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614" name="Shape 1614"/>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615" name="Shape 1615"/>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9" name="Shape 1619"/>
        <p:cNvGrpSpPr/>
        <p:nvPr/>
      </p:nvGrpSpPr>
      <p:grpSpPr>
        <a:xfrm>
          <a:off x="0" y="0"/>
          <a:ext cx="0" cy="0"/>
          <a:chOff x="0" y="0"/>
          <a:chExt cx="0" cy="0"/>
        </a:xfrm>
      </p:grpSpPr>
      <p:sp>
        <p:nvSpPr>
          <p:cNvPr id="1620" name="Shape 1620"/>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4000" u="none" cap="none" strike="noStrike">
                <a:solidFill>
                  <a:srgbClr val="2F5897"/>
                </a:solidFill>
                <a:latin typeface="Arial"/>
                <a:ea typeface="Arial"/>
                <a:cs typeface="Arial"/>
                <a:sym typeface="Arial"/>
              </a:rPr>
              <a:t>Local TAD boundary disruption activates oncogene</a:t>
            </a:r>
          </a:p>
        </p:txBody>
      </p:sp>
      <p:sp>
        <p:nvSpPr>
          <p:cNvPr id="1621" name="Shape 1621"/>
          <p:cNvSpPr txBox="1"/>
          <p:nvPr/>
        </p:nvSpPr>
        <p:spPr>
          <a:xfrm>
            <a:off x="4314825" y="4341019"/>
            <a:ext cx="4387800" cy="198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Valton and Dekker Curr. Opin. Genetics and Development 2016</a:t>
            </a:r>
          </a:p>
        </p:txBody>
      </p:sp>
      <p:grpSp>
        <p:nvGrpSpPr>
          <p:cNvPr id="1622" name="Shape 1622"/>
          <p:cNvGrpSpPr/>
          <p:nvPr/>
        </p:nvGrpSpPr>
        <p:grpSpPr>
          <a:xfrm>
            <a:off x="887412" y="1459706"/>
            <a:ext cx="6707638" cy="2921956"/>
            <a:chOff x="0" y="0"/>
            <a:chExt cx="2147483647" cy="2147483647"/>
          </a:xfrm>
        </p:grpSpPr>
        <p:pic>
          <p:nvPicPr>
            <p:cNvPr descr="pasted-image.png" id="1623" name="Shape 1623"/>
            <p:cNvPicPr preferRelativeResize="0"/>
            <p:nvPr/>
          </p:nvPicPr>
          <p:blipFill rotWithShape="1">
            <a:blip r:embed="rId3">
              <a:alphaModFix/>
            </a:blip>
            <a:srcRect b="0" l="0" r="0" t="0"/>
            <a:stretch/>
          </p:blipFill>
          <p:spPr>
            <a:xfrm>
              <a:off x="0" y="0"/>
              <a:ext cx="2147483168" cy="2147483647"/>
            </a:xfrm>
            <a:prstGeom prst="rect">
              <a:avLst/>
            </a:prstGeom>
            <a:noFill/>
            <a:ln>
              <a:noFill/>
            </a:ln>
          </p:spPr>
        </p:pic>
        <p:sp>
          <p:nvSpPr>
            <p:cNvPr id="1624" name="Shape 1624"/>
            <p:cNvSpPr txBox="1"/>
            <p:nvPr/>
          </p:nvSpPr>
          <p:spPr>
            <a:xfrm>
              <a:off x="675458981" y="421919409"/>
              <a:ext cx="716642907" cy="257874636"/>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Example: T-ALL</a:t>
              </a:r>
              <a:r>
                <a:rPr lang="en"/>
                <a:t> </a:t>
              </a:r>
              <a:r>
                <a:rPr i="0" lang="en" sz="1200" u="none">
                  <a:solidFill>
                    <a:schemeClr val="dk1"/>
                  </a:solidFill>
                </a:rPr>
                <a:t>Hnisz</a:t>
              </a:r>
            </a:p>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et al. Young Nature 2016</a:t>
              </a:r>
            </a:p>
          </p:txBody>
        </p:sp>
        <p:cxnSp>
          <p:nvCxnSpPr>
            <p:cNvPr id="1625" name="Shape 1625"/>
            <p:cNvCxnSpPr/>
            <p:nvPr/>
          </p:nvCxnSpPr>
          <p:spPr>
            <a:xfrm rot="10800000">
              <a:off x="788136231" y="729659295"/>
              <a:ext cx="62450546" cy="463908265"/>
            </a:xfrm>
            <a:prstGeom prst="straightConnector1">
              <a:avLst/>
            </a:prstGeom>
            <a:noFill/>
            <a:ln cap="flat" cmpd="sng" w="25400">
              <a:solidFill>
                <a:schemeClr val="accent1"/>
              </a:solidFill>
              <a:prstDash val="solid"/>
              <a:bevel/>
              <a:headEnd len="med" w="med" type="none"/>
              <a:tailEnd len="lg" w="lg" type="triangle"/>
            </a:ln>
          </p:spPr>
        </p:cxnSp>
        <p:sp>
          <p:nvSpPr>
            <p:cNvPr id="1626" name="Shape 1626"/>
            <p:cNvSpPr txBox="1"/>
            <p:nvPr/>
          </p:nvSpPr>
          <p:spPr>
            <a:xfrm>
              <a:off x="1264920396" y="306835864"/>
              <a:ext cx="882563250" cy="257892936"/>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Example: IDH mutant gliomas</a:t>
              </a:r>
            </a:p>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Flavahan et al. Bernstein Nature 2016</a:t>
              </a:r>
            </a:p>
          </p:txBody>
        </p:sp>
        <p:cxnSp>
          <p:nvCxnSpPr>
            <p:cNvPr id="1627" name="Shape 1627"/>
            <p:cNvCxnSpPr/>
            <p:nvPr/>
          </p:nvCxnSpPr>
          <p:spPr>
            <a:xfrm flipH="1" rot="10800000">
              <a:off x="1296454978" y="632433460"/>
              <a:ext cx="167987109" cy="656507684"/>
            </a:xfrm>
            <a:prstGeom prst="straightConnector1">
              <a:avLst/>
            </a:prstGeom>
            <a:noFill/>
            <a:ln cap="flat" cmpd="sng" w="25400">
              <a:solidFill>
                <a:schemeClr val="accent1"/>
              </a:solidFill>
              <a:prstDash val="solid"/>
              <a:bevel/>
              <a:headEnd len="med" w="med" type="none"/>
              <a:tailEnd len="lg" w="lg" type="triangle"/>
            </a:ln>
          </p:spPr>
        </p:cxnSp>
      </p:gr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1" name="Shape 1631"/>
        <p:cNvGrpSpPr/>
        <p:nvPr/>
      </p:nvGrpSpPr>
      <p:grpSpPr>
        <a:xfrm>
          <a:off x="0" y="0"/>
          <a:ext cx="0" cy="0"/>
          <a:chOff x="0" y="0"/>
          <a:chExt cx="0" cy="0"/>
        </a:xfrm>
      </p:grpSpPr>
      <p:sp>
        <p:nvSpPr>
          <p:cNvPr id="1632" name="Shape 1632"/>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Network modularity</a:t>
            </a:r>
          </a:p>
        </p:txBody>
      </p:sp>
      <p:pic>
        <p:nvPicPr>
          <p:cNvPr descr="pasted-image.pdf" id="1633" name="Shape 1633"/>
          <p:cNvPicPr preferRelativeResize="0"/>
          <p:nvPr/>
        </p:nvPicPr>
        <p:blipFill rotWithShape="1">
          <a:blip r:embed="rId3">
            <a:alphaModFix/>
          </a:blip>
          <a:srcRect b="0" l="0" r="0" t="0"/>
          <a:stretch/>
        </p:blipFill>
        <p:spPr>
          <a:xfrm>
            <a:off x="1503362" y="3586163"/>
            <a:ext cx="4169995" cy="839306"/>
          </a:xfrm>
          <a:prstGeom prst="rect">
            <a:avLst/>
          </a:prstGeom>
          <a:noFill/>
          <a:ln>
            <a:noFill/>
          </a:ln>
        </p:spPr>
      </p:pic>
      <p:sp>
        <p:nvSpPr>
          <p:cNvPr id="1634" name="Shape 1634"/>
          <p:cNvSpPr txBox="1"/>
          <p:nvPr/>
        </p:nvSpPr>
        <p:spPr>
          <a:xfrm>
            <a:off x="1255712" y="4679156"/>
            <a:ext cx="18210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number of edges</a:t>
            </a:r>
          </a:p>
        </p:txBody>
      </p:sp>
      <p:cxnSp>
        <p:nvCxnSpPr>
          <p:cNvPr id="1635" name="Shape 1635"/>
          <p:cNvCxnSpPr/>
          <p:nvPr/>
        </p:nvCxnSpPr>
        <p:spPr>
          <a:xfrm flipH="1" rot="10800000">
            <a:off x="2097087" y="4324388"/>
            <a:ext cx="552300" cy="4143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36" name="Shape 1636"/>
          <p:cNvSpPr txBox="1"/>
          <p:nvPr/>
        </p:nvSpPr>
        <p:spPr>
          <a:xfrm>
            <a:off x="4601575" y="2971234"/>
            <a:ext cx="1184400" cy="261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degree of i</a:t>
            </a:r>
          </a:p>
        </p:txBody>
      </p:sp>
      <p:cxnSp>
        <p:nvCxnSpPr>
          <p:cNvPr id="1637" name="Shape 1637"/>
          <p:cNvCxnSpPr/>
          <p:nvPr/>
        </p:nvCxnSpPr>
        <p:spPr>
          <a:xfrm>
            <a:off x="5411787" y="3309938"/>
            <a:ext cx="0" cy="2631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cxnSp>
        <p:nvCxnSpPr>
          <p:cNvPr id="1638" name="Shape 1638"/>
          <p:cNvCxnSpPr/>
          <p:nvPr/>
        </p:nvCxnSpPr>
        <p:spPr>
          <a:xfrm rot="10800000">
            <a:off x="5537200" y="4324331"/>
            <a:ext cx="0" cy="4215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39" name="Shape 1639"/>
          <p:cNvSpPr txBox="1"/>
          <p:nvPr/>
        </p:nvSpPr>
        <p:spPr>
          <a:xfrm>
            <a:off x="7145337" y="3774281"/>
            <a:ext cx="1628700" cy="662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whether or not</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i, j are in the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same module</a:t>
            </a:r>
          </a:p>
        </p:txBody>
      </p:sp>
      <p:sp>
        <p:nvSpPr>
          <p:cNvPr id="1640" name="Shape 1640"/>
          <p:cNvSpPr txBox="1"/>
          <p:nvPr/>
        </p:nvSpPr>
        <p:spPr>
          <a:xfrm>
            <a:off x="2561474" y="3119440"/>
            <a:ext cx="1819200" cy="263100"/>
          </a:xfrm>
          <a:prstGeom prst="rect">
            <a:avLst/>
          </a:prstGeom>
          <a:noFill/>
          <a:ln>
            <a:noFill/>
          </a:ln>
        </p:spPr>
        <p:txBody>
          <a:bodyPr anchorCtr="0" anchor="t" bIns="45700" lIns="45700" rIns="45700"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i="0" lang="en" sz="1800" u="none">
                <a:solidFill>
                  <a:schemeClr val="dk1"/>
                </a:solidFill>
              </a:rPr>
              <a:t>adjacency matrix</a:t>
            </a:r>
          </a:p>
        </p:txBody>
      </p:sp>
      <p:cxnSp>
        <p:nvCxnSpPr>
          <p:cNvPr id="1641" name="Shape 1641"/>
          <p:cNvCxnSpPr/>
          <p:nvPr/>
        </p:nvCxnSpPr>
        <p:spPr>
          <a:xfrm>
            <a:off x="3954462" y="3477815"/>
            <a:ext cx="322200" cy="2418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cxnSp>
        <p:nvCxnSpPr>
          <p:cNvPr id="1642" name="Shape 1642"/>
          <p:cNvCxnSpPr/>
          <p:nvPr/>
        </p:nvCxnSpPr>
        <p:spPr>
          <a:xfrm flipH="1" rot="10800000">
            <a:off x="2524125"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43" name="Shape 1643"/>
          <p:cNvCxnSpPr/>
          <p:nvPr/>
        </p:nvCxnSpPr>
        <p:spPr>
          <a:xfrm>
            <a:off x="3582987"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44" name="Shape 1644"/>
          <p:cNvCxnSpPr/>
          <p:nvPr/>
        </p:nvCxnSpPr>
        <p:spPr>
          <a:xfrm>
            <a:off x="2841625" y="1345406"/>
            <a:ext cx="552300" cy="200100"/>
          </a:xfrm>
          <a:prstGeom prst="straightConnector1">
            <a:avLst/>
          </a:prstGeom>
          <a:noFill/>
          <a:ln cap="flat" cmpd="sng" w="25400">
            <a:solidFill>
              <a:srgbClr val="E5E5E5"/>
            </a:solidFill>
            <a:prstDash val="solid"/>
            <a:bevel/>
            <a:headEnd len="med" w="med" type="none"/>
            <a:tailEnd len="med" w="med" type="none"/>
          </a:ln>
        </p:spPr>
      </p:cxnSp>
      <p:cxnSp>
        <p:nvCxnSpPr>
          <p:cNvPr id="1645" name="Shape 1645"/>
          <p:cNvCxnSpPr/>
          <p:nvPr/>
        </p:nvCxnSpPr>
        <p:spPr>
          <a:xfrm rot="10800000">
            <a:off x="2440074"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46" name="Shape 1646"/>
          <p:cNvCxnSpPr/>
          <p:nvPr/>
        </p:nvCxnSpPr>
        <p:spPr>
          <a:xfrm rot="10800000">
            <a:off x="2500249"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47" name="Shape 1647"/>
          <p:cNvCxnSpPr/>
          <p:nvPr/>
        </p:nvCxnSpPr>
        <p:spPr>
          <a:xfrm flipH="1" rot="10800000">
            <a:off x="2447925" y="1350188"/>
            <a:ext cx="200100" cy="302400"/>
          </a:xfrm>
          <a:prstGeom prst="straightConnector1">
            <a:avLst/>
          </a:prstGeom>
          <a:noFill/>
          <a:ln cap="flat" cmpd="sng" w="25400">
            <a:solidFill>
              <a:srgbClr val="E5E5E5"/>
            </a:solidFill>
            <a:prstDash val="solid"/>
            <a:bevel/>
            <a:headEnd len="med" w="med" type="none"/>
            <a:tailEnd len="med" w="med" type="none"/>
          </a:ln>
        </p:spPr>
      </p:cxnSp>
      <p:cxnSp>
        <p:nvCxnSpPr>
          <p:cNvPr id="1648" name="Shape 1648"/>
          <p:cNvCxnSpPr/>
          <p:nvPr/>
        </p:nvCxnSpPr>
        <p:spPr>
          <a:xfrm flipH="1" rot="10800000">
            <a:off x="2867025"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49" name="Shape 1649"/>
          <p:cNvCxnSpPr/>
          <p:nvPr/>
        </p:nvCxnSpPr>
        <p:spPr>
          <a:xfrm flipH="1" rot="10800000">
            <a:off x="5087937"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50" name="Shape 1650"/>
          <p:cNvCxnSpPr/>
          <p:nvPr/>
        </p:nvCxnSpPr>
        <p:spPr>
          <a:xfrm>
            <a:off x="6146800"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51" name="Shape 1651"/>
          <p:cNvCxnSpPr/>
          <p:nvPr/>
        </p:nvCxnSpPr>
        <p:spPr>
          <a:xfrm rot="10800000">
            <a:off x="5003887"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52" name="Shape 1652"/>
          <p:cNvCxnSpPr/>
          <p:nvPr/>
        </p:nvCxnSpPr>
        <p:spPr>
          <a:xfrm rot="10800000">
            <a:off x="5064062"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53" name="Shape 1653"/>
          <p:cNvCxnSpPr/>
          <p:nvPr/>
        </p:nvCxnSpPr>
        <p:spPr>
          <a:xfrm flipH="1">
            <a:off x="5481674" y="2140744"/>
            <a:ext cx="985800" cy="119100"/>
          </a:xfrm>
          <a:prstGeom prst="straightConnector1">
            <a:avLst/>
          </a:prstGeom>
          <a:noFill/>
          <a:ln cap="flat" cmpd="sng" w="25400">
            <a:solidFill>
              <a:srgbClr val="E5E5E5"/>
            </a:solidFill>
            <a:prstDash val="solid"/>
            <a:bevel/>
            <a:headEnd len="med" w="med" type="none"/>
            <a:tailEnd len="med" w="med" type="none"/>
          </a:ln>
        </p:spPr>
      </p:cxnSp>
      <p:cxnSp>
        <p:nvCxnSpPr>
          <p:cNvPr id="1654" name="Shape 1654"/>
          <p:cNvCxnSpPr/>
          <p:nvPr/>
        </p:nvCxnSpPr>
        <p:spPr>
          <a:xfrm flipH="1" rot="10800000">
            <a:off x="5430837"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55" name="Shape 1655"/>
          <p:cNvCxnSpPr/>
          <p:nvPr/>
        </p:nvCxnSpPr>
        <p:spPr>
          <a:xfrm flipH="1">
            <a:off x="4187975" y="1838325"/>
            <a:ext cx="628500" cy="222600"/>
          </a:xfrm>
          <a:prstGeom prst="straightConnector1">
            <a:avLst/>
          </a:prstGeom>
          <a:noFill/>
          <a:ln cap="flat" cmpd="sng" w="25400">
            <a:solidFill>
              <a:srgbClr val="E5E5E5"/>
            </a:solidFill>
            <a:prstDash val="solid"/>
            <a:bevel/>
            <a:headEnd len="med" w="med" type="none"/>
            <a:tailEnd len="med" w="med" type="none"/>
          </a:ln>
        </p:spPr>
      </p:cxnSp>
      <p:pic>
        <p:nvPicPr>
          <p:cNvPr descr="pasted-image.pdf" id="1656" name="Shape 1656"/>
          <p:cNvPicPr preferRelativeResize="0"/>
          <p:nvPr/>
        </p:nvPicPr>
        <p:blipFill rotWithShape="1">
          <a:blip r:embed="rId4">
            <a:alphaModFix/>
          </a:blip>
          <a:srcRect b="0" l="0" r="0" t="0"/>
          <a:stretch/>
        </p:blipFill>
        <p:spPr>
          <a:xfrm>
            <a:off x="7215187" y="1789509"/>
            <a:ext cx="876066" cy="314294"/>
          </a:xfrm>
          <a:prstGeom prst="rect">
            <a:avLst/>
          </a:prstGeom>
          <a:noFill/>
          <a:ln>
            <a:noFill/>
          </a:ln>
        </p:spPr>
      </p:pic>
      <p:sp>
        <p:nvSpPr>
          <p:cNvPr id="1657" name="Shape 1657"/>
          <p:cNvSpPr/>
          <p:nvPr/>
        </p:nvSpPr>
        <p:spPr>
          <a:xfrm>
            <a:off x="2243137" y="1654969"/>
            <a:ext cx="3048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58" name="Shape 1658"/>
          <p:cNvSpPr/>
          <p:nvPr/>
        </p:nvSpPr>
        <p:spPr>
          <a:xfrm>
            <a:off x="3319462" y="1521619"/>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59" name="Shape 1659"/>
          <p:cNvSpPr/>
          <p:nvPr/>
        </p:nvSpPr>
        <p:spPr>
          <a:xfrm>
            <a:off x="5151437" y="2147888"/>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0" name="Shape 1660"/>
          <p:cNvSpPr/>
          <p:nvPr/>
        </p:nvSpPr>
        <p:spPr>
          <a:xfrm>
            <a:off x="5868987" y="1547813"/>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1" name="Shape 1661"/>
          <p:cNvSpPr/>
          <p:nvPr/>
        </p:nvSpPr>
        <p:spPr>
          <a:xfrm>
            <a:off x="3871912" y="1951434"/>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2" name="Shape 1662"/>
          <p:cNvSpPr/>
          <p:nvPr/>
        </p:nvSpPr>
        <p:spPr>
          <a:xfrm>
            <a:off x="6340475" y="1952625"/>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3" name="Shape 1663"/>
          <p:cNvSpPr/>
          <p:nvPr/>
        </p:nvSpPr>
        <p:spPr>
          <a:xfrm>
            <a:off x="4776787" y="1664494"/>
            <a:ext cx="3048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4" name="Shape 1664"/>
          <p:cNvSpPr/>
          <p:nvPr/>
        </p:nvSpPr>
        <p:spPr>
          <a:xfrm>
            <a:off x="2578100" y="1177528"/>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5" name="Shape 1665"/>
          <p:cNvSpPr/>
          <p:nvPr/>
        </p:nvSpPr>
        <p:spPr>
          <a:xfrm>
            <a:off x="2603500" y="2125265"/>
            <a:ext cx="303300" cy="2166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6" name="Shape 1666"/>
          <p:cNvSpPr txBox="1"/>
          <p:nvPr/>
        </p:nvSpPr>
        <p:spPr>
          <a:xfrm>
            <a:off x="4242975" y="4683850"/>
            <a:ext cx="45837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expected number of edges between i</a:t>
            </a:r>
            <a:r>
              <a:rPr lang="en" sz="1800">
                <a:solidFill>
                  <a:schemeClr val="dk1"/>
                </a:solidFill>
              </a:rPr>
              <a:t> </a:t>
            </a:r>
            <a:r>
              <a:rPr i="0" lang="en" sz="1800" u="none">
                <a:solidFill>
                  <a:schemeClr val="dk1"/>
                </a:solidFill>
              </a:rPr>
              <a:t>and j</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0" name="Shape 1670"/>
        <p:cNvGrpSpPr/>
        <p:nvPr/>
      </p:nvGrpSpPr>
      <p:grpSpPr>
        <a:xfrm>
          <a:off x="0" y="0"/>
          <a:ext cx="0" cy="0"/>
          <a:chOff x="0" y="0"/>
          <a:chExt cx="0" cy="0"/>
        </a:xfrm>
      </p:grpSpPr>
      <p:sp>
        <p:nvSpPr>
          <p:cNvPr id="1671" name="Shape 1671"/>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Network modularity</a:t>
            </a:r>
          </a:p>
        </p:txBody>
      </p:sp>
      <p:cxnSp>
        <p:nvCxnSpPr>
          <p:cNvPr id="1672" name="Shape 1672"/>
          <p:cNvCxnSpPr/>
          <p:nvPr/>
        </p:nvCxnSpPr>
        <p:spPr>
          <a:xfrm flipH="1" rot="10800000">
            <a:off x="2524125"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73" name="Shape 1673"/>
          <p:cNvCxnSpPr/>
          <p:nvPr/>
        </p:nvCxnSpPr>
        <p:spPr>
          <a:xfrm>
            <a:off x="3582987"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74" name="Shape 1674"/>
          <p:cNvCxnSpPr/>
          <p:nvPr/>
        </p:nvCxnSpPr>
        <p:spPr>
          <a:xfrm>
            <a:off x="2841625" y="1345406"/>
            <a:ext cx="552300" cy="200100"/>
          </a:xfrm>
          <a:prstGeom prst="straightConnector1">
            <a:avLst/>
          </a:prstGeom>
          <a:noFill/>
          <a:ln cap="flat" cmpd="sng" w="25400">
            <a:solidFill>
              <a:srgbClr val="E5E5E5"/>
            </a:solidFill>
            <a:prstDash val="solid"/>
            <a:bevel/>
            <a:headEnd len="med" w="med" type="none"/>
            <a:tailEnd len="med" w="med" type="none"/>
          </a:ln>
        </p:spPr>
      </p:cxnSp>
      <p:cxnSp>
        <p:nvCxnSpPr>
          <p:cNvPr id="1675" name="Shape 1675"/>
          <p:cNvCxnSpPr/>
          <p:nvPr/>
        </p:nvCxnSpPr>
        <p:spPr>
          <a:xfrm rot="10800000">
            <a:off x="2440074"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76" name="Shape 1676"/>
          <p:cNvCxnSpPr/>
          <p:nvPr/>
        </p:nvCxnSpPr>
        <p:spPr>
          <a:xfrm rot="10800000">
            <a:off x="2500249"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77" name="Shape 1677"/>
          <p:cNvCxnSpPr/>
          <p:nvPr/>
        </p:nvCxnSpPr>
        <p:spPr>
          <a:xfrm flipH="1" rot="10800000">
            <a:off x="2447925" y="1350188"/>
            <a:ext cx="200100" cy="302400"/>
          </a:xfrm>
          <a:prstGeom prst="straightConnector1">
            <a:avLst/>
          </a:prstGeom>
          <a:noFill/>
          <a:ln cap="flat" cmpd="sng" w="25400">
            <a:solidFill>
              <a:srgbClr val="E5E5E5"/>
            </a:solidFill>
            <a:prstDash val="solid"/>
            <a:bevel/>
            <a:headEnd len="med" w="med" type="none"/>
            <a:tailEnd len="med" w="med" type="none"/>
          </a:ln>
        </p:spPr>
      </p:cxnSp>
      <p:cxnSp>
        <p:nvCxnSpPr>
          <p:cNvPr id="1678" name="Shape 1678"/>
          <p:cNvCxnSpPr/>
          <p:nvPr/>
        </p:nvCxnSpPr>
        <p:spPr>
          <a:xfrm flipH="1" rot="10800000">
            <a:off x="2867025"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79" name="Shape 1679"/>
          <p:cNvCxnSpPr/>
          <p:nvPr/>
        </p:nvCxnSpPr>
        <p:spPr>
          <a:xfrm flipH="1" rot="10800000">
            <a:off x="5087937"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80" name="Shape 1680"/>
          <p:cNvCxnSpPr/>
          <p:nvPr/>
        </p:nvCxnSpPr>
        <p:spPr>
          <a:xfrm>
            <a:off x="6146800"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81" name="Shape 1681"/>
          <p:cNvCxnSpPr/>
          <p:nvPr/>
        </p:nvCxnSpPr>
        <p:spPr>
          <a:xfrm rot="10800000">
            <a:off x="5003887"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82" name="Shape 1682"/>
          <p:cNvCxnSpPr/>
          <p:nvPr/>
        </p:nvCxnSpPr>
        <p:spPr>
          <a:xfrm rot="10800000">
            <a:off x="5064062"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83" name="Shape 1683"/>
          <p:cNvCxnSpPr/>
          <p:nvPr/>
        </p:nvCxnSpPr>
        <p:spPr>
          <a:xfrm flipH="1">
            <a:off x="5481674" y="2140744"/>
            <a:ext cx="985800" cy="119100"/>
          </a:xfrm>
          <a:prstGeom prst="straightConnector1">
            <a:avLst/>
          </a:prstGeom>
          <a:noFill/>
          <a:ln cap="flat" cmpd="sng" w="25400">
            <a:solidFill>
              <a:srgbClr val="E5E5E5"/>
            </a:solidFill>
            <a:prstDash val="solid"/>
            <a:bevel/>
            <a:headEnd len="med" w="med" type="none"/>
            <a:tailEnd len="med" w="med" type="none"/>
          </a:ln>
        </p:spPr>
      </p:cxnSp>
      <p:cxnSp>
        <p:nvCxnSpPr>
          <p:cNvPr id="1684" name="Shape 1684"/>
          <p:cNvCxnSpPr/>
          <p:nvPr/>
        </p:nvCxnSpPr>
        <p:spPr>
          <a:xfrm flipH="1" rot="10800000">
            <a:off x="5430837"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85" name="Shape 1685"/>
          <p:cNvCxnSpPr/>
          <p:nvPr/>
        </p:nvCxnSpPr>
        <p:spPr>
          <a:xfrm flipH="1">
            <a:off x="4187975" y="1838325"/>
            <a:ext cx="628500" cy="222600"/>
          </a:xfrm>
          <a:prstGeom prst="straightConnector1">
            <a:avLst/>
          </a:prstGeom>
          <a:noFill/>
          <a:ln cap="flat" cmpd="sng" w="25400">
            <a:solidFill>
              <a:srgbClr val="E5E5E5"/>
            </a:solidFill>
            <a:prstDash val="solid"/>
            <a:bevel/>
            <a:headEnd len="med" w="med" type="none"/>
            <a:tailEnd len="med" w="med" type="none"/>
          </a:ln>
        </p:spPr>
      </p:cxnSp>
      <p:pic>
        <p:nvPicPr>
          <p:cNvPr descr="pasted-image.pdf" id="1686" name="Shape 1686"/>
          <p:cNvPicPr preferRelativeResize="0"/>
          <p:nvPr/>
        </p:nvPicPr>
        <p:blipFill rotWithShape="1">
          <a:blip r:embed="rId3">
            <a:alphaModFix/>
          </a:blip>
          <a:srcRect b="0" l="0" r="0" t="0"/>
          <a:stretch/>
        </p:blipFill>
        <p:spPr>
          <a:xfrm>
            <a:off x="6988175" y="1806178"/>
            <a:ext cx="1513036" cy="314294"/>
          </a:xfrm>
          <a:prstGeom prst="rect">
            <a:avLst/>
          </a:prstGeom>
          <a:noFill/>
          <a:ln>
            <a:noFill/>
          </a:ln>
        </p:spPr>
      </p:pic>
      <p:sp>
        <p:nvSpPr>
          <p:cNvPr id="1687" name="Shape 1687"/>
          <p:cNvSpPr txBox="1"/>
          <p:nvPr/>
        </p:nvSpPr>
        <p:spPr>
          <a:xfrm>
            <a:off x="5748337" y="2552700"/>
            <a:ext cx="22638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Optimization problem</a:t>
            </a:r>
          </a:p>
        </p:txBody>
      </p:sp>
      <p:pic>
        <p:nvPicPr>
          <p:cNvPr descr="pasted-image.pdf" id="1688" name="Shape 1688"/>
          <p:cNvPicPr preferRelativeResize="0"/>
          <p:nvPr/>
        </p:nvPicPr>
        <p:blipFill rotWithShape="1">
          <a:blip r:embed="rId4">
            <a:alphaModFix/>
          </a:blip>
          <a:srcRect b="0" l="0" r="0" t="0"/>
          <a:stretch/>
        </p:blipFill>
        <p:spPr>
          <a:xfrm>
            <a:off x="1503362" y="3586163"/>
            <a:ext cx="4169995" cy="839306"/>
          </a:xfrm>
          <a:prstGeom prst="rect">
            <a:avLst/>
          </a:prstGeom>
          <a:noFill/>
          <a:ln>
            <a:noFill/>
          </a:ln>
        </p:spPr>
      </p:pic>
      <p:sp>
        <p:nvSpPr>
          <p:cNvPr id="1689" name="Shape 1689"/>
          <p:cNvSpPr txBox="1"/>
          <p:nvPr/>
        </p:nvSpPr>
        <p:spPr>
          <a:xfrm>
            <a:off x="1255712" y="4679156"/>
            <a:ext cx="18210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number of edges</a:t>
            </a:r>
          </a:p>
        </p:txBody>
      </p:sp>
      <p:cxnSp>
        <p:nvCxnSpPr>
          <p:cNvPr id="1690" name="Shape 1690"/>
          <p:cNvCxnSpPr/>
          <p:nvPr/>
        </p:nvCxnSpPr>
        <p:spPr>
          <a:xfrm flipH="1" rot="10800000">
            <a:off x="2097087" y="4324388"/>
            <a:ext cx="552300" cy="4143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91" name="Shape 1691"/>
          <p:cNvSpPr txBox="1"/>
          <p:nvPr/>
        </p:nvSpPr>
        <p:spPr>
          <a:xfrm>
            <a:off x="4579925" y="3023609"/>
            <a:ext cx="1184400" cy="261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degree of i</a:t>
            </a:r>
          </a:p>
        </p:txBody>
      </p:sp>
      <p:cxnSp>
        <p:nvCxnSpPr>
          <p:cNvPr id="1692" name="Shape 1692"/>
          <p:cNvCxnSpPr/>
          <p:nvPr/>
        </p:nvCxnSpPr>
        <p:spPr>
          <a:xfrm>
            <a:off x="5411787" y="3309938"/>
            <a:ext cx="0" cy="2631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93" name="Shape 1693"/>
          <p:cNvSpPr txBox="1"/>
          <p:nvPr/>
        </p:nvSpPr>
        <p:spPr>
          <a:xfrm>
            <a:off x="4242975" y="4683850"/>
            <a:ext cx="45837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expected number of edges between i</a:t>
            </a:r>
            <a:r>
              <a:rPr lang="en" sz="1800">
                <a:solidFill>
                  <a:schemeClr val="dk1"/>
                </a:solidFill>
              </a:rPr>
              <a:t> </a:t>
            </a:r>
            <a:r>
              <a:rPr i="0" lang="en" sz="1800" u="none">
                <a:solidFill>
                  <a:schemeClr val="dk1"/>
                </a:solidFill>
              </a:rPr>
              <a:t>and j</a:t>
            </a:r>
          </a:p>
        </p:txBody>
      </p:sp>
      <p:cxnSp>
        <p:nvCxnSpPr>
          <p:cNvPr id="1694" name="Shape 1694"/>
          <p:cNvCxnSpPr/>
          <p:nvPr/>
        </p:nvCxnSpPr>
        <p:spPr>
          <a:xfrm rot="10800000">
            <a:off x="5537200" y="4248131"/>
            <a:ext cx="0" cy="4215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95" name="Shape 1695"/>
          <p:cNvSpPr txBox="1"/>
          <p:nvPr/>
        </p:nvSpPr>
        <p:spPr>
          <a:xfrm>
            <a:off x="7145337" y="3317081"/>
            <a:ext cx="1628700" cy="662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whether or not</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i, j are in the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same module</a:t>
            </a:r>
          </a:p>
        </p:txBody>
      </p:sp>
      <p:sp>
        <p:nvSpPr>
          <p:cNvPr id="1696" name="Shape 1696"/>
          <p:cNvSpPr txBox="1"/>
          <p:nvPr/>
        </p:nvSpPr>
        <p:spPr>
          <a:xfrm>
            <a:off x="2561437" y="3119440"/>
            <a:ext cx="1819200" cy="263100"/>
          </a:xfrm>
          <a:prstGeom prst="rect">
            <a:avLst/>
          </a:prstGeom>
          <a:noFill/>
          <a:ln>
            <a:noFill/>
          </a:ln>
        </p:spPr>
        <p:txBody>
          <a:bodyPr anchorCtr="0" anchor="t" bIns="45700" lIns="45700" rIns="45700"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i="0" lang="en" sz="1800" u="none">
                <a:solidFill>
                  <a:schemeClr val="dk1"/>
                </a:solidFill>
              </a:rPr>
              <a:t>adjacency matrix</a:t>
            </a:r>
          </a:p>
        </p:txBody>
      </p:sp>
      <p:cxnSp>
        <p:nvCxnSpPr>
          <p:cNvPr id="1697" name="Shape 1697"/>
          <p:cNvCxnSpPr/>
          <p:nvPr/>
        </p:nvCxnSpPr>
        <p:spPr>
          <a:xfrm>
            <a:off x="3954462" y="3477815"/>
            <a:ext cx="322200" cy="2418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98" name="Shape 1698"/>
          <p:cNvSpPr/>
          <p:nvPr/>
        </p:nvSpPr>
        <p:spPr>
          <a:xfrm>
            <a:off x="1887537" y="972740"/>
            <a:ext cx="2559000" cy="1581300"/>
          </a:xfrm>
          <a:prstGeom prst="ellipse">
            <a:avLst/>
          </a:prstGeom>
          <a:noFill/>
          <a:ln cap="flat" cmpd="sng" w="28575">
            <a:solidFill>
              <a:schemeClr val="accent1"/>
            </a:solidFill>
            <a:prstDash val="solid"/>
            <a:bevel/>
            <a:headEnd len="med" w="med" type="none"/>
            <a:tailEnd len="med" w="med" type="none"/>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99" name="Shape 1699"/>
          <p:cNvSpPr/>
          <p:nvPr/>
        </p:nvSpPr>
        <p:spPr>
          <a:xfrm>
            <a:off x="4579937" y="1347788"/>
            <a:ext cx="2328900" cy="1197900"/>
          </a:xfrm>
          <a:prstGeom prst="ellipse">
            <a:avLst/>
          </a:prstGeom>
          <a:noFill/>
          <a:ln cap="flat" cmpd="sng" w="28575">
            <a:solidFill>
              <a:srgbClr val="FF2600"/>
            </a:solidFill>
            <a:prstDash val="solid"/>
            <a:bevel/>
            <a:headEnd len="med" w="med" type="none"/>
            <a:tailEnd len="med" w="med" type="none"/>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0" name="Shape 1700"/>
          <p:cNvSpPr/>
          <p:nvPr/>
        </p:nvSpPr>
        <p:spPr>
          <a:xfrm>
            <a:off x="2243137" y="1654969"/>
            <a:ext cx="3048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1" name="Shape 1701"/>
          <p:cNvSpPr/>
          <p:nvPr/>
        </p:nvSpPr>
        <p:spPr>
          <a:xfrm>
            <a:off x="3319462" y="1521619"/>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2" name="Shape 1702"/>
          <p:cNvSpPr/>
          <p:nvPr/>
        </p:nvSpPr>
        <p:spPr>
          <a:xfrm>
            <a:off x="3871912" y="1951434"/>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3" name="Shape 1703"/>
          <p:cNvSpPr/>
          <p:nvPr/>
        </p:nvSpPr>
        <p:spPr>
          <a:xfrm>
            <a:off x="2578100" y="1177528"/>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4" name="Shape 1704"/>
          <p:cNvSpPr/>
          <p:nvPr/>
        </p:nvSpPr>
        <p:spPr>
          <a:xfrm>
            <a:off x="2603500" y="2125265"/>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5" name="Shape 1705"/>
          <p:cNvSpPr/>
          <p:nvPr/>
        </p:nvSpPr>
        <p:spPr>
          <a:xfrm>
            <a:off x="5151437" y="2147888"/>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6" name="Shape 1706"/>
          <p:cNvSpPr/>
          <p:nvPr/>
        </p:nvSpPr>
        <p:spPr>
          <a:xfrm>
            <a:off x="4776787" y="1664494"/>
            <a:ext cx="3048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7" name="Shape 1707"/>
          <p:cNvSpPr/>
          <p:nvPr/>
        </p:nvSpPr>
        <p:spPr>
          <a:xfrm>
            <a:off x="6340475" y="1952625"/>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8" name="Shape 1708"/>
          <p:cNvSpPr/>
          <p:nvPr/>
        </p:nvSpPr>
        <p:spPr>
          <a:xfrm>
            <a:off x="5868987" y="1547813"/>
            <a:ext cx="303300" cy="2166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98" name="Shape 198"/>
        <p:cNvGrpSpPr/>
        <p:nvPr/>
      </p:nvGrpSpPr>
      <p:grpSpPr>
        <a:xfrm>
          <a:off x="0" y="0"/>
          <a:ext cx="0" cy="0"/>
          <a:chOff x="0" y="0"/>
          <a:chExt cx="0" cy="0"/>
        </a:xfrm>
      </p:grpSpPr>
      <p:sp>
        <p:nvSpPr>
          <p:cNvPr id="199" name="Shape 19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pic>
        <p:nvPicPr>
          <p:cNvPr descr="sequencing_universe.jpg" id="200" name="Shape 200"/>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2" name="Shape 1712"/>
        <p:cNvGrpSpPr/>
        <p:nvPr/>
      </p:nvGrpSpPr>
      <p:grpSpPr>
        <a:xfrm>
          <a:off x="0" y="0"/>
          <a:ext cx="0" cy="0"/>
          <a:chOff x="0" y="0"/>
          <a:chExt cx="0" cy="0"/>
        </a:xfrm>
      </p:grpSpPr>
      <p:sp>
        <p:nvSpPr>
          <p:cNvPr id="1713" name="Shape 1713"/>
          <p:cNvSpPr txBox="1"/>
          <p:nvPr/>
        </p:nvSpPr>
        <p:spPr>
          <a:xfrm>
            <a:off x="6029325" y="3038475"/>
            <a:ext cx="2325600" cy="261900"/>
          </a:xfrm>
          <a:prstGeom prst="rect">
            <a:avLst/>
          </a:prstGeom>
          <a:solidFill>
            <a:srgbClr val="FFFFFF"/>
          </a:solid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rgbClr val="FFFFFF"/>
              </a:buClr>
              <a:buSzPct val="25000"/>
              <a:buFont typeface="Calibri"/>
              <a:buNone/>
            </a:pPr>
            <a:r>
              <a:rPr b="0" i="0" lang="en" sz="1800" u="none">
                <a:solidFill>
                  <a:srgbClr val="FFFFFF"/>
                </a:solidFill>
                <a:latin typeface="Calibri"/>
                <a:ea typeface="Calibri"/>
                <a:cs typeface="Calibri"/>
                <a:sym typeface="Calibri"/>
              </a:rPr>
              <a:t>                                   </a:t>
            </a:r>
          </a:p>
        </p:txBody>
      </p:sp>
      <p:sp>
        <p:nvSpPr>
          <p:cNvPr id="1714" name="Shape 1714"/>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715" name="Shape 1715"/>
          <p:cNvPicPr preferRelativeResize="0"/>
          <p:nvPr/>
        </p:nvPicPr>
        <p:blipFill rotWithShape="1">
          <a:blip r:embed="rId3">
            <a:alphaModFix/>
          </a:blip>
          <a:srcRect b="0" l="0" r="0" t="0"/>
          <a:stretch/>
        </p:blipFill>
        <p:spPr>
          <a:xfrm>
            <a:off x="33337" y="1345406"/>
            <a:ext cx="6671916" cy="2731132"/>
          </a:xfrm>
          <a:prstGeom prst="rect">
            <a:avLst/>
          </a:prstGeom>
          <a:noFill/>
          <a:ln>
            <a:noFill/>
          </a:ln>
        </p:spPr>
      </p:pic>
      <p:sp>
        <p:nvSpPr>
          <p:cNvPr id="1716" name="Shape 1716"/>
          <p:cNvSpPr txBox="1"/>
          <p:nvPr/>
        </p:nvSpPr>
        <p:spPr>
          <a:xfrm>
            <a:off x="76200" y="4661300"/>
            <a:ext cx="60192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0" name="Shape 1720"/>
        <p:cNvGrpSpPr/>
        <p:nvPr/>
      </p:nvGrpSpPr>
      <p:grpSpPr>
        <a:xfrm>
          <a:off x="0" y="0"/>
          <a:ext cx="0" cy="0"/>
          <a:chOff x="0" y="0"/>
          <a:chExt cx="0" cy="0"/>
        </a:xfrm>
      </p:grpSpPr>
      <p:sp>
        <p:nvSpPr>
          <p:cNvPr id="1721" name="Shape 1721"/>
          <p:cNvSpPr txBox="1"/>
          <p:nvPr/>
        </p:nvSpPr>
        <p:spPr>
          <a:xfrm>
            <a:off x="6029325" y="3038475"/>
            <a:ext cx="2325600" cy="261900"/>
          </a:xfrm>
          <a:prstGeom prst="rect">
            <a:avLst/>
          </a:prstGeom>
          <a:solidFill>
            <a:srgbClr val="FFFFFF"/>
          </a:solid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rgbClr val="FFFFFF"/>
              </a:buClr>
              <a:buSzPct val="25000"/>
              <a:buFont typeface="Calibri"/>
              <a:buNone/>
            </a:pPr>
            <a:r>
              <a:rPr b="0" i="0" lang="en" sz="1800" u="none">
                <a:solidFill>
                  <a:srgbClr val="FFFFFF"/>
                </a:solidFill>
                <a:latin typeface="Calibri"/>
                <a:ea typeface="Calibri"/>
                <a:cs typeface="Calibri"/>
                <a:sym typeface="Calibri"/>
              </a:rPr>
              <a:t>                                   </a:t>
            </a:r>
          </a:p>
        </p:txBody>
      </p:sp>
      <p:sp>
        <p:nvSpPr>
          <p:cNvPr id="1722" name="Shape 1722"/>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723" name="Shape 1723"/>
          <p:cNvPicPr preferRelativeResize="0"/>
          <p:nvPr/>
        </p:nvPicPr>
        <p:blipFill rotWithShape="1">
          <a:blip r:embed="rId3">
            <a:alphaModFix/>
          </a:blip>
          <a:srcRect b="0" l="0" r="0" t="0"/>
          <a:stretch/>
        </p:blipFill>
        <p:spPr>
          <a:xfrm>
            <a:off x="33337" y="1345406"/>
            <a:ext cx="6671916" cy="2731132"/>
          </a:xfrm>
          <a:prstGeom prst="rect">
            <a:avLst/>
          </a:prstGeom>
          <a:noFill/>
          <a:ln>
            <a:noFill/>
          </a:ln>
        </p:spPr>
      </p:pic>
      <p:pic>
        <p:nvPicPr>
          <p:cNvPr descr="pasted-image.png" id="1724" name="Shape 1724"/>
          <p:cNvPicPr preferRelativeResize="0"/>
          <p:nvPr/>
        </p:nvPicPr>
        <p:blipFill rotWithShape="1">
          <a:blip r:embed="rId4">
            <a:alphaModFix/>
          </a:blip>
          <a:srcRect b="0" l="0" r="0" t="0"/>
          <a:stretch/>
        </p:blipFill>
        <p:spPr>
          <a:xfrm>
            <a:off x="1671637" y="1125140"/>
            <a:ext cx="4219534" cy="3651494"/>
          </a:xfrm>
          <a:prstGeom prst="rect">
            <a:avLst/>
          </a:prstGeom>
          <a:noFill/>
          <a:ln>
            <a:noFill/>
          </a:ln>
        </p:spPr>
      </p:pic>
      <p:pic>
        <p:nvPicPr>
          <p:cNvPr descr="pasted-image.pdf" id="1725" name="Shape 1725"/>
          <p:cNvPicPr preferRelativeResize="0"/>
          <p:nvPr/>
        </p:nvPicPr>
        <p:blipFill rotWithShape="1">
          <a:blip r:embed="rId5">
            <a:alphaModFix/>
          </a:blip>
          <a:srcRect b="0" l="0" r="0" t="0"/>
          <a:stretch/>
        </p:blipFill>
        <p:spPr>
          <a:xfrm>
            <a:off x="2427287" y="3894534"/>
            <a:ext cx="2415763" cy="370179"/>
          </a:xfrm>
          <a:prstGeom prst="rect">
            <a:avLst/>
          </a:prstGeom>
          <a:noFill/>
          <a:ln>
            <a:noFill/>
          </a:ln>
        </p:spPr>
      </p:pic>
      <p:pic>
        <p:nvPicPr>
          <p:cNvPr descr="pasted-image.pdf" id="1726" name="Shape 1726"/>
          <p:cNvPicPr preferRelativeResize="0"/>
          <p:nvPr/>
        </p:nvPicPr>
        <p:blipFill rotWithShape="1">
          <a:blip r:embed="rId6">
            <a:alphaModFix/>
          </a:blip>
          <a:srcRect b="0" l="0" r="0" t="0"/>
          <a:stretch/>
        </p:blipFill>
        <p:spPr>
          <a:xfrm>
            <a:off x="2433637" y="3495675"/>
            <a:ext cx="2318004" cy="313118"/>
          </a:xfrm>
          <a:prstGeom prst="rect">
            <a:avLst/>
          </a:prstGeom>
          <a:noFill/>
          <a:ln>
            <a:noFill/>
          </a:ln>
        </p:spPr>
      </p:pic>
      <p:sp>
        <p:nvSpPr>
          <p:cNvPr id="1727" name="Shape 1727"/>
          <p:cNvSpPr txBox="1"/>
          <p:nvPr/>
        </p:nvSpPr>
        <p:spPr>
          <a:xfrm>
            <a:off x="0" y="4889900"/>
            <a:ext cx="59571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1" name="Shape 1731"/>
        <p:cNvGrpSpPr/>
        <p:nvPr/>
      </p:nvGrpSpPr>
      <p:grpSpPr>
        <a:xfrm>
          <a:off x="0" y="0"/>
          <a:ext cx="0" cy="0"/>
          <a:chOff x="0" y="0"/>
          <a:chExt cx="0" cy="0"/>
        </a:xfrm>
      </p:grpSpPr>
      <p:sp>
        <p:nvSpPr>
          <p:cNvPr id="1732" name="Shape 1732"/>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Figure1_v2.pdf" id="1733" name="Shape 1733"/>
          <p:cNvPicPr preferRelativeResize="0"/>
          <p:nvPr/>
        </p:nvPicPr>
        <p:blipFill rotWithShape="1">
          <a:blip r:embed="rId3">
            <a:alphaModFix/>
          </a:blip>
          <a:srcRect b="0" l="0" r="0" t="0"/>
          <a:stretch/>
        </p:blipFill>
        <p:spPr>
          <a:xfrm>
            <a:off x="685798" y="1314600"/>
            <a:ext cx="7670250" cy="3294100"/>
          </a:xfrm>
          <a:prstGeom prst="rect">
            <a:avLst/>
          </a:prstGeom>
          <a:noFill/>
          <a:ln>
            <a:noFill/>
          </a:ln>
        </p:spPr>
      </p:pic>
      <p:sp>
        <p:nvSpPr>
          <p:cNvPr id="1734" name="Shape 1734"/>
          <p:cNvSpPr txBox="1"/>
          <p:nvPr/>
        </p:nvSpPr>
        <p:spPr>
          <a:xfrm>
            <a:off x="2993975" y="54775"/>
            <a:ext cx="6150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8" name="Shape 1738"/>
        <p:cNvGrpSpPr/>
        <p:nvPr/>
      </p:nvGrpSpPr>
      <p:grpSpPr>
        <a:xfrm>
          <a:off x="0" y="0"/>
          <a:ext cx="0" cy="0"/>
          <a:chOff x="0" y="0"/>
          <a:chExt cx="0" cy="0"/>
        </a:xfrm>
      </p:grpSpPr>
      <p:sp>
        <p:nvSpPr>
          <p:cNvPr id="1739" name="Shape 1739"/>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FigureS3_v3.pdf" id="1740" name="Shape 1740"/>
          <p:cNvPicPr preferRelativeResize="0"/>
          <p:nvPr/>
        </p:nvPicPr>
        <p:blipFill rotWithShape="1">
          <a:blip r:embed="rId3">
            <a:alphaModFix/>
          </a:blip>
          <a:srcRect b="0" l="0" r="0" t="0"/>
          <a:stretch/>
        </p:blipFill>
        <p:spPr>
          <a:xfrm>
            <a:off x="1414462" y="1095375"/>
            <a:ext cx="4786972" cy="3974503"/>
          </a:xfrm>
          <a:prstGeom prst="rect">
            <a:avLst/>
          </a:prstGeom>
          <a:noFill/>
          <a:ln>
            <a:noFill/>
          </a:ln>
        </p:spPr>
      </p:pic>
      <p:sp>
        <p:nvSpPr>
          <p:cNvPr id="1741" name="Shape 1741"/>
          <p:cNvSpPr txBox="1"/>
          <p:nvPr/>
        </p:nvSpPr>
        <p:spPr>
          <a:xfrm>
            <a:off x="19050" y="1115615"/>
            <a:ext cx="2376600" cy="216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400" u="none">
                <a:solidFill>
                  <a:schemeClr val="dk1"/>
                </a:solidFill>
              </a:rPr>
              <a:t>a modified Louvain algorithm</a:t>
            </a:r>
          </a:p>
        </p:txBody>
      </p:sp>
      <p:sp>
        <p:nvSpPr>
          <p:cNvPr id="1742" name="Shape 1742"/>
          <p:cNvSpPr txBox="1"/>
          <p:nvPr/>
        </p:nvSpPr>
        <p:spPr>
          <a:xfrm>
            <a:off x="3147525" y="54775"/>
            <a:ext cx="59964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6" name="Shape 1746"/>
        <p:cNvGrpSpPr/>
        <p:nvPr/>
      </p:nvGrpSpPr>
      <p:grpSpPr>
        <a:xfrm>
          <a:off x="0" y="0"/>
          <a:ext cx="0" cy="0"/>
          <a:chOff x="0" y="0"/>
          <a:chExt cx="0" cy="0"/>
        </a:xfrm>
      </p:grpSpPr>
      <p:pic>
        <p:nvPicPr>
          <p:cNvPr descr="pasted-image.pdf" id="1747" name="Shape 1747"/>
          <p:cNvPicPr preferRelativeResize="0"/>
          <p:nvPr/>
        </p:nvPicPr>
        <p:blipFill rotWithShape="1">
          <a:blip r:embed="rId3">
            <a:alphaModFix/>
          </a:blip>
          <a:srcRect b="0" l="0" r="0" t="0"/>
          <a:stretch/>
        </p:blipFill>
        <p:spPr>
          <a:xfrm>
            <a:off x="63500" y="865584"/>
            <a:ext cx="3254592" cy="4275160"/>
          </a:xfrm>
          <a:prstGeom prst="rect">
            <a:avLst/>
          </a:prstGeom>
          <a:noFill/>
          <a:ln>
            <a:noFill/>
          </a:ln>
        </p:spPr>
      </p:pic>
      <p:sp>
        <p:nvSpPr>
          <p:cNvPr id="1748" name="Shape 1748"/>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4000" u="none" cap="none" strike="noStrike">
                <a:solidFill>
                  <a:srgbClr val="2F5897"/>
                </a:solidFill>
                <a:latin typeface="Arial"/>
                <a:ea typeface="Arial"/>
                <a:cs typeface="Arial"/>
                <a:sym typeface="Arial"/>
              </a:rPr>
              <a:t>Identifying TADs in multiple resolutions</a:t>
            </a:r>
          </a:p>
        </p:txBody>
      </p:sp>
      <p:sp>
        <p:nvSpPr>
          <p:cNvPr id="1749" name="Shape 1749"/>
          <p:cNvSpPr txBox="1"/>
          <p:nvPr/>
        </p:nvSpPr>
        <p:spPr>
          <a:xfrm>
            <a:off x="4584700" y="4691063"/>
            <a:ext cx="3786300" cy="177300"/>
          </a:xfrm>
          <a:prstGeom prst="rect">
            <a:avLst/>
          </a:prstGeom>
          <a:solidFill>
            <a:srgbClr val="FFFFFF"/>
          </a:solidFill>
          <a:ln>
            <a:noFill/>
          </a:ln>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pasted-image.pdf" id="1750" name="Shape 1750"/>
          <p:cNvPicPr preferRelativeResize="0"/>
          <p:nvPr/>
        </p:nvPicPr>
        <p:blipFill rotWithShape="1">
          <a:blip r:embed="rId4">
            <a:alphaModFix/>
          </a:blip>
          <a:srcRect b="0" l="0" r="0" t="0"/>
          <a:stretch/>
        </p:blipFill>
        <p:spPr>
          <a:xfrm>
            <a:off x="5119687" y="1468040"/>
            <a:ext cx="2035632" cy="447641"/>
          </a:xfrm>
          <a:prstGeom prst="rect">
            <a:avLst/>
          </a:prstGeom>
          <a:noFill/>
          <a:ln>
            <a:noFill/>
          </a:ln>
        </p:spPr>
      </p:pic>
      <p:pic>
        <p:nvPicPr>
          <p:cNvPr descr="pasted-image.pdf" id="1751" name="Shape 1751"/>
          <p:cNvPicPr preferRelativeResize="0"/>
          <p:nvPr/>
        </p:nvPicPr>
        <p:blipFill rotWithShape="1">
          <a:blip r:embed="rId5">
            <a:alphaModFix/>
          </a:blip>
          <a:srcRect b="0" l="0" r="0" t="0"/>
          <a:stretch/>
        </p:blipFill>
        <p:spPr>
          <a:xfrm>
            <a:off x="4443412" y="1983581"/>
            <a:ext cx="3325416" cy="2913484"/>
          </a:xfrm>
          <a:prstGeom prst="rect">
            <a:avLst/>
          </a:prstGeom>
          <a:noFill/>
          <a:ln>
            <a:noFill/>
          </a:ln>
        </p:spPr>
      </p:pic>
      <p:sp>
        <p:nvSpPr>
          <p:cNvPr id="1752" name="Shape 1752"/>
          <p:cNvSpPr txBox="1"/>
          <p:nvPr/>
        </p:nvSpPr>
        <p:spPr>
          <a:xfrm>
            <a:off x="6434122" y="710800"/>
            <a:ext cx="2671800" cy="624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6" name="Shape 1756"/>
        <p:cNvGrpSpPr/>
        <p:nvPr/>
      </p:nvGrpSpPr>
      <p:grpSpPr>
        <a:xfrm>
          <a:off x="0" y="0"/>
          <a:ext cx="0" cy="0"/>
          <a:chOff x="0" y="0"/>
          <a:chExt cx="0" cy="0"/>
        </a:xfrm>
      </p:grpSpPr>
      <p:sp>
        <p:nvSpPr>
          <p:cNvPr id="1757" name="Shape 1757"/>
          <p:cNvSpPr txBox="1"/>
          <p:nvPr>
            <p:ph idx="1" type="body"/>
          </p:nvPr>
        </p:nvSpPr>
        <p:spPr>
          <a:xfrm>
            <a:off x="238125" y="1639490"/>
            <a:ext cx="8905800" cy="3349200"/>
          </a:xfrm>
          <a:prstGeom prst="rect">
            <a:avLst/>
          </a:prstGeom>
          <a:noFill/>
          <a:ln>
            <a:noFill/>
          </a:ln>
        </p:spPr>
        <p:txBody>
          <a:bodyPr anchorCtr="0" anchor="t" bIns="46025" lIns="92050" rIns="92050" wrap="square" tIns="46025">
            <a:noAutofit/>
          </a:bodyPr>
          <a:lstStyle/>
          <a:p>
            <a:pPr indent="-228600" lvl="0" marL="228600" marR="0" rtl="0" algn="ctr">
              <a:lnSpc>
                <a:spcPct val="100000"/>
              </a:lnSpc>
              <a:spcBef>
                <a:spcPts val="0"/>
              </a:spcBef>
              <a:spcAft>
                <a:spcPts val="0"/>
              </a:spcAft>
              <a:buClr>
                <a:srgbClr val="FF0000"/>
              </a:buClr>
              <a:buSzPct val="100000"/>
              <a:buFont typeface="Arial"/>
              <a:buChar char="•"/>
            </a:pPr>
            <a:r>
              <a:rPr b="0" i="0" lang="en" sz="2800" u="none">
                <a:solidFill>
                  <a:srgbClr val="FF0000"/>
                </a:solidFill>
                <a:latin typeface="Arial"/>
                <a:ea typeface="Arial"/>
                <a:cs typeface="Arial"/>
                <a:sym typeface="Arial"/>
              </a:rPr>
              <a:t>Features of </a:t>
            </a:r>
            <a:br>
              <a:rPr b="0" i="0" lang="en" sz="2800" u="none">
                <a:solidFill>
                  <a:srgbClr val="FF0000"/>
                </a:solidFill>
                <a:latin typeface="Arial"/>
                <a:ea typeface="Arial"/>
                <a:cs typeface="Arial"/>
                <a:sym typeface="Arial"/>
              </a:rPr>
            </a:br>
            <a:r>
              <a:rPr b="0" i="0" lang="en" sz="2800" u="none">
                <a:solidFill>
                  <a:srgbClr val="FF0000"/>
                </a:solidFill>
                <a:latin typeface="Arial"/>
                <a:ea typeface="Arial"/>
                <a:cs typeface="Arial"/>
                <a:sym typeface="Arial"/>
              </a:rPr>
              <a:t>Multi-resolution TADs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Specific TFs &amp; HMs associated with TAD boundaries </a:t>
            </a:r>
            <a:br>
              <a:rPr b="0" i="0" lang="en" sz="2000" u="none" cap="none" strike="noStrike">
                <a:solidFill>
                  <a:srgbClr val="595959"/>
                </a:solidFill>
                <a:latin typeface="Arial"/>
                <a:ea typeface="Arial"/>
                <a:cs typeface="Arial"/>
                <a:sym typeface="Arial"/>
              </a:rPr>
            </a:br>
            <a:r>
              <a:rPr b="0" i="0" lang="en" sz="2000" u="none" cap="none" strike="noStrike">
                <a:solidFill>
                  <a:srgbClr val="595959"/>
                </a:solidFill>
                <a:latin typeface="Arial"/>
                <a:ea typeface="Arial"/>
                <a:cs typeface="Arial"/>
                <a:sym typeface="Arial"/>
              </a:rPr>
              <a:t>at different scales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Assoc. strong enough to build a predictor</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HOT regions at boundaries</a:t>
            </a:r>
          </a:p>
          <a:p>
            <a:pPr indent="-228600" lvl="0" marL="228600" marR="0" rtl="0" algn="ctr">
              <a:lnSpc>
                <a:spcPct val="100000"/>
              </a:lnSpc>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a:p>
            <a:pPr indent="-228600" lvl="0" marL="228600" marR="0" rtl="0" algn="l">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1" name="Shape 1761"/>
        <p:cNvGrpSpPr/>
        <p:nvPr/>
      </p:nvGrpSpPr>
      <p:grpSpPr>
        <a:xfrm>
          <a:off x="0" y="0"/>
          <a:ext cx="0" cy="0"/>
          <a:chOff x="0" y="0"/>
          <a:chExt cx="0" cy="0"/>
        </a:xfrm>
      </p:grpSpPr>
      <p:sp>
        <p:nvSpPr>
          <p:cNvPr id="1762" name="Shape 1762"/>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histone features at different resolution</a:t>
            </a:r>
          </a:p>
        </p:txBody>
      </p:sp>
      <p:sp>
        <p:nvSpPr>
          <p:cNvPr id="1763" name="Shape 1763"/>
          <p:cNvSpPr txBox="1"/>
          <p:nvPr/>
        </p:nvSpPr>
        <p:spPr>
          <a:xfrm>
            <a:off x="8543925" y="4822031"/>
            <a:ext cx="561900" cy="1644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Helvetica Neue Light"/>
              <a:buNone/>
            </a:pPr>
            <a:fld id="{00000000-1234-1234-1234-123412341234}" type="slidenum">
              <a:rPr b="0" i="0" lang="en" sz="1100" u="none">
                <a:solidFill>
                  <a:srgbClr val="000000"/>
                </a:solidFill>
                <a:latin typeface="Helvetica Neue Light"/>
                <a:ea typeface="Helvetica Neue Light"/>
                <a:cs typeface="Helvetica Neue Light"/>
                <a:sym typeface="Helvetica Neue Light"/>
              </a:rPr>
              <a:t>‹#›</a:t>
            </a:fld>
          </a:p>
        </p:txBody>
      </p:sp>
      <p:grpSp>
        <p:nvGrpSpPr>
          <p:cNvPr id="1764" name="Shape 1764"/>
          <p:cNvGrpSpPr/>
          <p:nvPr/>
        </p:nvGrpSpPr>
        <p:grpSpPr>
          <a:xfrm>
            <a:off x="745011" y="1440530"/>
            <a:ext cx="2644882" cy="3451745"/>
            <a:chOff x="0" y="0"/>
            <a:chExt cx="2147483647" cy="2147483647"/>
          </a:xfrm>
        </p:grpSpPr>
        <p:pic>
          <p:nvPicPr>
            <p:cNvPr descr="pasted-image.tiff" id="1765" name="Shape 1765"/>
            <p:cNvPicPr preferRelativeResize="0"/>
            <p:nvPr/>
          </p:nvPicPr>
          <p:blipFill rotWithShape="1">
            <a:blip r:embed="rId3">
              <a:alphaModFix/>
            </a:blip>
            <a:srcRect b="0" l="0" r="0" t="0"/>
            <a:stretch/>
          </p:blipFill>
          <p:spPr>
            <a:xfrm>
              <a:off x="12688975" y="0"/>
              <a:ext cx="2134794671" cy="745526003"/>
            </a:xfrm>
            <a:prstGeom prst="rect">
              <a:avLst/>
            </a:prstGeom>
            <a:noFill/>
            <a:ln>
              <a:noFill/>
            </a:ln>
          </p:spPr>
        </p:pic>
        <p:pic>
          <p:nvPicPr>
            <p:cNvPr descr="pasted-image.tiff" id="1766" name="Shape 1766"/>
            <p:cNvPicPr preferRelativeResize="0"/>
            <p:nvPr/>
          </p:nvPicPr>
          <p:blipFill rotWithShape="1">
            <a:blip r:embed="rId4">
              <a:alphaModFix/>
            </a:blip>
            <a:srcRect b="0" l="0" r="0" t="0"/>
            <a:stretch/>
          </p:blipFill>
          <p:spPr>
            <a:xfrm>
              <a:off x="0" y="755780103"/>
              <a:ext cx="2141587351" cy="1391703543"/>
            </a:xfrm>
            <a:prstGeom prst="rect">
              <a:avLst/>
            </a:prstGeom>
            <a:noFill/>
            <a:ln>
              <a:noFill/>
            </a:ln>
          </p:spPr>
        </p:pic>
      </p:grpSp>
      <p:pic>
        <p:nvPicPr>
          <p:cNvPr descr="pasted-image.tiff" id="1767" name="Shape 1767"/>
          <p:cNvPicPr preferRelativeResize="0"/>
          <p:nvPr/>
        </p:nvPicPr>
        <p:blipFill rotWithShape="1">
          <a:blip r:embed="rId5">
            <a:alphaModFix/>
          </a:blip>
          <a:srcRect b="0" l="0" r="0" t="0"/>
          <a:stretch/>
        </p:blipFill>
        <p:spPr>
          <a:xfrm>
            <a:off x="4071937" y="1448990"/>
            <a:ext cx="3878695" cy="2935818"/>
          </a:xfrm>
          <a:prstGeom prst="rect">
            <a:avLst/>
          </a:prstGeom>
          <a:noFill/>
          <a:ln>
            <a:noFill/>
          </a:ln>
        </p:spPr>
      </p:pic>
      <p:sp>
        <p:nvSpPr>
          <p:cNvPr id="1768" name="Shape 1768"/>
          <p:cNvSpPr txBox="1"/>
          <p:nvPr/>
        </p:nvSpPr>
        <p:spPr>
          <a:xfrm>
            <a:off x="4572000" y="4602950"/>
            <a:ext cx="33786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2" name="Shape 1772"/>
        <p:cNvGrpSpPr/>
        <p:nvPr/>
      </p:nvGrpSpPr>
      <p:grpSpPr>
        <a:xfrm>
          <a:off x="0" y="0"/>
          <a:ext cx="0" cy="0"/>
          <a:chOff x="0" y="0"/>
          <a:chExt cx="0" cy="0"/>
        </a:xfrm>
      </p:grpSpPr>
      <p:pic>
        <p:nvPicPr>
          <p:cNvPr descr="pasted-image.tiff" id="1773" name="Shape 1773"/>
          <p:cNvPicPr preferRelativeResize="0"/>
          <p:nvPr/>
        </p:nvPicPr>
        <p:blipFill rotWithShape="1">
          <a:blip r:embed="rId3">
            <a:alphaModFix/>
          </a:blip>
          <a:srcRect b="0" l="0" r="0" t="0"/>
          <a:stretch/>
        </p:blipFill>
        <p:spPr>
          <a:xfrm>
            <a:off x="1060450" y="987028"/>
            <a:ext cx="4826102" cy="4016110"/>
          </a:xfrm>
          <a:prstGeom prst="rect">
            <a:avLst/>
          </a:prstGeom>
          <a:noFill/>
          <a:ln>
            <a:noFill/>
          </a:ln>
        </p:spPr>
      </p:pic>
      <p:sp>
        <p:nvSpPr>
          <p:cNvPr id="1774" name="Shape 1774"/>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histone features at different resolution</a:t>
            </a:r>
          </a:p>
        </p:txBody>
      </p:sp>
      <p:sp>
        <p:nvSpPr>
          <p:cNvPr id="1775" name="Shape 1775"/>
          <p:cNvSpPr txBox="1"/>
          <p:nvPr/>
        </p:nvSpPr>
        <p:spPr>
          <a:xfrm>
            <a:off x="6083300" y="4187428"/>
            <a:ext cx="2587500" cy="2547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700" u="none">
                <a:solidFill>
                  <a:schemeClr val="dk1"/>
                </a:solidFill>
              </a:rPr>
              <a:t>characteristic length scale</a:t>
            </a:r>
          </a:p>
        </p:txBody>
      </p:sp>
      <p:sp>
        <p:nvSpPr>
          <p:cNvPr id="1776" name="Shape 1776"/>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0" name="Shape 1780"/>
        <p:cNvGrpSpPr/>
        <p:nvPr/>
      </p:nvGrpSpPr>
      <p:grpSpPr>
        <a:xfrm>
          <a:off x="0" y="0"/>
          <a:ext cx="0" cy="0"/>
          <a:chOff x="0" y="0"/>
          <a:chExt cx="0" cy="0"/>
        </a:xfrm>
      </p:grpSpPr>
      <p:pic>
        <p:nvPicPr>
          <p:cNvPr descr="pasted-image.tiff" id="1781" name="Shape 1781"/>
          <p:cNvPicPr preferRelativeResize="0"/>
          <p:nvPr/>
        </p:nvPicPr>
        <p:blipFill rotWithShape="1">
          <a:blip r:embed="rId3">
            <a:alphaModFix/>
          </a:blip>
          <a:srcRect b="0" l="0" r="0" t="0"/>
          <a:stretch/>
        </p:blipFill>
        <p:spPr>
          <a:xfrm>
            <a:off x="2403475" y="682228"/>
            <a:ext cx="4636248" cy="4448334"/>
          </a:xfrm>
          <a:prstGeom prst="rect">
            <a:avLst/>
          </a:prstGeom>
          <a:noFill/>
          <a:ln>
            <a:noFill/>
          </a:ln>
        </p:spPr>
      </p:pic>
      <p:sp>
        <p:nvSpPr>
          <p:cNvPr id="1782" name="Shape 1782"/>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House-keeping vs tissue-specific genes</a:t>
            </a:r>
          </a:p>
        </p:txBody>
      </p:sp>
      <p:sp>
        <p:nvSpPr>
          <p:cNvPr id="1783" name="Shape 1783"/>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7" name="Shape 1787"/>
        <p:cNvGrpSpPr/>
        <p:nvPr/>
      </p:nvGrpSpPr>
      <p:grpSpPr>
        <a:xfrm>
          <a:off x="0" y="0"/>
          <a:ext cx="0" cy="0"/>
          <a:chOff x="0" y="0"/>
          <a:chExt cx="0" cy="0"/>
        </a:xfrm>
      </p:grpSpPr>
      <p:sp>
        <p:nvSpPr>
          <p:cNvPr id="1788" name="Shape 1788"/>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TF binding sites near boundaries</a:t>
            </a:r>
          </a:p>
        </p:txBody>
      </p:sp>
      <p:pic>
        <p:nvPicPr>
          <p:cNvPr descr="pasted-image.tiff" id="1789" name="Shape 1789"/>
          <p:cNvPicPr preferRelativeResize="0"/>
          <p:nvPr/>
        </p:nvPicPr>
        <p:blipFill rotWithShape="1">
          <a:blip r:embed="rId3">
            <a:alphaModFix/>
          </a:blip>
          <a:srcRect b="0" l="0" r="0" t="0"/>
          <a:stretch/>
        </p:blipFill>
        <p:spPr>
          <a:xfrm>
            <a:off x="1301750" y="1098947"/>
            <a:ext cx="4669292" cy="3999495"/>
          </a:xfrm>
          <a:prstGeom prst="rect">
            <a:avLst/>
          </a:prstGeom>
          <a:noFill/>
          <a:ln>
            <a:noFill/>
          </a:ln>
        </p:spPr>
      </p:pic>
      <p:sp>
        <p:nvSpPr>
          <p:cNvPr id="1790" name="Shape 1790"/>
          <p:cNvSpPr txBox="1"/>
          <p:nvPr/>
        </p:nvSpPr>
        <p:spPr>
          <a:xfrm>
            <a:off x="5910862" y="2826969"/>
            <a:ext cx="39036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Question: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Causes or Consequences?</a:t>
            </a:r>
          </a:p>
        </p:txBody>
      </p:sp>
      <p:sp>
        <p:nvSpPr>
          <p:cNvPr id="1791" name="Shape 1791"/>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685800" y="457200"/>
            <a:ext cx="7772400" cy="857400"/>
          </a:xfrm>
          <a:prstGeom prst="rect">
            <a:avLst/>
          </a:prstGeom>
        </p:spPr>
        <p:txBody>
          <a:bodyPr anchorCtr="0" anchor="ctr" bIns="91425" lIns="91425" rIns="91425" wrap="square" tIns="91425">
            <a:noAutofit/>
          </a:bodyPr>
          <a:lstStyle/>
          <a:p>
            <a:pPr lvl="0">
              <a:spcBef>
                <a:spcPts val="0"/>
              </a:spcBef>
              <a:buNone/>
            </a:pPr>
            <a:r>
              <a:rPr lang="en"/>
              <a:t>Logic</a:t>
            </a:r>
          </a:p>
        </p:txBody>
      </p:sp>
      <p:sp>
        <p:nvSpPr>
          <p:cNvPr id="206" name="Shape 206"/>
          <p:cNvSpPr txBox="1"/>
          <p:nvPr>
            <p:ph idx="1" type="body"/>
          </p:nvPr>
        </p:nvSpPr>
        <p:spPr>
          <a:xfrm>
            <a:off x="685800" y="1485900"/>
            <a:ext cx="7772400" cy="3479100"/>
          </a:xfrm>
          <a:prstGeom prst="rect">
            <a:avLst/>
          </a:prstGeom>
        </p:spPr>
        <p:txBody>
          <a:bodyPr anchorCtr="0" anchor="t" bIns="91425" lIns="91425" rIns="91425" wrap="square" tIns="91425">
            <a:noAutofit/>
          </a:bodyPr>
          <a:lstStyle/>
          <a:p>
            <a:pPr lvl="0">
              <a:spcBef>
                <a:spcPts val="0"/>
              </a:spcBef>
              <a:buNone/>
            </a:pPr>
            <a:r>
              <a:rPr lang="en"/>
              <a:t>Data larger </a:t>
            </a:r>
          </a:p>
          <a:p>
            <a:pPr lvl="0">
              <a:spcBef>
                <a:spcPts val="0"/>
              </a:spcBef>
              <a:buNone/>
            </a:pPr>
            <a:r>
              <a:rPr lang="en"/>
              <a:t>Key is prioritizing</a:t>
            </a:r>
          </a:p>
          <a:p>
            <a:pPr lvl="0">
              <a:spcBef>
                <a:spcPts val="0"/>
              </a:spcBef>
              <a:buNone/>
            </a:pPr>
            <a:r>
              <a:rPr lang="en"/>
              <a:t>How to do this ?</a:t>
            </a:r>
          </a:p>
          <a:p>
            <a:pPr lvl="0" rtl="0">
              <a:spcBef>
                <a:spcPts val="0"/>
              </a:spcBef>
              <a:buNone/>
            </a:pPr>
            <a:r>
              <a:rPr lang="en"/>
              <a:t>Key aspect is driver v pass. </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5" name="Shape 1795"/>
        <p:cNvGrpSpPr/>
        <p:nvPr/>
      </p:nvGrpSpPr>
      <p:grpSpPr>
        <a:xfrm>
          <a:off x="0" y="0"/>
          <a:ext cx="0" cy="0"/>
          <a:chOff x="0" y="0"/>
          <a:chExt cx="0" cy="0"/>
        </a:xfrm>
      </p:grpSpPr>
      <p:sp>
        <p:nvSpPr>
          <p:cNvPr id="1796" name="Shape 1796"/>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Predicting TAD boundaries using TFs binding pattern</a:t>
            </a:r>
          </a:p>
        </p:txBody>
      </p:sp>
      <p:sp>
        <p:nvSpPr>
          <p:cNvPr id="1797" name="Shape 1797"/>
          <p:cNvSpPr txBox="1"/>
          <p:nvPr/>
        </p:nvSpPr>
        <p:spPr>
          <a:xfrm>
            <a:off x="173037" y="1107281"/>
            <a:ext cx="31164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 sz="1800" u="none">
                <a:solidFill>
                  <a:schemeClr val="dk1"/>
                </a:solidFill>
              </a:rPr>
              <a:t>Classification problem:</a:t>
            </a:r>
          </a:p>
        </p:txBody>
      </p:sp>
      <p:pic>
        <p:nvPicPr>
          <p:cNvPr descr="pasted-image.tiff" id="1798" name="Shape 1798"/>
          <p:cNvPicPr preferRelativeResize="0"/>
          <p:nvPr/>
        </p:nvPicPr>
        <p:blipFill rotWithShape="1">
          <a:blip r:embed="rId3">
            <a:alphaModFix/>
          </a:blip>
          <a:srcRect b="0" l="0" r="0" t="0"/>
          <a:stretch/>
        </p:blipFill>
        <p:spPr>
          <a:xfrm>
            <a:off x="33338" y="1437084"/>
            <a:ext cx="4998421" cy="3702518"/>
          </a:xfrm>
          <a:prstGeom prst="rect">
            <a:avLst/>
          </a:prstGeom>
          <a:noFill/>
          <a:ln>
            <a:noFill/>
          </a:ln>
        </p:spPr>
      </p:pic>
      <p:pic>
        <p:nvPicPr>
          <p:cNvPr descr="pasted-image.png" id="1799" name="Shape 1799"/>
          <p:cNvPicPr preferRelativeResize="0"/>
          <p:nvPr/>
        </p:nvPicPr>
        <p:blipFill rotWithShape="1">
          <a:blip r:embed="rId4">
            <a:alphaModFix/>
          </a:blip>
          <a:srcRect b="0" l="0" r="0" t="0"/>
          <a:stretch/>
        </p:blipFill>
        <p:spPr>
          <a:xfrm>
            <a:off x="5818187" y="2432446"/>
            <a:ext cx="2586501" cy="2403296"/>
          </a:xfrm>
          <a:prstGeom prst="rect">
            <a:avLst/>
          </a:prstGeom>
          <a:noFill/>
          <a:ln>
            <a:noFill/>
          </a:ln>
        </p:spPr>
      </p:pic>
      <p:sp>
        <p:nvSpPr>
          <p:cNvPr id="1800" name="Shape 1800"/>
          <p:cNvSpPr txBox="1"/>
          <p:nvPr/>
        </p:nvSpPr>
        <p:spPr>
          <a:xfrm>
            <a:off x="6334125" y="2197894"/>
            <a:ext cx="24210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 sz="1600" u="none">
                <a:solidFill>
                  <a:schemeClr val="dk1"/>
                </a:solidFill>
                <a:latin typeface="Calibri"/>
                <a:ea typeface="Calibri"/>
                <a:cs typeface="Calibri"/>
                <a:sym typeface="Calibri"/>
              </a:rPr>
              <a:t>model performance</a:t>
            </a:r>
          </a:p>
        </p:txBody>
      </p:sp>
      <p:sp>
        <p:nvSpPr>
          <p:cNvPr id="1801" name="Shape 1801"/>
          <p:cNvSpPr txBox="1"/>
          <p:nvPr/>
        </p:nvSpPr>
        <p:spPr>
          <a:xfrm>
            <a:off x="6092825" y="1496625"/>
            <a:ext cx="31164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5" name="Shape 1805"/>
        <p:cNvGrpSpPr/>
        <p:nvPr/>
      </p:nvGrpSpPr>
      <p:grpSpPr>
        <a:xfrm>
          <a:off x="0" y="0"/>
          <a:ext cx="0" cy="0"/>
          <a:chOff x="0" y="0"/>
          <a:chExt cx="0" cy="0"/>
        </a:xfrm>
      </p:grpSpPr>
      <p:sp>
        <p:nvSpPr>
          <p:cNvPr id="1806" name="Shape 1806"/>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Predicting TAD boundaries using chromatin features</a:t>
            </a:r>
          </a:p>
        </p:txBody>
      </p:sp>
      <p:sp>
        <p:nvSpPr>
          <p:cNvPr id="1807" name="Shape 1807"/>
          <p:cNvSpPr txBox="1"/>
          <p:nvPr/>
        </p:nvSpPr>
        <p:spPr>
          <a:xfrm>
            <a:off x="314325" y="4722019"/>
            <a:ext cx="45576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contribution of individual factors</a:t>
            </a:r>
          </a:p>
        </p:txBody>
      </p:sp>
      <p:sp>
        <p:nvSpPr>
          <p:cNvPr id="1808" name="Shape 1808"/>
          <p:cNvSpPr txBox="1"/>
          <p:nvPr/>
        </p:nvSpPr>
        <p:spPr>
          <a:xfrm>
            <a:off x="444500" y="1327546"/>
            <a:ext cx="46593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 sz="1800" u="none">
                <a:solidFill>
                  <a:schemeClr val="dk1"/>
                </a:solidFill>
              </a:rPr>
              <a:t>Which transcription factors play a role in border formation?</a:t>
            </a:r>
          </a:p>
        </p:txBody>
      </p:sp>
      <p:pic>
        <p:nvPicPr>
          <p:cNvPr descr="pasted-image.tiff" id="1809" name="Shape 1809"/>
          <p:cNvPicPr preferRelativeResize="0"/>
          <p:nvPr/>
        </p:nvPicPr>
        <p:blipFill rotWithShape="1">
          <a:blip r:embed="rId3">
            <a:alphaModFix/>
          </a:blip>
          <a:srcRect b="0" l="0" r="0" t="0"/>
          <a:stretch/>
        </p:blipFill>
        <p:spPr>
          <a:xfrm>
            <a:off x="0" y="2041921"/>
            <a:ext cx="6818052" cy="2661676"/>
          </a:xfrm>
          <a:prstGeom prst="rect">
            <a:avLst/>
          </a:prstGeom>
          <a:noFill/>
          <a:ln>
            <a:noFill/>
          </a:ln>
        </p:spPr>
      </p:pic>
      <p:sp>
        <p:nvSpPr>
          <p:cNvPr id="1810" name="Shape 1810"/>
          <p:cNvSpPr txBox="1"/>
          <p:nvPr/>
        </p:nvSpPr>
        <p:spPr>
          <a:xfrm>
            <a:off x="5972600" y="1496625"/>
            <a:ext cx="31332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4" name="Shape 1814"/>
        <p:cNvGrpSpPr/>
        <p:nvPr/>
      </p:nvGrpSpPr>
      <p:grpSpPr>
        <a:xfrm>
          <a:off x="0" y="0"/>
          <a:ext cx="0" cy="0"/>
          <a:chOff x="0" y="0"/>
          <a:chExt cx="0" cy="0"/>
        </a:xfrm>
      </p:grpSpPr>
      <p:sp>
        <p:nvSpPr>
          <p:cNvPr id="1815" name="Shape 1815"/>
          <p:cNvSpPr txBox="1"/>
          <p:nvPr/>
        </p:nvSpPr>
        <p:spPr>
          <a:xfrm>
            <a:off x="4495800" y="500063"/>
            <a:ext cx="368400" cy="2583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16" name="Shape 1816"/>
          <p:cNvSpPr txBox="1"/>
          <p:nvPr/>
        </p:nvSpPr>
        <p:spPr>
          <a:xfrm>
            <a:off x="8953500" y="3551634"/>
            <a:ext cx="176100" cy="178500"/>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17" name="Shape 1817"/>
          <p:cNvSpPr txBox="1"/>
          <p:nvPr>
            <p:ph type="title"/>
          </p:nvPr>
        </p:nvSpPr>
        <p:spPr>
          <a:xfrm>
            <a:off x="457200" y="29765"/>
            <a:ext cx="8229600" cy="8574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rgbClr val="22228B"/>
                </a:solidFill>
                <a:latin typeface="Arial"/>
                <a:ea typeface="Arial"/>
                <a:cs typeface="Arial"/>
                <a:sym typeface="Arial"/>
              </a:rPr>
              <a:t>Finding "Conserved” Sites in the Human Population:</a:t>
            </a:r>
            <a:br>
              <a:rPr b="0" i="0" lang="en" sz="2400" u="none" cap="none" strike="noStrike">
                <a:solidFill>
                  <a:srgbClr val="22228B"/>
                </a:solidFill>
                <a:latin typeface="Arial"/>
                <a:ea typeface="Arial"/>
                <a:cs typeface="Arial"/>
                <a:sym typeface="Arial"/>
              </a:rPr>
            </a:br>
            <a:r>
              <a:rPr b="0" i="0" lang="en" sz="2400" u="none" cap="none" strike="noStrike">
                <a:solidFill>
                  <a:schemeClr val="dk1"/>
                </a:solidFill>
                <a:latin typeface="Arial"/>
                <a:ea typeface="Arial"/>
                <a:cs typeface="Arial"/>
                <a:sym typeface="Arial"/>
              </a:rPr>
              <a:t> </a:t>
            </a:r>
            <a:r>
              <a:rPr b="0" i="0" lang="en" sz="1800" u="none" cap="none" strike="noStrike">
                <a:solidFill>
                  <a:schemeClr val="dk1"/>
                </a:solidFill>
                <a:latin typeface="Arial"/>
                <a:ea typeface="Arial"/>
                <a:cs typeface="Arial"/>
                <a:sym typeface="Arial"/>
              </a:rPr>
              <a:t>Negative selection in non-coding elements based on </a:t>
            </a:r>
            <a:br>
              <a:rPr b="0" i="0" lang="en" sz="1800" u="none" cap="none" strike="noStrike">
                <a:solidFill>
                  <a:schemeClr val="dk1"/>
                </a:solidFill>
                <a:latin typeface="Arial"/>
                <a:ea typeface="Arial"/>
                <a:cs typeface="Arial"/>
                <a:sym typeface="Arial"/>
              </a:rPr>
            </a:br>
            <a:r>
              <a:rPr b="0" i="0" lang="en" sz="1800" u="none" cap="none" strike="noStrike">
                <a:solidFill>
                  <a:schemeClr val="dk1"/>
                </a:solidFill>
                <a:latin typeface="Arial"/>
                <a:ea typeface="Arial"/>
                <a:cs typeface="Arial"/>
                <a:sym typeface="Arial"/>
              </a:rPr>
              <a:t>Production ENCODE &amp; 1000G Phase 1</a:t>
            </a:r>
          </a:p>
        </p:txBody>
      </p:sp>
      <p:sp>
        <p:nvSpPr>
          <p:cNvPr id="1818" name="Shape 1818"/>
          <p:cNvSpPr txBox="1"/>
          <p:nvPr/>
        </p:nvSpPr>
        <p:spPr>
          <a:xfrm>
            <a:off x="5710750" y="1385471"/>
            <a:ext cx="2886000" cy="2024100"/>
          </a:xfrm>
          <a:prstGeom prst="rect">
            <a:avLst/>
          </a:prstGeom>
          <a:noFill/>
          <a:ln>
            <a:noFill/>
          </a:ln>
        </p:spPr>
        <p:txBody>
          <a:bodyPr anchorCtr="0" anchor="t" bIns="45700" lIns="91425" rIns="91425" wrap="square" tIns="45700">
            <a:noAutofit/>
          </a:bodyPr>
          <a:lstStyle/>
          <a:p>
            <a:pPr indent="0" lvl="0" marL="0" marR="0" rtl="0" algn="l">
              <a:lnSpc>
                <a:spcPct val="80000"/>
              </a:lnSpc>
              <a:spcBef>
                <a:spcPts val="0"/>
              </a:spcBef>
              <a:spcAft>
                <a:spcPts val="0"/>
              </a:spcAft>
              <a:buClr>
                <a:schemeClr val="dk1"/>
              </a:buClr>
              <a:buFont typeface="Calibri"/>
              <a:buNone/>
            </a:pPr>
            <a:r>
              <a:t/>
            </a:r>
            <a:endParaRPr b="0" i="0" sz="1200" u="none">
              <a:solidFill>
                <a:srgbClr val="000000"/>
              </a:solidFill>
              <a:latin typeface="Arial"/>
              <a:ea typeface="Arial"/>
              <a:cs typeface="Arial"/>
              <a:sym typeface="Arial"/>
            </a:endParaRPr>
          </a:p>
          <a:p>
            <a:pPr indent="0" lvl="0" marL="0" marR="0" rtl="0" algn="ctr">
              <a:lnSpc>
                <a:spcPct val="80000"/>
              </a:lnSpc>
              <a:spcBef>
                <a:spcPts val="440"/>
              </a:spcBef>
              <a:spcAft>
                <a:spcPts val="0"/>
              </a:spcAft>
              <a:buClr>
                <a:srgbClr val="000000"/>
              </a:buClr>
              <a:buSzPct val="100000"/>
              <a:buFont typeface="Arial"/>
              <a:buChar char="•"/>
            </a:pPr>
            <a:r>
              <a:rPr b="0" i="0" lang="en" sz="2200" u="none">
                <a:solidFill>
                  <a:srgbClr val="000000"/>
                </a:solidFill>
                <a:latin typeface="Arial"/>
                <a:ea typeface="Arial"/>
                <a:cs typeface="Arial"/>
                <a:sym typeface="Arial"/>
              </a:rPr>
              <a:t>Broad categories of regulatory regions under negative selection</a:t>
            </a:r>
          </a:p>
          <a:p>
            <a:pPr indent="0" lvl="0" marL="0" marR="0" rtl="0" algn="ctr">
              <a:lnSpc>
                <a:spcPct val="80000"/>
              </a:lnSpc>
              <a:spcBef>
                <a:spcPts val="440"/>
              </a:spcBef>
              <a:spcAft>
                <a:spcPts val="0"/>
              </a:spcAft>
              <a:buClr>
                <a:srgbClr val="000000"/>
              </a:buClr>
              <a:buSzPct val="100000"/>
              <a:buFont typeface="Arial"/>
              <a:buChar char="•"/>
            </a:pPr>
            <a:r>
              <a:rPr b="0" i="0" lang="en" sz="2200" u="none">
                <a:solidFill>
                  <a:srgbClr val="000000"/>
                </a:solidFill>
                <a:latin typeface="Arial"/>
                <a:ea typeface="Arial"/>
                <a:cs typeface="Arial"/>
                <a:sym typeface="Arial"/>
              </a:rPr>
              <a:t>Related to:</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        </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ENCODE, </a:t>
            </a:r>
            <a:r>
              <a:rPr b="0" i="1" lang="en" sz="1100" u="none">
                <a:solidFill>
                  <a:srgbClr val="000000"/>
                </a:solidFill>
                <a:latin typeface="Arial"/>
                <a:ea typeface="Arial"/>
                <a:cs typeface="Arial"/>
                <a:sym typeface="Arial"/>
              </a:rPr>
              <a:t>Nature</a:t>
            </a:r>
            <a:r>
              <a:rPr b="0" i="0" lang="en" sz="1100" u="none">
                <a:solidFill>
                  <a:srgbClr val="000000"/>
                </a:solidFill>
                <a:latin typeface="Arial"/>
                <a:ea typeface="Arial"/>
                <a:cs typeface="Arial"/>
                <a:sym typeface="Arial"/>
              </a:rPr>
              <a:t>, 2012</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Ward &amp; Kellis,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2012</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Mu et al, </a:t>
            </a:r>
            <a:r>
              <a:rPr b="0" i="1" lang="en" sz="1100" u="none">
                <a:solidFill>
                  <a:srgbClr val="000000"/>
                </a:solidFill>
                <a:latin typeface="Arial"/>
                <a:ea typeface="Arial"/>
                <a:cs typeface="Arial"/>
                <a:sym typeface="Arial"/>
              </a:rPr>
              <a:t>NAR</a:t>
            </a:r>
            <a:r>
              <a:rPr b="0" i="0" lang="en" sz="1100" u="none">
                <a:solidFill>
                  <a:srgbClr val="000000"/>
                </a:solidFill>
                <a:latin typeface="Arial"/>
                <a:ea typeface="Arial"/>
                <a:cs typeface="Arial"/>
                <a:sym typeface="Arial"/>
              </a:rPr>
              <a:t>, 2011</a:t>
            </a:r>
          </a:p>
          <a:p>
            <a:pPr indent="0" lvl="0" marL="0" marR="0" rtl="0" algn="l">
              <a:lnSpc>
                <a:spcPct val="100000"/>
              </a:lnSpc>
              <a:spcBef>
                <a:spcPts val="0"/>
              </a:spcBef>
              <a:spcAft>
                <a:spcPts val="0"/>
              </a:spcAft>
              <a:buNone/>
            </a:pPr>
            <a:r>
              <a:t/>
            </a:r>
            <a:endParaRPr b="0" i="0" sz="1100" u="none">
              <a:solidFill>
                <a:srgbClr val="000000"/>
              </a:solidFill>
              <a:latin typeface="Arial"/>
              <a:ea typeface="Arial"/>
              <a:cs typeface="Arial"/>
              <a:sym typeface="Arial"/>
            </a:endParaRPr>
          </a:p>
        </p:txBody>
      </p:sp>
      <p:sp>
        <p:nvSpPr>
          <p:cNvPr id="1819" name="Shape 1819"/>
          <p:cNvSpPr txBox="1"/>
          <p:nvPr/>
        </p:nvSpPr>
        <p:spPr>
          <a:xfrm>
            <a:off x="5276850" y="1641871"/>
            <a:ext cx="287400" cy="2952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20" name="Shape 1820"/>
          <p:cNvSpPr txBox="1"/>
          <p:nvPr/>
        </p:nvSpPr>
        <p:spPr>
          <a:xfrm>
            <a:off x="5243512" y="3961209"/>
            <a:ext cx="287400" cy="2952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21" name="Shape 1821"/>
          <p:cNvSpPr txBox="1"/>
          <p:nvPr/>
        </p:nvSpPr>
        <p:spPr>
          <a:xfrm>
            <a:off x="28575" y="2403871"/>
            <a:ext cx="13875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(Non-coding RNA)</a:t>
            </a:r>
          </a:p>
        </p:txBody>
      </p:sp>
      <p:sp>
        <p:nvSpPr>
          <p:cNvPr id="1822" name="Shape 1822"/>
          <p:cNvSpPr txBox="1"/>
          <p:nvPr/>
        </p:nvSpPr>
        <p:spPr>
          <a:xfrm>
            <a:off x="28575" y="2622947"/>
            <a:ext cx="13875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(DNase I hypersensitive sites)</a:t>
            </a:r>
          </a:p>
        </p:txBody>
      </p:sp>
      <p:sp>
        <p:nvSpPr>
          <p:cNvPr id="1823" name="Shape 1823"/>
          <p:cNvSpPr txBox="1"/>
          <p:nvPr/>
        </p:nvSpPr>
        <p:spPr>
          <a:xfrm>
            <a:off x="6350" y="3183731"/>
            <a:ext cx="13875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(Transcription factor binding sites)</a:t>
            </a:r>
          </a:p>
        </p:txBody>
      </p:sp>
      <p:sp>
        <p:nvSpPr>
          <p:cNvPr id="1824" name="Shape 1824"/>
          <p:cNvSpPr txBox="1"/>
          <p:nvPr/>
        </p:nvSpPr>
        <p:spPr>
          <a:xfrm>
            <a:off x="6616700" y="4913709"/>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
        <p:nvSpPr>
          <p:cNvPr id="1825" name="Shape 1825"/>
          <p:cNvSpPr txBox="1"/>
          <p:nvPr/>
        </p:nvSpPr>
        <p:spPr>
          <a:xfrm>
            <a:off x="28575" y="4650575"/>
            <a:ext cx="59748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b="1" i="0" lang="en" sz="1200" u="none">
                <a:solidFill>
                  <a:schemeClr val="dk1"/>
                </a:solidFill>
                <a:latin typeface="Calibri"/>
                <a:ea typeface="Calibri"/>
                <a:cs typeface="Calibri"/>
                <a:sym typeface="Calibri"/>
              </a:rPr>
              <a:t>Depletion of Common Variants </a:t>
            </a:r>
            <a:br>
              <a:rPr b="1" i="0" lang="en" sz="1200" u="none">
                <a:solidFill>
                  <a:schemeClr val="dk1"/>
                </a:solidFill>
                <a:latin typeface="Calibri"/>
                <a:ea typeface="Calibri"/>
                <a:cs typeface="Calibri"/>
                <a:sym typeface="Calibri"/>
              </a:rPr>
            </a:br>
            <a:r>
              <a:rPr b="1" i="0" lang="en" sz="1200" u="none">
                <a:solidFill>
                  <a:schemeClr val="dk1"/>
                </a:solidFill>
                <a:latin typeface="Calibri"/>
                <a:ea typeface="Calibri"/>
                <a:cs typeface="Calibri"/>
                <a:sym typeface="Calibri"/>
              </a:rPr>
              <a:t>in the Human Population</a:t>
            </a:r>
          </a:p>
        </p:txBody>
      </p:sp>
      <p:pic>
        <p:nvPicPr>
          <p:cNvPr descr="funseq_1.png" id="1826" name="Shape 1826"/>
          <p:cNvPicPr preferRelativeResize="0"/>
          <p:nvPr/>
        </p:nvPicPr>
        <p:blipFill>
          <a:blip r:embed="rId3">
            <a:alphaModFix/>
          </a:blip>
          <a:stretch>
            <a:fillRect/>
          </a:stretch>
        </p:blipFill>
        <p:spPr>
          <a:xfrm>
            <a:off x="745875" y="754123"/>
            <a:ext cx="3956074" cy="3922105"/>
          </a:xfrm>
          <a:prstGeom prst="rect">
            <a:avLst/>
          </a:prstGeom>
          <a:noFill/>
          <a:ln>
            <a:noFill/>
          </a:ln>
        </p:spPr>
      </p:pic>
      <p:sp>
        <p:nvSpPr>
          <p:cNvPr id="1827" name="Shape 1827"/>
          <p:cNvSpPr txBox="1"/>
          <p:nvPr/>
        </p:nvSpPr>
        <p:spPr>
          <a:xfrm>
            <a:off x="2775400" y="2871775"/>
            <a:ext cx="2239500" cy="346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(TFSS: Sequence-specific TFs)</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1" name="Shape 1831"/>
        <p:cNvGrpSpPr/>
        <p:nvPr/>
      </p:nvGrpSpPr>
      <p:grpSpPr>
        <a:xfrm>
          <a:off x="0" y="0"/>
          <a:ext cx="0" cy="0"/>
          <a:chOff x="0" y="0"/>
          <a:chExt cx="0" cy="0"/>
        </a:xfrm>
      </p:grpSpPr>
      <p:pic>
        <p:nvPicPr>
          <p:cNvPr descr="Figure2-May30.2.png" id="1832" name="Shape 1832"/>
          <p:cNvPicPr preferRelativeResize="0"/>
          <p:nvPr/>
        </p:nvPicPr>
        <p:blipFill rotWithShape="1">
          <a:blip r:embed="rId3">
            <a:alphaModFix/>
          </a:blip>
          <a:srcRect b="0" l="0" r="0" t="0"/>
          <a:stretch/>
        </p:blipFill>
        <p:spPr>
          <a:xfrm>
            <a:off x="101600" y="1334690"/>
            <a:ext cx="6680073" cy="3078513"/>
          </a:xfrm>
          <a:prstGeom prst="rect">
            <a:avLst/>
          </a:prstGeom>
          <a:noFill/>
          <a:ln>
            <a:noFill/>
          </a:ln>
        </p:spPr>
      </p:pic>
      <p:sp>
        <p:nvSpPr>
          <p:cNvPr id="1833" name="Shape 1833"/>
          <p:cNvSpPr txBox="1"/>
          <p:nvPr/>
        </p:nvSpPr>
        <p:spPr>
          <a:xfrm>
            <a:off x="5995987" y="4816078"/>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
        <p:nvSpPr>
          <p:cNvPr id="1834" name="Shape 1834"/>
          <p:cNvSpPr txBox="1"/>
          <p:nvPr/>
        </p:nvSpPr>
        <p:spPr>
          <a:xfrm>
            <a:off x="162250" y="4344600"/>
            <a:ext cx="4889100" cy="69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Sub-categorization possible because of better statistics from 1000G phase 1 v pilot</a:t>
            </a:r>
          </a:p>
        </p:txBody>
      </p:sp>
      <p:sp>
        <p:nvSpPr>
          <p:cNvPr id="1835" name="Shape 1835"/>
          <p:cNvSpPr txBox="1"/>
          <p:nvPr>
            <p:ph type="title"/>
          </p:nvPr>
        </p:nvSpPr>
        <p:spPr>
          <a:xfrm>
            <a:off x="6461125" y="910828"/>
            <a:ext cx="2376600" cy="10395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Arial"/>
              <a:buNone/>
            </a:pPr>
            <a:r>
              <a:rPr b="0" i="0" lang="en" sz="2400" u="none" cap="none" strike="noStrike">
                <a:solidFill>
                  <a:srgbClr val="000090"/>
                </a:solidFill>
                <a:latin typeface="Arial"/>
                <a:ea typeface="Arial"/>
                <a:cs typeface="Arial"/>
                <a:sym typeface="Arial"/>
              </a:rPr>
              <a:t>Differential selective constraints </a:t>
            </a:r>
            <a:br>
              <a:rPr b="0" i="0" lang="en" sz="2400" u="none" cap="none" strike="noStrike">
                <a:solidFill>
                  <a:srgbClr val="000090"/>
                </a:solidFill>
                <a:latin typeface="Arial"/>
                <a:ea typeface="Arial"/>
                <a:cs typeface="Arial"/>
                <a:sym typeface="Arial"/>
              </a:rPr>
            </a:br>
            <a:r>
              <a:rPr b="0" i="0" lang="en" sz="2400" u="none" cap="none" strike="noStrike">
                <a:solidFill>
                  <a:srgbClr val="000090"/>
                </a:solidFill>
                <a:latin typeface="Arial"/>
                <a:ea typeface="Arial"/>
                <a:cs typeface="Arial"/>
                <a:sym typeface="Arial"/>
              </a:rPr>
              <a:t>among specific sub-categories</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9" name="Shape 1839"/>
        <p:cNvGrpSpPr/>
        <p:nvPr/>
      </p:nvGrpSpPr>
      <p:grpSpPr>
        <a:xfrm>
          <a:off x="0" y="0"/>
          <a:ext cx="0" cy="0"/>
          <a:chOff x="0" y="0"/>
          <a:chExt cx="0" cy="0"/>
        </a:xfrm>
      </p:grpSpPr>
      <p:pic>
        <p:nvPicPr>
          <p:cNvPr descr="Figure2-May30.2.png" id="1840" name="Shape 1840"/>
          <p:cNvPicPr preferRelativeResize="0"/>
          <p:nvPr/>
        </p:nvPicPr>
        <p:blipFill rotWithShape="1">
          <a:blip r:embed="rId3">
            <a:alphaModFix/>
          </a:blip>
          <a:srcRect b="0" l="0" r="0" t="0"/>
          <a:stretch/>
        </p:blipFill>
        <p:spPr>
          <a:xfrm>
            <a:off x="101600" y="1334690"/>
            <a:ext cx="6680073" cy="3078513"/>
          </a:xfrm>
          <a:prstGeom prst="rect">
            <a:avLst/>
          </a:prstGeom>
          <a:noFill/>
          <a:ln>
            <a:noFill/>
          </a:ln>
        </p:spPr>
      </p:pic>
      <p:sp>
        <p:nvSpPr>
          <p:cNvPr id="1841" name="Shape 1841"/>
          <p:cNvSpPr txBox="1"/>
          <p:nvPr/>
        </p:nvSpPr>
        <p:spPr>
          <a:xfrm>
            <a:off x="5995987" y="4816078"/>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pic>
        <p:nvPicPr>
          <p:cNvPr descr="Figure2-May30,3.png" id="1842" name="Shape 1842"/>
          <p:cNvPicPr preferRelativeResize="0"/>
          <p:nvPr/>
        </p:nvPicPr>
        <p:blipFill rotWithShape="1">
          <a:blip r:embed="rId4">
            <a:alphaModFix/>
          </a:blip>
          <a:srcRect b="0" l="0" r="0" t="40076"/>
          <a:stretch/>
        </p:blipFill>
        <p:spPr>
          <a:xfrm>
            <a:off x="101600" y="638175"/>
            <a:ext cx="4193669" cy="847088"/>
          </a:xfrm>
          <a:prstGeom prst="rect">
            <a:avLst/>
          </a:prstGeom>
          <a:noFill/>
          <a:ln>
            <a:noFill/>
          </a:ln>
        </p:spPr>
      </p:pic>
      <p:sp>
        <p:nvSpPr>
          <p:cNvPr id="1843" name="Shape 1843"/>
          <p:cNvSpPr txBox="1"/>
          <p:nvPr/>
        </p:nvSpPr>
        <p:spPr>
          <a:xfrm>
            <a:off x="6604000" y="2497931"/>
            <a:ext cx="2233500" cy="14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i="0" lang="en" sz="1600" u="none">
                <a:solidFill>
                  <a:srgbClr val="000000"/>
                </a:solidFill>
              </a:rPr>
              <a:t>Start</a:t>
            </a:r>
            <a:r>
              <a:rPr b="0" i="0" lang="en" sz="3600" u="none">
                <a:solidFill>
                  <a:srgbClr val="000000"/>
                </a:solidFill>
                <a:latin typeface="Calibri"/>
                <a:ea typeface="Calibri"/>
                <a:cs typeface="Calibri"/>
                <a:sym typeface="Calibri"/>
              </a:rPr>
              <a:t> 677</a:t>
            </a:r>
            <a:r>
              <a:rPr b="0" i="0" lang="en" sz="1600" u="none">
                <a:solidFill>
                  <a:srgbClr val="000000"/>
                </a:solidFill>
                <a:latin typeface="Calibri"/>
                <a:ea typeface="Calibri"/>
                <a:cs typeface="Calibri"/>
                <a:sym typeface="Calibri"/>
              </a:rPr>
              <a:t> </a:t>
            </a:r>
            <a:r>
              <a:rPr i="0" lang="en" sz="1600" u="none">
                <a:solidFill>
                  <a:srgbClr val="000000"/>
                </a:solidFill>
              </a:rPr>
              <a:t>high-resolution non-coding categories; Rank &amp; find those under strongest selection</a:t>
            </a:r>
          </a:p>
          <a:p>
            <a:pPr indent="0" lvl="0" marL="0" marR="0" rtl="0" algn="l">
              <a:lnSpc>
                <a:spcPct val="100000"/>
              </a:lnSpc>
              <a:spcBef>
                <a:spcPts val="0"/>
              </a:spcBef>
              <a:spcAft>
                <a:spcPts val="0"/>
              </a:spcAft>
              <a:buNone/>
            </a:pPr>
            <a:r>
              <a:t/>
            </a:r>
            <a:endParaRPr i="0" sz="1600" u="none">
              <a:solidFill>
                <a:srgbClr val="000000"/>
              </a:solidFill>
            </a:endParaRPr>
          </a:p>
        </p:txBody>
      </p:sp>
      <p:sp>
        <p:nvSpPr>
          <p:cNvPr id="1844" name="Shape 1844"/>
          <p:cNvSpPr txBox="1"/>
          <p:nvPr/>
        </p:nvSpPr>
        <p:spPr>
          <a:xfrm>
            <a:off x="3214687" y="616744"/>
            <a:ext cx="31812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~0.4% genomic coverage  (~ top 25)</a:t>
            </a:r>
          </a:p>
        </p:txBody>
      </p:sp>
      <p:sp>
        <p:nvSpPr>
          <p:cNvPr id="1845" name="Shape 1845"/>
          <p:cNvSpPr txBox="1"/>
          <p:nvPr/>
        </p:nvSpPr>
        <p:spPr>
          <a:xfrm>
            <a:off x="3216275" y="819150"/>
            <a:ext cx="29907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~0.02% genomic coverage (top 5)</a:t>
            </a:r>
          </a:p>
        </p:txBody>
      </p:sp>
      <p:sp>
        <p:nvSpPr>
          <p:cNvPr id="1846" name="Shape 1846"/>
          <p:cNvSpPr txBox="1"/>
          <p:nvPr>
            <p:ph type="title"/>
          </p:nvPr>
        </p:nvSpPr>
        <p:spPr>
          <a:xfrm>
            <a:off x="6461125" y="920353"/>
            <a:ext cx="2376600" cy="10395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Arial"/>
              <a:buNone/>
            </a:pPr>
            <a:r>
              <a:rPr b="0" i="0" lang="en" sz="3200" u="none" cap="none" strike="noStrike">
                <a:solidFill>
                  <a:srgbClr val="000090"/>
                </a:solidFill>
                <a:latin typeface="Arial"/>
                <a:ea typeface="Arial"/>
                <a:cs typeface="Arial"/>
                <a:sym typeface="Arial"/>
              </a:rPr>
              <a:t>Defining Sensitive </a:t>
            </a:r>
            <a:br>
              <a:rPr b="0" i="0" lang="en" sz="3200" u="none" cap="none" strike="noStrike">
                <a:solidFill>
                  <a:srgbClr val="000090"/>
                </a:solidFill>
                <a:latin typeface="Arial"/>
                <a:ea typeface="Arial"/>
                <a:cs typeface="Arial"/>
                <a:sym typeface="Arial"/>
              </a:rPr>
            </a:br>
            <a:r>
              <a:rPr b="0" i="0" lang="en" sz="3200" u="none" cap="none" strike="noStrike">
                <a:solidFill>
                  <a:srgbClr val="000090"/>
                </a:solidFill>
                <a:latin typeface="Arial"/>
                <a:ea typeface="Arial"/>
                <a:cs typeface="Arial"/>
                <a:sym typeface="Arial"/>
              </a:rPr>
              <a:t>non-coding Regions</a:t>
            </a:r>
          </a:p>
        </p:txBody>
      </p:sp>
      <p:sp>
        <p:nvSpPr>
          <p:cNvPr id="1847" name="Shape 1847"/>
          <p:cNvSpPr txBox="1"/>
          <p:nvPr/>
        </p:nvSpPr>
        <p:spPr>
          <a:xfrm>
            <a:off x="162250" y="4344600"/>
            <a:ext cx="4720200" cy="69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Sub-categorization possible because of better statistics from 1000G phase 1 v pilot</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1" name="Shape 1851"/>
        <p:cNvGrpSpPr/>
        <p:nvPr/>
      </p:nvGrpSpPr>
      <p:grpSpPr>
        <a:xfrm>
          <a:off x="0" y="0"/>
          <a:ext cx="0" cy="0"/>
          <a:chOff x="0" y="0"/>
          <a:chExt cx="0" cy="0"/>
        </a:xfrm>
      </p:grpSpPr>
      <p:sp>
        <p:nvSpPr>
          <p:cNvPr id="1852" name="Shape 1852"/>
          <p:cNvSpPr txBox="1"/>
          <p:nvPr>
            <p:ph type="title"/>
          </p:nvPr>
        </p:nvSpPr>
        <p:spPr>
          <a:xfrm>
            <a:off x="84137" y="28575"/>
            <a:ext cx="89409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Identification of non-coding candidate drivers amongst somatic variants: Scheme</a:t>
            </a:r>
          </a:p>
        </p:txBody>
      </p:sp>
      <p:pic>
        <p:nvPicPr>
          <p:cNvPr id="1853" name="Shape 1853"/>
          <p:cNvPicPr preferRelativeResize="0"/>
          <p:nvPr/>
        </p:nvPicPr>
        <p:blipFill rotWithShape="1">
          <a:blip r:embed="rId3">
            <a:alphaModFix/>
          </a:blip>
          <a:srcRect b="0" l="0" r="0" t="0"/>
          <a:stretch/>
        </p:blipFill>
        <p:spPr>
          <a:xfrm>
            <a:off x="863600" y="867965"/>
            <a:ext cx="5430611" cy="4236415"/>
          </a:xfrm>
          <a:prstGeom prst="rect">
            <a:avLst/>
          </a:prstGeom>
          <a:noFill/>
          <a:ln>
            <a:noFill/>
          </a:ln>
        </p:spPr>
      </p:pic>
      <p:sp>
        <p:nvSpPr>
          <p:cNvPr id="1854" name="Shape 1854"/>
          <p:cNvSpPr txBox="1"/>
          <p:nvPr/>
        </p:nvSpPr>
        <p:spPr>
          <a:xfrm>
            <a:off x="5995987" y="4816078"/>
            <a:ext cx="2070000" cy="196500"/>
          </a:xfrm>
          <a:prstGeom prst="rect">
            <a:avLst/>
          </a:prstGeom>
          <a:noFill/>
          <a:ln>
            <a:noFill/>
          </a:ln>
        </p:spPr>
        <p:txBody>
          <a:bodyPr anchorCtr="0" anchor="t" bIns="45675" lIns="91350" rIns="91350" wrap="square" tIns="45675">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8" name="Shape 1858"/>
        <p:cNvGrpSpPr/>
        <p:nvPr/>
      </p:nvGrpSpPr>
      <p:grpSpPr>
        <a:xfrm>
          <a:off x="0" y="0"/>
          <a:ext cx="0" cy="0"/>
          <a:chOff x="0" y="0"/>
          <a:chExt cx="0" cy="0"/>
        </a:xfrm>
      </p:grpSpPr>
      <p:grpSp>
        <p:nvGrpSpPr>
          <p:cNvPr id="1859" name="Shape 1859"/>
          <p:cNvGrpSpPr/>
          <p:nvPr/>
        </p:nvGrpSpPr>
        <p:grpSpPr>
          <a:xfrm>
            <a:off x="1119147" y="-10"/>
            <a:ext cx="8036196" cy="5173314"/>
            <a:chOff x="0" y="0"/>
            <a:chExt cx="2147483646" cy="2147483647"/>
          </a:xfrm>
        </p:grpSpPr>
        <p:grpSp>
          <p:nvGrpSpPr>
            <p:cNvPr id="1860" name="Shape 1860"/>
            <p:cNvGrpSpPr/>
            <p:nvPr/>
          </p:nvGrpSpPr>
          <p:grpSpPr>
            <a:xfrm>
              <a:off x="0" y="0"/>
              <a:ext cx="2147483646" cy="2147483647"/>
              <a:chOff x="0" y="0"/>
              <a:chExt cx="2147483646" cy="2147483647"/>
            </a:xfrm>
          </p:grpSpPr>
          <p:grpSp>
            <p:nvGrpSpPr>
              <p:cNvPr id="1861" name="Shape 1861"/>
              <p:cNvGrpSpPr/>
              <p:nvPr/>
            </p:nvGrpSpPr>
            <p:grpSpPr>
              <a:xfrm>
                <a:off x="0" y="71555951"/>
                <a:ext cx="1462348415" cy="2075927695"/>
                <a:chOff x="0" y="0"/>
                <a:chExt cx="2147483647" cy="2147483647"/>
              </a:xfrm>
            </p:grpSpPr>
            <p:grpSp>
              <p:nvGrpSpPr>
                <p:cNvPr id="1862" name="Shape 1862"/>
                <p:cNvGrpSpPr/>
                <p:nvPr/>
              </p:nvGrpSpPr>
              <p:grpSpPr>
                <a:xfrm>
                  <a:off x="0" y="0"/>
                  <a:ext cx="1931842742" cy="2147483647"/>
                  <a:chOff x="0" y="0"/>
                  <a:chExt cx="2147483647" cy="2147483647"/>
                </a:xfrm>
              </p:grpSpPr>
              <p:pic>
                <p:nvPicPr>
                  <p:cNvPr descr="Khurana6.2.png" id="1863" name="Shape 1863"/>
                  <p:cNvPicPr preferRelativeResize="0"/>
                  <p:nvPr/>
                </p:nvPicPr>
                <p:blipFill rotWithShape="1">
                  <a:blip r:embed="rId3">
                    <a:alphaModFix/>
                  </a:blip>
                  <a:srcRect b="0" l="0" r="0" t="0"/>
                  <a:stretch/>
                </p:blipFill>
                <p:spPr>
                  <a:xfrm>
                    <a:off x="21865092" y="144328426"/>
                    <a:ext cx="1202329107" cy="1839279528"/>
                  </a:xfrm>
                  <a:prstGeom prst="rect">
                    <a:avLst/>
                  </a:prstGeom>
                  <a:noFill/>
                  <a:ln>
                    <a:noFill/>
                  </a:ln>
                </p:spPr>
              </p:pic>
              <p:sp>
                <p:nvSpPr>
                  <p:cNvPr id="1864" name="Shape 1864"/>
                  <p:cNvSpPr txBox="1"/>
                  <p:nvPr/>
                </p:nvSpPr>
                <p:spPr>
                  <a:xfrm>
                    <a:off x="0" y="777509088"/>
                    <a:ext cx="43423252" cy="115246937"/>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65" name="Shape 1865"/>
                  <p:cNvSpPr txBox="1"/>
                  <p:nvPr/>
                </p:nvSpPr>
                <p:spPr>
                  <a:xfrm>
                    <a:off x="759087640" y="1474400088"/>
                    <a:ext cx="424341340" cy="574610405"/>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66" name="Shape 1866"/>
                  <p:cNvSpPr txBox="1"/>
                  <p:nvPr/>
                </p:nvSpPr>
                <p:spPr>
                  <a:xfrm>
                    <a:off x="711266638" y="1733028717"/>
                    <a:ext cx="214369513" cy="47072609"/>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67" name="Shape 1867"/>
                  <p:cNvSpPr txBox="1"/>
                  <p:nvPr/>
                </p:nvSpPr>
                <p:spPr>
                  <a:xfrm>
                    <a:off x="420493714" y="952813904"/>
                    <a:ext cx="324852172" cy="905200593"/>
                  </a:xfrm>
                  <a:prstGeom prst="rect">
                    <a:avLst/>
                  </a:prstGeom>
                  <a:noFill/>
                  <a:ln cap="flat" cmpd="sng" w="9525">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68" name="Shape 1868"/>
                  <p:cNvSpPr/>
                  <p:nvPr/>
                </p:nvSpPr>
                <p:spPr>
                  <a:xfrm rot="-5400000">
                    <a:off x="313604509" y="1059665262"/>
                    <a:ext cx="1536822875" cy="662821055"/>
                  </a:xfrm>
                  <a:custGeom>
                    <a:pathLst>
                      <a:path extrusionOk="0" h="120000" w="12000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69" name="Shape 1869"/>
                  <p:cNvSpPr txBox="1"/>
                  <p:nvPr/>
                </p:nvSpPr>
                <p:spPr>
                  <a:xfrm>
                    <a:off x="461718827" y="104425178"/>
                    <a:ext cx="416096427" cy="378744966"/>
                  </a:xfrm>
                  <a:prstGeom prst="rect">
                    <a:avLst/>
                  </a:prstGeom>
                  <a:noFill/>
                  <a:ln cap="flat" cmpd="sng" w="9525">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0" name="Shape 1870"/>
                  <p:cNvSpPr/>
                  <p:nvPr/>
                </p:nvSpPr>
                <p:spPr>
                  <a:xfrm rot="-5400000">
                    <a:off x="849515103" y="27858025"/>
                    <a:ext cx="597470067" cy="532421382"/>
                  </a:xfrm>
                  <a:custGeom>
                    <a:pathLst>
                      <a:path extrusionOk="0" h="120000" w="12000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6.5.png" id="1871" name="Shape 1871"/>
                  <p:cNvPicPr preferRelativeResize="0"/>
                  <p:nvPr/>
                </p:nvPicPr>
                <p:blipFill rotWithShape="1">
                  <a:blip r:embed="rId4">
                    <a:alphaModFix/>
                  </a:blip>
                  <a:srcRect b="0" l="0" r="0" t="0"/>
                  <a:stretch/>
                </p:blipFill>
                <p:spPr>
                  <a:xfrm>
                    <a:off x="1418685755" y="0"/>
                    <a:ext cx="728797891" cy="587901538"/>
                  </a:xfrm>
                  <a:prstGeom prst="rect">
                    <a:avLst/>
                  </a:prstGeom>
                  <a:noFill/>
                  <a:ln cap="flat" cmpd="sng" w="9525">
                    <a:solidFill>
                      <a:srgbClr val="FFFFFF"/>
                    </a:solidFill>
                    <a:prstDash val="solid"/>
                    <a:miter lim="800000"/>
                    <a:headEnd len="med" w="med" type="none"/>
                    <a:tailEnd len="med" w="med" type="none"/>
                  </a:ln>
                  <a:effectLst>
                    <a:outerShdw blurRad="50800" rotWithShape="0" algn="l" dist="38100">
                      <a:srgbClr val="000000">
                        <a:alpha val="39610"/>
                      </a:srgbClr>
                    </a:outerShdw>
                  </a:effectLst>
                </p:spPr>
              </p:pic>
            </p:grpSp>
            <p:sp>
              <p:nvSpPr>
                <p:cNvPr id="1872" name="Shape 1872"/>
                <p:cNvSpPr txBox="1"/>
                <p:nvPr/>
              </p:nvSpPr>
              <p:spPr>
                <a:xfrm>
                  <a:off x="2108420767" y="1887232457"/>
                  <a:ext cx="39062879" cy="115246626"/>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873" name="Shape 1873"/>
              <p:cNvSpPr txBox="1"/>
              <p:nvPr/>
            </p:nvSpPr>
            <p:spPr>
              <a:xfrm>
                <a:off x="1366611002" y="0"/>
                <a:ext cx="780872644" cy="192675674"/>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aseline="30000" i="0" lang="en" sz="2400" u="none">
                    <a:solidFill>
                      <a:srgbClr val="000000"/>
                    </a:solidFill>
                  </a:rPr>
                  <a:t>Flowchart for 1 Prostate Cancer</a:t>
                </a:r>
              </a:p>
              <a:p>
                <a:pPr indent="0" lvl="0" marL="0" marR="0" rtl="0" algn="ctr">
                  <a:lnSpc>
                    <a:spcPct val="100000"/>
                  </a:lnSpc>
                  <a:spcBef>
                    <a:spcPts val="0"/>
                  </a:spcBef>
                  <a:spcAft>
                    <a:spcPts val="0"/>
                  </a:spcAft>
                  <a:buClr>
                    <a:srgbClr val="000000"/>
                  </a:buClr>
                  <a:buSzPct val="25000"/>
                  <a:buFont typeface="Calibri"/>
                  <a:buNone/>
                </a:pPr>
                <a:r>
                  <a:rPr baseline="30000" i="0" lang="en" sz="2400" u="none">
                    <a:solidFill>
                      <a:srgbClr val="000000"/>
                    </a:solidFill>
                  </a:rPr>
                  <a:t>Genome (from Berger et al. '11)</a:t>
                </a:r>
              </a:p>
            </p:txBody>
          </p:sp>
          <p:sp>
            <p:nvSpPr>
              <p:cNvPr id="1874" name="Shape 1874"/>
              <p:cNvSpPr txBox="1"/>
              <p:nvPr/>
            </p:nvSpPr>
            <p:spPr>
              <a:xfrm>
                <a:off x="1432117595" y="1895990353"/>
                <a:ext cx="26601678" cy="111411453"/>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5" name="Shape 1875"/>
              <p:cNvSpPr txBox="1"/>
              <p:nvPr/>
            </p:nvSpPr>
            <p:spPr>
              <a:xfrm>
                <a:off x="936115609" y="686677675"/>
                <a:ext cx="131660848" cy="35044778"/>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876" name="Shape 1876"/>
            <p:cNvSpPr txBox="1"/>
            <p:nvPr/>
          </p:nvSpPr>
          <p:spPr>
            <a:xfrm>
              <a:off x="1179234002" y="686677675"/>
              <a:ext cx="131660848" cy="15168478"/>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6.12.png" id="1877" name="Shape 1877"/>
            <p:cNvPicPr preferRelativeResize="0"/>
            <p:nvPr/>
          </p:nvPicPr>
          <p:blipFill rotWithShape="1">
            <a:blip r:embed="rId5">
              <a:alphaModFix/>
            </a:blip>
            <a:srcRect b="0" l="0" r="0" t="0"/>
            <a:stretch/>
          </p:blipFill>
          <p:spPr>
            <a:xfrm>
              <a:off x="872473829" y="684062163"/>
              <a:ext cx="443712103" cy="1438933681"/>
            </a:xfrm>
            <a:prstGeom prst="rect">
              <a:avLst/>
            </a:prstGeom>
            <a:noFill/>
            <a:ln cap="flat" cmpd="sng" w="9525">
              <a:solidFill>
                <a:srgbClr val="FFFFFF"/>
              </a:solidFill>
              <a:prstDash val="solid"/>
              <a:miter lim="800000"/>
              <a:headEnd len="med" w="med" type="none"/>
              <a:tailEnd len="med" w="med" type="none"/>
            </a:ln>
            <a:effectLst>
              <a:outerShdw blurRad="50800" rotWithShape="0" algn="l" dist="38100">
                <a:srgbClr val="000000">
                  <a:alpha val="39610"/>
                </a:srgbClr>
              </a:outerShdw>
            </a:effectLst>
          </p:spPr>
        </p:pic>
      </p:grpSp>
      <p:sp>
        <p:nvSpPr>
          <p:cNvPr id="1878" name="Shape 1878"/>
          <p:cNvSpPr txBox="1"/>
          <p:nvPr/>
        </p:nvSpPr>
        <p:spPr>
          <a:xfrm rot="-5400000">
            <a:off x="7801049" y="2569425"/>
            <a:ext cx="1552500" cy="261900"/>
          </a:xfrm>
          <a:prstGeom prst="rect">
            <a:avLst/>
          </a:prstGeom>
          <a:noFill/>
          <a:ln>
            <a:noFill/>
          </a:ln>
        </p:spPr>
        <p:txBody>
          <a:bodyPr anchorCtr="0" anchor="t" bIns="45675" lIns="91350" rIns="91350" wrap="square" tIns="45675">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2" name="Shape 1882"/>
        <p:cNvGrpSpPr/>
        <p:nvPr/>
      </p:nvGrpSpPr>
      <p:grpSpPr>
        <a:xfrm>
          <a:off x="0" y="0"/>
          <a:ext cx="0" cy="0"/>
          <a:chOff x="0" y="0"/>
          <a:chExt cx="0" cy="0"/>
        </a:xfrm>
      </p:grpSpPr>
      <p:sp>
        <p:nvSpPr>
          <p:cNvPr id="1883" name="Shape 1883"/>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884" name="Shape 1884"/>
          <p:cNvGrpSpPr/>
          <p:nvPr/>
        </p:nvGrpSpPr>
        <p:grpSpPr>
          <a:xfrm>
            <a:off x="6398704" y="1220395"/>
            <a:ext cx="2050041" cy="830312"/>
            <a:chOff x="0" y="0"/>
            <a:chExt cx="2147483647" cy="2147483647"/>
          </a:xfrm>
        </p:grpSpPr>
        <p:sp>
          <p:nvSpPr>
            <p:cNvPr id="1885" name="Shape 1885"/>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86" name="Shape 1886"/>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887" name="Shape 1887"/>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888" name="Shape 1888"/>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89" name="Shape 1889"/>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90" name="Shape 1890"/>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891" name="Shape 1891"/>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1892" name="Shape 1892"/>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893" name="Shape 1893"/>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894" name="Shape 1894"/>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895" name="Shape 1895"/>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896" name="Shape 1896"/>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897" name="Shape 1897"/>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898" name="Shape 1898"/>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899" name="Shape 1899"/>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0" name="Shape 1900"/>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1" name="Shape 1901"/>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2" name="Shape 1902"/>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3" name="Shape 1903"/>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04" name="Shape 1904"/>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1905" name="Shape 1905"/>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06" name="Shape 1906"/>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07" name="Shape 1907"/>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08" name="Shape 1908"/>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1909" name="Shape 1909"/>
          <p:cNvGrpSpPr/>
          <p:nvPr/>
        </p:nvGrpSpPr>
        <p:grpSpPr>
          <a:xfrm>
            <a:off x="2363783" y="2085312"/>
            <a:ext cx="3462696" cy="159677"/>
            <a:chOff x="0" y="0"/>
            <a:chExt cx="2147483647" cy="2147483646"/>
          </a:xfrm>
        </p:grpSpPr>
        <p:sp>
          <p:nvSpPr>
            <p:cNvPr id="1910" name="Shape 1910"/>
            <p:cNvSpPr txBox="1"/>
            <p:nvPr/>
          </p:nvSpPr>
          <p:spPr>
            <a:xfrm>
              <a:off x="1386955527" y="0"/>
              <a:ext cx="760528119" cy="2130445217"/>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11" name="Shape 1911"/>
            <p:cNvSpPr txBox="1"/>
            <p:nvPr/>
          </p:nvSpPr>
          <p:spPr>
            <a:xfrm>
              <a:off x="0" y="0"/>
              <a:ext cx="398550079" cy="2130445217"/>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12" name="Shape 1912"/>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1913" name="Shape 1913"/>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14" name="Shape 1914"/>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15" name="Shape 1915"/>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16" name="Shape 1916"/>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17" name="Shape 1917"/>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18" name="Shape 1918"/>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19" name="Shape 1919"/>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1920" name="Shape 1920"/>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21" name="Shape 1921"/>
          <p:cNvSpPr txBox="1"/>
          <p:nvPr/>
        </p:nvSpPr>
        <p:spPr>
          <a:xfrm>
            <a:off x="0" y="4769650"/>
            <a:ext cx="32397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5" name="Shape 1925"/>
        <p:cNvGrpSpPr/>
        <p:nvPr/>
      </p:nvGrpSpPr>
      <p:grpSpPr>
        <a:xfrm>
          <a:off x="0" y="0"/>
          <a:ext cx="0" cy="0"/>
          <a:chOff x="0" y="0"/>
          <a:chExt cx="0" cy="0"/>
        </a:xfrm>
      </p:grpSpPr>
      <p:sp>
        <p:nvSpPr>
          <p:cNvPr id="1926" name="Shape 1926"/>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27" name="Shape 1927"/>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8" name="Shape 1928"/>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9" name="Shape 1929"/>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0" name="Shape 1930"/>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1" name="Shape 1931"/>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2" name="Shape 1932"/>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3" name="Shape 1933"/>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4" name="Shape 1934"/>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5" name="Shape 1935"/>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6" name="Shape 1936"/>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7" name="Shape 1937"/>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38" name="Shape 1938"/>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1939" name="Shape 1939"/>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0" name="Shape 1940"/>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41" name="Shape 1941"/>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42" name="Shape 1942"/>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1943" name="Shape 1943"/>
          <p:cNvGrpSpPr/>
          <p:nvPr/>
        </p:nvGrpSpPr>
        <p:grpSpPr>
          <a:xfrm>
            <a:off x="2354883" y="2624667"/>
            <a:ext cx="3462696" cy="159677"/>
            <a:chOff x="0" y="0"/>
            <a:chExt cx="2147483647" cy="2147483646"/>
          </a:xfrm>
        </p:grpSpPr>
        <p:sp>
          <p:nvSpPr>
            <p:cNvPr id="1944" name="Shape 1944"/>
            <p:cNvSpPr txBox="1"/>
            <p:nvPr/>
          </p:nvSpPr>
          <p:spPr>
            <a:xfrm>
              <a:off x="1386955527" y="0"/>
              <a:ext cx="76052811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5" name="Shape 1945"/>
            <p:cNvSpPr txBox="1"/>
            <p:nvPr/>
          </p:nvSpPr>
          <p:spPr>
            <a:xfrm>
              <a:off x="0" y="0"/>
              <a:ext cx="39855007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6" name="Shape 1946"/>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1947" name="Shape 1947"/>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8" name="Shape 1948"/>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9" name="Shape 1949"/>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0" name="Shape 1950"/>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1" name="Shape 1951"/>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2" name="Shape 1952"/>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3" name="Shape 1953"/>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1954" name="Shape 1954"/>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pic>
        <p:nvPicPr>
          <p:cNvPr id="1955" name="Shape 1955"/>
          <p:cNvPicPr preferRelativeResize="0"/>
          <p:nvPr/>
        </p:nvPicPr>
        <p:blipFill rotWithShape="1">
          <a:blip r:embed="rId3">
            <a:alphaModFix/>
          </a:blip>
          <a:srcRect b="0" l="0" r="0" t="0"/>
          <a:stretch/>
        </p:blipFill>
        <p:spPr>
          <a:xfrm>
            <a:off x="3890962" y="2865834"/>
            <a:ext cx="436964" cy="368679"/>
          </a:xfrm>
          <a:prstGeom prst="rect">
            <a:avLst/>
          </a:prstGeom>
          <a:noFill/>
          <a:ln>
            <a:noFill/>
          </a:ln>
        </p:spPr>
      </p:pic>
      <p:sp>
        <p:nvSpPr>
          <p:cNvPr id="1956" name="Shape 1956"/>
          <p:cNvSpPr txBox="1"/>
          <p:nvPr/>
        </p:nvSpPr>
        <p:spPr>
          <a:xfrm>
            <a:off x="0" y="4769650"/>
            <a:ext cx="31629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
        <p:nvSpPr>
          <p:cNvPr id="1957" name="Shape 1957"/>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958" name="Shape 1958"/>
          <p:cNvGrpSpPr/>
          <p:nvPr/>
        </p:nvGrpSpPr>
        <p:grpSpPr>
          <a:xfrm>
            <a:off x="6398704" y="1220395"/>
            <a:ext cx="2050041" cy="830312"/>
            <a:chOff x="0" y="0"/>
            <a:chExt cx="2147483647" cy="2147483647"/>
          </a:xfrm>
        </p:grpSpPr>
        <p:sp>
          <p:nvSpPr>
            <p:cNvPr id="1959" name="Shape 1959"/>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60" name="Shape 1960"/>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961" name="Shape 1961"/>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962" name="Shape 1962"/>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63" name="Shape 1963"/>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64" name="Shape 1964"/>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965" name="Shape 1965"/>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9" name="Shape 1969"/>
        <p:cNvGrpSpPr/>
        <p:nvPr/>
      </p:nvGrpSpPr>
      <p:grpSpPr>
        <a:xfrm>
          <a:off x="0" y="0"/>
          <a:ext cx="0" cy="0"/>
          <a:chOff x="0" y="0"/>
          <a:chExt cx="0" cy="0"/>
        </a:xfrm>
      </p:grpSpPr>
      <p:grpSp>
        <p:nvGrpSpPr>
          <p:cNvPr id="1970" name="Shape 1970"/>
          <p:cNvGrpSpPr/>
          <p:nvPr/>
        </p:nvGrpSpPr>
        <p:grpSpPr>
          <a:xfrm>
            <a:off x="-37802" y="3509302"/>
            <a:ext cx="10200586" cy="1345699"/>
            <a:chOff x="0" y="0"/>
            <a:chExt cx="2147483646" cy="2147483647"/>
          </a:xfrm>
        </p:grpSpPr>
        <p:pic>
          <p:nvPicPr>
            <p:cNvPr id="1971" name="Shape 1971"/>
            <p:cNvPicPr preferRelativeResize="0"/>
            <p:nvPr/>
          </p:nvPicPr>
          <p:blipFill rotWithShape="1">
            <a:blip r:embed="rId3">
              <a:alphaModFix/>
            </a:blip>
            <a:srcRect b="0" l="0" r="0" t="0"/>
            <a:stretch/>
          </p:blipFill>
          <p:spPr>
            <a:xfrm>
              <a:off x="0" y="0"/>
              <a:ext cx="2026356029" cy="2147483647"/>
            </a:xfrm>
            <a:prstGeom prst="rect">
              <a:avLst/>
            </a:prstGeom>
            <a:noFill/>
            <a:ln>
              <a:noFill/>
            </a:ln>
          </p:spPr>
        </p:pic>
        <p:sp>
          <p:nvSpPr>
            <p:cNvPr id="1972" name="Shape 1972"/>
            <p:cNvSpPr txBox="1"/>
            <p:nvPr/>
          </p:nvSpPr>
          <p:spPr>
            <a:xfrm>
              <a:off x="531300093" y="798306394"/>
              <a:ext cx="1616183553" cy="468528265"/>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 p = probability of the feature overlapping natural polymorphisms</a:t>
              </a:r>
            </a:p>
          </p:txBody>
        </p:sp>
        <p:sp>
          <p:nvSpPr>
            <p:cNvPr id="1973" name="Shape 1973"/>
            <p:cNvSpPr txBox="1"/>
            <p:nvPr/>
          </p:nvSpPr>
          <p:spPr>
            <a:xfrm>
              <a:off x="139748874" y="10053617"/>
              <a:ext cx="916802918" cy="46651682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Feature weight: </a:t>
              </a:r>
            </a:p>
          </p:txBody>
        </p:sp>
        <p:sp>
          <p:nvSpPr>
            <p:cNvPr id="1974" name="Shape 1974"/>
            <p:cNvSpPr txBox="1"/>
            <p:nvPr/>
          </p:nvSpPr>
          <p:spPr>
            <a:xfrm>
              <a:off x="271930967" y="1562417323"/>
              <a:ext cx="325583007" cy="46653573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For a variant: </a:t>
              </a:r>
            </a:p>
          </p:txBody>
        </p:sp>
        <p:pic>
          <p:nvPicPr>
            <p:cNvPr id="1975" name="Shape 1975"/>
            <p:cNvPicPr preferRelativeResize="0"/>
            <p:nvPr/>
          </p:nvPicPr>
          <p:blipFill rotWithShape="1">
            <a:blip r:embed="rId4">
              <a:alphaModFix/>
            </a:blip>
            <a:srcRect b="0" l="0" r="0" t="0"/>
            <a:stretch/>
          </p:blipFill>
          <p:spPr>
            <a:xfrm>
              <a:off x="346347944" y="776187797"/>
              <a:ext cx="88163125" cy="558456769"/>
            </a:xfrm>
            <a:prstGeom prst="rect">
              <a:avLst/>
            </a:prstGeom>
            <a:noFill/>
            <a:ln>
              <a:noFill/>
            </a:ln>
          </p:spPr>
        </p:pic>
        <p:pic>
          <p:nvPicPr>
            <p:cNvPr id="1976" name="Shape 1976"/>
            <p:cNvPicPr preferRelativeResize="0"/>
            <p:nvPr/>
          </p:nvPicPr>
          <p:blipFill rotWithShape="1">
            <a:blip r:embed="rId5">
              <a:alphaModFix/>
            </a:blip>
            <a:srcRect b="0" l="0" r="0" t="0"/>
            <a:stretch/>
          </p:blipFill>
          <p:spPr>
            <a:xfrm>
              <a:off x="193865703" y="874718356"/>
              <a:ext cx="61551003" cy="458412697"/>
            </a:xfrm>
            <a:prstGeom prst="rect">
              <a:avLst/>
            </a:prstGeom>
            <a:noFill/>
            <a:ln>
              <a:noFill/>
            </a:ln>
          </p:spPr>
        </p:pic>
        <p:cxnSp>
          <p:nvCxnSpPr>
            <p:cNvPr id="1977" name="Shape 1977"/>
            <p:cNvCxnSpPr/>
            <p:nvPr/>
          </p:nvCxnSpPr>
          <p:spPr>
            <a:xfrm rot="10800000">
              <a:off x="280452654" y="856621845"/>
              <a:ext cx="0" cy="462495137"/>
            </a:xfrm>
            <a:prstGeom prst="straightConnector1">
              <a:avLst/>
            </a:prstGeom>
            <a:noFill/>
            <a:ln cap="flat" cmpd="sng" w="25400">
              <a:solidFill>
                <a:srgbClr val="FF0000"/>
              </a:solidFill>
              <a:prstDash val="solid"/>
              <a:miter lim="800000"/>
              <a:headEnd len="med" w="med" type="none"/>
              <a:tailEnd len="lg" w="lg" type="stealth"/>
            </a:ln>
          </p:spPr>
        </p:cxnSp>
        <p:cxnSp>
          <p:nvCxnSpPr>
            <p:cNvPr id="1978" name="Shape 1978"/>
            <p:cNvCxnSpPr/>
            <p:nvPr/>
          </p:nvCxnSpPr>
          <p:spPr>
            <a:xfrm>
              <a:off x="451079863" y="840534780"/>
              <a:ext cx="0" cy="498690315"/>
            </a:xfrm>
            <a:prstGeom prst="straightConnector1">
              <a:avLst/>
            </a:prstGeom>
            <a:noFill/>
            <a:ln cap="flat" cmpd="sng" w="25400">
              <a:solidFill>
                <a:srgbClr val="FF0000"/>
              </a:solidFill>
              <a:prstDash val="solid"/>
              <a:miter lim="800000"/>
              <a:headEnd len="med" w="med" type="none"/>
              <a:tailEnd len="lg" w="lg" type="stealth"/>
            </a:ln>
          </p:spPr>
        </p:cxnSp>
      </p:grpSp>
      <p:cxnSp>
        <p:nvCxnSpPr>
          <p:cNvPr id="1979" name="Shape 1979"/>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0" name="Shape 1980"/>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81" name="Shape 1981"/>
          <p:cNvSpPr txBox="1"/>
          <p:nvPr/>
        </p:nvSpPr>
        <p:spPr>
          <a:xfrm>
            <a:off x="0" y="4769650"/>
            <a:ext cx="33021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
        <p:nvSpPr>
          <p:cNvPr id="1982" name="Shape 1982"/>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983" name="Shape 1983"/>
          <p:cNvGrpSpPr/>
          <p:nvPr/>
        </p:nvGrpSpPr>
        <p:grpSpPr>
          <a:xfrm>
            <a:off x="6398704" y="1220395"/>
            <a:ext cx="2050041" cy="830312"/>
            <a:chOff x="0" y="0"/>
            <a:chExt cx="2147483647" cy="2147483647"/>
          </a:xfrm>
        </p:grpSpPr>
        <p:sp>
          <p:nvSpPr>
            <p:cNvPr id="1984" name="Shape 1984"/>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85" name="Shape 1985"/>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986" name="Shape 1986"/>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987" name="Shape 1987"/>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88" name="Shape 1988"/>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89" name="Shape 1989"/>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990" name="Shape 1990"/>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1991" name="Shape 1991"/>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92" name="Shape 1992"/>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3" name="Shape 1993"/>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4" name="Shape 1994"/>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5" name="Shape 1995"/>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6" name="Shape 1996"/>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7" name="Shape 1997"/>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8" name="Shape 1998"/>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9" name="Shape 1999"/>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0" name="Shape 2000"/>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1" name="Shape 2001"/>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2" name="Shape 2002"/>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03" name="Shape 2003"/>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2004" name="Shape 2004"/>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05" name="Shape 2005"/>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2006" name="Shape 2006"/>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07" name="Shape 2007"/>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2008" name="Shape 2008"/>
          <p:cNvGrpSpPr/>
          <p:nvPr/>
        </p:nvGrpSpPr>
        <p:grpSpPr>
          <a:xfrm>
            <a:off x="2354883" y="2624667"/>
            <a:ext cx="3462696" cy="159677"/>
            <a:chOff x="0" y="0"/>
            <a:chExt cx="2147483647" cy="2147483646"/>
          </a:xfrm>
        </p:grpSpPr>
        <p:sp>
          <p:nvSpPr>
            <p:cNvPr id="2009" name="Shape 2009"/>
            <p:cNvSpPr txBox="1"/>
            <p:nvPr/>
          </p:nvSpPr>
          <p:spPr>
            <a:xfrm>
              <a:off x="1386955527" y="0"/>
              <a:ext cx="76052811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10" name="Shape 2010"/>
            <p:cNvSpPr txBox="1"/>
            <p:nvPr/>
          </p:nvSpPr>
          <p:spPr>
            <a:xfrm>
              <a:off x="0" y="0"/>
              <a:ext cx="39855007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11" name="Shape 2011"/>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2012" name="Shape 2012"/>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3" name="Shape 2013"/>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4" name="Shape 2014"/>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5" name="Shape 2015"/>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6" name="Shape 2016"/>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7" name="Shape 2017"/>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8" name="Shape 2018"/>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2019" name="Shape 2019"/>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pic>
        <p:nvPicPr>
          <p:cNvPr id="2020" name="Shape 2020"/>
          <p:cNvPicPr preferRelativeResize="0"/>
          <p:nvPr/>
        </p:nvPicPr>
        <p:blipFill rotWithShape="1">
          <a:blip r:embed="rId6">
            <a:alphaModFix/>
          </a:blip>
          <a:srcRect b="0" l="0" r="0" t="0"/>
          <a:stretch/>
        </p:blipFill>
        <p:spPr>
          <a:xfrm>
            <a:off x="3890962" y="2865834"/>
            <a:ext cx="436964" cy="368679"/>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descr="Slide1.jpg" id="211" name="Shape 211"/>
          <p:cNvPicPr preferRelativeResize="0"/>
          <p:nvPr/>
        </p:nvPicPr>
        <p:blipFill rotWithShape="1">
          <a:blip r:embed="rId3">
            <a:alphaModFix/>
          </a:blip>
          <a:srcRect b="17222" l="7638" r="9860" t="66920"/>
          <a:stretch/>
        </p:blipFill>
        <p:spPr>
          <a:xfrm>
            <a:off x="698500" y="3499247"/>
            <a:ext cx="7513625" cy="814763"/>
          </a:xfrm>
          <a:prstGeom prst="rect">
            <a:avLst/>
          </a:prstGeom>
          <a:noFill/>
          <a:ln>
            <a:noFill/>
          </a:ln>
        </p:spPr>
      </p:pic>
      <p:pic>
        <p:nvPicPr>
          <p:cNvPr id="212" name="Shape 212"/>
          <p:cNvPicPr preferRelativeResize="0"/>
          <p:nvPr/>
        </p:nvPicPr>
        <p:blipFill rotWithShape="1">
          <a:blip r:embed="rId4">
            <a:alphaModFix/>
          </a:blip>
          <a:srcRect b="0" l="0" r="0" t="0"/>
          <a:stretch/>
        </p:blipFill>
        <p:spPr>
          <a:xfrm>
            <a:off x="6351587" y="3359944"/>
            <a:ext cx="2109787" cy="951309"/>
          </a:xfrm>
          <a:prstGeom prst="rect">
            <a:avLst/>
          </a:prstGeom>
          <a:noFill/>
          <a:ln>
            <a:noFill/>
          </a:ln>
        </p:spPr>
      </p:pic>
      <p:pic>
        <p:nvPicPr>
          <p:cNvPr id="213" name="Shape 213"/>
          <p:cNvPicPr preferRelativeResize="0"/>
          <p:nvPr/>
        </p:nvPicPr>
        <p:blipFill rotWithShape="1">
          <a:blip r:embed="rId5">
            <a:alphaModFix/>
          </a:blip>
          <a:srcRect b="0" l="0" r="0" t="0"/>
          <a:stretch/>
        </p:blipFill>
        <p:spPr>
          <a:xfrm>
            <a:off x="6351587" y="3359944"/>
            <a:ext cx="1578595" cy="949787"/>
          </a:xfrm>
          <a:prstGeom prst="rect">
            <a:avLst/>
          </a:prstGeom>
          <a:noFill/>
          <a:ln>
            <a:noFill/>
          </a:ln>
        </p:spPr>
      </p:pic>
      <p:pic>
        <p:nvPicPr>
          <p:cNvPr descr="C:\Users\JM\thesis\mark_work\allele_specificity\manuscript\figures\fig1-process\fig1 v10a.png" id="214" name="Shape 214"/>
          <p:cNvPicPr preferRelativeResize="0"/>
          <p:nvPr/>
        </p:nvPicPr>
        <p:blipFill rotWithShape="1">
          <a:blip r:embed="rId6">
            <a:alphaModFix/>
          </a:blip>
          <a:srcRect b="84632" l="65942" r="26042" t="5050"/>
          <a:stretch/>
        </p:blipFill>
        <p:spPr>
          <a:xfrm>
            <a:off x="4300537" y="1129903"/>
            <a:ext cx="300552" cy="500410"/>
          </a:xfrm>
          <a:prstGeom prst="rect">
            <a:avLst/>
          </a:prstGeom>
          <a:noFill/>
          <a:ln>
            <a:noFill/>
          </a:ln>
        </p:spPr>
      </p:pic>
      <p:pic>
        <p:nvPicPr>
          <p:cNvPr descr="C:\Users\JM\thesis\mark_work\allele_specificity\manuscript\figures\fig1-process\fig1 v10a.png" id="215" name="Shape 215"/>
          <p:cNvPicPr preferRelativeResize="0"/>
          <p:nvPr/>
        </p:nvPicPr>
        <p:blipFill rotWithShape="1">
          <a:blip r:embed="rId6">
            <a:alphaModFix/>
          </a:blip>
          <a:srcRect b="84632" l="65942" r="26042" t="5050"/>
          <a:stretch/>
        </p:blipFill>
        <p:spPr>
          <a:xfrm>
            <a:off x="7212012" y="1075134"/>
            <a:ext cx="338318" cy="563110"/>
          </a:xfrm>
          <a:prstGeom prst="rect">
            <a:avLst/>
          </a:prstGeom>
          <a:noFill/>
          <a:ln>
            <a:noFill/>
          </a:ln>
        </p:spPr>
      </p:pic>
      <p:grpSp>
        <p:nvGrpSpPr>
          <p:cNvPr id="216" name="Shape 216"/>
          <p:cNvGrpSpPr/>
          <p:nvPr/>
        </p:nvGrpSpPr>
        <p:grpSpPr>
          <a:xfrm>
            <a:off x="7637619" y="1082544"/>
            <a:ext cx="660780" cy="549271"/>
            <a:chOff x="0" y="0"/>
            <a:chExt cx="2147483647" cy="2147483646"/>
          </a:xfrm>
        </p:grpSpPr>
        <p:pic>
          <p:nvPicPr>
            <p:cNvPr descr="C:\Users\JM\thesis\mark_work\allele_specificity\manuscript\figures\fig1-process\fig1 v10a.png" id="217" name="Shape 217"/>
            <p:cNvPicPr preferRelativeResize="0"/>
            <p:nvPr/>
          </p:nvPicPr>
          <p:blipFill rotWithShape="1">
            <a:blip r:embed="rId6">
              <a:alphaModFix/>
            </a:blip>
            <a:srcRect b="84632" l="65942" r="26042" t="5050"/>
            <a:stretch/>
          </p:blipFill>
          <p:spPr>
            <a:xfrm>
              <a:off x="0" y="32847418"/>
              <a:ext cx="1052149866" cy="2114636228"/>
            </a:xfrm>
            <a:prstGeom prst="rect">
              <a:avLst/>
            </a:prstGeom>
            <a:noFill/>
            <a:ln>
              <a:noFill/>
            </a:ln>
          </p:spPr>
        </p:pic>
        <p:pic>
          <p:nvPicPr>
            <p:cNvPr descr="C:\Users\JM\thesis\mark_work\allele_specificity\manuscript\figures\fig1-process\fig1 v10a.png" id="218" name="Shape 218"/>
            <p:cNvPicPr preferRelativeResize="0"/>
            <p:nvPr/>
          </p:nvPicPr>
          <p:blipFill rotWithShape="1">
            <a:blip r:embed="rId6">
              <a:alphaModFix/>
            </a:blip>
            <a:srcRect b="84632" l="65942" r="26042" t="5050"/>
            <a:stretch/>
          </p:blipFill>
          <p:spPr>
            <a:xfrm>
              <a:off x="1095331751" y="0"/>
              <a:ext cx="1052151895" cy="2114638126"/>
            </a:xfrm>
            <a:prstGeom prst="rect">
              <a:avLst/>
            </a:prstGeom>
            <a:noFill/>
            <a:ln>
              <a:noFill/>
            </a:ln>
          </p:spPr>
        </p:pic>
      </p:grpSp>
      <p:sp>
        <p:nvSpPr>
          <p:cNvPr id="219" name="Shape 219"/>
          <p:cNvSpPr txBox="1"/>
          <p:nvPr/>
        </p:nvSpPr>
        <p:spPr>
          <a:xfrm>
            <a:off x="4065546" y="3598075"/>
            <a:ext cx="1082700" cy="2082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Common</a:t>
            </a:r>
          </a:p>
        </p:txBody>
      </p:sp>
      <p:sp>
        <p:nvSpPr>
          <p:cNvPr id="220" name="Shape 220"/>
          <p:cNvSpPr txBox="1"/>
          <p:nvPr/>
        </p:nvSpPr>
        <p:spPr>
          <a:xfrm>
            <a:off x="4545012" y="4257675"/>
            <a:ext cx="10827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Rare* (1-4%)</a:t>
            </a:r>
          </a:p>
        </p:txBody>
      </p:sp>
      <p:grpSp>
        <p:nvGrpSpPr>
          <p:cNvPr id="221" name="Shape 221"/>
          <p:cNvGrpSpPr/>
          <p:nvPr/>
        </p:nvGrpSpPr>
        <p:grpSpPr>
          <a:xfrm>
            <a:off x="4418672" y="4135525"/>
            <a:ext cx="145161" cy="289000"/>
            <a:chOff x="0" y="0"/>
            <a:chExt cx="2147483647" cy="2147483647"/>
          </a:xfrm>
        </p:grpSpPr>
        <p:cxnSp>
          <p:nvCxnSpPr>
            <p:cNvPr id="222" name="Shape 222"/>
            <p:cNvCxnSpPr/>
            <p:nvPr/>
          </p:nvCxnSpPr>
          <p:spPr>
            <a:xfrm>
              <a:off x="0" y="0"/>
              <a:ext cx="0" cy="1248604129"/>
            </a:xfrm>
            <a:prstGeom prst="straightConnector1">
              <a:avLst/>
            </a:prstGeom>
            <a:noFill/>
            <a:ln cap="flat" cmpd="sng" w="12700">
              <a:solidFill>
                <a:schemeClr val="dk1"/>
              </a:solidFill>
              <a:prstDash val="solid"/>
              <a:miter lim="800000"/>
              <a:headEnd len="med" w="med" type="none"/>
              <a:tailEnd len="med" w="med" type="none"/>
            </a:ln>
          </p:spPr>
        </p:cxnSp>
        <p:cxnSp>
          <p:nvCxnSpPr>
            <p:cNvPr id="223" name="Shape 223"/>
            <p:cNvCxnSpPr/>
            <p:nvPr/>
          </p:nvCxnSpPr>
          <p:spPr>
            <a:xfrm>
              <a:off x="0" y="1248604783"/>
              <a:ext cx="2147483647" cy="898878863"/>
            </a:xfrm>
            <a:prstGeom prst="straightConnector1">
              <a:avLst/>
            </a:prstGeom>
            <a:noFill/>
            <a:ln cap="flat" cmpd="sng" w="12700">
              <a:solidFill>
                <a:schemeClr val="dk1"/>
              </a:solidFill>
              <a:prstDash val="solid"/>
              <a:miter lim="800000"/>
              <a:headEnd len="med" w="med" type="none"/>
              <a:tailEnd len="med" w="med" type="none"/>
            </a:ln>
          </p:spPr>
        </p:cxnSp>
      </p:grpSp>
      <p:graphicFrame>
        <p:nvGraphicFramePr>
          <p:cNvPr id="224" name="Shape 224"/>
          <p:cNvGraphicFramePr/>
          <p:nvPr/>
        </p:nvGraphicFramePr>
        <p:xfrm>
          <a:off x="3646487" y="2105025"/>
          <a:ext cx="3000000" cy="3000000"/>
        </p:xfrm>
        <a:graphic>
          <a:graphicData uri="http://schemas.openxmlformats.org/drawingml/2006/table">
            <a:tbl>
              <a:tblPr>
                <a:noFill/>
                <a:tableStyleId>{5B42C7F9-D3C8-4B4D-A80B-53589446F3D8}</a:tableStyleId>
              </a:tblPr>
              <a:tblGrid>
                <a:gridCol w="609600"/>
                <a:gridCol w="1090600"/>
              </a:tblGrid>
              <a:tr h="2774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SNP</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3.5 – 4.3M</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2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Indel</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550 – 625K</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88125">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SV</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2.1 – 2.5K (20Mb)</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74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Total</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4.1 – 5M</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graphicFrame>
        <p:nvGraphicFramePr>
          <p:cNvPr id="225" name="Shape 225"/>
          <p:cNvGraphicFramePr/>
          <p:nvPr/>
        </p:nvGraphicFramePr>
        <p:xfrm>
          <a:off x="6542087" y="2084784"/>
          <a:ext cx="3000000" cy="3000000"/>
        </p:xfrm>
        <a:graphic>
          <a:graphicData uri="http://schemas.openxmlformats.org/drawingml/2006/table">
            <a:tbl>
              <a:tblPr>
                <a:noFill/>
                <a:tableStyleId>{5B42C7F9-D3C8-4B4D-A80B-53589446F3D8}</a:tableStyleId>
              </a:tblPr>
              <a:tblGrid>
                <a:gridCol w="609600"/>
                <a:gridCol w="1090600"/>
              </a:tblGrid>
              <a:tr h="27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SNP</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84.7M</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2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Indel</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3.6M</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74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SV</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60K</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Total</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88.3M</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
        <p:nvSpPr>
          <p:cNvPr id="226" name="Shape 226"/>
          <p:cNvSpPr txBox="1"/>
          <p:nvPr/>
        </p:nvSpPr>
        <p:spPr>
          <a:xfrm>
            <a:off x="457200" y="-22622"/>
            <a:ext cx="8229600" cy="857400"/>
          </a:xfrm>
          <a:prstGeom prst="rect">
            <a:avLst/>
          </a:prstGeom>
          <a:noFill/>
          <a:ln>
            <a:noFill/>
          </a:ln>
        </p:spPr>
        <p:txBody>
          <a:bodyPr anchorCtr="0" anchor="ctr" bIns="45675" lIns="91350" rIns="91350" wrap="square" tIns="45675">
            <a:noAutofit/>
          </a:bodyPr>
          <a:lstStyle/>
          <a:p>
            <a:pPr indent="0" lvl="0" marL="0" marR="0" rtl="0" algn="ctr">
              <a:lnSpc>
                <a:spcPct val="100000"/>
              </a:lnSpc>
              <a:spcBef>
                <a:spcPts val="0"/>
              </a:spcBef>
              <a:spcAft>
                <a:spcPts val="0"/>
              </a:spcAft>
              <a:buClr>
                <a:srgbClr val="000090"/>
              </a:buClr>
              <a:buSzPct val="25000"/>
              <a:buFont typeface="Helvetica Neue"/>
              <a:buNone/>
            </a:pPr>
            <a:r>
              <a:rPr b="1" i="0" lang="en" sz="3600" u="none">
                <a:solidFill>
                  <a:srgbClr val="000090"/>
                </a:solidFill>
                <a:latin typeface="Helvetica Neue"/>
                <a:ea typeface="Helvetica Neue"/>
                <a:cs typeface="Helvetica Neue"/>
                <a:sym typeface="Helvetica Neue"/>
              </a:rPr>
              <a:t>Human Genetic Variation</a:t>
            </a:r>
          </a:p>
        </p:txBody>
      </p:sp>
      <p:sp>
        <p:nvSpPr>
          <p:cNvPr id="227" name="Shape 227"/>
          <p:cNvSpPr txBox="1"/>
          <p:nvPr/>
        </p:nvSpPr>
        <p:spPr>
          <a:xfrm>
            <a:off x="3514725" y="607219"/>
            <a:ext cx="1851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A Typical Genome</a:t>
            </a:r>
          </a:p>
        </p:txBody>
      </p:sp>
      <p:sp>
        <p:nvSpPr>
          <p:cNvPr id="228" name="Shape 228"/>
          <p:cNvSpPr txBox="1"/>
          <p:nvPr/>
        </p:nvSpPr>
        <p:spPr>
          <a:xfrm>
            <a:off x="6077200" y="607225"/>
            <a:ext cx="2751300" cy="438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Population of 2,504 peoples</a:t>
            </a:r>
          </a:p>
        </p:txBody>
      </p:sp>
      <p:cxnSp>
        <p:nvCxnSpPr>
          <p:cNvPr id="229" name="Shape 229"/>
          <p:cNvCxnSpPr/>
          <p:nvPr/>
        </p:nvCxnSpPr>
        <p:spPr>
          <a:xfrm>
            <a:off x="4762500" y="1343025"/>
            <a:ext cx="2209800" cy="0"/>
          </a:xfrm>
          <a:prstGeom prst="straightConnector1">
            <a:avLst/>
          </a:prstGeom>
          <a:noFill/>
          <a:ln cap="flat" cmpd="sng" w="12700">
            <a:solidFill>
              <a:schemeClr val="dk1"/>
            </a:solidFill>
            <a:prstDash val="solid"/>
            <a:miter lim="800000"/>
            <a:headEnd len="med" w="med" type="none"/>
            <a:tailEnd len="lg" w="lg" type="stealth"/>
          </a:ln>
        </p:spPr>
      </p:cxnSp>
      <p:sp>
        <p:nvSpPr>
          <p:cNvPr id="230" name="Shape 230"/>
          <p:cNvSpPr txBox="1"/>
          <p:nvPr/>
        </p:nvSpPr>
        <p:spPr>
          <a:xfrm>
            <a:off x="1898650" y="4910150"/>
            <a:ext cx="7269300" cy="300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000" u="none">
                <a:solidFill>
                  <a:srgbClr val="000000"/>
                </a:solidFill>
                <a:latin typeface="Helvetica Neue"/>
                <a:ea typeface="Helvetica Neue"/>
                <a:cs typeface="Helvetica Neue"/>
                <a:sym typeface="Helvetica Neue"/>
              </a:rPr>
              <a:t>The 1000 Genomes Project Consortium, Nature. 2015. 526:68-74  Khurana E. et al. Nat. Rev. Genet. 2016. 17:93-108</a:t>
            </a:r>
          </a:p>
        </p:txBody>
      </p:sp>
      <p:sp>
        <p:nvSpPr>
          <p:cNvPr id="231" name="Shape 231"/>
          <p:cNvSpPr txBox="1"/>
          <p:nvPr/>
        </p:nvSpPr>
        <p:spPr>
          <a:xfrm>
            <a:off x="3140075" y="1720450"/>
            <a:ext cx="2646300" cy="2826300"/>
          </a:xfrm>
          <a:prstGeom prst="rect">
            <a:avLst/>
          </a:prstGeom>
          <a:no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2" name="Shape 232"/>
          <p:cNvSpPr txBox="1"/>
          <p:nvPr/>
        </p:nvSpPr>
        <p:spPr>
          <a:xfrm>
            <a:off x="6002325" y="1702601"/>
            <a:ext cx="2624100" cy="2826300"/>
          </a:xfrm>
          <a:prstGeom prst="rect">
            <a:avLst/>
          </a:prstGeom>
          <a:no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3" name="Shape 233"/>
          <p:cNvSpPr txBox="1"/>
          <p:nvPr/>
        </p:nvSpPr>
        <p:spPr>
          <a:xfrm>
            <a:off x="6999275" y="3289700"/>
            <a:ext cx="1338300" cy="2082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Common</a:t>
            </a:r>
          </a:p>
        </p:txBody>
      </p:sp>
      <p:sp>
        <p:nvSpPr>
          <p:cNvPr id="234" name="Shape 234"/>
          <p:cNvSpPr txBox="1"/>
          <p:nvPr/>
        </p:nvSpPr>
        <p:spPr>
          <a:xfrm>
            <a:off x="7588250" y="4252913"/>
            <a:ext cx="1062037" cy="208359"/>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Rare (~75%)</a:t>
            </a:r>
          </a:p>
        </p:txBody>
      </p:sp>
      <p:grpSp>
        <p:nvGrpSpPr>
          <p:cNvPr id="235" name="Shape 235"/>
          <p:cNvGrpSpPr/>
          <p:nvPr/>
        </p:nvGrpSpPr>
        <p:grpSpPr>
          <a:xfrm>
            <a:off x="7479372" y="4105263"/>
            <a:ext cx="145161" cy="289000"/>
            <a:chOff x="0" y="0"/>
            <a:chExt cx="2147483647" cy="2147483647"/>
          </a:xfrm>
        </p:grpSpPr>
        <p:cxnSp>
          <p:nvCxnSpPr>
            <p:cNvPr id="236" name="Shape 236"/>
            <p:cNvCxnSpPr/>
            <p:nvPr/>
          </p:nvCxnSpPr>
          <p:spPr>
            <a:xfrm>
              <a:off x="0" y="0"/>
              <a:ext cx="0" cy="1248604129"/>
            </a:xfrm>
            <a:prstGeom prst="straightConnector1">
              <a:avLst/>
            </a:prstGeom>
            <a:noFill/>
            <a:ln cap="flat" cmpd="sng" w="12700">
              <a:solidFill>
                <a:schemeClr val="dk1"/>
              </a:solidFill>
              <a:prstDash val="solid"/>
              <a:miter lim="800000"/>
              <a:headEnd len="med" w="med" type="none"/>
              <a:tailEnd len="med" w="med" type="none"/>
            </a:ln>
          </p:spPr>
        </p:cxnSp>
        <p:cxnSp>
          <p:nvCxnSpPr>
            <p:cNvPr id="237" name="Shape 237"/>
            <p:cNvCxnSpPr/>
            <p:nvPr/>
          </p:nvCxnSpPr>
          <p:spPr>
            <a:xfrm>
              <a:off x="0" y="1248604783"/>
              <a:ext cx="2147483647" cy="898878863"/>
            </a:xfrm>
            <a:prstGeom prst="straightConnector1">
              <a:avLst/>
            </a:prstGeom>
            <a:noFill/>
            <a:ln cap="flat" cmpd="sng" w="12700">
              <a:solidFill>
                <a:schemeClr val="dk1"/>
              </a:solidFill>
              <a:prstDash val="solid"/>
              <a:miter lim="800000"/>
              <a:headEnd len="med" w="med" type="none"/>
              <a:tailEnd len="med" w="med" type="none"/>
            </a:ln>
          </p:spPr>
        </p:cxnSp>
      </p:grpSp>
      <p:sp>
        <p:nvSpPr>
          <p:cNvPr id="238" name="Shape 238"/>
          <p:cNvSpPr txBox="1"/>
          <p:nvPr/>
        </p:nvSpPr>
        <p:spPr>
          <a:xfrm>
            <a:off x="3687762" y="1727596"/>
            <a:ext cx="1528800" cy="231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400" u="none">
                <a:solidFill>
                  <a:srgbClr val="000000"/>
                </a:solidFill>
                <a:latin typeface="Helvetica Neue"/>
                <a:ea typeface="Helvetica Neue"/>
                <a:cs typeface="Helvetica Neue"/>
                <a:sym typeface="Helvetica Neue"/>
              </a:rPr>
              <a:t>Class of Variants</a:t>
            </a:r>
          </a:p>
        </p:txBody>
      </p:sp>
      <p:sp>
        <p:nvSpPr>
          <p:cNvPr id="239" name="Shape 239"/>
          <p:cNvSpPr txBox="1"/>
          <p:nvPr/>
        </p:nvSpPr>
        <p:spPr>
          <a:xfrm>
            <a:off x="3509962" y="3318272"/>
            <a:ext cx="1978025" cy="23098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400" u="none">
                <a:solidFill>
                  <a:srgbClr val="000000"/>
                </a:solidFill>
                <a:latin typeface="Helvetica Neue"/>
                <a:ea typeface="Helvetica Neue"/>
                <a:cs typeface="Helvetica Neue"/>
                <a:sym typeface="Helvetica Neue"/>
              </a:rPr>
              <a:t>Prevalence of Variants</a:t>
            </a:r>
          </a:p>
        </p:txBody>
      </p:sp>
      <p:sp>
        <p:nvSpPr>
          <p:cNvPr id="240" name="Shape 240"/>
          <p:cNvSpPr txBox="1"/>
          <p:nvPr/>
        </p:nvSpPr>
        <p:spPr>
          <a:xfrm>
            <a:off x="88900" y="4608909"/>
            <a:ext cx="6738900" cy="207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descr="C:\Users\JM\thesis\mark_work\allele_specificity\manuscript\figures\fig1-process\fig1 v10a.png" id="241" name="Shape 241"/>
          <p:cNvPicPr preferRelativeResize="0"/>
          <p:nvPr/>
        </p:nvPicPr>
        <p:blipFill rotWithShape="1">
          <a:blip r:embed="rId6">
            <a:alphaModFix/>
          </a:blip>
          <a:srcRect b="84632" l="65942" r="26042" t="5050"/>
          <a:stretch/>
        </p:blipFill>
        <p:spPr>
          <a:xfrm>
            <a:off x="1365250" y="1131094"/>
            <a:ext cx="300552" cy="501594"/>
          </a:xfrm>
          <a:prstGeom prst="rect">
            <a:avLst/>
          </a:prstGeom>
          <a:noFill/>
          <a:ln>
            <a:noFill/>
          </a:ln>
        </p:spPr>
      </p:pic>
      <p:sp>
        <p:nvSpPr>
          <p:cNvPr id="242" name="Shape 242"/>
          <p:cNvSpPr txBox="1"/>
          <p:nvPr/>
        </p:nvSpPr>
        <p:spPr>
          <a:xfrm>
            <a:off x="563562" y="628650"/>
            <a:ext cx="1878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A Cancer Genome</a:t>
            </a:r>
          </a:p>
        </p:txBody>
      </p:sp>
      <p:sp>
        <p:nvSpPr>
          <p:cNvPr id="243" name="Shape 243"/>
          <p:cNvSpPr txBox="1"/>
          <p:nvPr/>
        </p:nvSpPr>
        <p:spPr>
          <a:xfrm>
            <a:off x="204775" y="1727600"/>
            <a:ext cx="2646300" cy="2826300"/>
          </a:xfrm>
          <a:prstGeom prst="rect">
            <a:avLst/>
          </a:prstGeom>
          <a:no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aphicFrame>
        <p:nvGraphicFramePr>
          <p:cNvPr id="244" name="Shape 244"/>
          <p:cNvGraphicFramePr/>
          <p:nvPr/>
        </p:nvGraphicFramePr>
        <p:xfrm>
          <a:off x="247650" y="2109788"/>
          <a:ext cx="3000000" cy="3000000"/>
        </p:xfrm>
        <a:graphic>
          <a:graphicData uri="http://schemas.openxmlformats.org/drawingml/2006/table">
            <a:tbl>
              <a:tblPr>
                <a:noFill/>
                <a:tableStyleId>{5B42C7F9-D3C8-4B4D-A80B-53589446F3D8}</a:tableStyleId>
              </a:tblPr>
              <a:tblGrid>
                <a:gridCol w="828675"/>
                <a:gridCol w="741350"/>
                <a:gridCol w="981075"/>
              </a:tblGrid>
              <a:tr h="388125">
                <a:tc>
                  <a:txBody>
                    <a:bodyPr>
                      <a:noAutofit/>
                    </a:bodyPr>
                    <a:lstStyle/>
                    <a:p>
                      <a:pPr indent="0" lvl="0" marL="0" marR="0" rtl="0" algn="l">
                        <a:spcBef>
                          <a:spcPts val="0"/>
                        </a:spcBef>
                        <a:buSzPct val="25000"/>
                        <a:buNone/>
                      </a:pPr>
                      <a:r>
                        <a:t/>
                      </a:r>
                      <a:endParaRPr sz="1400">
                        <a:solidFill>
                          <a:schemeClr val="dk1"/>
                        </a:solidFill>
                        <a:latin typeface="Arial"/>
                        <a:ea typeface="Arial"/>
                        <a:cs typeface="Arial"/>
                        <a:sym typeface="Arial"/>
                      </a:endParaRP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Coding</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EB90B2"/>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Non-coding</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EB90B2"/>
                    </a:solidFill>
                  </a:tcPr>
                </a:tc>
              </a:tr>
              <a:tr h="389325">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Germ-line</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22K</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4.1 – 5M</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r>
              <a:tr h="22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Somatic</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~50</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5K</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
        <p:nvSpPr>
          <p:cNvPr id="245" name="Shape 245"/>
          <p:cNvSpPr txBox="1"/>
          <p:nvPr/>
        </p:nvSpPr>
        <p:spPr>
          <a:xfrm>
            <a:off x="698500" y="1728788"/>
            <a:ext cx="16305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400" u="none">
                <a:solidFill>
                  <a:srgbClr val="000000"/>
                </a:solidFill>
                <a:latin typeface="Helvetica Neue"/>
                <a:ea typeface="Helvetica Neue"/>
                <a:cs typeface="Helvetica Neue"/>
                <a:sym typeface="Helvetica Neue"/>
              </a:rPr>
              <a:t>Origin of Variants</a:t>
            </a:r>
          </a:p>
        </p:txBody>
      </p:sp>
      <p:sp>
        <p:nvSpPr>
          <p:cNvPr id="246" name="Shape 246"/>
          <p:cNvSpPr/>
          <p:nvPr/>
        </p:nvSpPr>
        <p:spPr>
          <a:xfrm>
            <a:off x="1485900" y="1365646"/>
            <a:ext cx="44400" cy="34500"/>
          </a:xfrm>
          <a:prstGeom prst="ellipse">
            <a:avLst/>
          </a:prstGeom>
          <a:solidFill>
            <a:srgbClr val="FF0000"/>
          </a:solid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7" name="Shape 247"/>
          <p:cNvSpPr/>
          <p:nvPr/>
        </p:nvSpPr>
        <p:spPr>
          <a:xfrm rot="-5400000">
            <a:off x="2636242" y="2263973"/>
            <a:ext cx="1172765" cy="847725"/>
          </a:xfrm>
          <a:custGeom>
            <a:pathLst>
              <a:path extrusionOk="0" h="120000" w="120000">
                <a:moveTo>
                  <a:pt x="0" y="120000"/>
                </a:moveTo>
                <a:lnTo>
                  <a:pt x="39423" y="0"/>
                </a:lnTo>
                <a:lnTo>
                  <a:pt x="80576" y="0"/>
                </a:lnTo>
                <a:lnTo>
                  <a:pt x="119999" y="120000"/>
                </a:lnTo>
                <a:lnTo>
                  <a:pt x="0" y="120000"/>
                </a:lnTo>
                <a:close/>
              </a:path>
            </a:pathLst>
          </a:custGeom>
          <a:solidFill>
            <a:srgbClr val="FFFF00">
              <a:alpha val="25490"/>
            </a:srgbClr>
          </a:solid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pic>
        <p:nvPicPr>
          <p:cNvPr id="248" name="Shape 248"/>
          <p:cNvPicPr preferRelativeResize="0"/>
          <p:nvPr/>
        </p:nvPicPr>
        <p:blipFill rotWithShape="1">
          <a:blip r:embed="rId4">
            <a:alphaModFix/>
          </a:blip>
          <a:srcRect b="0" l="0" r="0" t="0"/>
          <a:stretch/>
        </p:blipFill>
        <p:spPr>
          <a:xfrm>
            <a:off x="420687" y="3346847"/>
            <a:ext cx="2189100" cy="987000"/>
          </a:xfrm>
          <a:prstGeom prst="rect">
            <a:avLst/>
          </a:prstGeom>
          <a:noFill/>
          <a:ln>
            <a:noFill/>
          </a:ln>
        </p:spPr>
      </p:pic>
      <p:pic>
        <p:nvPicPr>
          <p:cNvPr id="249" name="Shape 249"/>
          <p:cNvPicPr preferRelativeResize="0"/>
          <p:nvPr/>
        </p:nvPicPr>
        <p:blipFill rotWithShape="1">
          <a:blip r:embed="rId7">
            <a:alphaModFix/>
          </a:blip>
          <a:srcRect b="0" l="0" r="0" t="0"/>
          <a:stretch/>
        </p:blipFill>
        <p:spPr>
          <a:xfrm>
            <a:off x="420687" y="3346847"/>
            <a:ext cx="1640585" cy="986041"/>
          </a:xfrm>
          <a:prstGeom prst="rect">
            <a:avLst/>
          </a:prstGeom>
          <a:noFill/>
          <a:ln>
            <a:noFill/>
          </a:ln>
        </p:spPr>
      </p:pic>
      <p:grpSp>
        <p:nvGrpSpPr>
          <p:cNvPr id="250" name="Shape 250"/>
          <p:cNvGrpSpPr/>
          <p:nvPr/>
        </p:nvGrpSpPr>
        <p:grpSpPr>
          <a:xfrm>
            <a:off x="1470684" y="4095738"/>
            <a:ext cx="145161" cy="289000"/>
            <a:chOff x="0" y="0"/>
            <a:chExt cx="2147483647" cy="2147483647"/>
          </a:xfrm>
        </p:grpSpPr>
        <p:cxnSp>
          <p:nvCxnSpPr>
            <p:cNvPr id="251" name="Shape 251"/>
            <p:cNvCxnSpPr/>
            <p:nvPr/>
          </p:nvCxnSpPr>
          <p:spPr>
            <a:xfrm>
              <a:off x="0" y="0"/>
              <a:ext cx="0" cy="1248604129"/>
            </a:xfrm>
            <a:prstGeom prst="straightConnector1">
              <a:avLst/>
            </a:prstGeom>
            <a:noFill/>
            <a:ln cap="flat" cmpd="sng" w="12700">
              <a:solidFill>
                <a:schemeClr val="dk1"/>
              </a:solidFill>
              <a:prstDash val="solid"/>
              <a:miter lim="800000"/>
              <a:headEnd len="med" w="med" type="none"/>
              <a:tailEnd len="med" w="med" type="none"/>
            </a:ln>
          </p:spPr>
        </p:cxnSp>
        <p:cxnSp>
          <p:nvCxnSpPr>
            <p:cNvPr id="252" name="Shape 252"/>
            <p:cNvCxnSpPr/>
            <p:nvPr/>
          </p:nvCxnSpPr>
          <p:spPr>
            <a:xfrm>
              <a:off x="0" y="1248604783"/>
              <a:ext cx="2147483647" cy="898878863"/>
            </a:xfrm>
            <a:prstGeom prst="straightConnector1">
              <a:avLst/>
            </a:prstGeom>
            <a:noFill/>
            <a:ln cap="flat" cmpd="sng" w="12700">
              <a:solidFill>
                <a:schemeClr val="dk1"/>
              </a:solidFill>
              <a:prstDash val="solid"/>
              <a:miter lim="800000"/>
              <a:headEnd len="med" w="med" type="none"/>
              <a:tailEnd len="med" w="med" type="none"/>
            </a:ln>
          </p:spPr>
        </p:cxnSp>
      </p:grpSp>
      <p:sp>
        <p:nvSpPr>
          <p:cNvPr id="253" name="Shape 253"/>
          <p:cNvSpPr txBox="1"/>
          <p:nvPr/>
        </p:nvSpPr>
        <p:spPr>
          <a:xfrm>
            <a:off x="1614487" y="4204097"/>
            <a:ext cx="11811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Driver (~0.1%)</a:t>
            </a:r>
          </a:p>
        </p:txBody>
      </p:sp>
      <p:sp>
        <p:nvSpPr>
          <p:cNvPr id="254" name="Shape 254"/>
          <p:cNvSpPr txBox="1"/>
          <p:nvPr/>
        </p:nvSpPr>
        <p:spPr>
          <a:xfrm>
            <a:off x="947737" y="3558778"/>
            <a:ext cx="920700" cy="207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Passenger</a:t>
            </a:r>
          </a:p>
        </p:txBody>
      </p:sp>
      <p:cxnSp>
        <p:nvCxnSpPr>
          <p:cNvPr id="255" name="Shape 255"/>
          <p:cNvCxnSpPr/>
          <p:nvPr/>
        </p:nvCxnSpPr>
        <p:spPr>
          <a:xfrm rot="10800000">
            <a:off x="1781137" y="1365646"/>
            <a:ext cx="2328900" cy="0"/>
          </a:xfrm>
          <a:prstGeom prst="straightConnector1">
            <a:avLst/>
          </a:prstGeom>
          <a:noFill/>
          <a:ln cap="flat" cmpd="sng" w="12700">
            <a:solidFill>
              <a:schemeClr val="dk1"/>
            </a:solidFill>
            <a:prstDash val="solid"/>
            <a:miter lim="800000"/>
            <a:headEnd len="med" w="med" type="none"/>
            <a:tailEnd len="lg" w="lg" type="stealth"/>
          </a:ln>
        </p:spPr>
      </p:cxn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